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4"/>
  </p:sldMasterIdLst>
  <p:notesMasterIdLst>
    <p:notesMasterId r:id="rId8"/>
  </p:notesMasterIdLst>
  <p:handoutMasterIdLst>
    <p:handoutMasterId r:id="rId9"/>
  </p:handoutMasterIdLst>
  <p:sldIdLst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A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94D7F-52D6-407D-BE19-732391990453}" v="22" dt="2026-01-12T14:16:15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7"/>
  </p:normalViewPr>
  <p:slideViewPr>
    <p:cSldViewPr snapToGrid="0" snapToObjects="1">
      <p:cViewPr varScale="1">
        <p:scale>
          <a:sx n="61" d="100"/>
          <a:sy n="61" d="100"/>
        </p:scale>
        <p:origin x="1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ish Kumar" userId="0f63c5b741a7ef4a" providerId="LiveId" clId="{88B5C4A3-B822-4E81-9423-FA0D09C95CFD}"/>
    <pc:docChg chg="undo custSel addSld modSld sldOrd">
      <pc:chgData name="Ashish Kumar" userId="0f63c5b741a7ef4a" providerId="LiveId" clId="{88B5C4A3-B822-4E81-9423-FA0D09C95CFD}" dt="2026-01-12T14:21:58.081" v="384" actId="14734"/>
      <pc:docMkLst>
        <pc:docMk/>
      </pc:docMkLst>
      <pc:sldChg chg="addSp delSp modSp mod">
        <pc:chgData name="Ashish Kumar" userId="0f63c5b741a7ef4a" providerId="LiveId" clId="{88B5C4A3-B822-4E81-9423-FA0D09C95CFD}" dt="2026-01-12T14:21:58.081" v="384" actId="14734"/>
        <pc:sldMkLst>
          <pc:docMk/>
          <pc:sldMk cId="3423046207" sldId="263"/>
        </pc:sldMkLst>
        <pc:spChg chg="add del">
          <ac:chgData name="Ashish Kumar" userId="0f63c5b741a7ef4a" providerId="LiveId" clId="{88B5C4A3-B822-4E81-9423-FA0D09C95CFD}" dt="2026-01-12T14:08:55.226" v="67" actId="22"/>
          <ac:spMkLst>
            <pc:docMk/>
            <pc:sldMk cId="3423046207" sldId="263"/>
            <ac:spMk id="4" creationId="{5EEE1369-1632-FCE0-B656-D5B939DF96FE}"/>
          </ac:spMkLst>
        </pc:spChg>
        <pc:graphicFrameChg chg="mod modGraphic">
          <ac:chgData name="Ashish Kumar" userId="0f63c5b741a7ef4a" providerId="LiveId" clId="{88B5C4A3-B822-4E81-9423-FA0D09C95CFD}" dt="2026-01-12T14:21:58.081" v="384" actId="14734"/>
          <ac:graphicFrameMkLst>
            <pc:docMk/>
            <pc:sldMk cId="3423046207" sldId="263"/>
            <ac:graphicFrameMk id="2" creationId="{5FE7E589-16E0-4191-6E51-4D4D67211A40}"/>
          </ac:graphicFrameMkLst>
        </pc:graphicFrameChg>
      </pc:sldChg>
      <pc:sldChg chg="modSp add mod ord">
        <pc:chgData name="Ashish Kumar" userId="0f63c5b741a7ef4a" providerId="LiveId" clId="{88B5C4A3-B822-4E81-9423-FA0D09C95CFD}" dt="2026-01-12T14:21:04.338" v="362" actId="20577"/>
        <pc:sldMkLst>
          <pc:docMk/>
          <pc:sldMk cId="2367278578" sldId="264"/>
        </pc:sldMkLst>
        <pc:graphicFrameChg chg="modGraphic">
          <ac:chgData name="Ashish Kumar" userId="0f63c5b741a7ef4a" providerId="LiveId" clId="{88B5C4A3-B822-4E81-9423-FA0D09C95CFD}" dt="2026-01-12T14:21:04.338" v="362" actId="20577"/>
          <ac:graphicFrameMkLst>
            <pc:docMk/>
            <pc:sldMk cId="2367278578" sldId="264"/>
            <ac:graphicFrameMk id="2" creationId="{60FAD433-CB6E-F8BA-6A50-450CA6BD5C7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4" y="0"/>
            <a:ext cx="11251756" cy="6857990"/>
          </a:xfrm>
        </p:spPr>
        <p:txBody>
          <a:bodyPr anchor="ctr">
            <a:noAutofit/>
          </a:bodyPr>
          <a:lstStyle/>
          <a:p>
            <a:pPr algn="l"/>
            <a:r>
              <a:rPr lang="en-US" sz="11700" b="1" dirty="0">
                <a:solidFill>
                  <a:srgbClr val="C8A304"/>
                </a:solidFill>
              </a:rPr>
              <a:t>Fee Structure </a:t>
            </a:r>
            <a:br>
              <a:rPr lang="en-US" sz="11700" b="1" dirty="0"/>
            </a:br>
            <a:r>
              <a:rPr lang="en-US" sz="11700" dirty="0">
                <a:solidFill>
                  <a:schemeClr val="tx1"/>
                </a:solidFill>
              </a:rPr>
              <a:t>2026-27</a:t>
            </a:r>
            <a:endParaRPr lang="en-US" sz="11700" b="1" dirty="0"/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E0DF0-F852-BF37-42A4-3963AA021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FAD433-CB6E-F8BA-6A50-450CA6BD5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220971"/>
              </p:ext>
            </p:extLst>
          </p:nvPr>
        </p:nvGraphicFramePr>
        <p:xfrm>
          <a:off x="0" y="0"/>
          <a:ext cx="12192000" cy="686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177368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989474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67034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3158505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Class/Course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Fee (With Schooling)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Installments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Includes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670670"/>
                  </a:ext>
                </a:extLst>
              </a:tr>
              <a:tr h="919480">
                <a:tc>
                  <a:txBody>
                    <a:bodyPr/>
                    <a:lstStyle/>
                    <a:p>
                      <a:r>
                        <a:rPr lang="en-IN" b="1" dirty="0"/>
                        <a:t>11-12 (Science)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150000/-</a:t>
                      </a:r>
                      <a:br>
                        <a:rPr lang="en-IN" dirty="0"/>
                      </a:br>
                      <a:r>
                        <a:rPr lang="en-IN" sz="1400" b="1" dirty="0">
                          <a:solidFill>
                            <a:srgbClr val="FF0000"/>
                          </a:solidFill>
                        </a:rPr>
                        <a:t>37500/- </a:t>
                      </a:r>
                      <a:r>
                        <a:rPr lang="en-IN" sz="1400" dirty="0"/>
                        <a:t>in </a:t>
                      </a:r>
                      <a:r>
                        <a:rPr lang="en-IN" sz="1400" b="1" dirty="0">
                          <a:solidFill>
                            <a:srgbClr val="FF0000"/>
                          </a:solidFill>
                        </a:rPr>
                        <a:t>4 </a:t>
                      </a:r>
                      <a:r>
                        <a:rPr lang="en-IN" sz="1400" dirty="0"/>
                        <a:t>equal </a:t>
                      </a:r>
                      <a:r>
                        <a:rPr lang="en-IN" sz="1400" dirty="0" err="1"/>
                        <a:t>installments</a:t>
                      </a:r>
                      <a:r>
                        <a:rPr lang="en-IN" sz="1400" dirty="0"/>
                        <a:t> </a:t>
                      </a:r>
                      <a:br>
                        <a:rPr lang="en-IN" sz="1400" dirty="0"/>
                      </a:br>
                      <a:r>
                        <a:rPr lang="en-IN" sz="1400" dirty="0"/>
                        <a:t>Frequency: 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</a:t>
                      </a:r>
                      <a:r>
                        <a:rPr lang="en-IN" sz="1200" baseline="30000" dirty="0"/>
                        <a:t>st</a:t>
                      </a:r>
                      <a:r>
                        <a:rPr lang="en-IN" sz="1200" dirty="0"/>
                        <a:t>  - At the time of Admission (May)</a:t>
                      </a:r>
                    </a:p>
                    <a:p>
                      <a:r>
                        <a:rPr lang="en-IN" sz="1400" dirty="0"/>
                        <a:t>2</a:t>
                      </a:r>
                      <a:r>
                        <a:rPr lang="en-IN" sz="1400" baseline="30000" dirty="0"/>
                        <a:t>nd</a:t>
                      </a:r>
                      <a:r>
                        <a:rPr lang="en-IN" sz="1400" dirty="0"/>
                        <a:t> – September</a:t>
                      </a:r>
                    </a:p>
                    <a:p>
                      <a:r>
                        <a:rPr lang="en-IN" sz="1400" dirty="0"/>
                        <a:t>3</a:t>
                      </a:r>
                      <a:r>
                        <a:rPr lang="en-IN" sz="1400" baseline="30000" dirty="0"/>
                        <a:t>rd</a:t>
                      </a:r>
                      <a:r>
                        <a:rPr lang="en-IN" sz="1400" dirty="0"/>
                        <a:t> – January</a:t>
                      </a:r>
                    </a:p>
                    <a:p>
                      <a:r>
                        <a:rPr lang="en-IN" sz="1400" dirty="0"/>
                        <a:t>4</a:t>
                      </a:r>
                      <a:r>
                        <a:rPr lang="en-IN" sz="1400" baseline="30000" dirty="0"/>
                        <a:t>th</a:t>
                      </a:r>
                      <a:r>
                        <a:rPr lang="en-IN" sz="1400" dirty="0"/>
                        <a:t> -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School Registration Fee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School Admission Fee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CBSE Registration Fee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CBSE Exam Fee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CBSE Projects Fee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Exam Fee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Student &amp; Parent App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956113"/>
                  </a:ext>
                </a:extLst>
              </a:tr>
              <a:tr h="919480">
                <a:tc>
                  <a:txBody>
                    <a:bodyPr/>
                    <a:lstStyle/>
                    <a:p>
                      <a:r>
                        <a:rPr lang="en-IN" b="1" dirty="0"/>
                        <a:t>11-12 (Commerce)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150000/-</a:t>
                      </a:r>
                      <a:b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37500/- </a:t>
                      </a: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equal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installments</a:t>
                      </a: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Frequency: 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</a:t>
                      </a:r>
                      <a:r>
                        <a:rPr lang="en-IN" sz="1200" baseline="30000" dirty="0"/>
                        <a:t>st</a:t>
                      </a:r>
                      <a:r>
                        <a:rPr lang="en-IN" sz="1200" dirty="0"/>
                        <a:t>  - At the time of Admission (May)</a:t>
                      </a:r>
                    </a:p>
                    <a:p>
                      <a:r>
                        <a:rPr lang="en-IN" sz="1400" dirty="0"/>
                        <a:t>2</a:t>
                      </a:r>
                      <a:r>
                        <a:rPr lang="en-IN" sz="1400" baseline="30000" dirty="0"/>
                        <a:t>nd</a:t>
                      </a:r>
                      <a:r>
                        <a:rPr lang="en-IN" sz="1400" dirty="0"/>
                        <a:t> – September</a:t>
                      </a:r>
                    </a:p>
                    <a:p>
                      <a:r>
                        <a:rPr lang="en-IN" sz="1400" dirty="0"/>
                        <a:t>3</a:t>
                      </a:r>
                      <a:r>
                        <a:rPr lang="en-IN" sz="1400" baseline="30000" dirty="0"/>
                        <a:t>rd</a:t>
                      </a:r>
                      <a:r>
                        <a:rPr lang="en-IN" sz="1400" dirty="0"/>
                        <a:t> – January</a:t>
                      </a:r>
                    </a:p>
                    <a:p>
                      <a:r>
                        <a:rPr lang="en-IN" sz="1400" dirty="0"/>
                        <a:t>4</a:t>
                      </a:r>
                      <a:r>
                        <a:rPr lang="en-IN" sz="1400" baseline="30000" dirty="0"/>
                        <a:t>th</a:t>
                      </a:r>
                      <a:r>
                        <a:rPr lang="en-IN" sz="1400" dirty="0"/>
                        <a:t> -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 Registration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 Admission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CBSE Registration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CBSE Exam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CBSE Projects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Exam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Student &amp; Parent App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75699"/>
                  </a:ext>
                </a:extLst>
              </a:tr>
              <a:tr h="919480">
                <a:tc>
                  <a:txBody>
                    <a:bodyPr/>
                    <a:lstStyle/>
                    <a:p>
                      <a:r>
                        <a:rPr lang="en-IN" b="1" dirty="0"/>
                        <a:t>11-12 (Arts)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/>
                        <a:t>100000/-</a:t>
                      </a:r>
                      <a:b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25000/- </a:t>
                      </a: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equal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installments</a:t>
                      </a: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Frequency: 4 Months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</a:t>
                      </a:r>
                      <a:r>
                        <a:rPr lang="en-IN" sz="1200" baseline="30000" dirty="0"/>
                        <a:t>st</a:t>
                      </a:r>
                      <a:r>
                        <a:rPr lang="en-IN" sz="1200" dirty="0"/>
                        <a:t>  - At the time of Admission (May)</a:t>
                      </a:r>
                    </a:p>
                    <a:p>
                      <a:r>
                        <a:rPr lang="en-IN" sz="1400" dirty="0"/>
                        <a:t>2</a:t>
                      </a:r>
                      <a:r>
                        <a:rPr lang="en-IN" sz="1400" baseline="30000" dirty="0"/>
                        <a:t>nd</a:t>
                      </a:r>
                      <a:r>
                        <a:rPr lang="en-IN" sz="1400" dirty="0"/>
                        <a:t> – September</a:t>
                      </a:r>
                    </a:p>
                    <a:p>
                      <a:r>
                        <a:rPr lang="en-IN" sz="1400" dirty="0"/>
                        <a:t>3</a:t>
                      </a:r>
                      <a:r>
                        <a:rPr lang="en-IN" sz="1400" baseline="30000" dirty="0"/>
                        <a:t>rd</a:t>
                      </a:r>
                      <a:r>
                        <a:rPr lang="en-IN" sz="1400" dirty="0"/>
                        <a:t> – January</a:t>
                      </a:r>
                    </a:p>
                    <a:p>
                      <a:r>
                        <a:rPr lang="en-IN" sz="1400" dirty="0"/>
                        <a:t>4</a:t>
                      </a:r>
                      <a:r>
                        <a:rPr lang="en-IN" sz="1400" baseline="30000" dirty="0"/>
                        <a:t>th</a:t>
                      </a:r>
                      <a:r>
                        <a:rPr lang="en-IN" sz="1400" dirty="0"/>
                        <a:t> -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 Registration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 Admission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CBSE Registration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CBSE Exam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CBSE Projects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Exam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Student &amp; Parent App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3665"/>
                  </a:ext>
                </a:extLst>
              </a:tr>
              <a:tr h="919480">
                <a:tc>
                  <a:txBody>
                    <a:bodyPr/>
                    <a:lstStyle/>
                    <a:p>
                      <a:r>
                        <a:rPr lang="en-IN" b="1" dirty="0"/>
                        <a:t>9 &amp;10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50000/-</a:t>
                      </a:r>
                      <a:b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25000/- </a:t>
                      </a: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equal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installments</a:t>
                      </a: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Frequency: 6 Months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IN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- At the time of Admission (May)</a:t>
                      </a:r>
                    </a:p>
                    <a:p>
                      <a:r>
                        <a:rPr lang="en-IN" sz="1400" dirty="0"/>
                        <a:t>2</a:t>
                      </a:r>
                      <a:r>
                        <a:rPr lang="en-IN" sz="1400" baseline="30000" dirty="0"/>
                        <a:t>nd</a:t>
                      </a:r>
                      <a:r>
                        <a:rPr lang="en-IN" sz="1400" dirty="0"/>
                        <a:t> – Nov.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 Registration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 Admission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CBSE Registration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CBSE Exam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CBSE Projects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Exam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Student &amp; Parent App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67762"/>
                  </a:ext>
                </a:extLst>
              </a:tr>
              <a:tr h="919480">
                <a:tc>
                  <a:txBody>
                    <a:bodyPr/>
                    <a:lstStyle/>
                    <a:p>
                      <a:r>
                        <a:rPr lang="en-IN" b="1" dirty="0"/>
                        <a:t>7 &amp;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44000/-</a:t>
                      </a:r>
                      <a:b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22000/- </a:t>
                      </a: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equal </a:t>
                      </a:r>
                      <a:r>
                        <a:rPr kumimoji="0" lang="en-IN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installments</a:t>
                      </a: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Frequency: 6 Months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IN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I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- At the time of Admission (May)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IN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I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– Nov.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 Registration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 Admission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CBSE Registration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CBSE Exam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CBSE Projects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Exam Fee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Student &amp; Parent App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97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27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E7E589-16E0-4191-6E51-4D4D67211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860567"/>
              </p:ext>
            </p:extLst>
          </p:nvPr>
        </p:nvGraphicFramePr>
        <p:xfrm>
          <a:off x="0" y="21021"/>
          <a:ext cx="12192000" cy="653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880">
                  <a:extLst>
                    <a:ext uri="{9D8B030D-6E8A-4147-A177-3AD203B41FA5}">
                      <a16:colId xmlns:a16="http://schemas.microsoft.com/office/drawing/2014/main" val="3817736875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7989474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67034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3158505"/>
                    </a:ext>
                  </a:extLst>
                </a:gridCol>
              </a:tblGrid>
              <a:tr h="903889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Class/Course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Fee (Without Schooling)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Installments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Includes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670670"/>
                  </a:ext>
                </a:extLst>
              </a:tr>
              <a:tr h="1178560">
                <a:tc>
                  <a:txBody>
                    <a:bodyPr/>
                    <a:lstStyle/>
                    <a:p>
                      <a:r>
                        <a:rPr lang="en-IN" b="1" dirty="0"/>
                        <a:t>11 (Science &amp; Commerce)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55000/-</a:t>
                      </a:r>
                      <a:br>
                        <a:rPr lang="en-IN" b="1" dirty="0"/>
                      </a:br>
                      <a:r>
                        <a:rPr lang="en-IN" sz="1400" b="0" dirty="0"/>
                        <a:t>in 2 </a:t>
                      </a:r>
                      <a:r>
                        <a:rPr lang="en-IN" sz="1400" b="0" dirty="0" err="1"/>
                        <a:t>installments</a:t>
                      </a:r>
                      <a:br>
                        <a:rPr lang="en-IN" sz="1400" b="0" dirty="0"/>
                      </a:br>
                      <a:r>
                        <a:rPr lang="en-IN" sz="1400" b="0" dirty="0"/>
                        <a:t>30000/- &amp; 25000/-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</a:t>
                      </a:r>
                      <a:r>
                        <a:rPr lang="en-IN" sz="1200" baseline="30000" dirty="0"/>
                        <a:t>st</a:t>
                      </a:r>
                      <a:r>
                        <a:rPr lang="en-IN" sz="1200" dirty="0"/>
                        <a:t>  - At the time of Admission (May</a:t>
                      </a:r>
                      <a:br>
                        <a:rPr lang="en-IN" sz="1200" dirty="0"/>
                      </a:br>
                      <a:r>
                        <a:rPr lang="en-IN" sz="1200" dirty="0"/>
                        <a:t>2</a:t>
                      </a:r>
                      <a:r>
                        <a:rPr lang="en-IN" sz="1200" baseline="30000" dirty="0"/>
                        <a:t>nd</a:t>
                      </a:r>
                      <a:r>
                        <a:rPr lang="en-IN" sz="1200" dirty="0"/>
                        <a:t>  - Same Date in Next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Exam Fee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Student &amp; Parent App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Test 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956113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en-IN" b="1" dirty="0"/>
                        <a:t>11 (Arts)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40000/-</a:t>
                      </a:r>
                      <a:br>
                        <a:rPr lang="en-IN" b="1" dirty="0"/>
                      </a:br>
                      <a:r>
                        <a:rPr lang="en-IN" sz="1400" b="0" dirty="0"/>
                        <a:t>in 2 </a:t>
                      </a:r>
                      <a:r>
                        <a:rPr lang="en-IN" sz="1400" b="0" dirty="0" err="1"/>
                        <a:t>installments</a:t>
                      </a:r>
                      <a:br>
                        <a:rPr lang="en-IN" sz="1400" b="0" dirty="0"/>
                      </a:br>
                      <a:r>
                        <a:rPr lang="en-IN" sz="1400" b="0" dirty="0"/>
                        <a:t>25000/- &amp; 15000/-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</a:t>
                      </a:r>
                      <a:r>
                        <a:rPr lang="en-IN" sz="1200" baseline="30000" dirty="0"/>
                        <a:t>st</a:t>
                      </a:r>
                      <a:r>
                        <a:rPr lang="en-IN" sz="1200" dirty="0"/>
                        <a:t>  - At the time of Admission (May</a:t>
                      </a:r>
                      <a:br>
                        <a:rPr lang="en-IN" sz="1200" dirty="0"/>
                      </a:br>
                      <a:r>
                        <a:rPr lang="en-IN" sz="1200" dirty="0"/>
                        <a:t>2</a:t>
                      </a:r>
                      <a:r>
                        <a:rPr lang="en-IN" sz="1200" baseline="30000" dirty="0"/>
                        <a:t>nd</a:t>
                      </a:r>
                      <a:r>
                        <a:rPr lang="en-IN" sz="1200" dirty="0"/>
                        <a:t>  - Same Date in Next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Exam Fee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Student &amp; Parent App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Test 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75699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r>
                        <a:rPr lang="en-IN" b="1" dirty="0"/>
                        <a:t>12 (Science &amp; Commerce)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55000/-</a:t>
                      </a:r>
                      <a:br>
                        <a:rPr lang="en-IN" b="1" dirty="0"/>
                      </a:br>
                      <a:r>
                        <a:rPr lang="en-IN" sz="1400" b="0" dirty="0"/>
                        <a:t>in 2 </a:t>
                      </a:r>
                      <a:r>
                        <a:rPr lang="en-IN" sz="1400" b="0" dirty="0" err="1"/>
                        <a:t>installments</a:t>
                      </a:r>
                      <a:br>
                        <a:rPr lang="en-IN" sz="1400" b="0" dirty="0"/>
                      </a:br>
                      <a:r>
                        <a:rPr lang="en-IN" sz="1400" b="0" dirty="0"/>
                        <a:t>30000/- &amp; 25000/-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</a:t>
                      </a:r>
                      <a:r>
                        <a:rPr lang="en-IN" sz="1200" baseline="30000" dirty="0"/>
                        <a:t>st</a:t>
                      </a:r>
                      <a:r>
                        <a:rPr lang="en-IN" sz="1200" dirty="0"/>
                        <a:t>  - At the time of Admission (May</a:t>
                      </a:r>
                      <a:br>
                        <a:rPr lang="en-IN" sz="1200" dirty="0"/>
                      </a:br>
                      <a:r>
                        <a:rPr lang="en-IN" sz="1200" dirty="0"/>
                        <a:t>2</a:t>
                      </a:r>
                      <a:r>
                        <a:rPr lang="en-IN" sz="1200" baseline="30000" dirty="0"/>
                        <a:t>nd</a:t>
                      </a:r>
                      <a:r>
                        <a:rPr lang="en-IN" sz="1200" dirty="0"/>
                        <a:t>  - Same Date in Next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Exam Fee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Student &amp; Parent App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Test 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3665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r>
                        <a:rPr lang="en-IN" b="1" dirty="0"/>
                        <a:t>12 (Arts)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40000/-</a:t>
                      </a:r>
                      <a:br>
                        <a:rPr lang="en-IN" b="1" dirty="0"/>
                      </a:br>
                      <a:r>
                        <a:rPr lang="en-IN" sz="1400" b="0" dirty="0"/>
                        <a:t>in 2 </a:t>
                      </a:r>
                      <a:r>
                        <a:rPr lang="en-IN" sz="1400" b="0" dirty="0" err="1"/>
                        <a:t>installments</a:t>
                      </a:r>
                      <a:br>
                        <a:rPr lang="en-IN" sz="1400" b="0" dirty="0"/>
                      </a:br>
                      <a:r>
                        <a:rPr lang="en-IN" sz="1400" b="0" dirty="0"/>
                        <a:t>25000/- &amp; 15000/-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</a:t>
                      </a:r>
                      <a:r>
                        <a:rPr lang="en-IN" sz="1200" baseline="30000" dirty="0"/>
                        <a:t>st</a:t>
                      </a:r>
                      <a:r>
                        <a:rPr lang="en-IN" sz="1200" dirty="0"/>
                        <a:t>  - At the time of Admission (May</a:t>
                      </a:r>
                      <a:br>
                        <a:rPr lang="en-IN" sz="1200" dirty="0"/>
                      </a:br>
                      <a:r>
                        <a:rPr lang="en-IN" sz="1200" dirty="0"/>
                        <a:t>2</a:t>
                      </a:r>
                      <a:r>
                        <a:rPr lang="en-IN" sz="1200" baseline="30000" dirty="0"/>
                        <a:t>nd</a:t>
                      </a:r>
                      <a:r>
                        <a:rPr lang="en-IN" sz="1200" dirty="0"/>
                        <a:t>  - Same Date in Next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Exam Fee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Student &amp; Parent App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Test 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6776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en-IN" b="1" dirty="0"/>
                        <a:t>7/8/9/10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18000/-</a:t>
                      </a:r>
                      <a:br>
                        <a:rPr lang="en-IN" b="1" dirty="0"/>
                      </a:br>
                      <a:r>
                        <a:rPr lang="en-IN" sz="1400" b="0" dirty="0"/>
                        <a:t>One Time 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1</a:t>
                      </a:r>
                      <a:r>
                        <a:rPr lang="en-IN" sz="1200" baseline="30000" dirty="0"/>
                        <a:t>st</a:t>
                      </a:r>
                      <a:r>
                        <a:rPr lang="en-IN" sz="1200" dirty="0"/>
                        <a:t>  - At the time of Admission (May</a:t>
                      </a:r>
                      <a:br>
                        <a:rPr lang="en-IN" sz="1200" dirty="0"/>
                      </a:b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Exam Fee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Student &amp; Parent App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100" dirty="0"/>
                        <a:t>Test 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97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046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1B8520-39D0-4E39-88E2-3CE8E9A6E44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F017D31-E675-491F-B600-F06278E25D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89A57F-CF3F-47C6-90BB-70331E72B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design</Template>
  <TotalTime>46</TotalTime>
  <Words>506</Words>
  <Application>Microsoft Office PowerPoint</Application>
  <PresentationFormat>Widescreen</PresentationFormat>
  <Paragraphs>101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Mesh</vt:lpstr>
      <vt:lpstr>Fee Structure  2026-27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Ashish Kumar</dc:creator>
  <cp:lastModifiedBy>Ashish Kumar</cp:lastModifiedBy>
  <cp:revision>1</cp:revision>
  <dcterms:created xsi:type="dcterms:W3CDTF">2026-01-12T13:35:13Z</dcterms:created>
  <dcterms:modified xsi:type="dcterms:W3CDTF">2026-01-12T14:22:07Z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