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8"/>
  </p:notesMasterIdLst>
  <p:sldIdLst>
    <p:sldId id="364" r:id="rId3"/>
    <p:sldId id="256" r:id="rId4"/>
    <p:sldId id="258" r:id="rId5"/>
    <p:sldId id="365" r:id="rId6"/>
    <p:sldId id="366" r:id="rId7"/>
    <p:sldId id="261" r:id="rId8"/>
    <p:sldId id="260" r:id="rId9"/>
    <p:sldId id="259" r:id="rId10"/>
    <p:sldId id="262" r:id="rId11"/>
    <p:sldId id="367" r:id="rId12"/>
    <p:sldId id="263" r:id="rId13"/>
    <p:sldId id="264" r:id="rId14"/>
    <p:sldId id="369" r:id="rId15"/>
    <p:sldId id="370" r:id="rId16"/>
    <p:sldId id="265" r:id="rId17"/>
    <p:sldId id="371" r:id="rId18"/>
    <p:sldId id="266" r:id="rId19"/>
    <p:sldId id="372" r:id="rId20"/>
    <p:sldId id="374" r:id="rId21"/>
    <p:sldId id="375" r:id="rId22"/>
    <p:sldId id="268" r:id="rId23"/>
    <p:sldId id="373" r:id="rId24"/>
    <p:sldId id="269" r:id="rId25"/>
    <p:sldId id="270" r:id="rId26"/>
    <p:sldId id="29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699-7ED2-4B03-B1F0-A62EDD90E4F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E3180-67AC-42E8-B64A-0BDC93D5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811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55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5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4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4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8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77CA-4438-4753-A80A-E56C1655CD4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E6AD59-18C9-4EFE-B4F1-3C72C64D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3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894800" y="3125380"/>
            <a:ext cx="4402400" cy="820600"/>
          </a:xfrm>
          <a:prstGeom prst="rect">
            <a:avLst/>
          </a:prstGeom>
          <a:solidFill>
            <a:srgbClr val="EE6C4D">
              <a:alpha val="32941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34600" y="2192280"/>
            <a:ext cx="8243229" cy="94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Tx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3D6664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Topic 1 Lesson 4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328873" y="3206964"/>
            <a:ext cx="5534253" cy="51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95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D6664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Types of Bonds</a:t>
            </a:r>
          </a:p>
          <a:p>
            <a:pPr marL="0" marR="0" lvl="0" indent="0" algn="ctr" defTabSz="609630" rtl="0" eaLnBrk="1" fontAlgn="auto" latinLnBrk="0" hangingPunct="1">
              <a:lnSpc>
                <a:spcPct val="95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0"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D6664"/>
                </a:solidFill>
                <a:effectLst/>
                <a:uLnTx/>
                <a:uFillTx/>
                <a:latin typeface="Play"/>
                <a:ea typeface="+mn-ea"/>
                <a:cs typeface="Arial"/>
                <a:sym typeface="Play"/>
              </a:rPr>
              <a:t>Textbook pgs.</a:t>
            </a:r>
            <a:r>
              <a:rPr lang="en-US" sz="2933" b="1" kern="0" dirty="0">
                <a:solidFill>
                  <a:srgbClr val="3D6664"/>
                </a:solidFill>
                <a:latin typeface="Play"/>
                <a:cs typeface="Arial"/>
                <a:sym typeface="Play"/>
              </a:rPr>
              <a:t>38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D6664"/>
                </a:solidFill>
                <a:effectLst/>
                <a:uLnTx/>
                <a:uFillTx/>
                <a:latin typeface="Play"/>
                <a:ea typeface="+mn-ea"/>
                <a:cs typeface="Arial"/>
                <a:sym typeface="Play"/>
              </a:rPr>
              <a:t>-46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7679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82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5AC86-8A71-B9A9-69B7-18D9BFE5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9" y="-120641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Ionic Bonding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D776-8880-9697-A5D0-6C4BC6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Is one way elements form compounds. </a:t>
            </a:r>
          </a:p>
          <a:p>
            <a:r>
              <a:rPr lang="en-GB" dirty="0">
                <a:solidFill>
                  <a:schemeClr val="bg1"/>
                </a:solidFill>
              </a:rPr>
              <a:t>Its involves the attraction between ions of opposite charge.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F3781-0138-AC8C-78F6-4DB338670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t="29497" r="48167" b="25938"/>
          <a:stretch/>
        </p:blipFill>
        <p:spPr>
          <a:xfrm>
            <a:off x="-1" y="-1"/>
            <a:ext cx="12191999" cy="6857997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4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A0E4-0E34-8237-4F6A-98CBD0C4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0" y="-295313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Covalent Bonding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98A4-F8DE-CEA4-3861-DA5F9B1F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63" y="1189370"/>
            <a:ext cx="5132894" cy="399844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Type of chemical bond in which there is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a sharing </a:t>
            </a:r>
            <a:r>
              <a:rPr lang="en-GB" sz="2400" dirty="0">
                <a:solidFill>
                  <a:schemeClr val="bg1"/>
                </a:solidFill>
              </a:rPr>
              <a:t>of electrons between two atoms is called covalent bond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While ionic bond usually form when a metal combines with nonmetal,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covalent bond usually between nonmetals atoms. 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 descr="Covalent GIFs - Get the best gif on GIFER">
            <a:extLst>
              <a:ext uri="{FF2B5EF4-FFF2-40B4-BE49-F238E27FC236}">
                <a16:creationId xmlns:a16="http://schemas.microsoft.com/office/drawing/2014/main" id="{1D132B4C-4584-1D15-FA2F-2829BE98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4" y="331920"/>
            <a:ext cx="4364067" cy="30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alent Bond Gif">
            <a:extLst>
              <a:ext uri="{FF2B5EF4-FFF2-40B4-BE49-F238E27FC236}">
                <a16:creationId xmlns:a16="http://schemas.microsoft.com/office/drawing/2014/main" id="{A274AA5B-E5B6-9FB0-960B-7318A675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3600451"/>
            <a:ext cx="5746035" cy="30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1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DABC-3F62-837E-B2CD-1BAB11FD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0208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Molecule : </a:t>
            </a:r>
            <a:r>
              <a:rPr lang="en-GB" dirty="0"/>
              <a:t>is a neutral group of atoms joined by </a:t>
            </a:r>
            <a:r>
              <a:rPr lang="en-GB" b="1" u="sng" dirty="0"/>
              <a:t>covalent bonds</a:t>
            </a:r>
            <a:r>
              <a:rPr lang="en-GB" dirty="0"/>
              <a:t>.   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CC8372-2B3C-C5D7-69D3-3C7B49B8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1" y="1851844"/>
            <a:ext cx="5330792" cy="427836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sometimes, sharing occurs between two atoms of the same element</a:t>
            </a:r>
          </a:p>
          <a:p>
            <a:r>
              <a:rPr lang="en-GB" sz="2800" dirty="0">
                <a:solidFill>
                  <a:schemeClr val="tx1"/>
                </a:solidFill>
              </a:rPr>
              <a:t>EX: Two Bromine atoms shared a pair of electron and formed a covalent bond, the two bonded bromine atoms form a molecule.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Bromine - Key Stage Wiki">
            <a:extLst>
              <a:ext uri="{FF2B5EF4-FFF2-40B4-BE49-F238E27FC236}">
                <a16:creationId xmlns:a16="http://schemas.microsoft.com/office/drawing/2014/main" id="{87385A19-4AC9-3C80-F818-0D9EE079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28787"/>
            <a:ext cx="5554561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8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2D215-6E73-8988-5B25-069B24B84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7" t="37389" r="33583" b="17428"/>
          <a:stretch/>
        </p:blipFill>
        <p:spPr>
          <a:xfrm>
            <a:off x="363063" y="2151638"/>
            <a:ext cx="11281767" cy="43635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B747CF-4C37-E16F-A9E3-E79FB578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9" y="156238"/>
            <a:ext cx="8596668" cy="1320800"/>
          </a:xfrm>
        </p:spPr>
        <p:txBody>
          <a:bodyPr/>
          <a:lstStyle/>
          <a:p>
            <a:r>
              <a:rPr lang="en-US" dirty="0"/>
              <a:t>Number of Bonds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A4B028-A5A6-E98E-5DFB-6FDFDC29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63" y="1189370"/>
            <a:ext cx="11281768" cy="399844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Atoms can form </a:t>
            </a:r>
            <a:r>
              <a:rPr lang="en-GB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single, double, and triple </a:t>
            </a:r>
            <a:r>
              <a:rPr lang="en-GB" sz="2400" dirty="0">
                <a:solidFill>
                  <a:schemeClr val="tx1"/>
                </a:solidFill>
              </a:rPr>
              <a:t>covalent bonds by sharing one or more pairs of electrons</a:t>
            </a:r>
          </a:p>
        </p:txBody>
      </p:sp>
    </p:spTree>
    <p:extLst>
      <p:ext uri="{BB962C8B-B14F-4D97-AF65-F5344CB8AC3E}">
        <p14:creationId xmlns:p14="http://schemas.microsoft.com/office/powerpoint/2010/main" val="172610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B747CF-4C37-E16F-A9E3-E79FB578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9" y="156238"/>
            <a:ext cx="8596668" cy="1320800"/>
          </a:xfrm>
        </p:spPr>
        <p:txBody>
          <a:bodyPr/>
          <a:lstStyle/>
          <a:p>
            <a:r>
              <a:rPr lang="en-US" dirty="0"/>
              <a:t>Assess your understanding pg.42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D9E6F-7743-4E60-2E1F-8BE645B4B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0"/>
          <a:stretch/>
        </p:blipFill>
        <p:spPr>
          <a:xfrm>
            <a:off x="967855" y="1819275"/>
            <a:ext cx="8715619" cy="2029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163F4-12D7-7F8E-F047-B955EB421B11}"/>
              </a:ext>
            </a:extLst>
          </p:cNvPr>
          <p:cNvSpPr txBox="1"/>
          <p:nvPr/>
        </p:nvSpPr>
        <p:spPr>
          <a:xfrm>
            <a:off x="1514475" y="3352800"/>
            <a:ext cx="2000250" cy="4958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A977-D1F1-61DF-999D-833947C8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7" y="156238"/>
            <a:ext cx="8596668" cy="1320800"/>
          </a:xfrm>
        </p:spPr>
        <p:txBody>
          <a:bodyPr>
            <a:normAutofit/>
          </a:bodyPr>
          <a:lstStyle/>
          <a:p>
            <a:r>
              <a:rPr lang="en-GB" sz="4000" b="1" dirty="0"/>
              <a:t>Polarity  </a:t>
            </a:r>
            <a:endParaRPr lang="en-US" sz="4000" b="1" dirty="0"/>
          </a:p>
        </p:txBody>
      </p:sp>
      <p:pic>
        <p:nvPicPr>
          <p:cNvPr id="5124" name="Picture 4" descr="Tug Of War Competition Between Children And Adult Smiling Multiracial Kids  And Redhead Woman Pulling Opposite Ends Of Rope Cute Cartoon Characters  Isolated On White Background Vector Illustration Stock Illustration -  Download">
            <a:extLst>
              <a:ext uri="{FF2B5EF4-FFF2-40B4-BE49-F238E27FC236}">
                <a16:creationId xmlns:a16="http://schemas.microsoft.com/office/drawing/2014/main" id="{C6074C7A-A268-927C-323D-04FE5A33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1362074"/>
            <a:ext cx="7905751" cy="55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8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A977-D1F1-61DF-999D-833947C8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7" y="156238"/>
            <a:ext cx="8596668" cy="1320800"/>
          </a:xfrm>
        </p:spPr>
        <p:txBody>
          <a:bodyPr>
            <a:normAutofit/>
          </a:bodyPr>
          <a:lstStyle/>
          <a:p>
            <a:r>
              <a:rPr lang="en-GB" sz="4000" b="1" dirty="0"/>
              <a:t>Polarity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F8C5-80F1-F78C-77DE-D91B0B25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38"/>
            <a:ext cx="6727371" cy="53415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/>
              <a:t>If two atoms pull equally on the electrons, neither atom becomes charged. This happened when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identical atoms are bonded</a:t>
            </a:r>
            <a:r>
              <a:rPr lang="en-GB" sz="2400" dirty="0"/>
              <a:t>. </a:t>
            </a:r>
            <a:r>
              <a:rPr lang="en-GB" sz="2400" b="1" u="sng" dirty="0"/>
              <a:t>A covalent bond in which electrons are shared equally is a </a:t>
            </a:r>
            <a:r>
              <a:rPr lang="en-GB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nonpolar bond.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When electrons in a covalent bond are shared unequally, the atoms with the stronger pull gains a slightly negative charge. The atom with the weaker pull gains a slightly positive charge. </a:t>
            </a:r>
            <a:r>
              <a:rPr lang="en-GB" sz="2400" b="1" u="sng" dirty="0"/>
              <a:t>A covalent bond in which electrons are shared unequally is</a:t>
            </a:r>
            <a:r>
              <a:rPr lang="en-GB" sz="2400" dirty="0"/>
              <a:t> </a:t>
            </a:r>
            <a:r>
              <a:rPr lang="en-GB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polar bond. </a:t>
            </a:r>
            <a:endParaRPr lang="en-US" sz="24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170" name="Picture 2" descr="Chemistry Time!: Polar Molecules">
            <a:extLst>
              <a:ext uri="{FF2B5EF4-FFF2-40B4-BE49-F238E27FC236}">
                <a16:creationId xmlns:a16="http://schemas.microsoft.com/office/drawing/2014/main" id="{5F4A5A58-C9FA-1D69-8697-F3FFDD9D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6" y="1211619"/>
            <a:ext cx="521153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8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9178BE9-53D8-441A-8691-0ED3B4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8B5F3-92AE-C9AC-4B09-ED0D6C471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2" t="30682" r="35085" b="12326"/>
          <a:stretch/>
        </p:blipFill>
        <p:spPr>
          <a:xfrm>
            <a:off x="928072" y="643466"/>
            <a:ext cx="1033585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B994-3500-9EF8-1759-C13A9C63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9" y="-95250"/>
            <a:ext cx="8596668" cy="1320800"/>
          </a:xfrm>
        </p:spPr>
        <p:txBody>
          <a:bodyPr/>
          <a:lstStyle/>
          <a:p>
            <a:r>
              <a:rPr lang="en-GB" dirty="0"/>
              <a:t>Polar Bonds in Molecules </a:t>
            </a:r>
            <a:endParaRPr lang="en-US" dirty="0"/>
          </a:p>
        </p:txBody>
      </p:sp>
      <p:pic>
        <p:nvPicPr>
          <p:cNvPr id="8194" name="Picture 2" descr="Q: What Is “Static Electricity,” and How Can I See Its Effects? | NSTA">
            <a:extLst>
              <a:ext uri="{FF2B5EF4-FFF2-40B4-BE49-F238E27FC236}">
                <a16:creationId xmlns:a16="http://schemas.microsoft.com/office/drawing/2014/main" id="{E168CDF5-3ADC-6235-C064-5949F640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867097"/>
            <a:ext cx="7862887" cy="55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B994-3500-9EF8-1759-C13A9C63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9" y="-95250"/>
            <a:ext cx="8596668" cy="1320800"/>
          </a:xfrm>
        </p:spPr>
        <p:txBody>
          <a:bodyPr/>
          <a:lstStyle/>
          <a:p>
            <a:r>
              <a:rPr lang="en-GB" dirty="0"/>
              <a:t>Polar Bonds in Molecules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3F298-6DC0-8257-D807-07CA47C08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" t="1" r="52853" b="5288"/>
          <a:stretch/>
        </p:blipFill>
        <p:spPr>
          <a:xfrm>
            <a:off x="7526110" y="1360843"/>
            <a:ext cx="3971925" cy="4136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82F9B-D898-32D4-5E30-A85104D9CF8F}"/>
              </a:ext>
            </a:extLst>
          </p:cNvPr>
          <p:cNvSpPr txBox="1"/>
          <p:nvPr/>
        </p:nvSpPr>
        <p:spPr>
          <a:xfrm>
            <a:off x="280987" y="824333"/>
            <a:ext cx="656768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highlight>
                  <a:srgbClr val="FFFF00"/>
                </a:highlight>
              </a:rPr>
              <a:t>A molecule is polar if it has a positively charged end and a negatively charged end.</a:t>
            </a:r>
          </a:p>
          <a:p>
            <a:r>
              <a:rPr lang="en-US" sz="2400" b="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not all molecules containing polar bonds are polar overall.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EX: In a carbon dioxide molecule (CO2), the oxygen atoms attract electrons more strongly than the carbon atom does. The bonds between the oxygen and carbon atoms are polar.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 But, the two oxygen atoms pull with equal strength in opposite directions.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highlight>
                  <a:srgbClr val="FFFF00"/>
                </a:highlight>
              </a:rPr>
              <a:t>The attractions cancel out, so the molecule is nonpolar</a:t>
            </a:r>
          </a:p>
        </p:txBody>
      </p:sp>
    </p:spTree>
    <p:extLst>
      <p:ext uri="{BB962C8B-B14F-4D97-AF65-F5344CB8AC3E}">
        <p14:creationId xmlns:p14="http://schemas.microsoft.com/office/powerpoint/2010/main" val="251497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972D4-C335-41E1-B57A-E712C470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503482"/>
            <a:ext cx="4650004" cy="385950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584A33-4E42-8167-F40E-4172DCA8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1503482"/>
            <a:ext cx="4650002" cy="37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B994-3500-9EF8-1759-C13A9C63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9" y="-95250"/>
            <a:ext cx="8596668" cy="1320800"/>
          </a:xfrm>
        </p:spPr>
        <p:txBody>
          <a:bodyPr/>
          <a:lstStyle/>
          <a:p>
            <a:r>
              <a:rPr lang="en-GB" dirty="0"/>
              <a:t>Polar Bonds in Molecules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955CE-BCD1-3D84-4B36-124D875D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66"/>
          <a:stretch/>
        </p:blipFill>
        <p:spPr>
          <a:xfrm>
            <a:off x="6957331" y="1115635"/>
            <a:ext cx="4562476" cy="4449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B69D58-C3BD-B495-A1CA-7D32E30A5B45}"/>
              </a:ext>
            </a:extLst>
          </p:cNvPr>
          <p:cNvSpPr txBox="1"/>
          <p:nvPr/>
        </p:nvSpPr>
        <p:spPr>
          <a:xfrm>
            <a:off x="289638" y="963887"/>
            <a:ext cx="61208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A water molecule (HO), with its two polar bonds, is itself polar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the two hydrogen atoms are at one end of the molecule, and the oxygen atom is at the other end.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The oxygen atom attracts electrons more strongly than the hydrogen atoms.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 As a result, the end of the molecule with the oxygen atom has a slight negative charge. The end of the molecule with the hydrogen atoms has a slight 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385639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AA1B-245D-D13E-108F-65966B71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4464"/>
            <a:ext cx="487409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b="1" dirty="0"/>
              <a:t>Properties of compounds </a:t>
            </a:r>
            <a:br>
              <a:rPr lang="en-GB" sz="2800" dirty="0"/>
            </a:br>
            <a:br>
              <a:rPr lang="en-GB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35AA-F59C-CC2D-958D-7B059B48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181101"/>
            <a:ext cx="5868012" cy="4860262"/>
          </a:xfrm>
        </p:spPr>
        <p:txBody>
          <a:bodyPr>
            <a:normAutofit/>
          </a:bodyPr>
          <a:lstStyle/>
          <a:p>
            <a:r>
              <a:rPr lang="en-GB" sz="2800" dirty="0"/>
              <a:t>Resulting compounds have properties that are different from their component elements</a:t>
            </a:r>
          </a:p>
          <a:p>
            <a:r>
              <a:rPr lang="en-GB" sz="2800" dirty="0"/>
              <a:t>Properties of ionic compounds are different from covalent compounds</a:t>
            </a:r>
          </a:p>
        </p:txBody>
      </p:sp>
      <p:pic>
        <p:nvPicPr>
          <p:cNvPr id="5" name="Picture 4" descr="Close up of a molecular model">
            <a:extLst>
              <a:ext uri="{FF2B5EF4-FFF2-40B4-BE49-F238E27FC236}">
                <a16:creationId xmlns:a16="http://schemas.microsoft.com/office/drawing/2014/main" id="{7601F72B-24E5-BD12-9752-4F3126A6E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11" r="38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1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AA1B-245D-D13E-108F-65966B71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86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Properties of ionic compounds: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35AA-F59C-CC2D-958D-7B059B48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09" y="1162214"/>
            <a:ext cx="5487091" cy="4848061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Form hard crystals (3D shape) </a:t>
            </a:r>
          </a:p>
          <a:p>
            <a:r>
              <a:rPr lang="en-GB" sz="2800" dirty="0"/>
              <a:t>High melting points as attraction between negative and positive ions is great! </a:t>
            </a:r>
          </a:p>
          <a:p>
            <a:endParaRPr lang="en-GB" sz="2800" dirty="0"/>
          </a:p>
          <a:p>
            <a:r>
              <a:rPr lang="en-GB" sz="2800" dirty="0"/>
              <a:t>Conduct electricity when dissolved in water or melted as ions will be free to move</a:t>
            </a:r>
          </a:p>
          <a:p>
            <a:endParaRPr lang="en-GB" sz="2800" dirty="0"/>
          </a:p>
          <a:p>
            <a:r>
              <a:rPr lang="en-GB" sz="2800" dirty="0"/>
              <a:t>EX: crystals of quicklime (calcium oxide) has a melting point of 2,613 C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99E29-F1FA-70DC-08D1-59E2142B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217330"/>
            <a:ext cx="6438899" cy="44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5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9F6C-29DE-FD81-5969-3BDCA45C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9" y="0"/>
            <a:ext cx="8596668" cy="1320800"/>
          </a:xfrm>
        </p:spPr>
        <p:txBody>
          <a:bodyPr/>
          <a:lstStyle/>
          <a:p>
            <a:r>
              <a:rPr lang="en-GB" dirty="0"/>
              <a:t>Properties of covalent compounds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BEC9-9EA5-FDD1-AE14-18A4209C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4" y="1027114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Covalent compounds exist as molecules. </a:t>
            </a:r>
          </a:p>
          <a:p>
            <a:r>
              <a:rPr lang="en-GB" sz="2400" dirty="0"/>
              <a:t>Because bonds do not have to be broken, their melting points are relatively low </a:t>
            </a:r>
          </a:p>
          <a:p>
            <a:r>
              <a:rPr lang="en-GB" sz="2400" dirty="0"/>
              <a:t>Do not conduct heat or electricity </a:t>
            </a:r>
          </a:p>
          <a:p>
            <a:endParaRPr lang="en-US" sz="2400" dirty="0"/>
          </a:p>
        </p:txBody>
      </p:sp>
      <p:pic>
        <p:nvPicPr>
          <p:cNvPr id="9218" name="Picture 2" descr="Covalent Bond Examples - Science Struck">
            <a:extLst>
              <a:ext uri="{FF2B5EF4-FFF2-40B4-BE49-F238E27FC236}">
                <a16:creationId xmlns:a16="http://schemas.microsoft.com/office/drawing/2014/main" id="{8C49F188-E928-4FC8-C2BF-2070E5BB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781300"/>
            <a:ext cx="7581900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4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74C808E8-C632-41E9-B61A-59D1EF0C1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4" r="2101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7DE31-FBAC-E9DB-7A59-9D38119B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H.W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FABC-4FEC-0152-AAB3-851BE31B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47,Q1,2 and 5</a:t>
            </a:r>
          </a:p>
        </p:txBody>
      </p:sp>
    </p:spTree>
    <p:extLst>
      <p:ext uri="{BB962C8B-B14F-4D97-AF65-F5344CB8AC3E}">
        <p14:creationId xmlns:p14="http://schemas.microsoft.com/office/powerpoint/2010/main" val="35395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85" name="Isosceles Triangle 71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170" name="Picture 2" descr="Thank You Gif - IceGif">
            <a:extLst>
              <a:ext uri="{FF2B5EF4-FFF2-40B4-BE49-F238E27FC236}">
                <a16:creationId xmlns:a16="http://schemas.microsoft.com/office/drawing/2014/main" id="{EB0A4830-D2F6-0EF2-EB5F-CB1F5FE7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488" y="643467"/>
            <a:ext cx="8315023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Isosceles Triangle 71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22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C65F-E6C5-CA20-7684-9FCE6C68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81" y="0"/>
            <a:ext cx="8596668" cy="1320800"/>
          </a:xfrm>
        </p:spPr>
        <p:txBody>
          <a:bodyPr/>
          <a:lstStyle/>
          <a:p>
            <a:r>
              <a:rPr lang="en-GB" b="1" dirty="0"/>
              <a:t>Bonding and Compounds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3BA6-9A72-94FE-F313-CEFED4B7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09" y="784227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What do the elements carbon, hydrogen, oxygen, and nitrogen have in common? </a:t>
            </a:r>
          </a:p>
          <a:p>
            <a:r>
              <a:rPr lang="en-GB" sz="2400" dirty="0"/>
              <a:t>They all nonmetals and each element is a Component of cyanoacrylate, a strong glue that is used to bind objects together to connect the skin after surgery. </a:t>
            </a:r>
          </a:p>
          <a:p>
            <a:r>
              <a:rPr lang="en-GB" sz="2400" dirty="0"/>
              <a:t>And to reveal fingerprints to help solve crime.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59028-4F87-396D-2155-B1D66DFF8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65380"/>
            <a:ext cx="3492619" cy="349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553DD-23F8-4BD2-096B-90EC930444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7462" y="2584678"/>
            <a:ext cx="3640429" cy="283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C7BE7-983E-7E1E-4248-1E9B20F9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1"/>
          <a:stretch/>
        </p:blipFill>
        <p:spPr>
          <a:xfrm>
            <a:off x="3141833" y="3365380"/>
            <a:ext cx="5105629" cy="33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ABCF-680B-DFAC-1462-843FF63F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52" y="30169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Do you remember, what is the charge of an atom?</a:t>
            </a:r>
          </a:p>
        </p:txBody>
      </p:sp>
      <p:pic>
        <p:nvPicPr>
          <p:cNvPr id="1026" name="Picture 2" descr="Introduction to the Atom | Let's Talk Science">
            <a:extLst>
              <a:ext uri="{FF2B5EF4-FFF2-40B4-BE49-F238E27FC236}">
                <a16:creationId xmlns:a16="http://schemas.microsoft.com/office/drawing/2014/main" id="{F3FC752B-501B-DB2F-133B-F99328DD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1" y="1436720"/>
            <a:ext cx="7109149" cy="53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0CA513-1F6A-2053-662E-DD2D9FF66BDD}"/>
              </a:ext>
            </a:extLst>
          </p:cNvPr>
          <p:cNvSpPr/>
          <p:nvPr/>
        </p:nvSpPr>
        <p:spPr>
          <a:xfrm>
            <a:off x="7977675" y="1622490"/>
            <a:ext cx="284512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 has no overall charge.</a:t>
            </a:r>
          </a:p>
        </p:txBody>
      </p:sp>
    </p:spTree>
    <p:extLst>
      <p:ext uri="{BB962C8B-B14F-4D97-AF65-F5344CB8AC3E}">
        <p14:creationId xmlns:p14="http://schemas.microsoft.com/office/powerpoint/2010/main" val="349458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0FC6-8E9D-88CA-ACA2-6BA859BF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will happen if an atoms lose or gain electrons?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238DD-DEA3-DB3B-287A-B4D4F00BEC41}"/>
              </a:ext>
            </a:extLst>
          </p:cNvPr>
          <p:cNvSpPr/>
          <p:nvPr/>
        </p:nvSpPr>
        <p:spPr>
          <a:xfrm>
            <a:off x="7203234" y="2070360"/>
            <a:ext cx="284512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 will become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ion</a:t>
            </a:r>
          </a:p>
        </p:txBody>
      </p:sp>
      <p:pic>
        <p:nvPicPr>
          <p:cNvPr id="2056" name="Picture 8" descr="1.7: The Importance of Ions - Chemistry LibreTexts">
            <a:extLst>
              <a:ext uri="{FF2B5EF4-FFF2-40B4-BE49-F238E27FC236}">
                <a16:creationId xmlns:a16="http://schemas.microsoft.com/office/drawing/2014/main" id="{832D9995-92B7-EEA5-999A-FF304156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0" y="1995336"/>
            <a:ext cx="6497050" cy="42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7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019E-9CCC-C21C-4842-215A8FE5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71" y="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Ions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14E4-917C-679C-5C79-18C1FA30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861025"/>
            <a:ext cx="6172350" cy="4254760"/>
          </a:xfrm>
        </p:spPr>
        <p:txBody>
          <a:bodyPr>
            <a:normAutofit fontScale="85000" lnSpcReduction="10000"/>
          </a:bodyPr>
          <a:lstStyle/>
          <a:p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An ion </a:t>
            </a:r>
            <a:r>
              <a:rPr lang="en-GB" sz="2800" dirty="0"/>
              <a:t>is an </a:t>
            </a:r>
            <a:r>
              <a:rPr lang="en-GB" sz="2800" u="sng" dirty="0"/>
              <a:t>atom or group of atoms that has either a positive or negative charge. </a:t>
            </a:r>
          </a:p>
          <a:p>
            <a:endParaRPr lang="en-GB" sz="2800" u="sng" dirty="0"/>
          </a:p>
          <a:p>
            <a:r>
              <a:rPr lang="en-GB" sz="2800" dirty="0"/>
              <a:t>When a </a:t>
            </a:r>
            <a:r>
              <a:rPr lang="en-GB" sz="2800" b="1" dirty="0">
                <a:highlight>
                  <a:srgbClr val="FFFF00"/>
                </a:highlight>
              </a:rPr>
              <a:t>neutral atom loses a valence electron,</a:t>
            </a:r>
            <a:r>
              <a:rPr lang="en-GB" sz="2800" dirty="0"/>
              <a:t> it loses a negative charge. It becomes </a:t>
            </a:r>
            <a:r>
              <a:rPr lang="en-GB" sz="2800" b="1" dirty="0">
                <a:highlight>
                  <a:srgbClr val="FFFF00"/>
                </a:highlight>
              </a:rPr>
              <a:t>a positive ion</a:t>
            </a:r>
            <a:r>
              <a:rPr lang="en-GB" sz="2800" dirty="0"/>
              <a:t>. </a:t>
            </a:r>
          </a:p>
          <a:p>
            <a:r>
              <a:rPr lang="en-GB" sz="2800" dirty="0"/>
              <a:t>When a </a:t>
            </a:r>
            <a:r>
              <a:rPr lang="en-GB" sz="2800" b="1" dirty="0">
                <a:highlight>
                  <a:srgbClr val="FFFF00"/>
                </a:highlight>
              </a:rPr>
              <a:t>neutral atom gains an electron</a:t>
            </a:r>
            <a:r>
              <a:rPr lang="en-GB" sz="2800" dirty="0"/>
              <a:t>. it gains a negative charge. It becomes a </a:t>
            </a:r>
            <a:r>
              <a:rPr lang="en-GB" sz="2800" b="1" dirty="0">
                <a:highlight>
                  <a:srgbClr val="FFFF00"/>
                </a:highlight>
              </a:rPr>
              <a:t>negative ion</a:t>
            </a:r>
            <a:r>
              <a:rPr lang="en-GB" sz="2800" dirty="0"/>
              <a:t>. </a:t>
            </a:r>
          </a:p>
          <a:p>
            <a:r>
              <a:rPr lang="en-GB" sz="2800" dirty="0"/>
              <a:t>An atoms is stable when its outermost energy level if filled with electrons. </a:t>
            </a:r>
            <a:endParaRPr lang="en-US" sz="2800" dirty="0"/>
          </a:p>
        </p:txBody>
      </p:sp>
      <p:pic>
        <p:nvPicPr>
          <p:cNvPr id="3074" name="Picture 2" descr="Ionic bond | Definition, Properties, Examples, &amp; Facts | Britannica">
            <a:extLst>
              <a:ext uri="{FF2B5EF4-FFF2-40B4-BE49-F238E27FC236}">
                <a16:creationId xmlns:a16="http://schemas.microsoft.com/office/drawing/2014/main" id="{D49958D5-476E-9F41-C8EC-7C5C307F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05" y="861025"/>
            <a:ext cx="5699299" cy="51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8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D3D-6016-3282-DF26-CE95A9DF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5" y="156238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b="1" dirty="0"/>
              <a:t>Polyatomic ion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6E55-4C40-68B8-EDC9-F402F26D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75" y="928776"/>
            <a:ext cx="11734625" cy="3880773"/>
          </a:xfrm>
        </p:spPr>
        <p:txBody>
          <a:bodyPr>
            <a:normAutofit/>
          </a:bodyPr>
          <a:lstStyle/>
          <a:p>
            <a:r>
              <a:rPr lang="en-GB" sz="2800" dirty="0"/>
              <a:t>Notice that </a:t>
            </a:r>
            <a:r>
              <a:rPr lang="en-GB" sz="2800" b="1" dirty="0">
                <a:highlight>
                  <a:srgbClr val="FFFF00"/>
                </a:highlight>
              </a:rPr>
              <a:t>some ions are made of several atoms </a:t>
            </a:r>
            <a:r>
              <a:rPr lang="en-GB" sz="2800" dirty="0"/>
              <a:t>for example:</a:t>
            </a:r>
          </a:p>
          <a:p>
            <a:r>
              <a:rPr lang="en-GB" sz="2800" dirty="0"/>
              <a:t>The ammonium ion (NH4+)is made of 1 nitrogen atom and 4 hydrogen atoms </a:t>
            </a:r>
          </a:p>
          <a:p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polyatomic ion : </a:t>
            </a:r>
            <a:r>
              <a:rPr lang="en-GB" sz="2800" dirty="0"/>
              <a:t>An ion made of </a:t>
            </a:r>
            <a:r>
              <a:rPr lang="en-GB" sz="2800" dirty="0">
                <a:highlight>
                  <a:srgbClr val="FFFF00"/>
                </a:highlight>
              </a:rPr>
              <a:t>more than 1 atom</a:t>
            </a:r>
            <a:r>
              <a:rPr lang="en-GB" sz="2800" dirty="0"/>
              <a:t>.</a:t>
            </a:r>
            <a:endParaRPr lang="en-US" sz="2800" dirty="0"/>
          </a:p>
        </p:txBody>
      </p:sp>
      <p:pic>
        <p:nvPicPr>
          <p:cNvPr id="1026" name="Picture 2" descr="What are Polyatomic Ions? Give Examples - Teachoo - Concepts">
            <a:extLst>
              <a:ext uri="{FF2B5EF4-FFF2-40B4-BE49-F238E27FC236}">
                <a16:creationId xmlns:a16="http://schemas.microsoft.com/office/drawing/2014/main" id="{9280A83F-38F3-D72C-1E7A-59C90D6D3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28" r="-1016" b="18889"/>
          <a:stretch/>
        </p:blipFill>
        <p:spPr bwMode="auto">
          <a:xfrm>
            <a:off x="2026353" y="3057525"/>
            <a:ext cx="8596667" cy="3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0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5AC86-8A71-B9A9-69B7-18D9BFE5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9" y="-120641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rgbClr val="FF0000"/>
                </a:solidFill>
                <a:highlight>
                  <a:srgbClr val="FFFF00"/>
                </a:highlight>
              </a:rPr>
              <a:t>Ionic Bonding </a:t>
            </a:r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D776-8880-9697-A5D0-6C4BC6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29" y="1254967"/>
            <a:ext cx="5171125" cy="5060109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When atoms that easily lose electrons react with atoms that easily gain electrons, they transfer valence electrons to form an ionic bond.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This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transfer</a:t>
            </a:r>
            <a:r>
              <a:rPr lang="en-GB" sz="2400" dirty="0">
                <a:solidFill>
                  <a:schemeClr val="bg1"/>
                </a:solidFill>
              </a:rPr>
              <a:t> gives each type of atom a more stable arrangement of electrons</a:t>
            </a:r>
          </a:p>
          <a:p>
            <a:r>
              <a:rPr lang="en-GB" sz="2400" dirty="0">
                <a:solidFill>
                  <a:schemeClr val="bg1"/>
                </a:solidFill>
              </a:rPr>
              <a:t>EX: Sodium atoms and Chlorine atoms react to form Sodium Chloride (Table salt)</a:t>
            </a:r>
          </a:p>
          <a:p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ionic bond usually form when a metal combines with nonmetal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Ionic Bond Gif">
            <a:extLst>
              <a:ext uri="{FF2B5EF4-FFF2-40B4-BE49-F238E27FC236}">
                <a16:creationId xmlns:a16="http://schemas.microsoft.com/office/drawing/2014/main" id="{6E116645-7EA1-7A78-BAE1-D9DF9EA2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39" y="1022673"/>
            <a:ext cx="6954689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3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DE9C-465F-F10B-BFF7-B02B5C3A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96" y="-184122"/>
            <a:ext cx="8487574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Formation of an ionic Bonds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F5472-8BB3-9A8F-4CEB-C7AB888AD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t="22224" r="34584" b="8607"/>
          <a:stretch/>
        </p:blipFill>
        <p:spPr>
          <a:xfrm>
            <a:off x="546645" y="756747"/>
            <a:ext cx="10958000" cy="58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19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814</Words>
  <Application>Microsoft Office PowerPoint</Application>
  <PresentationFormat>Widescreen</PresentationFormat>
  <Paragraphs>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Play</vt:lpstr>
      <vt:lpstr>Trebuchet MS</vt:lpstr>
      <vt:lpstr>Wingdings</vt:lpstr>
      <vt:lpstr>Wingdings 3</vt:lpstr>
      <vt:lpstr>Facet</vt:lpstr>
      <vt:lpstr>2_Office Theme</vt:lpstr>
      <vt:lpstr>PowerPoint Presentation</vt:lpstr>
      <vt:lpstr>PowerPoint Presentation</vt:lpstr>
      <vt:lpstr>Bonding and Compounds </vt:lpstr>
      <vt:lpstr>Do you remember, what is the charge of an atom?</vt:lpstr>
      <vt:lpstr>What will happen if an atoms lose or gain electrons?</vt:lpstr>
      <vt:lpstr>Ions </vt:lpstr>
      <vt:lpstr>Polyatomic ion </vt:lpstr>
      <vt:lpstr>Ionic Bonding </vt:lpstr>
      <vt:lpstr>Formation of an ionic Bonds </vt:lpstr>
      <vt:lpstr>Ionic Bonding </vt:lpstr>
      <vt:lpstr>Covalent Bonding </vt:lpstr>
      <vt:lpstr>Molecule : is a neutral group of atoms joined by covalent bonds.     </vt:lpstr>
      <vt:lpstr>Number of Bonds</vt:lpstr>
      <vt:lpstr>Assess your understanding pg.42</vt:lpstr>
      <vt:lpstr>Polarity  </vt:lpstr>
      <vt:lpstr>Polarity </vt:lpstr>
      <vt:lpstr>PowerPoint Presentation</vt:lpstr>
      <vt:lpstr>Polar Bonds in Molecules </vt:lpstr>
      <vt:lpstr>Polar Bonds in Molecules </vt:lpstr>
      <vt:lpstr>Polar Bonds in Molecules </vt:lpstr>
      <vt:lpstr>Properties of compounds   </vt:lpstr>
      <vt:lpstr>Properties of ionic compounds:  </vt:lpstr>
      <vt:lpstr>Properties of covalent compounds </vt:lpstr>
      <vt:lpstr>H.W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 Types of Bonds  </dc:title>
  <dc:creator>muneera mahammed</dc:creator>
  <cp:lastModifiedBy>Reem Taher</cp:lastModifiedBy>
  <cp:revision>23</cp:revision>
  <dcterms:created xsi:type="dcterms:W3CDTF">2022-09-12T17:20:20Z</dcterms:created>
  <dcterms:modified xsi:type="dcterms:W3CDTF">2023-09-16T09:59:52Z</dcterms:modified>
</cp:coreProperties>
</file>