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266" r:id="rId4"/>
    <p:sldId id="264" r:id="rId5"/>
    <p:sldId id="257" r:id="rId6"/>
    <p:sldId id="261" r:id="rId7"/>
    <p:sldId id="259" r:id="rId8"/>
    <p:sldId id="269" r:id="rId9"/>
    <p:sldId id="267" r:id="rId10"/>
    <p:sldId id="268" r:id="rId11"/>
    <p:sldId id="260" r:id="rId12"/>
    <p:sldId id="270" r:id="rId13"/>
    <p:sldId id="271" r:id="rId14"/>
    <p:sldId id="272" r:id="rId15"/>
    <p:sldId id="273" r:id="rId16"/>
    <p:sldId id="274" r:id="rId17"/>
    <p:sldId id="275" r:id="rId18"/>
    <p:sldId id="281" r:id="rId19"/>
    <p:sldId id="276" r:id="rId20"/>
    <p:sldId id="277" r:id="rId21"/>
    <p:sldId id="278" r:id="rId22"/>
    <p:sldId id="279" r:id="rId23"/>
    <p:sldId id="280"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84" autoAdjust="0"/>
  </p:normalViewPr>
  <p:slideViewPr>
    <p:cSldViewPr snapToGrid="0">
      <p:cViewPr>
        <p:scale>
          <a:sx n="80" d="100"/>
          <a:sy n="80" d="100"/>
        </p:scale>
        <p:origin x="782"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3739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95114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1884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396911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70014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341038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270581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38256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3961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43253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8891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9548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17402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58351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10/19/2023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10/19/2023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Topic 2 Lesson 3</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Modeling Chemical Reactions</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Textbook pgs.90-96</a:t>
            </a:r>
          </a:p>
        </p:txBody>
      </p:sp>
      <p:pic>
        <p:nvPicPr>
          <p:cNvPr id="15" name="Graphic 14">
            <a:extLst>
              <a:ext uri="{FF2B5EF4-FFF2-40B4-BE49-F238E27FC236}">
                <a16:creationId xmlns:a16="http://schemas.microsoft.com/office/drawing/2014/main" id="{2A123BD8-A09C-49C0-98E8-54B55610A92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3790715" y="4482751"/>
            <a:ext cx="3194131" cy="3194131"/>
          </a:xfrm>
          <a:prstGeom prst="rect">
            <a:avLst/>
          </a:prstGeom>
        </p:spPr>
      </p:pic>
      <p:pic>
        <p:nvPicPr>
          <p:cNvPr id="11" name="Graphic 10">
            <a:extLst>
              <a:ext uri="{FF2B5EF4-FFF2-40B4-BE49-F238E27FC236}">
                <a16:creationId xmlns:a16="http://schemas.microsoft.com/office/drawing/2014/main" id="{3CB00449-E308-4DF3-9CFD-9A7D30B672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38607" flipH="1">
            <a:off x="-587261" y="1663257"/>
            <a:ext cx="2684499" cy="2684499"/>
          </a:xfrm>
          <a:prstGeom prst="rect">
            <a:avLst/>
          </a:prstGeom>
        </p:spPr>
      </p:pic>
      <p:pic>
        <p:nvPicPr>
          <p:cNvPr id="13" name="Graphic 12">
            <a:extLst>
              <a:ext uri="{FF2B5EF4-FFF2-40B4-BE49-F238E27FC236}">
                <a16:creationId xmlns:a16="http://schemas.microsoft.com/office/drawing/2014/main" id="{6A56DF0C-1331-406E-AEE6-06E0E59FB9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78969">
            <a:off x="1920309" y="4797205"/>
            <a:ext cx="2453456" cy="2453456"/>
          </a:xfrm>
          <a:prstGeom prst="rect">
            <a:avLst/>
          </a:prstGeom>
        </p:spPr>
      </p:pic>
      <p:pic>
        <p:nvPicPr>
          <p:cNvPr id="7" name="Graphic 6">
            <a:extLst>
              <a:ext uri="{FF2B5EF4-FFF2-40B4-BE49-F238E27FC236}">
                <a16:creationId xmlns:a16="http://schemas.microsoft.com/office/drawing/2014/main" id="{88D22565-F42F-439B-A6A4-CF161165E6B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13697">
            <a:off x="-491837" y="3688628"/>
            <a:ext cx="3245427" cy="3245427"/>
          </a:xfrm>
          <a:prstGeom prst="rect">
            <a:avLst/>
          </a:prstGeom>
        </p:spPr>
      </p:pic>
      <p:pic>
        <p:nvPicPr>
          <p:cNvPr id="9" name="Graphic 8">
            <a:extLst>
              <a:ext uri="{FF2B5EF4-FFF2-40B4-BE49-F238E27FC236}">
                <a16:creationId xmlns:a16="http://schemas.microsoft.com/office/drawing/2014/main" id="{B46E3E84-D1E6-4422-AA93-3EE98A821B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451125">
            <a:off x="8514237" y="-118161"/>
            <a:ext cx="3005286" cy="3005286"/>
          </a:xfrm>
          <a:prstGeom prst="rect">
            <a:avLst/>
          </a:prstGeom>
        </p:spPr>
      </p:pic>
      <p:pic>
        <p:nvPicPr>
          <p:cNvPr id="19" name="Graphic 18">
            <a:extLst>
              <a:ext uri="{FF2B5EF4-FFF2-40B4-BE49-F238E27FC236}">
                <a16:creationId xmlns:a16="http://schemas.microsoft.com/office/drawing/2014/main" id="{39130E3C-1E93-4315-AE76-13C55147DCF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89495">
            <a:off x="10171718" y="145767"/>
            <a:ext cx="1574403" cy="1574403"/>
          </a:xfrm>
          <a:prstGeom prst="rect">
            <a:avLst/>
          </a:prstGeom>
        </p:spPr>
      </p:pic>
      <p:pic>
        <p:nvPicPr>
          <p:cNvPr id="21" name="Graphic 20">
            <a:extLst>
              <a:ext uri="{FF2B5EF4-FFF2-40B4-BE49-F238E27FC236}">
                <a16:creationId xmlns:a16="http://schemas.microsoft.com/office/drawing/2014/main" id="{FFEC1660-205F-490E-800A-0D57D250BAE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
        <p:nvSpPr>
          <p:cNvPr id="3" name="TextBox 2">
            <a:extLst>
              <a:ext uri="{FF2B5EF4-FFF2-40B4-BE49-F238E27FC236}">
                <a16:creationId xmlns:a16="http://schemas.microsoft.com/office/drawing/2014/main" id="{27845674-5354-EA40-36FE-AE0C3DA3D5BB}"/>
              </a:ext>
            </a:extLst>
          </p:cNvPr>
          <p:cNvSpPr txBox="1"/>
          <p:nvPr/>
        </p:nvSpPr>
        <p:spPr>
          <a:xfrm>
            <a:off x="73410" y="133177"/>
            <a:ext cx="7888048" cy="6370975"/>
          </a:xfrm>
          <a:prstGeom prst="rect">
            <a:avLst/>
          </a:prstGeom>
          <a:noFill/>
        </p:spPr>
        <p:txBody>
          <a:bodyPr wrap="square">
            <a:spAutoFit/>
          </a:bodyPr>
          <a:lstStyle/>
          <a:p>
            <a:r>
              <a:rPr lang="en-US" sz="2400" b="1" dirty="0">
                <a:solidFill>
                  <a:srgbClr val="FF0000"/>
                </a:solidFill>
                <a:highlight>
                  <a:srgbClr val="FFFF00"/>
                </a:highlight>
              </a:rPr>
              <a:t>Chemical Reactions and Equations</a:t>
            </a:r>
          </a:p>
          <a:p>
            <a:r>
              <a:rPr lang="en-US" sz="2400" dirty="0"/>
              <a:t> </a:t>
            </a:r>
            <a:r>
              <a:rPr lang="en-US" sz="2400" b="1" u="sng" dirty="0"/>
              <a:t>The number of reactants and products can vary</a:t>
            </a:r>
            <a:r>
              <a:rPr lang="en-US" sz="2400" dirty="0"/>
              <a:t>.</a:t>
            </a:r>
          </a:p>
          <a:p>
            <a:r>
              <a:rPr lang="en-US" sz="2400" dirty="0"/>
              <a:t> Some reactions have only one reactant or product. </a:t>
            </a:r>
          </a:p>
          <a:p>
            <a:r>
              <a:rPr lang="en-US" sz="2400" dirty="0"/>
              <a:t>Other reactions have two, three, or more reactants or products.</a:t>
            </a:r>
          </a:p>
          <a:p>
            <a:r>
              <a:rPr lang="en-US" sz="2400" dirty="0"/>
              <a:t> </a:t>
            </a:r>
            <a:r>
              <a:rPr lang="en-US" sz="2400" b="1" dirty="0">
                <a:solidFill>
                  <a:srgbClr val="FF0000"/>
                </a:solidFill>
              </a:rPr>
              <a:t>For example</a:t>
            </a:r>
            <a:r>
              <a:rPr lang="en-US" sz="2400" dirty="0"/>
              <a:t>, the reaction that occurs when limestone, or calcium carbonate (CaCO3), is heated has one reactant and two products (</a:t>
            </a:r>
            <a:r>
              <a:rPr lang="en-US" sz="2400" dirty="0" err="1"/>
              <a:t>CaO</a:t>
            </a:r>
            <a:r>
              <a:rPr lang="en-US" sz="2400" dirty="0"/>
              <a:t> and CO2).</a:t>
            </a:r>
          </a:p>
          <a:p>
            <a:endParaRPr lang="en-US" sz="2400" dirty="0"/>
          </a:p>
          <a:p>
            <a:endParaRPr lang="en-US" sz="2400" dirty="0"/>
          </a:p>
          <a:p>
            <a:r>
              <a:rPr lang="en-US" sz="2400" dirty="0"/>
              <a:t>The reaction that occurs when methane gas (CH4) is burned in the presence of oxygen features two reactants and two products.</a:t>
            </a:r>
          </a:p>
          <a:p>
            <a:r>
              <a:rPr lang="en-US" sz="2400" dirty="0"/>
              <a:t>that the flame that provides the energy for the reaction as shown in Figure 3 is not itself a reactant. Only the substances that are chemically rearranged in the reaction are shown in the equation.</a:t>
            </a:r>
          </a:p>
        </p:txBody>
      </p:sp>
      <p:pic>
        <p:nvPicPr>
          <p:cNvPr id="12" name="Picture 11">
            <a:extLst>
              <a:ext uri="{FF2B5EF4-FFF2-40B4-BE49-F238E27FC236}">
                <a16:creationId xmlns:a16="http://schemas.microsoft.com/office/drawing/2014/main" id="{32861C1C-90D6-D994-8939-5A84DC1EA4C7}"/>
              </a:ext>
            </a:extLst>
          </p:cNvPr>
          <p:cNvPicPr>
            <a:picLocks noChangeAspect="1"/>
          </p:cNvPicPr>
          <p:nvPr/>
        </p:nvPicPr>
        <p:blipFill>
          <a:blip r:embed="rId5"/>
          <a:stretch>
            <a:fillRect/>
          </a:stretch>
        </p:blipFill>
        <p:spPr>
          <a:xfrm>
            <a:off x="701317" y="3104045"/>
            <a:ext cx="5815515" cy="814812"/>
          </a:xfrm>
          <a:prstGeom prst="rect">
            <a:avLst/>
          </a:prstGeom>
        </p:spPr>
      </p:pic>
      <p:pic>
        <p:nvPicPr>
          <p:cNvPr id="15" name="Picture 14">
            <a:extLst>
              <a:ext uri="{FF2B5EF4-FFF2-40B4-BE49-F238E27FC236}">
                <a16:creationId xmlns:a16="http://schemas.microsoft.com/office/drawing/2014/main" id="{480D2B45-6768-ED15-1C2C-1D39165944E6}"/>
              </a:ext>
            </a:extLst>
          </p:cNvPr>
          <p:cNvPicPr>
            <a:picLocks noChangeAspect="1"/>
          </p:cNvPicPr>
          <p:nvPr/>
        </p:nvPicPr>
        <p:blipFill>
          <a:blip r:embed="rId6"/>
          <a:stretch>
            <a:fillRect/>
          </a:stretch>
        </p:blipFill>
        <p:spPr>
          <a:xfrm>
            <a:off x="2072436" y="6055567"/>
            <a:ext cx="5093474" cy="669256"/>
          </a:xfrm>
          <a:prstGeom prst="rect">
            <a:avLst/>
          </a:prstGeom>
        </p:spPr>
      </p:pic>
      <p:pic>
        <p:nvPicPr>
          <p:cNvPr id="17" name="Picture 16">
            <a:extLst>
              <a:ext uri="{FF2B5EF4-FFF2-40B4-BE49-F238E27FC236}">
                <a16:creationId xmlns:a16="http://schemas.microsoft.com/office/drawing/2014/main" id="{83CC0C4B-327C-640B-A4B9-17989503BD4D}"/>
              </a:ext>
            </a:extLst>
          </p:cNvPr>
          <p:cNvPicPr>
            <a:picLocks noChangeAspect="1"/>
          </p:cNvPicPr>
          <p:nvPr/>
        </p:nvPicPr>
        <p:blipFill>
          <a:blip r:embed="rId7"/>
          <a:stretch>
            <a:fillRect/>
          </a:stretch>
        </p:blipFill>
        <p:spPr>
          <a:xfrm>
            <a:off x="8036131" y="0"/>
            <a:ext cx="4155869" cy="4149153"/>
          </a:xfrm>
          <a:prstGeom prst="rect">
            <a:avLst/>
          </a:prstGeom>
        </p:spPr>
      </p:pic>
    </p:spTree>
    <p:extLst>
      <p:ext uri="{BB962C8B-B14F-4D97-AF65-F5344CB8AC3E}">
        <p14:creationId xmlns:p14="http://schemas.microsoft.com/office/powerpoint/2010/main" val="67609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pic>
        <p:nvPicPr>
          <p:cNvPr id="16" name="Picture 15">
            <a:extLst>
              <a:ext uri="{FF2B5EF4-FFF2-40B4-BE49-F238E27FC236}">
                <a16:creationId xmlns:a16="http://schemas.microsoft.com/office/drawing/2014/main" id="{44E773DE-A2DA-72D5-3595-603BE3DF4602}"/>
              </a:ext>
            </a:extLst>
          </p:cNvPr>
          <p:cNvPicPr>
            <a:picLocks noChangeAspect="1"/>
          </p:cNvPicPr>
          <p:nvPr/>
        </p:nvPicPr>
        <p:blipFill>
          <a:blip r:embed="rId5"/>
          <a:stretch>
            <a:fillRect/>
          </a:stretch>
        </p:blipFill>
        <p:spPr>
          <a:xfrm>
            <a:off x="-146799" y="1237358"/>
            <a:ext cx="9701968" cy="3267577"/>
          </a:xfrm>
          <a:prstGeom prst="rect">
            <a:avLst/>
          </a:prstGeom>
        </p:spPr>
      </p:pic>
      <p:sp>
        <p:nvSpPr>
          <p:cNvPr id="17" name="Rectangle 16">
            <a:extLst>
              <a:ext uri="{FF2B5EF4-FFF2-40B4-BE49-F238E27FC236}">
                <a16:creationId xmlns:a16="http://schemas.microsoft.com/office/drawing/2014/main" id="{7459BB84-5B51-F511-C375-A96F9ABB8AA3}"/>
              </a:ext>
            </a:extLst>
          </p:cNvPr>
          <p:cNvSpPr/>
          <p:nvPr/>
        </p:nvSpPr>
        <p:spPr>
          <a:xfrm>
            <a:off x="496174" y="1975796"/>
            <a:ext cx="5409325" cy="895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12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3" name="TextBox 2">
            <a:extLst>
              <a:ext uri="{FF2B5EF4-FFF2-40B4-BE49-F238E27FC236}">
                <a16:creationId xmlns:a16="http://schemas.microsoft.com/office/drawing/2014/main" id="{B0298016-7E1B-A548-91D2-527FF0FB1D60}"/>
              </a:ext>
            </a:extLst>
          </p:cNvPr>
          <p:cNvSpPr txBox="1"/>
          <p:nvPr/>
        </p:nvSpPr>
        <p:spPr>
          <a:xfrm>
            <a:off x="176081" y="167580"/>
            <a:ext cx="8879593" cy="3785652"/>
          </a:xfrm>
          <a:prstGeom prst="rect">
            <a:avLst/>
          </a:prstGeom>
          <a:noFill/>
        </p:spPr>
        <p:txBody>
          <a:bodyPr wrap="square">
            <a:spAutoFit/>
          </a:bodyPr>
          <a:lstStyle/>
          <a:p>
            <a:r>
              <a:rPr lang="en-US" sz="2400" b="1" u="sng" dirty="0">
                <a:solidFill>
                  <a:srgbClr val="FF0000"/>
                </a:solidFill>
                <a:highlight>
                  <a:srgbClr val="FFFF00"/>
                </a:highlight>
              </a:rPr>
              <a:t>Law of Conservation of Mass</a:t>
            </a:r>
          </a:p>
          <a:p>
            <a:r>
              <a:rPr lang="en-US" sz="2400" dirty="0">
                <a:highlight>
                  <a:srgbClr val="FFFF00"/>
                </a:highlight>
              </a:rPr>
              <a:t>During a chemical reaction, matter is neither created nor destroyed. This is the </a:t>
            </a:r>
            <a:r>
              <a:rPr lang="en-US" sz="2400" b="1" u="sng" dirty="0">
                <a:solidFill>
                  <a:srgbClr val="FF0000"/>
                </a:solidFill>
                <a:highlight>
                  <a:srgbClr val="FFFF00"/>
                </a:highlight>
              </a:rPr>
              <a:t>law of conservation of mass</a:t>
            </a:r>
            <a:r>
              <a:rPr lang="en-US" sz="2400" dirty="0"/>
              <a:t>.</a:t>
            </a:r>
          </a:p>
          <a:p>
            <a:pPr marL="342900" indent="-342900">
              <a:buFont typeface="Arial" panose="020B0604020202020204" pitchFamily="34" charset="0"/>
              <a:buChar char="•"/>
            </a:pPr>
            <a:r>
              <a:rPr lang="en-US" sz="2400" dirty="0"/>
              <a:t>When reactants form new products, the new products </a:t>
            </a:r>
            <a:r>
              <a:rPr lang="en-US" sz="2400" dirty="0">
                <a:highlight>
                  <a:srgbClr val="FFFF00"/>
                </a:highlight>
              </a:rPr>
              <a:t>always have the same amount of matter </a:t>
            </a:r>
            <a:r>
              <a:rPr lang="en-US" sz="2400" dirty="0"/>
              <a:t>as the reactants. </a:t>
            </a:r>
          </a:p>
          <a:p>
            <a:pPr marL="342900" indent="-342900">
              <a:buFont typeface="Arial" panose="020B0604020202020204" pitchFamily="34" charset="0"/>
              <a:buChar char="•"/>
            </a:pPr>
            <a:r>
              <a:rPr lang="en-US" sz="2400" dirty="0"/>
              <a:t> All atoms that are present at the beginning of a chemical reaction are present at the end of the reaction.</a:t>
            </a:r>
          </a:p>
          <a:p>
            <a:r>
              <a:rPr lang="en-US" sz="2400" dirty="0"/>
              <a:t> Even though products may have different properties and may look and behave very differently from the reactants, </a:t>
            </a:r>
            <a:r>
              <a:rPr lang="en-US" sz="2400" dirty="0">
                <a:highlight>
                  <a:srgbClr val="FFFF00"/>
                </a:highlight>
              </a:rPr>
              <a:t>the total mass does not change</a:t>
            </a:r>
            <a:r>
              <a:rPr lang="en-US" sz="2400" dirty="0"/>
              <a:t>. </a:t>
            </a:r>
            <a:r>
              <a:rPr lang="en-US" sz="2400" b="1" dirty="0">
                <a:solidFill>
                  <a:srgbClr val="FF0000"/>
                </a:solidFill>
                <a:highlight>
                  <a:srgbClr val="FFFF00"/>
                </a:highlight>
              </a:rPr>
              <a:t>This is why coefficients are used to balance equations.</a:t>
            </a:r>
          </a:p>
        </p:txBody>
      </p:sp>
      <p:pic>
        <p:nvPicPr>
          <p:cNvPr id="3074" name="Picture 2" descr="Law of Conservation of Mass - Statement, Experiment, Examples (and mor">
            <a:extLst>
              <a:ext uri="{FF2B5EF4-FFF2-40B4-BE49-F238E27FC236}">
                <a16:creationId xmlns:a16="http://schemas.microsoft.com/office/drawing/2014/main" id="{E169C8E3-19A2-2DA3-B25E-2B0DFFC570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667"/>
          <a:stretch/>
        </p:blipFill>
        <p:spPr bwMode="auto">
          <a:xfrm>
            <a:off x="1035624" y="4043680"/>
            <a:ext cx="6248400" cy="281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20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3" name="TextBox 2">
            <a:extLst>
              <a:ext uri="{FF2B5EF4-FFF2-40B4-BE49-F238E27FC236}">
                <a16:creationId xmlns:a16="http://schemas.microsoft.com/office/drawing/2014/main" id="{B0298016-7E1B-A548-91D2-527FF0FB1D60}"/>
              </a:ext>
            </a:extLst>
          </p:cNvPr>
          <p:cNvSpPr txBox="1"/>
          <p:nvPr/>
        </p:nvSpPr>
        <p:spPr>
          <a:xfrm>
            <a:off x="176081" y="167580"/>
            <a:ext cx="8879593" cy="461665"/>
          </a:xfrm>
          <a:prstGeom prst="rect">
            <a:avLst/>
          </a:prstGeom>
          <a:noFill/>
        </p:spPr>
        <p:txBody>
          <a:bodyPr wrap="square">
            <a:spAutoFit/>
          </a:bodyPr>
          <a:lstStyle/>
          <a:p>
            <a:r>
              <a:rPr lang="en-US" sz="2400" b="1" u="sng" dirty="0">
                <a:solidFill>
                  <a:srgbClr val="FF0000"/>
                </a:solidFill>
                <a:highlight>
                  <a:srgbClr val="FFFF00"/>
                </a:highlight>
              </a:rPr>
              <a:t>Law of Conservation of Mass</a:t>
            </a:r>
          </a:p>
        </p:txBody>
      </p:sp>
      <p:sp>
        <p:nvSpPr>
          <p:cNvPr id="12" name="TextBox 11">
            <a:extLst>
              <a:ext uri="{FF2B5EF4-FFF2-40B4-BE49-F238E27FC236}">
                <a16:creationId xmlns:a16="http://schemas.microsoft.com/office/drawing/2014/main" id="{8A7DCFE1-5E7E-836E-5AC0-C79B0182ECA2}"/>
              </a:ext>
            </a:extLst>
          </p:cNvPr>
          <p:cNvSpPr txBox="1"/>
          <p:nvPr/>
        </p:nvSpPr>
        <p:spPr>
          <a:xfrm>
            <a:off x="99523" y="725944"/>
            <a:ext cx="9179560" cy="3046988"/>
          </a:xfrm>
          <a:prstGeom prst="rect">
            <a:avLst/>
          </a:prstGeom>
          <a:noFill/>
        </p:spPr>
        <p:txBody>
          <a:bodyPr wrap="square">
            <a:spAutoFit/>
          </a:bodyPr>
          <a:lstStyle/>
          <a:p>
            <a:r>
              <a:rPr lang="en-US" sz="2400" b="1" dirty="0">
                <a:solidFill>
                  <a:srgbClr val="FF0000"/>
                </a:solidFill>
              </a:rPr>
              <a:t>For example</a:t>
            </a:r>
            <a:r>
              <a:rPr lang="en-US" sz="2400" dirty="0"/>
              <a:t>, </a:t>
            </a:r>
          </a:p>
          <a:p>
            <a:r>
              <a:rPr lang="en-US" sz="2400" dirty="0"/>
              <a:t>in the reaction such as the one that produces iron sulfide, the sum of the masses of iron and sulfur equals the mass of the iron sulfide they produce (Figure 4). </a:t>
            </a:r>
          </a:p>
          <a:p>
            <a:r>
              <a:rPr lang="en-US" sz="2400" dirty="0"/>
              <a:t>An atom of iron bonds with an atom of sulfur, and the masses of the individual atoms combine when they form molecules. </a:t>
            </a:r>
          </a:p>
          <a:p>
            <a:r>
              <a:rPr lang="en-US" sz="2400" dirty="0"/>
              <a:t>If there is more iron than can bind with sulfur, or more sulfur than can bind with iron, the leftover reactant will still be present, as will its mass.</a:t>
            </a:r>
          </a:p>
        </p:txBody>
      </p:sp>
      <p:pic>
        <p:nvPicPr>
          <p:cNvPr id="14" name="Picture 13">
            <a:extLst>
              <a:ext uri="{FF2B5EF4-FFF2-40B4-BE49-F238E27FC236}">
                <a16:creationId xmlns:a16="http://schemas.microsoft.com/office/drawing/2014/main" id="{62B9F9F9-065D-39D4-D4BF-CC9E71347570}"/>
              </a:ext>
            </a:extLst>
          </p:cNvPr>
          <p:cNvPicPr>
            <a:picLocks noChangeAspect="1"/>
          </p:cNvPicPr>
          <p:nvPr/>
        </p:nvPicPr>
        <p:blipFill>
          <a:blip r:embed="rId5"/>
          <a:stretch>
            <a:fillRect/>
          </a:stretch>
        </p:blipFill>
        <p:spPr>
          <a:xfrm>
            <a:off x="1111171" y="3869630"/>
            <a:ext cx="7648364" cy="2718395"/>
          </a:xfrm>
          <a:prstGeom prst="rect">
            <a:avLst/>
          </a:prstGeom>
        </p:spPr>
      </p:pic>
    </p:spTree>
    <p:extLst>
      <p:ext uri="{BB962C8B-B14F-4D97-AF65-F5344CB8AC3E}">
        <p14:creationId xmlns:p14="http://schemas.microsoft.com/office/powerpoint/2010/main" val="261564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pic>
        <p:nvPicPr>
          <p:cNvPr id="13" name="Picture 12">
            <a:extLst>
              <a:ext uri="{FF2B5EF4-FFF2-40B4-BE49-F238E27FC236}">
                <a16:creationId xmlns:a16="http://schemas.microsoft.com/office/drawing/2014/main" id="{71596925-0E4F-011C-EA62-F7AA30152D29}"/>
              </a:ext>
            </a:extLst>
          </p:cNvPr>
          <p:cNvPicPr>
            <a:picLocks noChangeAspect="1"/>
          </p:cNvPicPr>
          <p:nvPr/>
        </p:nvPicPr>
        <p:blipFill>
          <a:blip r:embed="rId5"/>
          <a:stretch>
            <a:fillRect/>
          </a:stretch>
        </p:blipFill>
        <p:spPr>
          <a:xfrm>
            <a:off x="1456402" y="498855"/>
            <a:ext cx="7108478" cy="6276027"/>
          </a:xfrm>
          <a:prstGeom prst="rect">
            <a:avLst/>
          </a:prstGeom>
        </p:spPr>
      </p:pic>
      <p:sp>
        <p:nvSpPr>
          <p:cNvPr id="14" name="Rectangle 13">
            <a:extLst>
              <a:ext uri="{FF2B5EF4-FFF2-40B4-BE49-F238E27FC236}">
                <a16:creationId xmlns:a16="http://schemas.microsoft.com/office/drawing/2014/main" id="{70379F7D-5AFA-D537-2585-9595370AF40E}"/>
              </a:ext>
            </a:extLst>
          </p:cNvPr>
          <p:cNvSpPr/>
          <p:nvPr/>
        </p:nvSpPr>
        <p:spPr>
          <a:xfrm>
            <a:off x="3155555" y="5287956"/>
            <a:ext cx="5409325" cy="895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67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pic>
        <p:nvPicPr>
          <p:cNvPr id="3" name="Picture 2">
            <a:extLst>
              <a:ext uri="{FF2B5EF4-FFF2-40B4-BE49-F238E27FC236}">
                <a16:creationId xmlns:a16="http://schemas.microsoft.com/office/drawing/2014/main" id="{783EE749-9EDA-62D1-E787-68932CEEC355}"/>
              </a:ext>
            </a:extLst>
          </p:cNvPr>
          <p:cNvPicPr>
            <a:picLocks noChangeAspect="1"/>
          </p:cNvPicPr>
          <p:nvPr/>
        </p:nvPicPr>
        <p:blipFill>
          <a:blip r:embed="rId5"/>
          <a:stretch>
            <a:fillRect/>
          </a:stretch>
        </p:blipFill>
        <p:spPr>
          <a:xfrm>
            <a:off x="323449" y="96392"/>
            <a:ext cx="11004373" cy="6131688"/>
          </a:xfrm>
          <a:prstGeom prst="rect">
            <a:avLst/>
          </a:prstGeom>
        </p:spPr>
      </p:pic>
      <p:sp>
        <p:nvSpPr>
          <p:cNvPr id="11" name="Rectangle 10">
            <a:extLst>
              <a:ext uri="{FF2B5EF4-FFF2-40B4-BE49-F238E27FC236}">
                <a16:creationId xmlns:a16="http://schemas.microsoft.com/office/drawing/2014/main" id="{D7955EC1-5B8F-3777-D9CF-873B8D106C3B}"/>
              </a:ext>
            </a:extLst>
          </p:cNvPr>
          <p:cNvSpPr/>
          <p:nvPr/>
        </p:nvSpPr>
        <p:spPr>
          <a:xfrm>
            <a:off x="4344539" y="325735"/>
            <a:ext cx="176843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Pg.95</a:t>
            </a:r>
          </a:p>
        </p:txBody>
      </p:sp>
    </p:spTree>
    <p:extLst>
      <p:ext uri="{BB962C8B-B14F-4D97-AF65-F5344CB8AC3E}">
        <p14:creationId xmlns:p14="http://schemas.microsoft.com/office/powerpoint/2010/main" val="378367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
        <p:nvSpPr>
          <p:cNvPr id="12" name="TextBox 11">
            <a:extLst>
              <a:ext uri="{FF2B5EF4-FFF2-40B4-BE49-F238E27FC236}">
                <a16:creationId xmlns:a16="http://schemas.microsoft.com/office/drawing/2014/main" id="{F2964BC4-1379-62CA-5C01-1891E8F477A7}"/>
              </a:ext>
            </a:extLst>
          </p:cNvPr>
          <p:cNvSpPr txBox="1"/>
          <p:nvPr/>
        </p:nvSpPr>
        <p:spPr>
          <a:xfrm>
            <a:off x="96868" y="135880"/>
            <a:ext cx="9145848" cy="4524315"/>
          </a:xfrm>
          <a:prstGeom prst="rect">
            <a:avLst/>
          </a:prstGeom>
          <a:noFill/>
        </p:spPr>
        <p:txBody>
          <a:bodyPr wrap="square">
            <a:spAutoFit/>
          </a:bodyPr>
          <a:lstStyle/>
          <a:p>
            <a:r>
              <a:rPr lang="en-US" sz="2400" b="1" dirty="0">
                <a:solidFill>
                  <a:srgbClr val="FF0000"/>
                </a:solidFill>
                <a:highlight>
                  <a:srgbClr val="FFFF00"/>
                </a:highlight>
              </a:rPr>
              <a:t>Open Systems </a:t>
            </a:r>
          </a:p>
          <a:p>
            <a:r>
              <a:rPr lang="en-US" sz="2400" dirty="0"/>
              <a:t>Some reactions may appear to violate the principle of conservation of mass. Recall that photosynthesis is a chemical reaction that plants use to make food. Carbon dioxide from the air, and water absorbed from soil, are reactants that produce sugar and oxygen, thanks to the energy provided by sunlight. But if you measure the mass of a plant as it grows, it will seem like a huge amount of mass is appearing out of nowhere. </a:t>
            </a:r>
            <a:r>
              <a:rPr lang="en-US" sz="2400" b="1" dirty="0">
                <a:solidFill>
                  <a:srgbClr val="FF0000"/>
                </a:solidFill>
                <a:highlight>
                  <a:srgbClr val="FFFF00"/>
                </a:highlight>
              </a:rPr>
              <a:t>This is because most plants we see are in an open system, where matter can enter and escape. </a:t>
            </a:r>
            <a:r>
              <a:rPr lang="en-US" sz="2400" dirty="0"/>
              <a:t>The flow and invisibility of the carbon dioxide gas that plants convert to food and structures-stems, trunks, leaves, and so on-makes it very difficult to know just how much carbon dioxide is involved (Figure 5A).</a:t>
            </a:r>
          </a:p>
        </p:txBody>
      </p:sp>
      <p:pic>
        <p:nvPicPr>
          <p:cNvPr id="15" name="Picture 14">
            <a:extLst>
              <a:ext uri="{FF2B5EF4-FFF2-40B4-BE49-F238E27FC236}">
                <a16:creationId xmlns:a16="http://schemas.microsoft.com/office/drawing/2014/main" id="{9086C648-8532-5C04-3BBE-BDBF4E7A2159}"/>
              </a:ext>
            </a:extLst>
          </p:cNvPr>
          <p:cNvPicPr>
            <a:picLocks noChangeAspect="1"/>
          </p:cNvPicPr>
          <p:nvPr/>
        </p:nvPicPr>
        <p:blipFill>
          <a:blip r:embed="rId5"/>
          <a:stretch>
            <a:fillRect/>
          </a:stretch>
        </p:blipFill>
        <p:spPr>
          <a:xfrm>
            <a:off x="9055675" y="1442721"/>
            <a:ext cx="3136325" cy="5415280"/>
          </a:xfrm>
          <a:prstGeom prst="rect">
            <a:avLst/>
          </a:prstGeom>
        </p:spPr>
      </p:pic>
      <p:pic>
        <p:nvPicPr>
          <p:cNvPr id="5122" name="Picture 2" descr="Photosynthesis - YouTube">
            <a:extLst>
              <a:ext uri="{FF2B5EF4-FFF2-40B4-BE49-F238E27FC236}">
                <a16:creationId xmlns:a16="http://schemas.microsoft.com/office/drawing/2014/main" id="{B869FB26-D232-0E41-174E-1C9A5D2C6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07" y="4660195"/>
            <a:ext cx="6770370" cy="219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2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pic>
        <p:nvPicPr>
          <p:cNvPr id="5122" name="Picture 2" descr="Photosynthesis - YouTube">
            <a:extLst>
              <a:ext uri="{FF2B5EF4-FFF2-40B4-BE49-F238E27FC236}">
                <a16:creationId xmlns:a16="http://schemas.microsoft.com/office/drawing/2014/main" id="{B869FB26-D232-0E41-174E-1C9A5D2C6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67" y="3990692"/>
            <a:ext cx="6770370" cy="2197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37B20-72DA-378C-7075-A2123A86E016}"/>
              </a:ext>
            </a:extLst>
          </p:cNvPr>
          <p:cNvSpPr txBox="1"/>
          <p:nvPr/>
        </p:nvSpPr>
        <p:spPr>
          <a:xfrm>
            <a:off x="112917" y="212646"/>
            <a:ext cx="8849242" cy="3108543"/>
          </a:xfrm>
          <a:prstGeom prst="rect">
            <a:avLst/>
          </a:prstGeom>
          <a:noFill/>
        </p:spPr>
        <p:txBody>
          <a:bodyPr wrap="square">
            <a:spAutoFit/>
          </a:bodyPr>
          <a:lstStyle/>
          <a:p>
            <a:r>
              <a:rPr lang="en-US" sz="2800" b="1" dirty="0">
                <a:solidFill>
                  <a:srgbClr val="FF0000"/>
                </a:solidFill>
                <a:highlight>
                  <a:srgbClr val="FFFF00"/>
                </a:highlight>
              </a:rPr>
              <a:t>Closed Systems </a:t>
            </a:r>
          </a:p>
          <a:p>
            <a:r>
              <a:rPr lang="en-US" sz="2800" dirty="0"/>
              <a:t>A closed system is a better place in which to measure the movement of matter and study reactions that involve gas. The sealed system in Figure 5 allows scientists to manipulate and analyze the contents of the system, including plants, without worrying that invisible gases may be moving into or out of the system.</a:t>
            </a:r>
          </a:p>
        </p:txBody>
      </p:sp>
      <p:pic>
        <p:nvPicPr>
          <p:cNvPr id="14" name="Picture 13">
            <a:extLst>
              <a:ext uri="{FF2B5EF4-FFF2-40B4-BE49-F238E27FC236}">
                <a16:creationId xmlns:a16="http://schemas.microsoft.com/office/drawing/2014/main" id="{6E08785A-35B9-9DC9-55FC-76CA63CCA674}"/>
              </a:ext>
            </a:extLst>
          </p:cNvPr>
          <p:cNvPicPr>
            <a:picLocks noChangeAspect="1"/>
          </p:cNvPicPr>
          <p:nvPr/>
        </p:nvPicPr>
        <p:blipFill>
          <a:blip r:embed="rId6"/>
          <a:stretch>
            <a:fillRect/>
          </a:stretch>
        </p:blipFill>
        <p:spPr>
          <a:xfrm>
            <a:off x="7409759" y="2940709"/>
            <a:ext cx="4010081" cy="3851353"/>
          </a:xfrm>
          <a:prstGeom prst="rect">
            <a:avLst/>
          </a:prstGeom>
        </p:spPr>
      </p:pic>
    </p:spTree>
    <p:extLst>
      <p:ext uri="{BB962C8B-B14F-4D97-AF65-F5344CB8AC3E}">
        <p14:creationId xmlns:p14="http://schemas.microsoft.com/office/powerpoint/2010/main" val="135746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52E2-5887-11C4-3ED1-6A2E5FB394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BB8B35-4596-FEE8-6725-539FAE6BFAE9}"/>
              </a:ext>
            </a:extLst>
          </p:cNvPr>
          <p:cNvSpPr>
            <a:spLocks noGrp="1"/>
          </p:cNvSpPr>
          <p:nvPr>
            <p:ph idx="1"/>
          </p:nvPr>
        </p:nvSpPr>
        <p:spPr/>
        <p:txBody>
          <a:bodyPr/>
          <a:lstStyle/>
          <a:p>
            <a:endParaRPr lang="en-US"/>
          </a:p>
        </p:txBody>
      </p:sp>
      <p:pic>
        <p:nvPicPr>
          <p:cNvPr id="6148" name="Picture 4" descr="Types of Chemical Reactions">
            <a:extLst>
              <a:ext uri="{FF2B5EF4-FFF2-40B4-BE49-F238E27FC236}">
                <a16:creationId xmlns:a16="http://schemas.microsoft.com/office/drawing/2014/main" id="{4B05228B-D916-C397-2943-502751BFFA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000"/>
          <a:stretch/>
        </p:blipFill>
        <p:spPr bwMode="auto">
          <a:xfrm>
            <a:off x="0" y="0"/>
            <a:ext cx="12273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E7718F-7EF5-C225-D758-2A4EA1804838}"/>
              </a:ext>
            </a:extLst>
          </p:cNvPr>
          <p:cNvSpPr txBox="1"/>
          <p:nvPr/>
        </p:nvSpPr>
        <p:spPr>
          <a:xfrm>
            <a:off x="416560" y="365125"/>
            <a:ext cx="421640" cy="6508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31713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3" name="TextBox 2">
            <a:extLst>
              <a:ext uri="{FF2B5EF4-FFF2-40B4-BE49-F238E27FC236}">
                <a16:creationId xmlns:a16="http://schemas.microsoft.com/office/drawing/2014/main" id="{7F0941EE-767F-2C24-8189-F21A7758B5FC}"/>
              </a:ext>
            </a:extLst>
          </p:cNvPr>
          <p:cNvSpPr txBox="1"/>
          <p:nvPr/>
        </p:nvSpPr>
        <p:spPr>
          <a:xfrm>
            <a:off x="176184" y="283007"/>
            <a:ext cx="9066531" cy="4462760"/>
          </a:xfrm>
          <a:prstGeom prst="rect">
            <a:avLst/>
          </a:prstGeom>
          <a:noFill/>
        </p:spPr>
        <p:txBody>
          <a:bodyPr wrap="square">
            <a:spAutoFit/>
          </a:bodyPr>
          <a:lstStyle/>
          <a:p>
            <a:r>
              <a:rPr lang="en-US" sz="2800" b="1" dirty="0">
                <a:solidFill>
                  <a:srgbClr val="FF0000"/>
                </a:solidFill>
                <a:highlight>
                  <a:srgbClr val="FFFF00"/>
                </a:highlight>
              </a:rPr>
              <a:t>Types of Chemical Reactions</a:t>
            </a:r>
          </a:p>
          <a:p>
            <a:r>
              <a:rPr lang="en-US" sz="2800" dirty="0"/>
              <a:t>There are </a:t>
            </a:r>
            <a:r>
              <a:rPr lang="en-US" sz="2800" b="1" u="sng" dirty="0">
                <a:solidFill>
                  <a:srgbClr val="FF0000"/>
                </a:solidFill>
              </a:rPr>
              <a:t>three general types </a:t>
            </a:r>
            <a:r>
              <a:rPr lang="en-US" sz="2800" dirty="0"/>
              <a:t>of chemical reactions.</a:t>
            </a:r>
          </a:p>
          <a:p>
            <a:r>
              <a:rPr lang="en-US" sz="3200" b="1" u="sng" dirty="0">
                <a:solidFill>
                  <a:srgbClr val="FF0000"/>
                </a:solidFill>
                <a:effectLst>
                  <a:outerShdw blurRad="38100" dist="38100" dir="2700000" algn="tl">
                    <a:srgbClr val="000000">
                      <a:alpha val="43137"/>
                    </a:srgbClr>
                  </a:outerShdw>
                </a:effectLst>
                <a:highlight>
                  <a:srgbClr val="FFFF00"/>
                </a:highlight>
              </a:rPr>
              <a:t>1-Synthesis</a:t>
            </a:r>
            <a:r>
              <a:rPr lang="en-US" sz="2800" dirty="0"/>
              <a:t> </a:t>
            </a:r>
          </a:p>
          <a:p>
            <a:r>
              <a:rPr lang="en-US" sz="2800" dirty="0"/>
              <a:t>To synthesize is to put things together. When two or more elements or compounds combine to make a more complex substance, it's called a synthesis reaction, also known as a combination reaction. </a:t>
            </a:r>
          </a:p>
          <a:p>
            <a:r>
              <a:rPr lang="en-US" sz="2800" dirty="0"/>
              <a:t>The reaction that produces magnesium oxide is a synthesis reaction.</a:t>
            </a:r>
          </a:p>
          <a:p>
            <a:pPr algn="ctr"/>
            <a:r>
              <a:rPr lang="en-US" sz="2800" b="1" dirty="0">
                <a:solidFill>
                  <a:srgbClr val="FF0000"/>
                </a:solidFill>
                <a:highlight>
                  <a:srgbClr val="FFFF00"/>
                </a:highlight>
              </a:rPr>
              <a:t>2Mg + 02 → 2MgO</a:t>
            </a:r>
          </a:p>
        </p:txBody>
      </p:sp>
    </p:spTree>
    <p:extLst>
      <p:ext uri="{BB962C8B-B14F-4D97-AF65-F5344CB8AC3E}">
        <p14:creationId xmlns:p14="http://schemas.microsoft.com/office/powerpoint/2010/main" val="109189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838435-2260-B192-838D-1CFB957C95D9}"/>
              </a:ext>
            </a:extLst>
          </p:cNvPr>
          <p:cNvPicPr>
            <a:picLocks noChangeAspect="1"/>
          </p:cNvPicPr>
          <p:nvPr/>
        </p:nvPicPr>
        <p:blipFill>
          <a:blip r:embed="rId2"/>
          <a:stretch>
            <a:fillRect/>
          </a:stretch>
        </p:blipFill>
        <p:spPr>
          <a:xfrm>
            <a:off x="1120477" y="1797316"/>
            <a:ext cx="4814653" cy="3209768"/>
          </a:xfrm>
          <a:prstGeom prst="rect">
            <a:avLst/>
          </a:prstGeom>
        </p:spPr>
      </p:pic>
      <p:pic>
        <p:nvPicPr>
          <p:cNvPr id="7" name="Picture 6">
            <a:extLst>
              <a:ext uri="{FF2B5EF4-FFF2-40B4-BE49-F238E27FC236}">
                <a16:creationId xmlns:a16="http://schemas.microsoft.com/office/drawing/2014/main" id="{67C0E889-FB73-17B5-4ED7-BE8F080722D1}"/>
              </a:ext>
            </a:extLst>
          </p:cNvPr>
          <p:cNvPicPr>
            <a:picLocks noChangeAspect="1"/>
          </p:cNvPicPr>
          <p:nvPr/>
        </p:nvPicPr>
        <p:blipFill>
          <a:blip r:embed="rId3"/>
          <a:stretch>
            <a:fillRect/>
          </a:stretch>
        </p:blipFill>
        <p:spPr>
          <a:xfrm>
            <a:off x="6256863" y="2288465"/>
            <a:ext cx="4814655" cy="2274924"/>
          </a:xfrm>
          <a:prstGeom prst="rect">
            <a:avLst/>
          </a:prstGeom>
        </p:spPr>
      </p:pic>
    </p:spTree>
    <p:extLst>
      <p:ext uri="{BB962C8B-B14F-4D97-AF65-F5344CB8AC3E}">
        <p14:creationId xmlns:p14="http://schemas.microsoft.com/office/powerpoint/2010/main" val="174474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3" name="TextBox 2">
            <a:extLst>
              <a:ext uri="{FF2B5EF4-FFF2-40B4-BE49-F238E27FC236}">
                <a16:creationId xmlns:a16="http://schemas.microsoft.com/office/drawing/2014/main" id="{473003D9-1E38-C925-B892-B35C144AAAC6}"/>
              </a:ext>
            </a:extLst>
          </p:cNvPr>
          <p:cNvSpPr txBox="1"/>
          <p:nvPr/>
        </p:nvSpPr>
        <p:spPr>
          <a:xfrm>
            <a:off x="309880" y="306477"/>
            <a:ext cx="8932836" cy="3539430"/>
          </a:xfrm>
          <a:prstGeom prst="rect">
            <a:avLst/>
          </a:prstGeom>
          <a:noFill/>
        </p:spPr>
        <p:txBody>
          <a:bodyPr wrap="square">
            <a:spAutoFit/>
          </a:bodyPr>
          <a:lstStyle/>
          <a:p>
            <a:r>
              <a:rPr lang="en-US" sz="2800" b="1" u="sng" dirty="0">
                <a:solidFill>
                  <a:srgbClr val="FF0000"/>
                </a:solidFill>
                <a:effectLst>
                  <a:outerShdw blurRad="38100" dist="38100" dir="2700000" algn="tl">
                    <a:srgbClr val="000000">
                      <a:alpha val="43137"/>
                    </a:srgbClr>
                  </a:outerShdw>
                </a:effectLst>
                <a:highlight>
                  <a:srgbClr val="FFFF00"/>
                </a:highlight>
              </a:rPr>
              <a:t>2-Decomposition </a:t>
            </a:r>
          </a:p>
          <a:p>
            <a:r>
              <a:rPr lang="en-US" sz="2800" dirty="0"/>
              <a:t>The opposite of a synthesis reaction is a decomposition reaction, in which </a:t>
            </a:r>
            <a:r>
              <a:rPr lang="en-US" sz="2800" dirty="0">
                <a:highlight>
                  <a:srgbClr val="FFFF00"/>
                </a:highlight>
              </a:rPr>
              <a:t>compounds break down </a:t>
            </a:r>
            <a:r>
              <a:rPr lang="en-US" sz="2800" dirty="0"/>
              <a:t>into simpler products. You may have a bottle of hydrogen peroxide (H2O2) in your house to clean cuts. If you keep such a bottle for a very long time, you'll have water instead. </a:t>
            </a:r>
          </a:p>
          <a:p>
            <a:r>
              <a:rPr lang="en-US" sz="2800" dirty="0"/>
              <a:t>Hydrogen peroxide decomposes into water and oxygen gas.</a:t>
            </a:r>
          </a:p>
          <a:p>
            <a:pPr algn="ctr"/>
            <a:r>
              <a:rPr lang="en-US" sz="2800" b="1" dirty="0">
                <a:solidFill>
                  <a:srgbClr val="FF0000"/>
                </a:solidFill>
                <a:highlight>
                  <a:srgbClr val="FFFF00"/>
                </a:highlight>
              </a:rPr>
              <a:t>2H2O2 → 2H2O + O2</a:t>
            </a:r>
          </a:p>
        </p:txBody>
      </p:sp>
    </p:spTree>
    <p:extLst>
      <p:ext uri="{BB962C8B-B14F-4D97-AF65-F5344CB8AC3E}">
        <p14:creationId xmlns:p14="http://schemas.microsoft.com/office/powerpoint/2010/main" val="136822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3" name="TextBox 2">
            <a:extLst>
              <a:ext uri="{FF2B5EF4-FFF2-40B4-BE49-F238E27FC236}">
                <a16:creationId xmlns:a16="http://schemas.microsoft.com/office/drawing/2014/main" id="{21D650D8-E08D-669B-3E7A-1FAE0C41C601}"/>
              </a:ext>
            </a:extLst>
          </p:cNvPr>
          <p:cNvSpPr txBox="1"/>
          <p:nvPr/>
        </p:nvSpPr>
        <p:spPr>
          <a:xfrm>
            <a:off x="167179" y="236419"/>
            <a:ext cx="8498840" cy="4154984"/>
          </a:xfrm>
          <a:prstGeom prst="rect">
            <a:avLst/>
          </a:prstGeom>
          <a:noFill/>
        </p:spPr>
        <p:txBody>
          <a:bodyPr wrap="square">
            <a:spAutoFit/>
          </a:bodyPr>
          <a:lstStyle/>
          <a:p>
            <a:r>
              <a:rPr lang="en-US" sz="2400" b="1" u="sng" dirty="0">
                <a:solidFill>
                  <a:srgbClr val="FF0000"/>
                </a:solidFill>
                <a:effectLst>
                  <a:outerShdw blurRad="38100" dist="38100" dir="2700000" algn="tl">
                    <a:srgbClr val="000000">
                      <a:alpha val="43137"/>
                    </a:srgbClr>
                  </a:outerShdw>
                </a:effectLst>
                <a:highlight>
                  <a:srgbClr val="FFFF00"/>
                </a:highlight>
              </a:rPr>
              <a:t>3-Replacement</a:t>
            </a:r>
          </a:p>
          <a:p>
            <a:r>
              <a:rPr lang="en-US" sz="2400" dirty="0"/>
              <a:t> When one element replaces another element in a compound, or if two elements in different compounds trade places, it's a replacement reaction. </a:t>
            </a:r>
          </a:p>
          <a:p>
            <a:r>
              <a:rPr lang="en-US" sz="2400" dirty="0"/>
              <a:t>When potassium iodide and lead nitrate react, the potassium and lead change places.</a:t>
            </a:r>
            <a:r>
              <a:rPr lang="en-US" sz="2400" b="1" dirty="0">
                <a:solidFill>
                  <a:srgbClr val="FF0000"/>
                </a:solidFill>
                <a:highlight>
                  <a:srgbClr val="FFFF00"/>
                </a:highlight>
              </a:rPr>
              <a:t>2KI + Pb(NO3)2 → Pb2 + 2KNO3</a:t>
            </a:r>
          </a:p>
          <a:p>
            <a:r>
              <a:rPr lang="en-US" sz="2400" dirty="0"/>
              <a:t>Also note that a subscript is applied to the nitrate (NO) in the second reactant. This means there are two nitrates with a single lead (Pb) atom. On the product side of the equation, the coefficient is used because it applies to both the potassium (K) atom and the nitrate.</a:t>
            </a:r>
          </a:p>
        </p:txBody>
      </p:sp>
    </p:spTree>
    <p:extLst>
      <p:ext uri="{BB962C8B-B14F-4D97-AF65-F5344CB8AC3E}">
        <p14:creationId xmlns:p14="http://schemas.microsoft.com/office/powerpoint/2010/main" val="329383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8C68A-7F8A-37B2-1F20-EED42C24440C}"/>
              </a:ext>
            </a:extLst>
          </p:cNvPr>
          <p:cNvPicPr>
            <a:picLocks noChangeAspect="1"/>
          </p:cNvPicPr>
          <p:nvPr/>
        </p:nvPicPr>
        <p:blipFill>
          <a:blip r:embed="rId2"/>
          <a:stretch>
            <a:fillRect/>
          </a:stretch>
        </p:blipFill>
        <p:spPr>
          <a:xfrm>
            <a:off x="635984" y="623426"/>
            <a:ext cx="10619603" cy="5340494"/>
          </a:xfrm>
          <a:prstGeom prst="rect">
            <a:avLst/>
          </a:prstGeom>
        </p:spPr>
      </p:pic>
      <p:sp>
        <p:nvSpPr>
          <p:cNvPr id="8" name="Rectangle 7">
            <a:extLst>
              <a:ext uri="{FF2B5EF4-FFF2-40B4-BE49-F238E27FC236}">
                <a16:creationId xmlns:a16="http://schemas.microsoft.com/office/drawing/2014/main" id="{4D209725-1600-8488-07AF-13B5E39D169F}"/>
              </a:ext>
            </a:extLst>
          </p:cNvPr>
          <p:cNvSpPr/>
          <p:nvPr/>
        </p:nvSpPr>
        <p:spPr>
          <a:xfrm>
            <a:off x="1164195" y="3344472"/>
            <a:ext cx="2574685" cy="16034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763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F8D55-2BB8-4C57-BC16-2D58395A5F96}"/>
              </a:ext>
            </a:extLst>
          </p:cNvPr>
          <p:cNvPicPr>
            <a:picLocks noChangeAspect="1"/>
          </p:cNvPicPr>
          <p:nvPr/>
        </p:nvPicPr>
        <p:blipFill rotWithShape="1">
          <a:blip r:embed="rId2"/>
          <a:srcRect b="64213"/>
          <a:stretch/>
        </p:blipFill>
        <p:spPr>
          <a:xfrm>
            <a:off x="0" y="-1"/>
            <a:ext cx="12192000" cy="6858001"/>
          </a:xfrm>
          <a:prstGeom prst="rect">
            <a:avLst/>
          </a:prstGeom>
        </p:spPr>
      </p:pic>
      <p:sp>
        <p:nvSpPr>
          <p:cNvPr id="2" name="Rectangle 1">
            <a:extLst>
              <a:ext uri="{FF2B5EF4-FFF2-40B4-BE49-F238E27FC236}">
                <a16:creationId xmlns:a16="http://schemas.microsoft.com/office/drawing/2014/main" id="{0C53D685-E81D-45A5-8E9C-D528ED59DCC0}"/>
              </a:ext>
            </a:extLst>
          </p:cNvPr>
          <p:cNvSpPr/>
          <p:nvPr/>
        </p:nvSpPr>
        <p:spPr>
          <a:xfrm>
            <a:off x="1104900" y="5791200"/>
            <a:ext cx="539115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3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F8D55-2BB8-4C57-BC16-2D58395A5F96}"/>
              </a:ext>
            </a:extLst>
          </p:cNvPr>
          <p:cNvPicPr>
            <a:picLocks noChangeAspect="1"/>
          </p:cNvPicPr>
          <p:nvPr/>
        </p:nvPicPr>
        <p:blipFill rotWithShape="1">
          <a:blip r:embed="rId2"/>
          <a:srcRect t="30568" b="11204"/>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250FBDD-7AB4-457D-9D2A-8460697B33E9}"/>
              </a:ext>
            </a:extLst>
          </p:cNvPr>
          <p:cNvSpPr/>
          <p:nvPr/>
        </p:nvSpPr>
        <p:spPr>
          <a:xfrm>
            <a:off x="6496050" y="0"/>
            <a:ext cx="53911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9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hip on the water&#10;&#10;Description automatically generated">
            <a:extLst>
              <a:ext uri="{FF2B5EF4-FFF2-40B4-BE49-F238E27FC236}">
                <a16:creationId xmlns:a16="http://schemas.microsoft.com/office/drawing/2014/main" id="{AAE4CB31-F82D-9D94-AF6D-6968198C3D4F}"/>
              </a:ext>
            </a:extLst>
          </p:cNvPr>
          <p:cNvPicPr>
            <a:picLocks noChangeAspect="1"/>
          </p:cNvPicPr>
          <p:nvPr/>
        </p:nvPicPr>
        <p:blipFill>
          <a:blip r:embed="rId2"/>
          <a:stretch>
            <a:fillRect/>
          </a:stretch>
        </p:blipFill>
        <p:spPr>
          <a:xfrm>
            <a:off x="882317" y="457200"/>
            <a:ext cx="10427365" cy="5943600"/>
          </a:xfrm>
          <a:prstGeom prst="rect">
            <a:avLst/>
          </a:prstGeom>
        </p:spPr>
      </p:pic>
      <p:sp>
        <p:nvSpPr>
          <p:cNvPr id="4" name="Rectangle 3">
            <a:extLst>
              <a:ext uri="{FF2B5EF4-FFF2-40B4-BE49-F238E27FC236}">
                <a16:creationId xmlns:a16="http://schemas.microsoft.com/office/drawing/2014/main" id="{B3FB9156-5E08-B466-628A-659DB732BDF5}"/>
              </a:ext>
            </a:extLst>
          </p:cNvPr>
          <p:cNvSpPr/>
          <p:nvPr/>
        </p:nvSpPr>
        <p:spPr>
          <a:xfrm>
            <a:off x="2124075" y="2886075"/>
            <a:ext cx="6381750" cy="895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24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9186" y="3272210"/>
              <a:ext cx="3668917" cy="3668917"/>
            </a:xfrm>
            <a:prstGeom prst="rect">
              <a:avLst/>
            </a:prstGeom>
          </p:spPr>
        </p:pic>
      </p:grpSp>
      <p:sp>
        <p:nvSpPr>
          <p:cNvPr id="17" name="TextBox 16">
            <a:extLst>
              <a:ext uri="{FF2B5EF4-FFF2-40B4-BE49-F238E27FC236}">
                <a16:creationId xmlns:a16="http://schemas.microsoft.com/office/drawing/2014/main" id="{D711A065-D1C9-10ED-7898-A3720EBEF41D}"/>
              </a:ext>
            </a:extLst>
          </p:cNvPr>
          <p:cNvSpPr txBox="1"/>
          <p:nvPr/>
        </p:nvSpPr>
        <p:spPr>
          <a:xfrm>
            <a:off x="12740" y="73986"/>
            <a:ext cx="9058524" cy="3046988"/>
          </a:xfrm>
          <a:prstGeom prst="rect">
            <a:avLst/>
          </a:prstGeom>
          <a:noFill/>
        </p:spPr>
        <p:txBody>
          <a:bodyPr wrap="square">
            <a:spAutoFit/>
          </a:bodyPr>
          <a:lstStyle/>
          <a:p>
            <a:r>
              <a:rPr lang="en-US" sz="3200" b="1" dirty="0">
                <a:solidFill>
                  <a:srgbClr val="FF0000"/>
                </a:solidFill>
                <a:highlight>
                  <a:srgbClr val="FFFF00"/>
                </a:highlight>
              </a:rPr>
              <a:t>Chemical equations </a:t>
            </a:r>
          </a:p>
          <a:p>
            <a:pPr algn="ctr"/>
            <a:r>
              <a:rPr lang="en-US" sz="3200" dirty="0"/>
              <a:t>are shorter than sentences, but they contain all of the necessary pieces of information to summarize a chemical reaction.</a:t>
            </a:r>
          </a:p>
          <a:p>
            <a:r>
              <a:rPr lang="en-US" sz="3200" dirty="0"/>
              <a:t> a scientist needs to learn how to read and write chemical equations. </a:t>
            </a:r>
          </a:p>
        </p:txBody>
      </p:sp>
      <p:pic>
        <p:nvPicPr>
          <p:cNvPr id="4098" name="Picture 2" descr="Chemical Equation Definition &amp; Image | GameSmartz">
            <a:extLst>
              <a:ext uri="{FF2B5EF4-FFF2-40B4-BE49-F238E27FC236}">
                <a16:creationId xmlns:a16="http://schemas.microsoft.com/office/drawing/2014/main" id="{31BB9A7C-0427-843E-8EBC-CEF3F2AE9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027" y="3194959"/>
            <a:ext cx="5331613" cy="335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4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9186" y="3272210"/>
              <a:ext cx="3668917" cy="3668917"/>
            </a:xfrm>
            <a:prstGeom prst="rect">
              <a:avLst/>
            </a:prstGeom>
          </p:spPr>
        </p:pic>
      </p:grpSp>
      <p:sp>
        <p:nvSpPr>
          <p:cNvPr id="17" name="TextBox 16">
            <a:extLst>
              <a:ext uri="{FF2B5EF4-FFF2-40B4-BE49-F238E27FC236}">
                <a16:creationId xmlns:a16="http://schemas.microsoft.com/office/drawing/2014/main" id="{D711A065-D1C9-10ED-7898-A3720EBEF41D}"/>
              </a:ext>
            </a:extLst>
          </p:cNvPr>
          <p:cNvSpPr txBox="1"/>
          <p:nvPr/>
        </p:nvSpPr>
        <p:spPr>
          <a:xfrm>
            <a:off x="12739" y="73986"/>
            <a:ext cx="6083261" cy="6001643"/>
          </a:xfrm>
          <a:prstGeom prst="rect">
            <a:avLst/>
          </a:prstGeom>
          <a:noFill/>
        </p:spPr>
        <p:txBody>
          <a:bodyPr wrap="square">
            <a:spAutoFit/>
          </a:bodyPr>
          <a:lstStyle/>
          <a:p>
            <a:r>
              <a:rPr lang="en-US" sz="3200" b="1" dirty="0">
                <a:solidFill>
                  <a:srgbClr val="FF0000"/>
                </a:solidFill>
                <a:highlight>
                  <a:srgbClr val="FFFF00"/>
                </a:highlight>
              </a:rPr>
              <a:t>Chemical equations </a:t>
            </a:r>
          </a:p>
          <a:p>
            <a:r>
              <a:rPr lang="en-US" sz="3200" dirty="0"/>
              <a:t>The chemical equation that summarizes </a:t>
            </a:r>
            <a:r>
              <a:rPr lang="en-US" sz="3200" dirty="0">
                <a:highlight>
                  <a:srgbClr val="FFFF00"/>
                </a:highlight>
              </a:rPr>
              <a:t>the reaction that makes rust </a:t>
            </a:r>
            <a:r>
              <a:rPr lang="en-US" sz="3200" dirty="0"/>
              <a:t>is shown in the caption for Figure 1. The chemical equation conveys </a:t>
            </a:r>
            <a:r>
              <a:rPr lang="en-US" sz="3200" dirty="0">
                <a:highlight>
                  <a:srgbClr val="FFFF00"/>
                </a:highlight>
              </a:rPr>
              <a:t>three things</a:t>
            </a:r>
            <a:r>
              <a:rPr lang="en-US" sz="3200" dirty="0"/>
              <a:t>: </a:t>
            </a:r>
          </a:p>
          <a:p>
            <a:r>
              <a:rPr lang="en-US" sz="3200" dirty="0"/>
              <a:t>1-the identities of the molecules involved in the reaction</a:t>
            </a:r>
          </a:p>
          <a:p>
            <a:r>
              <a:rPr lang="en-US" sz="3200" dirty="0"/>
              <a:t>2-the elements that make up those molecules, </a:t>
            </a:r>
          </a:p>
          <a:p>
            <a:r>
              <a:rPr lang="en-US" sz="3200" dirty="0"/>
              <a:t>3-the molecules are products or reactants.</a:t>
            </a:r>
          </a:p>
        </p:txBody>
      </p:sp>
      <p:pic>
        <p:nvPicPr>
          <p:cNvPr id="19" name="Picture 18">
            <a:extLst>
              <a:ext uri="{FF2B5EF4-FFF2-40B4-BE49-F238E27FC236}">
                <a16:creationId xmlns:a16="http://schemas.microsoft.com/office/drawing/2014/main" id="{7915D584-CEC3-5304-20BD-592A36D369EC}"/>
              </a:ext>
            </a:extLst>
          </p:cNvPr>
          <p:cNvPicPr>
            <a:picLocks noChangeAspect="1"/>
          </p:cNvPicPr>
          <p:nvPr/>
        </p:nvPicPr>
        <p:blipFill>
          <a:blip r:embed="rId4"/>
          <a:stretch>
            <a:fillRect/>
          </a:stretch>
        </p:blipFill>
        <p:spPr>
          <a:xfrm>
            <a:off x="6008913" y="660827"/>
            <a:ext cx="6189589" cy="6197173"/>
          </a:xfrm>
          <a:prstGeom prst="rect">
            <a:avLst/>
          </a:prstGeom>
        </p:spPr>
      </p:pic>
    </p:spTree>
    <p:extLst>
      <p:ext uri="{BB962C8B-B14F-4D97-AF65-F5344CB8AC3E}">
        <p14:creationId xmlns:p14="http://schemas.microsoft.com/office/powerpoint/2010/main" val="249049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185382" y="282039"/>
            <a:ext cx="8378529" cy="4351338"/>
          </a:xfrm>
        </p:spPr>
        <p:txBody>
          <a:bodyPr>
            <a:normAutofit fontScale="77500" lnSpcReduction="20000"/>
          </a:bodyPr>
          <a:lstStyle/>
          <a:p>
            <a:r>
              <a:rPr lang="en-US" sz="3200" b="1" u="sng" dirty="0">
                <a:solidFill>
                  <a:srgbClr val="FF0000"/>
                </a:solidFill>
                <a:highlight>
                  <a:srgbClr val="FFFF00"/>
                </a:highlight>
              </a:rPr>
              <a:t>Formulas</a:t>
            </a:r>
          </a:p>
          <a:p>
            <a:pPr marL="0" indent="0">
              <a:buNone/>
            </a:pPr>
            <a:r>
              <a:rPr lang="en-US" sz="3200" dirty="0"/>
              <a:t> A chemical formula combines the symbols of different elements to represent molecules.</a:t>
            </a:r>
          </a:p>
          <a:p>
            <a:r>
              <a:rPr lang="en-US" sz="3200" dirty="0"/>
              <a:t> </a:t>
            </a:r>
            <a:r>
              <a:rPr lang="en-US" sz="3200" u="sng" dirty="0"/>
              <a:t>For example</a:t>
            </a:r>
            <a:r>
              <a:rPr lang="en-US" sz="3200" dirty="0"/>
              <a:t>, the </a:t>
            </a:r>
            <a:r>
              <a:rPr lang="en-US" sz="3200" dirty="0">
                <a:highlight>
                  <a:srgbClr val="FFFF00"/>
                </a:highlight>
              </a:rPr>
              <a:t>formula for water is H2O</a:t>
            </a:r>
            <a:r>
              <a:rPr lang="en-US" sz="3200" dirty="0"/>
              <a:t>. </a:t>
            </a:r>
          </a:p>
          <a:p>
            <a:pPr marL="0" indent="0">
              <a:buNone/>
            </a:pPr>
            <a:r>
              <a:rPr lang="en-US" sz="3200" dirty="0"/>
              <a:t>H is the symbol for hydrogen, and  O is the symbol for oxygen. </a:t>
            </a:r>
          </a:p>
          <a:p>
            <a:pPr marL="0" indent="0">
              <a:buNone/>
            </a:pPr>
            <a:r>
              <a:rPr lang="en-US" sz="3200" dirty="0">
                <a:highlight>
                  <a:srgbClr val="FFFF00"/>
                </a:highlight>
              </a:rPr>
              <a:t>The subscript number next to a letter shows how many atoms of that element are in the molecule</a:t>
            </a:r>
            <a:r>
              <a:rPr lang="en-US" sz="3200" dirty="0"/>
              <a:t>.</a:t>
            </a:r>
          </a:p>
          <a:p>
            <a:r>
              <a:rPr lang="en-US" sz="3200" dirty="0"/>
              <a:t>There are </a:t>
            </a:r>
            <a:r>
              <a:rPr lang="en-US" sz="3200" dirty="0">
                <a:solidFill>
                  <a:srgbClr val="FF0000"/>
                </a:solidFill>
              </a:rPr>
              <a:t>two hydrogen atoms in water</a:t>
            </a:r>
            <a:r>
              <a:rPr lang="en-US" sz="3200" dirty="0"/>
              <a:t>. </a:t>
            </a:r>
          </a:p>
          <a:p>
            <a:pPr marL="0" indent="0">
              <a:buNone/>
            </a:pPr>
            <a:r>
              <a:rPr lang="en-US" sz="3200" dirty="0">
                <a:highlight>
                  <a:srgbClr val="FFFF00"/>
                </a:highlight>
              </a:rPr>
              <a:t>If there is no subscript it means there is only one atom of that element. </a:t>
            </a:r>
          </a:p>
          <a:p>
            <a:r>
              <a:rPr lang="en-US" sz="3200" dirty="0"/>
              <a:t>There is </a:t>
            </a:r>
            <a:r>
              <a:rPr lang="en-US" sz="3200" dirty="0">
                <a:solidFill>
                  <a:srgbClr val="FF0000"/>
                </a:solidFill>
              </a:rPr>
              <a:t>only one atom of oxygen in water</a:t>
            </a:r>
            <a:r>
              <a:rPr lang="en-US" sz="3200" dirty="0"/>
              <a:t>.</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0534" y="4155643"/>
              <a:ext cx="2798617" cy="2798617"/>
            </a:xfrm>
            <a:prstGeom prst="rect">
              <a:avLst/>
            </a:prstGeom>
          </p:spPr>
        </p:pic>
      </p:grpSp>
      <p:pic>
        <p:nvPicPr>
          <p:cNvPr id="1026" name="Picture 2" descr="The formula of water is H2O. What does this mean? - Quora">
            <a:extLst>
              <a:ext uri="{FF2B5EF4-FFF2-40B4-BE49-F238E27FC236}">
                <a16:creationId xmlns:a16="http://schemas.microsoft.com/office/drawing/2014/main" id="{A4CCF356-E6DF-F120-6E57-2E66FECC8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620" y="4155642"/>
            <a:ext cx="6372232" cy="270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0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
        <p:nvSpPr>
          <p:cNvPr id="18" name="TextBox 17">
            <a:extLst>
              <a:ext uri="{FF2B5EF4-FFF2-40B4-BE49-F238E27FC236}">
                <a16:creationId xmlns:a16="http://schemas.microsoft.com/office/drawing/2014/main" id="{2459AD14-2600-888F-0F5D-40340CE21D0C}"/>
              </a:ext>
            </a:extLst>
          </p:cNvPr>
          <p:cNvSpPr txBox="1"/>
          <p:nvPr/>
        </p:nvSpPr>
        <p:spPr>
          <a:xfrm>
            <a:off x="0" y="0"/>
            <a:ext cx="8806296" cy="6494085"/>
          </a:xfrm>
          <a:prstGeom prst="rect">
            <a:avLst/>
          </a:prstGeom>
          <a:noFill/>
        </p:spPr>
        <p:txBody>
          <a:bodyPr wrap="square">
            <a:spAutoFit/>
          </a:bodyPr>
          <a:lstStyle/>
          <a:p>
            <a:r>
              <a:rPr lang="en-US" sz="2400" b="1" u="sng" dirty="0">
                <a:solidFill>
                  <a:srgbClr val="FF0000"/>
                </a:solidFill>
                <a:highlight>
                  <a:srgbClr val="FFFF00"/>
                </a:highlight>
              </a:rPr>
              <a:t>Structure of an Equation </a:t>
            </a:r>
          </a:p>
          <a:p>
            <a:r>
              <a:rPr lang="en-US" sz="2400" dirty="0"/>
              <a:t>All chemical equations share a basic structure. </a:t>
            </a:r>
          </a:p>
          <a:p>
            <a:r>
              <a:rPr lang="en-US" sz="2400" dirty="0"/>
              <a:t>A chemical equation indicates the substances involved in a reaction and the substances that are formed as a result of the reaction.</a:t>
            </a:r>
          </a:p>
          <a:p>
            <a:r>
              <a:rPr lang="en-US" sz="2400" dirty="0"/>
              <a:t> The formulas for the </a:t>
            </a:r>
            <a:r>
              <a:rPr lang="en-US" sz="2400" dirty="0">
                <a:highlight>
                  <a:srgbClr val="FFFF00"/>
                </a:highlight>
              </a:rPr>
              <a:t>reactants are written on the left</a:t>
            </a:r>
            <a:r>
              <a:rPr lang="en-US" sz="2400" dirty="0"/>
              <a:t>, followed by an arrow. The </a:t>
            </a:r>
            <a:r>
              <a:rPr lang="en-US" sz="2400" dirty="0">
                <a:highlight>
                  <a:srgbClr val="FFFF00"/>
                </a:highlight>
              </a:rPr>
              <a:t>arrow means "yields</a:t>
            </a:r>
            <a:r>
              <a:rPr lang="en-US" sz="2400" dirty="0"/>
              <a:t>," or "reacts to form." The formulas for the </a:t>
            </a:r>
            <a:r>
              <a:rPr lang="en-US" sz="2400" dirty="0">
                <a:highlight>
                  <a:srgbClr val="FFFF00"/>
                </a:highlight>
              </a:rPr>
              <a:t>products are written to the right of the arrow</a:t>
            </a:r>
            <a:r>
              <a:rPr lang="en-US" sz="2400" dirty="0"/>
              <a:t>. </a:t>
            </a:r>
          </a:p>
          <a:p>
            <a:r>
              <a:rPr lang="en-US" sz="2400" dirty="0">
                <a:highlight>
                  <a:srgbClr val="FFFF00"/>
                </a:highlight>
              </a:rPr>
              <a:t>If there are two or more reactants, they are separated by a plus sign (+)</a:t>
            </a:r>
            <a:r>
              <a:rPr lang="en-US" sz="2400" dirty="0"/>
              <a:t>. </a:t>
            </a:r>
          </a:p>
          <a:p>
            <a:r>
              <a:rPr lang="en-US" sz="2400" dirty="0">
                <a:highlight>
                  <a:srgbClr val="FFFF00"/>
                </a:highlight>
              </a:rPr>
              <a:t>If two of more products form, they are also separated by a plus sign</a:t>
            </a:r>
            <a:r>
              <a:rPr lang="en-US" sz="2400" dirty="0"/>
              <a:t>.</a:t>
            </a:r>
          </a:p>
          <a:p>
            <a:pPr algn="ctr"/>
            <a:r>
              <a:rPr lang="en-US" sz="3200" b="1" dirty="0"/>
              <a:t>Reactant + Reactant → Product + Product </a:t>
            </a:r>
          </a:p>
          <a:p>
            <a:r>
              <a:rPr lang="en-US" sz="2400" dirty="0"/>
              <a:t>The numbers in front of each component in the equation show how many particles of the reactants are needed and how many particles of the products are formed during the reaction. </a:t>
            </a:r>
          </a:p>
          <a:p>
            <a:r>
              <a:rPr lang="en-US" sz="2400" dirty="0">
                <a:highlight>
                  <a:srgbClr val="FFFF00"/>
                </a:highlight>
              </a:rPr>
              <a:t>The numbers, called coefficients, balance the equation so that that number of atoms in the reactants equals the number of atoms in the products.</a:t>
            </a:r>
          </a:p>
        </p:txBody>
      </p:sp>
    </p:spTree>
    <p:extLst>
      <p:ext uri="{BB962C8B-B14F-4D97-AF65-F5344CB8AC3E}">
        <p14:creationId xmlns:p14="http://schemas.microsoft.com/office/powerpoint/2010/main" val="27975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pic>
        <p:nvPicPr>
          <p:cNvPr id="3" name="Picture 2">
            <a:extLst>
              <a:ext uri="{FF2B5EF4-FFF2-40B4-BE49-F238E27FC236}">
                <a16:creationId xmlns:a16="http://schemas.microsoft.com/office/drawing/2014/main" id="{5F88F662-2B08-D674-CD17-5C934A0AE589}"/>
              </a:ext>
            </a:extLst>
          </p:cNvPr>
          <p:cNvPicPr>
            <a:picLocks noChangeAspect="1"/>
          </p:cNvPicPr>
          <p:nvPr/>
        </p:nvPicPr>
        <p:blipFill>
          <a:blip r:embed="rId5"/>
          <a:stretch>
            <a:fillRect/>
          </a:stretch>
        </p:blipFill>
        <p:spPr>
          <a:xfrm>
            <a:off x="494999" y="353065"/>
            <a:ext cx="8689411" cy="6038404"/>
          </a:xfrm>
          <a:prstGeom prst="rect">
            <a:avLst/>
          </a:prstGeom>
        </p:spPr>
      </p:pic>
      <p:sp>
        <p:nvSpPr>
          <p:cNvPr id="11" name="Rectangle 10">
            <a:extLst>
              <a:ext uri="{FF2B5EF4-FFF2-40B4-BE49-F238E27FC236}">
                <a16:creationId xmlns:a16="http://schemas.microsoft.com/office/drawing/2014/main" id="{216BAF8E-93C9-9563-2500-84E02004E622}"/>
              </a:ext>
            </a:extLst>
          </p:cNvPr>
          <p:cNvSpPr/>
          <p:nvPr/>
        </p:nvSpPr>
        <p:spPr>
          <a:xfrm>
            <a:off x="964335" y="5172075"/>
            <a:ext cx="2758579" cy="2956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8635A82-BF54-DB70-EFF0-9D31782DB3FB}"/>
              </a:ext>
            </a:extLst>
          </p:cNvPr>
          <p:cNvSpPr/>
          <p:nvPr/>
        </p:nvSpPr>
        <p:spPr>
          <a:xfrm>
            <a:off x="4913928" y="4424557"/>
            <a:ext cx="3810194" cy="895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71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pic>
        <p:nvPicPr>
          <p:cNvPr id="2050" name="Picture 2" descr="Reactants &amp; Products of a Chemical Reaction | Process &amp; Examples - Video &amp;  Lesson Transcript | Study.com">
            <a:extLst>
              <a:ext uri="{FF2B5EF4-FFF2-40B4-BE49-F238E27FC236}">
                <a16:creationId xmlns:a16="http://schemas.microsoft.com/office/drawing/2014/main" id="{5B573AAC-6961-8652-99BC-42A7456D0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540" y="1140860"/>
            <a:ext cx="8225257" cy="478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98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win32_fixed.potx" id="{269FE122-B7FA-4B7D-8A63-CDA86BC2B22B}" vid="{7A4BF6DB-F99C-4999-B097-EACC7D6974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 safety</Template>
  <TotalTime>91</TotalTime>
  <Words>1170</Words>
  <Application>Microsoft Office PowerPoint</Application>
  <PresentationFormat>Widescreen</PresentationFormat>
  <Paragraphs>80</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Rockwell</vt:lpstr>
      <vt:lpstr>Tahoma</vt:lpstr>
      <vt:lpstr>Office Theme</vt:lpstr>
      <vt:lpstr>Topic 2 Lesson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Lesson 3</dc:title>
  <dc:creator>Reem Taher</dc:creator>
  <cp:lastModifiedBy>Fazila</cp:lastModifiedBy>
  <cp:revision>13</cp:revision>
  <dcterms:created xsi:type="dcterms:W3CDTF">2023-10-15T06:43:39Z</dcterms:created>
  <dcterms:modified xsi:type="dcterms:W3CDTF">2023-10-19T07:38:03Z</dcterms:modified>
</cp:coreProperties>
</file>