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473" r:id="rId5"/>
    <p:sldId id="474" r:id="rId6"/>
    <p:sldId id="451" r:id="rId7"/>
    <p:sldId id="452" r:id="rId8"/>
    <p:sldId id="475" r:id="rId9"/>
    <p:sldId id="463" r:id="rId10"/>
    <p:sldId id="476" r:id="rId11"/>
    <p:sldId id="453" r:id="rId12"/>
    <p:sldId id="477" r:id="rId13"/>
    <p:sldId id="464" r:id="rId14"/>
    <p:sldId id="465" r:id="rId15"/>
    <p:sldId id="478" r:id="rId16"/>
    <p:sldId id="454" r:id="rId17"/>
    <p:sldId id="466" r:id="rId18"/>
    <p:sldId id="479" r:id="rId19"/>
    <p:sldId id="455" r:id="rId20"/>
    <p:sldId id="456" r:id="rId21"/>
    <p:sldId id="467" r:id="rId22"/>
    <p:sldId id="457" r:id="rId23"/>
    <p:sldId id="468" r:id="rId24"/>
    <p:sldId id="458" r:id="rId25"/>
    <p:sldId id="469" r:id="rId26"/>
    <p:sldId id="459" r:id="rId27"/>
    <p:sldId id="470" r:id="rId28"/>
    <p:sldId id="460" r:id="rId29"/>
    <p:sldId id="461" r:id="rId30"/>
    <p:sldId id="471" r:id="rId31"/>
    <p:sldId id="472" r:id="rId32"/>
    <p:sldId id="462" r:id="rId33"/>
    <p:sldId id="480" r:id="rId34"/>
    <p:sldId id="481" r:id="rId35"/>
    <p:sldId id="482" r:id="rId36"/>
    <p:sldId id="483" r:id="rId37"/>
    <p:sldId id="43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46"/>
    <a:srgbClr val="41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7D578-6896-4B43-8C01-DAC95AFE8FE5}" v="544" dt="2024-03-04T23:07:56.120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4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SA"/>
              <a:t>انقر فوق الأيقونة لإضافة جدول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69269" y="228419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8899" y="2284193"/>
            <a:ext cx="325291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BE9B1BD7-8F62-244D-062B-D0A716D1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BAE39C-758E-B299-0906-86DA058B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975" y="345440"/>
            <a:ext cx="9448803" cy="1743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D21C7D0-0E84-DFA8-FC77-93D7B17FA7E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5250" y="2295525"/>
            <a:ext cx="9448800" cy="365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SA"/>
              <a:t>انقر فوق الأيقونة لإضافة جدول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4F72DC-A10E-0921-2E94-08CAC9D50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3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6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8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3"/>
            <a:ext cx="3347782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25269" y="227403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7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tree-trunk-growing-in-autumnal-woods-in-daylight-5876278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interest.co.uk/designexcursion/light-absorption/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tumbler-forest-green-anchor-hocking-drinking-water-glass-retro--101964379051742249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durev.in/studytube/Types-of-Mirrors--Mirror-Formula-and-Magnification/af93b7b3-883a-4c84-8990-360e5e83878d_t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tm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paint.com/translucent-glass-paint-effect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8844756564534461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81780E-61AE-E329-4C2D-E405781F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6" y="994318"/>
            <a:ext cx="10202248" cy="5094496"/>
          </a:xfrm>
        </p:spPr>
        <p:txBody>
          <a:bodyPr>
            <a:normAutofit fontScale="90000"/>
          </a:bodyPr>
          <a:lstStyle/>
          <a:p>
            <a:r>
              <a:rPr lang="en-US" sz="199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5128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BEFC2F-C9BC-01EE-1C05-FCE00E97F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9180" y="231873"/>
            <a:ext cx="10485120" cy="6001287"/>
          </a:xfrm>
        </p:spPr>
        <p:txBody>
          <a:bodyPr>
            <a:normAutofit/>
          </a:bodyPr>
          <a:lstStyle/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Other objects, such as </a:t>
            </a:r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brown tree trunk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do not appear as basic colors of light. These objects </a:t>
            </a:r>
            <a:b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reflect more than one color of light. </a:t>
            </a:r>
            <a:b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Brown is a combination of red and </a:t>
            </a:r>
            <a:b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green, so a brown object reflects </a:t>
            </a:r>
            <a:b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both red and green light, and it </a:t>
            </a:r>
            <a:b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absorbs all other colors.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                       </a:t>
            </a:r>
          </a:p>
          <a:p>
            <a:r>
              <a:rPr lang="en-US" sz="2800" kern="100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                      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If an object appears </a:t>
            </a:r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black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then it </a:t>
            </a:r>
            <a:b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                        absorbs all colors of light. A white </a:t>
            </a:r>
            <a:b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                        the object reflects all light.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0A8486-07E2-AB5F-DDAB-C35D0D084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صورة 5" descr="صورة تحتوي على في الخارج, نبات, شجرة, خرطوم/ صندوق السيارة&#10;&#10;تم إنشاء الوصف تلقائياً">
            <a:extLst>
              <a:ext uri="{FF2B5EF4-FFF2-40B4-BE49-F238E27FC236}">
                <a16:creationId xmlns:a16="http://schemas.microsoft.com/office/drawing/2014/main" id="{7EA661DD-6A4B-CFD5-460C-6A857A27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7160" y="1119236"/>
            <a:ext cx="3787140" cy="272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صورة تحتوي على لقطة شاشة, كابل, موصل, التصميم&#10;&#10;تم إنشاء الوصف تلقائياً">
            <a:extLst>
              <a:ext uri="{FF2B5EF4-FFF2-40B4-BE49-F238E27FC236}">
                <a16:creationId xmlns:a16="http://schemas.microsoft.com/office/drawing/2014/main" id="{E030B4D4-E484-C711-0DD0-107CA75E3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66" t="9934" b="8485"/>
          <a:stretch/>
        </p:blipFill>
        <p:spPr>
          <a:xfrm>
            <a:off x="1508760" y="4031515"/>
            <a:ext cx="3169920" cy="265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7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39EA3A-EE91-57A1-62ED-5D86670695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2040" y="490953"/>
            <a:ext cx="10149840" cy="5909847"/>
          </a:xfrm>
        </p:spPr>
        <p:txBody>
          <a:bodyPr/>
          <a:lstStyle/>
          <a:p>
            <a:r>
              <a:rPr lang="en-US" sz="3000" b="1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color of a transparent or a translucent object</a:t>
            </a:r>
            <a:r>
              <a:rPr lang="en-US" sz="30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is the color of light that passes through it. </a:t>
            </a:r>
          </a:p>
          <a:p>
            <a:r>
              <a:rPr lang="en-US" sz="3000" b="1" u="sng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For example</a:t>
            </a:r>
            <a:r>
              <a:rPr lang="en-US" sz="30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3000" kern="1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color of a clear, green drinking glass is green because green light is the only color of light that passes through it.</a:t>
            </a:r>
            <a:endParaRPr lang="en-US" sz="3000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0043169-298D-EE72-8AAE-19932FAE7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صورة 9" descr="صورة تحتوي على زجاج, حاوية, أكواب الشرب, أخضر&#10;&#10;تم إنشاء الوصف تلقائياً">
            <a:extLst>
              <a:ext uri="{FF2B5EF4-FFF2-40B4-BE49-F238E27FC236}">
                <a16:creationId xmlns:a16="http://schemas.microsoft.com/office/drawing/2014/main" id="{EB7C7BBB-078F-E081-51E0-D62F5D50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3183" y="3627120"/>
            <a:ext cx="3002280" cy="300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44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70D5A9-C495-4FF9-9C0A-652E2E6CC6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88626" y="671524"/>
            <a:ext cx="7221657" cy="26274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693B1-BBC0-43F2-9D0B-F10A0DDD9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AB4B3-158C-467B-B147-36F1328EA009}"/>
              </a:ext>
            </a:extLst>
          </p:cNvPr>
          <p:cNvSpPr/>
          <p:nvPr/>
        </p:nvSpPr>
        <p:spPr>
          <a:xfrm>
            <a:off x="1088626" y="2429435"/>
            <a:ext cx="3944471" cy="7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62A93-0095-42B0-BB3D-A6211B0D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90" y="3559818"/>
            <a:ext cx="4206980" cy="27984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DE8D29-291F-4E5D-8AD6-C33C62DB546C}"/>
              </a:ext>
            </a:extLst>
          </p:cNvPr>
          <p:cNvSpPr/>
          <p:nvPr/>
        </p:nvSpPr>
        <p:spPr>
          <a:xfrm>
            <a:off x="8579224" y="3559818"/>
            <a:ext cx="2034988" cy="635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434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72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339586-310D-3F02-3CF0-ACAA92CC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315292"/>
            <a:ext cx="9525000" cy="118637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Color Filters: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93DBE3-2A7C-59A3-A37D-F2F0957A07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1412" y="1501669"/>
            <a:ext cx="6883388" cy="5209736"/>
          </a:xfrm>
        </p:spPr>
        <p:txBody>
          <a:bodyPr>
            <a:normAutofit lnSpcReduction="10000"/>
          </a:bodyPr>
          <a:lstStyle/>
          <a:p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Color Filters</a:t>
            </a:r>
            <a:r>
              <a:rPr lang="en-US" sz="2800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Perhaps you have looked at an object that has a colored light shining on it. You might have noticed that the color of the object looks different than it does when white light shines on it. </a:t>
            </a:r>
          </a:p>
          <a:p>
            <a:r>
              <a:rPr lang="en-US" sz="2800" b="1" u="sng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color of the light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might come from white light shining through a colored filter-a tinted piece of glass or plastic. </a:t>
            </a:r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C5EB5D4-4169-A045-0C7D-04D65AE33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5349E6-235A-DDB7-9C8F-AA927AB1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941453"/>
            <a:ext cx="3817573" cy="304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70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6036CA-9517-496B-72C1-B969C65C9D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47800" y="381000"/>
            <a:ext cx="9921240" cy="6035039"/>
          </a:xfrm>
        </p:spPr>
        <p:txBody>
          <a:bodyPr>
            <a:normAutofit/>
          </a:bodyPr>
          <a:lstStyle/>
          <a:p>
            <a:r>
              <a:rPr lang="en-US" sz="2800" b="1" u="sng" kern="1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For example</a:t>
            </a:r>
            <a:r>
              <a:rPr lang="en-US" sz="2800" b="1" kern="1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transmits only red light. When light shines through a red filter onto an object, any part of the object that is red, looks red. Any other color looks black. </a:t>
            </a:r>
          </a:p>
          <a:p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Color filters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are often used in photography and movies. </a:t>
            </a:r>
          </a:p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They are part of </a:t>
            </a:r>
            <a:r>
              <a:rPr lang="en-US" sz="2800" kern="10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special effects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that create different moods for scenes.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196A24-B516-27B4-A9AA-4201B90E8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905100-AABC-9544-6AD7-18BF2984A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" t="30059" r="-1" b="12964"/>
          <a:stretch/>
        </p:blipFill>
        <p:spPr>
          <a:xfrm>
            <a:off x="2152708" y="3870959"/>
            <a:ext cx="7829492" cy="254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9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A7E7C0-5065-4CA5-830F-81BCD0A8DF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23763"/>
          <a:stretch/>
        </p:blipFill>
        <p:spPr>
          <a:xfrm>
            <a:off x="969166" y="189335"/>
            <a:ext cx="7188715" cy="26871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ABFC-6209-4C4E-AAC6-664A92BDC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223B5-6943-4FB7-AEF6-878101DA3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289" y="403412"/>
            <a:ext cx="2585345" cy="6234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29B21-533C-4368-9533-F26F730A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85" y="3733361"/>
            <a:ext cx="7457656" cy="26871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9FAC43-6788-4C78-8397-D4B60977FE04}"/>
              </a:ext>
            </a:extLst>
          </p:cNvPr>
          <p:cNvSpPr/>
          <p:nvPr/>
        </p:nvSpPr>
        <p:spPr>
          <a:xfrm>
            <a:off x="1102658" y="5156529"/>
            <a:ext cx="7055223" cy="107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F99539-C9E0-4A71-A0BC-52878A0C3439}"/>
              </a:ext>
            </a:extLst>
          </p:cNvPr>
          <p:cNvSpPr/>
          <p:nvPr/>
        </p:nvSpPr>
        <p:spPr>
          <a:xfrm>
            <a:off x="9834282" y="2438400"/>
            <a:ext cx="1559859" cy="73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C00A9-BB5E-4EBD-99F6-82D6FB1D2C01}"/>
              </a:ext>
            </a:extLst>
          </p:cNvPr>
          <p:cNvSpPr/>
          <p:nvPr/>
        </p:nvSpPr>
        <p:spPr>
          <a:xfrm>
            <a:off x="9897034" y="5497187"/>
            <a:ext cx="1559859" cy="73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639B9-284F-4511-A66C-70A426879132}"/>
              </a:ext>
            </a:extLst>
          </p:cNvPr>
          <p:cNvSpPr/>
          <p:nvPr/>
        </p:nvSpPr>
        <p:spPr>
          <a:xfrm>
            <a:off x="7632815" y="3061447"/>
            <a:ext cx="1559859" cy="73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435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720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B2B8ED-BB3F-95AF-87A5-DB689409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8386"/>
            <a:ext cx="9525000" cy="66821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Reflecting Light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9F7450-7803-B37A-AC8A-1C8416CE05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112521"/>
            <a:ext cx="7482840" cy="574547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ometimes light is transmitted through materials. 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Like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(o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ther electromagnetic radiation, light can also be reflected). 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reflection of light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occurs when parallel rays of light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bounce off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surface.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Reflected light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is how you see your image in a mirror, but reflected light is also why you see a distorted image or no image at all on the surface of rippling water on a lake.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A29DC1-D502-3617-5B66-C95176335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A2E0711-8927-1601-BA50-D6E2B05B3301}"/>
              </a:ext>
            </a:extLst>
          </p:cNvPr>
          <p:cNvSpPr/>
          <p:nvPr/>
        </p:nvSpPr>
        <p:spPr>
          <a:xfrm>
            <a:off x="8183880" y="1767839"/>
            <a:ext cx="3559936" cy="3169921"/>
          </a:xfrm>
          <a:custGeom>
            <a:avLst/>
            <a:gdLst/>
            <a:ahLst/>
            <a:cxnLst/>
            <a:rect l="l" t="t" r="r" b="b"/>
            <a:pathLst>
              <a:path w="7979804" h="6674018">
                <a:moveTo>
                  <a:pt x="0" y="0"/>
                </a:moveTo>
                <a:lnTo>
                  <a:pt x="7979804" y="0"/>
                </a:lnTo>
                <a:lnTo>
                  <a:pt x="7979804" y="6674018"/>
                </a:lnTo>
                <a:lnTo>
                  <a:pt x="0" y="667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97A659-AD69-DB9A-7981-ECEA4F0704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7280" y="289561"/>
            <a:ext cx="10485120" cy="65684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difference lies in whether the light undergoes regular reflection or diffuse reflection.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Regular reflection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occurs when parallel rays of light hit a smooth surface. the trees are reflected because light hits the smooth surface of the water, and the rays all reflect at the same angle.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As a result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the reflection is a clear image.</a:t>
            </a:r>
            <a:endParaRPr lang="en-US" sz="2800" kern="100" dirty="0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80CFEA-E9CE-C2AE-6536-F412B3E86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D006E7-89C7-70F6-1491-989DC7988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" t="24312" r="58798" b="2408"/>
          <a:stretch/>
        </p:blipFill>
        <p:spPr>
          <a:xfrm>
            <a:off x="3383280" y="3573780"/>
            <a:ext cx="5227320" cy="30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5C931C-3430-F07A-BBAF-878873B032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2560" y="391196"/>
            <a:ext cx="9464040" cy="5591908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In diffuse reflection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parallel rays of light hit an uneven surface. </a:t>
            </a:r>
          </a:p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angle at which each ray hits the surface </a:t>
            </a:r>
            <a:r>
              <a:rPr lang="en-US" sz="2800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equals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the angle at which it reflects. </a:t>
            </a:r>
          </a:p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rays, however, don't bounce off in the same direction </a:t>
            </a:r>
            <a:r>
              <a:rPr lang="en-US" sz="2800" b="1" kern="1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because</a:t>
            </a:r>
            <a:r>
              <a:rPr lang="en-US" sz="2800" kern="1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the light rays hit different parts of the surface at different angles.</a:t>
            </a:r>
            <a:endParaRPr lang="en-US" sz="2800" kern="100" dirty="0">
              <a:solidFill>
                <a:schemeClr val="accent3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F2CE6-872E-FDF2-2A85-C50C57056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F81543-1853-E8D3-5A35-1425E51E4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371" t="21600" b="-1600"/>
          <a:stretch/>
        </p:blipFill>
        <p:spPr>
          <a:xfrm>
            <a:off x="3948684" y="4297680"/>
            <a:ext cx="4987671" cy="24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42CD7-642B-E2B7-8775-A90D8F9F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64"/>
            <a:ext cx="9525000" cy="101990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Mirror Images 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D38CE0-7911-402C-B828-EF1D694BB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5252" y="1250962"/>
            <a:ext cx="6685268" cy="47321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Mirror images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he most common way to form a clear image using reflected light is with a mirror. </a:t>
            </a:r>
          </a:p>
          <a:p>
            <a:pPr marL="0" indent="0">
              <a:buNone/>
            </a:pPr>
            <a:endParaRPr lang="en-US" sz="2800" dirty="0">
              <a:solidFill>
                <a:srgbClr val="074F6A"/>
              </a:solidFill>
              <a:effectLst/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There are three different types of mirrors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-plane, convex, and concave.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E99046-6B95-753F-C20D-2C81218C4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DC153B-FB94-A625-C2BC-9BAC3738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1366467"/>
            <a:ext cx="3373755" cy="2062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F6249D-8C54-2C96-21AC-53248C0EF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22" t="14776" r="8666" b="16222"/>
          <a:stretch/>
        </p:blipFill>
        <p:spPr>
          <a:xfrm>
            <a:off x="2621280" y="4730497"/>
            <a:ext cx="6065520" cy="20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257BC-932A-488A-93AF-4D577A8B9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E5FFD5-A05C-4758-B53D-A6E73A0EA5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481482" y="1810871"/>
            <a:ext cx="5602942" cy="464371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27EAA-0411-4C5C-BF63-7602F4922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12"/>
          <a:stretch/>
        </p:blipFill>
        <p:spPr>
          <a:xfrm>
            <a:off x="985008" y="1708506"/>
            <a:ext cx="4725511" cy="4746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0ACE9-3A57-4ACD-9F7E-7012CBA32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1" t="8760" r="6451" b="8644"/>
          <a:stretch/>
        </p:blipFill>
        <p:spPr>
          <a:xfrm>
            <a:off x="1237129" y="125506"/>
            <a:ext cx="5244354" cy="1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08E687-C587-EADD-3182-F0FA1A269C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9680" y="548640"/>
            <a:ext cx="10408920" cy="56387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types of mirrors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are distinguished by </a:t>
            </a:r>
            <a:r>
              <a:rPr lang="en-US" sz="2800" dirty="0">
                <a:solidFill>
                  <a:srgbClr val="0C4046"/>
                </a:solidFill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shape of the surface of the mirror.</a:t>
            </a: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mirror you have hanging on a wall in your home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probably is </a:t>
            </a:r>
            <a:r>
              <a:rPr lang="en-US" sz="2800" dirty="0">
                <a:solidFill>
                  <a:srgbClr val="074F6A"/>
                </a:solidFill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flat mirror,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also known as a </a:t>
            </a:r>
            <a:r>
              <a:rPr lang="en-US" sz="2800" dirty="0">
                <a:solidFill>
                  <a:srgbClr val="074F6A"/>
                </a:solidFill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plane mirror.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image you see in the mirror is called </a:t>
            </a:r>
            <a:r>
              <a:rPr lang="en-US" sz="2800" dirty="0">
                <a:solidFill>
                  <a:srgbClr val="074F6A"/>
                </a:solidFill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virtual image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 which is an image that forms where light seems to come from. </a:t>
            </a:r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87A6F6E-5636-479A-B93F-3DAB23AF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صورة 5" descr="صورة تحتوي على رسم, رسوم متحركة, توضيح, فن&#10;&#10;تم إنشاء الوصف تلقائياً">
            <a:extLst>
              <a:ext uri="{FF2B5EF4-FFF2-40B4-BE49-F238E27FC236}">
                <a16:creationId xmlns:a16="http://schemas.microsoft.com/office/drawing/2014/main" id="{4AE2048B-2DB9-A88E-C78E-AA2EE4E70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0" y="3912635"/>
            <a:ext cx="4709402" cy="26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4BCADC-4BDD-5C37-B4BC-9D490D89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874895"/>
          </a:xfrm>
        </p:spPr>
        <p:txBody>
          <a:bodyPr/>
          <a:lstStyle/>
          <a:p>
            <a:r>
              <a:rPr lang="en-US" sz="54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Convex Mirrors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FC075E-63B6-AE4D-69FB-17B876D6E7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1748" y="1249681"/>
            <a:ext cx="7909560" cy="5362136"/>
          </a:xfrm>
        </p:spPr>
        <p:txBody>
          <a:bodyPr>
            <a:normAutofit/>
          </a:bodyPr>
          <a:lstStyle/>
          <a:p>
            <a:r>
              <a:rPr lang="en-US" sz="3600" b="1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Convex Mirrors</a:t>
            </a:r>
            <a:r>
              <a:rPr lang="en-US" sz="3600" kern="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32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To visualize a convex mirror, think about a metal bowl. A convex mirror is like the outside of the bowl because it is a mirror with a surface that curves outward.</a:t>
            </a:r>
          </a:p>
          <a:p>
            <a:r>
              <a:rPr lang="en-US" sz="3200" kern="1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If you look at an image in the outside of the bowl, it is smaller than the image in a plane mirror.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8A098E-3F51-6F42-0EDA-6E21D0CEF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9D5DA44-ED14-1C39-C42D-E3B17BE3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4883" y="1249681"/>
            <a:ext cx="1987497" cy="47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15F6D0-0B2D-BD0D-9C69-13728B1288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760" y="640080"/>
            <a:ext cx="6553200" cy="590239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To understand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how these images form, look at the optical axis and the focal point of the mirror. The optical axis is an imaginary line that divides a mirror in half. </a:t>
            </a:r>
          </a:p>
          <a:p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focal point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is the location at which rays parallel to the optical axis reflect and meet.</a:t>
            </a:r>
          </a:p>
          <a:p>
            <a:r>
              <a:rPr lang="en-US" sz="2800" kern="1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The light reflects off the curved surface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such that the image appears to come from a focal point behind the mirror.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32B7F1-3551-9997-03FF-B396F7107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BDC6D9-C5BE-55BB-F5B3-9E81F49F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1224562"/>
            <a:ext cx="3907597" cy="38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E566D9-C76E-6071-8719-7889D554AE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7908" y="1384498"/>
            <a:ext cx="7747012" cy="52273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Concave Mirrors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Just as a convex mirror is like the outside of a shiny bowl, a concave mirror is like the inside of the bowl. The surface of a concave mirror curves inward.</a:t>
            </a:r>
            <a:endParaRPr lang="en-US" sz="2800" dirty="0">
              <a:solidFill>
                <a:srgbClr val="074F6A"/>
              </a:solidFill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image that forms from a concave mirror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depends on whether the object is between the focal point and the mirror or farther away from the mirror than the focal point.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FD9D18-FB99-0FBA-A2CE-EAB47E50F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5AAD28EB-2A8B-EDA3-05F5-3B03D85A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08" y="384025"/>
            <a:ext cx="9525000" cy="874895"/>
          </a:xfrm>
        </p:spPr>
        <p:txBody>
          <a:bodyPr/>
          <a:lstStyle/>
          <a:p>
            <a:r>
              <a:rPr lang="en-US" sz="5400" b="1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Concave</a:t>
            </a:r>
            <a:r>
              <a:rPr lang="en-US" sz="54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Mirrors: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B9C0B46-FF29-018A-FAC8-6EB52BD0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10" t="-253" r="8037"/>
          <a:stretch/>
        </p:blipFill>
        <p:spPr>
          <a:xfrm>
            <a:off x="9100723" y="1587301"/>
            <a:ext cx="2314037" cy="4011779"/>
          </a:xfrm>
          <a:prstGeom prst="roundRect">
            <a:avLst>
              <a:gd name="adj" fmla="val 60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43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35F20-9524-78A1-131E-F5CFE16021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335280"/>
            <a:ext cx="10820400" cy="61874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If the object is farther from the mirror than the focal point is,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then reflected light rays cross past one another, and the image is inverted. 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This image is called </a:t>
            </a: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real image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If the object is between the focal point and the mirror,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then the image is not inverted and is larger than the actual object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This image is </a:t>
            </a:r>
            <a:r>
              <a:rPr lang="en-U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virtual image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31CF80-B377-333E-1EA1-D134C675C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4944254-064B-4A7E-AA3C-977C0CAE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14" y="4070984"/>
            <a:ext cx="6707506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9204BC-2A4B-ADC6-6A51-9551C449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939"/>
            <a:ext cx="9525000" cy="927297"/>
          </a:xfrm>
        </p:spPr>
        <p:txBody>
          <a:bodyPr/>
          <a:lstStyle/>
          <a:p>
            <a:r>
              <a:rPr lang="en-US" sz="5400" b="1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Lenses: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8BDBF4-ED6D-C732-B010-F9406D9446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1253436"/>
            <a:ext cx="7035788" cy="5519456"/>
          </a:xfrm>
        </p:spPr>
        <p:txBody>
          <a:bodyPr>
            <a:normAutofit/>
          </a:bodyPr>
          <a:lstStyle/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Light not only reflects, as it does with a mirror, </a:t>
            </a:r>
            <a:r>
              <a:rPr lang="en-US" sz="2800" kern="1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but it also bends, or refracts.</a:t>
            </a:r>
          </a:p>
          <a:p>
            <a:r>
              <a:rPr lang="en-US" sz="2800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lens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is a curved piece of transparent material that refracts light. </a:t>
            </a:r>
          </a:p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Every time you look through a telescope, a microscope, or a pair of eyeglasses, you are looking through a lens. Just like a mirror.</a:t>
            </a:r>
          </a:p>
          <a:p>
            <a:r>
              <a:rPr lang="en-US" sz="2800" kern="100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lens is either convex or concave, </a:t>
            </a:r>
            <a:r>
              <a:rPr lang="en-US" sz="2800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based on its shape.</a:t>
            </a:r>
            <a:endParaRPr lang="en-US" sz="2800" kern="10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C8D2615-54B4-4450-97BF-E4B17B49F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A17C03-8A4F-8740-B3D8-1C932DF73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09" t="1063" r="11616" b="3191"/>
          <a:stretch/>
        </p:blipFill>
        <p:spPr>
          <a:xfrm>
            <a:off x="8244840" y="1722120"/>
            <a:ext cx="3662831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FDB494-89B7-B092-E1F0-04502393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361248"/>
            <a:ext cx="9525000" cy="8748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Convex Lenses: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17AAC8-A1B9-4816-0496-3FA8B74046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3500" y="1356360"/>
            <a:ext cx="7703820" cy="522732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Convex Lenses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are thicker in the middle and thinner at the edges. 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As light passes through the lens,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it refracts toward the center of the lens.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The more curved the lens is,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more the light refracts.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convex lens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can produce either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virtual image or a real image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depending on 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where the object is located relative to the focal point of the lens.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15F62F-99ED-B062-6FE2-A783C9EFE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6B08B1-F463-35E4-AB0A-E6E611864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0" t="14841" r="49463" b="12603"/>
          <a:stretch/>
        </p:blipFill>
        <p:spPr>
          <a:xfrm>
            <a:off x="9037320" y="1699260"/>
            <a:ext cx="2484121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2C432C-095A-6089-C46F-D7B458E154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26820" y="382636"/>
            <a:ext cx="10317480" cy="60927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If the object is between the lens and the focal point,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then a virtual image forms. 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This image is larger than the actual object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 You may have observed this when using a magnifying glass.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9727A6-37B2-1414-3530-19C75C724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8F7B37-5826-88F1-E54B-6DF53137C8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140" y="2852820"/>
            <a:ext cx="9395460" cy="38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EC74AB-ECE4-EC9C-AD51-4D99A37FAD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3000" y="398146"/>
            <a:ext cx="10652760" cy="33223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If the object is farther away from the lens than the focal point is, then a real image forms. This image can be larger, smaller, or the same size as the object.</a:t>
            </a:r>
          </a:p>
          <a:p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Both a convex lens and a concave mirror focus light, and the type of image formed. depends on the location of the object compared to the location of the focal point.</a:t>
            </a:r>
            <a:endParaRPr lang="en-US" sz="28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AF921D-3D89-812A-5201-A0BE14DEF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7DEA3D-D2B2-8D39-5862-4A55AE3E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4080" y="3720465"/>
            <a:ext cx="6949440" cy="30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8EB05C-B1E7-6097-4AFF-9BD96452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460715"/>
            <a:ext cx="9525000" cy="80537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Concave Lenses: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4D6B4-9382-8BEC-D24F-ED0F32778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3500" y="1396444"/>
            <a:ext cx="7078980" cy="513119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kern="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Concave Lenses</a:t>
            </a:r>
            <a:r>
              <a:rPr lang="en-US" sz="3000" kern="1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are thinner at the center than they are at the edges.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When light rays travel through the lens, the rays are bent away from the optical axis, so the rays never meet.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Because the rays never meet, concave lenses form only virtual images, and these images are upright and smaller than the objects.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9E03A1-0780-7179-18F6-305A362A9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18E977-3B62-A4C7-3D87-B76A20A31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20" t="14820" r="5840" b="10954"/>
          <a:stretch/>
        </p:blipFill>
        <p:spPr>
          <a:xfrm>
            <a:off x="8641080" y="1395272"/>
            <a:ext cx="3017520" cy="37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9F10F9-97A1-1DF2-889A-435D6B0B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88" y="6514"/>
            <a:ext cx="10246372" cy="134984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Light, Color, and Objects: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9B0E47-016D-CDDB-213B-5767D0381D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9160" y="1356360"/>
            <a:ext cx="10797540" cy="5501640"/>
          </a:xfrm>
        </p:spPr>
        <p:txBody>
          <a:bodyPr>
            <a:normAutofit fontScale="40000" lnSpcReduction="20000"/>
          </a:bodyPr>
          <a:lstStyle/>
          <a:p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When people talk about light, they are usually referring to then part of </a:t>
            </a:r>
            <a:r>
              <a:rPr lang="en-US" sz="7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electromagnetic spectrum </a:t>
            </a:r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that is </a:t>
            </a:r>
            <a:r>
              <a:rPr lang="en-US" sz="74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visible to humans</a:t>
            </a:r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7400" dirty="0">
              <a:solidFill>
                <a:srgbClr val="074F6A"/>
              </a:solidFill>
              <a:effectLst/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400" dirty="0">
              <a:solidFill>
                <a:srgbClr val="074F6A"/>
              </a:solidFill>
              <a:effectLst/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400" dirty="0">
              <a:solidFill>
                <a:srgbClr val="074F6A"/>
              </a:solidFill>
              <a:effectLst/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This light</a:t>
            </a:r>
            <a:r>
              <a:rPr lang="en-US" sz="7400" dirty="0">
                <a:solidFill>
                  <a:srgbClr val="074F6A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7400" b="1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interacts</a:t>
            </a:r>
            <a:r>
              <a:rPr lang="en-US" sz="7400" dirty="0">
                <a:solidFill>
                  <a:srgbClr val="074F6A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with the world around us to determine</a:t>
            </a:r>
            <a:r>
              <a:rPr lang="en-US" sz="7400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what we see and how it appears.</a:t>
            </a:r>
          </a:p>
          <a:p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Materials can be classified based on how much light </a:t>
            </a:r>
            <a:r>
              <a:rPr lang="en-US" sz="740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transmits</a:t>
            </a:r>
            <a:r>
              <a:rPr lang="en-US" sz="74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through them.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B414ED-09EB-8D51-ECE9-002335788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1D354F-7092-A609-71AA-4E0E4B07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904832"/>
            <a:ext cx="7433066" cy="11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1B54F8-6BA8-4A8B-B720-CB3DA4A5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9945E-7B90-4E2E-8244-66459E90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8" y="128760"/>
            <a:ext cx="4737685" cy="4828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3332B-5373-4DDC-9D10-701441666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73" y="128760"/>
            <a:ext cx="3514162" cy="4393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2170CA-305E-4753-A417-763028A04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473" y="4587834"/>
            <a:ext cx="3514162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3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8A00C-90A3-44A3-99F7-CB561A874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4D1F9-C400-4309-89C7-E87E2D23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86" y="494734"/>
            <a:ext cx="7917143" cy="5197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DB35E1-5EDE-4310-B6EC-3FBB54D2584C}"/>
              </a:ext>
            </a:extLst>
          </p:cNvPr>
          <p:cNvSpPr/>
          <p:nvPr/>
        </p:nvSpPr>
        <p:spPr>
          <a:xfrm>
            <a:off x="9708776" y="2599765"/>
            <a:ext cx="1187824" cy="59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439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69354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FE544-AFF0-403E-A58E-80BBCE709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8A3B6-9572-411A-85F0-5980E959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46" y="1174376"/>
            <a:ext cx="8923606" cy="39713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AC658-940B-42B2-9874-8453F2D267EF}"/>
              </a:ext>
            </a:extLst>
          </p:cNvPr>
          <p:cNvSpPr/>
          <p:nvPr/>
        </p:nvSpPr>
        <p:spPr>
          <a:xfrm>
            <a:off x="923365" y="2277035"/>
            <a:ext cx="8229600" cy="25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8FE61-0412-414F-80C6-83308AD7025C}"/>
              </a:ext>
            </a:extLst>
          </p:cNvPr>
          <p:cNvSpPr/>
          <p:nvPr/>
        </p:nvSpPr>
        <p:spPr>
          <a:xfrm>
            <a:off x="9778252" y="1483658"/>
            <a:ext cx="1730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440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397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2BCC2-025C-434E-B0D8-D8210860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66" y="71717"/>
            <a:ext cx="7829467" cy="67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6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1D8FC-E122-CABE-6FCE-615B2C34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934" y="2503504"/>
            <a:ext cx="8447105" cy="2033667"/>
          </a:xfrm>
        </p:spPr>
        <p:txBody>
          <a:bodyPr>
            <a:normAutofit fontScale="90000"/>
          </a:bodyPr>
          <a:lstStyle/>
          <a:p>
            <a:r>
              <a:rPr lang="en-US" sz="12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080609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D9F6B2-CB82-96E0-E188-EC49561A97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2980" y="301528"/>
            <a:ext cx="10706100" cy="6062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material that transmits most of </a:t>
            </a:r>
            <a:b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light that strikes it is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transparent</a:t>
            </a:r>
            <a:r>
              <a:rPr lang="en-US" sz="2800" dirty="0">
                <a:solidFill>
                  <a:srgbClr val="074F6A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You can see through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transparent object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,</a:t>
            </a:r>
            <a:b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such as</a:t>
            </a:r>
            <a:r>
              <a:rPr lang="en-US" sz="28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window pane or the plastic wrap on a package).</a:t>
            </a:r>
            <a:endParaRPr lang="en-US" sz="2800" dirty="0">
              <a:solidFill>
                <a:srgbClr val="074F6A"/>
              </a:solidFill>
              <a:effectLst/>
              <a:latin typeface="Comic Sans MS" panose="030F0702030302020204" pitchFamily="66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37D2EA-156D-FA31-0C30-79A134098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D039B5D-4A19-3005-258C-5C58AD53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86" y="3633088"/>
            <a:ext cx="4893832" cy="288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ransparent Materials- Definition| Examples In Real life| Advantages|  Disadvantages - DewWool">
            <a:extLst>
              <a:ext uri="{FF2B5EF4-FFF2-40B4-BE49-F238E27FC236}">
                <a16:creationId xmlns:a16="http://schemas.microsoft.com/office/drawing/2014/main" id="{2F24BFD9-0E92-4169-A879-C7A150AC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79" y="3633088"/>
            <a:ext cx="4669715" cy="27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D9F6B2-CB82-96E0-E188-EC49561A97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2980" y="301528"/>
            <a:ext cx="10706100" cy="6062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translucent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material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scatters the light that passes through it. You might be able to see </a:t>
            </a:r>
            <a:b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through </a:t>
            </a:r>
            <a:r>
              <a:rPr lang="en-US" sz="2800" dirty="0">
                <a:solidFill>
                  <a:srgbClr val="074F6A"/>
                </a:solidFill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translucent material, but the </a:t>
            </a:r>
            <a:b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en-US" sz="28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image will look blurred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Waxed paper and gelatin desserts are examples of translucent materials.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37D2EA-156D-FA31-0C30-79A134098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صورة 6" descr="صورة تحتوي على في الخارج, نص, سيارة, شخص&#10;&#10;تم إنشاء الوصف تلقائياً">
            <a:extLst>
              <a:ext uri="{FF2B5EF4-FFF2-40B4-BE49-F238E27FC236}">
                <a16:creationId xmlns:a16="http://schemas.microsoft.com/office/drawing/2014/main" id="{CE8DBB92-CB29-1A94-3E50-414FC1C6E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2761" y="4362539"/>
            <a:ext cx="4366259" cy="249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Translucent, Opaque, and Transparent Materials | What's the Difference?">
            <a:extLst>
              <a:ext uri="{FF2B5EF4-FFF2-40B4-BE49-F238E27FC236}">
                <a16:creationId xmlns:a16="http://schemas.microsoft.com/office/drawing/2014/main" id="{8180B8C0-FEF2-4102-9C2F-BF6BA83A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4392706"/>
            <a:ext cx="4438369" cy="234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371DC1-43E9-BA81-DF06-A746C9858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8240" y="445233"/>
            <a:ext cx="10424160" cy="603176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material that reflects or absorbs all of the light that strikes it is called </a:t>
            </a:r>
            <a:r>
              <a:rPr lang="en-US" sz="3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opaque</a:t>
            </a:r>
            <a:r>
              <a:rPr lang="en-US" sz="3000" dirty="0">
                <a:solidFill>
                  <a:srgbClr val="074F6A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</a:p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 book, a marshmallow, and a hippopotamus are all opaque.</a:t>
            </a:r>
          </a:p>
          <a:p>
            <a:r>
              <a:rPr lang="en-US" sz="30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you can't see through them because light does not transmit through them. </a:t>
            </a:r>
            <a:endParaRPr lang="en-US" sz="30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2B26B5-4EDC-675E-4AC1-892A2533D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صورة 7" descr="صورة تحتوي على فاكهة, نص&#10;&#10;تم إنشاء الوصف تلقائياً">
            <a:extLst>
              <a:ext uri="{FF2B5EF4-FFF2-40B4-BE49-F238E27FC236}">
                <a16:creationId xmlns:a16="http://schemas.microsoft.com/office/drawing/2014/main" id="{7FA94EA0-CED9-2A00-98D8-8D627DC6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2510" y="4370714"/>
            <a:ext cx="4516643" cy="229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Light | Class 3 Science">
            <a:extLst>
              <a:ext uri="{FF2B5EF4-FFF2-40B4-BE49-F238E27FC236}">
                <a16:creationId xmlns:a16="http://schemas.microsoft.com/office/drawing/2014/main" id="{4D62D151-5474-4D78-BED8-45A67F5C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47" y="4509247"/>
            <a:ext cx="4762500" cy="215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99F6C6-9C9C-4113-A5CB-7F79B7A919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66594" y="2376740"/>
            <a:ext cx="5646581" cy="42350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B0A6C-FCA6-4B1B-BFC9-2549093BF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95111-5668-4B09-9EC8-5863B5891BB0}"/>
              </a:ext>
            </a:extLst>
          </p:cNvPr>
          <p:cNvSpPr/>
          <p:nvPr/>
        </p:nvSpPr>
        <p:spPr>
          <a:xfrm>
            <a:off x="8104095" y="3666565"/>
            <a:ext cx="2626658" cy="1156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433</a:t>
            </a:r>
            <a:endParaRPr lang="en-GB" sz="4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61FA0-E019-4EB5-ACF5-F86DE5684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95" y="75852"/>
            <a:ext cx="5469660" cy="21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98EC6A-F0A4-AC9D-357F-1F70B600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9525000" cy="9296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Color of Objects 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79706F-0377-1BA7-E416-A3EDDD0935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371600"/>
            <a:ext cx="4733365" cy="5349239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white light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is a mixture of all of the colors in the rainbow.</a:t>
            </a:r>
          </a:p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When white light shines on an object, some of the colors of light are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reflected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 and some are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absorbed.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E94ABA-5A57-A579-ECB3-7AB7C5B42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4B6749B-E50B-ED7E-85AB-ABB7773F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43" y="1371600"/>
            <a:ext cx="4471156" cy="2375647"/>
          </a:xfrm>
          <a:prstGeom prst="rect">
            <a:avLst/>
          </a:prstGeom>
        </p:spPr>
      </p:pic>
      <p:pic>
        <p:nvPicPr>
          <p:cNvPr id="4098" name="Picture 2" descr="Why does it appear green? - Why is the Grass Green?">
            <a:extLst>
              <a:ext uri="{FF2B5EF4-FFF2-40B4-BE49-F238E27FC236}">
                <a16:creationId xmlns:a16="http://schemas.microsoft.com/office/drawing/2014/main" id="{B5DFF297-A6AA-424A-8FF5-120D29A5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29" y="4266080"/>
            <a:ext cx="4313570" cy="217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98EC6A-F0A4-AC9D-357F-1F70B600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9525000" cy="9296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7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Color of Objects 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79706F-0377-1BA7-E416-A3EDDD0935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371600"/>
            <a:ext cx="6949440" cy="5349239"/>
          </a:xfrm>
        </p:spPr>
        <p:txBody>
          <a:bodyPr>
            <a:normAutofit/>
          </a:bodyPr>
          <a:lstStyle/>
          <a:p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The color of an </a:t>
            </a:r>
            <a:r>
              <a:rPr lang="en-US" sz="2800" kern="100" dirty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opaque object </a:t>
            </a:r>
            <a:r>
              <a:rPr lang="en-US" sz="2800" kern="100" dirty="0">
                <a:solidFill>
                  <a:srgbClr val="074F6A"/>
                </a:solidFill>
                <a:effectLst/>
                <a:latin typeface="Comic Sans MS" panose="030F0702030302020204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is the color of light that the object reflects. It absorbs all other colors.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E94ABA-5A57-A579-ECB3-7AB7C5B42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6E0BC-0ABD-435F-B000-EFF9EF1F11C2}"/>
              </a:ext>
            </a:extLst>
          </p:cNvPr>
          <p:cNvSpPr txBox="1"/>
          <p:nvPr/>
        </p:nvSpPr>
        <p:spPr>
          <a:xfrm>
            <a:off x="1255058" y="3707377"/>
            <a:ext cx="62663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0C4046"/>
                </a:solidFill>
                <a:effectLst/>
                <a:latin typeface="Comic Sans MS" panose="030F0702030302020204" pitchFamily="66" charset="0"/>
              </a:rPr>
              <a:t>Under white light, the soccer ball in </a:t>
            </a:r>
            <a:r>
              <a:rPr lang="en-GB" sz="2800" i="0" u="none" strike="noStrike" dirty="0">
                <a:solidFill>
                  <a:srgbClr val="0C4046"/>
                </a:solidFill>
                <a:effectLst/>
                <a:latin typeface="Comic Sans MS" panose="030F0702030302020204" pitchFamily="66" charset="0"/>
              </a:rPr>
              <a:t>Figure 2</a:t>
            </a:r>
            <a:r>
              <a:rPr lang="en-GB" sz="2800" i="0" dirty="0">
                <a:solidFill>
                  <a:srgbClr val="0C4046"/>
                </a:solidFill>
                <a:effectLst/>
                <a:latin typeface="Comic Sans MS" panose="030F0702030302020204" pitchFamily="66" charset="0"/>
              </a:rPr>
              <a:t> appears blue and red. </a:t>
            </a:r>
          </a:p>
          <a:p>
            <a:r>
              <a:rPr lang="en-GB" sz="2800" i="0" dirty="0">
                <a:solidFill>
                  <a:srgbClr val="0C4046"/>
                </a:solidFill>
                <a:effectLst/>
                <a:latin typeface="Comic Sans MS" panose="030F0702030302020204" pitchFamily="66" charset="0"/>
              </a:rPr>
              <a:t>It reflects blue and red wavelengths of light and absorbs all other </a:t>
            </a:r>
            <a:r>
              <a:rPr lang="en-GB" sz="2800" i="0" dirty="0" err="1">
                <a:solidFill>
                  <a:srgbClr val="0C4046"/>
                </a:solidFill>
                <a:effectLst/>
                <a:latin typeface="Comic Sans MS" panose="030F0702030302020204" pitchFamily="66" charset="0"/>
              </a:rPr>
              <a:t>colors</a:t>
            </a:r>
            <a:r>
              <a:rPr lang="en-GB" sz="2800" i="0" dirty="0">
                <a:solidFill>
                  <a:srgbClr val="0C4046"/>
                </a:solidFill>
                <a:effectLst/>
                <a:latin typeface="Comic Sans MS" panose="030F0702030302020204" pitchFamily="66" charset="0"/>
              </a:rPr>
              <a:t>. </a:t>
            </a:r>
            <a:endParaRPr lang="en-GB" sz="2800" dirty="0">
              <a:solidFill>
                <a:srgbClr val="0C404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F3BDF-5AB2-4C6F-A62C-E19EF4D8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803" y="1339950"/>
            <a:ext cx="4333844" cy="54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89118109_Win32_SL_V9" id="{6454AC99-8C99-4BAC-BC84-F0E4E9E51C00}" vid="{55E50301-91A0-4A2E-849E-A299590067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7C3E5-1734-4636-9EC5-AEB06BF1FB2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5453AF4-4FB0-4B39-9296-55DED383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{F3DC5084-A2A3-49CB-853E-3BBDC46624C8}tf89118109_win32</Template>
  <TotalTime>3330</TotalTime>
  <Words>1489</Words>
  <Application>Microsoft Office PowerPoint</Application>
  <PresentationFormat>Widescreen</PresentationFormat>
  <Paragraphs>117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Microsoft YaHei</vt:lpstr>
      <vt:lpstr>Aptos</vt:lpstr>
      <vt:lpstr>Arial</vt:lpstr>
      <vt:lpstr>Arial Nova Light</vt:lpstr>
      <vt:lpstr>Calibri</vt:lpstr>
      <vt:lpstr>Comic Sans MS</vt:lpstr>
      <vt:lpstr>Elephant</vt:lpstr>
      <vt:lpstr>Custom</vt:lpstr>
      <vt:lpstr>LIGHT</vt:lpstr>
      <vt:lpstr>PowerPoint Presentation</vt:lpstr>
      <vt:lpstr>Light, Color, and Objects:</vt:lpstr>
      <vt:lpstr>PowerPoint Presentation</vt:lpstr>
      <vt:lpstr>PowerPoint Presentation</vt:lpstr>
      <vt:lpstr>PowerPoint Presentation</vt:lpstr>
      <vt:lpstr>PowerPoint Presentation</vt:lpstr>
      <vt:lpstr>The Color of Objects :</vt:lpstr>
      <vt:lpstr>The Color of Objects :</vt:lpstr>
      <vt:lpstr>PowerPoint Presentation</vt:lpstr>
      <vt:lpstr>PowerPoint Presentation</vt:lpstr>
      <vt:lpstr>PowerPoint Presentation</vt:lpstr>
      <vt:lpstr>Color Filters: </vt:lpstr>
      <vt:lpstr>PowerPoint Presentation</vt:lpstr>
      <vt:lpstr>PowerPoint Presentation</vt:lpstr>
      <vt:lpstr>Reflecting Light</vt:lpstr>
      <vt:lpstr>PowerPoint Presentation</vt:lpstr>
      <vt:lpstr>PowerPoint Presentation</vt:lpstr>
      <vt:lpstr>Mirror Images :</vt:lpstr>
      <vt:lpstr>PowerPoint Presentation</vt:lpstr>
      <vt:lpstr>Convex Mirrors </vt:lpstr>
      <vt:lpstr>PowerPoint Presentation</vt:lpstr>
      <vt:lpstr>Concave Mirrors: </vt:lpstr>
      <vt:lpstr>PowerPoint Presentation</vt:lpstr>
      <vt:lpstr>Lenses:</vt:lpstr>
      <vt:lpstr>Convex Lenses: </vt:lpstr>
      <vt:lpstr>PowerPoint Presentation</vt:lpstr>
      <vt:lpstr>PowerPoint Presentation</vt:lpstr>
      <vt:lpstr>Concave Lenses: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nehal gamal</dc:creator>
  <cp:lastModifiedBy>Best Techology</cp:lastModifiedBy>
  <cp:revision>19</cp:revision>
  <dcterms:created xsi:type="dcterms:W3CDTF">2024-02-17T14:53:58Z</dcterms:created>
  <dcterms:modified xsi:type="dcterms:W3CDTF">2024-03-12T07:09:56Z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