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notesMasterIdLst>
    <p:notesMasterId r:id="rId38"/>
  </p:notesMasterIdLst>
  <p:sldIdLst>
    <p:sldId id="256" r:id="rId2"/>
    <p:sldId id="258" r:id="rId3"/>
    <p:sldId id="259" r:id="rId4"/>
    <p:sldId id="261" r:id="rId5"/>
    <p:sldId id="299" r:id="rId6"/>
    <p:sldId id="262" r:id="rId7"/>
    <p:sldId id="263" r:id="rId8"/>
    <p:sldId id="264" r:id="rId9"/>
    <p:sldId id="268" r:id="rId10"/>
    <p:sldId id="265" r:id="rId11"/>
    <p:sldId id="266" r:id="rId12"/>
    <p:sldId id="269" r:id="rId13"/>
    <p:sldId id="270" r:id="rId14"/>
    <p:sldId id="271" r:id="rId15"/>
    <p:sldId id="273" r:id="rId16"/>
    <p:sldId id="283" r:id="rId17"/>
    <p:sldId id="260" r:id="rId18"/>
    <p:sldId id="272" r:id="rId19"/>
    <p:sldId id="282" r:id="rId20"/>
    <p:sldId id="274" r:id="rId21"/>
    <p:sldId id="275" r:id="rId22"/>
    <p:sldId id="276" r:id="rId23"/>
    <p:sldId id="277" r:id="rId24"/>
    <p:sldId id="300" r:id="rId25"/>
    <p:sldId id="278" r:id="rId26"/>
    <p:sldId id="301" r:id="rId27"/>
    <p:sldId id="279" r:id="rId28"/>
    <p:sldId id="285" r:id="rId29"/>
    <p:sldId id="281" r:id="rId30"/>
    <p:sldId id="280" r:id="rId31"/>
    <p:sldId id="289" r:id="rId32"/>
    <p:sldId id="287" r:id="rId33"/>
    <p:sldId id="286" r:id="rId34"/>
    <p:sldId id="288" r:id="rId35"/>
    <p:sldId id="291" r:id="rId36"/>
    <p:sldId id="2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56"/>
    <p:restoredTop sz="95208" autoAdjust="0"/>
  </p:normalViewPr>
  <p:slideViewPr>
    <p:cSldViewPr snapToGrid="0" snapToObjects="1">
      <p:cViewPr varScale="1">
        <p:scale>
          <a:sx n="59" d="100"/>
          <a:sy n="59" d="100"/>
        </p:scale>
        <p:origin x="1196" y="52"/>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8CAD1-6301-438E-86E7-63632AE25A8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49A97AE-02A2-4305-AF7E-5B3093AF087A}">
      <dgm:prSet custT="1"/>
      <dgm:spPr/>
      <dgm:t>
        <a:bodyPr/>
        <a:lstStyle/>
        <a:p>
          <a:r>
            <a:rPr lang="en-US" sz="1800" dirty="0">
              <a:latin typeface="Calibri" panose="020F0502020204030204" pitchFamily="34" charset="0"/>
              <a:cs typeface="Calibri" panose="020F0502020204030204" pitchFamily="34" charset="0"/>
            </a:rPr>
            <a:t>Metals generally have </a:t>
          </a:r>
          <a:r>
            <a:rPr lang="en-US" sz="1800" u="sng" dirty="0">
              <a:latin typeface="Calibri" panose="020F0502020204030204" pitchFamily="34" charset="0"/>
              <a:cs typeface="Calibri" panose="020F0502020204030204" pitchFamily="34" charset="0"/>
            </a:rPr>
            <a:t>one to three valence electrons. </a:t>
          </a:r>
        </a:p>
      </dgm:t>
    </dgm:pt>
    <dgm:pt modelId="{008BED3C-0BC9-40D4-A7BC-0529164280F6}" type="parTrans" cxnId="{8A143A56-A11F-4F04-841A-33B000F6B3AE}">
      <dgm:prSet/>
      <dgm:spPr/>
      <dgm:t>
        <a:bodyPr/>
        <a:lstStyle/>
        <a:p>
          <a:endParaRPr lang="en-US"/>
        </a:p>
      </dgm:t>
    </dgm:pt>
    <dgm:pt modelId="{EE6B7FD6-BE25-4368-9752-4A96CA318CA4}" type="sibTrans" cxnId="{8A143A56-A11F-4F04-841A-33B000F6B3AE}">
      <dgm:prSet/>
      <dgm:spPr/>
      <dgm:t>
        <a:bodyPr/>
        <a:lstStyle/>
        <a:p>
          <a:endParaRPr lang="en-US"/>
        </a:p>
      </dgm:t>
    </dgm:pt>
    <dgm:pt modelId="{E28E82A5-1606-4B2D-B6B8-5D2F50C29745}">
      <dgm:prSet custT="1"/>
      <dgm:spPr/>
      <dgm:t>
        <a:bodyPr/>
        <a:lstStyle/>
        <a:p>
          <a:r>
            <a:rPr lang="en-US" sz="1600" dirty="0">
              <a:latin typeface="Calibri" panose="020F0502020204030204" pitchFamily="34" charset="0"/>
              <a:cs typeface="Calibri" panose="020F0502020204030204" pitchFamily="34" charset="0"/>
            </a:rPr>
            <a:t>Metals do not react with other metals, but they do </a:t>
          </a:r>
          <a:r>
            <a:rPr lang="en-US" sz="1600" u="sng" dirty="0">
              <a:latin typeface="Calibri" panose="020F0502020204030204" pitchFamily="34" charset="0"/>
              <a:cs typeface="Calibri" panose="020F0502020204030204" pitchFamily="34" charset="0"/>
            </a:rPr>
            <a:t>react with other elements.</a:t>
          </a:r>
        </a:p>
      </dgm:t>
    </dgm:pt>
    <dgm:pt modelId="{3E3D2D97-40A6-4456-AFDB-C267B914CD7F}" type="parTrans" cxnId="{8624FE93-F433-4C6F-9E2A-F52AD95A615D}">
      <dgm:prSet/>
      <dgm:spPr/>
      <dgm:t>
        <a:bodyPr/>
        <a:lstStyle/>
        <a:p>
          <a:endParaRPr lang="en-US"/>
        </a:p>
      </dgm:t>
    </dgm:pt>
    <dgm:pt modelId="{D4E064F8-0000-45EA-AEA1-5CFF3941AED0}" type="sibTrans" cxnId="{8624FE93-F433-4C6F-9E2A-F52AD95A615D}">
      <dgm:prSet/>
      <dgm:spPr/>
      <dgm:t>
        <a:bodyPr/>
        <a:lstStyle/>
        <a:p>
          <a:endParaRPr lang="en-US"/>
        </a:p>
      </dgm:t>
    </dgm:pt>
    <dgm:pt modelId="{27C5BC90-954E-45C4-BBAF-845A8DEB2790}">
      <dgm:prSet custT="1"/>
      <dgm:spPr/>
      <dgm:t>
        <a:bodyPr/>
        <a:lstStyle/>
        <a:p>
          <a:r>
            <a:rPr lang="en-US" sz="1600" dirty="0">
              <a:latin typeface="Calibri" panose="020F0502020204030204" pitchFamily="34" charset="0"/>
              <a:cs typeface="Calibri" panose="020F0502020204030204" pitchFamily="34" charset="0"/>
            </a:rPr>
            <a:t>Many of these elements tend to lose their valence electrons easily to other atoms, making them </a:t>
          </a:r>
          <a:r>
            <a:rPr lang="en-US" sz="1600" u="sng" dirty="0">
              <a:latin typeface="Calibri" panose="020F0502020204030204" pitchFamily="34" charset="0"/>
              <a:cs typeface="Calibri" panose="020F0502020204030204" pitchFamily="34" charset="0"/>
            </a:rPr>
            <a:t>highly reactive.</a:t>
          </a:r>
        </a:p>
      </dgm:t>
    </dgm:pt>
    <dgm:pt modelId="{D4654BB3-2956-4C3F-9BAB-8415E802DE27}" type="parTrans" cxnId="{1763FCF8-AD43-4CC1-A05A-4AEF2B38E566}">
      <dgm:prSet/>
      <dgm:spPr/>
      <dgm:t>
        <a:bodyPr/>
        <a:lstStyle/>
        <a:p>
          <a:endParaRPr lang="en-US"/>
        </a:p>
      </dgm:t>
    </dgm:pt>
    <dgm:pt modelId="{F0169079-4EB1-4F8C-911D-1358362261B8}" type="sibTrans" cxnId="{1763FCF8-AD43-4CC1-A05A-4AEF2B38E566}">
      <dgm:prSet/>
      <dgm:spPr/>
      <dgm:t>
        <a:bodyPr/>
        <a:lstStyle/>
        <a:p>
          <a:endParaRPr lang="en-US"/>
        </a:p>
      </dgm:t>
    </dgm:pt>
    <dgm:pt modelId="{4C9FEF82-2A8C-4384-A5C1-78E4C04729E9}">
      <dgm:prSet custT="1"/>
      <dgm:spPr/>
      <dgm:t>
        <a:bodyPr/>
        <a:lstStyle/>
        <a:p>
          <a:r>
            <a:rPr lang="en-US" sz="1600" dirty="0">
              <a:latin typeface="Calibri" panose="020F0502020204030204" pitchFamily="34" charset="0"/>
              <a:cs typeface="Calibri" panose="020F0502020204030204" pitchFamily="34" charset="0"/>
            </a:rPr>
            <a:t>Metals with only </a:t>
          </a:r>
          <a:r>
            <a:rPr lang="en-US" sz="1600" u="sng" dirty="0">
              <a:latin typeface="Calibri" panose="020F0502020204030204" pitchFamily="34" charset="0"/>
              <a:cs typeface="Calibri" panose="020F0502020204030204" pitchFamily="34" charset="0"/>
            </a:rPr>
            <a:t>one valence electron</a:t>
          </a:r>
          <a:r>
            <a:rPr lang="en-US" sz="1600" dirty="0">
              <a:latin typeface="Calibri" panose="020F0502020204030204" pitchFamily="34" charset="0"/>
              <a:cs typeface="Calibri" panose="020F0502020204030204" pitchFamily="34" charset="0"/>
            </a:rPr>
            <a:t> are </a:t>
          </a:r>
          <a:r>
            <a:rPr lang="en-US" sz="1600" u="sng" dirty="0">
              <a:latin typeface="Calibri" panose="020F0502020204030204" pitchFamily="34" charset="0"/>
              <a:cs typeface="Calibri" panose="020F0502020204030204" pitchFamily="34" charset="0"/>
            </a:rPr>
            <a:t>especially reactive</a:t>
          </a:r>
          <a:r>
            <a:rPr lang="en-US" sz="1600" dirty="0">
              <a:latin typeface="Calibri" panose="020F0502020204030204" pitchFamily="34" charset="0"/>
              <a:cs typeface="Calibri" panose="020F0502020204030204" pitchFamily="34" charset="0"/>
            </a:rPr>
            <a:t>.</a:t>
          </a:r>
        </a:p>
      </dgm:t>
    </dgm:pt>
    <dgm:pt modelId="{C403DA02-042D-4420-971D-29B165182A18}" type="parTrans" cxnId="{09A66ED7-0540-4B9C-A183-F4A05C4C4F77}">
      <dgm:prSet/>
      <dgm:spPr/>
      <dgm:t>
        <a:bodyPr/>
        <a:lstStyle/>
        <a:p>
          <a:endParaRPr lang="en-US"/>
        </a:p>
      </dgm:t>
    </dgm:pt>
    <dgm:pt modelId="{74335C4D-C2F7-42B7-A294-972BC3E16BEC}" type="sibTrans" cxnId="{09A66ED7-0540-4B9C-A183-F4A05C4C4F77}">
      <dgm:prSet/>
      <dgm:spPr/>
      <dgm:t>
        <a:bodyPr/>
        <a:lstStyle/>
        <a:p>
          <a:endParaRPr lang="en-US"/>
        </a:p>
      </dgm:t>
    </dgm:pt>
    <dgm:pt modelId="{3205BF5B-3873-4386-8B17-85B3C3F6E844}">
      <dgm:prSet custT="1"/>
      <dgm:spPr/>
      <dgm:t>
        <a:bodyPr/>
        <a:lstStyle/>
        <a:p>
          <a:r>
            <a:rPr lang="en-US" sz="1600" dirty="0">
              <a:latin typeface="Calibri" panose="020F0502020204030204" pitchFamily="34" charset="0"/>
              <a:cs typeface="Calibri" panose="020F0502020204030204" pitchFamily="34" charset="0"/>
            </a:rPr>
            <a:t>The loosely-held valence electrons in metal atoms determine </a:t>
          </a:r>
          <a:r>
            <a:rPr lang="en-US" sz="1600" u="sng" dirty="0">
              <a:latin typeface="Calibri" panose="020F0502020204030204" pitchFamily="34" charset="0"/>
              <a:cs typeface="Calibri" panose="020F0502020204030204" pitchFamily="34" charset="0"/>
            </a:rPr>
            <a:t>how metals bond. </a:t>
          </a:r>
        </a:p>
      </dgm:t>
    </dgm:pt>
    <dgm:pt modelId="{4F9CE4F0-7360-44A1-966A-1187A2A88968}" type="parTrans" cxnId="{A4009961-FFD6-4DAB-943E-19703D08C8F2}">
      <dgm:prSet/>
      <dgm:spPr/>
      <dgm:t>
        <a:bodyPr/>
        <a:lstStyle/>
        <a:p>
          <a:endParaRPr lang="en-US"/>
        </a:p>
      </dgm:t>
    </dgm:pt>
    <dgm:pt modelId="{371691A0-1784-40F1-A25C-27B3DBCA8110}" type="sibTrans" cxnId="{A4009961-FFD6-4DAB-943E-19703D08C8F2}">
      <dgm:prSet/>
      <dgm:spPr/>
      <dgm:t>
        <a:bodyPr/>
        <a:lstStyle/>
        <a:p>
          <a:endParaRPr lang="en-US"/>
        </a:p>
      </dgm:t>
    </dgm:pt>
    <dgm:pt modelId="{318CBD20-7D16-42B4-919D-BCA7E41D7D9A}">
      <dgm:prSet custT="1"/>
      <dgm:spPr/>
      <dgm:t>
        <a:bodyPr/>
        <a:lstStyle/>
        <a:p>
          <a:r>
            <a:rPr lang="en-US" sz="1600" dirty="0">
              <a:latin typeface="Calibri" panose="020F0502020204030204" pitchFamily="34" charset="0"/>
              <a:cs typeface="Calibri" panose="020F0502020204030204" pitchFamily="34" charset="0"/>
            </a:rPr>
            <a:t>Most metals are </a:t>
          </a:r>
          <a:r>
            <a:rPr lang="en-US" sz="1600" u="sng" dirty="0">
              <a:latin typeface="Calibri" panose="020F0502020204030204" pitchFamily="34" charset="0"/>
              <a:cs typeface="Calibri" panose="020F0502020204030204" pitchFamily="34" charset="0"/>
            </a:rPr>
            <a:t>crystalline solids</a:t>
          </a:r>
          <a:r>
            <a:rPr lang="en-US" sz="1600" dirty="0">
              <a:latin typeface="Calibri" panose="020F0502020204030204" pitchFamily="34" charset="0"/>
              <a:cs typeface="Calibri" panose="020F0502020204030204" pitchFamily="34" charset="0"/>
            </a:rPr>
            <a:t>, 1 metal crystal is composed of closely-packed, positively-charged metal atoms.</a:t>
          </a:r>
        </a:p>
      </dgm:t>
    </dgm:pt>
    <dgm:pt modelId="{48CFB1D0-48AE-4DC3-82B1-1271E049C522}" type="parTrans" cxnId="{03B3ADA4-07EC-4177-8D35-BE4E81E5EFEA}">
      <dgm:prSet/>
      <dgm:spPr/>
      <dgm:t>
        <a:bodyPr/>
        <a:lstStyle/>
        <a:p>
          <a:endParaRPr lang="en-US"/>
        </a:p>
      </dgm:t>
    </dgm:pt>
    <dgm:pt modelId="{C6658D5F-82B0-4AA4-A304-2904E884F7CE}" type="sibTrans" cxnId="{03B3ADA4-07EC-4177-8D35-BE4E81E5EFEA}">
      <dgm:prSet/>
      <dgm:spPr/>
      <dgm:t>
        <a:bodyPr/>
        <a:lstStyle/>
        <a:p>
          <a:endParaRPr lang="en-US"/>
        </a:p>
      </dgm:t>
    </dgm:pt>
    <dgm:pt modelId="{C7486B46-99DD-4D75-962F-DA6E4375D855}">
      <dgm:prSet custT="1"/>
      <dgm:spPr/>
      <dgm:t>
        <a:bodyPr/>
        <a:lstStyle/>
        <a:p>
          <a:r>
            <a:rPr lang="en-US" sz="1600" dirty="0">
              <a:latin typeface="Calibri" panose="020F0502020204030204" pitchFamily="34" charset="0"/>
              <a:cs typeface="Calibri" panose="020F0502020204030204" pitchFamily="34" charset="0"/>
            </a:rPr>
            <a:t>The valence electrons </a:t>
          </a:r>
          <a:r>
            <a:rPr lang="en-US" sz="1600" u="sng" dirty="0">
              <a:latin typeface="Calibri" panose="020F0502020204030204" pitchFamily="34" charset="0"/>
              <a:cs typeface="Calibri" panose="020F0502020204030204" pitchFamily="34" charset="0"/>
            </a:rPr>
            <a:t>drift among the atoms</a:t>
          </a:r>
          <a:r>
            <a:rPr lang="en-US" sz="1600" dirty="0">
              <a:latin typeface="Calibri" panose="020F0502020204030204" pitchFamily="34" charset="0"/>
              <a:cs typeface="Calibri" panose="020F0502020204030204" pitchFamily="34" charset="0"/>
            </a:rPr>
            <a:t>.</a:t>
          </a:r>
        </a:p>
      </dgm:t>
    </dgm:pt>
    <dgm:pt modelId="{906ACF13-29B2-46F3-A447-4C35C7B33B87}" type="parTrans" cxnId="{3B8FF6CB-CF4E-46E9-BFAF-CF30279777FE}">
      <dgm:prSet/>
      <dgm:spPr/>
      <dgm:t>
        <a:bodyPr/>
        <a:lstStyle/>
        <a:p>
          <a:endParaRPr lang="en-US"/>
        </a:p>
      </dgm:t>
    </dgm:pt>
    <dgm:pt modelId="{9788B9E0-318E-459D-81B7-B7A87204771A}" type="sibTrans" cxnId="{3B8FF6CB-CF4E-46E9-BFAF-CF30279777FE}">
      <dgm:prSet/>
      <dgm:spPr/>
      <dgm:t>
        <a:bodyPr/>
        <a:lstStyle/>
        <a:p>
          <a:endParaRPr lang="en-US"/>
        </a:p>
      </dgm:t>
    </dgm:pt>
    <dgm:pt modelId="{4384C53F-474B-4589-81A7-D170C6D6BBF0}">
      <dgm:prSet custT="1"/>
      <dgm:spPr/>
      <dgm:t>
        <a:bodyPr/>
        <a:lstStyle/>
        <a:p>
          <a:r>
            <a:rPr lang="en-US" sz="1400" dirty="0">
              <a:latin typeface="Calibri" panose="020F0502020204030204" pitchFamily="34" charset="0"/>
              <a:cs typeface="Calibri" panose="020F0502020204030204" pitchFamily="34" charset="0"/>
            </a:rPr>
            <a:t>Each metal atom is held in the crystal by a metallic bond –an attraction between </a:t>
          </a:r>
          <a:r>
            <a:rPr lang="en-US" sz="1400" u="sng" dirty="0">
              <a:latin typeface="Calibri" panose="020F0502020204030204" pitchFamily="34" charset="0"/>
              <a:cs typeface="Calibri" panose="020F0502020204030204" pitchFamily="34" charset="0"/>
            </a:rPr>
            <a:t>a positive metal atom and the electrons surrounding it</a:t>
          </a:r>
          <a:r>
            <a:rPr lang="en-US" sz="1400" dirty="0">
              <a:latin typeface="Calibri" panose="020F0502020204030204" pitchFamily="34" charset="0"/>
              <a:cs typeface="Calibri" panose="020F0502020204030204" pitchFamily="34" charset="0"/>
            </a:rPr>
            <a:t>.</a:t>
          </a:r>
        </a:p>
      </dgm:t>
    </dgm:pt>
    <dgm:pt modelId="{EB2CA85E-8269-4272-A0E2-2198FC9E95D8}" type="parTrans" cxnId="{44E79F72-AF4F-430D-A327-A2E75B849AEB}">
      <dgm:prSet/>
      <dgm:spPr/>
      <dgm:t>
        <a:bodyPr/>
        <a:lstStyle/>
        <a:p>
          <a:endParaRPr lang="en-US"/>
        </a:p>
      </dgm:t>
    </dgm:pt>
    <dgm:pt modelId="{0E9DE013-57BC-4167-A110-CD6BF79BA1A5}" type="sibTrans" cxnId="{44E79F72-AF4F-430D-A327-A2E75B849AEB}">
      <dgm:prSet/>
      <dgm:spPr/>
      <dgm:t>
        <a:bodyPr/>
        <a:lstStyle/>
        <a:p>
          <a:endParaRPr lang="en-US"/>
        </a:p>
      </dgm:t>
    </dgm:pt>
    <dgm:pt modelId="{4A089BC1-D650-2A4F-BCF8-081A5FB20BC5}" type="pres">
      <dgm:prSet presAssocID="{4F38CAD1-6301-438E-86E7-63632AE25A81}" presName="diagram" presStyleCnt="0">
        <dgm:presLayoutVars>
          <dgm:dir/>
          <dgm:resizeHandles val="exact"/>
        </dgm:presLayoutVars>
      </dgm:prSet>
      <dgm:spPr/>
    </dgm:pt>
    <dgm:pt modelId="{138F2384-8762-6248-8EF4-F9DC8A17B773}" type="pres">
      <dgm:prSet presAssocID="{E49A97AE-02A2-4305-AF7E-5B3093AF087A}" presName="node" presStyleLbl="node1" presStyleIdx="0" presStyleCnt="8">
        <dgm:presLayoutVars>
          <dgm:bulletEnabled val="1"/>
        </dgm:presLayoutVars>
      </dgm:prSet>
      <dgm:spPr/>
    </dgm:pt>
    <dgm:pt modelId="{E3D00D58-953F-214F-9E16-1D93A403CC30}" type="pres">
      <dgm:prSet presAssocID="{EE6B7FD6-BE25-4368-9752-4A96CA318CA4}" presName="sibTrans" presStyleCnt="0"/>
      <dgm:spPr/>
    </dgm:pt>
    <dgm:pt modelId="{9CC4A2B4-C85B-1940-99C8-800A341B284A}" type="pres">
      <dgm:prSet presAssocID="{E28E82A5-1606-4B2D-B6B8-5D2F50C29745}" presName="node" presStyleLbl="node1" presStyleIdx="1" presStyleCnt="8">
        <dgm:presLayoutVars>
          <dgm:bulletEnabled val="1"/>
        </dgm:presLayoutVars>
      </dgm:prSet>
      <dgm:spPr/>
    </dgm:pt>
    <dgm:pt modelId="{874AF2CB-6971-D242-B4B3-C6EB33BC2701}" type="pres">
      <dgm:prSet presAssocID="{D4E064F8-0000-45EA-AEA1-5CFF3941AED0}" presName="sibTrans" presStyleCnt="0"/>
      <dgm:spPr/>
    </dgm:pt>
    <dgm:pt modelId="{6EF429D7-5B01-4E49-B50C-C4618F88817B}" type="pres">
      <dgm:prSet presAssocID="{27C5BC90-954E-45C4-BBAF-845A8DEB2790}" presName="node" presStyleLbl="node1" presStyleIdx="2" presStyleCnt="8">
        <dgm:presLayoutVars>
          <dgm:bulletEnabled val="1"/>
        </dgm:presLayoutVars>
      </dgm:prSet>
      <dgm:spPr/>
    </dgm:pt>
    <dgm:pt modelId="{0F3459C6-4FBE-F04F-A140-48A1F25D5EDC}" type="pres">
      <dgm:prSet presAssocID="{F0169079-4EB1-4F8C-911D-1358362261B8}" presName="sibTrans" presStyleCnt="0"/>
      <dgm:spPr/>
    </dgm:pt>
    <dgm:pt modelId="{C4620298-FD6B-6841-AC29-563326969EA0}" type="pres">
      <dgm:prSet presAssocID="{4C9FEF82-2A8C-4384-A5C1-78E4C04729E9}" presName="node" presStyleLbl="node1" presStyleIdx="3" presStyleCnt="8">
        <dgm:presLayoutVars>
          <dgm:bulletEnabled val="1"/>
        </dgm:presLayoutVars>
      </dgm:prSet>
      <dgm:spPr/>
    </dgm:pt>
    <dgm:pt modelId="{7E6AC83B-C2F9-9741-8E8A-A68B721F178A}" type="pres">
      <dgm:prSet presAssocID="{74335C4D-C2F7-42B7-A294-972BC3E16BEC}" presName="sibTrans" presStyleCnt="0"/>
      <dgm:spPr/>
    </dgm:pt>
    <dgm:pt modelId="{592E5CDD-66A6-C546-A549-6A6A2AC3FDC2}" type="pres">
      <dgm:prSet presAssocID="{3205BF5B-3873-4386-8B17-85B3C3F6E844}" presName="node" presStyleLbl="node1" presStyleIdx="4" presStyleCnt="8">
        <dgm:presLayoutVars>
          <dgm:bulletEnabled val="1"/>
        </dgm:presLayoutVars>
      </dgm:prSet>
      <dgm:spPr/>
    </dgm:pt>
    <dgm:pt modelId="{C10A6F00-B765-2F43-A273-914A15F7FECD}" type="pres">
      <dgm:prSet presAssocID="{371691A0-1784-40F1-A25C-27B3DBCA8110}" presName="sibTrans" presStyleCnt="0"/>
      <dgm:spPr/>
    </dgm:pt>
    <dgm:pt modelId="{D56A496A-520E-0749-8348-DF19E6065B56}" type="pres">
      <dgm:prSet presAssocID="{318CBD20-7D16-42B4-919D-BCA7E41D7D9A}" presName="node" presStyleLbl="node1" presStyleIdx="5" presStyleCnt="8">
        <dgm:presLayoutVars>
          <dgm:bulletEnabled val="1"/>
        </dgm:presLayoutVars>
      </dgm:prSet>
      <dgm:spPr/>
    </dgm:pt>
    <dgm:pt modelId="{FF892A89-D990-BC48-A2D7-0382C45B9644}" type="pres">
      <dgm:prSet presAssocID="{C6658D5F-82B0-4AA4-A304-2904E884F7CE}" presName="sibTrans" presStyleCnt="0"/>
      <dgm:spPr/>
    </dgm:pt>
    <dgm:pt modelId="{49C55CAC-93D6-4D44-AB6E-E3E3A763365E}" type="pres">
      <dgm:prSet presAssocID="{C7486B46-99DD-4D75-962F-DA6E4375D855}" presName="node" presStyleLbl="node1" presStyleIdx="6" presStyleCnt="8">
        <dgm:presLayoutVars>
          <dgm:bulletEnabled val="1"/>
        </dgm:presLayoutVars>
      </dgm:prSet>
      <dgm:spPr/>
    </dgm:pt>
    <dgm:pt modelId="{EE01E492-C04A-1246-AED4-25163A7B0DD7}" type="pres">
      <dgm:prSet presAssocID="{9788B9E0-318E-459D-81B7-B7A87204771A}" presName="sibTrans" presStyleCnt="0"/>
      <dgm:spPr/>
    </dgm:pt>
    <dgm:pt modelId="{65AA06D9-2F5E-624D-8598-884BE259B2BE}" type="pres">
      <dgm:prSet presAssocID="{4384C53F-474B-4589-81A7-D170C6D6BBF0}" presName="node" presStyleLbl="node1" presStyleIdx="7" presStyleCnt="8">
        <dgm:presLayoutVars>
          <dgm:bulletEnabled val="1"/>
        </dgm:presLayoutVars>
      </dgm:prSet>
      <dgm:spPr/>
    </dgm:pt>
  </dgm:ptLst>
  <dgm:cxnLst>
    <dgm:cxn modelId="{F4ECD21C-4A2F-5A42-8A68-5EACD0A1CBAD}" type="presOf" srcId="{E49A97AE-02A2-4305-AF7E-5B3093AF087A}" destId="{138F2384-8762-6248-8EF4-F9DC8A17B773}" srcOrd="0" destOrd="0" presId="urn:microsoft.com/office/officeart/2005/8/layout/default"/>
    <dgm:cxn modelId="{D7E3F32C-7123-0346-BE41-969DE452F5DF}" type="presOf" srcId="{E28E82A5-1606-4B2D-B6B8-5D2F50C29745}" destId="{9CC4A2B4-C85B-1940-99C8-800A341B284A}" srcOrd="0" destOrd="0" presId="urn:microsoft.com/office/officeart/2005/8/layout/default"/>
    <dgm:cxn modelId="{94FAF35E-99B4-4B4E-B459-B13AFBBF57FE}" type="presOf" srcId="{4F38CAD1-6301-438E-86E7-63632AE25A81}" destId="{4A089BC1-D650-2A4F-BCF8-081A5FB20BC5}" srcOrd="0" destOrd="0" presId="urn:microsoft.com/office/officeart/2005/8/layout/default"/>
    <dgm:cxn modelId="{A4009961-FFD6-4DAB-943E-19703D08C8F2}" srcId="{4F38CAD1-6301-438E-86E7-63632AE25A81}" destId="{3205BF5B-3873-4386-8B17-85B3C3F6E844}" srcOrd="4" destOrd="0" parTransId="{4F9CE4F0-7360-44A1-966A-1187A2A88968}" sibTransId="{371691A0-1784-40F1-A25C-27B3DBCA8110}"/>
    <dgm:cxn modelId="{1A919D6E-467B-2843-8461-01A4ED37E6DA}" type="presOf" srcId="{3205BF5B-3873-4386-8B17-85B3C3F6E844}" destId="{592E5CDD-66A6-C546-A549-6A6A2AC3FDC2}" srcOrd="0" destOrd="0" presId="urn:microsoft.com/office/officeart/2005/8/layout/default"/>
    <dgm:cxn modelId="{44E79F72-AF4F-430D-A327-A2E75B849AEB}" srcId="{4F38CAD1-6301-438E-86E7-63632AE25A81}" destId="{4384C53F-474B-4589-81A7-D170C6D6BBF0}" srcOrd="7" destOrd="0" parTransId="{EB2CA85E-8269-4272-A0E2-2198FC9E95D8}" sibTransId="{0E9DE013-57BC-4167-A110-CD6BF79BA1A5}"/>
    <dgm:cxn modelId="{1B31DA53-C5C4-4249-A56C-2C267F5AEC03}" type="presOf" srcId="{4384C53F-474B-4589-81A7-D170C6D6BBF0}" destId="{65AA06D9-2F5E-624D-8598-884BE259B2BE}" srcOrd="0" destOrd="0" presId="urn:microsoft.com/office/officeart/2005/8/layout/default"/>
    <dgm:cxn modelId="{8A143A56-A11F-4F04-841A-33B000F6B3AE}" srcId="{4F38CAD1-6301-438E-86E7-63632AE25A81}" destId="{E49A97AE-02A2-4305-AF7E-5B3093AF087A}" srcOrd="0" destOrd="0" parTransId="{008BED3C-0BC9-40D4-A7BC-0529164280F6}" sibTransId="{EE6B7FD6-BE25-4368-9752-4A96CA318CA4}"/>
    <dgm:cxn modelId="{1273D380-EF65-DB4E-BEAE-57ABFE179C93}" type="presOf" srcId="{27C5BC90-954E-45C4-BBAF-845A8DEB2790}" destId="{6EF429D7-5B01-4E49-B50C-C4618F88817B}" srcOrd="0" destOrd="0" presId="urn:microsoft.com/office/officeart/2005/8/layout/default"/>
    <dgm:cxn modelId="{157CF287-87F1-484A-9A00-40938FA50896}" type="presOf" srcId="{318CBD20-7D16-42B4-919D-BCA7E41D7D9A}" destId="{D56A496A-520E-0749-8348-DF19E6065B56}" srcOrd="0" destOrd="0" presId="urn:microsoft.com/office/officeart/2005/8/layout/default"/>
    <dgm:cxn modelId="{F04BBC91-CC34-E549-BED3-B61876F1E7A4}" type="presOf" srcId="{4C9FEF82-2A8C-4384-A5C1-78E4C04729E9}" destId="{C4620298-FD6B-6841-AC29-563326969EA0}" srcOrd="0" destOrd="0" presId="urn:microsoft.com/office/officeart/2005/8/layout/default"/>
    <dgm:cxn modelId="{8624FE93-F433-4C6F-9E2A-F52AD95A615D}" srcId="{4F38CAD1-6301-438E-86E7-63632AE25A81}" destId="{E28E82A5-1606-4B2D-B6B8-5D2F50C29745}" srcOrd="1" destOrd="0" parTransId="{3E3D2D97-40A6-4456-AFDB-C267B914CD7F}" sibTransId="{D4E064F8-0000-45EA-AEA1-5CFF3941AED0}"/>
    <dgm:cxn modelId="{03B3ADA4-07EC-4177-8D35-BE4E81E5EFEA}" srcId="{4F38CAD1-6301-438E-86E7-63632AE25A81}" destId="{318CBD20-7D16-42B4-919D-BCA7E41D7D9A}" srcOrd="5" destOrd="0" parTransId="{48CFB1D0-48AE-4DC3-82B1-1271E049C522}" sibTransId="{C6658D5F-82B0-4AA4-A304-2904E884F7CE}"/>
    <dgm:cxn modelId="{3B8FF6CB-CF4E-46E9-BFAF-CF30279777FE}" srcId="{4F38CAD1-6301-438E-86E7-63632AE25A81}" destId="{C7486B46-99DD-4D75-962F-DA6E4375D855}" srcOrd="6" destOrd="0" parTransId="{906ACF13-29B2-46F3-A447-4C35C7B33B87}" sibTransId="{9788B9E0-318E-459D-81B7-B7A87204771A}"/>
    <dgm:cxn modelId="{09A66ED7-0540-4B9C-A183-F4A05C4C4F77}" srcId="{4F38CAD1-6301-438E-86E7-63632AE25A81}" destId="{4C9FEF82-2A8C-4384-A5C1-78E4C04729E9}" srcOrd="3" destOrd="0" parTransId="{C403DA02-042D-4420-971D-29B165182A18}" sibTransId="{74335C4D-C2F7-42B7-A294-972BC3E16BEC}"/>
    <dgm:cxn modelId="{1763FCF8-AD43-4CC1-A05A-4AEF2B38E566}" srcId="{4F38CAD1-6301-438E-86E7-63632AE25A81}" destId="{27C5BC90-954E-45C4-BBAF-845A8DEB2790}" srcOrd="2" destOrd="0" parTransId="{D4654BB3-2956-4C3F-9BAB-8415E802DE27}" sibTransId="{F0169079-4EB1-4F8C-911D-1358362261B8}"/>
    <dgm:cxn modelId="{18932CFE-9991-8340-ACE0-4B6AC8F675FD}" type="presOf" srcId="{C7486B46-99DD-4D75-962F-DA6E4375D855}" destId="{49C55CAC-93D6-4D44-AB6E-E3E3A763365E}" srcOrd="0" destOrd="0" presId="urn:microsoft.com/office/officeart/2005/8/layout/default"/>
    <dgm:cxn modelId="{F990A968-B2F2-814F-A265-A05A518AE03D}" type="presParOf" srcId="{4A089BC1-D650-2A4F-BCF8-081A5FB20BC5}" destId="{138F2384-8762-6248-8EF4-F9DC8A17B773}" srcOrd="0" destOrd="0" presId="urn:microsoft.com/office/officeart/2005/8/layout/default"/>
    <dgm:cxn modelId="{371BB864-FB8A-244D-8798-B00833996345}" type="presParOf" srcId="{4A089BC1-D650-2A4F-BCF8-081A5FB20BC5}" destId="{E3D00D58-953F-214F-9E16-1D93A403CC30}" srcOrd="1" destOrd="0" presId="urn:microsoft.com/office/officeart/2005/8/layout/default"/>
    <dgm:cxn modelId="{8F827456-2C82-C34A-B251-3D47E55F6F5D}" type="presParOf" srcId="{4A089BC1-D650-2A4F-BCF8-081A5FB20BC5}" destId="{9CC4A2B4-C85B-1940-99C8-800A341B284A}" srcOrd="2" destOrd="0" presId="urn:microsoft.com/office/officeart/2005/8/layout/default"/>
    <dgm:cxn modelId="{B732FF55-65DD-D84F-B048-BEF78F201BCB}" type="presParOf" srcId="{4A089BC1-D650-2A4F-BCF8-081A5FB20BC5}" destId="{874AF2CB-6971-D242-B4B3-C6EB33BC2701}" srcOrd="3" destOrd="0" presId="urn:microsoft.com/office/officeart/2005/8/layout/default"/>
    <dgm:cxn modelId="{B01C3870-5EDE-A541-985A-FB3DC9DD345D}" type="presParOf" srcId="{4A089BC1-D650-2A4F-BCF8-081A5FB20BC5}" destId="{6EF429D7-5B01-4E49-B50C-C4618F88817B}" srcOrd="4" destOrd="0" presId="urn:microsoft.com/office/officeart/2005/8/layout/default"/>
    <dgm:cxn modelId="{A729F6E6-6FEE-184E-B7BB-B5CE8DA5E78B}" type="presParOf" srcId="{4A089BC1-D650-2A4F-BCF8-081A5FB20BC5}" destId="{0F3459C6-4FBE-F04F-A140-48A1F25D5EDC}" srcOrd="5" destOrd="0" presId="urn:microsoft.com/office/officeart/2005/8/layout/default"/>
    <dgm:cxn modelId="{B4D49D50-A211-C648-A0B9-DD3976A5AC5A}" type="presParOf" srcId="{4A089BC1-D650-2A4F-BCF8-081A5FB20BC5}" destId="{C4620298-FD6B-6841-AC29-563326969EA0}" srcOrd="6" destOrd="0" presId="urn:microsoft.com/office/officeart/2005/8/layout/default"/>
    <dgm:cxn modelId="{553C51D6-80D1-F64E-AAE3-B9B04E7DCE50}" type="presParOf" srcId="{4A089BC1-D650-2A4F-BCF8-081A5FB20BC5}" destId="{7E6AC83B-C2F9-9741-8E8A-A68B721F178A}" srcOrd="7" destOrd="0" presId="urn:microsoft.com/office/officeart/2005/8/layout/default"/>
    <dgm:cxn modelId="{9E859309-66F5-A542-B109-D59AFCD69130}" type="presParOf" srcId="{4A089BC1-D650-2A4F-BCF8-081A5FB20BC5}" destId="{592E5CDD-66A6-C546-A549-6A6A2AC3FDC2}" srcOrd="8" destOrd="0" presId="urn:microsoft.com/office/officeart/2005/8/layout/default"/>
    <dgm:cxn modelId="{4E0EF4E3-DFE4-374C-A1B2-7FB8C976F228}" type="presParOf" srcId="{4A089BC1-D650-2A4F-BCF8-081A5FB20BC5}" destId="{C10A6F00-B765-2F43-A273-914A15F7FECD}" srcOrd="9" destOrd="0" presId="urn:microsoft.com/office/officeart/2005/8/layout/default"/>
    <dgm:cxn modelId="{4D90B3A1-3B51-8B4D-920B-444392FCAE1A}" type="presParOf" srcId="{4A089BC1-D650-2A4F-BCF8-081A5FB20BC5}" destId="{D56A496A-520E-0749-8348-DF19E6065B56}" srcOrd="10" destOrd="0" presId="urn:microsoft.com/office/officeart/2005/8/layout/default"/>
    <dgm:cxn modelId="{2AC259D8-8CD9-734E-9CDF-291219A36D06}" type="presParOf" srcId="{4A089BC1-D650-2A4F-BCF8-081A5FB20BC5}" destId="{FF892A89-D990-BC48-A2D7-0382C45B9644}" srcOrd="11" destOrd="0" presId="urn:microsoft.com/office/officeart/2005/8/layout/default"/>
    <dgm:cxn modelId="{5B1E0E56-6B8D-E149-9320-61150F2346FE}" type="presParOf" srcId="{4A089BC1-D650-2A4F-BCF8-081A5FB20BC5}" destId="{49C55CAC-93D6-4D44-AB6E-E3E3A763365E}" srcOrd="12" destOrd="0" presId="urn:microsoft.com/office/officeart/2005/8/layout/default"/>
    <dgm:cxn modelId="{FEFD0B5C-24E7-E347-A8C7-6A690EAAD7D0}" type="presParOf" srcId="{4A089BC1-D650-2A4F-BCF8-081A5FB20BC5}" destId="{EE01E492-C04A-1246-AED4-25163A7B0DD7}" srcOrd="13" destOrd="0" presId="urn:microsoft.com/office/officeart/2005/8/layout/default"/>
    <dgm:cxn modelId="{643FF746-1345-014E-B18B-FF92267C065A}" type="presParOf" srcId="{4A089BC1-D650-2A4F-BCF8-081A5FB20BC5}" destId="{65AA06D9-2F5E-624D-8598-884BE259B2B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3DF77E-88E4-4EDC-B958-84595A2FBFF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EF953C4-3820-496C-A856-EA8588F29DA0}">
      <dgm:prSet/>
      <dgm:spPr/>
      <dgm:t>
        <a:bodyPr/>
        <a:lstStyle/>
        <a:p>
          <a:r>
            <a:rPr lang="en-US" dirty="0"/>
            <a:t>The physical properties of metals include </a:t>
          </a:r>
          <a:r>
            <a:rPr lang="en-US" u="sng" dirty="0"/>
            <a:t>malleability, ductility, and conductivity. </a:t>
          </a:r>
        </a:p>
      </dgm:t>
    </dgm:pt>
    <dgm:pt modelId="{2FB2B6E5-10EE-48C9-8530-2B4AE73C22FD}" type="parTrans" cxnId="{63393054-1287-4938-A997-70D9586ED62A}">
      <dgm:prSet/>
      <dgm:spPr/>
      <dgm:t>
        <a:bodyPr/>
        <a:lstStyle/>
        <a:p>
          <a:endParaRPr lang="en-US"/>
        </a:p>
      </dgm:t>
    </dgm:pt>
    <dgm:pt modelId="{E719E56A-D4BA-40EF-B714-C79B195B9465}" type="sibTrans" cxnId="{63393054-1287-4938-A997-70D9586ED62A}">
      <dgm:prSet/>
      <dgm:spPr/>
      <dgm:t>
        <a:bodyPr/>
        <a:lstStyle/>
        <a:p>
          <a:endParaRPr lang="en-US"/>
        </a:p>
      </dgm:t>
    </dgm:pt>
    <dgm:pt modelId="{F02DAF84-98AA-4CC7-B19E-FDBF7E236DFD}">
      <dgm:prSet/>
      <dgm:spPr/>
      <dgm:t>
        <a:bodyPr/>
        <a:lstStyle/>
        <a:p>
          <a:r>
            <a:rPr lang="en-US" dirty="0"/>
            <a:t>A malleable material is one that can be </a:t>
          </a:r>
          <a:r>
            <a:rPr lang="en-US" u="sng" dirty="0"/>
            <a:t>hammered or rolled into flat sheets or other shapes. </a:t>
          </a:r>
        </a:p>
      </dgm:t>
    </dgm:pt>
    <dgm:pt modelId="{C9130D59-196D-4A08-AF79-FC13E1854CFA}" type="parTrans" cxnId="{00892FB0-66EF-4622-BDB1-1135F007C274}">
      <dgm:prSet/>
      <dgm:spPr/>
      <dgm:t>
        <a:bodyPr/>
        <a:lstStyle/>
        <a:p>
          <a:endParaRPr lang="en-US"/>
        </a:p>
      </dgm:t>
    </dgm:pt>
    <dgm:pt modelId="{E2315EE6-C424-4250-9CF1-610A1FFDF46C}" type="sibTrans" cxnId="{00892FB0-66EF-4622-BDB1-1135F007C274}">
      <dgm:prSet/>
      <dgm:spPr/>
      <dgm:t>
        <a:bodyPr/>
        <a:lstStyle/>
        <a:p>
          <a:endParaRPr lang="en-US"/>
        </a:p>
      </dgm:t>
    </dgm:pt>
    <dgm:pt modelId="{60D5B179-C71B-41C6-9294-F31C9443FCE8}">
      <dgm:prSet/>
      <dgm:spPr/>
      <dgm:t>
        <a:bodyPr/>
        <a:lstStyle/>
        <a:p>
          <a:r>
            <a:rPr lang="en-US" dirty="0"/>
            <a:t>A ductile material is one that can be </a:t>
          </a:r>
          <a:r>
            <a:rPr lang="en-US" u="sng" dirty="0"/>
            <a:t>pulled out, or drawn, into long wires. </a:t>
          </a:r>
        </a:p>
      </dgm:t>
    </dgm:pt>
    <dgm:pt modelId="{DD0D9EB3-7FD2-4DFF-B2CF-36867E99FF4F}" type="parTrans" cxnId="{92836CC1-9929-42B0-8AF1-2C566FC10983}">
      <dgm:prSet/>
      <dgm:spPr/>
      <dgm:t>
        <a:bodyPr/>
        <a:lstStyle/>
        <a:p>
          <a:endParaRPr lang="en-US"/>
        </a:p>
      </dgm:t>
    </dgm:pt>
    <dgm:pt modelId="{E45363EA-FE11-44AA-88EC-9E93BB83DEC9}" type="sibTrans" cxnId="{92836CC1-9929-42B0-8AF1-2C566FC10983}">
      <dgm:prSet/>
      <dgm:spPr/>
      <dgm:t>
        <a:bodyPr/>
        <a:lstStyle/>
        <a:p>
          <a:endParaRPr lang="en-US"/>
        </a:p>
      </dgm:t>
    </dgm:pt>
    <dgm:pt modelId="{85AB5E49-63CC-41D6-88C5-D42DF1015A29}">
      <dgm:prSet/>
      <dgm:spPr/>
      <dgm:t>
        <a:bodyPr/>
        <a:lstStyle/>
        <a:p>
          <a:r>
            <a:rPr lang="en-US" dirty="0"/>
            <a:t>The </a:t>
          </a:r>
          <a:r>
            <a:rPr lang="en-US" u="sng" dirty="0"/>
            <a:t>easy movement of valence electrons </a:t>
          </a:r>
          <a:r>
            <a:rPr lang="en-US" dirty="0"/>
            <a:t>in metals is what makes metals malleable and ductile.</a:t>
          </a:r>
        </a:p>
      </dgm:t>
    </dgm:pt>
    <dgm:pt modelId="{FD0F0224-E77B-477F-98D8-3A560C2B831A}" type="parTrans" cxnId="{58833B0F-93F2-490B-B5B8-6318206D99E5}">
      <dgm:prSet/>
      <dgm:spPr/>
      <dgm:t>
        <a:bodyPr/>
        <a:lstStyle/>
        <a:p>
          <a:endParaRPr lang="en-US"/>
        </a:p>
      </dgm:t>
    </dgm:pt>
    <dgm:pt modelId="{597A2700-D6CF-4632-9D50-9111156E54F4}" type="sibTrans" cxnId="{58833B0F-93F2-490B-B5B8-6318206D99E5}">
      <dgm:prSet/>
      <dgm:spPr/>
      <dgm:t>
        <a:bodyPr/>
        <a:lstStyle/>
        <a:p>
          <a:endParaRPr lang="en-US"/>
        </a:p>
      </dgm:t>
    </dgm:pt>
    <dgm:pt modelId="{C650E377-7967-4C4C-9061-E8F4EC8B1E46}">
      <dgm:prSet/>
      <dgm:spPr/>
      <dgm:t>
        <a:bodyPr/>
        <a:lstStyle/>
        <a:p>
          <a:r>
            <a:rPr lang="en-US" dirty="0"/>
            <a:t>The movement of valence electrons also makes most metals good </a:t>
          </a:r>
          <a:r>
            <a:rPr lang="en-US" u="sng" dirty="0"/>
            <a:t>thermal and electrical conductors</a:t>
          </a:r>
          <a:r>
            <a:rPr lang="en-US" dirty="0"/>
            <a:t>.</a:t>
          </a:r>
        </a:p>
      </dgm:t>
    </dgm:pt>
    <dgm:pt modelId="{D0599A9B-2152-49EC-897C-AA35DF06E9F0}" type="parTrans" cxnId="{1E258619-F5B1-4E05-9968-1DB4C7BB8A52}">
      <dgm:prSet/>
      <dgm:spPr/>
      <dgm:t>
        <a:bodyPr/>
        <a:lstStyle/>
        <a:p>
          <a:endParaRPr lang="en-US"/>
        </a:p>
      </dgm:t>
    </dgm:pt>
    <dgm:pt modelId="{B6920A2D-113F-449C-9030-83C6D86227E9}" type="sibTrans" cxnId="{1E258619-F5B1-4E05-9968-1DB4C7BB8A52}">
      <dgm:prSet/>
      <dgm:spPr/>
      <dgm:t>
        <a:bodyPr/>
        <a:lstStyle/>
        <a:p>
          <a:endParaRPr lang="en-US"/>
        </a:p>
      </dgm:t>
    </dgm:pt>
    <dgm:pt modelId="{497F022B-30DE-44BA-9DBA-D98B767F3AEA}">
      <dgm:prSet/>
      <dgm:spPr/>
      <dgm:t>
        <a:bodyPr/>
        <a:lstStyle/>
        <a:p>
          <a:r>
            <a:rPr lang="en-US" dirty="0"/>
            <a:t>Thermal conductivity is the ability of an object to </a:t>
          </a:r>
          <a:r>
            <a:rPr lang="en-US" u="sng" dirty="0"/>
            <a:t>transfer heat. </a:t>
          </a:r>
        </a:p>
      </dgm:t>
    </dgm:pt>
    <dgm:pt modelId="{1A608650-D92B-4765-AEF5-19D05F2CF368}" type="parTrans" cxnId="{2B8F1E81-D014-4F56-9867-37D8B8FED751}">
      <dgm:prSet/>
      <dgm:spPr/>
      <dgm:t>
        <a:bodyPr/>
        <a:lstStyle/>
        <a:p>
          <a:endParaRPr lang="en-US"/>
        </a:p>
      </dgm:t>
    </dgm:pt>
    <dgm:pt modelId="{05BE65ED-A4C5-4888-A1E2-71D2340E993C}" type="sibTrans" cxnId="{2B8F1E81-D014-4F56-9867-37D8B8FED751}">
      <dgm:prSet/>
      <dgm:spPr/>
      <dgm:t>
        <a:bodyPr/>
        <a:lstStyle/>
        <a:p>
          <a:endParaRPr lang="en-US"/>
        </a:p>
      </dgm:t>
    </dgm:pt>
    <dgm:pt modelId="{0D47BD3A-C437-4FD3-AB51-08E003C79E94}">
      <dgm:prSet/>
      <dgm:spPr/>
      <dgm:t>
        <a:bodyPr/>
        <a:lstStyle/>
        <a:p>
          <a:r>
            <a:rPr lang="en-US" dirty="0"/>
            <a:t>Other physical properties of metals include </a:t>
          </a:r>
          <a:r>
            <a:rPr lang="en-US" u="sng" dirty="0"/>
            <a:t>luster, magnetism, low specific heat, high density, and solid state at room temperature. </a:t>
          </a:r>
        </a:p>
      </dgm:t>
    </dgm:pt>
    <dgm:pt modelId="{2CB9E308-5D4E-4E99-983E-4013DD8925B6}" type="parTrans" cxnId="{64FAD658-7CAE-4F89-B047-37D5AFF7A13E}">
      <dgm:prSet/>
      <dgm:spPr/>
      <dgm:t>
        <a:bodyPr/>
        <a:lstStyle/>
        <a:p>
          <a:endParaRPr lang="en-US"/>
        </a:p>
      </dgm:t>
    </dgm:pt>
    <dgm:pt modelId="{4A107342-DAB8-4D5B-B9D6-CC81A48746DA}" type="sibTrans" cxnId="{64FAD658-7CAE-4F89-B047-37D5AFF7A13E}">
      <dgm:prSet/>
      <dgm:spPr/>
      <dgm:t>
        <a:bodyPr/>
        <a:lstStyle/>
        <a:p>
          <a:endParaRPr lang="en-US"/>
        </a:p>
      </dgm:t>
    </dgm:pt>
    <dgm:pt modelId="{7E9BC728-9558-45A8-8042-A17E7BECE08B}">
      <dgm:prSet/>
      <dgm:spPr/>
      <dgm:t>
        <a:bodyPr/>
        <a:lstStyle/>
        <a:p>
          <a:r>
            <a:rPr lang="en-US" dirty="0"/>
            <a:t>A material that has a high luster is </a:t>
          </a:r>
          <a:r>
            <a:rPr lang="en-US" u="sng" dirty="0"/>
            <a:t>shiny and reflective. </a:t>
          </a:r>
        </a:p>
      </dgm:t>
    </dgm:pt>
    <dgm:pt modelId="{710BFFFE-6E61-47C3-ABD9-28043BAC3EE9}" type="parTrans" cxnId="{F8EE90F2-EE77-4FAE-B185-730158D9FD4A}">
      <dgm:prSet/>
      <dgm:spPr/>
      <dgm:t>
        <a:bodyPr/>
        <a:lstStyle/>
        <a:p>
          <a:endParaRPr lang="en-US"/>
        </a:p>
      </dgm:t>
    </dgm:pt>
    <dgm:pt modelId="{26F5B073-5930-4A91-AEAB-1A440C65D17A}" type="sibTrans" cxnId="{F8EE90F2-EE77-4FAE-B185-730158D9FD4A}">
      <dgm:prSet/>
      <dgm:spPr/>
      <dgm:t>
        <a:bodyPr/>
        <a:lstStyle/>
        <a:p>
          <a:endParaRPr lang="en-US"/>
        </a:p>
      </dgm:t>
    </dgm:pt>
    <dgm:pt modelId="{70D0DC0F-4D4B-4C22-B194-E289B1C93C2F}">
      <dgm:prSet/>
      <dgm:spPr/>
      <dgm:t>
        <a:bodyPr/>
        <a:lstStyle/>
        <a:p>
          <a:r>
            <a:rPr lang="en-US" dirty="0"/>
            <a:t>Specific heat is the amount of energy required to raise the temperature of 1 gram of a material by 1 degree Celsius. </a:t>
          </a:r>
        </a:p>
      </dgm:t>
    </dgm:pt>
    <dgm:pt modelId="{2BEF257E-5AAE-453C-8BB5-07509386E665}" type="parTrans" cxnId="{535014FE-4F50-4114-95CB-3955F3590708}">
      <dgm:prSet/>
      <dgm:spPr/>
      <dgm:t>
        <a:bodyPr/>
        <a:lstStyle/>
        <a:p>
          <a:endParaRPr lang="en-US"/>
        </a:p>
      </dgm:t>
    </dgm:pt>
    <dgm:pt modelId="{5F5C2D1E-2D28-4A53-ADD6-AD1D1375FC93}" type="sibTrans" cxnId="{535014FE-4F50-4114-95CB-3955F3590708}">
      <dgm:prSet/>
      <dgm:spPr/>
      <dgm:t>
        <a:bodyPr/>
        <a:lstStyle/>
        <a:p>
          <a:endParaRPr lang="en-US"/>
        </a:p>
      </dgm:t>
    </dgm:pt>
    <dgm:pt modelId="{8911C383-3088-41EB-8795-69D4BA66AD4B}">
      <dgm:prSet/>
      <dgm:spPr/>
      <dgm:t>
        <a:bodyPr/>
        <a:lstStyle/>
        <a:p>
          <a:r>
            <a:rPr lang="en-US" dirty="0"/>
            <a:t>Metals with low specific heats require only a small amount of heat energy to raise their temperatures. </a:t>
          </a:r>
        </a:p>
      </dgm:t>
    </dgm:pt>
    <dgm:pt modelId="{A7ADE3CA-B30F-469D-8CA1-D5FB1AD9276A}" type="parTrans" cxnId="{927198F3-D738-4D10-B079-FB8070A81390}">
      <dgm:prSet/>
      <dgm:spPr/>
      <dgm:t>
        <a:bodyPr/>
        <a:lstStyle/>
        <a:p>
          <a:endParaRPr lang="en-US"/>
        </a:p>
      </dgm:t>
    </dgm:pt>
    <dgm:pt modelId="{D0B196BB-BBD2-4816-9EE6-FA849D62B334}" type="sibTrans" cxnId="{927198F3-D738-4D10-B079-FB8070A81390}">
      <dgm:prSet/>
      <dgm:spPr/>
      <dgm:t>
        <a:bodyPr/>
        <a:lstStyle/>
        <a:p>
          <a:endParaRPr lang="en-US"/>
        </a:p>
      </dgm:t>
    </dgm:pt>
    <dgm:pt modelId="{9A81DD6E-EF47-413F-A7B3-4E6CBEF9FA06}">
      <dgm:prSet/>
      <dgm:spPr/>
      <dgm:t>
        <a:bodyPr/>
        <a:lstStyle/>
        <a:p>
          <a:r>
            <a:rPr lang="en-US" dirty="0"/>
            <a:t>A few metals also share the property of magnetism</a:t>
          </a:r>
          <a:r>
            <a:rPr lang="en-US" u="sng" dirty="0"/>
            <a:t>. Iron, cobalt, and nickel </a:t>
          </a:r>
          <a:r>
            <a:rPr lang="en-US" dirty="0"/>
            <a:t>are all magnetic metals.</a:t>
          </a:r>
        </a:p>
      </dgm:t>
    </dgm:pt>
    <dgm:pt modelId="{A6A20FF4-F48D-467B-BBA6-47F43EE8F22C}" type="parTrans" cxnId="{85E50614-440B-4967-B55C-67ABCF9F8BD7}">
      <dgm:prSet/>
      <dgm:spPr/>
      <dgm:t>
        <a:bodyPr/>
        <a:lstStyle/>
        <a:p>
          <a:endParaRPr lang="en-US"/>
        </a:p>
      </dgm:t>
    </dgm:pt>
    <dgm:pt modelId="{76C9F3F0-2580-468C-9A5F-7A185B5B1B01}" type="sibTrans" cxnId="{85E50614-440B-4967-B55C-67ABCF9F8BD7}">
      <dgm:prSet/>
      <dgm:spPr/>
      <dgm:t>
        <a:bodyPr/>
        <a:lstStyle/>
        <a:p>
          <a:endParaRPr lang="en-US"/>
        </a:p>
      </dgm:t>
    </dgm:pt>
    <dgm:pt modelId="{1829E4AF-B7A7-457C-8252-0A1B7E49DA73}">
      <dgm:prSet/>
      <dgm:spPr/>
      <dgm:t>
        <a:bodyPr/>
        <a:lstStyle/>
        <a:p>
          <a:r>
            <a:rPr lang="en-US" dirty="0"/>
            <a:t>Most metals are solids at room temperature. </a:t>
          </a:r>
          <a:r>
            <a:rPr lang="en-US" u="sng" dirty="0"/>
            <a:t>Mercury </a:t>
          </a:r>
          <a:r>
            <a:rPr lang="en-US" dirty="0"/>
            <a:t>is a metal that is liquid at room temperature. </a:t>
          </a:r>
        </a:p>
      </dgm:t>
    </dgm:pt>
    <dgm:pt modelId="{6559C262-A0DE-47BF-AEC6-1435EAE649CB}" type="parTrans" cxnId="{56C1FDBD-0A89-4D32-A21A-67F62E074692}">
      <dgm:prSet/>
      <dgm:spPr/>
      <dgm:t>
        <a:bodyPr/>
        <a:lstStyle/>
        <a:p>
          <a:endParaRPr lang="en-US"/>
        </a:p>
      </dgm:t>
    </dgm:pt>
    <dgm:pt modelId="{7A893747-1EE8-463D-A9A4-079BC654883B}" type="sibTrans" cxnId="{56C1FDBD-0A89-4D32-A21A-67F62E074692}">
      <dgm:prSet/>
      <dgm:spPr/>
      <dgm:t>
        <a:bodyPr/>
        <a:lstStyle/>
        <a:p>
          <a:endParaRPr lang="en-US"/>
        </a:p>
      </dgm:t>
    </dgm:pt>
    <dgm:pt modelId="{CFE59C34-A63D-C24E-B2FE-0D4AE670CE4C}" type="pres">
      <dgm:prSet presAssocID="{1F3DF77E-88E4-4EDC-B958-84595A2FBFF1}" presName="diagram" presStyleCnt="0">
        <dgm:presLayoutVars>
          <dgm:dir/>
          <dgm:resizeHandles val="exact"/>
        </dgm:presLayoutVars>
      </dgm:prSet>
      <dgm:spPr/>
    </dgm:pt>
    <dgm:pt modelId="{8502E31B-2144-314A-970B-086916382BE9}" type="pres">
      <dgm:prSet presAssocID="{9EF953C4-3820-496C-A856-EA8588F29DA0}" presName="node" presStyleLbl="node1" presStyleIdx="0" presStyleCnt="12">
        <dgm:presLayoutVars>
          <dgm:bulletEnabled val="1"/>
        </dgm:presLayoutVars>
      </dgm:prSet>
      <dgm:spPr/>
    </dgm:pt>
    <dgm:pt modelId="{FC97DBC2-2F55-7942-99D3-C1BAB2F8608A}" type="pres">
      <dgm:prSet presAssocID="{E719E56A-D4BA-40EF-B714-C79B195B9465}" presName="sibTrans" presStyleCnt="0"/>
      <dgm:spPr/>
    </dgm:pt>
    <dgm:pt modelId="{9E9B7AF3-8CD6-1042-9F84-9A10FE734BFB}" type="pres">
      <dgm:prSet presAssocID="{F02DAF84-98AA-4CC7-B19E-FDBF7E236DFD}" presName="node" presStyleLbl="node1" presStyleIdx="1" presStyleCnt="12">
        <dgm:presLayoutVars>
          <dgm:bulletEnabled val="1"/>
        </dgm:presLayoutVars>
      </dgm:prSet>
      <dgm:spPr/>
    </dgm:pt>
    <dgm:pt modelId="{534ED740-9267-4846-8C2C-77AB83AF5B29}" type="pres">
      <dgm:prSet presAssocID="{E2315EE6-C424-4250-9CF1-610A1FFDF46C}" presName="sibTrans" presStyleCnt="0"/>
      <dgm:spPr/>
    </dgm:pt>
    <dgm:pt modelId="{479923E6-5DF3-E242-8D35-2FD2EB770D43}" type="pres">
      <dgm:prSet presAssocID="{60D5B179-C71B-41C6-9294-F31C9443FCE8}" presName="node" presStyleLbl="node1" presStyleIdx="2" presStyleCnt="12">
        <dgm:presLayoutVars>
          <dgm:bulletEnabled val="1"/>
        </dgm:presLayoutVars>
      </dgm:prSet>
      <dgm:spPr/>
    </dgm:pt>
    <dgm:pt modelId="{2A1E969A-A983-C143-9204-CDED037D220F}" type="pres">
      <dgm:prSet presAssocID="{E45363EA-FE11-44AA-88EC-9E93BB83DEC9}" presName="sibTrans" presStyleCnt="0"/>
      <dgm:spPr/>
    </dgm:pt>
    <dgm:pt modelId="{1495E185-10BB-B046-9341-FF84CC9E11B3}" type="pres">
      <dgm:prSet presAssocID="{85AB5E49-63CC-41D6-88C5-D42DF1015A29}" presName="node" presStyleLbl="node1" presStyleIdx="3" presStyleCnt="12">
        <dgm:presLayoutVars>
          <dgm:bulletEnabled val="1"/>
        </dgm:presLayoutVars>
      </dgm:prSet>
      <dgm:spPr/>
    </dgm:pt>
    <dgm:pt modelId="{3CCF0F85-C7C8-8743-B02F-A99F967A1575}" type="pres">
      <dgm:prSet presAssocID="{597A2700-D6CF-4632-9D50-9111156E54F4}" presName="sibTrans" presStyleCnt="0"/>
      <dgm:spPr/>
    </dgm:pt>
    <dgm:pt modelId="{BC77FA38-C951-EF40-966D-DD69047A1F7E}" type="pres">
      <dgm:prSet presAssocID="{C650E377-7967-4C4C-9061-E8F4EC8B1E46}" presName="node" presStyleLbl="node1" presStyleIdx="4" presStyleCnt="12">
        <dgm:presLayoutVars>
          <dgm:bulletEnabled val="1"/>
        </dgm:presLayoutVars>
      </dgm:prSet>
      <dgm:spPr/>
    </dgm:pt>
    <dgm:pt modelId="{1B9E6CAA-84B5-0E44-ACDB-6C33234893CE}" type="pres">
      <dgm:prSet presAssocID="{B6920A2D-113F-449C-9030-83C6D86227E9}" presName="sibTrans" presStyleCnt="0"/>
      <dgm:spPr/>
    </dgm:pt>
    <dgm:pt modelId="{9FC117D2-A421-4D46-AE95-AD7C69273C3E}" type="pres">
      <dgm:prSet presAssocID="{497F022B-30DE-44BA-9DBA-D98B767F3AEA}" presName="node" presStyleLbl="node1" presStyleIdx="5" presStyleCnt="12">
        <dgm:presLayoutVars>
          <dgm:bulletEnabled val="1"/>
        </dgm:presLayoutVars>
      </dgm:prSet>
      <dgm:spPr/>
    </dgm:pt>
    <dgm:pt modelId="{E4ABA208-19B8-514C-9841-736E21CE204F}" type="pres">
      <dgm:prSet presAssocID="{05BE65ED-A4C5-4888-A1E2-71D2340E993C}" presName="sibTrans" presStyleCnt="0"/>
      <dgm:spPr/>
    </dgm:pt>
    <dgm:pt modelId="{A07199ED-D9D3-7A4D-B29E-9F76FEAB6C36}" type="pres">
      <dgm:prSet presAssocID="{0D47BD3A-C437-4FD3-AB51-08E003C79E94}" presName="node" presStyleLbl="node1" presStyleIdx="6" presStyleCnt="12">
        <dgm:presLayoutVars>
          <dgm:bulletEnabled val="1"/>
        </dgm:presLayoutVars>
      </dgm:prSet>
      <dgm:spPr/>
    </dgm:pt>
    <dgm:pt modelId="{467557E1-C89C-DB4F-AFC0-46BA7A037327}" type="pres">
      <dgm:prSet presAssocID="{4A107342-DAB8-4D5B-B9D6-CC81A48746DA}" presName="sibTrans" presStyleCnt="0"/>
      <dgm:spPr/>
    </dgm:pt>
    <dgm:pt modelId="{6B762963-5C19-B641-A584-FC5BCDCB6265}" type="pres">
      <dgm:prSet presAssocID="{7E9BC728-9558-45A8-8042-A17E7BECE08B}" presName="node" presStyleLbl="node1" presStyleIdx="7" presStyleCnt="12">
        <dgm:presLayoutVars>
          <dgm:bulletEnabled val="1"/>
        </dgm:presLayoutVars>
      </dgm:prSet>
      <dgm:spPr/>
    </dgm:pt>
    <dgm:pt modelId="{647B52FA-2C42-3A4E-9B1D-CDB68FDF00A4}" type="pres">
      <dgm:prSet presAssocID="{26F5B073-5930-4A91-AEAB-1A440C65D17A}" presName="sibTrans" presStyleCnt="0"/>
      <dgm:spPr/>
    </dgm:pt>
    <dgm:pt modelId="{1CFF1BA8-592F-7A49-AB8B-B53D7E8708A7}" type="pres">
      <dgm:prSet presAssocID="{70D0DC0F-4D4B-4C22-B194-E289B1C93C2F}" presName="node" presStyleLbl="node1" presStyleIdx="8" presStyleCnt="12">
        <dgm:presLayoutVars>
          <dgm:bulletEnabled val="1"/>
        </dgm:presLayoutVars>
      </dgm:prSet>
      <dgm:spPr/>
    </dgm:pt>
    <dgm:pt modelId="{847A2A5F-419A-0B47-A312-44886AE47BFA}" type="pres">
      <dgm:prSet presAssocID="{5F5C2D1E-2D28-4A53-ADD6-AD1D1375FC93}" presName="sibTrans" presStyleCnt="0"/>
      <dgm:spPr/>
    </dgm:pt>
    <dgm:pt modelId="{9A40C848-5BD9-9B47-A8B9-AE25825BE50F}" type="pres">
      <dgm:prSet presAssocID="{8911C383-3088-41EB-8795-69D4BA66AD4B}" presName="node" presStyleLbl="node1" presStyleIdx="9" presStyleCnt="12">
        <dgm:presLayoutVars>
          <dgm:bulletEnabled val="1"/>
        </dgm:presLayoutVars>
      </dgm:prSet>
      <dgm:spPr/>
    </dgm:pt>
    <dgm:pt modelId="{6B45A7CD-9E58-524E-86B4-2EAC7F9195B2}" type="pres">
      <dgm:prSet presAssocID="{D0B196BB-BBD2-4816-9EE6-FA849D62B334}" presName="sibTrans" presStyleCnt="0"/>
      <dgm:spPr/>
    </dgm:pt>
    <dgm:pt modelId="{FD35095B-0765-45FF-8C96-77E542827E86}" type="pres">
      <dgm:prSet presAssocID="{1829E4AF-B7A7-457C-8252-0A1B7E49DA73}" presName="node" presStyleLbl="node1" presStyleIdx="10" presStyleCnt="12" custLinFactNeighborX="2511" custLinFactNeighborY="90">
        <dgm:presLayoutVars>
          <dgm:bulletEnabled val="1"/>
        </dgm:presLayoutVars>
      </dgm:prSet>
      <dgm:spPr/>
    </dgm:pt>
    <dgm:pt modelId="{C29D5F1E-D216-4D13-B977-7FAAE3BF0222}" type="pres">
      <dgm:prSet presAssocID="{7A893747-1EE8-463D-A9A4-079BC654883B}" presName="sibTrans" presStyleCnt="0"/>
      <dgm:spPr/>
    </dgm:pt>
    <dgm:pt modelId="{7B601B93-C8B4-C745-BD66-E91108ABDB1A}" type="pres">
      <dgm:prSet presAssocID="{9A81DD6E-EF47-413F-A7B3-4E6CBEF9FA06}" presName="node" presStyleLbl="node1" presStyleIdx="11" presStyleCnt="12" custLinFactNeighborX="8593" custLinFactNeighborY="90">
        <dgm:presLayoutVars>
          <dgm:bulletEnabled val="1"/>
        </dgm:presLayoutVars>
      </dgm:prSet>
      <dgm:spPr/>
    </dgm:pt>
  </dgm:ptLst>
  <dgm:cxnLst>
    <dgm:cxn modelId="{2BAC8605-4797-B04F-9E52-20C533C6E08E}" type="presOf" srcId="{7E9BC728-9558-45A8-8042-A17E7BECE08B}" destId="{6B762963-5C19-B641-A584-FC5BCDCB6265}" srcOrd="0" destOrd="0" presId="urn:microsoft.com/office/officeart/2005/8/layout/default"/>
    <dgm:cxn modelId="{3CE8810C-402C-8F44-8085-1490266C642D}" type="presOf" srcId="{F02DAF84-98AA-4CC7-B19E-FDBF7E236DFD}" destId="{9E9B7AF3-8CD6-1042-9F84-9A10FE734BFB}" srcOrd="0" destOrd="0" presId="urn:microsoft.com/office/officeart/2005/8/layout/default"/>
    <dgm:cxn modelId="{58833B0F-93F2-490B-B5B8-6318206D99E5}" srcId="{1F3DF77E-88E4-4EDC-B958-84595A2FBFF1}" destId="{85AB5E49-63CC-41D6-88C5-D42DF1015A29}" srcOrd="3" destOrd="0" parTransId="{FD0F0224-E77B-477F-98D8-3A560C2B831A}" sibTransId="{597A2700-D6CF-4632-9D50-9111156E54F4}"/>
    <dgm:cxn modelId="{85E50614-440B-4967-B55C-67ABCF9F8BD7}" srcId="{1F3DF77E-88E4-4EDC-B958-84595A2FBFF1}" destId="{9A81DD6E-EF47-413F-A7B3-4E6CBEF9FA06}" srcOrd="11" destOrd="0" parTransId="{A6A20FF4-F48D-467B-BBA6-47F43EE8F22C}" sibTransId="{76C9F3F0-2580-468C-9A5F-7A185B5B1B01}"/>
    <dgm:cxn modelId="{1E258619-F5B1-4E05-9968-1DB4C7BB8A52}" srcId="{1F3DF77E-88E4-4EDC-B958-84595A2FBFF1}" destId="{C650E377-7967-4C4C-9061-E8F4EC8B1E46}" srcOrd="4" destOrd="0" parTransId="{D0599A9B-2152-49EC-897C-AA35DF06E9F0}" sibTransId="{B6920A2D-113F-449C-9030-83C6D86227E9}"/>
    <dgm:cxn modelId="{5E44AF1F-ABD0-9B4F-B368-9173C801386C}" type="presOf" srcId="{9EF953C4-3820-496C-A856-EA8588F29DA0}" destId="{8502E31B-2144-314A-970B-086916382BE9}" srcOrd="0" destOrd="0" presId="urn:microsoft.com/office/officeart/2005/8/layout/default"/>
    <dgm:cxn modelId="{CF939B43-AB84-F645-895A-707B509E8CB0}" type="presOf" srcId="{497F022B-30DE-44BA-9DBA-D98B767F3AEA}" destId="{9FC117D2-A421-4D46-AE95-AD7C69273C3E}" srcOrd="0" destOrd="0" presId="urn:microsoft.com/office/officeart/2005/8/layout/default"/>
    <dgm:cxn modelId="{9674E46D-3E7B-4E45-ACB6-CAB389C49401}" type="presOf" srcId="{60D5B179-C71B-41C6-9294-F31C9443FCE8}" destId="{479923E6-5DF3-E242-8D35-2FD2EB770D43}" srcOrd="0" destOrd="0" presId="urn:microsoft.com/office/officeart/2005/8/layout/default"/>
    <dgm:cxn modelId="{076A2C72-08A3-43F4-8341-23AC9172C48E}" type="presOf" srcId="{1829E4AF-B7A7-457C-8252-0A1B7E49DA73}" destId="{FD35095B-0765-45FF-8C96-77E542827E86}" srcOrd="0" destOrd="0" presId="urn:microsoft.com/office/officeart/2005/8/layout/default"/>
    <dgm:cxn modelId="{63393054-1287-4938-A997-70D9586ED62A}" srcId="{1F3DF77E-88E4-4EDC-B958-84595A2FBFF1}" destId="{9EF953C4-3820-496C-A856-EA8588F29DA0}" srcOrd="0" destOrd="0" parTransId="{2FB2B6E5-10EE-48C9-8530-2B4AE73C22FD}" sibTransId="{E719E56A-D4BA-40EF-B714-C79B195B9465}"/>
    <dgm:cxn modelId="{64FAD658-7CAE-4F89-B047-37D5AFF7A13E}" srcId="{1F3DF77E-88E4-4EDC-B958-84595A2FBFF1}" destId="{0D47BD3A-C437-4FD3-AB51-08E003C79E94}" srcOrd="6" destOrd="0" parTransId="{2CB9E308-5D4E-4E99-983E-4013DD8925B6}" sibTransId="{4A107342-DAB8-4D5B-B9D6-CC81A48746DA}"/>
    <dgm:cxn modelId="{8A3C547D-D3BD-E247-AE67-CD5205EBA924}" type="presOf" srcId="{70D0DC0F-4D4B-4C22-B194-E289B1C93C2F}" destId="{1CFF1BA8-592F-7A49-AB8B-B53D7E8708A7}" srcOrd="0" destOrd="0" presId="urn:microsoft.com/office/officeart/2005/8/layout/default"/>
    <dgm:cxn modelId="{2B8F1E81-D014-4F56-9867-37D8B8FED751}" srcId="{1F3DF77E-88E4-4EDC-B958-84595A2FBFF1}" destId="{497F022B-30DE-44BA-9DBA-D98B767F3AEA}" srcOrd="5" destOrd="0" parTransId="{1A608650-D92B-4765-AEF5-19D05F2CF368}" sibTransId="{05BE65ED-A4C5-4888-A1E2-71D2340E993C}"/>
    <dgm:cxn modelId="{27D1E1AA-BD2A-7646-B6CE-BF2A9F78D8D7}" type="presOf" srcId="{9A81DD6E-EF47-413F-A7B3-4E6CBEF9FA06}" destId="{7B601B93-C8B4-C745-BD66-E91108ABDB1A}" srcOrd="0" destOrd="0" presId="urn:microsoft.com/office/officeart/2005/8/layout/default"/>
    <dgm:cxn modelId="{00892FB0-66EF-4622-BDB1-1135F007C274}" srcId="{1F3DF77E-88E4-4EDC-B958-84595A2FBFF1}" destId="{F02DAF84-98AA-4CC7-B19E-FDBF7E236DFD}" srcOrd="1" destOrd="0" parTransId="{C9130D59-196D-4A08-AF79-FC13E1854CFA}" sibTransId="{E2315EE6-C424-4250-9CF1-610A1FFDF46C}"/>
    <dgm:cxn modelId="{184484BC-F177-FE4B-8923-7D36299A5FB4}" type="presOf" srcId="{85AB5E49-63CC-41D6-88C5-D42DF1015A29}" destId="{1495E185-10BB-B046-9341-FF84CC9E11B3}" srcOrd="0" destOrd="0" presId="urn:microsoft.com/office/officeart/2005/8/layout/default"/>
    <dgm:cxn modelId="{56C1FDBD-0A89-4D32-A21A-67F62E074692}" srcId="{1F3DF77E-88E4-4EDC-B958-84595A2FBFF1}" destId="{1829E4AF-B7A7-457C-8252-0A1B7E49DA73}" srcOrd="10" destOrd="0" parTransId="{6559C262-A0DE-47BF-AEC6-1435EAE649CB}" sibTransId="{7A893747-1EE8-463D-A9A4-079BC654883B}"/>
    <dgm:cxn modelId="{92836CC1-9929-42B0-8AF1-2C566FC10983}" srcId="{1F3DF77E-88E4-4EDC-B958-84595A2FBFF1}" destId="{60D5B179-C71B-41C6-9294-F31C9443FCE8}" srcOrd="2" destOrd="0" parTransId="{DD0D9EB3-7FD2-4DFF-B2CF-36867E99FF4F}" sibTransId="{E45363EA-FE11-44AA-88EC-9E93BB83DEC9}"/>
    <dgm:cxn modelId="{3B8F9DDA-70B3-3D44-A6E2-D6DBE4E66F37}" type="presOf" srcId="{0D47BD3A-C437-4FD3-AB51-08E003C79E94}" destId="{A07199ED-D9D3-7A4D-B29E-9F76FEAB6C36}" srcOrd="0" destOrd="0" presId="urn:microsoft.com/office/officeart/2005/8/layout/default"/>
    <dgm:cxn modelId="{091D75E9-0496-8D43-B886-4561D52807F3}" type="presOf" srcId="{C650E377-7967-4C4C-9061-E8F4EC8B1E46}" destId="{BC77FA38-C951-EF40-966D-DD69047A1F7E}" srcOrd="0" destOrd="0" presId="urn:microsoft.com/office/officeart/2005/8/layout/default"/>
    <dgm:cxn modelId="{21A45AEF-B3A2-1943-A6E3-D1805CF26472}" type="presOf" srcId="{8911C383-3088-41EB-8795-69D4BA66AD4B}" destId="{9A40C848-5BD9-9B47-A8B9-AE25825BE50F}" srcOrd="0" destOrd="0" presId="urn:microsoft.com/office/officeart/2005/8/layout/default"/>
    <dgm:cxn modelId="{F8EE90F2-EE77-4FAE-B185-730158D9FD4A}" srcId="{1F3DF77E-88E4-4EDC-B958-84595A2FBFF1}" destId="{7E9BC728-9558-45A8-8042-A17E7BECE08B}" srcOrd="7" destOrd="0" parTransId="{710BFFFE-6E61-47C3-ABD9-28043BAC3EE9}" sibTransId="{26F5B073-5930-4A91-AEAB-1A440C65D17A}"/>
    <dgm:cxn modelId="{927198F3-D738-4D10-B079-FB8070A81390}" srcId="{1F3DF77E-88E4-4EDC-B958-84595A2FBFF1}" destId="{8911C383-3088-41EB-8795-69D4BA66AD4B}" srcOrd="9" destOrd="0" parTransId="{A7ADE3CA-B30F-469D-8CA1-D5FB1AD9276A}" sibTransId="{D0B196BB-BBD2-4816-9EE6-FA849D62B334}"/>
    <dgm:cxn modelId="{98D0D9FC-34EA-FF47-92CD-BDDB18332943}" type="presOf" srcId="{1F3DF77E-88E4-4EDC-B958-84595A2FBFF1}" destId="{CFE59C34-A63D-C24E-B2FE-0D4AE670CE4C}" srcOrd="0" destOrd="0" presId="urn:microsoft.com/office/officeart/2005/8/layout/default"/>
    <dgm:cxn modelId="{535014FE-4F50-4114-95CB-3955F3590708}" srcId="{1F3DF77E-88E4-4EDC-B958-84595A2FBFF1}" destId="{70D0DC0F-4D4B-4C22-B194-E289B1C93C2F}" srcOrd="8" destOrd="0" parTransId="{2BEF257E-5AAE-453C-8BB5-07509386E665}" sibTransId="{5F5C2D1E-2D28-4A53-ADD6-AD1D1375FC93}"/>
    <dgm:cxn modelId="{A8DB48C8-39C3-894E-A791-9276284F9EE4}" type="presParOf" srcId="{CFE59C34-A63D-C24E-B2FE-0D4AE670CE4C}" destId="{8502E31B-2144-314A-970B-086916382BE9}" srcOrd="0" destOrd="0" presId="urn:microsoft.com/office/officeart/2005/8/layout/default"/>
    <dgm:cxn modelId="{C6A95B57-67F4-544A-9B7C-116F9C1A6828}" type="presParOf" srcId="{CFE59C34-A63D-C24E-B2FE-0D4AE670CE4C}" destId="{FC97DBC2-2F55-7942-99D3-C1BAB2F8608A}" srcOrd="1" destOrd="0" presId="urn:microsoft.com/office/officeart/2005/8/layout/default"/>
    <dgm:cxn modelId="{7C7AAA4D-8515-4A46-A7F1-4D8542A3BA97}" type="presParOf" srcId="{CFE59C34-A63D-C24E-B2FE-0D4AE670CE4C}" destId="{9E9B7AF3-8CD6-1042-9F84-9A10FE734BFB}" srcOrd="2" destOrd="0" presId="urn:microsoft.com/office/officeart/2005/8/layout/default"/>
    <dgm:cxn modelId="{0DCA00A0-DA39-6148-87FF-99CD25E2050D}" type="presParOf" srcId="{CFE59C34-A63D-C24E-B2FE-0D4AE670CE4C}" destId="{534ED740-9267-4846-8C2C-77AB83AF5B29}" srcOrd="3" destOrd="0" presId="urn:microsoft.com/office/officeart/2005/8/layout/default"/>
    <dgm:cxn modelId="{755CE8C5-522A-6A47-AC7A-9134D98E3D8C}" type="presParOf" srcId="{CFE59C34-A63D-C24E-B2FE-0D4AE670CE4C}" destId="{479923E6-5DF3-E242-8D35-2FD2EB770D43}" srcOrd="4" destOrd="0" presId="urn:microsoft.com/office/officeart/2005/8/layout/default"/>
    <dgm:cxn modelId="{732722C0-AA87-2B4E-8942-EF4DFF7239EE}" type="presParOf" srcId="{CFE59C34-A63D-C24E-B2FE-0D4AE670CE4C}" destId="{2A1E969A-A983-C143-9204-CDED037D220F}" srcOrd="5" destOrd="0" presId="urn:microsoft.com/office/officeart/2005/8/layout/default"/>
    <dgm:cxn modelId="{5DEBD487-A8F1-3440-9D8F-3410D17220AA}" type="presParOf" srcId="{CFE59C34-A63D-C24E-B2FE-0D4AE670CE4C}" destId="{1495E185-10BB-B046-9341-FF84CC9E11B3}" srcOrd="6" destOrd="0" presId="urn:microsoft.com/office/officeart/2005/8/layout/default"/>
    <dgm:cxn modelId="{679B7D9E-2C46-7243-BAE7-F695F817AD5E}" type="presParOf" srcId="{CFE59C34-A63D-C24E-B2FE-0D4AE670CE4C}" destId="{3CCF0F85-C7C8-8743-B02F-A99F967A1575}" srcOrd="7" destOrd="0" presId="urn:microsoft.com/office/officeart/2005/8/layout/default"/>
    <dgm:cxn modelId="{A4DB95A3-D396-C14A-AE83-380BAF7EF34B}" type="presParOf" srcId="{CFE59C34-A63D-C24E-B2FE-0D4AE670CE4C}" destId="{BC77FA38-C951-EF40-966D-DD69047A1F7E}" srcOrd="8" destOrd="0" presId="urn:microsoft.com/office/officeart/2005/8/layout/default"/>
    <dgm:cxn modelId="{9A873A7E-DA64-434B-8014-C0B605E3473B}" type="presParOf" srcId="{CFE59C34-A63D-C24E-B2FE-0D4AE670CE4C}" destId="{1B9E6CAA-84B5-0E44-ACDB-6C33234893CE}" srcOrd="9" destOrd="0" presId="urn:microsoft.com/office/officeart/2005/8/layout/default"/>
    <dgm:cxn modelId="{DB73BAA3-906C-4945-9A40-5DDACC66E80B}" type="presParOf" srcId="{CFE59C34-A63D-C24E-B2FE-0D4AE670CE4C}" destId="{9FC117D2-A421-4D46-AE95-AD7C69273C3E}" srcOrd="10" destOrd="0" presId="urn:microsoft.com/office/officeart/2005/8/layout/default"/>
    <dgm:cxn modelId="{E84543BD-0781-4943-8D5E-8ACC2FA64AA8}" type="presParOf" srcId="{CFE59C34-A63D-C24E-B2FE-0D4AE670CE4C}" destId="{E4ABA208-19B8-514C-9841-736E21CE204F}" srcOrd="11" destOrd="0" presId="urn:microsoft.com/office/officeart/2005/8/layout/default"/>
    <dgm:cxn modelId="{9789CB3C-97DB-4B4E-9843-B898A97A6CF0}" type="presParOf" srcId="{CFE59C34-A63D-C24E-B2FE-0D4AE670CE4C}" destId="{A07199ED-D9D3-7A4D-B29E-9F76FEAB6C36}" srcOrd="12" destOrd="0" presId="urn:microsoft.com/office/officeart/2005/8/layout/default"/>
    <dgm:cxn modelId="{3A12514F-4A36-1E4E-B753-3A9A18CF7491}" type="presParOf" srcId="{CFE59C34-A63D-C24E-B2FE-0D4AE670CE4C}" destId="{467557E1-C89C-DB4F-AFC0-46BA7A037327}" srcOrd="13" destOrd="0" presId="urn:microsoft.com/office/officeart/2005/8/layout/default"/>
    <dgm:cxn modelId="{E4A6DF04-90A6-DC48-A41C-0B7FBB316C9F}" type="presParOf" srcId="{CFE59C34-A63D-C24E-B2FE-0D4AE670CE4C}" destId="{6B762963-5C19-B641-A584-FC5BCDCB6265}" srcOrd="14" destOrd="0" presId="urn:microsoft.com/office/officeart/2005/8/layout/default"/>
    <dgm:cxn modelId="{C65D8CBD-BC61-D647-97F6-4478412DC3C3}" type="presParOf" srcId="{CFE59C34-A63D-C24E-B2FE-0D4AE670CE4C}" destId="{647B52FA-2C42-3A4E-9B1D-CDB68FDF00A4}" srcOrd="15" destOrd="0" presId="urn:microsoft.com/office/officeart/2005/8/layout/default"/>
    <dgm:cxn modelId="{4604210D-10EE-9649-9680-2692B2A622EB}" type="presParOf" srcId="{CFE59C34-A63D-C24E-B2FE-0D4AE670CE4C}" destId="{1CFF1BA8-592F-7A49-AB8B-B53D7E8708A7}" srcOrd="16" destOrd="0" presId="urn:microsoft.com/office/officeart/2005/8/layout/default"/>
    <dgm:cxn modelId="{20E1D867-D594-CE49-84CC-B14DF60253FA}" type="presParOf" srcId="{CFE59C34-A63D-C24E-B2FE-0D4AE670CE4C}" destId="{847A2A5F-419A-0B47-A312-44886AE47BFA}" srcOrd="17" destOrd="0" presId="urn:microsoft.com/office/officeart/2005/8/layout/default"/>
    <dgm:cxn modelId="{05B142CC-2000-CF4F-808F-E7970F5B7FAB}" type="presParOf" srcId="{CFE59C34-A63D-C24E-B2FE-0D4AE670CE4C}" destId="{9A40C848-5BD9-9B47-A8B9-AE25825BE50F}" srcOrd="18" destOrd="0" presId="urn:microsoft.com/office/officeart/2005/8/layout/default"/>
    <dgm:cxn modelId="{5F188514-2FE3-3544-9A98-C67E0535ABB1}" type="presParOf" srcId="{CFE59C34-A63D-C24E-B2FE-0D4AE670CE4C}" destId="{6B45A7CD-9E58-524E-86B4-2EAC7F9195B2}" srcOrd="19" destOrd="0" presId="urn:microsoft.com/office/officeart/2005/8/layout/default"/>
    <dgm:cxn modelId="{91DE59FF-94F4-441E-90DE-43F630E3FBE8}" type="presParOf" srcId="{CFE59C34-A63D-C24E-B2FE-0D4AE670CE4C}" destId="{FD35095B-0765-45FF-8C96-77E542827E86}" srcOrd="20" destOrd="0" presId="urn:microsoft.com/office/officeart/2005/8/layout/default"/>
    <dgm:cxn modelId="{5DDF3D01-CDE0-4F8D-94AD-C6A4FF277A75}" type="presParOf" srcId="{CFE59C34-A63D-C24E-B2FE-0D4AE670CE4C}" destId="{C29D5F1E-D216-4D13-B977-7FAAE3BF0222}" srcOrd="21" destOrd="0" presId="urn:microsoft.com/office/officeart/2005/8/layout/default"/>
    <dgm:cxn modelId="{0D3793CB-4C52-9048-B9AB-1D242E7026F4}" type="presParOf" srcId="{CFE59C34-A63D-C24E-B2FE-0D4AE670CE4C}" destId="{7B601B93-C8B4-C745-BD66-E91108ABDB1A}"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F2384-8762-6248-8EF4-F9DC8A17B773}">
      <dsp:nvSpPr>
        <dsp:cNvPr id="0" name=""/>
        <dsp:cNvSpPr/>
      </dsp:nvSpPr>
      <dsp:spPr>
        <a:xfrm>
          <a:off x="3080"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Metals generally have </a:t>
          </a:r>
          <a:r>
            <a:rPr lang="en-US" sz="1800" u="sng" kern="1200" dirty="0">
              <a:latin typeface="Calibri" panose="020F0502020204030204" pitchFamily="34" charset="0"/>
              <a:cs typeface="Calibri" panose="020F0502020204030204" pitchFamily="34" charset="0"/>
            </a:rPr>
            <a:t>one to three valence electrons. </a:t>
          </a:r>
        </a:p>
      </dsp:txBody>
      <dsp:txXfrm>
        <a:off x="3080" y="587032"/>
        <a:ext cx="2444055" cy="1466433"/>
      </dsp:txXfrm>
    </dsp:sp>
    <dsp:sp modelId="{9CC4A2B4-C85B-1940-99C8-800A341B284A}">
      <dsp:nvSpPr>
        <dsp:cNvPr id="0" name=""/>
        <dsp:cNvSpPr/>
      </dsp:nvSpPr>
      <dsp:spPr>
        <a:xfrm>
          <a:off x="2691541" y="58703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Metals do not react with other metals, but they do </a:t>
          </a:r>
          <a:r>
            <a:rPr lang="en-US" sz="1600" u="sng" kern="1200" dirty="0">
              <a:latin typeface="Calibri" panose="020F0502020204030204" pitchFamily="34" charset="0"/>
              <a:cs typeface="Calibri" panose="020F0502020204030204" pitchFamily="34" charset="0"/>
            </a:rPr>
            <a:t>react with other elements.</a:t>
          </a:r>
        </a:p>
      </dsp:txBody>
      <dsp:txXfrm>
        <a:off x="2691541" y="587032"/>
        <a:ext cx="2444055" cy="1466433"/>
      </dsp:txXfrm>
    </dsp:sp>
    <dsp:sp modelId="{6EF429D7-5B01-4E49-B50C-C4618F88817B}">
      <dsp:nvSpPr>
        <dsp:cNvPr id="0" name=""/>
        <dsp:cNvSpPr/>
      </dsp:nvSpPr>
      <dsp:spPr>
        <a:xfrm>
          <a:off x="5380002" y="587032"/>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Many of these elements tend to lose their valence electrons easily to other atoms, making them </a:t>
          </a:r>
          <a:r>
            <a:rPr lang="en-US" sz="1600" u="sng" kern="1200" dirty="0">
              <a:latin typeface="Calibri" panose="020F0502020204030204" pitchFamily="34" charset="0"/>
              <a:cs typeface="Calibri" panose="020F0502020204030204" pitchFamily="34" charset="0"/>
            </a:rPr>
            <a:t>highly reactive.</a:t>
          </a:r>
        </a:p>
      </dsp:txBody>
      <dsp:txXfrm>
        <a:off x="5380002" y="587032"/>
        <a:ext cx="2444055" cy="1466433"/>
      </dsp:txXfrm>
    </dsp:sp>
    <dsp:sp modelId="{C4620298-FD6B-6841-AC29-563326969EA0}">
      <dsp:nvSpPr>
        <dsp:cNvPr id="0" name=""/>
        <dsp:cNvSpPr/>
      </dsp:nvSpPr>
      <dsp:spPr>
        <a:xfrm>
          <a:off x="8068463"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Metals with only </a:t>
          </a:r>
          <a:r>
            <a:rPr lang="en-US" sz="1600" u="sng" kern="1200" dirty="0">
              <a:latin typeface="Calibri" panose="020F0502020204030204" pitchFamily="34" charset="0"/>
              <a:cs typeface="Calibri" panose="020F0502020204030204" pitchFamily="34" charset="0"/>
            </a:rPr>
            <a:t>one valence electron</a:t>
          </a:r>
          <a:r>
            <a:rPr lang="en-US" sz="1600" kern="1200" dirty="0">
              <a:latin typeface="Calibri" panose="020F0502020204030204" pitchFamily="34" charset="0"/>
              <a:cs typeface="Calibri" panose="020F0502020204030204" pitchFamily="34" charset="0"/>
            </a:rPr>
            <a:t> are </a:t>
          </a:r>
          <a:r>
            <a:rPr lang="en-US" sz="1600" u="sng" kern="1200" dirty="0">
              <a:latin typeface="Calibri" panose="020F0502020204030204" pitchFamily="34" charset="0"/>
              <a:cs typeface="Calibri" panose="020F0502020204030204" pitchFamily="34" charset="0"/>
            </a:rPr>
            <a:t>especially reactive</a:t>
          </a:r>
          <a:r>
            <a:rPr lang="en-US" sz="1600" kern="1200" dirty="0">
              <a:latin typeface="Calibri" panose="020F0502020204030204" pitchFamily="34" charset="0"/>
              <a:cs typeface="Calibri" panose="020F0502020204030204" pitchFamily="34" charset="0"/>
            </a:rPr>
            <a:t>.</a:t>
          </a:r>
        </a:p>
      </dsp:txBody>
      <dsp:txXfrm>
        <a:off x="8068463" y="587032"/>
        <a:ext cx="2444055" cy="1466433"/>
      </dsp:txXfrm>
    </dsp:sp>
    <dsp:sp modelId="{592E5CDD-66A6-C546-A549-6A6A2AC3FDC2}">
      <dsp:nvSpPr>
        <dsp:cNvPr id="0" name=""/>
        <dsp:cNvSpPr/>
      </dsp:nvSpPr>
      <dsp:spPr>
        <a:xfrm>
          <a:off x="3080" y="2297871"/>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The loosely-held valence electrons in metal atoms determine </a:t>
          </a:r>
          <a:r>
            <a:rPr lang="en-US" sz="1600" u="sng" kern="1200" dirty="0">
              <a:latin typeface="Calibri" panose="020F0502020204030204" pitchFamily="34" charset="0"/>
              <a:cs typeface="Calibri" panose="020F0502020204030204" pitchFamily="34" charset="0"/>
            </a:rPr>
            <a:t>how metals bond. </a:t>
          </a:r>
        </a:p>
      </dsp:txBody>
      <dsp:txXfrm>
        <a:off x="3080" y="2297871"/>
        <a:ext cx="2444055" cy="1466433"/>
      </dsp:txXfrm>
    </dsp:sp>
    <dsp:sp modelId="{D56A496A-520E-0749-8348-DF19E6065B56}">
      <dsp:nvSpPr>
        <dsp:cNvPr id="0" name=""/>
        <dsp:cNvSpPr/>
      </dsp:nvSpPr>
      <dsp:spPr>
        <a:xfrm>
          <a:off x="2691541" y="229787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Most metals are </a:t>
          </a:r>
          <a:r>
            <a:rPr lang="en-US" sz="1600" u="sng" kern="1200" dirty="0">
              <a:latin typeface="Calibri" panose="020F0502020204030204" pitchFamily="34" charset="0"/>
              <a:cs typeface="Calibri" panose="020F0502020204030204" pitchFamily="34" charset="0"/>
            </a:rPr>
            <a:t>crystalline solids</a:t>
          </a:r>
          <a:r>
            <a:rPr lang="en-US" sz="1600" kern="1200" dirty="0">
              <a:latin typeface="Calibri" panose="020F0502020204030204" pitchFamily="34" charset="0"/>
              <a:cs typeface="Calibri" panose="020F0502020204030204" pitchFamily="34" charset="0"/>
            </a:rPr>
            <a:t>, 1 metal crystal is composed of closely-packed, positively-charged metal atoms.</a:t>
          </a:r>
        </a:p>
      </dsp:txBody>
      <dsp:txXfrm>
        <a:off x="2691541" y="2297871"/>
        <a:ext cx="2444055" cy="1466433"/>
      </dsp:txXfrm>
    </dsp:sp>
    <dsp:sp modelId="{49C55CAC-93D6-4D44-AB6E-E3E3A763365E}">
      <dsp:nvSpPr>
        <dsp:cNvPr id="0" name=""/>
        <dsp:cNvSpPr/>
      </dsp:nvSpPr>
      <dsp:spPr>
        <a:xfrm>
          <a:off x="5380002" y="229787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The valence electrons </a:t>
          </a:r>
          <a:r>
            <a:rPr lang="en-US" sz="1600" u="sng" kern="1200" dirty="0">
              <a:latin typeface="Calibri" panose="020F0502020204030204" pitchFamily="34" charset="0"/>
              <a:cs typeface="Calibri" panose="020F0502020204030204" pitchFamily="34" charset="0"/>
            </a:rPr>
            <a:t>drift among the atoms</a:t>
          </a:r>
          <a:r>
            <a:rPr lang="en-US" sz="1600" kern="1200" dirty="0">
              <a:latin typeface="Calibri" panose="020F0502020204030204" pitchFamily="34" charset="0"/>
              <a:cs typeface="Calibri" panose="020F0502020204030204" pitchFamily="34" charset="0"/>
            </a:rPr>
            <a:t>.</a:t>
          </a:r>
        </a:p>
      </dsp:txBody>
      <dsp:txXfrm>
        <a:off x="5380002" y="2297871"/>
        <a:ext cx="2444055" cy="1466433"/>
      </dsp:txXfrm>
    </dsp:sp>
    <dsp:sp modelId="{65AA06D9-2F5E-624D-8598-884BE259B2BE}">
      <dsp:nvSpPr>
        <dsp:cNvPr id="0" name=""/>
        <dsp:cNvSpPr/>
      </dsp:nvSpPr>
      <dsp:spPr>
        <a:xfrm>
          <a:off x="8068463" y="2297871"/>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Each metal atom is held in the crystal by a metallic bond –an attraction between </a:t>
          </a:r>
          <a:r>
            <a:rPr lang="en-US" sz="1400" u="sng" kern="1200" dirty="0">
              <a:latin typeface="Calibri" panose="020F0502020204030204" pitchFamily="34" charset="0"/>
              <a:cs typeface="Calibri" panose="020F0502020204030204" pitchFamily="34" charset="0"/>
            </a:rPr>
            <a:t>a positive metal atom and the electrons surrounding it</a:t>
          </a:r>
          <a:r>
            <a:rPr lang="en-US" sz="1400" kern="1200" dirty="0">
              <a:latin typeface="Calibri" panose="020F0502020204030204" pitchFamily="34" charset="0"/>
              <a:cs typeface="Calibri" panose="020F0502020204030204" pitchFamily="34" charset="0"/>
            </a:rPr>
            <a:t>.</a:t>
          </a:r>
        </a:p>
      </dsp:txBody>
      <dsp:txXfrm>
        <a:off x="8068463" y="2297871"/>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2E31B-2144-314A-970B-086916382BE9}">
      <dsp:nvSpPr>
        <dsp:cNvPr id="0" name=""/>
        <dsp:cNvSpPr/>
      </dsp:nvSpPr>
      <dsp:spPr>
        <a:xfrm>
          <a:off x="582645" y="1178"/>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physical properties of metals include </a:t>
          </a:r>
          <a:r>
            <a:rPr lang="en-US" sz="1400" u="sng" kern="1200" dirty="0"/>
            <a:t>malleability, ductility, and conductivity. </a:t>
          </a:r>
        </a:p>
      </dsp:txBody>
      <dsp:txXfrm>
        <a:off x="582645" y="1178"/>
        <a:ext cx="2174490" cy="1304694"/>
      </dsp:txXfrm>
    </dsp:sp>
    <dsp:sp modelId="{9E9B7AF3-8CD6-1042-9F84-9A10FE734BFB}">
      <dsp:nvSpPr>
        <dsp:cNvPr id="0" name=""/>
        <dsp:cNvSpPr/>
      </dsp:nvSpPr>
      <dsp:spPr>
        <a:xfrm>
          <a:off x="2974584" y="1178"/>
          <a:ext cx="2174490" cy="1304694"/>
        </a:xfrm>
        <a:prstGeom prst="rect">
          <a:avLst/>
        </a:prstGeom>
        <a:solidFill>
          <a:schemeClr val="accent5">
            <a:hueOff val="-136839"/>
            <a:satOff val="82"/>
            <a:lumOff val="-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 malleable material is one that can be </a:t>
          </a:r>
          <a:r>
            <a:rPr lang="en-US" sz="1400" u="sng" kern="1200" dirty="0"/>
            <a:t>hammered or rolled into flat sheets or other shapes. </a:t>
          </a:r>
        </a:p>
      </dsp:txBody>
      <dsp:txXfrm>
        <a:off x="2974584" y="1178"/>
        <a:ext cx="2174490" cy="1304694"/>
      </dsp:txXfrm>
    </dsp:sp>
    <dsp:sp modelId="{479923E6-5DF3-E242-8D35-2FD2EB770D43}">
      <dsp:nvSpPr>
        <dsp:cNvPr id="0" name=""/>
        <dsp:cNvSpPr/>
      </dsp:nvSpPr>
      <dsp:spPr>
        <a:xfrm>
          <a:off x="5366524" y="1178"/>
          <a:ext cx="2174490" cy="1304694"/>
        </a:xfrm>
        <a:prstGeom prst="rect">
          <a:avLst/>
        </a:prstGeom>
        <a:solidFill>
          <a:schemeClr val="accent5">
            <a:hueOff val="-273677"/>
            <a:satOff val="164"/>
            <a:lumOff val="-1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 ductile material is one that can be </a:t>
          </a:r>
          <a:r>
            <a:rPr lang="en-US" sz="1400" u="sng" kern="1200" dirty="0"/>
            <a:t>pulled out, or drawn, into long wires. </a:t>
          </a:r>
        </a:p>
      </dsp:txBody>
      <dsp:txXfrm>
        <a:off x="5366524" y="1178"/>
        <a:ext cx="2174490" cy="1304694"/>
      </dsp:txXfrm>
    </dsp:sp>
    <dsp:sp modelId="{1495E185-10BB-B046-9341-FF84CC9E11B3}">
      <dsp:nvSpPr>
        <dsp:cNvPr id="0" name=""/>
        <dsp:cNvSpPr/>
      </dsp:nvSpPr>
      <dsp:spPr>
        <a:xfrm>
          <a:off x="7758464" y="1178"/>
          <a:ext cx="2174490" cy="1304694"/>
        </a:xfrm>
        <a:prstGeom prst="rect">
          <a:avLst/>
        </a:prstGeom>
        <a:solidFill>
          <a:schemeClr val="accent5">
            <a:hueOff val="-410516"/>
            <a:satOff val="245"/>
            <a:lumOff val="-28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a:t>
          </a:r>
          <a:r>
            <a:rPr lang="en-US" sz="1400" u="sng" kern="1200" dirty="0"/>
            <a:t>easy movement of valence electrons </a:t>
          </a:r>
          <a:r>
            <a:rPr lang="en-US" sz="1400" kern="1200" dirty="0"/>
            <a:t>in metals is what makes metals malleable and ductile.</a:t>
          </a:r>
        </a:p>
      </dsp:txBody>
      <dsp:txXfrm>
        <a:off x="7758464" y="1178"/>
        <a:ext cx="2174490" cy="1304694"/>
      </dsp:txXfrm>
    </dsp:sp>
    <dsp:sp modelId="{BC77FA38-C951-EF40-966D-DD69047A1F7E}">
      <dsp:nvSpPr>
        <dsp:cNvPr id="0" name=""/>
        <dsp:cNvSpPr/>
      </dsp:nvSpPr>
      <dsp:spPr>
        <a:xfrm>
          <a:off x="582645" y="1523321"/>
          <a:ext cx="2174490" cy="1304694"/>
        </a:xfrm>
        <a:prstGeom prst="rect">
          <a:avLst/>
        </a:prstGeom>
        <a:solidFill>
          <a:schemeClr val="accent5">
            <a:hueOff val="-547355"/>
            <a:satOff val="327"/>
            <a:lumOff val="-3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movement of valence electrons also makes most metals good </a:t>
          </a:r>
          <a:r>
            <a:rPr lang="en-US" sz="1400" u="sng" kern="1200" dirty="0"/>
            <a:t>thermal and electrical conductors</a:t>
          </a:r>
          <a:r>
            <a:rPr lang="en-US" sz="1400" kern="1200" dirty="0"/>
            <a:t>.</a:t>
          </a:r>
        </a:p>
      </dsp:txBody>
      <dsp:txXfrm>
        <a:off x="582645" y="1523321"/>
        <a:ext cx="2174490" cy="1304694"/>
      </dsp:txXfrm>
    </dsp:sp>
    <dsp:sp modelId="{9FC117D2-A421-4D46-AE95-AD7C69273C3E}">
      <dsp:nvSpPr>
        <dsp:cNvPr id="0" name=""/>
        <dsp:cNvSpPr/>
      </dsp:nvSpPr>
      <dsp:spPr>
        <a:xfrm>
          <a:off x="2974584" y="1523321"/>
          <a:ext cx="2174490" cy="1304694"/>
        </a:xfrm>
        <a:prstGeom prst="rect">
          <a:avLst/>
        </a:prstGeom>
        <a:solidFill>
          <a:schemeClr val="accent5">
            <a:hueOff val="-684194"/>
            <a:satOff val="409"/>
            <a:lumOff val="-48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Thermal conductivity is the ability of an object to </a:t>
          </a:r>
          <a:r>
            <a:rPr lang="en-US" sz="1400" u="sng" kern="1200" dirty="0"/>
            <a:t>transfer heat. </a:t>
          </a:r>
        </a:p>
      </dsp:txBody>
      <dsp:txXfrm>
        <a:off x="2974584" y="1523321"/>
        <a:ext cx="2174490" cy="1304694"/>
      </dsp:txXfrm>
    </dsp:sp>
    <dsp:sp modelId="{A07199ED-D9D3-7A4D-B29E-9F76FEAB6C36}">
      <dsp:nvSpPr>
        <dsp:cNvPr id="0" name=""/>
        <dsp:cNvSpPr/>
      </dsp:nvSpPr>
      <dsp:spPr>
        <a:xfrm>
          <a:off x="5366524" y="1523321"/>
          <a:ext cx="2174490" cy="1304694"/>
        </a:xfrm>
        <a:prstGeom prst="rect">
          <a:avLst/>
        </a:prstGeom>
        <a:solidFill>
          <a:schemeClr val="accent5">
            <a:hueOff val="-821032"/>
            <a:satOff val="491"/>
            <a:lumOff val="-57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Other physical properties of metals include </a:t>
          </a:r>
          <a:r>
            <a:rPr lang="en-US" sz="1400" u="sng" kern="1200" dirty="0"/>
            <a:t>luster, magnetism, low specific heat, high density, and solid state at room temperature. </a:t>
          </a:r>
        </a:p>
      </dsp:txBody>
      <dsp:txXfrm>
        <a:off x="5366524" y="1523321"/>
        <a:ext cx="2174490" cy="1304694"/>
      </dsp:txXfrm>
    </dsp:sp>
    <dsp:sp modelId="{6B762963-5C19-B641-A584-FC5BCDCB6265}">
      <dsp:nvSpPr>
        <dsp:cNvPr id="0" name=""/>
        <dsp:cNvSpPr/>
      </dsp:nvSpPr>
      <dsp:spPr>
        <a:xfrm>
          <a:off x="7758464" y="1523321"/>
          <a:ext cx="2174490" cy="1304694"/>
        </a:xfrm>
        <a:prstGeom prst="rect">
          <a:avLst/>
        </a:prstGeom>
        <a:solidFill>
          <a:schemeClr val="accent5">
            <a:hueOff val="-957871"/>
            <a:satOff val="573"/>
            <a:lumOff val="-6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 material that has a high luster is </a:t>
          </a:r>
          <a:r>
            <a:rPr lang="en-US" sz="1400" u="sng" kern="1200" dirty="0"/>
            <a:t>shiny and reflective. </a:t>
          </a:r>
        </a:p>
      </dsp:txBody>
      <dsp:txXfrm>
        <a:off x="7758464" y="1523321"/>
        <a:ext cx="2174490" cy="1304694"/>
      </dsp:txXfrm>
    </dsp:sp>
    <dsp:sp modelId="{1CFF1BA8-592F-7A49-AB8B-B53D7E8708A7}">
      <dsp:nvSpPr>
        <dsp:cNvPr id="0" name=""/>
        <dsp:cNvSpPr/>
      </dsp:nvSpPr>
      <dsp:spPr>
        <a:xfrm>
          <a:off x="582645" y="3045465"/>
          <a:ext cx="2174490" cy="1304694"/>
        </a:xfrm>
        <a:prstGeom prst="rect">
          <a:avLst/>
        </a:prstGeom>
        <a:solidFill>
          <a:schemeClr val="accent5">
            <a:hueOff val="-1094710"/>
            <a:satOff val="655"/>
            <a:lumOff val="-77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Specific heat is the amount of energy required to raise the temperature of 1 gram of a material by 1 degree Celsius. </a:t>
          </a:r>
        </a:p>
      </dsp:txBody>
      <dsp:txXfrm>
        <a:off x="582645" y="3045465"/>
        <a:ext cx="2174490" cy="1304694"/>
      </dsp:txXfrm>
    </dsp:sp>
    <dsp:sp modelId="{9A40C848-5BD9-9B47-A8B9-AE25825BE50F}">
      <dsp:nvSpPr>
        <dsp:cNvPr id="0" name=""/>
        <dsp:cNvSpPr/>
      </dsp:nvSpPr>
      <dsp:spPr>
        <a:xfrm>
          <a:off x="2974584" y="3045465"/>
          <a:ext cx="2174490" cy="1304694"/>
        </a:xfrm>
        <a:prstGeom prst="rect">
          <a:avLst/>
        </a:prstGeom>
        <a:solidFill>
          <a:schemeClr val="accent5">
            <a:hueOff val="-1231548"/>
            <a:satOff val="736"/>
            <a:lumOff val="-8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Metals with low specific heats require only a small amount of heat energy to raise their temperatures. </a:t>
          </a:r>
        </a:p>
      </dsp:txBody>
      <dsp:txXfrm>
        <a:off x="2974584" y="3045465"/>
        <a:ext cx="2174490" cy="1304694"/>
      </dsp:txXfrm>
    </dsp:sp>
    <dsp:sp modelId="{FD35095B-0765-45FF-8C96-77E542827E86}">
      <dsp:nvSpPr>
        <dsp:cNvPr id="0" name=""/>
        <dsp:cNvSpPr/>
      </dsp:nvSpPr>
      <dsp:spPr>
        <a:xfrm>
          <a:off x="5421125" y="3046639"/>
          <a:ext cx="2174490" cy="1304694"/>
        </a:xfrm>
        <a:prstGeom prst="rect">
          <a:avLst/>
        </a:prstGeom>
        <a:solidFill>
          <a:schemeClr val="accent5">
            <a:hueOff val="-1368387"/>
            <a:satOff val="818"/>
            <a:lumOff val="-9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Most metals are solids at room temperature. </a:t>
          </a:r>
          <a:r>
            <a:rPr lang="en-US" sz="1400" u="sng" kern="1200" dirty="0"/>
            <a:t>Mercury </a:t>
          </a:r>
          <a:r>
            <a:rPr lang="en-US" sz="1400" kern="1200" dirty="0"/>
            <a:t>is a metal that is liquid at room temperature. </a:t>
          </a:r>
        </a:p>
      </dsp:txBody>
      <dsp:txXfrm>
        <a:off x="5421125" y="3046639"/>
        <a:ext cx="2174490" cy="1304694"/>
      </dsp:txXfrm>
    </dsp:sp>
    <dsp:sp modelId="{7B601B93-C8B4-C745-BD66-E91108ABDB1A}">
      <dsp:nvSpPr>
        <dsp:cNvPr id="0" name=""/>
        <dsp:cNvSpPr/>
      </dsp:nvSpPr>
      <dsp:spPr>
        <a:xfrm>
          <a:off x="7945318" y="3046639"/>
          <a:ext cx="2174490" cy="1304694"/>
        </a:xfrm>
        <a:prstGeom prst="rect">
          <a:avLst/>
        </a:prstGeom>
        <a:solidFill>
          <a:schemeClr val="accent5">
            <a:hueOff val="-1505226"/>
            <a:satOff val="900"/>
            <a:lumOff val="-105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 few metals also share the property of magnetism</a:t>
          </a:r>
          <a:r>
            <a:rPr lang="en-US" sz="1400" u="sng" kern="1200" dirty="0"/>
            <a:t>. Iron, cobalt, and nickel </a:t>
          </a:r>
          <a:r>
            <a:rPr lang="en-US" sz="1400" kern="1200" dirty="0"/>
            <a:t>are all magnetic metals.</a:t>
          </a:r>
        </a:p>
      </dsp:txBody>
      <dsp:txXfrm>
        <a:off x="7945318" y="3046639"/>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82224-D5E0-4542-A3C5-04AF7ABC8FBC}"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14532-3EB2-F847-A522-D3F41E39D21E}" type="slidenum">
              <a:rPr lang="en-US" smtClean="0"/>
              <a:t>‹#›</a:t>
            </a:fld>
            <a:endParaRPr lang="en-US"/>
          </a:p>
        </p:txBody>
      </p:sp>
    </p:spTree>
    <p:extLst>
      <p:ext uri="{BB962C8B-B14F-4D97-AF65-F5344CB8AC3E}">
        <p14:creationId xmlns:p14="http://schemas.microsoft.com/office/powerpoint/2010/main" val="2822730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14532-3EB2-F847-A522-D3F41E39D21E}" type="slidenum">
              <a:rPr lang="en-US" smtClean="0"/>
              <a:t>6</a:t>
            </a:fld>
            <a:endParaRPr lang="en-US"/>
          </a:p>
        </p:txBody>
      </p:sp>
    </p:spTree>
    <p:extLst>
      <p:ext uri="{BB962C8B-B14F-4D97-AF65-F5344CB8AC3E}">
        <p14:creationId xmlns:p14="http://schemas.microsoft.com/office/powerpoint/2010/main" val="146425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14532-3EB2-F847-A522-D3F41E39D21E}" type="slidenum">
              <a:rPr lang="en-US" smtClean="0"/>
              <a:t>11</a:t>
            </a:fld>
            <a:endParaRPr lang="en-US"/>
          </a:p>
        </p:txBody>
      </p:sp>
    </p:spTree>
    <p:extLst>
      <p:ext uri="{BB962C8B-B14F-4D97-AF65-F5344CB8AC3E}">
        <p14:creationId xmlns:p14="http://schemas.microsoft.com/office/powerpoint/2010/main" val="122108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3/5/2026</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79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63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87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3/5/2026</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360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1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9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78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39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09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14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3/5/2026</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0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3/5/2026</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6757594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avvasrealize.com/content/viewer/standalone/loader/view/cf9f234f-4f10-3d8b-a73e-a5c8528dd75b/25/nonscorable?programId=bf73cedf-0847-39d6-b148-6f7b92117c87&amp;programVersion=23&amp;containerId=970b5524-3978-3c30-89ff-49f5649318a6&amp;containerVersion=24&amp;backUrl=https:%2F%2Fwww.savvasrealize.com%2Fdashboard%2Fprogram%2Fbf73cedf-0847-39d6-b148-6f7b92117c87%2F23%2Ftier%2F0a519261-d9d2-3e61-96e1-b829c25b1412%2F24%2Flesson%2F970b5524-3978-3c30-89ff-49f5649318a6%2F24&amp;locale=en&amp;programName=Elevate%20Science%20Course%203&amp;rootProgramId=bf73cedf-0847-39d6-b148-6f7b92117c87"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bstract background of connected blue lines">
            <a:extLst>
              <a:ext uri="{FF2B5EF4-FFF2-40B4-BE49-F238E27FC236}">
                <a16:creationId xmlns:a16="http://schemas.microsoft.com/office/drawing/2014/main" id="{718925E7-F112-48FE-A679-A6AEBB380E9D}"/>
              </a:ext>
            </a:extLst>
          </p:cNvPr>
          <p:cNvPicPr>
            <a:picLocks noChangeAspect="1"/>
          </p:cNvPicPr>
          <p:nvPr/>
        </p:nvPicPr>
        <p:blipFill rotWithShape="1">
          <a:blip r:embed="rId2">
            <a:alphaModFix amt="55000"/>
          </a:blip>
          <a:srcRect/>
          <a:stretch/>
        </p:blipFill>
        <p:spPr>
          <a:xfrm>
            <a:off x="20" y="10"/>
            <a:ext cx="12191980" cy="6857990"/>
          </a:xfrm>
          <a:prstGeom prst="rect">
            <a:avLst/>
          </a:prstGeom>
        </p:spPr>
      </p:pic>
      <p:sp>
        <p:nvSpPr>
          <p:cNvPr id="24" name="Oval 23">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5AB27D-3D6C-B146-B92B-1C3890155ECB}"/>
              </a:ext>
            </a:extLst>
          </p:cNvPr>
          <p:cNvSpPr>
            <a:spLocks noGrp="1"/>
          </p:cNvSpPr>
          <p:nvPr>
            <p:ph type="ctrTitle"/>
          </p:nvPr>
        </p:nvSpPr>
        <p:spPr>
          <a:xfrm>
            <a:off x="3577192" y="1032483"/>
            <a:ext cx="5037616" cy="2982360"/>
          </a:xfrm>
        </p:spPr>
        <p:txBody>
          <a:bodyPr>
            <a:normAutofit/>
          </a:bodyPr>
          <a:lstStyle/>
          <a:p>
            <a:r>
              <a:rPr lang="en-US" b="1"/>
              <a:t>Chapter 1 Lesson 3</a:t>
            </a:r>
            <a:endParaRPr lang="en-US"/>
          </a:p>
        </p:txBody>
      </p:sp>
      <p:sp>
        <p:nvSpPr>
          <p:cNvPr id="3" name="Subtitle 2">
            <a:extLst>
              <a:ext uri="{FF2B5EF4-FFF2-40B4-BE49-F238E27FC236}">
                <a16:creationId xmlns:a16="http://schemas.microsoft.com/office/drawing/2014/main" id="{274C1CCE-BC33-F643-96EE-C089A170EC15}"/>
              </a:ext>
            </a:extLst>
          </p:cNvPr>
          <p:cNvSpPr>
            <a:spLocks noGrp="1"/>
          </p:cNvSpPr>
          <p:nvPr>
            <p:ph type="subTitle" idx="1"/>
          </p:nvPr>
        </p:nvSpPr>
        <p:spPr>
          <a:xfrm>
            <a:off x="3577192" y="4106918"/>
            <a:ext cx="5037616" cy="1655762"/>
          </a:xfrm>
        </p:spPr>
        <p:txBody>
          <a:bodyPr>
            <a:normAutofit/>
          </a:bodyPr>
          <a:lstStyle/>
          <a:p>
            <a:r>
              <a:rPr lang="en-US" dirty="0"/>
              <a:t>Bonding and the periodic table</a:t>
            </a:r>
            <a:endParaRPr lang="en-US"/>
          </a:p>
        </p:txBody>
      </p:sp>
      <p:sp>
        <p:nvSpPr>
          <p:cNvPr id="26" name="Arc 25">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8FDA70-019C-1848-B3F9-BED82475F23E}"/>
              </a:ext>
            </a:extLst>
          </p:cNvPr>
          <p:cNvSpPr>
            <a:spLocks noGrp="1"/>
          </p:cNvSpPr>
          <p:nvPr>
            <p:ph type="title"/>
          </p:nvPr>
        </p:nvSpPr>
        <p:spPr>
          <a:xfrm>
            <a:off x="756423" y="818546"/>
            <a:ext cx="5257800" cy="1325563"/>
          </a:xfrm>
        </p:spPr>
        <p:txBody>
          <a:bodyPr>
            <a:normAutofit/>
          </a:bodyPr>
          <a:lstStyle/>
          <a:p>
            <a:r>
              <a:rPr lang="en-US" dirty="0"/>
              <a:t>Valence Electrons</a:t>
            </a:r>
          </a:p>
        </p:txBody>
      </p:sp>
      <p:sp>
        <p:nvSpPr>
          <p:cNvPr id="3" name="Content Placeholder 2">
            <a:extLst>
              <a:ext uri="{FF2B5EF4-FFF2-40B4-BE49-F238E27FC236}">
                <a16:creationId xmlns:a16="http://schemas.microsoft.com/office/drawing/2014/main" id="{DDB8772D-3128-204A-8359-E759B6501E39}"/>
              </a:ext>
            </a:extLst>
          </p:cNvPr>
          <p:cNvSpPr>
            <a:spLocks noGrp="1"/>
          </p:cNvSpPr>
          <p:nvPr>
            <p:ph idx="1"/>
          </p:nvPr>
        </p:nvSpPr>
        <p:spPr>
          <a:xfrm>
            <a:off x="838201" y="1984443"/>
            <a:ext cx="5257800" cy="4192520"/>
          </a:xfrm>
        </p:spPr>
        <p:txBody>
          <a:bodyPr>
            <a:normAutofit/>
          </a:bodyPr>
          <a:lstStyle/>
          <a:p>
            <a:r>
              <a:rPr lang="en-US" sz="2400" dirty="0">
                <a:latin typeface="Calibri" panose="020F0502020204030204" pitchFamily="34" charset="0"/>
                <a:cs typeface="Calibri" panose="020F0502020204030204" pitchFamily="34" charset="0"/>
              </a:rPr>
              <a:t>An atom may have from one to eight valence electrons, depending on the element. </a:t>
            </a:r>
          </a:p>
          <a:p>
            <a:r>
              <a:rPr lang="en-US" sz="2400" dirty="0">
                <a:latin typeface="Calibri" panose="020F0502020204030204" pitchFamily="34" charset="0"/>
                <a:cs typeface="Calibri" panose="020F0502020204030204" pitchFamily="34" charset="0"/>
              </a:rPr>
              <a:t>One way to show the number of valence electrons in an element is to draw the electrons in an atom.</a:t>
            </a:r>
          </a:p>
          <a:p>
            <a:r>
              <a:rPr lang="en-US" sz="2400" dirty="0">
                <a:solidFill>
                  <a:schemeClr val="accent2">
                    <a:lumMod val="75000"/>
                  </a:schemeClr>
                </a:solidFill>
                <a:latin typeface="Calibri" panose="020F0502020204030204" pitchFamily="34" charset="0"/>
                <a:cs typeface="Calibri" panose="020F0502020204030204" pitchFamily="34" charset="0"/>
              </a:rPr>
              <a:t> </a:t>
            </a:r>
            <a:r>
              <a:rPr lang="en-US" sz="2400" b="1" dirty="0">
                <a:solidFill>
                  <a:schemeClr val="accent2">
                    <a:lumMod val="75000"/>
                  </a:schemeClr>
                </a:solidFill>
                <a:latin typeface="Calibri" panose="020F0502020204030204" pitchFamily="34" charset="0"/>
                <a:cs typeface="Calibri" panose="020F0502020204030204" pitchFamily="34" charset="0"/>
              </a:rPr>
              <a:t>This Bohr-model diagram </a:t>
            </a:r>
            <a:r>
              <a:rPr lang="en-US" sz="2400" dirty="0">
                <a:latin typeface="Calibri" panose="020F0502020204030204" pitchFamily="34" charset="0"/>
                <a:cs typeface="Calibri" panose="020F0502020204030204" pitchFamily="34" charset="0"/>
              </a:rPr>
              <a:t>shows the arrangement of the electrons in the magnesium atom. </a:t>
            </a:r>
          </a:p>
          <a:p>
            <a:r>
              <a:rPr lang="en-US" sz="2400" dirty="0">
                <a:latin typeface="Calibri" panose="020F0502020204030204" pitchFamily="34" charset="0"/>
                <a:cs typeface="Calibri" panose="020F0502020204030204" pitchFamily="34" charset="0"/>
              </a:rPr>
              <a:t>The electrons in the outermost energy level are the </a:t>
            </a:r>
            <a:r>
              <a:rPr lang="en-US" sz="2400" dirty="0">
                <a:highlight>
                  <a:srgbClr val="FFFF00"/>
                </a:highlight>
                <a:latin typeface="Calibri" panose="020F0502020204030204" pitchFamily="34" charset="0"/>
                <a:cs typeface="Calibri" panose="020F0502020204030204" pitchFamily="34" charset="0"/>
              </a:rPr>
              <a:t>valence electrons</a:t>
            </a:r>
          </a:p>
          <a:p>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6998124-34B2-4318-8AB4-708070BAB772}"/>
              </a:ext>
            </a:extLst>
          </p:cNvPr>
          <p:cNvPicPr>
            <a:picLocks noChangeAspect="1"/>
          </p:cNvPicPr>
          <p:nvPr/>
        </p:nvPicPr>
        <p:blipFill>
          <a:blip r:embed="rId2"/>
          <a:stretch>
            <a:fillRect/>
          </a:stretch>
        </p:blipFill>
        <p:spPr>
          <a:xfrm>
            <a:off x="6452146" y="818546"/>
            <a:ext cx="5220152" cy="5197290"/>
          </a:xfrm>
          <a:prstGeom prst="rect">
            <a:avLst/>
          </a:prstGeom>
        </p:spPr>
      </p:pic>
      <p:pic>
        <p:nvPicPr>
          <p:cNvPr id="10" name="Picture 9">
            <a:extLst>
              <a:ext uri="{FF2B5EF4-FFF2-40B4-BE49-F238E27FC236}">
                <a16:creationId xmlns:a16="http://schemas.microsoft.com/office/drawing/2014/main" id="{FA23ADCD-1464-4C1A-840E-0A54CF6B7CA7}"/>
              </a:ext>
            </a:extLst>
          </p:cNvPr>
          <p:cNvPicPr>
            <a:picLocks noChangeAspect="1"/>
          </p:cNvPicPr>
          <p:nvPr/>
        </p:nvPicPr>
        <p:blipFill rotWithShape="1">
          <a:blip r:embed="rId2"/>
          <a:srcRect l="25699" t="5079" r="44167" b="87303"/>
          <a:stretch/>
        </p:blipFill>
        <p:spPr>
          <a:xfrm>
            <a:off x="6482354" y="1216058"/>
            <a:ext cx="1107595" cy="278776"/>
          </a:xfrm>
          <a:prstGeom prst="rect">
            <a:avLst/>
          </a:prstGeom>
        </p:spPr>
      </p:pic>
      <p:sp>
        <p:nvSpPr>
          <p:cNvPr id="11" name="TextBox 10">
            <a:extLst>
              <a:ext uri="{FF2B5EF4-FFF2-40B4-BE49-F238E27FC236}">
                <a16:creationId xmlns:a16="http://schemas.microsoft.com/office/drawing/2014/main" id="{0EEEC8DC-71E9-4474-AB45-A9C6D4A2466B}"/>
              </a:ext>
            </a:extLst>
          </p:cNvPr>
          <p:cNvSpPr txBox="1"/>
          <p:nvPr/>
        </p:nvSpPr>
        <p:spPr>
          <a:xfrm>
            <a:off x="6589346" y="1124613"/>
            <a:ext cx="362600" cy="461665"/>
          </a:xfrm>
          <a:prstGeom prst="rect">
            <a:avLst/>
          </a:prstGeom>
          <a:noFill/>
        </p:spPr>
        <p:txBody>
          <a:bodyPr wrap="none" rtlCol="0">
            <a:spAutoFit/>
          </a:bodyPr>
          <a:lstStyle/>
          <a:p>
            <a:r>
              <a:rPr lang="en-US" sz="2400" dirty="0">
                <a:solidFill>
                  <a:srgbClr val="FF0000"/>
                </a:solidFill>
              </a:rPr>
              <a:t>2</a:t>
            </a:r>
          </a:p>
        </p:txBody>
      </p:sp>
    </p:spTree>
    <p:extLst>
      <p:ext uri="{BB962C8B-B14F-4D97-AF65-F5344CB8AC3E}">
        <p14:creationId xmlns:p14="http://schemas.microsoft.com/office/powerpoint/2010/main" val="4974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AF7E5F5-6CA9-C747-BE02-E2146F3E7458}"/>
              </a:ext>
            </a:extLst>
          </p:cNvPr>
          <p:cNvSpPr>
            <a:spLocks noGrp="1"/>
          </p:cNvSpPr>
          <p:nvPr>
            <p:ph type="title"/>
          </p:nvPr>
        </p:nvSpPr>
        <p:spPr>
          <a:xfrm>
            <a:off x="284854" y="-273803"/>
            <a:ext cx="5458838" cy="1325563"/>
          </a:xfrm>
        </p:spPr>
        <p:txBody>
          <a:bodyPr>
            <a:normAutofit/>
          </a:bodyPr>
          <a:lstStyle/>
          <a:p>
            <a:r>
              <a:rPr lang="en-US" dirty="0"/>
              <a:t>Electron Dot Diagrams</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E6227EBC-2AB1-7146-A8CF-6E133CD8B8B3}"/>
              </a:ext>
            </a:extLst>
          </p:cNvPr>
          <p:cNvSpPr>
            <a:spLocks noGrp="1"/>
          </p:cNvSpPr>
          <p:nvPr>
            <p:ph idx="1"/>
          </p:nvPr>
        </p:nvSpPr>
        <p:spPr>
          <a:xfrm>
            <a:off x="284854" y="735341"/>
            <a:ext cx="11622292" cy="4192520"/>
          </a:xfrm>
        </p:spPr>
        <p:txBody>
          <a:bodyPr>
            <a:normAutofit/>
          </a:bodyPr>
          <a:lstStyle/>
          <a:p>
            <a:r>
              <a:rPr lang="en-US" sz="2200" dirty="0"/>
              <a:t>Another way to show the number of valence electrons in an element is by drawing an electron dot diagram. </a:t>
            </a:r>
          </a:p>
          <a:p>
            <a:r>
              <a:rPr lang="en-US" sz="2200" dirty="0"/>
              <a:t>An electron dot diagram includes the symbol for the element surrounded by dots, as shown in Figure 3.</a:t>
            </a:r>
          </a:p>
          <a:p>
            <a:r>
              <a:rPr lang="en-US" sz="2200" dirty="0"/>
              <a:t>The top, bottom, left, and right parts of the diagram can each hold up to two dots. </a:t>
            </a:r>
          </a:p>
          <a:p>
            <a:r>
              <a:rPr lang="en-US" sz="2200" dirty="0"/>
              <a:t>Each dot stands for one valence electron.</a:t>
            </a:r>
          </a:p>
        </p:txBody>
      </p:sp>
      <p:pic>
        <p:nvPicPr>
          <p:cNvPr id="2" name="Picture 1">
            <a:extLst>
              <a:ext uri="{FF2B5EF4-FFF2-40B4-BE49-F238E27FC236}">
                <a16:creationId xmlns:a16="http://schemas.microsoft.com/office/drawing/2014/main" id="{BCE2E628-B964-494D-9A9D-DFB0E2AA1963}"/>
              </a:ext>
            </a:extLst>
          </p:cNvPr>
          <p:cNvPicPr>
            <a:picLocks noChangeAspect="1"/>
          </p:cNvPicPr>
          <p:nvPr/>
        </p:nvPicPr>
        <p:blipFill>
          <a:blip r:embed="rId3"/>
          <a:stretch>
            <a:fillRect/>
          </a:stretch>
        </p:blipFill>
        <p:spPr>
          <a:xfrm>
            <a:off x="0" y="2991226"/>
            <a:ext cx="12192000" cy="3873271"/>
          </a:xfrm>
          <a:prstGeom prst="rect">
            <a:avLst/>
          </a:prstGeom>
        </p:spPr>
      </p:pic>
      <p:sp>
        <p:nvSpPr>
          <p:cNvPr id="9" name="TextBox 8">
            <a:extLst>
              <a:ext uri="{FF2B5EF4-FFF2-40B4-BE49-F238E27FC236}">
                <a16:creationId xmlns:a16="http://schemas.microsoft.com/office/drawing/2014/main" id="{1F5628EF-A73C-4251-9EC9-03F14776247A}"/>
              </a:ext>
            </a:extLst>
          </p:cNvPr>
          <p:cNvSpPr txBox="1"/>
          <p:nvPr/>
        </p:nvSpPr>
        <p:spPr>
          <a:xfrm>
            <a:off x="8606682" y="5888007"/>
            <a:ext cx="502061" cy="646331"/>
          </a:xfrm>
          <a:prstGeom prst="rect">
            <a:avLst/>
          </a:prstGeom>
          <a:noFill/>
        </p:spPr>
        <p:txBody>
          <a:bodyPr wrap="none" rtlCol="0">
            <a:spAutoFit/>
          </a:bodyPr>
          <a:lstStyle/>
          <a:p>
            <a:r>
              <a:rPr lang="en-US" sz="3600" b="1" dirty="0">
                <a:solidFill>
                  <a:srgbClr val="FF0000"/>
                </a:solidFill>
                <a:latin typeface="+mj-lt"/>
              </a:rPr>
              <a:t>N</a:t>
            </a:r>
          </a:p>
        </p:txBody>
      </p:sp>
      <p:sp>
        <p:nvSpPr>
          <p:cNvPr id="3" name="Oval 2">
            <a:extLst>
              <a:ext uri="{FF2B5EF4-FFF2-40B4-BE49-F238E27FC236}">
                <a16:creationId xmlns:a16="http://schemas.microsoft.com/office/drawing/2014/main" id="{C3884DEF-5519-400E-B88C-3B7F094FD792}"/>
              </a:ext>
            </a:extLst>
          </p:cNvPr>
          <p:cNvSpPr/>
          <p:nvPr/>
        </p:nvSpPr>
        <p:spPr>
          <a:xfrm>
            <a:off x="8796438" y="5786346"/>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C2BC2E-8147-497F-B1DA-99653224CAAC}"/>
              </a:ext>
            </a:extLst>
          </p:cNvPr>
          <p:cNvSpPr/>
          <p:nvPr/>
        </p:nvSpPr>
        <p:spPr>
          <a:xfrm>
            <a:off x="9108743" y="6149898"/>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5D9B07-F1F8-4D69-8434-1274DFBDF673}"/>
              </a:ext>
            </a:extLst>
          </p:cNvPr>
          <p:cNvSpPr/>
          <p:nvPr/>
        </p:nvSpPr>
        <p:spPr>
          <a:xfrm>
            <a:off x="8353739" y="6088624"/>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1408CA-9340-4FD3-9412-98839AE4EFC2}"/>
              </a:ext>
            </a:extLst>
          </p:cNvPr>
          <p:cNvSpPr/>
          <p:nvPr/>
        </p:nvSpPr>
        <p:spPr>
          <a:xfrm>
            <a:off x="8353739" y="6247787"/>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2B9F1C8-C622-40BA-8CE2-89C15BEFFB70}"/>
              </a:ext>
            </a:extLst>
          </p:cNvPr>
          <p:cNvSpPr/>
          <p:nvPr/>
        </p:nvSpPr>
        <p:spPr>
          <a:xfrm>
            <a:off x="8796438" y="6473064"/>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60B504C-3744-42BF-8628-5EA6199D1A01}"/>
              </a:ext>
            </a:extLst>
          </p:cNvPr>
          <p:cNvSpPr txBox="1"/>
          <p:nvPr/>
        </p:nvSpPr>
        <p:spPr>
          <a:xfrm>
            <a:off x="11006982" y="5888007"/>
            <a:ext cx="453970" cy="646331"/>
          </a:xfrm>
          <a:prstGeom prst="rect">
            <a:avLst/>
          </a:prstGeom>
          <a:noFill/>
        </p:spPr>
        <p:txBody>
          <a:bodyPr wrap="none" rtlCol="0">
            <a:spAutoFit/>
          </a:bodyPr>
          <a:lstStyle/>
          <a:p>
            <a:r>
              <a:rPr lang="en-US" sz="3600" b="1" dirty="0">
                <a:solidFill>
                  <a:srgbClr val="FF0000"/>
                </a:solidFill>
                <a:latin typeface="+mj-lt"/>
              </a:rPr>
              <a:t>C</a:t>
            </a:r>
          </a:p>
        </p:txBody>
      </p:sp>
      <p:sp>
        <p:nvSpPr>
          <p:cNvPr id="18" name="Oval 17">
            <a:extLst>
              <a:ext uri="{FF2B5EF4-FFF2-40B4-BE49-F238E27FC236}">
                <a16:creationId xmlns:a16="http://schemas.microsoft.com/office/drawing/2014/main" id="{EF3B200A-A14D-4CA0-8057-8EB50A547B9F}"/>
              </a:ext>
            </a:extLst>
          </p:cNvPr>
          <p:cNvSpPr/>
          <p:nvPr/>
        </p:nvSpPr>
        <p:spPr>
          <a:xfrm>
            <a:off x="11196738" y="5786346"/>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09D792-CDA4-4E2D-8AF0-B1D5BD076F1B}"/>
              </a:ext>
            </a:extLst>
          </p:cNvPr>
          <p:cNvSpPr/>
          <p:nvPr/>
        </p:nvSpPr>
        <p:spPr>
          <a:xfrm>
            <a:off x="11509043" y="6149898"/>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9F7731D-D0F0-4027-BD9F-750E3EBDB497}"/>
              </a:ext>
            </a:extLst>
          </p:cNvPr>
          <p:cNvSpPr/>
          <p:nvPr/>
        </p:nvSpPr>
        <p:spPr>
          <a:xfrm>
            <a:off x="10826086" y="6150770"/>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848A57-10DA-4B56-8379-71D6898A6893}"/>
              </a:ext>
            </a:extLst>
          </p:cNvPr>
          <p:cNvSpPr/>
          <p:nvPr/>
        </p:nvSpPr>
        <p:spPr>
          <a:xfrm>
            <a:off x="11196738" y="6473064"/>
            <a:ext cx="122548" cy="122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24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1" grpId="0" animBg="1"/>
      <p:bldP spid="12" grpId="0" animBg="1"/>
      <p:bldP spid="13" grpId="0" animBg="1"/>
      <p:bldP spid="14" grpId="0" animBg="1"/>
      <p:bldP spid="16" grpId="0"/>
      <p:bldP spid="18" grpId="0" animBg="1"/>
      <p:bldP spid="20" grpId="0" animBg="1"/>
      <p:bldP spid="21"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c 33">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36" name="Rectangle 35">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14AE58-C9F9-C747-BAE5-46BF402F2396}"/>
              </a:ext>
            </a:extLst>
          </p:cNvPr>
          <p:cNvSpPr>
            <a:spLocks noGrp="1"/>
          </p:cNvSpPr>
          <p:nvPr>
            <p:ph type="title"/>
          </p:nvPr>
        </p:nvSpPr>
        <p:spPr>
          <a:xfrm>
            <a:off x="6604059" y="2348510"/>
            <a:ext cx="5221185" cy="2160980"/>
          </a:xfrm>
        </p:spPr>
        <p:txBody>
          <a:bodyPr vert="horz" lIns="91440" tIns="45720" rIns="91440" bIns="45720" rtlCol="0" anchor="b">
            <a:normAutofit fontScale="90000"/>
          </a:bodyPr>
          <a:lstStyle/>
          <a:p>
            <a:pPr algn="ctr"/>
            <a:r>
              <a:rPr lang="en-US" sz="5100" kern="1200" dirty="0">
                <a:solidFill>
                  <a:schemeClr val="tx1"/>
                </a:solidFill>
                <a:latin typeface="+mj-lt"/>
                <a:ea typeface="+mj-ea"/>
                <a:cs typeface="+mj-cs"/>
              </a:rPr>
              <a:t>How do valence electrons relate to the periodic table? </a:t>
            </a:r>
          </a:p>
        </p:txBody>
      </p:sp>
      <p:sp>
        <p:nvSpPr>
          <p:cNvPr id="38" name="Freeform: Shape 37">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able&#10;&#10;Description automatically generated">
            <a:extLst>
              <a:ext uri="{FF2B5EF4-FFF2-40B4-BE49-F238E27FC236}">
                <a16:creationId xmlns:a16="http://schemas.microsoft.com/office/drawing/2014/main" id="{FF5BCD05-B6C4-E147-8F18-BACEA351C657}"/>
              </a:ext>
            </a:extLst>
          </p:cNvPr>
          <p:cNvPicPr>
            <a:picLocks noChangeAspect="1"/>
          </p:cNvPicPr>
          <p:nvPr/>
        </p:nvPicPr>
        <p:blipFill rotWithShape="1">
          <a:blip r:embed="rId2"/>
          <a:srcRect t="-1183"/>
          <a:stretch/>
        </p:blipFill>
        <p:spPr>
          <a:xfrm>
            <a:off x="15013" y="1455654"/>
            <a:ext cx="6632498" cy="424468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2" name="Freeform: Shape 41">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7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14AE58-C9F9-C747-BAE5-46BF402F2396}"/>
              </a:ext>
            </a:extLst>
          </p:cNvPr>
          <p:cNvSpPr>
            <a:spLocks noGrp="1"/>
          </p:cNvSpPr>
          <p:nvPr>
            <p:ph type="title"/>
          </p:nvPr>
        </p:nvSpPr>
        <p:spPr>
          <a:xfrm>
            <a:off x="498274" y="148382"/>
            <a:ext cx="3981854" cy="2216513"/>
          </a:xfrm>
        </p:spPr>
        <p:txBody>
          <a:bodyPr>
            <a:normAutofit/>
          </a:bodyPr>
          <a:lstStyle/>
          <a:p>
            <a:r>
              <a:rPr lang="en-US" dirty="0">
                <a:solidFill>
                  <a:schemeClr val="accent2">
                    <a:lumMod val="75000"/>
                  </a:schemeClr>
                </a:solidFill>
              </a:rPr>
              <a:t>Valence Electrons and the Table:</a:t>
            </a:r>
          </a:p>
        </p:txBody>
      </p:sp>
      <p:sp>
        <p:nvSpPr>
          <p:cNvPr id="37" name="Arc 36">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Table&#10;&#10;Description automatically generated">
            <a:extLst>
              <a:ext uri="{FF2B5EF4-FFF2-40B4-BE49-F238E27FC236}">
                <a16:creationId xmlns:a16="http://schemas.microsoft.com/office/drawing/2014/main" id="{FF5BCD05-B6C4-E147-8F18-BACEA351C657}"/>
              </a:ext>
            </a:extLst>
          </p:cNvPr>
          <p:cNvPicPr>
            <a:picLocks noChangeAspect="1"/>
          </p:cNvPicPr>
          <p:nvPr/>
        </p:nvPicPr>
        <p:blipFill rotWithShape="1">
          <a:blip r:embed="rId2"/>
          <a:srcRect l="2407" r="3575"/>
          <a:stretch/>
        </p:blipFill>
        <p:spPr>
          <a:xfrm>
            <a:off x="2052198" y="2116309"/>
            <a:ext cx="7650601" cy="4593309"/>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a:extLst>
              <a:ext uri="{FF2B5EF4-FFF2-40B4-BE49-F238E27FC236}">
                <a16:creationId xmlns:a16="http://schemas.microsoft.com/office/drawing/2014/main" id="{FDBF6D17-2DC2-4D4C-9AC4-D05BF4B54C7C}"/>
              </a:ext>
            </a:extLst>
          </p:cNvPr>
          <p:cNvSpPr>
            <a:spLocks noGrp="1"/>
          </p:cNvSpPr>
          <p:nvPr>
            <p:ph idx="1"/>
          </p:nvPr>
        </p:nvSpPr>
        <p:spPr>
          <a:xfrm>
            <a:off x="4763794" y="739280"/>
            <a:ext cx="7445138" cy="2216512"/>
          </a:xfrm>
        </p:spPr>
        <p:txBody>
          <a:bodyPr>
            <a:normAutofit/>
          </a:bodyPr>
          <a:lstStyle/>
          <a:p>
            <a:r>
              <a:rPr lang="en-US" sz="2400" dirty="0"/>
              <a:t>The periodic table is shown in Figure 4. </a:t>
            </a:r>
          </a:p>
          <a:p>
            <a:r>
              <a:rPr lang="en-US" sz="2400" dirty="0"/>
              <a:t>An interpretation of the table gives you information about the valence electrons in atoms.</a:t>
            </a:r>
          </a:p>
          <a:p>
            <a:endParaRPr lang="en-US" sz="2400" dirty="0"/>
          </a:p>
        </p:txBody>
      </p:sp>
    </p:spTree>
    <p:extLst>
      <p:ext uri="{BB962C8B-B14F-4D97-AF65-F5344CB8AC3E}">
        <p14:creationId xmlns:p14="http://schemas.microsoft.com/office/powerpoint/2010/main" val="98203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96D63E-637A-F64B-A4F7-70ECA9EEB248}"/>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Valence Electrons and the Table:</a:t>
            </a:r>
          </a:p>
        </p:txBody>
      </p:sp>
      <p:sp>
        <p:nvSpPr>
          <p:cNvPr id="3" name="Content Placeholder 2">
            <a:extLst>
              <a:ext uri="{FF2B5EF4-FFF2-40B4-BE49-F238E27FC236}">
                <a16:creationId xmlns:a16="http://schemas.microsoft.com/office/drawing/2014/main" id="{E4DF36F6-7CF5-5D4B-BF66-0F07C92D1FF6}"/>
              </a:ext>
            </a:extLst>
          </p:cNvPr>
          <p:cNvSpPr>
            <a:spLocks noGrp="1"/>
          </p:cNvSpPr>
          <p:nvPr>
            <p:ph idx="1"/>
          </p:nvPr>
        </p:nvSpPr>
        <p:spPr>
          <a:xfrm>
            <a:off x="4447308" y="591344"/>
            <a:ext cx="6906491" cy="5585619"/>
          </a:xfrm>
        </p:spPr>
        <p:txBody>
          <a:bodyPr anchor="ctr">
            <a:normAutofit/>
          </a:bodyPr>
          <a:lstStyle/>
          <a:p>
            <a:r>
              <a:rPr lang="en-US" sz="2400" dirty="0">
                <a:latin typeface="Calibri" panose="020F0502020204030204" pitchFamily="34" charset="0"/>
                <a:cs typeface="Calibri" panose="020F0502020204030204" pitchFamily="34" charset="0"/>
              </a:rPr>
              <a:t>The elements are organized by </a:t>
            </a:r>
            <a:r>
              <a:rPr lang="en-US" sz="2400" dirty="0">
                <a:highlight>
                  <a:srgbClr val="FFFF00"/>
                </a:highlight>
                <a:latin typeface="Calibri" panose="020F0502020204030204" pitchFamily="34" charset="0"/>
                <a:cs typeface="Calibri" panose="020F0502020204030204" pitchFamily="34" charset="0"/>
              </a:rPr>
              <a:t>increasing</a:t>
            </a:r>
            <a:r>
              <a:rPr lang="en-US" sz="2400" dirty="0">
                <a:latin typeface="Calibri" panose="020F0502020204030204" pitchFamily="34" charset="0"/>
                <a:cs typeface="Calibri" panose="020F0502020204030204" pitchFamily="34" charset="0"/>
              </a:rPr>
              <a:t> atomic number. Therefore, the number of valence electrons Increases from left to right across each period. </a:t>
            </a:r>
          </a:p>
          <a:p>
            <a:r>
              <a:rPr lang="en-US" sz="2400" dirty="0">
                <a:latin typeface="Calibri" panose="020F0502020204030204" pitchFamily="34" charset="0"/>
                <a:cs typeface="Calibri" panose="020F0502020204030204" pitchFamily="34" charset="0"/>
              </a:rPr>
              <a:t>Each period begins with an element that has one valence electron and ends with an element that has eight electrons (except for Period 1, since helium has only two valence electrons). </a:t>
            </a:r>
          </a:p>
          <a:p>
            <a:r>
              <a:rPr lang="en-US" sz="2400" dirty="0">
                <a:latin typeface="Calibri" panose="020F0502020204030204" pitchFamily="34" charset="0"/>
                <a:cs typeface="Calibri" panose="020F0502020204030204" pitchFamily="34" charset="0"/>
              </a:rPr>
              <a:t>For Periods 2 and 3, Group 1 elements have one, Group 2 elements have two, Group 13 elements have three, Group 14 elements have four, and so on to Group 18, which has eight valence electrons.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10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96D63E-637A-F64B-A4F7-70ECA9EEB248}"/>
              </a:ext>
            </a:extLst>
          </p:cNvPr>
          <p:cNvSpPr>
            <a:spLocks noGrp="1"/>
          </p:cNvSpPr>
          <p:nvPr>
            <p:ph type="title"/>
          </p:nvPr>
        </p:nvSpPr>
        <p:spPr>
          <a:xfrm>
            <a:off x="686834" y="1153572"/>
            <a:ext cx="3200400" cy="4461163"/>
          </a:xfrm>
        </p:spPr>
        <p:txBody>
          <a:bodyPr>
            <a:normAutofit/>
          </a:bodyPr>
          <a:lstStyle/>
          <a:p>
            <a:r>
              <a:rPr lang="en-US">
                <a:solidFill>
                  <a:srgbClr val="FFFFFF"/>
                </a:solidFill>
              </a:rPr>
              <a:t>Valence Electrons and the Table:</a:t>
            </a:r>
          </a:p>
        </p:txBody>
      </p:sp>
      <p:sp>
        <p:nvSpPr>
          <p:cNvPr id="3" name="Content Placeholder 2">
            <a:extLst>
              <a:ext uri="{FF2B5EF4-FFF2-40B4-BE49-F238E27FC236}">
                <a16:creationId xmlns:a16="http://schemas.microsoft.com/office/drawing/2014/main" id="{E4DF36F6-7CF5-5D4B-BF66-0F07C92D1FF6}"/>
              </a:ext>
            </a:extLst>
          </p:cNvPr>
          <p:cNvSpPr>
            <a:spLocks noGrp="1"/>
          </p:cNvSpPr>
          <p:nvPr>
            <p:ph idx="1"/>
          </p:nvPr>
        </p:nvSpPr>
        <p:spPr>
          <a:xfrm>
            <a:off x="4447308" y="591344"/>
            <a:ext cx="6906491" cy="5585619"/>
          </a:xfrm>
        </p:spPr>
        <p:txBody>
          <a:bodyPr anchor="ctr">
            <a:normAutofit/>
          </a:bodyPr>
          <a:lstStyle/>
          <a:p>
            <a:r>
              <a:rPr lang="en-US" sz="2400" dirty="0">
                <a:latin typeface="Calibri" panose="020F0502020204030204" pitchFamily="34" charset="0"/>
                <a:cs typeface="Calibri" panose="020F0502020204030204" pitchFamily="34" charset="0"/>
              </a:rPr>
              <a:t>Now, if you ignore helium and Groups 3 through 12, you may notice a pattern among the other groups. </a:t>
            </a:r>
          </a:p>
          <a:p>
            <a:r>
              <a:rPr lang="en-US" sz="2400" dirty="0">
                <a:latin typeface="Calibri" panose="020F0502020204030204" pitchFamily="34" charset="0"/>
                <a:cs typeface="Calibri" panose="020F0502020204030204" pitchFamily="34" charset="0"/>
              </a:rPr>
              <a:t>The elements within a group have the same number of valence electrons. </a:t>
            </a:r>
          </a:p>
          <a:p>
            <a:pPr>
              <a:buFont typeface="Wingdings" pitchFamily="2" charset="2"/>
              <a:buChar char="à"/>
            </a:pPr>
            <a:r>
              <a:rPr lang="en-US" sz="2400" dirty="0">
                <a:latin typeface="Calibri" panose="020F0502020204030204" pitchFamily="34" charset="0"/>
                <a:cs typeface="Calibri" panose="020F0502020204030204" pitchFamily="34" charset="0"/>
              </a:rPr>
              <a:t>The elements in each group have similar properties </a:t>
            </a:r>
          </a:p>
          <a:p>
            <a:r>
              <a:rPr lang="en-US" sz="2400" dirty="0">
                <a:latin typeface="Calibri" panose="020F0502020204030204" pitchFamily="34" charset="0"/>
                <a:cs typeface="Calibri" panose="020F0502020204030204" pitchFamily="34" charset="0"/>
              </a:rPr>
              <a:t>Groups 3 through 12 follow a different pattern and are more difficult to predict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447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0D8AE7-BB08-C872-1EE6-F152A5C143C1}"/>
              </a:ext>
            </a:extLst>
          </p:cNvPr>
          <p:cNvPicPr>
            <a:picLocks noChangeAspect="1"/>
          </p:cNvPicPr>
          <p:nvPr/>
        </p:nvPicPr>
        <p:blipFill>
          <a:blip r:embed="rId2"/>
          <a:stretch>
            <a:fillRect/>
          </a:stretch>
        </p:blipFill>
        <p:spPr>
          <a:xfrm>
            <a:off x="2444750" y="508000"/>
            <a:ext cx="6870700" cy="1193800"/>
          </a:xfrm>
          <a:prstGeom prst="rect">
            <a:avLst/>
          </a:prstGeom>
        </p:spPr>
      </p:pic>
      <p:pic>
        <p:nvPicPr>
          <p:cNvPr id="3" name="Picture 2">
            <a:extLst>
              <a:ext uri="{FF2B5EF4-FFF2-40B4-BE49-F238E27FC236}">
                <a16:creationId xmlns:a16="http://schemas.microsoft.com/office/drawing/2014/main" id="{9DFCC60D-9B37-B620-6FD9-582508E3B933}"/>
              </a:ext>
            </a:extLst>
          </p:cNvPr>
          <p:cNvPicPr>
            <a:picLocks noChangeAspect="1"/>
          </p:cNvPicPr>
          <p:nvPr/>
        </p:nvPicPr>
        <p:blipFill>
          <a:blip r:embed="rId3"/>
          <a:stretch>
            <a:fillRect/>
          </a:stretch>
        </p:blipFill>
        <p:spPr>
          <a:xfrm>
            <a:off x="2374900" y="2114550"/>
            <a:ext cx="7442200" cy="2628900"/>
          </a:xfrm>
          <a:prstGeom prst="rect">
            <a:avLst/>
          </a:prstGeom>
        </p:spPr>
      </p:pic>
    </p:spTree>
    <p:extLst>
      <p:ext uri="{BB962C8B-B14F-4D97-AF65-F5344CB8AC3E}">
        <p14:creationId xmlns:p14="http://schemas.microsoft.com/office/powerpoint/2010/main" val="42366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6E4E9D-86BB-1B43-9402-BFC338EEFC98}"/>
              </a:ext>
            </a:extLst>
          </p:cNvPr>
          <p:cNvSpPr>
            <a:spLocks noGrp="1"/>
          </p:cNvSpPr>
          <p:nvPr>
            <p:ph type="title"/>
          </p:nvPr>
        </p:nvSpPr>
        <p:spPr>
          <a:xfrm>
            <a:off x="6415106" y="2254283"/>
            <a:ext cx="5221185" cy="2349434"/>
          </a:xfrm>
        </p:spPr>
        <p:txBody>
          <a:bodyPr vert="horz" lIns="91440" tIns="45720" rIns="91440" bIns="45720" rtlCol="0" anchor="b">
            <a:normAutofit/>
          </a:bodyPr>
          <a:lstStyle/>
          <a:p>
            <a:pPr algn="ctr"/>
            <a:r>
              <a:rPr lang="en-US" sz="5100" kern="1200" dirty="0">
                <a:solidFill>
                  <a:schemeClr val="tx1"/>
                </a:solidFill>
                <a:latin typeface="+mj-lt"/>
                <a:ea typeface="+mj-ea"/>
                <a:cs typeface="+mj-cs"/>
              </a:rPr>
              <a:t>Take out your connect lab activity worksheet</a:t>
            </a:r>
          </a:p>
        </p:txBody>
      </p:sp>
      <p:sp>
        <p:nvSpPr>
          <p:cNvPr id="77" name="Freeform: Shape 76">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op 30 Periodic Table GIFs | Find the best GIF on Gfycat">
            <a:extLst>
              <a:ext uri="{FF2B5EF4-FFF2-40B4-BE49-F238E27FC236}">
                <a16:creationId xmlns:a16="http://schemas.microsoft.com/office/drawing/2014/main" id="{7C897B5C-A2EC-F243-A5AB-36AB4F08E3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375" r="14019"/>
          <a:stretch/>
        </p:blipFill>
        <p:spPr bwMode="auto">
          <a:xfrm>
            <a:off x="267918" y="1134268"/>
            <a:ext cx="5896724" cy="4669945"/>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80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E685DA-E4AF-B840-A6D4-2125E637C9CD}"/>
              </a:ext>
            </a:extLst>
          </p:cNvPr>
          <p:cNvSpPr>
            <a:spLocks noGrp="1"/>
          </p:cNvSpPr>
          <p:nvPr>
            <p:ph type="title"/>
          </p:nvPr>
        </p:nvSpPr>
        <p:spPr>
          <a:xfrm>
            <a:off x="838200" y="365125"/>
            <a:ext cx="5558489" cy="1325563"/>
          </a:xfrm>
        </p:spPr>
        <p:txBody>
          <a:bodyPr>
            <a:normAutofit/>
          </a:bodyPr>
          <a:lstStyle/>
          <a:p>
            <a:r>
              <a:rPr lang="en-US">
                <a:latin typeface="Calibri" panose="020F0502020204030204" pitchFamily="34" charset="0"/>
                <a:cs typeface="Calibri" panose="020F0502020204030204" pitchFamily="34" charset="0"/>
              </a:rPr>
              <a:t>Bonding and Periodic Properties</a:t>
            </a:r>
            <a:endParaRPr lang="en-US"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37D183-95A3-AB49-B7BD-506A0FF96E5A}"/>
              </a:ext>
            </a:extLst>
          </p:cNvPr>
          <p:cNvSpPr>
            <a:spLocks noGrp="1"/>
          </p:cNvSpPr>
          <p:nvPr>
            <p:ph idx="1"/>
          </p:nvPr>
        </p:nvSpPr>
        <p:spPr>
          <a:xfrm>
            <a:off x="838200" y="1838325"/>
            <a:ext cx="5558489" cy="4422775"/>
          </a:xfrm>
        </p:spPr>
        <p:txBody>
          <a:bodyPr>
            <a:normAutofit/>
          </a:bodyPr>
          <a:lstStyle/>
          <a:p>
            <a:r>
              <a:rPr lang="en-US" sz="2000" dirty="0">
                <a:latin typeface="Calibri" panose="020F0502020204030204" pitchFamily="34" charset="0"/>
                <a:cs typeface="Calibri" panose="020F0502020204030204" pitchFamily="34" charset="0"/>
              </a:rPr>
              <a:t>Elements are classified as </a:t>
            </a:r>
            <a:r>
              <a:rPr lang="en-US" sz="2000" dirty="0">
                <a:solidFill>
                  <a:srgbClr val="FF0000"/>
                </a:solidFill>
                <a:latin typeface="Calibri" panose="020F0502020204030204" pitchFamily="34" charset="0"/>
                <a:cs typeface="Calibri" panose="020F0502020204030204" pitchFamily="34" charset="0"/>
              </a:rPr>
              <a:t>metals</a:t>
            </a:r>
            <a:r>
              <a:rPr lang="en-US" sz="2000" dirty="0">
                <a:solidFill>
                  <a:srgbClr val="92D050"/>
                </a:solidFill>
                <a:latin typeface="Calibri" panose="020F0502020204030204" pitchFamily="34" charset="0"/>
                <a:cs typeface="Calibri" panose="020F0502020204030204" pitchFamily="34" charset="0"/>
              </a:rPr>
              <a:t>, nonmetals</a:t>
            </a:r>
            <a:r>
              <a:rPr lang="en-US" sz="2000" dirty="0">
                <a:latin typeface="Calibri" panose="020F0502020204030204" pitchFamily="34" charset="0"/>
                <a:cs typeface="Calibri" panose="020F0502020204030204" pitchFamily="34" charset="0"/>
              </a:rPr>
              <a:t>, or </a:t>
            </a:r>
            <a:r>
              <a:rPr lang="en-US" sz="2000" dirty="0">
                <a:solidFill>
                  <a:srgbClr val="00B0F0"/>
                </a:solidFill>
                <a:latin typeface="Calibri" panose="020F0502020204030204" pitchFamily="34" charset="0"/>
                <a:cs typeface="Calibri" panose="020F0502020204030204" pitchFamily="34" charset="0"/>
              </a:rPr>
              <a:t>metalloids</a:t>
            </a:r>
            <a:r>
              <a:rPr lang="en-US" sz="2000" dirty="0">
                <a:latin typeface="Calibri" panose="020F0502020204030204" pitchFamily="34" charset="0"/>
                <a:cs typeface="Calibri" panose="020F0502020204030204" pitchFamily="34" charset="0"/>
              </a:rPr>
              <a:t>, depending on their </a:t>
            </a:r>
            <a:r>
              <a:rPr lang="en-US" sz="2000" u="sng" dirty="0">
                <a:latin typeface="Calibri" panose="020F0502020204030204" pitchFamily="34" charset="0"/>
                <a:cs typeface="Calibri" panose="020F0502020204030204" pitchFamily="34" charset="0"/>
              </a:rPr>
              <a:t>physical and chemical properties.</a:t>
            </a:r>
          </a:p>
          <a:p>
            <a:r>
              <a:rPr lang="en-US" sz="2000" dirty="0">
                <a:latin typeface="Calibri" panose="020F0502020204030204" pitchFamily="34" charset="0"/>
                <a:cs typeface="Calibri" panose="020F0502020204030204" pitchFamily="34" charset="0"/>
              </a:rPr>
              <a:t> What makes an element a metal, a nonmetal, or a metalloid?</a:t>
            </a:r>
          </a:p>
          <a:p>
            <a:r>
              <a:rPr lang="en-US" sz="2000" dirty="0">
                <a:solidFill>
                  <a:srgbClr val="FF0000"/>
                </a:solidFill>
                <a:latin typeface="Calibri" panose="020F0502020204030204" pitchFamily="34" charset="0"/>
                <a:cs typeface="Calibri" panose="020F0502020204030204" pitchFamily="34" charset="0"/>
              </a:rPr>
              <a:t>Metals</a:t>
            </a:r>
            <a:r>
              <a:rPr lang="en-US" sz="2000" dirty="0">
                <a:latin typeface="Calibri" panose="020F0502020204030204" pitchFamily="34" charset="0"/>
                <a:cs typeface="Calibri" panose="020F0502020204030204" pitchFamily="34" charset="0"/>
              </a:rPr>
              <a:t> The periodic table shows that most elements are metals. Their properties, both chemical and physical determined by their valence electrons. </a:t>
            </a:r>
          </a:p>
          <a:p>
            <a:r>
              <a:rPr lang="en-US" sz="2000" dirty="0">
                <a:latin typeface="Calibri" panose="020F0502020204030204" pitchFamily="34" charset="0"/>
                <a:cs typeface="Calibri" panose="020F0502020204030204" pitchFamily="34" charset="0"/>
              </a:rPr>
              <a:t>The ease and speed with which an element combines, or reacts, with other substances is called its reactivity, and reactivity  is based on the interactions of valence electrons. </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46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14E03F-51DD-E2A7-CEF8-D42AD2289C5B}"/>
              </a:ext>
            </a:extLst>
          </p:cNvPr>
          <p:cNvSpPr txBox="1"/>
          <p:nvPr/>
        </p:nvSpPr>
        <p:spPr>
          <a:xfrm>
            <a:off x="254000" y="796141"/>
            <a:ext cx="6096000" cy="440120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Chemical Properties of Metals </a:t>
            </a:r>
          </a:p>
          <a:p>
            <a:pPr marL="0" indent="0">
              <a:buNone/>
            </a:pPr>
            <a:r>
              <a:rPr lang="en-US" sz="2000" dirty="0">
                <a:latin typeface="Calibri" panose="020F0502020204030204" pitchFamily="34" charset="0"/>
                <a:cs typeface="Calibri" panose="020F0502020204030204" pitchFamily="34" charset="0"/>
              </a:rPr>
              <a:t>-one to three valence electrons. Metals do not react with other metals, but they do react with other elements tend to lose their valence atoms, making them highly reactive</a:t>
            </a:r>
          </a:p>
          <a:p>
            <a:pPr marL="0" indent="0">
              <a:buNone/>
            </a:pPr>
            <a:r>
              <a:rPr lang="en-US" sz="2000" dirty="0">
                <a:latin typeface="Calibri" panose="020F0502020204030204" pitchFamily="34" charset="0"/>
                <a:cs typeface="Calibri" panose="020F0502020204030204" pitchFamily="34" charset="0"/>
              </a:rPr>
              <a:t>-metals with 1 valence electron are especially reactive.</a:t>
            </a:r>
          </a:p>
          <a:p>
            <a:pPr marL="0" indent="0">
              <a:buNone/>
            </a:pPr>
            <a:r>
              <a:rPr lang="en-US" sz="2000" dirty="0">
                <a:latin typeface="Calibri" panose="020F0502020204030204" pitchFamily="34" charset="0"/>
                <a:cs typeface="Calibri" panose="020F0502020204030204" pitchFamily="34" charset="0"/>
              </a:rPr>
              <a:t>-The loosely-held valence electrons in metal atoms determine how metals bond. </a:t>
            </a:r>
          </a:p>
          <a:p>
            <a:pPr marL="0" indent="0">
              <a:buNone/>
            </a:pPr>
            <a:r>
              <a:rPr lang="en-US" sz="2000" dirty="0">
                <a:latin typeface="Calibri" panose="020F0502020204030204" pitchFamily="34" charset="0"/>
                <a:cs typeface="Calibri" panose="020F0502020204030204" pitchFamily="34" charset="0"/>
              </a:rPr>
              <a:t>-</a:t>
            </a:r>
            <a:r>
              <a:rPr lang="en-US" sz="2000" dirty="0">
                <a:highlight>
                  <a:srgbClr val="FF0000"/>
                </a:highlight>
                <a:latin typeface="Calibri" panose="020F0502020204030204" pitchFamily="34" charset="0"/>
                <a:cs typeface="Calibri" panose="020F0502020204030204" pitchFamily="34" charset="0"/>
              </a:rPr>
              <a:t>Most metals are crystalline solids</a:t>
            </a:r>
          </a:p>
          <a:p>
            <a:pPr>
              <a:buFontTx/>
              <a:buChar char="-"/>
            </a:pPr>
            <a:r>
              <a:rPr lang="en-US" sz="2000" dirty="0">
                <a:highlight>
                  <a:srgbClr val="00FF00"/>
                </a:highlight>
                <a:latin typeface="Calibri" panose="020F0502020204030204" pitchFamily="34" charset="0"/>
                <a:cs typeface="Calibri" panose="020F0502020204030204" pitchFamily="34" charset="0"/>
              </a:rPr>
              <a:t>A metal crystal is composed of closely-packed, positively-charged metal atoms. The valence electrons drift among the atom</a:t>
            </a:r>
            <a:r>
              <a:rPr lang="en-US" sz="2000" dirty="0">
                <a:latin typeface="Calibri" panose="020F0502020204030204" pitchFamily="34" charset="0"/>
                <a:cs typeface="Calibri" panose="020F0502020204030204" pitchFamily="34" charset="0"/>
              </a:rPr>
              <a:t>.</a:t>
            </a:r>
          </a:p>
          <a:p>
            <a:pPr>
              <a:buFontTx/>
              <a:buChar char="-"/>
            </a:pPr>
            <a:r>
              <a:rPr lang="en-US" sz="2000" dirty="0">
                <a:latin typeface="Calibri" panose="020F0502020204030204" pitchFamily="34" charset="0"/>
                <a:cs typeface="Calibri" panose="020F0502020204030204" pitchFamily="34" charset="0"/>
              </a:rPr>
              <a:t> </a:t>
            </a:r>
            <a:r>
              <a:rPr lang="en-US" sz="2000" dirty="0">
                <a:highlight>
                  <a:srgbClr val="00FFFF"/>
                </a:highlight>
                <a:latin typeface="Calibri" panose="020F0502020204030204" pitchFamily="34" charset="0"/>
                <a:cs typeface="Calibri" panose="020F0502020204030204" pitchFamily="34" charset="0"/>
              </a:rPr>
              <a:t>Each metal atom is held in the crystal by a metallic bond</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an attraction between a positive metal atom and the electrons surrounding it</a:t>
            </a:r>
            <a:r>
              <a:rPr lang="en-US" sz="2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73463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72AC-0500-D048-8EBF-A0229079622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A637C9A-16DE-5E4B-99E7-7310C641EF27}"/>
              </a:ext>
            </a:extLst>
          </p:cNvPr>
          <p:cNvSpPr>
            <a:spLocks noGrp="1"/>
          </p:cNvSpPr>
          <p:nvPr>
            <p:ph idx="1"/>
          </p:nvPr>
        </p:nvSpPr>
        <p:spPr/>
        <p:txBody>
          <a:bodyPr>
            <a:normAutofit/>
          </a:bodyPr>
          <a:lstStyle/>
          <a:p>
            <a:r>
              <a:rPr lang="en-US" dirty="0"/>
              <a:t>Explain the role of valence electrons in the bonding of</a:t>
            </a:r>
          </a:p>
          <a:p>
            <a:r>
              <a:rPr lang="en-US" dirty="0"/>
              <a:t>atoms.</a:t>
            </a:r>
          </a:p>
          <a:p>
            <a:r>
              <a:rPr lang="en-US" dirty="0"/>
              <a:t>Describe how the properties of atoms are affected when atoms bond together.</a:t>
            </a:r>
          </a:p>
          <a:p>
            <a:r>
              <a:rPr lang="en-US" dirty="0"/>
              <a:t>Compare the properties of metals and nonmetals.</a:t>
            </a:r>
          </a:p>
          <a:p>
            <a:r>
              <a:rPr lang="en-US" dirty="0"/>
              <a:t>Describe and compare the properties of atoms.</a:t>
            </a:r>
          </a:p>
          <a:p>
            <a:r>
              <a:rPr lang="en-US" dirty="0"/>
              <a:t>Explain the role of valence electrons in the structure and function of atoms.</a:t>
            </a:r>
          </a:p>
          <a:p>
            <a:endParaRPr lang="en-US" dirty="0"/>
          </a:p>
        </p:txBody>
      </p:sp>
    </p:spTree>
    <p:extLst>
      <p:ext uri="{BB962C8B-B14F-4D97-AF65-F5344CB8AC3E}">
        <p14:creationId xmlns:p14="http://schemas.microsoft.com/office/powerpoint/2010/main" val="294263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D9392-3769-C34D-8A44-D020F30A731E}"/>
              </a:ext>
            </a:extLst>
          </p:cNvPr>
          <p:cNvSpPr>
            <a:spLocks noGrp="1"/>
          </p:cNvSpPr>
          <p:nvPr>
            <p:ph type="title"/>
          </p:nvPr>
        </p:nvSpPr>
        <p:spPr>
          <a:xfrm>
            <a:off x="686834" y="591345"/>
            <a:ext cx="3200400" cy="3726656"/>
          </a:xfrm>
        </p:spPr>
        <p:txBody>
          <a:bodyPr>
            <a:normAutofit/>
          </a:bodyPr>
          <a:lstStyle/>
          <a:p>
            <a:r>
              <a:rPr lang="en-US" dirty="0">
                <a:solidFill>
                  <a:srgbClr val="FFFFFF"/>
                </a:solidFill>
                <a:latin typeface="Calibri" panose="020F0502020204030204" pitchFamily="34" charset="0"/>
                <a:cs typeface="Calibri" panose="020F0502020204030204" pitchFamily="34" charset="0"/>
              </a:rPr>
              <a:t>Metals:</a:t>
            </a:r>
            <a:endParaRPr lang="en-US" dirty="0">
              <a:solidFill>
                <a:srgbClr val="FFFFFF"/>
              </a:solidFill>
            </a:endParaRPr>
          </a:p>
        </p:txBody>
      </p:sp>
      <p:sp>
        <p:nvSpPr>
          <p:cNvPr id="7" name="Content Placeholder 2">
            <a:extLst>
              <a:ext uri="{FF2B5EF4-FFF2-40B4-BE49-F238E27FC236}">
                <a16:creationId xmlns:a16="http://schemas.microsoft.com/office/drawing/2014/main" id="{E8C87BE4-FD34-D745-A8A5-FFF4C994C363}"/>
              </a:ext>
            </a:extLst>
          </p:cNvPr>
          <p:cNvSpPr>
            <a:spLocks noGrp="1"/>
          </p:cNvSpPr>
          <p:nvPr>
            <p:ph idx="1"/>
          </p:nvPr>
        </p:nvSpPr>
        <p:spPr>
          <a:xfrm>
            <a:off x="4447308" y="616744"/>
            <a:ext cx="6906491" cy="5585619"/>
          </a:xfrm>
        </p:spPr>
        <p:txBody>
          <a:bodyPr anchor="ctr">
            <a:normAutofit/>
          </a:bodyPr>
          <a:lstStyle/>
          <a:p>
            <a:r>
              <a:rPr lang="en-US" dirty="0">
                <a:latin typeface="Calibri" panose="020F0502020204030204" pitchFamily="34" charset="0"/>
                <a:cs typeface="Calibri" panose="020F0502020204030204" pitchFamily="34" charset="0"/>
              </a:rPr>
              <a:t>The periodic table shows that most elements are metals. </a:t>
            </a:r>
          </a:p>
          <a:p>
            <a:r>
              <a:rPr lang="en-US" dirty="0">
                <a:latin typeface="Calibri" panose="020F0502020204030204" pitchFamily="34" charset="0"/>
                <a:cs typeface="Calibri" panose="020F0502020204030204" pitchFamily="34" charset="0"/>
              </a:rPr>
              <a:t>Their properties, both chemical and physical, are determined by their valence electrons. </a:t>
            </a:r>
          </a:p>
          <a:p>
            <a:r>
              <a:rPr lang="en-US" dirty="0">
                <a:latin typeface="Calibri" panose="020F0502020204030204" pitchFamily="34" charset="0"/>
                <a:cs typeface="Calibri" panose="020F0502020204030204" pitchFamily="34" charset="0"/>
              </a:rPr>
              <a:t>The ease and speed with which an element combines, or reacts, with other substances is called its </a:t>
            </a:r>
            <a:r>
              <a:rPr lang="en-US" dirty="0">
                <a:highlight>
                  <a:srgbClr val="FFFF00"/>
                </a:highlight>
                <a:latin typeface="Calibri" panose="020F0502020204030204" pitchFamily="34" charset="0"/>
                <a:cs typeface="Calibri" panose="020F0502020204030204" pitchFamily="34" charset="0"/>
              </a:rPr>
              <a:t>reactivity</a:t>
            </a:r>
            <a:r>
              <a:rPr lang="en-US" dirty="0">
                <a:latin typeface="Calibri" panose="020F0502020204030204" pitchFamily="34" charset="0"/>
                <a:cs typeface="Calibri" panose="020F0502020204030204" pitchFamily="34" charset="0"/>
              </a:rPr>
              <a:t>, and reactivity is based on the interactions of valence electron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63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311A8F-0E5F-5C4A-9CC7-F7EB48B4D5FC}"/>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latin typeface="Calibri" panose="020F0502020204030204" pitchFamily="34" charset="0"/>
                <a:cs typeface="Calibri" panose="020F0502020204030204" pitchFamily="34" charset="0"/>
              </a:rPr>
              <a:t>Chemical Properties of Metals</a:t>
            </a:r>
            <a:endParaRPr lang="en-US">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0CB705F-7031-471E-B792-12252B8B7526}"/>
              </a:ext>
            </a:extLst>
          </p:cNvPr>
          <p:cNvGraphicFramePr>
            <a:graphicFrameLocks noGrp="1"/>
          </p:cNvGraphicFramePr>
          <p:nvPr>
            <p:ph idx="1"/>
            <p:extLst>
              <p:ext uri="{D42A27DB-BD31-4B8C-83A1-F6EECF244321}">
                <p14:modId xmlns:p14="http://schemas.microsoft.com/office/powerpoint/2010/main" val="3200587893"/>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158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697B9135-A87F-6547-90BA-3C614038E8CA}"/>
              </a:ext>
            </a:extLst>
          </p:cNvPr>
          <p:cNvPicPr>
            <a:picLocks noGrp="1" noChangeAspect="1"/>
          </p:cNvPicPr>
          <p:nvPr>
            <p:ph idx="1"/>
          </p:nvPr>
        </p:nvPicPr>
        <p:blipFill rotWithShape="1">
          <a:blip r:embed="rId2"/>
          <a:srcRect b="-986"/>
          <a:stretch/>
        </p:blipFill>
        <p:spPr>
          <a:xfrm>
            <a:off x="0" y="-191112"/>
            <a:ext cx="12188952" cy="6595313"/>
          </a:xfrm>
          <a:prstGeom prst="rect">
            <a:avLst/>
          </a:prstGeom>
        </p:spPr>
      </p:pic>
      <p:sp>
        <p:nvSpPr>
          <p:cNvPr id="16" name="Rectangle 15">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B81C5-809B-2542-A3B9-E651EB10EA47}"/>
              </a:ext>
            </a:extLst>
          </p:cNvPr>
          <p:cNvSpPr>
            <a:spLocks noGrp="1"/>
          </p:cNvSpPr>
          <p:nvPr>
            <p:ph type="title"/>
          </p:nvPr>
        </p:nvSpPr>
        <p:spPr>
          <a:xfrm>
            <a:off x="1522476" y="5636759"/>
            <a:ext cx="9144000" cy="1152663"/>
          </a:xfrm>
        </p:spPr>
        <p:txBody>
          <a:bodyPr vert="horz" lIns="91440" tIns="45720" rIns="91440" bIns="45720" rtlCol="0" anchor="b">
            <a:normAutofit/>
          </a:bodyPr>
          <a:lstStyle/>
          <a:p>
            <a:pPr algn="ctr"/>
            <a:r>
              <a:rPr lang="en-US" sz="3700" kern="1200" dirty="0">
                <a:solidFill>
                  <a:schemeClr val="bg1"/>
                </a:solidFill>
                <a:latin typeface="+mj-lt"/>
                <a:ea typeface="+mj-ea"/>
                <a:cs typeface="+mj-cs"/>
              </a:rPr>
              <a:t>The activity shows the metallic bonds that hold aluminum foil together.</a:t>
            </a:r>
          </a:p>
        </p:txBody>
      </p:sp>
    </p:spTree>
    <p:extLst>
      <p:ext uri="{BB962C8B-B14F-4D97-AF65-F5344CB8AC3E}">
        <p14:creationId xmlns:p14="http://schemas.microsoft.com/office/powerpoint/2010/main" val="147785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AA676C-2ECE-E34F-9450-44AC97510EFB}"/>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latin typeface="Calibri" panose="020F0502020204030204" pitchFamily="34" charset="0"/>
                <a:cs typeface="Calibri" panose="020F0502020204030204" pitchFamily="34" charset="0"/>
              </a:rPr>
              <a:t>Physical Properties of Metals</a:t>
            </a:r>
            <a:endParaRPr lang="en-US">
              <a:solidFill>
                <a:srgbClr val="FFFFFF"/>
              </a:solidFill>
            </a:endParaRPr>
          </a:p>
        </p:txBody>
      </p:sp>
      <p:sp>
        <p:nvSpPr>
          <p:cNvPr id="14"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ontent Placeholder 2">
            <a:extLst>
              <a:ext uri="{FF2B5EF4-FFF2-40B4-BE49-F238E27FC236}">
                <a16:creationId xmlns:a16="http://schemas.microsoft.com/office/drawing/2014/main" id="{2A24231E-789F-4715-A184-9661E40D176C}"/>
              </a:ext>
            </a:extLst>
          </p:cNvPr>
          <p:cNvGraphicFramePr>
            <a:graphicFrameLocks noGrp="1"/>
          </p:cNvGraphicFramePr>
          <p:nvPr>
            <p:ph idx="1"/>
            <p:extLst>
              <p:ext uri="{D42A27DB-BD31-4B8C-83A1-F6EECF244321}">
                <p14:modId xmlns:p14="http://schemas.microsoft.com/office/powerpoint/2010/main" val="599202481"/>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0146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CSE Chemistry - Metals and Non-Metals  #10">
            <a:hlinkClick r:id="" action="ppaction://media"/>
            <a:extLst>
              <a:ext uri="{FF2B5EF4-FFF2-40B4-BE49-F238E27FC236}">
                <a16:creationId xmlns:a16="http://schemas.microsoft.com/office/drawing/2014/main" id="{9AE04BEC-4EAE-443C-8C2D-11620106F4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 y="109728"/>
            <a:ext cx="11801856" cy="6638544"/>
          </a:xfrm>
          <a:prstGeom prst="rect">
            <a:avLst/>
          </a:prstGeom>
        </p:spPr>
      </p:pic>
    </p:spTree>
    <p:extLst>
      <p:ext uri="{BB962C8B-B14F-4D97-AF65-F5344CB8AC3E}">
        <p14:creationId xmlns:p14="http://schemas.microsoft.com/office/powerpoint/2010/main" val="35350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41DAC0-D51D-764F-B353-3A6C6255302A}"/>
              </a:ext>
            </a:extLst>
          </p:cNvPr>
          <p:cNvSpPr>
            <a:spLocks noGrp="1"/>
          </p:cNvSpPr>
          <p:nvPr>
            <p:ph type="title"/>
          </p:nvPr>
        </p:nvSpPr>
        <p:spPr>
          <a:xfrm>
            <a:off x="854312" y="2279929"/>
            <a:ext cx="3335945" cy="2298139"/>
          </a:xfrm>
        </p:spPr>
        <p:txBody>
          <a:bodyPr>
            <a:noAutofit/>
          </a:bodyPr>
          <a:lstStyle/>
          <a:p>
            <a:r>
              <a:rPr lang="en-US" sz="2400" dirty="0">
                <a:latin typeface="Calibri" panose="020F0502020204030204" pitchFamily="34" charset="0"/>
                <a:cs typeface="Calibri" panose="020F0502020204030204" pitchFamily="34" charset="0"/>
              </a:rPr>
              <a:t>Electrical conductivity is the ability of an object to carry electric current. (You can see many of these physical properties of metals in Figure 5.)</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855A1DDB-5D55-FE4C-AB3F-E5DA62EA917E}"/>
              </a:ext>
            </a:extLst>
          </p:cNvPr>
          <p:cNvPicPr>
            <a:picLocks noChangeAspect="1"/>
          </p:cNvPicPr>
          <p:nvPr/>
        </p:nvPicPr>
        <p:blipFill>
          <a:blip r:embed="rId2"/>
          <a:stretch>
            <a:fillRect/>
          </a:stretch>
        </p:blipFill>
        <p:spPr>
          <a:xfrm>
            <a:off x="4846134" y="1244413"/>
            <a:ext cx="6491554" cy="4741989"/>
          </a:xfrm>
          <a:prstGeom prst="rect">
            <a:avLst/>
          </a:prstGeom>
        </p:spPr>
      </p:pic>
    </p:spTree>
    <p:extLst>
      <p:ext uri="{BB962C8B-B14F-4D97-AF65-F5344CB8AC3E}">
        <p14:creationId xmlns:p14="http://schemas.microsoft.com/office/powerpoint/2010/main" val="325189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ysical Properties of Metals and Nonmetals - Part 1 _ Don't Memorise">
            <a:hlinkClick r:id="" action="ppaction://media"/>
            <a:extLst>
              <a:ext uri="{FF2B5EF4-FFF2-40B4-BE49-F238E27FC236}">
                <a16:creationId xmlns:a16="http://schemas.microsoft.com/office/drawing/2014/main" id="{0CC24AB3-89AA-4C37-B108-A34FFAC146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 y="109728"/>
            <a:ext cx="11801856" cy="6638544"/>
          </a:xfrm>
          <a:prstGeom prst="rect">
            <a:avLst/>
          </a:prstGeom>
        </p:spPr>
      </p:pic>
    </p:spTree>
    <p:extLst>
      <p:ext uri="{BB962C8B-B14F-4D97-AF65-F5344CB8AC3E}">
        <p14:creationId xmlns:p14="http://schemas.microsoft.com/office/powerpoint/2010/main" val="4700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CC09-923D-2A49-9F11-A47F1CC608D4}"/>
              </a:ext>
            </a:extLst>
          </p:cNvPr>
          <p:cNvSpPr>
            <a:spLocks noGrp="1"/>
          </p:cNvSpPr>
          <p:nvPr>
            <p:ph type="title"/>
          </p:nvPr>
        </p:nvSpPr>
        <p:spPr>
          <a:xfrm>
            <a:off x="838200" y="365125"/>
            <a:ext cx="10515600" cy="1064715"/>
          </a:xfrm>
        </p:spPr>
        <p:txBody>
          <a:bodyPr/>
          <a:lstStyle/>
          <a:p>
            <a:r>
              <a:rPr lang="en-US" dirty="0">
                <a:highlight>
                  <a:srgbClr val="00FFFF"/>
                </a:highlight>
                <a:latin typeface="Calibri" panose="020F0502020204030204" pitchFamily="34" charset="0"/>
                <a:cs typeface="Calibri" panose="020F0502020204030204" pitchFamily="34" charset="0"/>
              </a:rPr>
              <a:t>Nonmetals</a:t>
            </a:r>
            <a:endParaRPr lang="en-US" dirty="0">
              <a:highlight>
                <a:srgbClr val="00FFFF"/>
              </a:highlight>
            </a:endParaRPr>
          </a:p>
        </p:txBody>
      </p:sp>
      <p:sp>
        <p:nvSpPr>
          <p:cNvPr id="3" name="Content Placeholder 2">
            <a:extLst>
              <a:ext uri="{FF2B5EF4-FFF2-40B4-BE49-F238E27FC236}">
                <a16:creationId xmlns:a16="http://schemas.microsoft.com/office/drawing/2014/main" id="{5EBCEDEE-3836-4B46-B455-3E1CA435A4BF}"/>
              </a:ext>
            </a:extLst>
          </p:cNvPr>
          <p:cNvSpPr>
            <a:spLocks noGrp="1"/>
          </p:cNvSpPr>
          <p:nvPr>
            <p:ph idx="1"/>
          </p:nvPr>
        </p:nvSpPr>
        <p:spPr>
          <a:xfrm>
            <a:off x="838200" y="1429840"/>
            <a:ext cx="7277100" cy="3859742"/>
          </a:xfrm>
        </p:spPr>
        <p:txBody>
          <a:bodyPr>
            <a:noAutofit/>
          </a:bodyPr>
          <a:lstStyle/>
          <a:p>
            <a:r>
              <a:rPr lang="en-US" sz="2000" dirty="0"/>
              <a:t>Non-Metals are elements on the right of the periodic table </a:t>
            </a:r>
          </a:p>
          <a:p>
            <a:r>
              <a:rPr lang="en-US" sz="2000" dirty="0"/>
              <a:t>They can be gases, liquids or solids</a:t>
            </a:r>
          </a:p>
          <a:p>
            <a:r>
              <a:rPr lang="en-US" sz="2000" dirty="0"/>
              <a:t>Non-metals don’t conduct electricity as well: they are insulators except graphite </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Nonmetals have a much wider variety of properties than metals. Nonmetals have several properties in common</a:t>
            </a:r>
            <a:r>
              <a:rPr lang="en-US" sz="16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C300E49A-8248-232C-9341-CFF74A00B1AA}"/>
              </a:ext>
            </a:extLst>
          </p:cNvPr>
          <p:cNvPicPr>
            <a:picLocks noChangeAspect="1"/>
          </p:cNvPicPr>
          <p:nvPr/>
        </p:nvPicPr>
        <p:blipFill>
          <a:blip r:embed="rId2"/>
          <a:stretch>
            <a:fillRect/>
          </a:stretch>
        </p:blipFill>
        <p:spPr>
          <a:xfrm>
            <a:off x="8115300" y="1174734"/>
            <a:ext cx="3870434" cy="4508532"/>
          </a:xfrm>
          <a:prstGeom prst="rect">
            <a:avLst/>
          </a:prstGeom>
        </p:spPr>
      </p:pic>
      <p:pic>
        <p:nvPicPr>
          <p:cNvPr id="5" name="Picture 4" descr="Are table salt and sodium chloride (NaCl) the same? - Quora">
            <a:extLst>
              <a:ext uri="{FF2B5EF4-FFF2-40B4-BE49-F238E27FC236}">
                <a16:creationId xmlns:a16="http://schemas.microsoft.com/office/drawing/2014/main" id="{6F1FFDC2-62D2-8495-448A-72D92D755E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4033" y="3961007"/>
            <a:ext cx="3150527" cy="209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272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25DC8A-6123-4E66-4C6E-198B620428A6}"/>
              </a:ext>
            </a:extLst>
          </p:cNvPr>
          <p:cNvSpPr txBox="1"/>
          <p:nvPr/>
        </p:nvSpPr>
        <p:spPr>
          <a:xfrm>
            <a:off x="609600" y="605641"/>
            <a:ext cx="6972300" cy="6001643"/>
          </a:xfrm>
          <a:prstGeom prst="rect">
            <a:avLst/>
          </a:prstGeom>
          <a:noFill/>
        </p:spPr>
        <p:txBody>
          <a:bodyPr wrap="square">
            <a:spAutoFit/>
          </a:bodyPr>
          <a:lstStyle/>
          <a:p>
            <a:r>
              <a:rPr lang="en-US" sz="2400" b="1" dirty="0">
                <a:solidFill>
                  <a:srgbClr val="FF0000"/>
                </a:solidFill>
                <a:latin typeface="Calibri" panose="020F0502020204030204" pitchFamily="34" charset="0"/>
                <a:cs typeface="Calibri" panose="020F0502020204030204" pitchFamily="34" charset="0"/>
              </a:rPr>
              <a:t>Chemical Properties: </a:t>
            </a:r>
            <a:r>
              <a:rPr lang="en-US" sz="2400" dirty="0">
                <a:latin typeface="Calibri" panose="020F0502020204030204" pitchFamily="34" charset="0"/>
                <a:cs typeface="Calibri" panose="020F0502020204030204" pitchFamily="34" charset="0"/>
              </a:rPr>
              <a:t>You know that atoms of metals do not react with atoms of other metals.-</a:t>
            </a:r>
          </a:p>
          <a:p>
            <a:pPr>
              <a:buFontTx/>
              <a:buChar char="-"/>
            </a:pPr>
            <a:r>
              <a:rPr lang="en-US" sz="2400" dirty="0">
                <a:latin typeface="Calibri" panose="020F0502020204030204" pitchFamily="34" charset="0"/>
                <a:cs typeface="Calibri" panose="020F0502020204030204" pitchFamily="34" charset="0"/>
              </a:rPr>
              <a:t>Atoms of nonmetals, however, react with both metals and other nonmetals. For example, the metal sodium and the nonmetal chlorine react to form table salt (</a:t>
            </a:r>
            <a:r>
              <a:rPr lang="en-US" sz="2400" dirty="0" err="1">
                <a:latin typeface="Calibri" panose="020F0502020204030204" pitchFamily="34" charset="0"/>
                <a:cs typeface="Calibri" panose="020F0502020204030204" pitchFamily="34" charset="0"/>
              </a:rPr>
              <a:t>NaCI</a:t>
            </a:r>
            <a:r>
              <a:rPr lang="en-US" sz="2400" dirty="0">
                <a:latin typeface="Calibri" panose="020F0502020204030204" pitchFamily="34" charset="0"/>
                <a:cs typeface="Calibri" panose="020F0502020204030204" pitchFamily="34" charset="0"/>
              </a:rPr>
              <a:t>). </a:t>
            </a:r>
          </a:p>
          <a:p>
            <a:pPr>
              <a:buFontTx/>
              <a:buChar char="-"/>
            </a:pPr>
            <a:r>
              <a:rPr lang="en-US" sz="2400" dirty="0">
                <a:latin typeface="Calibri" panose="020F0502020204030204" pitchFamily="34" charset="0"/>
                <a:cs typeface="Calibri" panose="020F0502020204030204" pitchFamily="34" charset="0"/>
              </a:rPr>
              <a:t>The nonmetals nitrogen and oxygen react to form several different compounds. </a:t>
            </a:r>
          </a:p>
          <a:p>
            <a:pPr>
              <a:buFontTx/>
              <a:buChar char="-"/>
            </a:pPr>
            <a:r>
              <a:rPr lang="en-US" sz="2400" dirty="0">
                <a:latin typeface="Calibri" panose="020F0502020204030204" pitchFamily="34" charset="0"/>
                <a:cs typeface="Calibri" panose="020F0502020204030204" pitchFamily="34" charset="0"/>
              </a:rPr>
              <a:t>Some nonmetals form </a:t>
            </a:r>
            <a:r>
              <a:rPr lang="en-US" sz="2400" dirty="0">
                <a:solidFill>
                  <a:srgbClr val="FF0000"/>
                </a:solidFill>
                <a:latin typeface="Calibri" panose="020F0502020204030204" pitchFamily="34" charset="0"/>
                <a:cs typeface="Calibri" panose="020F0502020204030204" pitchFamily="34" charset="0"/>
              </a:rPr>
              <a:t>DNA</a:t>
            </a:r>
            <a:r>
              <a:rPr lang="en-US" sz="2400" dirty="0">
                <a:latin typeface="Calibri" panose="020F0502020204030204" pitchFamily="34" charset="0"/>
                <a:cs typeface="Calibri" panose="020F0502020204030204" pitchFamily="34" charset="0"/>
              </a:rPr>
              <a:t>, as shown in Figure 6.</a:t>
            </a:r>
          </a:p>
          <a:p>
            <a:pPr>
              <a:buFontTx/>
              <a:buChar char="-"/>
            </a:pPr>
            <a:r>
              <a:rPr lang="en-US" sz="2400" dirty="0">
                <a:latin typeface="Calibri" panose="020F0502020204030204" pitchFamily="34" charset="0"/>
                <a:cs typeface="Calibri" panose="020F0502020204030204" pitchFamily="34" charset="0"/>
              </a:rPr>
              <a:t> While many compounds that contain nonmetals are essential to life, some nonmetals, such as the halogens, are poisonous and highly reactive. </a:t>
            </a:r>
          </a:p>
          <a:p>
            <a:pPr>
              <a:buFontTx/>
              <a:buChar char="-"/>
            </a:pPr>
            <a:r>
              <a:rPr lang="en-US" sz="2400" dirty="0">
                <a:latin typeface="Calibri" panose="020F0502020204030204" pitchFamily="34" charset="0"/>
                <a:cs typeface="Calibri" panose="020F0502020204030204" pitchFamily="34" charset="0"/>
              </a:rPr>
              <a:t>Still others, such as the noble gases, are nonreactive. These levels of reactivity, as with metals, are based on the number of valence electrons In the atoms of the elements.</a:t>
            </a:r>
          </a:p>
        </p:txBody>
      </p:sp>
      <p:pic>
        <p:nvPicPr>
          <p:cNvPr id="4" name="Picture 3">
            <a:extLst>
              <a:ext uri="{FF2B5EF4-FFF2-40B4-BE49-F238E27FC236}">
                <a16:creationId xmlns:a16="http://schemas.microsoft.com/office/drawing/2014/main" id="{9AF9BB84-F5EF-C24F-1D04-482EE9A9D129}"/>
              </a:ext>
            </a:extLst>
          </p:cNvPr>
          <p:cNvPicPr>
            <a:picLocks noChangeAspect="1"/>
          </p:cNvPicPr>
          <p:nvPr/>
        </p:nvPicPr>
        <p:blipFill>
          <a:blip r:embed="rId2"/>
          <a:stretch>
            <a:fillRect/>
          </a:stretch>
        </p:blipFill>
        <p:spPr>
          <a:xfrm>
            <a:off x="7759700" y="1482834"/>
            <a:ext cx="4432300" cy="5124450"/>
          </a:xfrm>
          <a:prstGeom prst="rect">
            <a:avLst/>
          </a:prstGeom>
        </p:spPr>
      </p:pic>
      <p:pic>
        <p:nvPicPr>
          <p:cNvPr id="5" name="Picture 4" descr="Are table salt and sodium chloride (NaCl) the same? - Quora">
            <a:extLst>
              <a:ext uri="{FF2B5EF4-FFF2-40B4-BE49-F238E27FC236}">
                <a16:creationId xmlns:a16="http://schemas.microsoft.com/office/drawing/2014/main" id="{2A9AC422-F568-7825-9E22-9199309708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1473" y="250716"/>
            <a:ext cx="3150527" cy="20965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able salt - CreationWiki, the encyclopedia of creation science">
            <a:extLst>
              <a:ext uri="{FF2B5EF4-FFF2-40B4-BE49-F238E27FC236}">
                <a16:creationId xmlns:a16="http://schemas.microsoft.com/office/drawing/2014/main" id="{40A31F85-37C5-2D62-9EAF-EEECF380C3C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00838" y="118634"/>
            <a:ext cx="1740635" cy="181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483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962" y="1245191"/>
            <a:ext cx="10285862" cy="3970318"/>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cs typeface="Calibri" panose="020F0502020204030204" pitchFamily="34" charset="0"/>
              </a:rPr>
              <a:t>Physical Properties: </a:t>
            </a:r>
          </a:p>
          <a:p>
            <a:r>
              <a:rPr lang="en-US" b="1"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A nonmetal is an element that lacks most of the properties of a metal.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general, nonmetals are poor conductors of electric current and heat.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-Solid nonmetals tend to be dull and brittle. If you were to hit most solid nonmetals with a hammer, they would break or crumble into a powder.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-Also, nonmetals usually have lower densities than metals.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-Many nonmetals are gases at room temperature. The air you breathe contains mostly nitrogen and oxygen.</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-Some nonmetal elements, such as carbon, sulfur, and iodine, are solids at room temperature. Bromine is the only nonmetal that is a liquid at room temperature.</a:t>
            </a:r>
          </a:p>
        </p:txBody>
      </p:sp>
    </p:spTree>
    <p:extLst>
      <p:ext uri="{BB962C8B-B14F-4D97-AF65-F5344CB8AC3E}">
        <p14:creationId xmlns:p14="http://schemas.microsoft.com/office/powerpoint/2010/main" val="167721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olecular structure and periodic table on a desk">
            <a:extLst>
              <a:ext uri="{FF2B5EF4-FFF2-40B4-BE49-F238E27FC236}">
                <a16:creationId xmlns:a16="http://schemas.microsoft.com/office/drawing/2014/main" id="{647589EC-324A-4962-A22E-18B5E4BE8CA3}"/>
              </a:ext>
            </a:extLst>
          </p:cNvPr>
          <p:cNvPicPr>
            <a:picLocks noChangeAspect="1"/>
          </p:cNvPicPr>
          <p:nvPr/>
        </p:nvPicPr>
        <p:blipFill rotWithShape="1">
          <a:blip r:embed="rId2"/>
          <a:srcRect l="9612" r="43127"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3E46D5-A7FE-5345-906E-5FE6FE748683}"/>
              </a:ext>
            </a:extLst>
          </p:cNvPr>
          <p:cNvSpPr>
            <a:spLocks noGrp="1"/>
          </p:cNvSpPr>
          <p:nvPr>
            <p:ph type="title"/>
          </p:nvPr>
        </p:nvSpPr>
        <p:spPr>
          <a:xfrm>
            <a:off x="5185643" y="1863273"/>
            <a:ext cx="5721484" cy="1222264"/>
          </a:xfrm>
        </p:spPr>
        <p:txBody>
          <a:bodyPr>
            <a:normAutofit/>
          </a:bodyPr>
          <a:lstStyle/>
          <a:p>
            <a:r>
              <a:rPr lang="en-US" sz="3400" dirty="0">
                <a:solidFill>
                  <a:schemeClr val="accent2">
                    <a:lumMod val="75000"/>
                  </a:schemeClr>
                </a:solidFill>
              </a:rPr>
              <a:t>Elements and the Periodic Table</a:t>
            </a:r>
          </a:p>
        </p:txBody>
      </p:sp>
      <p:sp>
        <p:nvSpPr>
          <p:cNvPr id="3" name="Content Placeholder 2">
            <a:extLst>
              <a:ext uri="{FF2B5EF4-FFF2-40B4-BE49-F238E27FC236}">
                <a16:creationId xmlns:a16="http://schemas.microsoft.com/office/drawing/2014/main" id="{38556652-A635-564D-BCA9-A747722BDD3B}"/>
              </a:ext>
            </a:extLst>
          </p:cNvPr>
          <p:cNvSpPr>
            <a:spLocks noGrp="1"/>
          </p:cNvSpPr>
          <p:nvPr>
            <p:ph idx="1"/>
          </p:nvPr>
        </p:nvSpPr>
        <p:spPr>
          <a:xfrm>
            <a:off x="5185643" y="3289530"/>
            <a:ext cx="5721484" cy="2010193"/>
          </a:xfrm>
        </p:spPr>
        <p:txBody>
          <a:bodyPr>
            <a:normAutofit/>
          </a:bodyPr>
          <a:lstStyle/>
          <a:p>
            <a:r>
              <a:rPr lang="en-US" dirty="0"/>
              <a:t>Scientists might find it helpful to have elements organized in the periodic table, but is this helpful in everyday life? </a:t>
            </a:r>
          </a:p>
        </p:txBody>
      </p:sp>
    </p:spTree>
    <p:extLst>
      <p:ext uri="{BB962C8B-B14F-4D97-AF65-F5344CB8AC3E}">
        <p14:creationId xmlns:p14="http://schemas.microsoft.com/office/powerpoint/2010/main" val="1784717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8E0E-0AE8-AD48-8090-A567B6EC3C07}"/>
              </a:ext>
            </a:extLst>
          </p:cNvPr>
          <p:cNvSpPr>
            <a:spLocks noGrp="1"/>
          </p:cNvSpPr>
          <p:nvPr>
            <p:ph type="title"/>
          </p:nvPr>
        </p:nvSpPr>
        <p:spPr/>
        <p:txBody>
          <a:bodyPr>
            <a:normAutofit/>
          </a:bodyPr>
          <a:lstStyle/>
          <a:p>
            <a:r>
              <a:rPr lang="en-US" sz="4800" dirty="0">
                <a:highlight>
                  <a:srgbClr val="00FFFF"/>
                </a:highlight>
                <a:latin typeface="Calibri" panose="020F0502020204030204" pitchFamily="34" charset="0"/>
                <a:cs typeface="Calibri" panose="020F0502020204030204" pitchFamily="34" charset="0"/>
              </a:rPr>
              <a:t>Metalloids</a:t>
            </a:r>
            <a:endParaRPr lang="en-US" sz="4800" dirty="0">
              <a:highlight>
                <a:srgbClr val="00FFFF"/>
              </a:highlight>
            </a:endParaRPr>
          </a:p>
        </p:txBody>
      </p:sp>
      <p:sp>
        <p:nvSpPr>
          <p:cNvPr id="3" name="Content Placeholder 2">
            <a:extLst>
              <a:ext uri="{FF2B5EF4-FFF2-40B4-BE49-F238E27FC236}">
                <a16:creationId xmlns:a16="http://schemas.microsoft.com/office/drawing/2014/main" id="{733C8857-9E3E-1E4E-A37B-41BD60E00A78}"/>
              </a:ext>
            </a:extLst>
          </p:cNvPr>
          <p:cNvSpPr>
            <a:spLocks noGrp="1"/>
          </p:cNvSpPr>
          <p:nvPr>
            <p:ph idx="1"/>
          </p:nvPr>
        </p:nvSpPr>
        <p:spPr>
          <a:xfrm>
            <a:off x="838200" y="2166820"/>
            <a:ext cx="6489700" cy="3859742"/>
          </a:xfrm>
        </p:spPr>
        <p:txBody>
          <a:bodyPr>
            <a:noAutofit/>
          </a:bodyPr>
          <a:lstStyle/>
          <a:p>
            <a:r>
              <a:rPr lang="en-US" sz="2000" dirty="0">
                <a:latin typeface="Calibri" panose="020F0502020204030204" pitchFamily="34" charset="0"/>
                <a:cs typeface="Calibri" panose="020F0502020204030204" pitchFamily="34" charset="0"/>
              </a:rPr>
              <a:t>The metalloids have some properties of metals and some properties of nonmetals. </a:t>
            </a:r>
          </a:p>
          <a:p>
            <a:r>
              <a:rPr lang="en-US" sz="2000" dirty="0">
                <a:latin typeface="Calibri" panose="020F0502020204030204" pitchFamily="34" charset="0"/>
                <a:cs typeface="Calibri" panose="020F0502020204030204" pitchFamily="34" charset="0"/>
              </a:rPr>
              <a:t>All metalloids are solids o at room temperature.</a:t>
            </a:r>
          </a:p>
          <a:p>
            <a:r>
              <a:rPr lang="en-US" sz="2000" dirty="0">
                <a:latin typeface="Calibri" panose="020F0502020204030204" pitchFamily="34" charset="0"/>
                <a:cs typeface="Calibri" panose="020F0502020204030204" pitchFamily="34" charset="0"/>
              </a:rPr>
              <a:t>Metalloids are also brittle, hard, and somewhat reactive The most common metalloid is silicon (5D). Ordinary sand, which is a compound of silicon and oxygen, is the main com- ponent of glass. A compound of boron (B) and oxygen is added during the process of glassmaking to make heat-resistant glass.</a:t>
            </a:r>
          </a:p>
        </p:txBody>
      </p:sp>
      <p:sp>
        <p:nvSpPr>
          <p:cNvPr id="4" name="Rectangle 3"/>
          <p:cNvSpPr/>
          <p:nvPr/>
        </p:nvSpPr>
        <p:spPr>
          <a:xfrm>
            <a:off x="838200" y="1418322"/>
            <a:ext cx="6096000" cy="646331"/>
          </a:xfrm>
          <a:prstGeom prst="rect">
            <a:avLst/>
          </a:prstGeom>
        </p:spPr>
        <p:txBody>
          <a:bodyPr>
            <a:spAutoFit/>
          </a:bodyPr>
          <a:lstStyle/>
          <a:p>
            <a:r>
              <a:rPr lang="en-US" dirty="0">
                <a:latin typeface="Times New Roman" panose="02020603050405020304" pitchFamily="18" charset="0"/>
                <a:ea typeface="Times New Roman" panose="02020603050405020304" pitchFamily="18" charset="0"/>
              </a:rPr>
              <a:t>Metalloids are elements located along a stair-step line between the metals and nonmetals</a:t>
            </a:r>
            <a:endParaRPr lang="en-US" dirty="0"/>
          </a:p>
        </p:txBody>
      </p:sp>
      <p:pic>
        <p:nvPicPr>
          <p:cNvPr id="5" name="Picture 4">
            <a:extLst>
              <a:ext uri="{FF2B5EF4-FFF2-40B4-BE49-F238E27FC236}">
                <a16:creationId xmlns:a16="http://schemas.microsoft.com/office/drawing/2014/main" id="{37A50296-896F-5B7B-2C10-1E99D1438AD8}"/>
              </a:ext>
            </a:extLst>
          </p:cNvPr>
          <p:cNvPicPr>
            <a:picLocks noChangeAspect="1"/>
          </p:cNvPicPr>
          <p:nvPr/>
        </p:nvPicPr>
        <p:blipFill>
          <a:blip r:embed="rId2"/>
          <a:stretch>
            <a:fillRect/>
          </a:stretch>
        </p:blipFill>
        <p:spPr>
          <a:xfrm>
            <a:off x="7327900" y="711200"/>
            <a:ext cx="4749800" cy="5435600"/>
          </a:xfrm>
          <a:prstGeom prst="rect">
            <a:avLst/>
          </a:prstGeom>
        </p:spPr>
      </p:pic>
    </p:spTree>
    <p:extLst>
      <p:ext uri="{BB962C8B-B14F-4D97-AF65-F5344CB8AC3E}">
        <p14:creationId xmlns:p14="http://schemas.microsoft.com/office/powerpoint/2010/main" val="822822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F7E09-281A-FAEB-587A-26E44522EC68}"/>
              </a:ext>
            </a:extLst>
          </p:cNvPr>
          <p:cNvPicPr>
            <a:picLocks noChangeAspect="1"/>
          </p:cNvPicPr>
          <p:nvPr/>
        </p:nvPicPr>
        <p:blipFill>
          <a:blip r:embed="rId2"/>
          <a:stretch>
            <a:fillRect/>
          </a:stretch>
        </p:blipFill>
        <p:spPr>
          <a:xfrm>
            <a:off x="1397000" y="1246909"/>
            <a:ext cx="9169400" cy="4364181"/>
          </a:xfrm>
          <a:prstGeom prst="rect">
            <a:avLst/>
          </a:prstGeom>
        </p:spPr>
      </p:pic>
    </p:spTree>
    <p:extLst>
      <p:ext uri="{BB962C8B-B14F-4D97-AF65-F5344CB8AC3E}">
        <p14:creationId xmlns:p14="http://schemas.microsoft.com/office/powerpoint/2010/main" val="514227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99A7C-F50E-6223-6EA7-5F67F34467BB}"/>
              </a:ext>
            </a:extLst>
          </p:cNvPr>
          <p:cNvSpPr txBox="1"/>
          <p:nvPr/>
        </p:nvSpPr>
        <p:spPr>
          <a:xfrm>
            <a:off x="368300" y="1159639"/>
            <a:ext cx="6096000" cy="3785652"/>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 A metalloid's most useful property is its ability to conduct electric current. The conductivity of a metalloid varies depending on temperature, exposure to light, or the presence of Impurities. For this reason, metalloids such as silicon and germanium (Ge) are used to make semiconductors. </a:t>
            </a:r>
          </a:p>
          <a:p>
            <a:r>
              <a:rPr lang="en-US" sz="2000" dirty="0">
                <a:latin typeface="Calibri" panose="020F0502020204030204" pitchFamily="34" charset="0"/>
                <a:cs typeface="Calibri" panose="020F0502020204030204" pitchFamily="34" charset="0"/>
              </a:rPr>
              <a:t>A </a:t>
            </a:r>
            <a:r>
              <a:rPr lang="en-US" sz="2000" dirty="0">
                <a:solidFill>
                  <a:srgbClr val="FF0000"/>
                </a:solidFill>
                <a:latin typeface="Calibri" panose="020F0502020204030204" pitchFamily="34" charset="0"/>
                <a:cs typeface="Calibri" panose="020F0502020204030204" pitchFamily="34" charset="0"/>
              </a:rPr>
              <a:t>semiconductor</a:t>
            </a:r>
            <a:r>
              <a:rPr lang="en-US" sz="2000" dirty="0">
                <a:latin typeface="Calibri" panose="020F0502020204030204" pitchFamily="34" charset="0"/>
                <a:cs typeface="Calibri" panose="020F0502020204030204" pitchFamily="34" charset="0"/>
              </a:rPr>
              <a:t> is a substance that can conduct electric current under some conditions but not under other conditions Semiconductors are used to make computer chips transistors, and lasers. Semiconductors are also used in solar cells, such as the ones shown in Figure 8 - page 35</a:t>
            </a:r>
          </a:p>
        </p:txBody>
      </p:sp>
      <p:pic>
        <p:nvPicPr>
          <p:cNvPr id="5" name="Picture 4">
            <a:extLst>
              <a:ext uri="{FF2B5EF4-FFF2-40B4-BE49-F238E27FC236}">
                <a16:creationId xmlns:a16="http://schemas.microsoft.com/office/drawing/2014/main" id="{3C51AB71-DCAA-9248-11D1-6E031FD14F20}"/>
              </a:ext>
            </a:extLst>
          </p:cNvPr>
          <p:cNvPicPr>
            <a:picLocks noChangeAspect="1"/>
          </p:cNvPicPr>
          <p:nvPr/>
        </p:nvPicPr>
        <p:blipFill>
          <a:blip r:embed="rId2"/>
          <a:stretch>
            <a:fillRect/>
          </a:stretch>
        </p:blipFill>
        <p:spPr>
          <a:xfrm>
            <a:off x="8394700" y="1663700"/>
            <a:ext cx="3429000" cy="2437678"/>
          </a:xfrm>
          <a:prstGeom prst="rect">
            <a:avLst/>
          </a:prstGeom>
        </p:spPr>
      </p:pic>
      <p:pic>
        <p:nvPicPr>
          <p:cNvPr id="6" name="Picture 2" descr="The best Semiconductor ETFs | justETF">
            <a:extLst>
              <a:ext uri="{FF2B5EF4-FFF2-40B4-BE49-F238E27FC236}">
                <a16:creationId xmlns:a16="http://schemas.microsoft.com/office/drawing/2014/main" id="{15951E60-AE17-D3D1-A67E-6DA1DF903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97" r="1" b="1"/>
          <a:stretch/>
        </p:blipFill>
        <p:spPr bwMode="auto">
          <a:xfrm>
            <a:off x="6993466" y="4292601"/>
            <a:ext cx="3428999"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352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21AF2-065F-990E-C73F-AF330674C977}"/>
              </a:ext>
            </a:extLst>
          </p:cNvPr>
          <p:cNvPicPr>
            <a:picLocks noChangeAspect="1"/>
          </p:cNvPicPr>
          <p:nvPr/>
        </p:nvPicPr>
        <p:blipFill>
          <a:blip r:embed="rId2"/>
          <a:stretch>
            <a:fillRect/>
          </a:stretch>
        </p:blipFill>
        <p:spPr>
          <a:xfrm>
            <a:off x="2209800" y="1101496"/>
            <a:ext cx="7772400" cy="4629608"/>
          </a:xfrm>
          <a:prstGeom prst="rect">
            <a:avLst/>
          </a:prstGeom>
        </p:spPr>
      </p:pic>
    </p:spTree>
    <p:extLst>
      <p:ext uri="{BB962C8B-B14F-4D97-AF65-F5344CB8AC3E}">
        <p14:creationId xmlns:p14="http://schemas.microsoft.com/office/powerpoint/2010/main" val="4147066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8E8FA-E069-97C7-2C89-65C2CE223C6B}"/>
              </a:ext>
            </a:extLst>
          </p:cNvPr>
          <p:cNvPicPr>
            <a:picLocks noChangeAspect="1"/>
          </p:cNvPicPr>
          <p:nvPr/>
        </p:nvPicPr>
        <p:blipFill>
          <a:blip r:embed="rId2"/>
          <a:stretch>
            <a:fillRect/>
          </a:stretch>
        </p:blipFill>
        <p:spPr>
          <a:xfrm>
            <a:off x="2794000" y="336550"/>
            <a:ext cx="6083300" cy="1790700"/>
          </a:xfrm>
          <a:prstGeom prst="rect">
            <a:avLst/>
          </a:prstGeom>
        </p:spPr>
      </p:pic>
      <p:pic>
        <p:nvPicPr>
          <p:cNvPr id="3" name="Picture 2">
            <a:extLst>
              <a:ext uri="{FF2B5EF4-FFF2-40B4-BE49-F238E27FC236}">
                <a16:creationId xmlns:a16="http://schemas.microsoft.com/office/drawing/2014/main" id="{D6C7514F-66A4-4FE0-0948-2A5895E70F8E}"/>
              </a:ext>
            </a:extLst>
          </p:cNvPr>
          <p:cNvPicPr>
            <a:picLocks noChangeAspect="1"/>
          </p:cNvPicPr>
          <p:nvPr/>
        </p:nvPicPr>
        <p:blipFill>
          <a:blip r:embed="rId3"/>
          <a:stretch>
            <a:fillRect/>
          </a:stretch>
        </p:blipFill>
        <p:spPr>
          <a:xfrm>
            <a:off x="3022600" y="2470150"/>
            <a:ext cx="5740400" cy="1917700"/>
          </a:xfrm>
          <a:prstGeom prst="rect">
            <a:avLst/>
          </a:prstGeom>
        </p:spPr>
      </p:pic>
    </p:spTree>
    <p:extLst>
      <p:ext uri="{BB962C8B-B14F-4D97-AF65-F5344CB8AC3E}">
        <p14:creationId xmlns:p14="http://schemas.microsoft.com/office/powerpoint/2010/main" val="5168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9958F034-52D3-34A8-A342-4A6711A8BBA6}"/>
              </a:ext>
            </a:extLst>
          </p:cNvPr>
          <p:cNvPicPr>
            <a:picLocks noChangeAspect="1"/>
          </p:cNvPicPr>
          <p:nvPr/>
        </p:nvPicPr>
        <p:blipFill rotWithShape="1">
          <a:blip r:embed="rId2"/>
          <a:srcRect l="17313" r="557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A45F8FE-BFAE-774C-F160-F5DA5A1D2F80}"/>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H.W</a:t>
            </a:r>
          </a:p>
        </p:txBody>
      </p:sp>
      <p:sp>
        <p:nvSpPr>
          <p:cNvPr id="3" name="Content Placeholder 2">
            <a:extLst>
              <a:ext uri="{FF2B5EF4-FFF2-40B4-BE49-F238E27FC236}">
                <a16:creationId xmlns:a16="http://schemas.microsoft.com/office/drawing/2014/main" id="{062C1838-AEBD-8CAA-F793-5286BB930B9B}"/>
              </a:ext>
            </a:extLst>
          </p:cNvPr>
          <p:cNvSpPr>
            <a:spLocks noGrp="1"/>
          </p:cNvSpPr>
          <p:nvPr>
            <p:ph idx="1"/>
          </p:nvPr>
        </p:nvSpPr>
        <p:spPr>
          <a:xfrm>
            <a:off x="677335" y="4050831"/>
            <a:ext cx="4079721" cy="1096901"/>
          </a:xfrm>
        </p:spPr>
        <p:txBody>
          <a:bodyPr vert="horz" lIns="91440" tIns="45720" rIns="91440" bIns="45720" rtlCol="0" anchor="t">
            <a:normAutofit/>
          </a:bodyPr>
          <a:lstStyle/>
          <a:p>
            <a:pPr marL="0" indent="0">
              <a:buNone/>
            </a:pPr>
            <a:r>
              <a:rPr lang="en-US" sz="2800" b="1" dirty="0">
                <a:solidFill>
                  <a:schemeClr val="tx1">
                    <a:lumMod val="50000"/>
                    <a:lumOff val="50000"/>
                  </a:schemeClr>
                </a:solidFill>
              </a:rPr>
              <a:t>Question  page 36 </a:t>
            </a:r>
          </a:p>
        </p:txBody>
      </p:sp>
    </p:spTree>
    <p:extLst>
      <p:ext uri="{BB962C8B-B14F-4D97-AF65-F5344CB8AC3E}">
        <p14:creationId xmlns:p14="http://schemas.microsoft.com/office/powerpoint/2010/main" val="322372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ank You Gif - IceGif">
            <a:extLst>
              <a:ext uri="{FF2B5EF4-FFF2-40B4-BE49-F238E27FC236}">
                <a16:creationId xmlns:a16="http://schemas.microsoft.com/office/drawing/2014/main" id="{EB0A4830-D2F6-0EF2-EB5F-CB1F5FE752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8488" y="643467"/>
            <a:ext cx="8315023"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2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rash Disaster GIF - Crash Disaster Hindenburg - Discover &amp;amp; Share GIFs">
            <a:extLst>
              <a:ext uri="{FF2B5EF4-FFF2-40B4-BE49-F238E27FC236}">
                <a16:creationId xmlns:a16="http://schemas.microsoft.com/office/drawing/2014/main" id="{D805F790-2496-9442-AB56-0CE98719AC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66"/>
          <a:stretch/>
        </p:blipFill>
        <p:spPr bwMode="auto">
          <a:xfrm>
            <a:off x="8258347" y="1930833"/>
            <a:ext cx="3822284" cy="299633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75" name="Arc 7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7D456A-1D76-6C47-A271-E0667E01CEC6}"/>
              </a:ext>
            </a:extLst>
          </p:cNvPr>
          <p:cNvSpPr>
            <a:spLocks noGrp="1"/>
          </p:cNvSpPr>
          <p:nvPr>
            <p:ph idx="1"/>
          </p:nvPr>
        </p:nvSpPr>
        <p:spPr>
          <a:xfrm>
            <a:off x="397796" y="1541799"/>
            <a:ext cx="7749183" cy="4192520"/>
          </a:xfrm>
        </p:spPr>
        <p:txBody>
          <a:bodyPr>
            <a:noAutofit/>
          </a:bodyPr>
          <a:lstStyle/>
          <a:p>
            <a:r>
              <a:rPr lang="en-US" sz="2400" dirty="0">
                <a:latin typeface="Calibri" panose="020F0502020204030204" pitchFamily="34" charset="0"/>
                <a:cs typeface="Calibri" panose="020F0502020204030204" pitchFamily="34" charset="0"/>
              </a:rPr>
              <a:t>Hydrogen is located in Group 1 of the periodic table. </a:t>
            </a:r>
          </a:p>
          <a:p>
            <a:r>
              <a:rPr lang="en-US" sz="2400" dirty="0">
                <a:latin typeface="Calibri" panose="020F0502020204030204" pitchFamily="34" charset="0"/>
                <a:cs typeface="Calibri" panose="020F0502020204030204" pitchFamily="34" charset="0"/>
              </a:rPr>
              <a:t>All the elements in this group are very radioactive, so hydrogen readily reacts with other elements. </a:t>
            </a:r>
          </a:p>
          <a:p>
            <a:r>
              <a:rPr lang="en-US" sz="2400" dirty="0">
                <a:latin typeface="Calibri" panose="020F0502020204030204" pitchFamily="34" charset="0"/>
                <a:cs typeface="Calibri" panose="020F0502020204030204" pitchFamily="34" charset="0"/>
              </a:rPr>
              <a:t>If hydrogen is so reactive, why was it used in the airship in the first place? </a:t>
            </a:r>
          </a:p>
          <a:p>
            <a:pPr lvl="1"/>
            <a:r>
              <a:rPr lang="en-US" sz="2000" dirty="0">
                <a:latin typeface="Calibri" panose="020F0502020204030204" pitchFamily="34" charset="0"/>
                <a:cs typeface="Calibri" panose="020F0502020204030204" pitchFamily="34" charset="0"/>
              </a:rPr>
              <a:t>The periodic table tells you that hydrogen is the lightest element, and so the airship easily rose into the air when filled with this gas. </a:t>
            </a:r>
          </a:p>
          <a:p>
            <a:r>
              <a:rPr lang="en-US" sz="2400" dirty="0">
                <a:latin typeface="Calibri" panose="020F0502020204030204" pitchFamily="34" charset="0"/>
                <a:cs typeface="Calibri" panose="020F0502020204030204" pitchFamily="34" charset="0"/>
              </a:rPr>
              <a:t>Is there another gas that would have been better? </a:t>
            </a:r>
          </a:p>
          <a:p>
            <a:pPr lvl="1"/>
            <a:r>
              <a:rPr lang="en-US" sz="2000" dirty="0">
                <a:latin typeface="Calibri" panose="020F0502020204030204" pitchFamily="34" charset="0"/>
                <a:cs typeface="Calibri" panose="020F0502020204030204" pitchFamily="34" charset="0"/>
              </a:rPr>
              <a:t>The next lightest element is helium, a noble gas. </a:t>
            </a:r>
          </a:p>
          <a:p>
            <a:r>
              <a:rPr lang="en-US" sz="2400" dirty="0">
                <a:latin typeface="Calibri" panose="020F0502020204030204" pitchFamily="34" charset="0"/>
                <a:cs typeface="Calibri" panose="020F0502020204030204" pitchFamily="34" charset="0"/>
              </a:rPr>
              <a:t>Noble gases are in Group 18, and they are not reactive.</a:t>
            </a:r>
          </a:p>
          <a:p>
            <a:r>
              <a:rPr lang="en-US" sz="2400" dirty="0">
                <a:latin typeface="Calibri" panose="020F0502020204030204" pitchFamily="34" charset="0"/>
                <a:cs typeface="Calibri" panose="020F0502020204030204" pitchFamily="34" charset="0"/>
              </a:rPr>
              <a:t>Airships today are filled with helium, with much safer results.</a:t>
            </a:r>
          </a:p>
          <a:p>
            <a:endParaRPr lang="en-US" sz="24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F1AEEADC-8662-421F-A7C5-5FF41E90C7F4}"/>
              </a:ext>
            </a:extLst>
          </p:cNvPr>
          <p:cNvSpPr/>
          <p:nvPr/>
        </p:nvSpPr>
        <p:spPr>
          <a:xfrm>
            <a:off x="433127" y="260405"/>
            <a:ext cx="11325744" cy="1200329"/>
          </a:xfrm>
          <a:prstGeom prst="rect">
            <a:avLst/>
          </a:prstGeom>
          <a:solidFill>
            <a:srgbClr val="FFC000"/>
          </a:solidFill>
        </p:spPr>
        <p:txBody>
          <a:bodyPr wrap="square">
            <a:spAutoFit/>
          </a:bodyPr>
          <a:lstStyle/>
          <a:p>
            <a:pPr algn="just"/>
            <a:r>
              <a:rPr lang="en-US" dirty="0"/>
              <a:t>In Figure 1, you see the explosion of the airship known as the Hindenburg. On May 6, 1937, this hydrogen filled airship left Frankfurt, Germany, on a flight to Lakehurst, New Jersey. As the Hindenburg attempted to land, a spark came into contact with the hydrogen used to fill the airship, causing an instantaneous explosion that killed 36 people.</a:t>
            </a:r>
          </a:p>
        </p:txBody>
      </p:sp>
    </p:spTree>
    <p:extLst>
      <p:ext uri="{BB962C8B-B14F-4D97-AF65-F5344CB8AC3E}">
        <p14:creationId xmlns:p14="http://schemas.microsoft.com/office/powerpoint/2010/main" val="2708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29AE7A-AB10-457D-AA93-11E7304ECF7A}"/>
              </a:ext>
            </a:extLst>
          </p:cNvPr>
          <p:cNvPicPr>
            <a:picLocks noChangeAspect="1"/>
          </p:cNvPicPr>
          <p:nvPr/>
        </p:nvPicPr>
        <p:blipFill>
          <a:blip r:embed="rId2"/>
          <a:stretch>
            <a:fillRect/>
          </a:stretch>
        </p:blipFill>
        <p:spPr>
          <a:xfrm>
            <a:off x="0" y="0"/>
            <a:ext cx="10120237" cy="5486875"/>
          </a:xfrm>
          <a:prstGeom prst="rect">
            <a:avLst/>
          </a:prstGeom>
        </p:spPr>
      </p:pic>
      <p:sp>
        <p:nvSpPr>
          <p:cNvPr id="5" name="TextBox 4">
            <a:extLst>
              <a:ext uri="{FF2B5EF4-FFF2-40B4-BE49-F238E27FC236}">
                <a16:creationId xmlns:a16="http://schemas.microsoft.com/office/drawing/2014/main" id="{BF43E8A2-C78F-4428-8A83-15D1342ECD28}"/>
              </a:ext>
            </a:extLst>
          </p:cNvPr>
          <p:cNvSpPr txBox="1"/>
          <p:nvPr/>
        </p:nvSpPr>
        <p:spPr>
          <a:xfrm>
            <a:off x="660944" y="2281772"/>
            <a:ext cx="7849265" cy="461665"/>
          </a:xfrm>
          <a:prstGeom prst="rect">
            <a:avLst/>
          </a:prstGeom>
          <a:noFill/>
        </p:spPr>
        <p:txBody>
          <a:bodyPr wrap="none" rtlCol="0">
            <a:spAutoFit/>
          </a:bodyPr>
          <a:lstStyle/>
          <a:p>
            <a:r>
              <a:rPr lang="en-US" sz="2400" dirty="0">
                <a:solidFill>
                  <a:srgbClr val="FF0000"/>
                </a:solidFill>
              </a:rPr>
              <a:t>It has a high atomic mass, so the airship would not rise.</a:t>
            </a:r>
          </a:p>
        </p:txBody>
      </p:sp>
      <p:sp>
        <p:nvSpPr>
          <p:cNvPr id="6" name="TextBox 5">
            <a:extLst>
              <a:ext uri="{FF2B5EF4-FFF2-40B4-BE49-F238E27FC236}">
                <a16:creationId xmlns:a16="http://schemas.microsoft.com/office/drawing/2014/main" id="{BCFFC325-E2F2-48BC-9190-444474A859C6}"/>
              </a:ext>
            </a:extLst>
          </p:cNvPr>
          <p:cNvSpPr txBox="1"/>
          <p:nvPr/>
        </p:nvSpPr>
        <p:spPr>
          <a:xfrm>
            <a:off x="660943" y="4027302"/>
            <a:ext cx="6874936" cy="830997"/>
          </a:xfrm>
          <a:prstGeom prst="rect">
            <a:avLst/>
          </a:prstGeom>
          <a:noFill/>
        </p:spPr>
        <p:txBody>
          <a:bodyPr wrap="square" rtlCol="0">
            <a:spAutoFit/>
          </a:bodyPr>
          <a:lstStyle/>
          <a:p>
            <a:r>
              <a:rPr lang="en-US" sz="2400" dirty="0">
                <a:solidFill>
                  <a:srgbClr val="FF0000"/>
                </a:solidFill>
              </a:rPr>
              <a:t>Helium does not burn, so there would have been no explosion.</a:t>
            </a:r>
          </a:p>
        </p:txBody>
      </p:sp>
      <p:pic>
        <p:nvPicPr>
          <p:cNvPr id="7" name="Picture 6">
            <a:extLst>
              <a:ext uri="{FF2B5EF4-FFF2-40B4-BE49-F238E27FC236}">
                <a16:creationId xmlns:a16="http://schemas.microsoft.com/office/drawing/2014/main" id="{26873E16-5C80-4A24-A171-63D542CBDCBA}"/>
              </a:ext>
            </a:extLst>
          </p:cNvPr>
          <p:cNvPicPr>
            <a:picLocks noChangeAspect="1"/>
          </p:cNvPicPr>
          <p:nvPr/>
        </p:nvPicPr>
        <p:blipFill>
          <a:blip r:embed="rId3"/>
          <a:stretch>
            <a:fillRect/>
          </a:stretch>
        </p:blipFill>
        <p:spPr>
          <a:xfrm>
            <a:off x="7535879" y="3824896"/>
            <a:ext cx="4656121" cy="3033104"/>
          </a:xfrm>
          <a:prstGeom prst="rect">
            <a:avLst/>
          </a:prstGeom>
        </p:spPr>
      </p:pic>
      <p:sp>
        <p:nvSpPr>
          <p:cNvPr id="8" name="Oval 7">
            <a:extLst>
              <a:ext uri="{FF2B5EF4-FFF2-40B4-BE49-F238E27FC236}">
                <a16:creationId xmlns:a16="http://schemas.microsoft.com/office/drawing/2014/main" id="{6D37A96A-84F3-421E-910D-ED23C3D88083}"/>
              </a:ext>
            </a:extLst>
          </p:cNvPr>
          <p:cNvSpPr/>
          <p:nvPr/>
        </p:nvSpPr>
        <p:spPr>
          <a:xfrm>
            <a:off x="9417377" y="4114564"/>
            <a:ext cx="1904215" cy="19940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08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D92898-E85A-6642-B204-5A4FEBF1084F}"/>
              </a:ext>
            </a:extLst>
          </p:cNvPr>
          <p:cNvSpPr>
            <a:spLocks noGrp="1"/>
          </p:cNvSpPr>
          <p:nvPr>
            <p:ph type="title"/>
          </p:nvPr>
        </p:nvSpPr>
        <p:spPr>
          <a:xfrm>
            <a:off x="6248849" y="-148921"/>
            <a:ext cx="5458838" cy="1325563"/>
          </a:xfrm>
        </p:spPr>
        <p:txBody>
          <a:bodyPr>
            <a:normAutofit/>
          </a:bodyPr>
          <a:lstStyle/>
          <a:p>
            <a:r>
              <a:rPr lang="en-US" dirty="0">
                <a:solidFill>
                  <a:schemeClr val="accent2">
                    <a:lumMod val="75000"/>
                  </a:schemeClr>
                </a:solidFill>
              </a:rPr>
              <a:t>Bonding</a:t>
            </a:r>
          </a:p>
        </p:txBody>
      </p:sp>
      <p:sp>
        <p:nvSpPr>
          <p:cNvPr id="75" name="Freeform: Shape 7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Best Liquid Phase Of Matter GIFs | Gfycat">
            <a:extLst>
              <a:ext uri="{FF2B5EF4-FFF2-40B4-BE49-F238E27FC236}">
                <a16:creationId xmlns:a16="http://schemas.microsoft.com/office/drawing/2014/main" id="{95D1A160-FD8C-F240-B554-99DF818D261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857" y="14457"/>
            <a:ext cx="5127374" cy="28841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7BB7159-E92E-0346-B0ED-B75063F8D244}"/>
              </a:ext>
            </a:extLst>
          </p:cNvPr>
          <p:cNvSpPr>
            <a:spLocks noGrp="1"/>
          </p:cNvSpPr>
          <p:nvPr>
            <p:ph idx="1"/>
          </p:nvPr>
        </p:nvSpPr>
        <p:spPr>
          <a:xfrm>
            <a:off x="6096000" y="817278"/>
            <a:ext cx="5458838" cy="2632914"/>
          </a:xfrm>
        </p:spPr>
        <p:txBody>
          <a:bodyPr>
            <a:normAutofit fontScale="92500"/>
          </a:bodyPr>
          <a:lstStyle/>
          <a:p>
            <a:endParaRPr lang="en-US" sz="2400" dirty="0"/>
          </a:p>
          <a:p>
            <a:r>
              <a:rPr lang="en-US" sz="2400" dirty="0"/>
              <a:t>Most things you see in the world around you </a:t>
            </a:r>
            <a:r>
              <a:rPr lang="en-US" sz="2400" dirty="0">
                <a:solidFill>
                  <a:srgbClr val="FF0000"/>
                </a:solidFill>
              </a:rPr>
              <a:t>are not made up </a:t>
            </a:r>
            <a:r>
              <a:rPr lang="en-US" sz="2400" dirty="0"/>
              <a:t>of individual </a:t>
            </a:r>
            <a:r>
              <a:rPr lang="en-US" sz="2400" dirty="0">
                <a:solidFill>
                  <a:srgbClr val="FF0000"/>
                </a:solidFill>
              </a:rPr>
              <a:t>elements</a:t>
            </a:r>
            <a:r>
              <a:rPr lang="en-US" sz="2400" dirty="0"/>
              <a:t>. </a:t>
            </a:r>
            <a:endParaRPr lang="ar-SA" sz="2400" dirty="0"/>
          </a:p>
          <a:p>
            <a:r>
              <a:rPr lang="en-US" sz="2400" dirty="0"/>
              <a:t>They are made from </a:t>
            </a:r>
            <a:r>
              <a:rPr lang="en-US" sz="2400" dirty="0">
                <a:solidFill>
                  <a:srgbClr val="FF0000"/>
                </a:solidFill>
              </a:rPr>
              <a:t>compounds</a:t>
            </a:r>
            <a:r>
              <a:rPr lang="en-US" sz="2400" dirty="0"/>
              <a:t>, or substances that form when atoms from two or more elements bond together.</a:t>
            </a:r>
          </a:p>
        </p:txBody>
      </p:sp>
      <p:pic>
        <p:nvPicPr>
          <p:cNvPr id="4" name="Picture 3">
            <a:extLst>
              <a:ext uri="{FF2B5EF4-FFF2-40B4-BE49-F238E27FC236}">
                <a16:creationId xmlns:a16="http://schemas.microsoft.com/office/drawing/2014/main" id="{33BC34CD-EAC9-FE6A-7F27-0D400D295B52}"/>
              </a:ext>
            </a:extLst>
          </p:cNvPr>
          <p:cNvPicPr>
            <a:picLocks noChangeAspect="1"/>
          </p:cNvPicPr>
          <p:nvPr/>
        </p:nvPicPr>
        <p:blipFill>
          <a:blip r:embed="rId6"/>
          <a:stretch>
            <a:fillRect/>
          </a:stretch>
        </p:blipFill>
        <p:spPr>
          <a:xfrm>
            <a:off x="605719" y="3569322"/>
            <a:ext cx="5283289" cy="2958641"/>
          </a:xfrm>
          <a:prstGeom prst="rect">
            <a:avLst/>
          </a:prstGeom>
        </p:spPr>
      </p:pic>
      <p:pic>
        <p:nvPicPr>
          <p:cNvPr id="6" name="AVA643124">
            <a:hlinkClick r:id="" action="ppaction://media"/>
            <a:extLst>
              <a:ext uri="{FF2B5EF4-FFF2-40B4-BE49-F238E27FC236}">
                <a16:creationId xmlns:a16="http://schemas.microsoft.com/office/drawing/2014/main" id="{999F3F27-DAAB-4230-9171-BF7D6EA2C9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78038" y="3599113"/>
            <a:ext cx="4876800" cy="2743200"/>
          </a:xfrm>
          <a:prstGeom prst="rect">
            <a:avLst/>
          </a:prstGeom>
        </p:spPr>
      </p:pic>
    </p:spTree>
    <p:extLst>
      <p:ext uri="{BB962C8B-B14F-4D97-AF65-F5344CB8AC3E}">
        <p14:creationId xmlns:p14="http://schemas.microsoft.com/office/powerpoint/2010/main" val="8244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8B1FA9-EE9C-6942-BB0D-7807517303C0}"/>
              </a:ext>
            </a:extLst>
          </p:cNvPr>
          <p:cNvSpPr>
            <a:spLocks noGrp="1"/>
          </p:cNvSpPr>
          <p:nvPr>
            <p:ph idx="1"/>
          </p:nvPr>
        </p:nvSpPr>
        <p:spPr>
          <a:xfrm>
            <a:off x="347637" y="810940"/>
            <a:ext cx="5393361" cy="1598334"/>
          </a:xfrm>
        </p:spPr>
        <p:txBody>
          <a:bodyPr>
            <a:normAutofit/>
          </a:bodyPr>
          <a:lstStyle/>
          <a:p>
            <a:pPr marL="0" indent="0">
              <a:buNone/>
            </a:pPr>
            <a:r>
              <a:rPr lang="en-US" sz="2400" dirty="0"/>
              <a:t>To understand how bonding works, you must first learn about valence electrons and the role they play in the bonding process.</a:t>
            </a:r>
          </a:p>
          <a:p>
            <a:endParaRPr lang="en-US" sz="2400" dirty="0"/>
          </a:p>
        </p:txBody>
      </p:sp>
      <p:sp>
        <p:nvSpPr>
          <p:cNvPr id="23" name="Oval 2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Atom">
            <a:extLst>
              <a:ext uri="{FF2B5EF4-FFF2-40B4-BE49-F238E27FC236}">
                <a16:creationId xmlns:a16="http://schemas.microsoft.com/office/drawing/2014/main" id="{D92679E3-6900-4A16-9EAB-8BBB5A000A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5" name="Freeform: Shape 2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2" descr="What Are Valence Electrons and How To Find Them? Where Are They Located?">
            <a:extLst>
              <a:ext uri="{FF2B5EF4-FFF2-40B4-BE49-F238E27FC236}">
                <a16:creationId xmlns:a16="http://schemas.microsoft.com/office/drawing/2014/main" id="{C66BE274-BB5A-0D0B-8C84-65C833F3A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774" y="2598502"/>
            <a:ext cx="3124992" cy="385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descr="Animation of a Lithium atom. | Science projects, Kids education, Kids  learning">
            <a:extLst>
              <a:ext uri="{FF2B5EF4-FFF2-40B4-BE49-F238E27FC236}">
                <a16:creationId xmlns:a16="http://schemas.microsoft.com/office/drawing/2014/main" id="{4254AF60-A34D-E249-87E7-21E07E022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t="7793" r="6450" b="5827"/>
          <a:stretch/>
        </p:blipFill>
        <p:spPr bwMode="auto">
          <a:xfrm>
            <a:off x="395372" y="2150534"/>
            <a:ext cx="2961844" cy="293036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B8772D-3128-204A-8359-E759B6501E39}"/>
              </a:ext>
            </a:extLst>
          </p:cNvPr>
          <p:cNvSpPr>
            <a:spLocks noGrp="1"/>
          </p:cNvSpPr>
          <p:nvPr>
            <p:ph idx="1"/>
          </p:nvPr>
        </p:nvSpPr>
        <p:spPr>
          <a:xfrm>
            <a:off x="3240836" y="2150534"/>
            <a:ext cx="8555792" cy="2930362"/>
          </a:xfrm>
        </p:spPr>
        <p:txBody>
          <a:bodyPr>
            <a:noAutofit/>
          </a:bodyPr>
          <a:lstStyle/>
          <a:p>
            <a:r>
              <a:rPr lang="en-US" sz="2400" dirty="0">
                <a:latin typeface="Calibri" panose="020F0502020204030204" pitchFamily="34" charset="0"/>
                <a:cs typeface="Calibri" panose="020F0502020204030204" pitchFamily="34" charset="0"/>
              </a:rPr>
              <a:t>The electrons of an atom are found in different energy level</a:t>
            </a:r>
            <a:endParaRPr lang="ar-SA" sz="24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The </a:t>
            </a:r>
            <a:r>
              <a:rPr lang="en-US" dirty="0">
                <a:highlight>
                  <a:srgbClr val="FFFF00"/>
                </a:highlight>
                <a:latin typeface="Calibri" panose="020F0502020204030204" pitchFamily="34" charset="0"/>
                <a:cs typeface="Calibri" panose="020F0502020204030204" pitchFamily="34" charset="0"/>
              </a:rPr>
              <a:t>first energy level </a:t>
            </a:r>
            <a:r>
              <a:rPr lang="en-US" dirty="0">
                <a:latin typeface="Calibri" panose="020F0502020204030204" pitchFamily="34" charset="0"/>
                <a:cs typeface="Calibri" panose="020F0502020204030204" pitchFamily="34" charset="0"/>
              </a:rPr>
              <a:t>is the closest to the nucleus. It can hold </a:t>
            </a:r>
            <a:r>
              <a:rPr lang="en-US" dirty="0">
                <a:highlight>
                  <a:srgbClr val="FFFF00"/>
                </a:highlight>
                <a:latin typeface="Calibri" panose="020F0502020204030204" pitchFamily="34" charset="0"/>
                <a:cs typeface="Calibri" panose="020F0502020204030204" pitchFamily="34" charset="0"/>
              </a:rPr>
              <a:t>a maximum of two electrons</a:t>
            </a:r>
            <a:r>
              <a:rPr lang="en-US" dirty="0">
                <a:latin typeface="Calibri" panose="020F0502020204030204" pitchFamily="34" charset="0"/>
                <a:cs typeface="Calibri" panose="020F0502020204030204" pitchFamily="34" charset="0"/>
              </a:rPr>
              <a:t>. </a:t>
            </a:r>
            <a:endParaRPr lang="ar-SA"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The </a:t>
            </a:r>
            <a:r>
              <a:rPr lang="en-US" dirty="0">
                <a:highlight>
                  <a:srgbClr val="00FF00"/>
                </a:highlight>
                <a:latin typeface="Calibri" panose="020F0502020204030204" pitchFamily="34" charset="0"/>
                <a:cs typeface="Calibri" panose="020F0502020204030204" pitchFamily="34" charset="0"/>
              </a:rPr>
              <a:t>second energy </a:t>
            </a:r>
            <a:r>
              <a:rPr lang="en-US" dirty="0">
                <a:latin typeface="Calibri" panose="020F0502020204030204" pitchFamily="34" charset="0"/>
                <a:cs typeface="Calibri" panose="020F0502020204030204" pitchFamily="34" charset="0"/>
              </a:rPr>
              <a:t>level can </a:t>
            </a:r>
            <a:r>
              <a:rPr lang="en-US" dirty="0">
                <a:highlight>
                  <a:srgbClr val="00FF00"/>
                </a:highlight>
                <a:latin typeface="Calibri" panose="020F0502020204030204" pitchFamily="34" charset="0"/>
                <a:cs typeface="Calibri" panose="020F0502020204030204" pitchFamily="34" charset="0"/>
              </a:rPr>
              <a:t>hold up to 8 </a:t>
            </a:r>
            <a:r>
              <a:rPr lang="en-US" dirty="0">
                <a:latin typeface="Calibri" panose="020F0502020204030204" pitchFamily="34" charset="0"/>
                <a:cs typeface="Calibri" panose="020F0502020204030204" pitchFamily="34" charset="0"/>
              </a:rPr>
              <a:t>electrons. Larger atoms have even more energy levels that can hold different numbers of electrons. </a:t>
            </a:r>
            <a:endParaRPr lang="ar-SA" dirty="0">
              <a:latin typeface="Calibri" panose="020F0502020204030204" pitchFamily="34" charset="0"/>
              <a:cs typeface="Calibri" panose="020F0502020204030204" pitchFamily="34" charset="0"/>
            </a:endParaRPr>
          </a:p>
          <a:p>
            <a:pPr lvl="1"/>
            <a:r>
              <a:rPr lang="en-US" dirty="0">
                <a:highlight>
                  <a:srgbClr val="FF0000"/>
                </a:highlight>
                <a:latin typeface="Calibri" panose="020F0502020204030204" pitchFamily="34" charset="0"/>
                <a:cs typeface="Calibri" panose="020F0502020204030204" pitchFamily="34" charset="0"/>
              </a:rPr>
              <a:t>Electrons in higher </a:t>
            </a:r>
            <a:r>
              <a:rPr lang="en-US" dirty="0">
                <a:latin typeface="Calibri" panose="020F0502020204030204" pitchFamily="34" charset="0"/>
                <a:cs typeface="Calibri" panose="020F0502020204030204" pitchFamily="34" charset="0"/>
              </a:rPr>
              <a:t>energy levels </a:t>
            </a:r>
            <a:r>
              <a:rPr lang="en-US" dirty="0">
                <a:highlight>
                  <a:srgbClr val="FF0000"/>
                </a:highlight>
                <a:latin typeface="Calibri" panose="020F0502020204030204" pitchFamily="34" charset="0"/>
                <a:cs typeface="Calibri" panose="020F0502020204030204" pitchFamily="34" charset="0"/>
              </a:rPr>
              <a:t>have higher amounts of energy. </a:t>
            </a:r>
            <a:endParaRPr lang="ar-SA" dirty="0">
              <a:highlight>
                <a:srgbClr val="FF00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37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630A84-0DF7-6547-AEE8-2B85387735D7}"/>
              </a:ext>
            </a:extLst>
          </p:cNvPr>
          <p:cNvSpPr>
            <a:spLocks noGrp="1"/>
          </p:cNvSpPr>
          <p:nvPr>
            <p:ph type="title"/>
          </p:nvPr>
        </p:nvSpPr>
        <p:spPr>
          <a:xfrm>
            <a:off x="1925534" y="2195516"/>
            <a:ext cx="2183655" cy="1703590"/>
          </a:xfrm>
        </p:spPr>
        <p:txBody>
          <a:bodyPr>
            <a:normAutofit/>
          </a:bodyPr>
          <a:lstStyle/>
          <a:p>
            <a:pPr algn="ctr"/>
            <a:r>
              <a:rPr lang="en-US" dirty="0">
                <a:solidFill>
                  <a:srgbClr val="FFFFFF"/>
                </a:solidFill>
              </a:rPr>
              <a:t>Valence Electrons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70C96F-6C80-BA43-BF2B-D03C7B1AD1AA}"/>
              </a:ext>
            </a:extLst>
          </p:cNvPr>
          <p:cNvSpPr>
            <a:spLocks noGrp="1"/>
          </p:cNvSpPr>
          <p:nvPr>
            <p:ph idx="1"/>
          </p:nvPr>
        </p:nvSpPr>
        <p:spPr>
          <a:xfrm>
            <a:off x="5874983" y="959535"/>
            <a:ext cx="5257799" cy="2637217"/>
          </a:xfrm>
        </p:spPr>
        <p:txBody>
          <a:bodyPr anchor="t">
            <a:noAutofit/>
          </a:bodyPr>
          <a:lstStyle/>
          <a:p>
            <a:pPr lvl="1"/>
            <a:r>
              <a:rPr lang="en-US" dirty="0">
                <a:latin typeface="Calibri" panose="020F0502020204030204" pitchFamily="34" charset="0"/>
                <a:cs typeface="Calibri" panose="020F0502020204030204" pitchFamily="34" charset="0"/>
              </a:rPr>
              <a:t>The valence electrons of an atom are those electrons that have the highest energy. They are in the outermost energy level. </a:t>
            </a:r>
            <a:endParaRPr lang="ar-SA" dirty="0">
              <a:latin typeface="Calibri" panose="020F0502020204030204" pitchFamily="34" charset="0"/>
              <a:cs typeface="Calibri" panose="020F0502020204030204" pitchFamily="34" charset="0"/>
            </a:endParaRPr>
          </a:p>
          <a:p>
            <a:pPr lvl="2"/>
            <a:r>
              <a:rPr lang="ar-SA"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Each atom has a certain number of valence electrons.</a:t>
            </a:r>
            <a:endParaRPr lang="ar-SA" sz="2400" dirty="0">
              <a:latin typeface="Calibri" panose="020F0502020204030204" pitchFamily="34" charset="0"/>
              <a:cs typeface="Calibri" panose="020F0502020204030204" pitchFamily="34" charset="0"/>
            </a:endParaRPr>
          </a:p>
          <a:p>
            <a:pPr lvl="2"/>
            <a:r>
              <a:rPr lang="en-US" sz="2400" dirty="0">
                <a:latin typeface="Calibri" panose="020F0502020204030204" pitchFamily="34" charset="0"/>
                <a:cs typeface="Calibri" panose="020F0502020204030204" pitchFamily="34" charset="0"/>
              </a:rPr>
              <a:t>The number of valence electrons is specific to each element.</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Click cursor icon with click here button 21971541 PNG">
            <a:hlinkClick r:id="rId2"/>
            <a:extLst>
              <a:ext uri="{FF2B5EF4-FFF2-40B4-BE49-F238E27FC236}">
                <a16:creationId xmlns:a16="http://schemas.microsoft.com/office/drawing/2014/main" id="{747AB38A-6B7F-4315-BD88-9F73E93C9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849" y="5239676"/>
            <a:ext cx="4273222" cy="131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16751"/>
      </p:ext>
    </p:extLst>
  </p:cSld>
  <p:clrMapOvr>
    <a:masterClrMapping/>
  </p:clrMapOvr>
</p:sld>
</file>

<file path=ppt/theme/theme1.xml><?xml version="1.0" encoding="utf-8"?>
<a:theme xmlns:a="http://schemas.openxmlformats.org/drawingml/2006/main" name="ShapesVTI">
  <a:themeElements>
    <a:clrScheme name="AnalogousFromDarkSeedLeftStep">
      <a:dk1>
        <a:srgbClr val="000000"/>
      </a:dk1>
      <a:lt1>
        <a:srgbClr val="FFFFFF"/>
      </a:lt1>
      <a:dk2>
        <a:srgbClr val="1C2831"/>
      </a:dk2>
      <a:lt2>
        <a:srgbClr val="F0F3F1"/>
      </a:lt2>
      <a:accent1>
        <a:srgbClr val="E729CF"/>
      </a:accent1>
      <a:accent2>
        <a:srgbClr val="9D17D5"/>
      </a:accent2>
      <a:accent3>
        <a:srgbClr val="6029E7"/>
      </a:accent3>
      <a:accent4>
        <a:srgbClr val="2B41D8"/>
      </a:accent4>
      <a:accent5>
        <a:srgbClr val="2990E7"/>
      </a:accent5>
      <a:accent6>
        <a:srgbClr val="15BEC5"/>
      </a:accent6>
      <a:hlink>
        <a:srgbClr val="3F6FBF"/>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{EF83749E-B9B6-6C48-90F1-A6A731219375}tf10001077</Template>
  <TotalTime>719</TotalTime>
  <Words>2003</Words>
  <Application>Microsoft Office PowerPoint</Application>
  <PresentationFormat>Widescreen</PresentationFormat>
  <Paragraphs>136</Paragraphs>
  <Slides>36</Slides>
  <Notes>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Avenir Next LT Pro</vt:lpstr>
      <vt:lpstr>Calibri</vt:lpstr>
      <vt:lpstr>Times New Roman</vt:lpstr>
      <vt:lpstr>Tw Cen MT</vt:lpstr>
      <vt:lpstr>Wingdings</vt:lpstr>
      <vt:lpstr>ShapesVTI</vt:lpstr>
      <vt:lpstr>Chapter 1 Lesson 3</vt:lpstr>
      <vt:lpstr>Objectives:</vt:lpstr>
      <vt:lpstr>Elements and the Periodic Table</vt:lpstr>
      <vt:lpstr>PowerPoint Presentation</vt:lpstr>
      <vt:lpstr>PowerPoint Presentation</vt:lpstr>
      <vt:lpstr>Bonding</vt:lpstr>
      <vt:lpstr>PowerPoint Presentation</vt:lpstr>
      <vt:lpstr>PowerPoint Presentation</vt:lpstr>
      <vt:lpstr>Valence Electrons</vt:lpstr>
      <vt:lpstr>Valence Electrons</vt:lpstr>
      <vt:lpstr>Electron Dot Diagrams</vt:lpstr>
      <vt:lpstr>How do valence electrons relate to the periodic table? </vt:lpstr>
      <vt:lpstr>Valence Electrons and the Table:</vt:lpstr>
      <vt:lpstr>Valence Electrons and the Table:</vt:lpstr>
      <vt:lpstr>Valence Electrons and the Table:</vt:lpstr>
      <vt:lpstr>PowerPoint Presentation</vt:lpstr>
      <vt:lpstr>Take out your connect lab activity worksheet</vt:lpstr>
      <vt:lpstr>Bonding and Periodic Properties</vt:lpstr>
      <vt:lpstr>PowerPoint Presentation</vt:lpstr>
      <vt:lpstr>Metals:</vt:lpstr>
      <vt:lpstr>Chemical Properties of Metals</vt:lpstr>
      <vt:lpstr>The activity shows the metallic bonds that hold aluminum foil together.</vt:lpstr>
      <vt:lpstr>Physical Properties of Metals</vt:lpstr>
      <vt:lpstr>PowerPoint Presentation</vt:lpstr>
      <vt:lpstr>Electrical conductivity is the ability of an object to carry electric current. (You can see many of these physical properties of metals in Figure 5.)</vt:lpstr>
      <vt:lpstr>PowerPoint Presentation</vt:lpstr>
      <vt:lpstr>Nonmetals</vt:lpstr>
      <vt:lpstr>PowerPoint Presentation</vt:lpstr>
      <vt:lpstr>PowerPoint Presentation</vt:lpstr>
      <vt:lpstr>Metalloids</vt:lpstr>
      <vt:lpstr>PowerPoint Presentation</vt:lpstr>
      <vt:lpstr>PowerPoint Presentation</vt:lpstr>
      <vt:lpstr>PowerPoint Presentation</vt:lpstr>
      <vt:lpstr>PowerPoint Presentation</vt:lpstr>
      <vt:lpstr>H.W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GHADY KAMAL A. SHAFAEE</dc:creator>
  <cp:lastModifiedBy>vm243</cp:lastModifiedBy>
  <cp:revision>24</cp:revision>
  <dcterms:created xsi:type="dcterms:W3CDTF">2021-10-22T11:59:56Z</dcterms:created>
  <dcterms:modified xsi:type="dcterms:W3CDTF">2026-03-04T20:25:12Z</dcterms:modified>
</cp:coreProperties>
</file>