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4" r:id="rId2"/>
  </p:sldMasterIdLst>
  <p:notesMasterIdLst>
    <p:notesMasterId r:id="rId60"/>
  </p:notesMasterIdLst>
  <p:sldIdLst>
    <p:sldId id="348" r:id="rId3"/>
    <p:sldId id="284" r:id="rId4"/>
    <p:sldId id="297" r:id="rId5"/>
    <p:sldId id="267" r:id="rId6"/>
    <p:sldId id="362" r:id="rId7"/>
    <p:sldId id="363" r:id="rId8"/>
    <p:sldId id="257" r:id="rId9"/>
    <p:sldId id="311" r:id="rId10"/>
    <p:sldId id="260" r:id="rId11"/>
    <p:sldId id="279" r:id="rId12"/>
    <p:sldId id="349" r:id="rId13"/>
    <p:sldId id="301" r:id="rId14"/>
    <p:sldId id="350" r:id="rId15"/>
    <p:sldId id="299" r:id="rId16"/>
    <p:sldId id="364" r:id="rId17"/>
    <p:sldId id="365" r:id="rId18"/>
    <p:sldId id="268" r:id="rId19"/>
    <p:sldId id="276" r:id="rId20"/>
    <p:sldId id="366" r:id="rId21"/>
    <p:sldId id="312" r:id="rId22"/>
    <p:sldId id="367" r:id="rId23"/>
    <p:sldId id="278" r:id="rId24"/>
    <p:sldId id="368" r:id="rId25"/>
    <p:sldId id="275" r:id="rId26"/>
    <p:sldId id="351" r:id="rId27"/>
    <p:sldId id="258" r:id="rId28"/>
    <p:sldId id="287" r:id="rId29"/>
    <p:sldId id="369" r:id="rId30"/>
    <p:sldId id="308" r:id="rId31"/>
    <p:sldId id="303" r:id="rId32"/>
    <p:sldId id="370" r:id="rId33"/>
    <p:sldId id="283" r:id="rId34"/>
    <p:sldId id="372" r:id="rId35"/>
    <p:sldId id="309" r:id="rId36"/>
    <p:sldId id="371" r:id="rId37"/>
    <p:sldId id="259" r:id="rId38"/>
    <p:sldId id="280" r:id="rId39"/>
    <p:sldId id="373" r:id="rId40"/>
    <p:sldId id="352" r:id="rId41"/>
    <p:sldId id="290" r:id="rId42"/>
    <p:sldId id="374" r:id="rId43"/>
    <p:sldId id="292" r:id="rId44"/>
    <p:sldId id="291" r:id="rId45"/>
    <p:sldId id="310" r:id="rId46"/>
    <p:sldId id="354" r:id="rId47"/>
    <p:sldId id="355" r:id="rId48"/>
    <p:sldId id="356" r:id="rId49"/>
    <p:sldId id="357" r:id="rId50"/>
    <p:sldId id="358" r:id="rId51"/>
    <p:sldId id="359" r:id="rId52"/>
    <p:sldId id="360" r:id="rId53"/>
    <p:sldId id="375" r:id="rId54"/>
    <p:sldId id="361" r:id="rId55"/>
    <p:sldId id="377" r:id="rId56"/>
    <p:sldId id="293" r:id="rId57"/>
    <p:sldId id="378" r:id="rId58"/>
    <p:sldId id="298" r:id="rId5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CF8D6"/>
    <a:srgbClr val="990099"/>
    <a:srgbClr val="CCCCFF"/>
    <a:srgbClr val="9999FF"/>
    <a:srgbClr val="0000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7" autoAdjust="0"/>
    <p:restoredTop sz="93190" autoAdjust="0"/>
  </p:normalViewPr>
  <p:slideViewPr>
    <p:cSldViewPr>
      <p:cViewPr varScale="1">
        <p:scale>
          <a:sx n="59" d="100"/>
          <a:sy n="59" d="100"/>
        </p:scale>
        <p:origin x="648" y="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28CF3-5AB7-4A45-81D6-8841E02C5D9A}"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A8146-8927-4E79-8A1A-4B6A7CC78BD8}" type="slidenum">
              <a:rPr lang="en-US" smtClean="0"/>
              <a:t>‹#›</a:t>
            </a:fld>
            <a:endParaRPr lang="en-US"/>
          </a:p>
        </p:txBody>
      </p:sp>
    </p:spTree>
    <p:extLst>
      <p:ext uri="{BB962C8B-B14F-4D97-AF65-F5344CB8AC3E}">
        <p14:creationId xmlns:p14="http://schemas.microsoft.com/office/powerpoint/2010/main" val="3081519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2411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55</a:t>
            </a:fld>
            <a:endParaRPr lang="en-US"/>
          </a:p>
        </p:txBody>
      </p:sp>
    </p:spTree>
    <p:extLst>
      <p:ext uri="{BB962C8B-B14F-4D97-AF65-F5344CB8AC3E}">
        <p14:creationId xmlns:p14="http://schemas.microsoft.com/office/powerpoint/2010/main" val="2751112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56</a:t>
            </a:fld>
            <a:endParaRPr lang="en-US"/>
          </a:p>
        </p:txBody>
      </p:sp>
    </p:spTree>
    <p:extLst>
      <p:ext uri="{BB962C8B-B14F-4D97-AF65-F5344CB8AC3E}">
        <p14:creationId xmlns:p14="http://schemas.microsoft.com/office/powerpoint/2010/main" val="3116750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 name="Google Shape;9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675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geb77a6cb19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9" name="Google Shape;2569;geb77a6cb19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Connect It! Describe the methods used in the organization.</a:t>
            </a:r>
          </a:p>
          <a:p>
            <a:r>
              <a:rPr lang="en-US" sz="1200" b="0" i="0" kern="1200" dirty="0">
                <a:solidFill>
                  <a:schemeClr val="tx1"/>
                </a:solidFill>
                <a:effectLst/>
                <a:latin typeface="+mn-lt"/>
                <a:ea typeface="+mn-ea"/>
                <a:cs typeface="+mn-cs"/>
              </a:rPr>
              <a:t>Ask:</a:t>
            </a:r>
          </a:p>
          <a:p>
            <a:r>
              <a:rPr lang="en-US" sz="1200" b="0" i="0" kern="1200" dirty="0">
                <a:solidFill>
                  <a:schemeClr val="tx1"/>
                </a:solidFill>
                <a:effectLst/>
                <a:latin typeface="+mn-lt"/>
                <a:ea typeface="+mn-ea"/>
                <a:cs typeface="+mn-cs"/>
              </a:rPr>
              <a:t>• Which methods make the most sense to you?</a:t>
            </a:r>
          </a:p>
          <a:p>
            <a:r>
              <a:rPr lang="en-US" sz="1200" b="0" i="0" kern="1200" dirty="0">
                <a:solidFill>
                  <a:schemeClr val="tx1"/>
                </a:solidFill>
                <a:effectLst/>
                <a:latin typeface="+mn-lt"/>
                <a:ea typeface="+mn-ea"/>
                <a:cs typeface="+mn-cs"/>
              </a:rPr>
              <a:t>(sort clothes by type, sort DVDs by name, sort kitchen utensils by use)</a:t>
            </a:r>
          </a:p>
          <a:p>
            <a:r>
              <a:rPr lang="en-US" sz="1200" b="0" i="0" kern="1200" dirty="0">
                <a:solidFill>
                  <a:schemeClr val="tx1"/>
                </a:solidFill>
                <a:effectLst/>
                <a:latin typeface="+mn-lt"/>
                <a:ea typeface="+mn-ea"/>
                <a:cs typeface="+mn-cs"/>
              </a:rPr>
              <a:t>• What are some other techniques that you could use to sort these items? </a:t>
            </a:r>
          </a:p>
          <a:p>
            <a:r>
              <a:rPr lang="en-US" sz="1200" b="0" i="0" kern="1200" dirty="0">
                <a:solidFill>
                  <a:schemeClr val="tx1"/>
                </a:solidFill>
                <a:effectLst/>
                <a:latin typeface="+mn-lt"/>
                <a:ea typeface="+mn-ea"/>
                <a:cs typeface="+mn-cs"/>
              </a:rPr>
              <a:t>(sort clothes by color, sort DVDs by genre, sort utensils by material they are made from)</a:t>
            </a:r>
          </a:p>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5</a:t>
            </a:fld>
            <a:endParaRPr lang="en-US"/>
          </a:p>
        </p:txBody>
      </p:sp>
    </p:spTree>
    <p:extLst>
      <p:ext uri="{BB962C8B-B14F-4D97-AF65-F5344CB8AC3E}">
        <p14:creationId xmlns:p14="http://schemas.microsoft.com/office/powerpoint/2010/main" val="186457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Activate Prior Knowledge Help students appreciate the contribution of Mendeleev by explaining that establishing a pattern allowed Mendeleev to make predictions about the existence of elements that were not known at the time. Have them brainstorm some examples from daily life of things that follow a pattern. (Sample answers: days of the week, phases of the moon, sunrise and sunset, tides, class schedules)</a:t>
            </a:r>
          </a:p>
          <a:p>
            <a:endParaRPr lang="en-US" dirty="0"/>
          </a:p>
        </p:txBody>
      </p:sp>
      <p:sp>
        <p:nvSpPr>
          <p:cNvPr id="4" name="Slide Number Placeholder 3"/>
          <p:cNvSpPr>
            <a:spLocks noGrp="1"/>
          </p:cNvSpPr>
          <p:nvPr>
            <p:ph type="sldNum" sz="quarter" idx="5"/>
          </p:nvPr>
        </p:nvSpPr>
        <p:spPr/>
        <p:txBody>
          <a:bodyPr/>
          <a:lstStyle/>
          <a:p>
            <a:fld id="{16A1CC51-0589-4F06-8775-82AC23E88CFC}" type="slidenum">
              <a:rPr lang="en-US" smtClean="0"/>
              <a:t>6</a:t>
            </a:fld>
            <a:endParaRPr lang="en-US"/>
          </a:p>
        </p:txBody>
      </p:sp>
    </p:spTree>
    <p:extLst>
      <p:ext uri="{BB962C8B-B14F-4D97-AF65-F5344CB8AC3E}">
        <p14:creationId xmlns:p14="http://schemas.microsoft.com/office/powerpoint/2010/main" val="156797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Identify the abbreviations of SAR and RUH. List them on the board and discuss why they are useful. </a:t>
            </a:r>
          </a:p>
          <a:p>
            <a:r>
              <a:rPr lang="en-US" sz="1200" b="0" i="0" kern="1200" dirty="0">
                <a:solidFill>
                  <a:schemeClr val="tx1"/>
                </a:solidFill>
                <a:effectLst/>
                <a:latin typeface="+mn-lt"/>
                <a:ea typeface="+mn-ea"/>
                <a:cs typeface="+mn-cs"/>
              </a:rPr>
              <a:t>How are chemical symbols like these abbreviations? How are they different? (Both are a shorthand way of representing a name. They are also easily recognizable by people who use them often. They are different because chemical symbols can be one or two letters, while state abbreviations are always two letters.)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Assess on the Spot What information about elements is provided in the periodic table. The modern periodic table is an essential tool of science because of the information it contains. </a:t>
            </a:r>
          </a:p>
          <a:p>
            <a:r>
              <a:rPr lang="en-US" sz="1200" b="0" i="0" kern="1200" dirty="0">
                <a:solidFill>
                  <a:schemeClr val="tx1"/>
                </a:solidFill>
                <a:effectLst/>
                <a:latin typeface="+mn-lt"/>
                <a:ea typeface="+mn-ea"/>
                <a:cs typeface="+mn-cs"/>
              </a:rPr>
              <a:t>Ask:</a:t>
            </a:r>
          </a:p>
          <a:p>
            <a:r>
              <a:rPr lang="en-US" sz="1200" b="0" i="0" kern="1200" dirty="0">
                <a:solidFill>
                  <a:schemeClr val="tx1"/>
                </a:solidFill>
                <a:effectLst/>
                <a:latin typeface="+mn-lt"/>
                <a:ea typeface="+mn-ea"/>
                <a:cs typeface="+mn-cs"/>
              </a:rPr>
              <a:t>• What four pieces of information are included in each element square of the periodic table? (atomic number, chemical symbol, name, and atomic mass)</a:t>
            </a:r>
          </a:p>
          <a:p>
            <a:r>
              <a:rPr lang="en-US" sz="1200" b="0" i="0" kern="1200" dirty="0">
                <a:solidFill>
                  <a:schemeClr val="tx1"/>
                </a:solidFill>
                <a:effectLst/>
                <a:latin typeface="+mn-lt"/>
                <a:ea typeface="+mn-ea"/>
                <a:cs typeface="+mn-cs"/>
              </a:rPr>
              <a:t>• What is the atomic number? (the number of protons in the nucleus of an atom of an element)</a:t>
            </a:r>
          </a:p>
          <a:p>
            <a:r>
              <a:rPr lang="en-US" sz="1200" b="0" i="0" kern="1200" dirty="0">
                <a:solidFill>
                  <a:schemeClr val="tx1"/>
                </a:solidFill>
                <a:effectLst/>
                <a:latin typeface="+mn-lt"/>
                <a:ea typeface="+mn-ea"/>
                <a:cs typeface="+mn-cs"/>
              </a:rPr>
              <a:t>• What do you know about the structure of an atom of a particular element from the element’s atomic number?(the number of protons and electrons)</a:t>
            </a:r>
          </a:p>
          <a:p>
            <a:endParaRPr lang="en-US" dirty="0"/>
          </a:p>
        </p:txBody>
      </p:sp>
      <p:sp>
        <p:nvSpPr>
          <p:cNvPr id="4" name="Slide Number Placeholder 3"/>
          <p:cNvSpPr>
            <a:spLocks noGrp="1"/>
          </p:cNvSpPr>
          <p:nvPr>
            <p:ph type="sldNum" sz="quarter" idx="5"/>
          </p:nvPr>
        </p:nvSpPr>
        <p:spPr/>
        <p:txBody>
          <a:bodyPr/>
          <a:lstStyle/>
          <a:p>
            <a:fld id="{BC7A8146-8927-4E79-8A1A-4B6A7CC78BD8}" type="slidenum">
              <a:rPr lang="en-US" smtClean="0"/>
              <a:t>21</a:t>
            </a:fld>
            <a:endParaRPr lang="en-US"/>
          </a:p>
        </p:txBody>
      </p:sp>
    </p:spTree>
    <p:extLst>
      <p:ext uri="{BB962C8B-B14F-4D97-AF65-F5344CB8AC3E}">
        <p14:creationId xmlns:p14="http://schemas.microsoft.com/office/powerpoint/2010/main" val="105654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Look at the periodic table on the page. Find elements that were named for scientists. Many of the scientists for whom elements have been named did their research on atoms or subatomic particles. </a:t>
            </a:r>
          </a:p>
          <a:p>
            <a:r>
              <a:rPr lang="en-US" sz="1200" b="0" i="0" kern="1200" dirty="0">
                <a:solidFill>
                  <a:schemeClr val="tx1"/>
                </a:solidFill>
                <a:effectLst/>
                <a:latin typeface="+mn-lt"/>
                <a:ea typeface="+mn-ea"/>
                <a:cs typeface="+mn-cs"/>
              </a:rPr>
              <a:t>Ask:</a:t>
            </a:r>
          </a:p>
          <a:p>
            <a:r>
              <a:rPr lang="en-US" sz="1200" b="0" i="0" kern="1200" dirty="0">
                <a:solidFill>
                  <a:schemeClr val="tx1"/>
                </a:solidFill>
                <a:effectLst/>
                <a:latin typeface="+mn-lt"/>
                <a:ea typeface="+mn-ea"/>
                <a:cs typeface="+mn-cs"/>
              </a:rPr>
              <a:t>• What two scientists who developed models of the atom have elements named for them? (Rutherford: rutherfordium, 104; Bohr: bohrium, 107)</a:t>
            </a:r>
          </a:p>
          <a:p>
            <a:r>
              <a:rPr lang="en-US" sz="1200" b="0" i="0" kern="1200" dirty="0">
                <a:solidFill>
                  <a:schemeClr val="tx1"/>
                </a:solidFill>
                <a:effectLst/>
                <a:latin typeface="+mn-lt"/>
                <a:ea typeface="+mn-ea"/>
                <a:cs typeface="+mn-cs"/>
              </a:rPr>
              <a:t>• What is the atomic number of the element named for Mendeleev? (101)</a:t>
            </a:r>
          </a:p>
          <a:p>
            <a:r>
              <a:rPr lang="en-US" sz="1200" b="0" i="0" kern="1200" dirty="0">
                <a:solidFill>
                  <a:schemeClr val="tx1"/>
                </a:solidFill>
                <a:effectLst/>
                <a:latin typeface="+mn-lt"/>
                <a:ea typeface="+mn-ea"/>
                <a:cs typeface="+mn-cs"/>
              </a:rPr>
              <a:t>• What other names do you recognize? (You will likely recognize Einstein and possibly Nobel and Curie. Other people who have elements named after them include Meitner, Copernicus, Fermi, and Seaborg.)</a:t>
            </a:r>
          </a:p>
          <a:p>
            <a:endParaRPr lang="en-US" dirty="0"/>
          </a:p>
        </p:txBody>
      </p:sp>
      <p:sp>
        <p:nvSpPr>
          <p:cNvPr id="4" name="Slide Number Placeholder 3"/>
          <p:cNvSpPr>
            <a:spLocks noGrp="1"/>
          </p:cNvSpPr>
          <p:nvPr>
            <p:ph type="sldNum" sz="quarter" idx="5"/>
          </p:nvPr>
        </p:nvSpPr>
        <p:spPr/>
        <p:txBody>
          <a:bodyPr/>
          <a:lstStyle/>
          <a:p>
            <a:fld id="{BC7A8146-8927-4E79-8A1A-4B6A7CC78BD8}" type="slidenum">
              <a:rPr lang="en-US" smtClean="0"/>
              <a:t>22</a:t>
            </a:fld>
            <a:endParaRPr lang="en-US"/>
          </a:p>
        </p:txBody>
      </p:sp>
    </p:spTree>
    <p:extLst>
      <p:ext uri="{BB962C8B-B14F-4D97-AF65-F5344CB8AC3E}">
        <p14:creationId xmlns:p14="http://schemas.microsoft.com/office/powerpoint/2010/main" val="351691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368D442C-FCD0-4E04-BD26-E6BA5471A9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F47DB9-142F-45D3-A925-001FD7F99B38}" type="slidenum">
              <a:rPr lang="en-US" altLang="en-US" sz="1200"/>
              <a:pPr/>
              <a:t>30</a:t>
            </a:fld>
            <a:endParaRPr lang="en-US" altLang="en-US" sz="1200"/>
          </a:p>
        </p:txBody>
      </p:sp>
      <p:sp>
        <p:nvSpPr>
          <p:cNvPr id="60419" name="Rectangle 2">
            <a:extLst>
              <a:ext uri="{FF2B5EF4-FFF2-40B4-BE49-F238E27FC236}">
                <a16:creationId xmlns:a16="http://schemas.microsoft.com/office/drawing/2014/main" id="{2AFF7D3C-EB0A-421A-9C9C-0FE1F9055C08}"/>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60420" name="Rectangle 3">
            <a:extLst>
              <a:ext uri="{FF2B5EF4-FFF2-40B4-BE49-F238E27FC236}">
                <a16:creationId xmlns:a16="http://schemas.microsoft.com/office/drawing/2014/main" id="{90480045-2AE6-4D93-8240-A845B8314DAC}"/>
              </a:ext>
            </a:extLst>
          </p:cNvPr>
          <p:cNvSpPr>
            <a:spLocks noGrp="1" noChangeArrowheads="1"/>
          </p:cNvSpPr>
          <p:nvPr>
            <p:ph type="body" idx="1"/>
          </p:nvPr>
        </p:nvSpPr>
        <p:spPr>
          <a:xfrm>
            <a:off x="701675" y="4416425"/>
            <a:ext cx="5607050" cy="4183063"/>
          </a:xfrm>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2226D0E6-3BC2-4DE6-A7B8-B51646824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CBADA0B-3E68-4DA8-88BD-39136DAD9BE6}" type="slidenum">
              <a:rPr lang="en-US" altLang="en-US" sz="1200"/>
              <a:pPr/>
              <a:t>37</a:t>
            </a:fld>
            <a:endParaRPr lang="en-US" altLang="en-US" sz="1200"/>
          </a:p>
        </p:txBody>
      </p:sp>
      <p:sp>
        <p:nvSpPr>
          <p:cNvPr id="44035" name="Rectangle 2">
            <a:extLst>
              <a:ext uri="{FF2B5EF4-FFF2-40B4-BE49-F238E27FC236}">
                <a16:creationId xmlns:a16="http://schemas.microsoft.com/office/drawing/2014/main" id="{83E50022-C5D5-4D49-9603-D09BAC2EA362}"/>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44036" name="Rectangle 3">
            <a:extLst>
              <a:ext uri="{FF2B5EF4-FFF2-40B4-BE49-F238E27FC236}">
                <a16:creationId xmlns:a16="http://schemas.microsoft.com/office/drawing/2014/main" id="{8090BB33-0B84-4793-AAFD-270A6D9507EE}"/>
              </a:ext>
            </a:extLst>
          </p:cNvPr>
          <p:cNvSpPr>
            <a:spLocks noGrp="1" noChangeArrowheads="1"/>
          </p:cNvSpPr>
          <p:nvPr>
            <p:ph type="body" idx="1"/>
          </p:nvPr>
        </p:nvSpPr>
        <p:spPr>
          <a:xfrm>
            <a:off x="701675" y="4416425"/>
            <a:ext cx="5607050" cy="4183063"/>
          </a:xfrm>
          <a:solidFill>
            <a:srgbClr val="FFFFFF"/>
          </a:solidFill>
          <a:ln>
            <a:solidFill>
              <a:srgbClr val="000000"/>
            </a:solidFill>
          </a:ln>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9B268AD-B375-4EEB-987D-B6E3839DC5BF}" type="slidenum">
              <a:rPr lang="en-US" altLang="en-US" smtClean="0"/>
              <a:pPr/>
              <a:t>‹#›</a:t>
            </a:fld>
            <a:endParaRPr lang="en-US" altLang="en-US"/>
          </a:p>
        </p:txBody>
      </p:sp>
    </p:spTree>
    <p:extLst>
      <p:ext uri="{BB962C8B-B14F-4D97-AF65-F5344CB8AC3E}">
        <p14:creationId xmlns:p14="http://schemas.microsoft.com/office/powerpoint/2010/main" val="357297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EE6BB20-DDDE-48C4-BAB1-DA18AEF31C44}" type="slidenum">
              <a:rPr lang="en-US" altLang="en-US" smtClean="0"/>
              <a:pPr/>
              <a:t>‹#›</a:t>
            </a:fld>
            <a:endParaRPr lang="en-US" altLang="en-US"/>
          </a:p>
        </p:txBody>
      </p:sp>
    </p:spTree>
    <p:extLst>
      <p:ext uri="{BB962C8B-B14F-4D97-AF65-F5344CB8AC3E}">
        <p14:creationId xmlns:p14="http://schemas.microsoft.com/office/powerpoint/2010/main" val="3867983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F07EC14-0251-4D0B-8F12-DBCB57BE56FC}" type="slidenum">
              <a:rPr lang="en-US" altLang="en-US" smtClean="0"/>
              <a:pPr/>
              <a:t>‹#›</a:t>
            </a:fld>
            <a:endParaRPr lang="en-US" altLang="en-US"/>
          </a:p>
        </p:txBody>
      </p:sp>
    </p:spTree>
    <p:extLst>
      <p:ext uri="{BB962C8B-B14F-4D97-AF65-F5344CB8AC3E}">
        <p14:creationId xmlns:p14="http://schemas.microsoft.com/office/powerpoint/2010/main" val="69090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F468-DD1A-40D2-81CE-AE8202D51039}"/>
              </a:ext>
            </a:extLst>
          </p:cNvPr>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344892-2F1A-480C-93A6-4DB729576EF5}"/>
              </a:ext>
            </a:extLst>
          </p:cNvPr>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B1820A-1530-4826-A1C7-5C79FB82C5A3}"/>
              </a:ext>
            </a:extLst>
          </p:cNvPr>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F67E91DC-F4F9-49DF-BAAC-23606B0E99BA}"/>
              </a:ext>
            </a:extLst>
          </p:cNvPr>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276474D-0CCA-469A-A543-A397C88CBC57}"/>
              </a:ext>
            </a:extLst>
          </p:cNvPr>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AAC4ADC-64C3-40D8-8BA2-0C53A13B8E60}"/>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158F1188-AC60-4A6C-B8ED-A885413A2BF4}"/>
              </a:ext>
            </a:extLst>
          </p:cNvPr>
          <p:cNvSpPr>
            <a:spLocks noGrp="1"/>
          </p:cNvSpPr>
          <p:nvPr>
            <p:ph type="sldNum" sz="quarter" idx="12"/>
          </p:nvPr>
        </p:nvSpPr>
        <p:spPr>
          <a:xfrm>
            <a:off x="8737600" y="6243638"/>
            <a:ext cx="2844800" cy="457200"/>
          </a:xfrm>
        </p:spPr>
        <p:txBody>
          <a:bodyPr/>
          <a:lstStyle>
            <a:lvl1pPr>
              <a:defRPr/>
            </a:lvl1pPr>
          </a:lstStyle>
          <a:p>
            <a:fld id="{1DA05E51-DA75-43B3-85D3-DFF96EE7D8CD}" type="slidenum">
              <a:rPr lang="en-US" altLang="en-US"/>
              <a:pPr/>
              <a:t>‹#›</a:t>
            </a:fld>
            <a:endParaRPr lang="en-US" altLang="en-US"/>
          </a:p>
        </p:txBody>
      </p:sp>
    </p:spTree>
    <p:extLst>
      <p:ext uri="{BB962C8B-B14F-4D97-AF65-F5344CB8AC3E}">
        <p14:creationId xmlns:p14="http://schemas.microsoft.com/office/powerpoint/2010/main" val="3001625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03E0-CE96-41AA-8972-5104E31D7F1D}"/>
              </a:ext>
            </a:extLst>
          </p:cNvPr>
          <p:cNvSpPr>
            <a:spLocks noGrp="1"/>
          </p:cNvSpPr>
          <p:nvPr>
            <p:ph type="title"/>
          </p:nvPr>
        </p:nvSpPr>
        <p:spPr>
          <a:xfrm>
            <a:off x="1242485" y="96839"/>
            <a:ext cx="9544049" cy="14128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625D98-80AF-4012-B73B-7E2A2AE377C8}"/>
              </a:ext>
            </a:extLst>
          </p:cNvPr>
          <p:cNvSpPr>
            <a:spLocks noGrp="1"/>
          </p:cNvSpPr>
          <p:nvPr>
            <p:ph type="body" sz="half" idx="1"/>
          </p:nvPr>
        </p:nvSpPr>
        <p:spPr>
          <a:xfrm>
            <a:off x="1265767" y="1981200"/>
            <a:ext cx="500591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9ADE09-A4FB-45F6-8975-830D3155D2F4}"/>
              </a:ext>
            </a:extLst>
          </p:cNvPr>
          <p:cNvSpPr>
            <a:spLocks noGrp="1"/>
          </p:cNvSpPr>
          <p:nvPr>
            <p:ph sz="half" idx="2"/>
          </p:nvPr>
        </p:nvSpPr>
        <p:spPr>
          <a:xfrm>
            <a:off x="6474885" y="1981200"/>
            <a:ext cx="50059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C884F-003A-496F-949A-DAF1415895A9}"/>
              </a:ext>
            </a:extLst>
          </p:cNvPr>
          <p:cNvSpPr>
            <a:spLocks noGrp="1"/>
          </p:cNvSpPr>
          <p:nvPr>
            <p:ph type="dt" sz="half" idx="10"/>
          </p:nvPr>
        </p:nvSpPr>
        <p:spPr>
          <a:xfrm>
            <a:off x="1261533"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01AC04-57C7-4A86-86F4-A97F8A8F8601}"/>
              </a:ext>
            </a:extLst>
          </p:cNvPr>
          <p:cNvSpPr>
            <a:spLocks noGrp="1"/>
          </p:cNvSpPr>
          <p:nvPr>
            <p:ph type="ftr" sz="quarter" idx="11"/>
          </p:nvPr>
        </p:nvSpPr>
        <p:spPr>
          <a:xfrm>
            <a:off x="44704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C657A91-0E61-4EE3-BC4C-C423D72C2EF6}"/>
              </a:ext>
            </a:extLst>
          </p:cNvPr>
          <p:cNvSpPr>
            <a:spLocks noGrp="1"/>
          </p:cNvSpPr>
          <p:nvPr>
            <p:ph type="sldNum" sz="quarter" idx="12"/>
          </p:nvPr>
        </p:nvSpPr>
        <p:spPr>
          <a:xfrm>
            <a:off x="8940800" y="6248400"/>
            <a:ext cx="2540000" cy="457200"/>
          </a:xfrm>
        </p:spPr>
        <p:txBody>
          <a:bodyPr/>
          <a:lstStyle>
            <a:lvl1pPr>
              <a:defRPr/>
            </a:lvl1pPr>
          </a:lstStyle>
          <a:p>
            <a:fld id="{7B007623-1263-4A9D-9CE7-75113723AE9B}" type="slidenum">
              <a:rPr lang="en-US" altLang="en-US"/>
              <a:pPr/>
              <a:t>‹#›</a:t>
            </a:fld>
            <a:endParaRPr lang="en-US" altLang="en-US"/>
          </a:p>
        </p:txBody>
      </p:sp>
    </p:spTree>
    <p:extLst>
      <p:ext uri="{BB962C8B-B14F-4D97-AF65-F5344CB8AC3E}">
        <p14:creationId xmlns:p14="http://schemas.microsoft.com/office/powerpoint/2010/main" val="12422706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C7A6B-BC43-4DCC-A102-4CC964463D66}"/>
              </a:ext>
            </a:extLst>
          </p:cNvPr>
          <p:cNvSpPr>
            <a:spLocks noGrp="1"/>
          </p:cNvSpPr>
          <p:nvPr>
            <p:ph type="title"/>
          </p:nvPr>
        </p:nvSpPr>
        <p:spPr>
          <a:xfrm>
            <a:off x="1242485" y="96839"/>
            <a:ext cx="9544049" cy="14128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98C6881-6580-4BC1-8292-2D1A75EB7E1D}"/>
              </a:ext>
            </a:extLst>
          </p:cNvPr>
          <p:cNvSpPr>
            <a:spLocks noGrp="1"/>
          </p:cNvSpPr>
          <p:nvPr>
            <p:ph sz="half" idx="1"/>
          </p:nvPr>
        </p:nvSpPr>
        <p:spPr>
          <a:xfrm>
            <a:off x="1265767" y="1981200"/>
            <a:ext cx="5005917"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3188CC-727C-4772-A1BD-BA0EACD8B8C0}"/>
              </a:ext>
            </a:extLst>
          </p:cNvPr>
          <p:cNvSpPr>
            <a:spLocks noGrp="1"/>
          </p:cNvSpPr>
          <p:nvPr>
            <p:ph type="body" sz="half" idx="2"/>
          </p:nvPr>
        </p:nvSpPr>
        <p:spPr>
          <a:xfrm>
            <a:off x="6474885" y="1981200"/>
            <a:ext cx="50059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B3BDA-84EE-4C92-A904-F5B161E61E2A}"/>
              </a:ext>
            </a:extLst>
          </p:cNvPr>
          <p:cNvSpPr>
            <a:spLocks noGrp="1"/>
          </p:cNvSpPr>
          <p:nvPr>
            <p:ph type="dt" sz="half" idx="10"/>
          </p:nvPr>
        </p:nvSpPr>
        <p:spPr>
          <a:xfrm>
            <a:off x="1261533" y="6248400"/>
            <a:ext cx="25400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D854D71-8795-4C5F-88C1-1C2392E5188E}"/>
              </a:ext>
            </a:extLst>
          </p:cNvPr>
          <p:cNvSpPr>
            <a:spLocks noGrp="1"/>
          </p:cNvSpPr>
          <p:nvPr>
            <p:ph type="ftr" sz="quarter" idx="11"/>
          </p:nvPr>
        </p:nvSpPr>
        <p:spPr>
          <a:xfrm>
            <a:off x="44704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CC54591-89B3-4976-8830-2D7D95DD86C9}"/>
              </a:ext>
            </a:extLst>
          </p:cNvPr>
          <p:cNvSpPr>
            <a:spLocks noGrp="1"/>
          </p:cNvSpPr>
          <p:nvPr>
            <p:ph type="sldNum" sz="quarter" idx="12"/>
          </p:nvPr>
        </p:nvSpPr>
        <p:spPr>
          <a:xfrm>
            <a:off x="8940800" y="6248400"/>
            <a:ext cx="2540000" cy="457200"/>
          </a:xfrm>
        </p:spPr>
        <p:txBody>
          <a:bodyPr/>
          <a:lstStyle>
            <a:lvl1pPr>
              <a:defRPr/>
            </a:lvl1pPr>
          </a:lstStyle>
          <a:p>
            <a:fld id="{8AEB94CD-7707-41C1-BA43-877B22DEC740}" type="slidenum">
              <a:rPr lang="en-US" altLang="en-US"/>
              <a:pPr/>
              <a:t>‹#›</a:t>
            </a:fld>
            <a:endParaRPr lang="en-US" altLang="en-US"/>
          </a:p>
        </p:txBody>
      </p:sp>
    </p:spTree>
    <p:extLst>
      <p:ext uri="{BB962C8B-B14F-4D97-AF65-F5344CB8AC3E}">
        <p14:creationId xmlns:p14="http://schemas.microsoft.com/office/powerpoint/2010/main" val="41001102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CB33-E4A5-47B0-9252-56804678BB4B}"/>
              </a:ext>
            </a:extLst>
          </p:cNvPr>
          <p:cNvSpPr>
            <a:spLocks noGrp="1"/>
          </p:cNvSpPr>
          <p:nvPr>
            <p:ph type="title"/>
          </p:nvPr>
        </p:nvSpPr>
        <p:spPr>
          <a:xfrm>
            <a:off x="1242485" y="96839"/>
            <a:ext cx="9544049" cy="14128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CCFBC17-00E7-49BD-BDA0-692B30514B4B}"/>
              </a:ext>
            </a:extLst>
          </p:cNvPr>
          <p:cNvSpPr>
            <a:spLocks noGrp="1"/>
          </p:cNvSpPr>
          <p:nvPr>
            <p:ph sz="quarter" idx="1"/>
          </p:nvPr>
        </p:nvSpPr>
        <p:spPr>
          <a:xfrm>
            <a:off x="1265767" y="1981200"/>
            <a:ext cx="50059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635C72-24D5-4244-ADE7-CFA6A9A18483}"/>
              </a:ext>
            </a:extLst>
          </p:cNvPr>
          <p:cNvSpPr>
            <a:spLocks noGrp="1"/>
          </p:cNvSpPr>
          <p:nvPr>
            <p:ph sz="quarter" idx="2"/>
          </p:nvPr>
        </p:nvSpPr>
        <p:spPr>
          <a:xfrm>
            <a:off x="1265767" y="4114800"/>
            <a:ext cx="500591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942372-F779-4AF2-83E5-8FD0F754B3C6}"/>
              </a:ext>
            </a:extLst>
          </p:cNvPr>
          <p:cNvSpPr>
            <a:spLocks noGrp="1"/>
          </p:cNvSpPr>
          <p:nvPr>
            <p:ph type="body" sz="half" idx="3"/>
          </p:nvPr>
        </p:nvSpPr>
        <p:spPr>
          <a:xfrm>
            <a:off x="6474885" y="1981200"/>
            <a:ext cx="50059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601258B-B077-49B8-811C-0ACC50BE29B1}"/>
              </a:ext>
            </a:extLst>
          </p:cNvPr>
          <p:cNvSpPr>
            <a:spLocks noGrp="1"/>
          </p:cNvSpPr>
          <p:nvPr>
            <p:ph type="dt" sz="half" idx="10"/>
          </p:nvPr>
        </p:nvSpPr>
        <p:spPr>
          <a:xfrm>
            <a:off x="1261533" y="6248400"/>
            <a:ext cx="25400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EC843E1B-851C-44D1-9A7E-7F994761E917}"/>
              </a:ext>
            </a:extLst>
          </p:cNvPr>
          <p:cNvSpPr>
            <a:spLocks noGrp="1"/>
          </p:cNvSpPr>
          <p:nvPr>
            <p:ph type="ftr" sz="quarter" idx="11"/>
          </p:nvPr>
        </p:nvSpPr>
        <p:spPr>
          <a:xfrm>
            <a:off x="44704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E01BF0D-4950-4801-BDAE-86F819DABD90}"/>
              </a:ext>
            </a:extLst>
          </p:cNvPr>
          <p:cNvSpPr>
            <a:spLocks noGrp="1"/>
          </p:cNvSpPr>
          <p:nvPr>
            <p:ph type="sldNum" sz="quarter" idx="12"/>
          </p:nvPr>
        </p:nvSpPr>
        <p:spPr>
          <a:xfrm>
            <a:off x="8940800" y="6248400"/>
            <a:ext cx="2540000" cy="457200"/>
          </a:xfrm>
        </p:spPr>
        <p:txBody>
          <a:bodyPr/>
          <a:lstStyle>
            <a:lvl1pPr>
              <a:defRPr/>
            </a:lvl1pPr>
          </a:lstStyle>
          <a:p>
            <a:fld id="{7E821ED3-4EE5-4915-A1E5-C2E82CC79CF6}" type="slidenum">
              <a:rPr lang="en-US" altLang="en-US"/>
              <a:pPr/>
              <a:t>‹#›</a:t>
            </a:fld>
            <a:endParaRPr lang="en-US" altLang="en-US"/>
          </a:p>
        </p:txBody>
      </p:sp>
    </p:spTree>
    <p:extLst>
      <p:ext uri="{BB962C8B-B14F-4D97-AF65-F5344CB8AC3E}">
        <p14:creationId xmlns:p14="http://schemas.microsoft.com/office/powerpoint/2010/main" val="5414393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37ACE-75E8-4DF1-9E5E-19948F154FD5}"/>
              </a:ext>
            </a:extLst>
          </p:cNvPr>
          <p:cNvSpPr>
            <a:spLocks noGrp="1"/>
          </p:cNvSpPr>
          <p:nvPr>
            <p:ph type="title"/>
          </p:nvPr>
        </p:nvSpPr>
        <p:spPr>
          <a:xfrm>
            <a:off x="1422400" y="381000"/>
            <a:ext cx="10160000" cy="1143000"/>
          </a:xfrm>
        </p:spPr>
        <p:txBody>
          <a:bodyPr/>
          <a:lstStyle/>
          <a:p>
            <a:r>
              <a:rPr lang="en-US"/>
              <a:t>Click to edit Master title style</a:t>
            </a:r>
          </a:p>
        </p:txBody>
      </p:sp>
      <p:sp>
        <p:nvSpPr>
          <p:cNvPr id="3" name="SmartArt Placeholder 2">
            <a:extLst>
              <a:ext uri="{FF2B5EF4-FFF2-40B4-BE49-F238E27FC236}">
                <a16:creationId xmlns:a16="http://schemas.microsoft.com/office/drawing/2014/main" id="{2365AE4F-06FE-461D-A9C6-136457F6E40C}"/>
              </a:ext>
            </a:extLst>
          </p:cNvPr>
          <p:cNvSpPr>
            <a:spLocks noGrp="1"/>
          </p:cNvSpPr>
          <p:nvPr>
            <p:ph type="dgm" idx="1"/>
          </p:nvPr>
        </p:nvSpPr>
        <p:spPr>
          <a:xfrm>
            <a:off x="1422400" y="1752600"/>
            <a:ext cx="10160000" cy="4114800"/>
          </a:xfrm>
        </p:spPr>
        <p:txBody>
          <a:bodyPr/>
          <a:lstStyle/>
          <a:p>
            <a:endParaRPr lang="en-US"/>
          </a:p>
        </p:txBody>
      </p:sp>
      <p:sp>
        <p:nvSpPr>
          <p:cNvPr id="4" name="Date Placeholder 3">
            <a:extLst>
              <a:ext uri="{FF2B5EF4-FFF2-40B4-BE49-F238E27FC236}">
                <a16:creationId xmlns:a16="http://schemas.microsoft.com/office/drawing/2014/main" id="{00913818-9C19-42E9-8491-61C1BD07339F}"/>
              </a:ext>
            </a:extLst>
          </p:cNvPr>
          <p:cNvSpPr>
            <a:spLocks noGrp="1"/>
          </p:cNvSpPr>
          <p:nvPr>
            <p:ph type="dt" sz="half" idx="10"/>
          </p:nvPr>
        </p:nvSpPr>
        <p:spPr>
          <a:xfrm>
            <a:off x="1352551" y="6107113"/>
            <a:ext cx="2540000" cy="45720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3BAE029-5668-492A-A043-601B4A8C3331}"/>
              </a:ext>
            </a:extLst>
          </p:cNvPr>
          <p:cNvSpPr>
            <a:spLocks noGrp="1"/>
          </p:cNvSpPr>
          <p:nvPr>
            <p:ph type="ftr" sz="quarter" idx="11"/>
          </p:nvPr>
        </p:nvSpPr>
        <p:spPr>
          <a:xfrm>
            <a:off x="4603751" y="6107113"/>
            <a:ext cx="3860800" cy="45720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6A7BFD4-FABC-4305-9E32-4857D9D5507B}"/>
              </a:ext>
            </a:extLst>
          </p:cNvPr>
          <p:cNvSpPr>
            <a:spLocks noGrp="1"/>
          </p:cNvSpPr>
          <p:nvPr>
            <p:ph type="sldNum" sz="quarter" idx="12"/>
          </p:nvPr>
        </p:nvSpPr>
        <p:spPr>
          <a:xfrm>
            <a:off x="9175751" y="6107113"/>
            <a:ext cx="2540000" cy="457200"/>
          </a:xfrm>
        </p:spPr>
        <p:txBody>
          <a:bodyPr/>
          <a:lstStyle>
            <a:lvl1pPr>
              <a:defRPr/>
            </a:lvl1pPr>
          </a:lstStyle>
          <a:p>
            <a:fld id="{CBDD9461-4ACE-4503-9548-92A1A36452F4}" type="slidenum">
              <a:rPr lang="en-US" altLang="en-US"/>
              <a:pPr/>
              <a:t>‹#›</a:t>
            </a:fld>
            <a:endParaRPr lang="en-US" altLang="en-US"/>
          </a:p>
        </p:txBody>
      </p:sp>
    </p:spTree>
    <p:extLst>
      <p:ext uri="{BB962C8B-B14F-4D97-AF65-F5344CB8AC3E}">
        <p14:creationId xmlns:p14="http://schemas.microsoft.com/office/powerpoint/2010/main" val="2938563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91448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lnSpc>
                <a:spcPct val="100000"/>
              </a:lnSpc>
              <a:spcBef>
                <a:spcPts val="240"/>
              </a:spcBef>
              <a:spcAft>
                <a:spcPts val="0"/>
              </a:spcAft>
              <a:buClr>
                <a:schemeClr val="dk1"/>
              </a:buClr>
              <a:buSzPts val="1800"/>
              <a:buChar char="•"/>
              <a:defRPr/>
            </a:lvl1pPr>
            <a:lvl2pPr marL="609630" lvl="1" indent="-228611" algn="l">
              <a:lnSpc>
                <a:spcPct val="100000"/>
              </a:lnSpc>
              <a:spcBef>
                <a:spcPts val="240"/>
              </a:spcBef>
              <a:spcAft>
                <a:spcPts val="0"/>
              </a:spcAft>
              <a:buClr>
                <a:schemeClr val="dk1"/>
              </a:buClr>
              <a:buSzPts val="1800"/>
              <a:buChar char="–"/>
              <a:defRPr/>
            </a:lvl2pPr>
            <a:lvl3pPr marL="914446" lvl="2" indent="-228611" algn="l">
              <a:lnSpc>
                <a:spcPct val="100000"/>
              </a:lnSpc>
              <a:spcBef>
                <a:spcPts val="240"/>
              </a:spcBef>
              <a:spcAft>
                <a:spcPts val="0"/>
              </a:spcAft>
              <a:buClr>
                <a:schemeClr val="dk1"/>
              </a:buClr>
              <a:buSzPts val="1800"/>
              <a:buChar char="•"/>
              <a:defRPr/>
            </a:lvl3pPr>
            <a:lvl4pPr marL="1219261" lvl="3" indent="-228611" algn="l">
              <a:lnSpc>
                <a:spcPct val="100000"/>
              </a:lnSpc>
              <a:spcBef>
                <a:spcPts val="240"/>
              </a:spcBef>
              <a:spcAft>
                <a:spcPts val="0"/>
              </a:spcAft>
              <a:buClr>
                <a:schemeClr val="dk1"/>
              </a:buClr>
              <a:buSzPts val="1800"/>
              <a:buChar char="–"/>
              <a:defRPr/>
            </a:lvl4pPr>
            <a:lvl5pPr marL="1524076" lvl="4" indent="-228611" algn="l">
              <a:lnSpc>
                <a:spcPct val="100000"/>
              </a:lnSpc>
              <a:spcBef>
                <a:spcPts val="240"/>
              </a:spcBef>
              <a:spcAft>
                <a:spcPts val="0"/>
              </a:spcAft>
              <a:buClr>
                <a:schemeClr val="dk1"/>
              </a:buClr>
              <a:buSzPts val="1800"/>
              <a:buChar char="»"/>
              <a:defRPr/>
            </a:lvl5pPr>
            <a:lvl6pPr marL="1828891" lvl="5" indent="-228611" algn="l">
              <a:lnSpc>
                <a:spcPct val="100000"/>
              </a:lnSpc>
              <a:spcBef>
                <a:spcPts val="240"/>
              </a:spcBef>
              <a:spcAft>
                <a:spcPts val="0"/>
              </a:spcAft>
              <a:buClr>
                <a:schemeClr val="dk1"/>
              </a:buClr>
              <a:buSzPts val="1800"/>
              <a:buChar char="•"/>
              <a:defRPr/>
            </a:lvl6pPr>
            <a:lvl7pPr marL="2133707" lvl="6" indent="-228611" algn="l">
              <a:lnSpc>
                <a:spcPct val="100000"/>
              </a:lnSpc>
              <a:spcBef>
                <a:spcPts val="240"/>
              </a:spcBef>
              <a:spcAft>
                <a:spcPts val="0"/>
              </a:spcAft>
              <a:buClr>
                <a:schemeClr val="dk1"/>
              </a:buClr>
              <a:buSzPts val="1800"/>
              <a:buChar char="•"/>
              <a:defRPr/>
            </a:lvl7pPr>
            <a:lvl8pPr marL="2438522" lvl="7" indent="-228611" algn="l">
              <a:lnSpc>
                <a:spcPct val="100000"/>
              </a:lnSpc>
              <a:spcBef>
                <a:spcPts val="240"/>
              </a:spcBef>
              <a:spcAft>
                <a:spcPts val="0"/>
              </a:spcAft>
              <a:buClr>
                <a:schemeClr val="dk1"/>
              </a:buClr>
              <a:buSzPts val="1800"/>
              <a:buChar char="•"/>
              <a:defRPr/>
            </a:lvl8pPr>
            <a:lvl9pPr marL="2743337" lvl="8" indent="-228611" algn="l">
              <a:lnSpc>
                <a:spcPct val="100000"/>
              </a:lnSpc>
              <a:spcBef>
                <a:spcPts val="24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2498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2667"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lnSpc>
                <a:spcPct val="100000"/>
              </a:lnSpc>
              <a:spcBef>
                <a:spcPts val="267"/>
              </a:spcBef>
              <a:spcAft>
                <a:spcPts val="0"/>
              </a:spcAft>
              <a:buClr>
                <a:srgbClr val="888888"/>
              </a:buClr>
              <a:buSzPts val="2000"/>
              <a:buNone/>
              <a:defRPr sz="1333">
                <a:solidFill>
                  <a:srgbClr val="888888"/>
                </a:solidFill>
              </a:defRPr>
            </a:lvl1pPr>
            <a:lvl2pPr marL="609630" lvl="1" indent="-152408" algn="l">
              <a:lnSpc>
                <a:spcPct val="100000"/>
              </a:lnSpc>
              <a:spcBef>
                <a:spcPts val="240"/>
              </a:spcBef>
              <a:spcAft>
                <a:spcPts val="0"/>
              </a:spcAft>
              <a:buClr>
                <a:srgbClr val="888888"/>
              </a:buClr>
              <a:buSzPts val="1800"/>
              <a:buNone/>
              <a:defRPr sz="1200">
                <a:solidFill>
                  <a:srgbClr val="888888"/>
                </a:solidFill>
              </a:defRPr>
            </a:lvl2pPr>
            <a:lvl3pPr marL="914446" lvl="2" indent="-152408" algn="l">
              <a:lnSpc>
                <a:spcPct val="100000"/>
              </a:lnSpc>
              <a:spcBef>
                <a:spcPts val="213"/>
              </a:spcBef>
              <a:spcAft>
                <a:spcPts val="0"/>
              </a:spcAft>
              <a:buClr>
                <a:srgbClr val="888888"/>
              </a:buClr>
              <a:buSzPts val="1600"/>
              <a:buNone/>
              <a:defRPr sz="1067">
                <a:solidFill>
                  <a:srgbClr val="888888"/>
                </a:solidFill>
              </a:defRPr>
            </a:lvl3pPr>
            <a:lvl4pPr marL="1219261" lvl="3" indent="-152408" algn="l">
              <a:lnSpc>
                <a:spcPct val="100000"/>
              </a:lnSpc>
              <a:spcBef>
                <a:spcPts val="187"/>
              </a:spcBef>
              <a:spcAft>
                <a:spcPts val="0"/>
              </a:spcAft>
              <a:buClr>
                <a:srgbClr val="888888"/>
              </a:buClr>
              <a:buSzPts val="1400"/>
              <a:buNone/>
              <a:defRPr sz="933">
                <a:solidFill>
                  <a:srgbClr val="888888"/>
                </a:solidFill>
              </a:defRPr>
            </a:lvl4pPr>
            <a:lvl5pPr marL="1524076" lvl="4" indent="-152408" algn="l">
              <a:lnSpc>
                <a:spcPct val="100000"/>
              </a:lnSpc>
              <a:spcBef>
                <a:spcPts val="187"/>
              </a:spcBef>
              <a:spcAft>
                <a:spcPts val="0"/>
              </a:spcAft>
              <a:buClr>
                <a:srgbClr val="888888"/>
              </a:buClr>
              <a:buSzPts val="1400"/>
              <a:buNone/>
              <a:defRPr sz="933">
                <a:solidFill>
                  <a:srgbClr val="888888"/>
                </a:solidFill>
              </a:defRPr>
            </a:lvl5pPr>
            <a:lvl6pPr marL="1828891" lvl="5" indent="-152408" algn="l">
              <a:lnSpc>
                <a:spcPct val="100000"/>
              </a:lnSpc>
              <a:spcBef>
                <a:spcPts val="187"/>
              </a:spcBef>
              <a:spcAft>
                <a:spcPts val="0"/>
              </a:spcAft>
              <a:buClr>
                <a:srgbClr val="888888"/>
              </a:buClr>
              <a:buSzPts val="1400"/>
              <a:buNone/>
              <a:defRPr sz="933">
                <a:solidFill>
                  <a:srgbClr val="888888"/>
                </a:solidFill>
              </a:defRPr>
            </a:lvl6pPr>
            <a:lvl7pPr marL="2133707" lvl="6" indent="-152408" algn="l">
              <a:lnSpc>
                <a:spcPct val="100000"/>
              </a:lnSpc>
              <a:spcBef>
                <a:spcPts val="187"/>
              </a:spcBef>
              <a:spcAft>
                <a:spcPts val="0"/>
              </a:spcAft>
              <a:buClr>
                <a:srgbClr val="888888"/>
              </a:buClr>
              <a:buSzPts val="1400"/>
              <a:buNone/>
              <a:defRPr sz="933">
                <a:solidFill>
                  <a:srgbClr val="888888"/>
                </a:solidFill>
              </a:defRPr>
            </a:lvl7pPr>
            <a:lvl8pPr marL="2438522" lvl="7" indent="-152408" algn="l">
              <a:lnSpc>
                <a:spcPct val="100000"/>
              </a:lnSpc>
              <a:spcBef>
                <a:spcPts val="187"/>
              </a:spcBef>
              <a:spcAft>
                <a:spcPts val="0"/>
              </a:spcAft>
              <a:buClr>
                <a:srgbClr val="888888"/>
              </a:buClr>
              <a:buSzPts val="1400"/>
              <a:buNone/>
              <a:defRPr sz="933">
                <a:solidFill>
                  <a:srgbClr val="888888"/>
                </a:solidFill>
              </a:defRPr>
            </a:lvl8pPr>
            <a:lvl9pPr marL="2743337" lvl="8" indent="-152408" algn="l">
              <a:lnSpc>
                <a:spcPct val="100000"/>
              </a:lnSpc>
              <a:spcBef>
                <a:spcPts val="187"/>
              </a:spcBef>
              <a:spcAft>
                <a:spcPts val="0"/>
              </a:spcAft>
              <a:buClr>
                <a:srgbClr val="888888"/>
              </a:buClr>
              <a:buSzPts val="1400"/>
              <a:buNone/>
              <a:defRPr sz="933">
                <a:solidFill>
                  <a:srgbClr val="888888"/>
                </a:solidFill>
              </a:defRPr>
            </a:lvl9pPr>
          </a:lstStyle>
          <a:p>
            <a:endParaRPr/>
          </a:p>
        </p:txBody>
      </p:sp>
      <p:sp>
        <p:nvSpPr>
          <p:cNvPr id="30" name="Google Shape;30;p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998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5388D61-E2B8-4BD0-B16F-152AAC58DEE0}" type="slidenum">
              <a:rPr lang="en-US" altLang="en-US" smtClean="0"/>
              <a:pPr/>
              <a:t>‹#›</a:t>
            </a:fld>
            <a:endParaRPr lang="en-US" altLang="en-US"/>
          </a:p>
        </p:txBody>
      </p:sp>
    </p:spTree>
    <p:extLst>
      <p:ext uri="{BB962C8B-B14F-4D97-AF65-F5344CB8AC3E}">
        <p14:creationId xmlns:p14="http://schemas.microsoft.com/office/powerpoint/2010/main" val="470809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lnSpc>
                <a:spcPct val="100000"/>
              </a:lnSpc>
              <a:spcBef>
                <a:spcPts val="373"/>
              </a:spcBef>
              <a:spcAft>
                <a:spcPts val="0"/>
              </a:spcAft>
              <a:buClr>
                <a:schemeClr val="dk1"/>
              </a:buClr>
              <a:buSzPts val="2800"/>
              <a:buChar char="•"/>
              <a:defRPr sz="1867"/>
            </a:lvl1pPr>
            <a:lvl2pPr marL="609630" lvl="1" indent="-254013" algn="l">
              <a:lnSpc>
                <a:spcPct val="100000"/>
              </a:lnSpc>
              <a:spcBef>
                <a:spcPts val="320"/>
              </a:spcBef>
              <a:spcAft>
                <a:spcPts val="0"/>
              </a:spcAft>
              <a:buClr>
                <a:schemeClr val="dk1"/>
              </a:buClr>
              <a:buSzPts val="2400"/>
              <a:buChar char="–"/>
              <a:defRPr sz="1600"/>
            </a:lvl2pPr>
            <a:lvl3pPr marL="914446" lvl="2" indent="-237079" algn="l">
              <a:lnSpc>
                <a:spcPct val="100000"/>
              </a:lnSpc>
              <a:spcBef>
                <a:spcPts val="267"/>
              </a:spcBef>
              <a:spcAft>
                <a:spcPts val="0"/>
              </a:spcAft>
              <a:buClr>
                <a:schemeClr val="dk1"/>
              </a:buClr>
              <a:buSzPts val="2000"/>
              <a:buChar char="•"/>
              <a:defRPr sz="1333"/>
            </a:lvl3pPr>
            <a:lvl4pPr marL="1219261" lvl="3" indent="-228611" algn="l">
              <a:lnSpc>
                <a:spcPct val="100000"/>
              </a:lnSpc>
              <a:spcBef>
                <a:spcPts val="240"/>
              </a:spcBef>
              <a:spcAft>
                <a:spcPts val="0"/>
              </a:spcAft>
              <a:buClr>
                <a:schemeClr val="dk1"/>
              </a:buClr>
              <a:buSzPts val="1800"/>
              <a:buChar char="–"/>
              <a:defRPr sz="1200"/>
            </a:lvl4pPr>
            <a:lvl5pPr marL="1524076" lvl="4" indent="-228611" algn="l">
              <a:lnSpc>
                <a:spcPct val="100000"/>
              </a:lnSpc>
              <a:spcBef>
                <a:spcPts val="240"/>
              </a:spcBef>
              <a:spcAft>
                <a:spcPts val="0"/>
              </a:spcAft>
              <a:buClr>
                <a:schemeClr val="dk1"/>
              </a:buClr>
              <a:buSzPts val="1800"/>
              <a:buChar char="»"/>
              <a:defRPr sz="1200"/>
            </a:lvl5pPr>
            <a:lvl6pPr marL="1828891" lvl="5" indent="-228611" algn="l">
              <a:lnSpc>
                <a:spcPct val="100000"/>
              </a:lnSpc>
              <a:spcBef>
                <a:spcPts val="240"/>
              </a:spcBef>
              <a:spcAft>
                <a:spcPts val="0"/>
              </a:spcAft>
              <a:buClr>
                <a:schemeClr val="dk1"/>
              </a:buClr>
              <a:buSzPts val="1800"/>
              <a:buChar char="•"/>
              <a:defRPr sz="1200"/>
            </a:lvl6pPr>
            <a:lvl7pPr marL="2133707" lvl="6" indent="-228611" algn="l">
              <a:lnSpc>
                <a:spcPct val="100000"/>
              </a:lnSpc>
              <a:spcBef>
                <a:spcPts val="240"/>
              </a:spcBef>
              <a:spcAft>
                <a:spcPts val="0"/>
              </a:spcAft>
              <a:buClr>
                <a:schemeClr val="dk1"/>
              </a:buClr>
              <a:buSzPts val="1800"/>
              <a:buChar char="•"/>
              <a:defRPr sz="1200"/>
            </a:lvl7pPr>
            <a:lvl8pPr marL="2438522" lvl="7" indent="-228611" algn="l">
              <a:lnSpc>
                <a:spcPct val="100000"/>
              </a:lnSpc>
              <a:spcBef>
                <a:spcPts val="240"/>
              </a:spcBef>
              <a:spcAft>
                <a:spcPts val="0"/>
              </a:spcAft>
              <a:buClr>
                <a:schemeClr val="dk1"/>
              </a:buClr>
              <a:buSzPts val="1800"/>
              <a:buChar char="•"/>
              <a:defRPr sz="1200"/>
            </a:lvl8pPr>
            <a:lvl9pPr marL="2743337" lvl="8" indent="-228611" algn="l">
              <a:lnSpc>
                <a:spcPct val="100000"/>
              </a:lnSpc>
              <a:spcBef>
                <a:spcPts val="240"/>
              </a:spcBef>
              <a:spcAft>
                <a:spcPts val="0"/>
              </a:spcAft>
              <a:buClr>
                <a:schemeClr val="dk1"/>
              </a:buClr>
              <a:buSzPts val="1800"/>
              <a:buChar char="•"/>
              <a:defRPr sz="1200"/>
            </a:lvl9pPr>
          </a:lstStyle>
          <a:p>
            <a:endParaRPr/>
          </a:p>
        </p:txBody>
      </p:sp>
      <p:sp>
        <p:nvSpPr>
          <p:cNvPr id="36" name="Google Shape;36;p24"/>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lnSpc>
                <a:spcPct val="100000"/>
              </a:lnSpc>
              <a:spcBef>
                <a:spcPts val="373"/>
              </a:spcBef>
              <a:spcAft>
                <a:spcPts val="0"/>
              </a:spcAft>
              <a:buClr>
                <a:schemeClr val="dk1"/>
              </a:buClr>
              <a:buSzPts val="2800"/>
              <a:buChar char="•"/>
              <a:defRPr sz="1867"/>
            </a:lvl1pPr>
            <a:lvl2pPr marL="609630" lvl="1" indent="-254013" algn="l">
              <a:lnSpc>
                <a:spcPct val="100000"/>
              </a:lnSpc>
              <a:spcBef>
                <a:spcPts val="320"/>
              </a:spcBef>
              <a:spcAft>
                <a:spcPts val="0"/>
              </a:spcAft>
              <a:buClr>
                <a:schemeClr val="dk1"/>
              </a:buClr>
              <a:buSzPts val="2400"/>
              <a:buChar char="–"/>
              <a:defRPr sz="1600"/>
            </a:lvl2pPr>
            <a:lvl3pPr marL="914446" lvl="2" indent="-237079" algn="l">
              <a:lnSpc>
                <a:spcPct val="100000"/>
              </a:lnSpc>
              <a:spcBef>
                <a:spcPts val="267"/>
              </a:spcBef>
              <a:spcAft>
                <a:spcPts val="0"/>
              </a:spcAft>
              <a:buClr>
                <a:schemeClr val="dk1"/>
              </a:buClr>
              <a:buSzPts val="2000"/>
              <a:buChar char="•"/>
              <a:defRPr sz="1333"/>
            </a:lvl3pPr>
            <a:lvl4pPr marL="1219261" lvl="3" indent="-228611" algn="l">
              <a:lnSpc>
                <a:spcPct val="100000"/>
              </a:lnSpc>
              <a:spcBef>
                <a:spcPts val="240"/>
              </a:spcBef>
              <a:spcAft>
                <a:spcPts val="0"/>
              </a:spcAft>
              <a:buClr>
                <a:schemeClr val="dk1"/>
              </a:buClr>
              <a:buSzPts val="1800"/>
              <a:buChar char="–"/>
              <a:defRPr sz="1200"/>
            </a:lvl4pPr>
            <a:lvl5pPr marL="1524076" lvl="4" indent="-228611" algn="l">
              <a:lnSpc>
                <a:spcPct val="100000"/>
              </a:lnSpc>
              <a:spcBef>
                <a:spcPts val="240"/>
              </a:spcBef>
              <a:spcAft>
                <a:spcPts val="0"/>
              </a:spcAft>
              <a:buClr>
                <a:schemeClr val="dk1"/>
              </a:buClr>
              <a:buSzPts val="1800"/>
              <a:buChar char="»"/>
              <a:defRPr sz="1200"/>
            </a:lvl5pPr>
            <a:lvl6pPr marL="1828891" lvl="5" indent="-228611" algn="l">
              <a:lnSpc>
                <a:spcPct val="100000"/>
              </a:lnSpc>
              <a:spcBef>
                <a:spcPts val="240"/>
              </a:spcBef>
              <a:spcAft>
                <a:spcPts val="0"/>
              </a:spcAft>
              <a:buClr>
                <a:schemeClr val="dk1"/>
              </a:buClr>
              <a:buSzPts val="1800"/>
              <a:buChar char="•"/>
              <a:defRPr sz="1200"/>
            </a:lvl6pPr>
            <a:lvl7pPr marL="2133707" lvl="6" indent="-228611" algn="l">
              <a:lnSpc>
                <a:spcPct val="100000"/>
              </a:lnSpc>
              <a:spcBef>
                <a:spcPts val="240"/>
              </a:spcBef>
              <a:spcAft>
                <a:spcPts val="0"/>
              </a:spcAft>
              <a:buClr>
                <a:schemeClr val="dk1"/>
              </a:buClr>
              <a:buSzPts val="1800"/>
              <a:buChar char="•"/>
              <a:defRPr sz="1200"/>
            </a:lvl7pPr>
            <a:lvl8pPr marL="2438522" lvl="7" indent="-228611" algn="l">
              <a:lnSpc>
                <a:spcPct val="100000"/>
              </a:lnSpc>
              <a:spcBef>
                <a:spcPts val="240"/>
              </a:spcBef>
              <a:spcAft>
                <a:spcPts val="0"/>
              </a:spcAft>
              <a:buClr>
                <a:schemeClr val="dk1"/>
              </a:buClr>
              <a:buSzPts val="1800"/>
              <a:buChar char="•"/>
              <a:defRPr sz="1200"/>
            </a:lvl8pPr>
            <a:lvl9pPr marL="2743337" lvl="8" indent="-228611" algn="l">
              <a:lnSpc>
                <a:spcPct val="100000"/>
              </a:lnSpc>
              <a:spcBef>
                <a:spcPts val="240"/>
              </a:spcBef>
              <a:spcAft>
                <a:spcPts val="0"/>
              </a:spcAft>
              <a:buClr>
                <a:schemeClr val="dk1"/>
              </a:buClr>
              <a:buSzPts val="1800"/>
              <a:buChar char="•"/>
              <a:defRPr sz="1200"/>
            </a:lvl9pPr>
          </a:lstStyle>
          <a:p>
            <a:endParaRPr/>
          </a:p>
        </p:txBody>
      </p:sp>
      <p:sp>
        <p:nvSpPr>
          <p:cNvPr id="37" name="Google Shape;37;p2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0128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lnSpc>
                <a:spcPct val="100000"/>
              </a:lnSpc>
              <a:spcBef>
                <a:spcPts val="320"/>
              </a:spcBef>
              <a:spcAft>
                <a:spcPts val="0"/>
              </a:spcAft>
              <a:buClr>
                <a:schemeClr val="dk1"/>
              </a:buClr>
              <a:buSzPts val="2400"/>
              <a:buNone/>
              <a:defRPr sz="1600" b="1"/>
            </a:lvl1pPr>
            <a:lvl2pPr marL="609630" lvl="1" indent="-152408" algn="l">
              <a:lnSpc>
                <a:spcPct val="100000"/>
              </a:lnSpc>
              <a:spcBef>
                <a:spcPts val="267"/>
              </a:spcBef>
              <a:spcAft>
                <a:spcPts val="0"/>
              </a:spcAft>
              <a:buClr>
                <a:schemeClr val="dk1"/>
              </a:buClr>
              <a:buSzPts val="2000"/>
              <a:buNone/>
              <a:defRPr sz="1333" b="1"/>
            </a:lvl2pPr>
            <a:lvl3pPr marL="914446" lvl="2" indent="-152408" algn="l">
              <a:lnSpc>
                <a:spcPct val="100000"/>
              </a:lnSpc>
              <a:spcBef>
                <a:spcPts val="240"/>
              </a:spcBef>
              <a:spcAft>
                <a:spcPts val="0"/>
              </a:spcAft>
              <a:buClr>
                <a:schemeClr val="dk1"/>
              </a:buClr>
              <a:buSzPts val="1800"/>
              <a:buNone/>
              <a:defRPr sz="1200" b="1"/>
            </a:lvl3pPr>
            <a:lvl4pPr marL="1219261" lvl="3" indent="-152408" algn="l">
              <a:lnSpc>
                <a:spcPct val="100000"/>
              </a:lnSpc>
              <a:spcBef>
                <a:spcPts val="213"/>
              </a:spcBef>
              <a:spcAft>
                <a:spcPts val="0"/>
              </a:spcAft>
              <a:buClr>
                <a:schemeClr val="dk1"/>
              </a:buClr>
              <a:buSzPts val="1600"/>
              <a:buNone/>
              <a:defRPr sz="1067" b="1"/>
            </a:lvl4pPr>
            <a:lvl5pPr marL="1524076" lvl="4" indent="-152408" algn="l">
              <a:lnSpc>
                <a:spcPct val="100000"/>
              </a:lnSpc>
              <a:spcBef>
                <a:spcPts val="213"/>
              </a:spcBef>
              <a:spcAft>
                <a:spcPts val="0"/>
              </a:spcAft>
              <a:buClr>
                <a:schemeClr val="dk1"/>
              </a:buClr>
              <a:buSzPts val="1600"/>
              <a:buNone/>
              <a:defRPr sz="1067" b="1"/>
            </a:lvl5pPr>
            <a:lvl6pPr marL="1828891" lvl="5" indent="-152408" algn="l">
              <a:lnSpc>
                <a:spcPct val="100000"/>
              </a:lnSpc>
              <a:spcBef>
                <a:spcPts val="213"/>
              </a:spcBef>
              <a:spcAft>
                <a:spcPts val="0"/>
              </a:spcAft>
              <a:buClr>
                <a:schemeClr val="dk1"/>
              </a:buClr>
              <a:buSzPts val="1600"/>
              <a:buNone/>
              <a:defRPr sz="1067" b="1"/>
            </a:lvl6pPr>
            <a:lvl7pPr marL="2133707" lvl="6" indent="-152408" algn="l">
              <a:lnSpc>
                <a:spcPct val="100000"/>
              </a:lnSpc>
              <a:spcBef>
                <a:spcPts val="213"/>
              </a:spcBef>
              <a:spcAft>
                <a:spcPts val="0"/>
              </a:spcAft>
              <a:buClr>
                <a:schemeClr val="dk1"/>
              </a:buClr>
              <a:buSzPts val="1600"/>
              <a:buNone/>
              <a:defRPr sz="1067" b="1"/>
            </a:lvl7pPr>
            <a:lvl8pPr marL="2438522" lvl="7" indent="-152408" algn="l">
              <a:lnSpc>
                <a:spcPct val="100000"/>
              </a:lnSpc>
              <a:spcBef>
                <a:spcPts val="213"/>
              </a:spcBef>
              <a:spcAft>
                <a:spcPts val="0"/>
              </a:spcAft>
              <a:buClr>
                <a:schemeClr val="dk1"/>
              </a:buClr>
              <a:buSzPts val="1600"/>
              <a:buNone/>
              <a:defRPr sz="1067" b="1"/>
            </a:lvl8pPr>
            <a:lvl9pPr marL="2743337" lvl="8" indent="-152408" algn="l">
              <a:lnSpc>
                <a:spcPct val="100000"/>
              </a:lnSpc>
              <a:spcBef>
                <a:spcPts val="213"/>
              </a:spcBef>
              <a:spcAft>
                <a:spcPts val="0"/>
              </a:spcAft>
              <a:buClr>
                <a:schemeClr val="dk1"/>
              </a:buClr>
              <a:buSzPts val="1600"/>
              <a:buNone/>
              <a:defRPr sz="1067" b="1"/>
            </a:lvl9pPr>
          </a:lstStyle>
          <a:p>
            <a:endParaRPr/>
          </a:p>
        </p:txBody>
      </p:sp>
      <p:sp>
        <p:nvSpPr>
          <p:cNvPr id="43" name="Google Shape;43;p25"/>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lnSpc>
                <a:spcPct val="100000"/>
              </a:lnSpc>
              <a:spcBef>
                <a:spcPts val="320"/>
              </a:spcBef>
              <a:spcAft>
                <a:spcPts val="0"/>
              </a:spcAft>
              <a:buClr>
                <a:schemeClr val="dk1"/>
              </a:buClr>
              <a:buSzPts val="2400"/>
              <a:buChar char="•"/>
              <a:defRPr sz="1600"/>
            </a:lvl1pPr>
            <a:lvl2pPr marL="609630" lvl="1" indent="-237079" algn="l">
              <a:lnSpc>
                <a:spcPct val="100000"/>
              </a:lnSpc>
              <a:spcBef>
                <a:spcPts val="267"/>
              </a:spcBef>
              <a:spcAft>
                <a:spcPts val="0"/>
              </a:spcAft>
              <a:buClr>
                <a:schemeClr val="dk1"/>
              </a:buClr>
              <a:buSzPts val="2000"/>
              <a:buChar char="–"/>
              <a:defRPr sz="1333"/>
            </a:lvl2pPr>
            <a:lvl3pPr marL="914446" lvl="2" indent="-228611" algn="l">
              <a:lnSpc>
                <a:spcPct val="100000"/>
              </a:lnSpc>
              <a:spcBef>
                <a:spcPts val="240"/>
              </a:spcBef>
              <a:spcAft>
                <a:spcPts val="0"/>
              </a:spcAft>
              <a:buClr>
                <a:schemeClr val="dk1"/>
              </a:buClr>
              <a:buSzPts val="1800"/>
              <a:buChar char="•"/>
              <a:defRPr sz="1200"/>
            </a:lvl3pPr>
            <a:lvl4pPr marL="1219261" lvl="3" indent="-220144" algn="l">
              <a:lnSpc>
                <a:spcPct val="100000"/>
              </a:lnSpc>
              <a:spcBef>
                <a:spcPts val="213"/>
              </a:spcBef>
              <a:spcAft>
                <a:spcPts val="0"/>
              </a:spcAft>
              <a:buClr>
                <a:schemeClr val="dk1"/>
              </a:buClr>
              <a:buSzPts val="1600"/>
              <a:buChar char="–"/>
              <a:defRPr sz="1067"/>
            </a:lvl4pPr>
            <a:lvl5pPr marL="1524076" lvl="4" indent="-220144" algn="l">
              <a:lnSpc>
                <a:spcPct val="100000"/>
              </a:lnSpc>
              <a:spcBef>
                <a:spcPts val="213"/>
              </a:spcBef>
              <a:spcAft>
                <a:spcPts val="0"/>
              </a:spcAft>
              <a:buClr>
                <a:schemeClr val="dk1"/>
              </a:buClr>
              <a:buSzPts val="1600"/>
              <a:buChar char="»"/>
              <a:defRPr sz="1067"/>
            </a:lvl5pPr>
            <a:lvl6pPr marL="1828891" lvl="5" indent="-220144" algn="l">
              <a:lnSpc>
                <a:spcPct val="100000"/>
              </a:lnSpc>
              <a:spcBef>
                <a:spcPts val="213"/>
              </a:spcBef>
              <a:spcAft>
                <a:spcPts val="0"/>
              </a:spcAft>
              <a:buClr>
                <a:schemeClr val="dk1"/>
              </a:buClr>
              <a:buSzPts val="1600"/>
              <a:buChar char="•"/>
              <a:defRPr sz="1067"/>
            </a:lvl6pPr>
            <a:lvl7pPr marL="2133707" lvl="6" indent="-220144" algn="l">
              <a:lnSpc>
                <a:spcPct val="100000"/>
              </a:lnSpc>
              <a:spcBef>
                <a:spcPts val="213"/>
              </a:spcBef>
              <a:spcAft>
                <a:spcPts val="0"/>
              </a:spcAft>
              <a:buClr>
                <a:schemeClr val="dk1"/>
              </a:buClr>
              <a:buSzPts val="1600"/>
              <a:buChar char="•"/>
              <a:defRPr sz="1067"/>
            </a:lvl7pPr>
            <a:lvl8pPr marL="2438522" lvl="7" indent="-220144" algn="l">
              <a:lnSpc>
                <a:spcPct val="100000"/>
              </a:lnSpc>
              <a:spcBef>
                <a:spcPts val="213"/>
              </a:spcBef>
              <a:spcAft>
                <a:spcPts val="0"/>
              </a:spcAft>
              <a:buClr>
                <a:schemeClr val="dk1"/>
              </a:buClr>
              <a:buSzPts val="1600"/>
              <a:buChar char="•"/>
              <a:defRPr sz="1067"/>
            </a:lvl8pPr>
            <a:lvl9pPr marL="2743337" lvl="8" indent="-220144" algn="l">
              <a:lnSpc>
                <a:spcPct val="100000"/>
              </a:lnSpc>
              <a:spcBef>
                <a:spcPts val="213"/>
              </a:spcBef>
              <a:spcAft>
                <a:spcPts val="0"/>
              </a:spcAft>
              <a:buClr>
                <a:schemeClr val="dk1"/>
              </a:buClr>
              <a:buSzPts val="1600"/>
              <a:buChar char="•"/>
              <a:defRPr sz="1067"/>
            </a:lvl9pPr>
          </a:lstStyle>
          <a:p>
            <a:endParaRPr/>
          </a:p>
        </p:txBody>
      </p:sp>
      <p:sp>
        <p:nvSpPr>
          <p:cNvPr id="44" name="Google Shape;44;p25"/>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lnSpc>
                <a:spcPct val="100000"/>
              </a:lnSpc>
              <a:spcBef>
                <a:spcPts val="320"/>
              </a:spcBef>
              <a:spcAft>
                <a:spcPts val="0"/>
              </a:spcAft>
              <a:buClr>
                <a:schemeClr val="dk1"/>
              </a:buClr>
              <a:buSzPts val="2400"/>
              <a:buNone/>
              <a:defRPr sz="1600" b="1"/>
            </a:lvl1pPr>
            <a:lvl2pPr marL="609630" lvl="1" indent="-152408" algn="l">
              <a:lnSpc>
                <a:spcPct val="100000"/>
              </a:lnSpc>
              <a:spcBef>
                <a:spcPts val="267"/>
              </a:spcBef>
              <a:spcAft>
                <a:spcPts val="0"/>
              </a:spcAft>
              <a:buClr>
                <a:schemeClr val="dk1"/>
              </a:buClr>
              <a:buSzPts val="2000"/>
              <a:buNone/>
              <a:defRPr sz="1333" b="1"/>
            </a:lvl2pPr>
            <a:lvl3pPr marL="914446" lvl="2" indent="-152408" algn="l">
              <a:lnSpc>
                <a:spcPct val="100000"/>
              </a:lnSpc>
              <a:spcBef>
                <a:spcPts val="240"/>
              </a:spcBef>
              <a:spcAft>
                <a:spcPts val="0"/>
              </a:spcAft>
              <a:buClr>
                <a:schemeClr val="dk1"/>
              </a:buClr>
              <a:buSzPts val="1800"/>
              <a:buNone/>
              <a:defRPr sz="1200" b="1"/>
            </a:lvl3pPr>
            <a:lvl4pPr marL="1219261" lvl="3" indent="-152408" algn="l">
              <a:lnSpc>
                <a:spcPct val="100000"/>
              </a:lnSpc>
              <a:spcBef>
                <a:spcPts val="213"/>
              </a:spcBef>
              <a:spcAft>
                <a:spcPts val="0"/>
              </a:spcAft>
              <a:buClr>
                <a:schemeClr val="dk1"/>
              </a:buClr>
              <a:buSzPts val="1600"/>
              <a:buNone/>
              <a:defRPr sz="1067" b="1"/>
            </a:lvl4pPr>
            <a:lvl5pPr marL="1524076" lvl="4" indent="-152408" algn="l">
              <a:lnSpc>
                <a:spcPct val="100000"/>
              </a:lnSpc>
              <a:spcBef>
                <a:spcPts val="213"/>
              </a:spcBef>
              <a:spcAft>
                <a:spcPts val="0"/>
              </a:spcAft>
              <a:buClr>
                <a:schemeClr val="dk1"/>
              </a:buClr>
              <a:buSzPts val="1600"/>
              <a:buNone/>
              <a:defRPr sz="1067" b="1"/>
            </a:lvl5pPr>
            <a:lvl6pPr marL="1828891" lvl="5" indent="-152408" algn="l">
              <a:lnSpc>
                <a:spcPct val="100000"/>
              </a:lnSpc>
              <a:spcBef>
                <a:spcPts val="213"/>
              </a:spcBef>
              <a:spcAft>
                <a:spcPts val="0"/>
              </a:spcAft>
              <a:buClr>
                <a:schemeClr val="dk1"/>
              </a:buClr>
              <a:buSzPts val="1600"/>
              <a:buNone/>
              <a:defRPr sz="1067" b="1"/>
            </a:lvl6pPr>
            <a:lvl7pPr marL="2133707" lvl="6" indent="-152408" algn="l">
              <a:lnSpc>
                <a:spcPct val="100000"/>
              </a:lnSpc>
              <a:spcBef>
                <a:spcPts val="213"/>
              </a:spcBef>
              <a:spcAft>
                <a:spcPts val="0"/>
              </a:spcAft>
              <a:buClr>
                <a:schemeClr val="dk1"/>
              </a:buClr>
              <a:buSzPts val="1600"/>
              <a:buNone/>
              <a:defRPr sz="1067" b="1"/>
            </a:lvl7pPr>
            <a:lvl8pPr marL="2438522" lvl="7" indent="-152408" algn="l">
              <a:lnSpc>
                <a:spcPct val="100000"/>
              </a:lnSpc>
              <a:spcBef>
                <a:spcPts val="213"/>
              </a:spcBef>
              <a:spcAft>
                <a:spcPts val="0"/>
              </a:spcAft>
              <a:buClr>
                <a:schemeClr val="dk1"/>
              </a:buClr>
              <a:buSzPts val="1600"/>
              <a:buNone/>
              <a:defRPr sz="1067" b="1"/>
            </a:lvl8pPr>
            <a:lvl9pPr marL="2743337" lvl="8" indent="-152408" algn="l">
              <a:lnSpc>
                <a:spcPct val="100000"/>
              </a:lnSpc>
              <a:spcBef>
                <a:spcPts val="213"/>
              </a:spcBef>
              <a:spcAft>
                <a:spcPts val="0"/>
              </a:spcAft>
              <a:buClr>
                <a:schemeClr val="dk1"/>
              </a:buClr>
              <a:buSzPts val="1600"/>
              <a:buNone/>
              <a:defRPr sz="1067" b="1"/>
            </a:lvl9pPr>
          </a:lstStyle>
          <a:p>
            <a:endParaRPr/>
          </a:p>
        </p:txBody>
      </p:sp>
      <p:sp>
        <p:nvSpPr>
          <p:cNvPr id="45" name="Google Shape;45;p25"/>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lnSpc>
                <a:spcPct val="100000"/>
              </a:lnSpc>
              <a:spcBef>
                <a:spcPts val="320"/>
              </a:spcBef>
              <a:spcAft>
                <a:spcPts val="0"/>
              </a:spcAft>
              <a:buClr>
                <a:schemeClr val="dk1"/>
              </a:buClr>
              <a:buSzPts val="2400"/>
              <a:buChar char="•"/>
              <a:defRPr sz="1600"/>
            </a:lvl1pPr>
            <a:lvl2pPr marL="609630" lvl="1" indent="-237079" algn="l">
              <a:lnSpc>
                <a:spcPct val="100000"/>
              </a:lnSpc>
              <a:spcBef>
                <a:spcPts val="267"/>
              </a:spcBef>
              <a:spcAft>
                <a:spcPts val="0"/>
              </a:spcAft>
              <a:buClr>
                <a:schemeClr val="dk1"/>
              </a:buClr>
              <a:buSzPts val="2000"/>
              <a:buChar char="–"/>
              <a:defRPr sz="1333"/>
            </a:lvl2pPr>
            <a:lvl3pPr marL="914446" lvl="2" indent="-228611" algn="l">
              <a:lnSpc>
                <a:spcPct val="100000"/>
              </a:lnSpc>
              <a:spcBef>
                <a:spcPts val="240"/>
              </a:spcBef>
              <a:spcAft>
                <a:spcPts val="0"/>
              </a:spcAft>
              <a:buClr>
                <a:schemeClr val="dk1"/>
              </a:buClr>
              <a:buSzPts val="1800"/>
              <a:buChar char="•"/>
              <a:defRPr sz="1200"/>
            </a:lvl3pPr>
            <a:lvl4pPr marL="1219261" lvl="3" indent="-220144" algn="l">
              <a:lnSpc>
                <a:spcPct val="100000"/>
              </a:lnSpc>
              <a:spcBef>
                <a:spcPts val="213"/>
              </a:spcBef>
              <a:spcAft>
                <a:spcPts val="0"/>
              </a:spcAft>
              <a:buClr>
                <a:schemeClr val="dk1"/>
              </a:buClr>
              <a:buSzPts val="1600"/>
              <a:buChar char="–"/>
              <a:defRPr sz="1067"/>
            </a:lvl4pPr>
            <a:lvl5pPr marL="1524076" lvl="4" indent="-220144" algn="l">
              <a:lnSpc>
                <a:spcPct val="100000"/>
              </a:lnSpc>
              <a:spcBef>
                <a:spcPts val="213"/>
              </a:spcBef>
              <a:spcAft>
                <a:spcPts val="0"/>
              </a:spcAft>
              <a:buClr>
                <a:schemeClr val="dk1"/>
              </a:buClr>
              <a:buSzPts val="1600"/>
              <a:buChar char="»"/>
              <a:defRPr sz="1067"/>
            </a:lvl5pPr>
            <a:lvl6pPr marL="1828891" lvl="5" indent="-220144" algn="l">
              <a:lnSpc>
                <a:spcPct val="100000"/>
              </a:lnSpc>
              <a:spcBef>
                <a:spcPts val="213"/>
              </a:spcBef>
              <a:spcAft>
                <a:spcPts val="0"/>
              </a:spcAft>
              <a:buClr>
                <a:schemeClr val="dk1"/>
              </a:buClr>
              <a:buSzPts val="1600"/>
              <a:buChar char="•"/>
              <a:defRPr sz="1067"/>
            </a:lvl6pPr>
            <a:lvl7pPr marL="2133707" lvl="6" indent="-220144" algn="l">
              <a:lnSpc>
                <a:spcPct val="100000"/>
              </a:lnSpc>
              <a:spcBef>
                <a:spcPts val="213"/>
              </a:spcBef>
              <a:spcAft>
                <a:spcPts val="0"/>
              </a:spcAft>
              <a:buClr>
                <a:schemeClr val="dk1"/>
              </a:buClr>
              <a:buSzPts val="1600"/>
              <a:buChar char="•"/>
              <a:defRPr sz="1067"/>
            </a:lvl7pPr>
            <a:lvl8pPr marL="2438522" lvl="7" indent="-220144" algn="l">
              <a:lnSpc>
                <a:spcPct val="100000"/>
              </a:lnSpc>
              <a:spcBef>
                <a:spcPts val="213"/>
              </a:spcBef>
              <a:spcAft>
                <a:spcPts val="0"/>
              </a:spcAft>
              <a:buClr>
                <a:schemeClr val="dk1"/>
              </a:buClr>
              <a:buSzPts val="1600"/>
              <a:buChar char="•"/>
              <a:defRPr sz="1067"/>
            </a:lvl8pPr>
            <a:lvl9pPr marL="2743337" lvl="8" indent="-220144" algn="l">
              <a:lnSpc>
                <a:spcPct val="100000"/>
              </a:lnSpc>
              <a:spcBef>
                <a:spcPts val="213"/>
              </a:spcBef>
              <a:spcAft>
                <a:spcPts val="0"/>
              </a:spcAft>
              <a:buClr>
                <a:schemeClr val="dk1"/>
              </a:buClr>
              <a:buSzPts val="1600"/>
              <a:buChar char="•"/>
              <a:defRPr sz="1067"/>
            </a:lvl9pPr>
          </a:lstStyle>
          <a:p>
            <a:endParaRPr/>
          </a:p>
        </p:txBody>
      </p:sp>
      <p:sp>
        <p:nvSpPr>
          <p:cNvPr id="46" name="Google Shape;46;p2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9897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42372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lnSpc>
                <a:spcPct val="100000"/>
              </a:lnSpc>
              <a:spcBef>
                <a:spcPts val="427"/>
              </a:spcBef>
              <a:spcAft>
                <a:spcPts val="0"/>
              </a:spcAft>
              <a:buClr>
                <a:schemeClr val="dk1"/>
              </a:buClr>
              <a:buSzPts val="3200"/>
              <a:buChar char="•"/>
              <a:defRPr sz="2133"/>
            </a:lvl1pPr>
            <a:lvl2pPr marL="609630" lvl="1" indent="-270947" algn="l">
              <a:lnSpc>
                <a:spcPct val="100000"/>
              </a:lnSpc>
              <a:spcBef>
                <a:spcPts val="373"/>
              </a:spcBef>
              <a:spcAft>
                <a:spcPts val="0"/>
              </a:spcAft>
              <a:buClr>
                <a:schemeClr val="dk1"/>
              </a:buClr>
              <a:buSzPts val="2800"/>
              <a:buChar char="–"/>
              <a:defRPr sz="1867"/>
            </a:lvl2pPr>
            <a:lvl3pPr marL="914446" lvl="2" indent="-254013" algn="l">
              <a:lnSpc>
                <a:spcPct val="100000"/>
              </a:lnSpc>
              <a:spcBef>
                <a:spcPts val="320"/>
              </a:spcBef>
              <a:spcAft>
                <a:spcPts val="0"/>
              </a:spcAft>
              <a:buClr>
                <a:schemeClr val="dk1"/>
              </a:buClr>
              <a:buSzPts val="2400"/>
              <a:buChar char="•"/>
              <a:defRPr sz="1600"/>
            </a:lvl3pPr>
            <a:lvl4pPr marL="1219261" lvl="3" indent="-237079" algn="l">
              <a:lnSpc>
                <a:spcPct val="100000"/>
              </a:lnSpc>
              <a:spcBef>
                <a:spcPts val="267"/>
              </a:spcBef>
              <a:spcAft>
                <a:spcPts val="0"/>
              </a:spcAft>
              <a:buClr>
                <a:schemeClr val="dk1"/>
              </a:buClr>
              <a:buSzPts val="2000"/>
              <a:buChar char="–"/>
              <a:defRPr sz="1333"/>
            </a:lvl4pPr>
            <a:lvl5pPr marL="1524076" lvl="4" indent="-237079" algn="l">
              <a:lnSpc>
                <a:spcPct val="100000"/>
              </a:lnSpc>
              <a:spcBef>
                <a:spcPts val="267"/>
              </a:spcBef>
              <a:spcAft>
                <a:spcPts val="0"/>
              </a:spcAft>
              <a:buClr>
                <a:schemeClr val="dk1"/>
              </a:buClr>
              <a:buSzPts val="2000"/>
              <a:buChar char="»"/>
              <a:defRPr sz="1333"/>
            </a:lvl5pPr>
            <a:lvl6pPr marL="1828891" lvl="5" indent="-237079" algn="l">
              <a:lnSpc>
                <a:spcPct val="100000"/>
              </a:lnSpc>
              <a:spcBef>
                <a:spcPts val="267"/>
              </a:spcBef>
              <a:spcAft>
                <a:spcPts val="0"/>
              </a:spcAft>
              <a:buClr>
                <a:schemeClr val="dk1"/>
              </a:buClr>
              <a:buSzPts val="2000"/>
              <a:buChar char="•"/>
              <a:defRPr sz="1333"/>
            </a:lvl6pPr>
            <a:lvl7pPr marL="2133707" lvl="6" indent="-237079" algn="l">
              <a:lnSpc>
                <a:spcPct val="100000"/>
              </a:lnSpc>
              <a:spcBef>
                <a:spcPts val="267"/>
              </a:spcBef>
              <a:spcAft>
                <a:spcPts val="0"/>
              </a:spcAft>
              <a:buClr>
                <a:schemeClr val="dk1"/>
              </a:buClr>
              <a:buSzPts val="2000"/>
              <a:buChar char="•"/>
              <a:defRPr sz="1333"/>
            </a:lvl7pPr>
            <a:lvl8pPr marL="2438522" lvl="7" indent="-237079" algn="l">
              <a:lnSpc>
                <a:spcPct val="100000"/>
              </a:lnSpc>
              <a:spcBef>
                <a:spcPts val="267"/>
              </a:spcBef>
              <a:spcAft>
                <a:spcPts val="0"/>
              </a:spcAft>
              <a:buClr>
                <a:schemeClr val="dk1"/>
              </a:buClr>
              <a:buSzPts val="2000"/>
              <a:buChar char="•"/>
              <a:defRPr sz="1333"/>
            </a:lvl8pPr>
            <a:lvl9pPr marL="2743337" lvl="8" indent="-237079" algn="l">
              <a:lnSpc>
                <a:spcPct val="100000"/>
              </a:lnSpc>
              <a:spcBef>
                <a:spcPts val="267"/>
              </a:spcBef>
              <a:spcAft>
                <a:spcPts val="0"/>
              </a:spcAft>
              <a:buClr>
                <a:schemeClr val="dk1"/>
              </a:buClr>
              <a:buSzPts val="2000"/>
              <a:buChar char="•"/>
              <a:defRPr sz="1333"/>
            </a:lvl9pPr>
          </a:lstStyle>
          <a:p>
            <a:endParaRPr/>
          </a:p>
        </p:txBody>
      </p:sp>
      <p:sp>
        <p:nvSpPr>
          <p:cNvPr id="57" name="Google Shape;57;p27"/>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lnSpc>
                <a:spcPct val="100000"/>
              </a:lnSpc>
              <a:spcBef>
                <a:spcPts val="187"/>
              </a:spcBef>
              <a:spcAft>
                <a:spcPts val="0"/>
              </a:spcAft>
              <a:buClr>
                <a:schemeClr val="dk1"/>
              </a:buClr>
              <a:buSzPts val="1400"/>
              <a:buNone/>
              <a:defRPr sz="933"/>
            </a:lvl1pPr>
            <a:lvl2pPr marL="609630" lvl="1" indent="-152408" algn="l">
              <a:lnSpc>
                <a:spcPct val="100000"/>
              </a:lnSpc>
              <a:spcBef>
                <a:spcPts val="160"/>
              </a:spcBef>
              <a:spcAft>
                <a:spcPts val="0"/>
              </a:spcAft>
              <a:buClr>
                <a:schemeClr val="dk1"/>
              </a:buClr>
              <a:buSzPts val="1200"/>
              <a:buNone/>
              <a:defRPr sz="800"/>
            </a:lvl2pPr>
            <a:lvl3pPr marL="914446" lvl="2" indent="-152408" algn="l">
              <a:lnSpc>
                <a:spcPct val="100000"/>
              </a:lnSpc>
              <a:spcBef>
                <a:spcPts val="133"/>
              </a:spcBef>
              <a:spcAft>
                <a:spcPts val="0"/>
              </a:spcAft>
              <a:buClr>
                <a:schemeClr val="dk1"/>
              </a:buClr>
              <a:buSzPts val="1000"/>
              <a:buNone/>
              <a:defRPr sz="667"/>
            </a:lvl3pPr>
            <a:lvl4pPr marL="1219261" lvl="3" indent="-152408" algn="l">
              <a:lnSpc>
                <a:spcPct val="100000"/>
              </a:lnSpc>
              <a:spcBef>
                <a:spcPts val="120"/>
              </a:spcBef>
              <a:spcAft>
                <a:spcPts val="0"/>
              </a:spcAft>
              <a:buClr>
                <a:schemeClr val="dk1"/>
              </a:buClr>
              <a:buSzPts val="900"/>
              <a:buNone/>
              <a:defRPr sz="600"/>
            </a:lvl4pPr>
            <a:lvl5pPr marL="1524076" lvl="4" indent="-152408" algn="l">
              <a:lnSpc>
                <a:spcPct val="100000"/>
              </a:lnSpc>
              <a:spcBef>
                <a:spcPts val="120"/>
              </a:spcBef>
              <a:spcAft>
                <a:spcPts val="0"/>
              </a:spcAft>
              <a:buClr>
                <a:schemeClr val="dk1"/>
              </a:buClr>
              <a:buSzPts val="900"/>
              <a:buNone/>
              <a:defRPr sz="600"/>
            </a:lvl5pPr>
            <a:lvl6pPr marL="1828891" lvl="5" indent="-152408" algn="l">
              <a:lnSpc>
                <a:spcPct val="100000"/>
              </a:lnSpc>
              <a:spcBef>
                <a:spcPts val="120"/>
              </a:spcBef>
              <a:spcAft>
                <a:spcPts val="0"/>
              </a:spcAft>
              <a:buClr>
                <a:schemeClr val="dk1"/>
              </a:buClr>
              <a:buSzPts val="900"/>
              <a:buNone/>
              <a:defRPr sz="600"/>
            </a:lvl6pPr>
            <a:lvl7pPr marL="2133707" lvl="6" indent="-152408" algn="l">
              <a:lnSpc>
                <a:spcPct val="100000"/>
              </a:lnSpc>
              <a:spcBef>
                <a:spcPts val="120"/>
              </a:spcBef>
              <a:spcAft>
                <a:spcPts val="0"/>
              </a:spcAft>
              <a:buClr>
                <a:schemeClr val="dk1"/>
              </a:buClr>
              <a:buSzPts val="900"/>
              <a:buNone/>
              <a:defRPr sz="600"/>
            </a:lvl7pPr>
            <a:lvl8pPr marL="2438522" lvl="7" indent="-152408" algn="l">
              <a:lnSpc>
                <a:spcPct val="100000"/>
              </a:lnSpc>
              <a:spcBef>
                <a:spcPts val="120"/>
              </a:spcBef>
              <a:spcAft>
                <a:spcPts val="0"/>
              </a:spcAft>
              <a:buClr>
                <a:schemeClr val="dk1"/>
              </a:buClr>
              <a:buSzPts val="900"/>
              <a:buNone/>
              <a:defRPr sz="600"/>
            </a:lvl8pPr>
            <a:lvl9pPr marL="2743337" lvl="8" indent="-152408" algn="l">
              <a:lnSpc>
                <a:spcPct val="100000"/>
              </a:lnSpc>
              <a:spcBef>
                <a:spcPts val="120"/>
              </a:spcBef>
              <a:spcAft>
                <a:spcPts val="0"/>
              </a:spcAft>
              <a:buClr>
                <a:schemeClr val="dk1"/>
              </a:buClr>
              <a:buSzPts val="900"/>
              <a:buNone/>
              <a:defRPr sz="600"/>
            </a:lvl9pPr>
          </a:lstStyle>
          <a:p>
            <a:endParaRPr/>
          </a:p>
        </p:txBody>
      </p:sp>
      <p:sp>
        <p:nvSpPr>
          <p:cNvPr id="58" name="Google Shape;58;p2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22913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a:spLocks noGrp="1"/>
          </p:cNvSpPr>
          <p:nvPr>
            <p:ph type="pic" idx="2"/>
          </p:nvPr>
        </p:nvSpPr>
        <p:spPr>
          <a:xfrm>
            <a:off x="1194859" y="408517"/>
            <a:ext cx="3657600" cy="2743200"/>
          </a:xfrm>
          <a:prstGeom prst="rect">
            <a:avLst/>
          </a:prstGeom>
          <a:noFill/>
          <a:ln>
            <a:noFill/>
          </a:ln>
        </p:spPr>
      </p:sp>
      <p:sp>
        <p:nvSpPr>
          <p:cNvPr id="64" name="Google Shape;64;p28"/>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lnSpc>
                <a:spcPct val="100000"/>
              </a:lnSpc>
              <a:spcBef>
                <a:spcPts val="187"/>
              </a:spcBef>
              <a:spcAft>
                <a:spcPts val="0"/>
              </a:spcAft>
              <a:buClr>
                <a:schemeClr val="dk1"/>
              </a:buClr>
              <a:buSzPts val="1400"/>
              <a:buNone/>
              <a:defRPr sz="933"/>
            </a:lvl1pPr>
            <a:lvl2pPr marL="609630" lvl="1" indent="-152408" algn="l">
              <a:lnSpc>
                <a:spcPct val="100000"/>
              </a:lnSpc>
              <a:spcBef>
                <a:spcPts val="160"/>
              </a:spcBef>
              <a:spcAft>
                <a:spcPts val="0"/>
              </a:spcAft>
              <a:buClr>
                <a:schemeClr val="dk1"/>
              </a:buClr>
              <a:buSzPts val="1200"/>
              <a:buNone/>
              <a:defRPr sz="800"/>
            </a:lvl2pPr>
            <a:lvl3pPr marL="914446" lvl="2" indent="-152408" algn="l">
              <a:lnSpc>
                <a:spcPct val="100000"/>
              </a:lnSpc>
              <a:spcBef>
                <a:spcPts val="133"/>
              </a:spcBef>
              <a:spcAft>
                <a:spcPts val="0"/>
              </a:spcAft>
              <a:buClr>
                <a:schemeClr val="dk1"/>
              </a:buClr>
              <a:buSzPts val="1000"/>
              <a:buNone/>
              <a:defRPr sz="667"/>
            </a:lvl3pPr>
            <a:lvl4pPr marL="1219261" lvl="3" indent="-152408" algn="l">
              <a:lnSpc>
                <a:spcPct val="100000"/>
              </a:lnSpc>
              <a:spcBef>
                <a:spcPts val="120"/>
              </a:spcBef>
              <a:spcAft>
                <a:spcPts val="0"/>
              </a:spcAft>
              <a:buClr>
                <a:schemeClr val="dk1"/>
              </a:buClr>
              <a:buSzPts val="900"/>
              <a:buNone/>
              <a:defRPr sz="600"/>
            </a:lvl4pPr>
            <a:lvl5pPr marL="1524076" lvl="4" indent="-152408" algn="l">
              <a:lnSpc>
                <a:spcPct val="100000"/>
              </a:lnSpc>
              <a:spcBef>
                <a:spcPts val="120"/>
              </a:spcBef>
              <a:spcAft>
                <a:spcPts val="0"/>
              </a:spcAft>
              <a:buClr>
                <a:schemeClr val="dk1"/>
              </a:buClr>
              <a:buSzPts val="900"/>
              <a:buNone/>
              <a:defRPr sz="600"/>
            </a:lvl5pPr>
            <a:lvl6pPr marL="1828891" lvl="5" indent="-152408" algn="l">
              <a:lnSpc>
                <a:spcPct val="100000"/>
              </a:lnSpc>
              <a:spcBef>
                <a:spcPts val="120"/>
              </a:spcBef>
              <a:spcAft>
                <a:spcPts val="0"/>
              </a:spcAft>
              <a:buClr>
                <a:schemeClr val="dk1"/>
              </a:buClr>
              <a:buSzPts val="900"/>
              <a:buNone/>
              <a:defRPr sz="600"/>
            </a:lvl6pPr>
            <a:lvl7pPr marL="2133707" lvl="6" indent="-152408" algn="l">
              <a:lnSpc>
                <a:spcPct val="100000"/>
              </a:lnSpc>
              <a:spcBef>
                <a:spcPts val="120"/>
              </a:spcBef>
              <a:spcAft>
                <a:spcPts val="0"/>
              </a:spcAft>
              <a:buClr>
                <a:schemeClr val="dk1"/>
              </a:buClr>
              <a:buSzPts val="900"/>
              <a:buNone/>
              <a:defRPr sz="600"/>
            </a:lvl7pPr>
            <a:lvl8pPr marL="2438522" lvl="7" indent="-152408" algn="l">
              <a:lnSpc>
                <a:spcPct val="100000"/>
              </a:lnSpc>
              <a:spcBef>
                <a:spcPts val="120"/>
              </a:spcBef>
              <a:spcAft>
                <a:spcPts val="0"/>
              </a:spcAft>
              <a:buClr>
                <a:schemeClr val="dk1"/>
              </a:buClr>
              <a:buSzPts val="900"/>
              <a:buNone/>
              <a:defRPr sz="600"/>
            </a:lvl8pPr>
            <a:lvl9pPr marL="2743337" lvl="8" indent="-152408" algn="l">
              <a:lnSpc>
                <a:spcPct val="100000"/>
              </a:lnSpc>
              <a:spcBef>
                <a:spcPts val="120"/>
              </a:spcBef>
              <a:spcAft>
                <a:spcPts val="0"/>
              </a:spcAft>
              <a:buClr>
                <a:schemeClr val="dk1"/>
              </a:buClr>
              <a:buSzPts val="900"/>
              <a:buNone/>
              <a:defRPr sz="600"/>
            </a:lvl9pPr>
          </a:lstStyle>
          <a:p>
            <a:endParaRPr/>
          </a:p>
        </p:txBody>
      </p:sp>
      <p:sp>
        <p:nvSpPr>
          <p:cNvPr id="65" name="Google Shape;65;p2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22893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1539346" y="-167746"/>
            <a:ext cx="3017309" cy="5486400"/>
          </a:xfrm>
          <a:prstGeom prst="rect">
            <a:avLst/>
          </a:prstGeom>
          <a:noFill/>
          <a:ln>
            <a:noFill/>
          </a:ln>
        </p:spPr>
        <p:txBody>
          <a:bodyPr spcFirstLastPara="1" wrap="square" lIns="91425" tIns="45700" rIns="91425" bIns="45700" anchor="t" anchorCtr="0">
            <a:normAutofit/>
          </a:bodyPr>
          <a:lstStyle>
            <a:lvl1pPr marL="304815" lvl="0" indent="-228611" algn="l">
              <a:lnSpc>
                <a:spcPct val="100000"/>
              </a:lnSpc>
              <a:spcBef>
                <a:spcPts val="240"/>
              </a:spcBef>
              <a:spcAft>
                <a:spcPts val="0"/>
              </a:spcAft>
              <a:buClr>
                <a:schemeClr val="dk1"/>
              </a:buClr>
              <a:buSzPts val="1800"/>
              <a:buChar char="•"/>
              <a:defRPr/>
            </a:lvl1pPr>
            <a:lvl2pPr marL="609630" lvl="1" indent="-228611" algn="l">
              <a:lnSpc>
                <a:spcPct val="100000"/>
              </a:lnSpc>
              <a:spcBef>
                <a:spcPts val="240"/>
              </a:spcBef>
              <a:spcAft>
                <a:spcPts val="0"/>
              </a:spcAft>
              <a:buClr>
                <a:schemeClr val="dk1"/>
              </a:buClr>
              <a:buSzPts val="1800"/>
              <a:buChar char="–"/>
              <a:defRPr/>
            </a:lvl2pPr>
            <a:lvl3pPr marL="914446" lvl="2" indent="-228611" algn="l">
              <a:lnSpc>
                <a:spcPct val="100000"/>
              </a:lnSpc>
              <a:spcBef>
                <a:spcPts val="240"/>
              </a:spcBef>
              <a:spcAft>
                <a:spcPts val="0"/>
              </a:spcAft>
              <a:buClr>
                <a:schemeClr val="dk1"/>
              </a:buClr>
              <a:buSzPts val="1800"/>
              <a:buChar char="•"/>
              <a:defRPr/>
            </a:lvl3pPr>
            <a:lvl4pPr marL="1219261" lvl="3" indent="-228611" algn="l">
              <a:lnSpc>
                <a:spcPct val="100000"/>
              </a:lnSpc>
              <a:spcBef>
                <a:spcPts val="240"/>
              </a:spcBef>
              <a:spcAft>
                <a:spcPts val="0"/>
              </a:spcAft>
              <a:buClr>
                <a:schemeClr val="dk1"/>
              </a:buClr>
              <a:buSzPts val="1800"/>
              <a:buChar char="–"/>
              <a:defRPr/>
            </a:lvl4pPr>
            <a:lvl5pPr marL="1524076" lvl="4" indent="-228611" algn="l">
              <a:lnSpc>
                <a:spcPct val="100000"/>
              </a:lnSpc>
              <a:spcBef>
                <a:spcPts val="240"/>
              </a:spcBef>
              <a:spcAft>
                <a:spcPts val="0"/>
              </a:spcAft>
              <a:buClr>
                <a:schemeClr val="dk1"/>
              </a:buClr>
              <a:buSzPts val="1800"/>
              <a:buChar char="»"/>
              <a:defRPr/>
            </a:lvl5pPr>
            <a:lvl6pPr marL="1828891" lvl="5" indent="-228611" algn="l">
              <a:lnSpc>
                <a:spcPct val="100000"/>
              </a:lnSpc>
              <a:spcBef>
                <a:spcPts val="240"/>
              </a:spcBef>
              <a:spcAft>
                <a:spcPts val="0"/>
              </a:spcAft>
              <a:buClr>
                <a:schemeClr val="dk1"/>
              </a:buClr>
              <a:buSzPts val="1800"/>
              <a:buChar char="•"/>
              <a:defRPr/>
            </a:lvl6pPr>
            <a:lvl7pPr marL="2133707" lvl="6" indent="-228611" algn="l">
              <a:lnSpc>
                <a:spcPct val="100000"/>
              </a:lnSpc>
              <a:spcBef>
                <a:spcPts val="240"/>
              </a:spcBef>
              <a:spcAft>
                <a:spcPts val="0"/>
              </a:spcAft>
              <a:buClr>
                <a:schemeClr val="dk1"/>
              </a:buClr>
              <a:buSzPts val="1800"/>
              <a:buChar char="•"/>
              <a:defRPr/>
            </a:lvl7pPr>
            <a:lvl8pPr marL="2438522" lvl="7" indent="-228611" algn="l">
              <a:lnSpc>
                <a:spcPct val="100000"/>
              </a:lnSpc>
              <a:spcBef>
                <a:spcPts val="240"/>
              </a:spcBef>
              <a:spcAft>
                <a:spcPts val="0"/>
              </a:spcAft>
              <a:buClr>
                <a:schemeClr val="dk1"/>
              </a:buClr>
              <a:buSzPts val="1800"/>
              <a:buChar char="•"/>
              <a:defRPr/>
            </a:lvl8pPr>
            <a:lvl9pPr marL="2743337" lvl="8" indent="-228611" algn="l">
              <a:lnSpc>
                <a:spcPct val="100000"/>
              </a:lnSpc>
              <a:spcBef>
                <a:spcPts val="24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020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3154892" y="1447800"/>
            <a:ext cx="3901017" cy="1371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360892" y="127001"/>
            <a:ext cx="3901017" cy="4013200"/>
          </a:xfrm>
          <a:prstGeom prst="rect">
            <a:avLst/>
          </a:prstGeom>
          <a:noFill/>
          <a:ln>
            <a:noFill/>
          </a:ln>
        </p:spPr>
        <p:txBody>
          <a:bodyPr spcFirstLastPara="1" wrap="square" lIns="91425" tIns="45700" rIns="91425" bIns="45700" anchor="t" anchorCtr="0">
            <a:normAutofit/>
          </a:bodyPr>
          <a:lstStyle>
            <a:lvl1pPr marL="304815" lvl="0" indent="-228611" algn="l">
              <a:lnSpc>
                <a:spcPct val="100000"/>
              </a:lnSpc>
              <a:spcBef>
                <a:spcPts val="240"/>
              </a:spcBef>
              <a:spcAft>
                <a:spcPts val="0"/>
              </a:spcAft>
              <a:buClr>
                <a:schemeClr val="dk1"/>
              </a:buClr>
              <a:buSzPts val="1800"/>
              <a:buChar char="•"/>
              <a:defRPr/>
            </a:lvl1pPr>
            <a:lvl2pPr marL="609630" lvl="1" indent="-228611" algn="l">
              <a:lnSpc>
                <a:spcPct val="100000"/>
              </a:lnSpc>
              <a:spcBef>
                <a:spcPts val="240"/>
              </a:spcBef>
              <a:spcAft>
                <a:spcPts val="0"/>
              </a:spcAft>
              <a:buClr>
                <a:schemeClr val="dk1"/>
              </a:buClr>
              <a:buSzPts val="1800"/>
              <a:buChar char="–"/>
              <a:defRPr/>
            </a:lvl2pPr>
            <a:lvl3pPr marL="914446" lvl="2" indent="-228611" algn="l">
              <a:lnSpc>
                <a:spcPct val="100000"/>
              </a:lnSpc>
              <a:spcBef>
                <a:spcPts val="240"/>
              </a:spcBef>
              <a:spcAft>
                <a:spcPts val="0"/>
              </a:spcAft>
              <a:buClr>
                <a:schemeClr val="dk1"/>
              </a:buClr>
              <a:buSzPts val="1800"/>
              <a:buChar char="•"/>
              <a:defRPr/>
            </a:lvl3pPr>
            <a:lvl4pPr marL="1219261" lvl="3" indent="-228611" algn="l">
              <a:lnSpc>
                <a:spcPct val="100000"/>
              </a:lnSpc>
              <a:spcBef>
                <a:spcPts val="240"/>
              </a:spcBef>
              <a:spcAft>
                <a:spcPts val="0"/>
              </a:spcAft>
              <a:buClr>
                <a:schemeClr val="dk1"/>
              </a:buClr>
              <a:buSzPts val="1800"/>
              <a:buChar char="–"/>
              <a:defRPr/>
            </a:lvl4pPr>
            <a:lvl5pPr marL="1524076" lvl="4" indent="-228611" algn="l">
              <a:lnSpc>
                <a:spcPct val="100000"/>
              </a:lnSpc>
              <a:spcBef>
                <a:spcPts val="240"/>
              </a:spcBef>
              <a:spcAft>
                <a:spcPts val="0"/>
              </a:spcAft>
              <a:buClr>
                <a:schemeClr val="dk1"/>
              </a:buClr>
              <a:buSzPts val="1800"/>
              <a:buChar char="»"/>
              <a:defRPr/>
            </a:lvl5pPr>
            <a:lvl6pPr marL="1828891" lvl="5" indent="-228611" algn="l">
              <a:lnSpc>
                <a:spcPct val="100000"/>
              </a:lnSpc>
              <a:spcBef>
                <a:spcPts val="240"/>
              </a:spcBef>
              <a:spcAft>
                <a:spcPts val="0"/>
              </a:spcAft>
              <a:buClr>
                <a:schemeClr val="dk1"/>
              </a:buClr>
              <a:buSzPts val="1800"/>
              <a:buChar char="•"/>
              <a:defRPr/>
            </a:lvl6pPr>
            <a:lvl7pPr marL="2133707" lvl="6" indent="-228611" algn="l">
              <a:lnSpc>
                <a:spcPct val="100000"/>
              </a:lnSpc>
              <a:spcBef>
                <a:spcPts val="240"/>
              </a:spcBef>
              <a:spcAft>
                <a:spcPts val="0"/>
              </a:spcAft>
              <a:buClr>
                <a:schemeClr val="dk1"/>
              </a:buClr>
              <a:buSzPts val="1800"/>
              <a:buChar char="•"/>
              <a:defRPr/>
            </a:lvl7pPr>
            <a:lvl8pPr marL="2438522" lvl="7" indent="-228611" algn="l">
              <a:lnSpc>
                <a:spcPct val="100000"/>
              </a:lnSpc>
              <a:spcBef>
                <a:spcPts val="240"/>
              </a:spcBef>
              <a:spcAft>
                <a:spcPts val="0"/>
              </a:spcAft>
              <a:buClr>
                <a:schemeClr val="dk1"/>
              </a:buClr>
              <a:buSzPts val="1800"/>
              <a:buChar char="•"/>
              <a:defRPr/>
            </a:lvl8pPr>
            <a:lvl9pPr marL="2743337" lvl="8" indent="-228611" algn="l">
              <a:lnSpc>
                <a:spcPct val="100000"/>
              </a:lnSpc>
              <a:spcBef>
                <a:spcPts val="24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7534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36"/>
        <p:cNvGrpSpPr/>
        <p:nvPr/>
      </p:nvGrpSpPr>
      <p:grpSpPr>
        <a:xfrm>
          <a:off x="0" y="0"/>
          <a:ext cx="0" cy="0"/>
          <a:chOff x="0" y="0"/>
          <a:chExt cx="0" cy="0"/>
        </a:xfrm>
      </p:grpSpPr>
      <p:sp>
        <p:nvSpPr>
          <p:cNvPr id="537" name="Google Shape;537;p13"/>
          <p:cNvSpPr txBox="1">
            <a:spLocks noGrp="1"/>
          </p:cNvSpPr>
          <p:nvPr>
            <p:ph type="title"/>
          </p:nvPr>
        </p:nvSpPr>
        <p:spPr>
          <a:xfrm>
            <a:off x="2485033" y="1899109"/>
            <a:ext cx="3592400" cy="9860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67">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8" name="Google Shape;538;p13"/>
          <p:cNvSpPr txBox="1">
            <a:spLocks noGrp="1"/>
          </p:cNvSpPr>
          <p:nvPr>
            <p:ph type="subTitle" idx="1"/>
          </p:nvPr>
        </p:nvSpPr>
        <p:spPr>
          <a:xfrm>
            <a:off x="2485033" y="2885767"/>
            <a:ext cx="3214400" cy="795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13"/>
          <p:cNvSpPr txBox="1">
            <a:spLocks noGrp="1"/>
          </p:cNvSpPr>
          <p:nvPr>
            <p:ph type="title" idx="2"/>
          </p:nvPr>
        </p:nvSpPr>
        <p:spPr>
          <a:xfrm>
            <a:off x="7987467" y="1899067"/>
            <a:ext cx="3592400" cy="986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67">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0" name="Google Shape;540;p13"/>
          <p:cNvSpPr txBox="1">
            <a:spLocks noGrp="1"/>
          </p:cNvSpPr>
          <p:nvPr>
            <p:ph type="subTitle" idx="3"/>
          </p:nvPr>
        </p:nvSpPr>
        <p:spPr>
          <a:xfrm>
            <a:off x="7987467" y="2885767"/>
            <a:ext cx="3214400" cy="7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1" name="Google Shape;541;p13"/>
          <p:cNvSpPr txBox="1">
            <a:spLocks noGrp="1"/>
          </p:cNvSpPr>
          <p:nvPr>
            <p:ph type="title" idx="4"/>
          </p:nvPr>
        </p:nvSpPr>
        <p:spPr>
          <a:xfrm>
            <a:off x="2485033" y="4356376"/>
            <a:ext cx="3592400" cy="986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67">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2" name="Google Shape;542;p13"/>
          <p:cNvSpPr txBox="1">
            <a:spLocks noGrp="1"/>
          </p:cNvSpPr>
          <p:nvPr>
            <p:ph type="subTitle" idx="5"/>
          </p:nvPr>
        </p:nvSpPr>
        <p:spPr>
          <a:xfrm>
            <a:off x="2485033" y="5343033"/>
            <a:ext cx="3214400" cy="7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3" name="Google Shape;543;p13"/>
          <p:cNvSpPr txBox="1">
            <a:spLocks noGrp="1"/>
          </p:cNvSpPr>
          <p:nvPr>
            <p:ph type="title" idx="6"/>
          </p:nvPr>
        </p:nvSpPr>
        <p:spPr>
          <a:xfrm>
            <a:off x="7987467" y="4356333"/>
            <a:ext cx="3592400" cy="986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67">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4" name="Google Shape;544;p13"/>
          <p:cNvSpPr txBox="1">
            <a:spLocks noGrp="1"/>
          </p:cNvSpPr>
          <p:nvPr>
            <p:ph type="subTitle" idx="7"/>
          </p:nvPr>
        </p:nvSpPr>
        <p:spPr>
          <a:xfrm>
            <a:off x="7987467" y="5343033"/>
            <a:ext cx="3214400" cy="7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5" name="Google Shape;545;p13"/>
          <p:cNvSpPr txBox="1">
            <a:spLocks noGrp="1"/>
          </p:cNvSpPr>
          <p:nvPr>
            <p:ph type="title" idx="8" hasCustomPrompt="1"/>
          </p:nvPr>
        </p:nvSpPr>
        <p:spPr>
          <a:xfrm>
            <a:off x="952601" y="2246104"/>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6" name="Google Shape;546;p13"/>
          <p:cNvSpPr txBox="1">
            <a:spLocks noGrp="1"/>
          </p:cNvSpPr>
          <p:nvPr>
            <p:ph type="title" idx="9" hasCustomPrompt="1"/>
          </p:nvPr>
        </p:nvSpPr>
        <p:spPr>
          <a:xfrm>
            <a:off x="952601" y="4684936"/>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7" name="Google Shape;547;p13"/>
          <p:cNvSpPr txBox="1">
            <a:spLocks noGrp="1"/>
          </p:cNvSpPr>
          <p:nvPr>
            <p:ph type="title" idx="13" hasCustomPrompt="1"/>
          </p:nvPr>
        </p:nvSpPr>
        <p:spPr>
          <a:xfrm>
            <a:off x="6454735" y="2246104"/>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8" name="Google Shape;548;p13"/>
          <p:cNvSpPr txBox="1">
            <a:spLocks noGrp="1"/>
          </p:cNvSpPr>
          <p:nvPr>
            <p:ph type="title" idx="14" hasCustomPrompt="1"/>
          </p:nvPr>
        </p:nvSpPr>
        <p:spPr>
          <a:xfrm>
            <a:off x="6454735" y="4684936"/>
            <a:ext cx="1336400" cy="9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333">
                <a:solidFill>
                  <a:schemeClr val="accent6"/>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549" name="Google Shape;549;p13"/>
          <p:cNvSpPr txBox="1">
            <a:spLocks noGrp="1"/>
          </p:cNvSpPr>
          <p:nvPr>
            <p:ph type="title" idx="15"/>
          </p:nvPr>
        </p:nvSpPr>
        <p:spPr>
          <a:xfrm>
            <a:off x="949000" y="491567"/>
            <a:ext cx="1029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0" name="Google Shape;550;p13"/>
          <p:cNvSpPr/>
          <p:nvPr/>
        </p:nvSpPr>
        <p:spPr>
          <a:xfrm>
            <a:off x="10549563" y="2381922"/>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3"/>
          <p:cNvSpPr/>
          <p:nvPr/>
        </p:nvSpPr>
        <p:spPr>
          <a:xfrm>
            <a:off x="668214" y="3776772"/>
            <a:ext cx="1220429" cy="4235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13"/>
          <p:cNvSpPr/>
          <p:nvPr/>
        </p:nvSpPr>
        <p:spPr>
          <a:xfrm>
            <a:off x="8300177" y="948270"/>
            <a:ext cx="1394712" cy="423476"/>
          </a:xfrm>
          <a:custGeom>
            <a:avLst/>
            <a:gdLst/>
            <a:ahLst/>
            <a:cxnLst/>
            <a:rect l="l" t="t" r="r" b="b"/>
            <a:pathLst>
              <a:path w="73303" h="22257" extrusionOk="0">
                <a:moveTo>
                  <a:pt x="32445" y="1"/>
                </a:moveTo>
                <a:cubicBezTo>
                  <a:pt x="32271" y="1"/>
                  <a:pt x="32096" y="4"/>
                  <a:pt x="31920" y="9"/>
                </a:cubicBezTo>
                <a:cubicBezTo>
                  <a:pt x="25213" y="219"/>
                  <a:pt x="19254" y="4381"/>
                  <a:pt x="16799" y="10609"/>
                </a:cubicBezTo>
                <a:cubicBezTo>
                  <a:pt x="15221" y="9933"/>
                  <a:pt x="13610" y="9620"/>
                  <a:pt x="12040" y="9620"/>
                </a:cubicBezTo>
                <a:cubicBezTo>
                  <a:pt x="5682" y="9620"/>
                  <a:pt x="1" y="14754"/>
                  <a:pt x="1" y="21718"/>
                </a:cubicBezTo>
                <a:lnTo>
                  <a:pt x="1" y="22257"/>
                </a:lnTo>
                <a:lnTo>
                  <a:pt x="73302" y="22257"/>
                </a:lnTo>
                <a:cubicBezTo>
                  <a:pt x="71745" y="18005"/>
                  <a:pt x="67673" y="15190"/>
                  <a:pt x="63151" y="15190"/>
                </a:cubicBezTo>
                <a:lnTo>
                  <a:pt x="62522" y="15190"/>
                </a:lnTo>
                <a:cubicBezTo>
                  <a:pt x="60995" y="10884"/>
                  <a:pt x="56958" y="8321"/>
                  <a:pt x="52743" y="8321"/>
                </a:cubicBezTo>
                <a:cubicBezTo>
                  <a:pt x="51008" y="8321"/>
                  <a:pt x="49243" y="8755"/>
                  <a:pt x="47611" y="9681"/>
                </a:cubicBezTo>
                <a:cubicBezTo>
                  <a:pt x="44870" y="3762"/>
                  <a:pt x="38921" y="1"/>
                  <a:pt x="324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13"/>
          <p:cNvSpPr/>
          <p:nvPr/>
        </p:nvSpPr>
        <p:spPr>
          <a:xfrm flipH="1">
            <a:off x="5733872" y="3684509"/>
            <a:ext cx="877955" cy="304625"/>
          </a:xfrm>
          <a:custGeom>
            <a:avLst/>
            <a:gdLst/>
            <a:ahLst/>
            <a:cxnLst/>
            <a:rect l="l" t="t" r="r" b="b"/>
            <a:pathLst>
              <a:path w="43832" h="15211" extrusionOk="0">
                <a:moveTo>
                  <a:pt x="21219" y="0"/>
                </a:moveTo>
                <a:cubicBezTo>
                  <a:pt x="20609" y="0"/>
                  <a:pt x="19992" y="49"/>
                  <a:pt x="19374" y="149"/>
                </a:cubicBezTo>
                <a:cubicBezTo>
                  <a:pt x="14404" y="927"/>
                  <a:pt x="10511" y="4880"/>
                  <a:pt x="9822" y="9880"/>
                </a:cubicBezTo>
                <a:cubicBezTo>
                  <a:pt x="9036" y="9627"/>
                  <a:pt x="8239" y="9507"/>
                  <a:pt x="7457" y="9507"/>
                </a:cubicBezTo>
                <a:cubicBezTo>
                  <a:pt x="4072" y="9507"/>
                  <a:pt x="949" y="11756"/>
                  <a:pt x="1" y="15210"/>
                </a:cubicBezTo>
                <a:lnTo>
                  <a:pt x="43718" y="15210"/>
                </a:lnTo>
                <a:cubicBezTo>
                  <a:pt x="43778" y="14761"/>
                  <a:pt x="43808" y="14342"/>
                  <a:pt x="43808" y="13923"/>
                </a:cubicBezTo>
                <a:cubicBezTo>
                  <a:pt x="43831" y="9014"/>
                  <a:pt x="39826" y="5466"/>
                  <a:pt x="35406" y="5466"/>
                </a:cubicBezTo>
                <a:cubicBezTo>
                  <a:pt x="34110" y="5466"/>
                  <a:pt x="32778" y="5771"/>
                  <a:pt x="31501" y="6437"/>
                </a:cubicBezTo>
                <a:cubicBezTo>
                  <a:pt x="29559" y="2448"/>
                  <a:pt x="25548" y="0"/>
                  <a:pt x="21219" y="0"/>
                </a:cubicBezTo>
                <a:close/>
              </a:path>
            </a:pathLst>
          </a:custGeom>
          <a:solidFill>
            <a:srgbClr val="2078A6">
              <a:alpha val="37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4" name="Google Shape;554;p13"/>
          <p:cNvGrpSpPr/>
          <p:nvPr/>
        </p:nvGrpSpPr>
        <p:grpSpPr>
          <a:xfrm rot="857266">
            <a:off x="10885442" y="136596"/>
            <a:ext cx="1914157" cy="1442488"/>
            <a:chOff x="8178584" y="26922"/>
            <a:chExt cx="1435571" cy="1081831"/>
          </a:xfrm>
        </p:grpSpPr>
        <p:grpSp>
          <p:nvGrpSpPr>
            <p:cNvPr id="555" name="Google Shape;555;p13"/>
            <p:cNvGrpSpPr/>
            <p:nvPr/>
          </p:nvGrpSpPr>
          <p:grpSpPr>
            <a:xfrm>
              <a:off x="8279775" y="26922"/>
              <a:ext cx="1334380" cy="1081831"/>
              <a:chOff x="8279775" y="26922"/>
              <a:chExt cx="1334380" cy="1081831"/>
            </a:xfrm>
          </p:grpSpPr>
          <p:sp>
            <p:nvSpPr>
              <p:cNvPr id="556" name="Google Shape;556;p13"/>
              <p:cNvSpPr/>
              <p:nvPr/>
            </p:nvSpPr>
            <p:spPr>
              <a:xfrm rot="-3442409" flipH="1">
                <a:off x="8718023" y="-77795"/>
                <a:ext cx="457884" cy="1291265"/>
              </a:xfrm>
              <a:custGeom>
                <a:avLst/>
                <a:gdLst/>
                <a:ahLst/>
                <a:cxnLst/>
                <a:rect l="l" t="t" r="r" b="b"/>
                <a:pathLst>
                  <a:path w="13544" h="38195" extrusionOk="0">
                    <a:moveTo>
                      <a:pt x="1168" y="37327"/>
                    </a:moveTo>
                    <a:cubicBezTo>
                      <a:pt x="1268" y="38194"/>
                      <a:pt x="2536" y="38028"/>
                      <a:pt x="2469" y="37160"/>
                    </a:cubicBezTo>
                    <a:cubicBezTo>
                      <a:pt x="1335" y="25118"/>
                      <a:pt x="4971" y="9641"/>
                      <a:pt x="13310" y="534"/>
                    </a:cubicBezTo>
                    <a:cubicBezTo>
                      <a:pt x="13543" y="267"/>
                      <a:pt x="13310" y="0"/>
                      <a:pt x="13043" y="267"/>
                    </a:cubicBezTo>
                    <a:cubicBezTo>
                      <a:pt x="4670" y="9440"/>
                      <a:pt x="0" y="25118"/>
                      <a:pt x="1168" y="373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3"/>
              <p:cNvSpPr/>
              <p:nvPr/>
            </p:nvSpPr>
            <p:spPr>
              <a:xfrm rot="-3442409" flipH="1">
                <a:off x="9127786" y="604721"/>
                <a:ext cx="214304" cy="177082"/>
              </a:xfrm>
              <a:custGeom>
                <a:avLst/>
                <a:gdLst/>
                <a:ahLst/>
                <a:cxnLst/>
                <a:rect l="l" t="t" r="r" b="b"/>
                <a:pathLst>
                  <a:path w="6339" h="5238" extrusionOk="0">
                    <a:moveTo>
                      <a:pt x="5504" y="2168"/>
                    </a:moveTo>
                    <a:cubicBezTo>
                      <a:pt x="4670" y="0"/>
                      <a:pt x="667" y="2902"/>
                      <a:pt x="0" y="4236"/>
                    </a:cubicBezTo>
                    <a:cubicBezTo>
                      <a:pt x="2102" y="5237"/>
                      <a:pt x="6338" y="4303"/>
                      <a:pt x="5504" y="2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3"/>
              <p:cNvSpPr/>
              <p:nvPr/>
            </p:nvSpPr>
            <p:spPr>
              <a:xfrm rot="-3442409" flipH="1">
                <a:off x="9249046" y="397070"/>
                <a:ext cx="209774" cy="184993"/>
              </a:xfrm>
              <a:custGeom>
                <a:avLst/>
                <a:gdLst/>
                <a:ahLst/>
                <a:cxnLst/>
                <a:rect l="l" t="t" r="r" b="b"/>
                <a:pathLst>
                  <a:path w="6205" h="5472" extrusionOk="0">
                    <a:moveTo>
                      <a:pt x="901" y="2136"/>
                    </a:moveTo>
                    <a:cubicBezTo>
                      <a:pt x="1835" y="1"/>
                      <a:pt x="5604" y="3170"/>
                      <a:pt x="6205" y="4537"/>
                    </a:cubicBezTo>
                    <a:cubicBezTo>
                      <a:pt x="4070" y="5471"/>
                      <a:pt x="0" y="4237"/>
                      <a:pt x="901" y="21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3"/>
              <p:cNvSpPr/>
              <p:nvPr/>
            </p:nvSpPr>
            <p:spPr>
              <a:xfrm rot="-3442409" flipH="1">
                <a:off x="8971012" y="524034"/>
                <a:ext cx="196251" cy="155648"/>
              </a:xfrm>
              <a:custGeom>
                <a:avLst/>
                <a:gdLst/>
                <a:ahLst/>
                <a:cxnLst/>
                <a:rect l="l" t="t" r="r" b="b"/>
                <a:pathLst>
                  <a:path w="5805" h="4604" extrusionOk="0">
                    <a:moveTo>
                      <a:pt x="5137" y="2002"/>
                    </a:moveTo>
                    <a:cubicBezTo>
                      <a:pt x="4503" y="1"/>
                      <a:pt x="701" y="2369"/>
                      <a:pt x="0" y="3570"/>
                    </a:cubicBezTo>
                    <a:cubicBezTo>
                      <a:pt x="1868" y="4604"/>
                      <a:pt x="5804" y="4003"/>
                      <a:pt x="5137" y="20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3"/>
              <p:cNvSpPr/>
              <p:nvPr/>
            </p:nvSpPr>
            <p:spPr>
              <a:xfrm rot="-3442409" flipH="1">
                <a:off x="9071492" y="324339"/>
                <a:ext cx="190605" cy="172552"/>
              </a:xfrm>
              <a:custGeom>
                <a:avLst/>
                <a:gdLst/>
                <a:ahLst/>
                <a:cxnLst/>
                <a:rect l="l" t="t" r="r" b="b"/>
                <a:pathLst>
                  <a:path w="5638" h="5104" extrusionOk="0">
                    <a:moveTo>
                      <a:pt x="934" y="1868"/>
                    </a:moveTo>
                    <a:cubicBezTo>
                      <a:pt x="1902" y="0"/>
                      <a:pt x="5137" y="3136"/>
                      <a:pt x="5638" y="4370"/>
                    </a:cubicBezTo>
                    <a:cubicBezTo>
                      <a:pt x="3636" y="5104"/>
                      <a:pt x="0" y="3736"/>
                      <a:pt x="934" y="18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3"/>
              <p:cNvSpPr/>
              <p:nvPr/>
            </p:nvSpPr>
            <p:spPr>
              <a:xfrm rot="-3442409" flipH="1">
                <a:off x="8832836" y="468171"/>
                <a:ext cx="179347" cy="139860"/>
              </a:xfrm>
              <a:custGeom>
                <a:avLst/>
                <a:gdLst/>
                <a:ahLst/>
                <a:cxnLst/>
                <a:rect l="l" t="t" r="r" b="b"/>
                <a:pathLst>
                  <a:path w="5305" h="4137" extrusionOk="0">
                    <a:moveTo>
                      <a:pt x="4804" y="1901"/>
                    </a:moveTo>
                    <a:cubicBezTo>
                      <a:pt x="4337" y="0"/>
                      <a:pt x="701" y="2035"/>
                      <a:pt x="1" y="3102"/>
                    </a:cubicBezTo>
                    <a:cubicBezTo>
                      <a:pt x="1669" y="4136"/>
                      <a:pt x="5305" y="3769"/>
                      <a:pt x="4804" y="1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3"/>
              <p:cNvSpPr/>
              <p:nvPr/>
            </p:nvSpPr>
            <p:spPr>
              <a:xfrm rot="-3442409" flipH="1">
                <a:off x="8913814" y="274858"/>
                <a:ext cx="174817" cy="161294"/>
              </a:xfrm>
              <a:custGeom>
                <a:avLst/>
                <a:gdLst/>
                <a:ahLst/>
                <a:cxnLst/>
                <a:rect l="l" t="t" r="r" b="b"/>
                <a:pathLst>
                  <a:path w="5171" h="4771" extrusionOk="0">
                    <a:moveTo>
                      <a:pt x="1001" y="1668"/>
                    </a:moveTo>
                    <a:cubicBezTo>
                      <a:pt x="1968" y="1"/>
                      <a:pt x="4804" y="3003"/>
                      <a:pt x="5171" y="4204"/>
                    </a:cubicBezTo>
                    <a:cubicBezTo>
                      <a:pt x="3303" y="4771"/>
                      <a:pt x="0" y="3370"/>
                      <a:pt x="1001" y="16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3"/>
              <p:cNvSpPr/>
              <p:nvPr/>
            </p:nvSpPr>
            <p:spPr>
              <a:xfrm rot="-3442409" flipH="1">
                <a:off x="8696412" y="431876"/>
                <a:ext cx="155682" cy="115046"/>
              </a:xfrm>
              <a:custGeom>
                <a:avLst/>
                <a:gdLst/>
                <a:ahLst/>
                <a:cxnLst/>
                <a:rect l="l" t="t" r="r" b="b"/>
                <a:pathLst>
                  <a:path w="4605" h="3403" extrusionOk="0">
                    <a:moveTo>
                      <a:pt x="4337" y="1701"/>
                    </a:moveTo>
                    <a:cubicBezTo>
                      <a:pt x="4104" y="0"/>
                      <a:pt x="735" y="1435"/>
                      <a:pt x="1" y="2302"/>
                    </a:cubicBezTo>
                    <a:cubicBezTo>
                      <a:pt x="1369" y="3369"/>
                      <a:pt x="4604" y="3403"/>
                      <a:pt x="4337" y="1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3"/>
              <p:cNvSpPr/>
              <p:nvPr/>
            </p:nvSpPr>
            <p:spPr>
              <a:xfrm rot="-3442409" flipH="1">
                <a:off x="8750501" y="246032"/>
                <a:ext cx="150036" cy="146656"/>
              </a:xfrm>
              <a:custGeom>
                <a:avLst/>
                <a:gdLst/>
                <a:ahLst/>
                <a:cxnLst/>
                <a:rect l="l" t="t" r="r" b="b"/>
                <a:pathLst>
                  <a:path w="4438" h="4338" extrusionOk="0">
                    <a:moveTo>
                      <a:pt x="1001" y="1402"/>
                    </a:moveTo>
                    <a:cubicBezTo>
                      <a:pt x="2035" y="1"/>
                      <a:pt x="4237" y="2936"/>
                      <a:pt x="4437" y="4037"/>
                    </a:cubicBezTo>
                    <a:cubicBezTo>
                      <a:pt x="2736" y="4337"/>
                      <a:pt x="1" y="2769"/>
                      <a:pt x="1001" y="14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3"/>
              <p:cNvSpPr/>
              <p:nvPr/>
            </p:nvSpPr>
            <p:spPr>
              <a:xfrm rot="-3442409" flipH="1">
                <a:off x="8567250" y="410388"/>
                <a:ext cx="126337" cy="97027"/>
              </a:xfrm>
              <a:custGeom>
                <a:avLst/>
                <a:gdLst/>
                <a:ahLst/>
                <a:cxnLst/>
                <a:rect l="l" t="t" r="r" b="b"/>
                <a:pathLst>
                  <a:path w="3737" h="2870" extrusionOk="0">
                    <a:moveTo>
                      <a:pt x="3670" y="1435"/>
                    </a:moveTo>
                    <a:cubicBezTo>
                      <a:pt x="3637" y="0"/>
                      <a:pt x="668" y="834"/>
                      <a:pt x="1" y="1502"/>
                    </a:cubicBezTo>
                    <a:cubicBezTo>
                      <a:pt x="1002" y="2569"/>
                      <a:pt x="3737" y="2869"/>
                      <a:pt x="3670" y="14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3"/>
              <p:cNvSpPr/>
              <p:nvPr/>
            </p:nvSpPr>
            <p:spPr>
              <a:xfrm rot="-3442409" flipH="1">
                <a:off x="8589663" y="244518"/>
                <a:ext cx="121841" cy="125222"/>
              </a:xfrm>
              <a:custGeom>
                <a:avLst/>
                <a:gdLst/>
                <a:ahLst/>
                <a:cxnLst/>
                <a:rect l="l" t="t" r="r" b="b"/>
                <a:pathLst>
                  <a:path w="3604" h="3704" extrusionOk="0">
                    <a:moveTo>
                      <a:pt x="968" y="1035"/>
                    </a:moveTo>
                    <a:cubicBezTo>
                      <a:pt x="1969" y="0"/>
                      <a:pt x="3537" y="2669"/>
                      <a:pt x="3603" y="3603"/>
                    </a:cubicBezTo>
                    <a:cubicBezTo>
                      <a:pt x="2136" y="3703"/>
                      <a:pt x="1" y="2102"/>
                      <a:pt x="968" y="10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3"/>
              <p:cNvSpPr/>
              <p:nvPr/>
            </p:nvSpPr>
            <p:spPr>
              <a:xfrm rot="-3442409" flipH="1">
                <a:off x="8440024" y="400373"/>
                <a:ext cx="108318" cy="84619"/>
              </a:xfrm>
              <a:custGeom>
                <a:avLst/>
                <a:gdLst/>
                <a:ahLst/>
                <a:cxnLst/>
                <a:rect l="l" t="t" r="r" b="b"/>
                <a:pathLst>
                  <a:path w="3204" h="2503" extrusionOk="0">
                    <a:moveTo>
                      <a:pt x="3170" y="1235"/>
                    </a:moveTo>
                    <a:cubicBezTo>
                      <a:pt x="3136" y="0"/>
                      <a:pt x="568" y="734"/>
                      <a:pt x="1" y="1301"/>
                    </a:cubicBezTo>
                    <a:cubicBezTo>
                      <a:pt x="868" y="2202"/>
                      <a:pt x="3203" y="2502"/>
                      <a:pt x="3170" y="12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3"/>
              <p:cNvSpPr/>
              <p:nvPr/>
            </p:nvSpPr>
            <p:spPr>
              <a:xfrm rot="-3442409" flipH="1">
                <a:off x="8452418" y="260139"/>
                <a:ext cx="97027" cy="113930"/>
              </a:xfrm>
              <a:custGeom>
                <a:avLst/>
                <a:gdLst/>
                <a:ahLst/>
                <a:cxnLst/>
                <a:rect l="l" t="t" r="r" b="b"/>
                <a:pathLst>
                  <a:path w="2870" h="3370" extrusionOk="0">
                    <a:moveTo>
                      <a:pt x="1102" y="634"/>
                    </a:moveTo>
                    <a:cubicBezTo>
                      <a:pt x="2169" y="0"/>
                      <a:pt x="2870" y="2569"/>
                      <a:pt x="2703" y="3369"/>
                    </a:cubicBezTo>
                    <a:cubicBezTo>
                      <a:pt x="1469" y="3136"/>
                      <a:pt x="1" y="1301"/>
                      <a:pt x="1102" y="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3"/>
              <p:cNvSpPr/>
              <p:nvPr/>
            </p:nvSpPr>
            <p:spPr>
              <a:xfrm rot="-3442409" flipH="1">
                <a:off x="8345686" y="418577"/>
                <a:ext cx="98142" cy="72212"/>
              </a:xfrm>
              <a:custGeom>
                <a:avLst/>
                <a:gdLst/>
                <a:ahLst/>
                <a:cxnLst/>
                <a:rect l="l" t="t" r="r" b="b"/>
                <a:pathLst>
                  <a:path w="2903" h="2136" extrusionOk="0">
                    <a:moveTo>
                      <a:pt x="2702" y="1068"/>
                    </a:moveTo>
                    <a:cubicBezTo>
                      <a:pt x="2903" y="1"/>
                      <a:pt x="601" y="134"/>
                      <a:pt x="1" y="501"/>
                    </a:cubicBezTo>
                    <a:cubicBezTo>
                      <a:pt x="568" y="1435"/>
                      <a:pt x="2469" y="2136"/>
                      <a:pt x="2702" y="10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3"/>
              <p:cNvSpPr/>
              <p:nvPr/>
            </p:nvSpPr>
            <p:spPr>
              <a:xfrm rot="-3442409" flipH="1">
                <a:off x="8339693" y="282281"/>
                <a:ext cx="84619" cy="98142"/>
              </a:xfrm>
              <a:custGeom>
                <a:avLst/>
                <a:gdLst/>
                <a:ahLst/>
                <a:cxnLst/>
                <a:rect l="l" t="t" r="r" b="b"/>
                <a:pathLst>
                  <a:path w="2503" h="2903" extrusionOk="0">
                    <a:moveTo>
                      <a:pt x="902" y="601"/>
                    </a:moveTo>
                    <a:cubicBezTo>
                      <a:pt x="1802" y="0"/>
                      <a:pt x="2503" y="2202"/>
                      <a:pt x="2369" y="2902"/>
                    </a:cubicBezTo>
                    <a:cubicBezTo>
                      <a:pt x="1302" y="2736"/>
                      <a:pt x="1" y="1201"/>
                      <a:pt x="902" y="6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1" name="Google Shape;571;p13"/>
            <p:cNvSpPr/>
            <p:nvPr/>
          </p:nvSpPr>
          <p:spPr>
            <a:xfrm rot="-3442409" flipH="1">
              <a:off x="8195025" y="378612"/>
              <a:ext cx="93612" cy="90265"/>
            </a:xfrm>
            <a:custGeom>
              <a:avLst/>
              <a:gdLst/>
              <a:ahLst/>
              <a:cxnLst/>
              <a:rect l="l" t="t" r="r" b="b"/>
              <a:pathLst>
                <a:path w="2769" h="2670" extrusionOk="0">
                  <a:moveTo>
                    <a:pt x="2002" y="735"/>
                  </a:moveTo>
                  <a:cubicBezTo>
                    <a:pt x="2769" y="1502"/>
                    <a:pt x="734" y="2636"/>
                    <a:pt x="33" y="2669"/>
                  </a:cubicBezTo>
                  <a:cubicBezTo>
                    <a:pt x="0" y="1602"/>
                    <a:pt x="1201" y="1"/>
                    <a:pt x="2002" y="7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13"/>
          <p:cNvGrpSpPr/>
          <p:nvPr/>
        </p:nvGrpSpPr>
        <p:grpSpPr>
          <a:xfrm>
            <a:off x="-884181" y="4984895"/>
            <a:ext cx="2303709" cy="2312887"/>
            <a:chOff x="-663136" y="3738671"/>
            <a:chExt cx="1727782" cy="1734665"/>
          </a:xfrm>
        </p:grpSpPr>
        <p:grpSp>
          <p:nvGrpSpPr>
            <p:cNvPr id="573" name="Google Shape;573;p13"/>
            <p:cNvGrpSpPr/>
            <p:nvPr/>
          </p:nvGrpSpPr>
          <p:grpSpPr>
            <a:xfrm flipH="1">
              <a:off x="-461706" y="4085459"/>
              <a:ext cx="1208344" cy="1244118"/>
              <a:chOff x="2994138" y="5245616"/>
              <a:chExt cx="932940" cy="960561"/>
            </a:xfrm>
          </p:grpSpPr>
          <p:sp>
            <p:nvSpPr>
              <p:cNvPr id="574" name="Google Shape;574;p13"/>
              <p:cNvSpPr/>
              <p:nvPr/>
            </p:nvSpPr>
            <p:spPr>
              <a:xfrm rot="2529747">
                <a:off x="3086451" y="5395133"/>
                <a:ext cx="647795" cy="524774"/>
              </a:xfrm>
              <a:custGeom>
                <a:avLst/>
                <a:gdLst/>
                <a:ahLst/>
                <a:cxnLst/>
                <a:rect l="l" t="t" r="r" b="b"/>
                <a:pathLst>
                  <a:path w="31826" h="25782" extrusionOk="0">
                    <a:moveTo>
                      <a:pt x="5285" y="0"/>
                    </a:moveTo>
                    <a:cubicBezTo>
                      <a:pt x="4278" y="0"/>
                      <a:pt x="3340" y="338"/>
                      <a:pt x="2725" y="1261"/>
                    </a:cubicBezTo>
                    <a:cubicBezTo>
                      <a:pt x="1378" y="3297"/>
                      <a:pt x="3683" y="5393"/>
                      <a:pt x="5300" y="6291"/>
                    </a:cubicBezTo>
                    <a:cubicBezTo>
                      <a:pt x="6408" y="6890"/>
                      <a:pt x="7636" y="7309"/>
                      <a:pt x="8893" y="7459"/>
                    </a:cubicBezTo>
                    <a:cubicBezTo>
                      <a:pt x="9259" y="7511"/>
                      <a:pt x="9624" y="7543"/>
                      <a:pt x="9995" y="7543"/>
                    </a:cubicBezTo>
                    <a:cubicBezTo>
                      <a:pt x="10263" y="7543"/>
                      <a:pt x="10534" y="7527"/>
                      <a:pt x="10810" y="7489"/>
                    </a:cubicBezTo>
                    <a:cubicBezTo>
                      <a:pt x="11109" y="7429"/>
                      <a:pt x="11379" y="7369"/>
                      <a:pt x="11708" y="7339"/>
                    </a:cubicBezTo>
                    <a:cubicBezTo>
                      <a:pt x="12876" y="7399"/>
                      <a:pt x="13774" y="8866"/>
                      <a:pt x="14403" y="9735"/>
                    </a:cubicBezTo>
                    <a:cubicBezTo>
                      <a:pt x="15181" y="10753"/>
                      <a:pt x="15870" y="11831"/>
                      <a:pt x="16469" y="12969"/>
                    </a:cubicBezTo>
                    <a:cubicBezTo>
                      <a:pt x="16798" y="13627"/>
                      <a:pt x="17158" y="14286"/>
                      <a:pt x="17487" y="14945"/>
                    </a:cubicBezTo>
                    <a:cubicBezTo>
                      <a:pt x="16319" y="14286"/>
                      <a:pt x="15092" y="13687"/>
                      <a:pt x="13834" y="13208"/>
                    </a:cubicBezTo>
                    <a:cubicBezTo>
                      <a:pt x="13085" y="12909"/>
                      <a:pt x="12337" y="12699"/>
                      <a:pt x="11528" y="12579"/>
                    </a:cubicBezTo>
                    <a:cubicBezTo>
                      <a:pt x="11199" y="12579"/>
                      <a:pt x="10870" y="12489"/>
                      <a:pt x="10600" y="12340"/>
                    </a:cubicBezTo>
                    <a:cubicBezTo>
                      <a:pt x="10301" y="12100"/>
                      <a:pt x="10061" y="11801"/>
                      <a:pt x="9792" y="11591"/>
                    </a:cubicBezTo>
                    <a:cubicBezTo>
                      <a:pt x="9253" y="11142"/>
                      <a:pt x="8684" y="10753"/>
                      <a:pt x="8115" y="10363"/>
                    </a:cubicBezTo>
                    <a:cubicBezTo>
                      <a:pt x="6977" y="9585"/>
                      <a:pt x="5719" y="9046"/>
                      <a:pt x="4372" y="8746"/>
                    </a:cubicBezTo>
                    <a:cubicBezTo>
                      <a:pt x="4052" y="8679"/>
                      <a:pt x="3710" y="8643"/>
                      <a:pt x="3363" y="8643"/>
                    </a:cubicBezTo>
                    <a:cubicBezTo>
                      <a:pt x="1857" y="8643"/>
                      <a:pt x="272" y="9318"/>
                      <a:pt x="150" y="11022"/>
                    </a:cubicBezTo>
                    <a:cubicBezTo>
                      <a:pt x="0" y="12879"/>
                      <a:pt x="1887" y="14166"/>
                      <a:pt x="3533" y="14466"/>
                    </a:cubicBezTo>
                    <a:cubicBezTo>
                      <a:pt x="3938" y="14533"/>
                      <a:pt x="4346" y="14567"/>
                      <a:pt x="4756" y="14567"/>
                    </a:cubicBezTo>
                    <a:cubicBezTo>
                      <a:pt x="5438" y="14567"/>
                      <a:pt x="6124" y="14473"/>
                      <a:pt x="6797" y="14286"/>
                    </a:cubicBezTo>
                    <a:cubicBezTo>
                      <a:pt x="8264" y="13963"/>
                      <a:pt x="9854" y="13330"/>
                      <a:pt x="11414" y="13330"/>
                    </a:cubicBezTo>
                    <a:cubicBezTo>
                      <a:pt x="11734" y="13330"/>
                      <a:pt x="12051" y="13357"/>
                      <a:pt x="12367" y="13418"/>
                    </a:cubicBezTo>
                    <a:cubicBezTo>
                      <a:pt x="12996" y="13537"/>
                      <a:pt x="13594" y="13717"/>
                      <a:pt x="14193" y="13927"/>
                    </a:cubicBezTo>
                    <a:cubicBezTo>
                      <a:pt x="15481" y="14466"/>
                      <a:pt x="16709" y="15124"/>
                      <a:pt x="17876" y="15873"/>
                    </a:cubicBezTo>
                    <a:cubicBezTo>
                      <a:pt x="17936" y="15903"/>
                      <a:pt x="17966" y="15933"/>
                      <a:pt x="18026" y="15963"/>
                    </a:cubicBezTo>
                    <a:cubicBezTo>
                      <a:pt x="18595" y="17011"/>
                      <a:pt x="19254" y="17999"/>
                      <a:pt x="20002" y="18957"/>
                    </a:cubicBezTo>
                    <a:cubicBezTo>
                      <a:pt x="20871" y="19975"/>
                      <a:pt x="21829" y="20874"/>
                      <a:pt x="22907" y="21682"/>
                    </a:cubicBezTo>
                    <a:cubicBezTo>
                      <a:pt x="22188" y="21532"/>
                      <a:pt x="21470" y="21442"/>
                      <a:pt x="20781" y="21353"/>
                    </a:cubicBezTo>
                    <a:cubicBezTo>
                      <a:pt x="20152" y="21263"/>
                      <a:pt x="19493" y="21233"/>
                      <a:pt x="18864" y="21233"/>
                    </a:cubicBezTo>
                    <a:cubicBezTo>
                      <a:pt x="18540" y="21251"/>
                      <a:pt x="18139" y="21345"/>
                      <a:pt x="17767" y="21345"/>
                    </a:cubicBezTo>
                    <a:cubicBezTo>
                      <a:pt x="17521" y="21345"/>
                      <a:pt x="17288" y="21304"/>
                      <a:pt x="17098" y="21173"/>
                    </a:cubicBezTo>
                    <a:cubicBezTo>
                      <a:pt x="16589" y="20814"/>
                      <a:pt x="16140" y="20365"/>
                      <a:pt x="15571" y="20035"/>
                    </a:cubicBezTo>
                    <a:cubicBezTo>
                      <a:pt x="14445" y="19284"/>
                      <a:pt x="13152" y="18896"/>
                      <a:pt x="11826" y="18896"/>
                    </a:cubicBezTo>
                    <a:cubicBezTo>
                      <a:pt x="11777" y="18896"/>
                      <a:pt x="11727" y="18896"/>
                      <a:pt x="11678" y="18897"/>
                    </a:cubicBezTo>
                    <a:cubicBezTo>
                      <a:pt x="9941" y="18987"/>
                      <a:pt x="7845" y="20095"/>
                      <a:pt x="7576" y="21981"/>
                    </a:cubicBezTo>
                    <a:cubicBezTo>
                      <a:pt x="7336" y="23718"/>
                      <a:pt x="9941" y="24796"/>
                      <a:pt x="11409" y="24796"/>
                    </a:cubicBezTo>
                    <a:cubicBezTo>
                      <a:pt x="12397" y="24766"/>
                      <a:pt x="13385" y="24257"/>
                      <a:pt x="14253" y="23808"/>
                    </a:cubicBezTo>
                    <a:cubicBezTo>
                      <a:pt x="15301" y="23299"/>
                      <a:pt x="16259" y="22700"/>
                      <a:pt x="17277" y="22161"/>
                    </a:cubicBezTo>
                    <a:cubicBezTo>
                      <a:pt x="17697" y="21922"/>
                      <a:pt x="18196" y="21882"/>
                      <a:pt x="18686" y="21882"/>
                    </a:cubicBezTo>
                    <a:cubicBezTo>
                      <a:pt x="18931" y="21882"/>
                      <a:pt x="19174" y="21892"/>
                      <a:pt x="19403" y="21892"/>
                    </a:cubicBezTo>
                    <a:cubicBezTo>
                      <a:pt x="19554" y="21886"/>
                      <a:pt x="19704" y="21883"/>
                      <a:pt x="19854" y="21883"/>
                    </a:cubicBezTo>
                    <a:cubicBezTo>
                      <a:pt x="21350" y="21883"/>
                      <a:pt x="22839" y="22153"/>
                      <a:pt x="24254" y="22670"/>
                    </a:cubicBezTo>
                    <a:lnTo>
                      <a:pt x="24434" y="22760"/>
                    </a:lnTo>
                    <a:cubicBezTo>
                      <a:pt x="26530" y="24077"/>
                      <a:pt x="28806" y="25066"/>
                      <a:pt x="31171" y="25754"/>
                    </a:cubicBezTo>
                    <a:cubicBezTo>
                      <a:pt x="31242" y="25773"/>
                      <a:pt x="31304" y="25781"/>
                      <a:pt x="31357" y="25781"/>
                    </a:cubicBezTo>
                    <a:cubicBezTo>
                      <a:pt x="31825" y="25781"/>
                      <a:pt x="31655" y="25140"/>
                      <a:pt x="31171" y="25006"/>
                    </a:cubicBezTo>
                    <a:cubicBezTo>
                      <a:pt x="28955" y="24347"/>
                      <a:pt x="26859" y="23419"/>
                      <a:pt x="24913" y="22221"/>
                    </a:cubicBezTo>
                    <a:cubicBezTo>
                      <a:pt x="24494" y="21023"/>
                      <a:pt x="24194" y="19826"/>
                      <a:pt x="24015" y="18568"/>
                    </a:cubicBezTo>
                    <a:cubicBezTo>
                      <a:pt x="23925" y="17999"/>
                      <a:pt x="23985" y="17400"/>
                      <a:pt x="23895" y="16831"/>
                    </a:cubicBezTo>
                    <a:cubicBezTo>
                      <a:pt x="23775" y="16412"/>
                      <a:pt x="23805" y="15963"/>
                      <a:pt x="23985" y="15574"/>
                    </a:cubicBezTo>
                    <a:cubicBezTo>
                      <a:pt x="24434" y="14795"/>
                      <a:pt x="25242" y="14286"/>
                      <a:pt x="25931" y="13777"/>
                    </a:cubicBezTo>
                    <a:cubicBezTo>
                      <a:pt x="27069" y="12969"/>
                      <a:pt x="28267" y="12190"/>
                      <a:pt x="29015" y="10962"/>
                    </a:cubicBezTo>
                    <a:cubicBezTo>
                      <a:pt x="29854" y="9555"/>
                      <a:pt x="29315" y="7878"/>
                      <a:pt x="27638" y="7519"/>
                    </a:cubicBezTo>
                    <a:cubicBezTo>
                      <a:pt x="27400" y="7462"/>
                      <a:pt x="27162" y="7436"/>
                      <a:pt x="26928" y="7436"/>
                    </a:cubicBezTo>
                    <a:cubicBezTo>
                      <a:pt x="25426" y="7436"/>
                      <a:pt x="24047" y="8529"/>
                      <a:pt x="23296" y="9824"/>
                    </a:cubicBezTo>
                    <a:cubicBezTo>
                      <a:pt x="22548" y="11202"/>
                      <a:pt x="22248" y="12789"/>
                      <a:pt x="22518" y="14346"/>
                    </a:cubicBezTo>
                    <a:cubicBezTo>
                      <a:pt x="22607" y="15094"/>
                      <a:pt x="22847" y="15813"/>
                      <a:pt x="22937" y="16562"/>
                    </a:cubicBezTo>
                    <a:cubicBezTo>
                      <a:pt x="23057" y="17310"/>
                      <a:pt x="23116" y="18059"/>
                      <a:pt x="23236" y="18807"/>
                    </a:cubicBezTo>
                    <a:cubicBezTo>
                      <a:pt x="23386" y="19736"/>
                      <a:pt x="23596" y="20634"/>
                      <a:pt x="23895" y="21532"/>
                    </a:cubicBezTo>
                    <a:cubicBezTo>
                      <a:pt x="22158" y="20275"/>
                      <a:pt x="20661" y="18718"/>
                      <a:pt x="19493" y="16921"/>
                    </a:cubicBezTo>
                    <a:cubicBezTo>
                      <a:pt x="19074" y="16262"/>
                      <a:pt x="18715" y="15633"/>
                      <a:pt x="18326" y="14975"/>
                    </a:cubicBezTo>
                    <a:cubicBezTo>
                      <a:pt x="18026" y="13927"/>
                      <a:pt x="17906" y="12819"/>
                      <a:pt x="17966" y="11741"/>
                    </a:cubicBezTo>
                    <a:cubicBezTo>
                      <a:pt x="17936" y="11411"/>
                      <a:pt x="17966" y="11082"/>
                      <a:pt x="17996" y="10783"/>
                    </a:cubicBezTo>
                    <a:cubicBezTo>
                      <a:pt x="18116" y="10513"/>
                      <a:pt x="18296" y="10274"/>
                      <a:pt x="18505" y="10094"/>
                    </a:cubicBezTo>
                    <a:cubicBezTo>
                      <a:pt x="18924" y="9645"/>
                      <a:pt x="19344" y="9166"/>
                      <a:pt x="19733" y="8687"/>
                    </a:cubicBezTo>
                    <a:cubicBezTo>
                      <a:pt x="20541" y="7698"/>
                      <a:pt x="21020" y="6531"/>
                      <a:pt x="21110" y="5273"/>
                    </a:cubicBezTo>
                    <a:cubicBezTo>
                      <a:pt x="21170" y="3866"/>
                      <a:pt x="20541" y="2279"/>
                      <a:pt x="19074" y="1830"/>
                    </a:cubicBezTo>
                    <a:cubicBezTo>
                      <a:pt x="18860" y="1768"/>
                      <a:pt x="18652" y="1740"/>
                      <a:pt x="18452" y="1740"/>
                    </a:cubicBezTo>
                    <a:cubicBezTo>
                      <a:pt x="17285" y="1740"/>
                      <a:pt x="16400" y="2719"/>
                      <a:pt x="16170" y="3896"/>
                    </a:cubicBezTo>
                    <a:cubicBezTo>
                      <a:pt x="16020" y="4974"/>
                      <a:pt x="16110" y="6052"/>
                      <a:pt x="16439" y="7100"/>
                    </a:cubicBezTo>
                    <a:cubicBezTo>
                      <a:pt x="16589" y="7609"/>
                      <a:pt x="16768" y="8088"/>
                      <a:pt x="17008" y="8567"/>
                    </a:cubicBezTo>
                    <a:cubicBezTo>
                      <a:pt x="17277" y="9016"/>
                      <a:pt x="17337" y="9525"/>
                      <a:pt x="17218" y="10004"/>
                    </a:cubicBezTo>
                    <a:cubicBezTo>
                      <a:pt x="17128" y="10663"/>
                      <a:pt x="17098" y="11322"/>
                      <a:pt x="17128" y="11980"/>
                    </a:cubicBezTo>
                    <a:cubicBezTo>
                      <a:pt x="17128" y="12280"/>
                      <a:pt x="17128" y="12579"/>
                      <a:pt x="17128" y="12879"/>
                    </a:cubicBezTo>
                    <a:cubicBezTo>
                      <a:pt x="16349" y="11441"/>
                      <a:pt x="15451" y="10094"/>
                      <a:pt x="14433" y="8836"/>
                    </a:cubicBezTo>
                    <a:cubicBezTo>
                      <a:pt x="14163" y="8507"/>
                      <a:pt x="13894" y="8208"/>
                      <a:pt x="13624" y="7908"/>
                    </a:cubicBezTo>
                    <a:cubicBezTo>
                      <a:pt x="13355" y="7698"/>
                      <a:pt x="13085" y="7459"/>
                      <a:pt x="12876" y="7219"/>
                    </a:cubicBezTo>
                    <a:cubicBezTo>
                      <a:pt x="12546" y="6740"/>
                      <a:pt x="12696" y="6082"/>
                      <a:pt x="12606" y="5543"/>
                    </a:cubicBezTo>
                    <a:cubicBezTo>
                      <a:pt x="12457" y="4914"/>
                      <a:pt x="12217" y="4285"/>
                      <a:pt x="11828" y="3746"/>
                    </a:cubicBezTo>
                    <a:cubicBezTo>
                      <a:pt x="11049" y="2638"/>
                      <a:pt x="10031" y="1740"/>
                      <a:pt x="8863" y="1081"/>
                    </a:cubicBezTo>
                    <a:cubicBezTo>
                      <a:pt x="7886" y="518"/>
                      <a:pt x="6533" y="0"/>
                      <a:pt x="5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3"/>
              <p:cNvSpPr/>
              <p:nvPr/>
            </p:nvSpPr>
            <p:spPr>
              <a:xfrm rot="2529747">
                <a:off x="3147867" y="5699628"/>
                <a:ext cx="128008" cy="64645"/>
              </a:xfrm>
              <a:custGeom>
                <a:avLst/>
                <a:gdLst/>
                <a:ahLst/>
                <a:cxnLst/>
                <a:rect l="l" t="t" r="r" b="b"/>
                <a:pathLst>
                  <a:path w="6289" h="3176" extrusionOk="0">
                    <a:moveTo>
                      <a:pt x="3500" y="0"/>
                    </a:moveTo>
                    <a:cubicBezTo>
                      <a:pt x="3371" y="0"/>
                      <a:pt x="3242" y="5"/>
                      <a:pt x="3114" y="15"/>
                    </a:cubicBezTo>
                    <a:cubicBezTo>
                      <a:pt x="2066" y="105"/>
                      <a:pt x="0" y="913"/>
                      <a:pt x="958" y="2291"/>
                    </a:cubicBezTo>
                    <a:cubicBezTo>
                      <a:pt x="1288" y="2740"/>
                      <a:pt x="1827" y="3039"/>
                      <a:pt x="2366" y="3099"/>
                    </a:cubicBezTo>
                    <a:cubicBezTo>
                      <a:pt x="2628" y="3151"/>
                      <a:pt x="2893" y="3176"/>
                      <a:pt x="3155" y="3176"/>
                    </a:cubicBezTo>
                    <a:cubicBezTo>
                      <a:pt x="4117" y="3176"/>
                      <a:pt x="5050" y="2836"/>
                      <a:pt x="5779" y="2201"/>
                    </a:cubicBezTo>
                    <a:cubicBezTo>
                      <a:pt x="6079" y="2021"/>
                      <a:pt x="6258" y="1722"/>
                      <a:pt x="6288" y="1363"/>
                    </a:cubicBezTo>
                    <a:cubicBezTo>
                      <a:pt x="6288" y="913"/>
                      <a:pt x="5839" y="584"/>
                      <a:pt x="5420" y="404"/>
                    </a:cubicBezTo>
                    <a:cubicBezTo>
                      <a:pt x="4819" y="129"/>
                      <a:pt x="4156"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3"/>
              <p:cNvSpPr/>
              <p:nvPr/>
            </p:nvSpPr>
            <p:spPr>
              <a:xfrm rot="2529747">
                <a:off x="3183637" y="5435653"/>
                <a:ext cx="109730" cy="74313"/>
              </a:xfrm>
              <a:custGeom>
                <a:avLst/>
                <a:gdLst/>
                <a:ahLst/>
                <a:cxnLst/>
                <a:rect l="l" t="t" r="r" b="b"/>
                <a:pathLst>
                  <a:path w="5391" h="3651" extrusionOk="0">
                    <a:moveTo>
                      <a:pt x="1234" y="0"/>
                    </a:moveTo>
                    <a:cubicBezTo>
                      <a:pt x="1008" y="0"/>
                      <a:pt x="789" y="59"/>
                      <a:pt x="569" y="238"/>
                    </a:cubicBezTo>
                    <a:cubicBezTo>
                      <a:pt x="210" y="537"/>
                      <a:pt x="0" y="1016"/>
                      <a:pt x="90" y="1495"/>
                    </a:cubicBezTo>
                    <a:cubicBezTo>
                      <a:pt x="240" y="2753"/>
                      <a:pt x="1827" y="3472"/>
                      <a:pt x="2935" y="3621"/>
                    </a:cubicBezTo>
                    <a:cubicBezTo>
                      <a:pt x="3077" y="3640"/>
                      <a:pt x="3219" y="3650"/>
                      <a:pt x="3361" y="3650"/>
                    </a:cubicBezTo>
                    <a:cubicBezTo>
                      <a:pt x="3666" y="3650"/>
                      <a:pt x="3966" y="3604"/>
                      <a:pt x="4252" y="3501"/>
                    </a:cubicBezTo>
                    <a:cubicBezTo>
                      <a:pt x="5091" y="3262"/>
                      <a:pt x="5390" y="2214"/>
                      <a:pt x="4791" y="1555"/>
                    </a:cubicBezTo>
                    <a:cubicBezTo>
                      <a:pt x="4582" y="1316"/>
                      <a:pt x="4312" y="1076"/>
                      <a:pt x="3983" y="896"/>
                    </a:cubicBezTo>
                    <a:cubicBezTo>
                      <a:pt x="3384" y="567"/>
                      <a:pt x="2755" y="327"/>
                      <a:pt x="2067" y="148"/>
                    </a:cubicBezTo>
                    <a:cubicBezTo>
                      <a:pt x="1774" y="83"/>
                      <a:pt x="1500" y="0"/>
                      <a:pt x="1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3"/>
              <p:cNvSpPr/>
              <p:nvPr/>
            </p:nvSpPr>
            <p:spPr>
              <a:xfrm rot="2529747">
                <a:off x="3330283" y="5332016"/>
                <a:ext cx="129840" cy="83473"/>
              </a:xfrm>
              <a:custGeom>
                <a:avLst/>
                <a:gdLst/>
                <a:ahLst/>
                <a:cxnLst/>
                <a:rect l="l" t="t" r="r" b="b"/>
                <a:pathLst>
                  <a:path w="6379" h="4101" extrusionOk="0">
                    <a:moveTo>
                      <a:pt x="2623" y="1"/>
                    </a:moveTo>
                    <a:cubicBezTo>
                      <a:pt x="1852" y="1"/>
                      <a:pt x="1107" y="326"/>
                      <a:pt x="600" y="913"/>
                    </a:cubicBezTo>
                    <a:cubicBezTo>
                      <a:pt x="1" y="1662"/>
                      <a:pt x="450" y="2590"/>
                      <a:pt x="1109" y="3129"/>
                    </a:cubicBezTo>
                    <a:cubicBezTo>
                      <a:pt x="1738" y="3578"/>
                      <a:pt x="2486" y="3878"/>
                      <a:pt x="3235" y="3968"/>
                    </a:cubicBezTo>
                    <a:cubicBezTo>
                      <a:pt x="3556" y="4039"/>
                      <a:pt x="3966" y="4101"/>
                      <a:pt x="4378" y="4101"/>
                    </a:cubicBezTo>
                    <a:cubicBezTo>
                      <a:pt x="5005" y="4101"/>
                      <a:pt x="5635" y="3958"/>
                      <a:pt x="5960" y="3489"/>
                    </a:cubicBezTo>
                    <a:cubicBezTo>
                      <a:pt x="6379" y="2920"/>
                      <a:pt x="5960" y="2081"/>
                      <a:pt x="5570" y="1602"/>
                    </a:cubicBezTo>
                    <a:cubicBezTo>
                      <a:pt x="4941" y="734"/>
                      <a:pt x="3983" y="165"/>
                      <a:pt x="2905" y="15"/>
                    </a:cubicBezTo>
                    <a:cubicBezTo>
                      <a:pt x="2811" y="5"/>
                      <a:pt x="2717" y="1"/>
                      <a:pt x="2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3"/>
              <p:cNvSpPr/>
              <p:nvPr/>
            </p:nvSpPr>
            <p:spPr>
              <a:xfrm rot="2529747">
                <a:off x="3524767" y="5524049"/>
                <a:ext cx="53654" cy="86770"/>
              </a:xfrm>
              <a:custGeom>
                <a:avLst/>
                <a:gdLst/>
                <a:ahLst/>
                <a:cxnLst/>
                <a:rect l="l" t="t" r="r" b="b"/>
                <a:pathLst>
                  <a:path w="2636" h="4263" extrusionOk="0">
                    <a:moveTo>
                      <a:pt x="1283" y="0"/>
                    </a:moveTo>
                    <a:cubicBezTo>
                      <a:pt x="763" y="0"/>
                      <a:pt x="267" y="376"/>
                      <a:pt x="150" y="1075"/>
                    </a:cubicBezTo>
                    <a:cubicBezTo>
                      <a:pt x="0" y="1943"/>
                      <a:pt x="150" y="2841"/>
                      <a:pt x="629" y="3590"/>
                    </a:cubicBezTo>
                    <a:cubicBezTo>
                      <a:pt x="817" y="3938"/>
                      <a:pt x="1196" y="4263"/>
                      <a:pt x="1531" y="4263"/>
                    </a:cubicBezTo>
                    <a:cubicBezTo>
                      <a:pt x="1571" y="4263"/>
                      <a:pt x="1610" y="4258"/>
                      <a:pt x="1647" y="4249"/>
                    </a:cubicBezTo>
                    <a:cubicBezTo>
                      <a:pt x="2037" y="4159"/>
                      <a:pt x="2246" y="3800"/>
                      <a:pt x="2366" y="3410"/>
                    </a:cubicBezTo>
                    <a:cubicBezTo>
                      <a:pt x="2546" y="2961"/>
                      <a:pt x="2606" y="2452"/>
                      <a:pt x="2635" y="1973"/>
                    </a:cubicBezTo>
                    <a:cubicBezTo>
                      <a:pt x="2635" y="1554"/>
                      <a:pt x="2576" y="1135"/>
                      <a:pt x="2396" y="745"/>
                    </a:cubicBezTo>
                    <a:cubicBezTo>
                      <a:pt x="2130" y="240"/>
                      <a:pt x="1699"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3"/>
              <p:cNvSpPr/>
              <p:nvPr/>
            </p:nvSpPr>
            <p:spPr>
              <a:xfrm rot="2529747">
                <a:off x="3436491" y="5533904"/>
                <a:ext cx="325485" cy="617406"/>
              </a:xfrm>
              <a:custGeom>
                <a:avLst/>
                <a:gdLst/>
                <a:ahLst/>
                <a:cxnLst/>
                <a:rect l="l" t="t" r="r" b="b"/>
                <a:pathLst>
                  <a:path w="15991" h="30333" extrusionOk="0">
                    <a:moveTo>
                      <a:pt x="1468" y="0"/>
                    </a:moveTo>
                    <a:cubicBezTo>
                      <a:pt x="1468" y="0"/>
                      <a:pt x="1468" y="1"/>
                      <a:pt x="1468" y="1"/>
                    </a:cubicBezTo>
                    <a:lnTo>
                      <a:pt x="1468" y="1"/>
                    </a:lnTo>
                    <a:cubicBezTo>
                      <a:pt x="1468" y="1"/>
                      <a:pt x="1468" y="0"/>
                      <a:pt x="1468" y="0"/>
                    </a:cubicBezTo>
                    <a:close/>
                    <a:moveTo>
                      <a:pt x="1468" y="1"/>
                    </a:moveTo>
                    <a:cubicBezTo>
                      <a:pt x="150" y="5360"/>
                      <a:pt x="1" y="11139"/>
                      <a:pt x="1857" y="16320"/>
                    </a:cubicBezTo>
                    <a:cubicBezTo>
                      <a:pt x="3025" y="19673"/>
                      <a:pt x="5001" y="22218"/>
                      <a:pt x="7427" y="24704"/>
                    </a:cubicBezTo>
                    <a:cubicBezTo>
                      <a:pt x="8355" y="25752"/>
                      <a:pt x="9463" y="26650"/>
                      <a:pt x="10690" y="27339"/>
                    </a:cubicBezTo>
                    <a:lnTo>
                      <a:pt x="15987" y="30331"/>
                    </a:lnTo>
                    <a:lnTo>
                      <a:pt x="15987" y="30331"/>
                    </a:lnTo>
                    <a:cubicBezTo>
                      <a:pt x="15840" y="30224"/>
                      <a:pt x="15811" y="26557"/>
                      <a:pt x="15781" y="26141"/>
                    </a:cubicBezTo>
                    <a:cubicBezTo>
                      <a:pt x="15691" y="24464"/>
                      <a:pt x="15511" y="22787"/>
                      <a:pt x="15242" y="21140"/>
                    </a:cubicBezTo>
                    <a:cubicBezTo>
                      <a:pt x="14823" y="17966"/>
                      <a:pt x="13864" y="14852"/>
                      <a:pt x="12457" y="11978"/>
                    </a:cubicBezTo>
                    <a:cubicBezTo>
                      <a:pt x="11379" y="9852"/>
                      <a:pt x="9253" y="7726"/>
                      <a:pt x="7636" y="5929"/>
                    </a:cubicBezTo>
                    <a:cubicBezTo>
                      <a:pt x="6648" y="4821"/>
                      <a:pt x="5600" y="3743"/>
                      <a:pt x="4522" y="2695"/>
                    </a:cubicBezTo>
                    <a:cubicBezTo>
                      <a:pt x="4223" y="2396"/>
                      <a:pt x="1410" y="241"/>
                      <a:pt x="1468" y="1"/>
                    </a:cubicBezTo>
                    <a:close/>
                    <a:moveTo>
                      <a:pt x="15987" y="30331"/>
                    </a:moveTo>
                    <a:cubicBezTo>
                      <a:pt x="15988" y="30332"/>
                      <a:pt x="15989" y="30333"/>
                      <a:pt x="15990" y="30333"/>
                    </a:cubicBezTo>
                    <a:lnTo>
                      <a:pt x="15987" y="3033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3"/>
              <p:cNvSpPr/>
              <p:nvPr/>
            </p:nvSpPr>
            <p:spPr>
              <a:xfrm rot="2529747">
                <a:off x="3061619" y="5854847"/>
                <a:ext cx="546105" cy="193020"/>
              </a:xfrm>
              <a:custGeom>
                <a:avLst/>
                <a:gdLst/>
                <a:ahLst/>
                <a:cxnLst/>
                <a:rect l="l" t="t" r="r" b="b"/>
                <a:pathLst>
                  <a:path w="26830" h="9483" extrusionOk="0">
                    <a:moveTo>
                      <a:pt x="12033" y="1"/>
                    </a:moveTo>
                    <a:cubicBezTo>
                      <a:pt x="10295" y="1"/>
                      <a:pt x="8330" y="437"/>
                      <a:pt x="6678" y="695"/>
                    </a:cubicBezTo>
                    <a:cubicBezTo>
                      <a:pt x="5510" y="875"/>
                      <a:pt x="4312" y="1115"/>
                      <a:pt x="3144" y="1414"/>
                    </a:cubicBezTo>
                    <a:cubicBezTo>
                      <a:pt x="2838" y="1470"/>
                      <a:pt x="513" y="2328"/>
                      <a:pt x="67" y="2328"/>
                    </a:cubicBezTo>
                    <a:cubicBezTo>
                      <a:pt x="34" y="2328"/>
                      <a:pt x="11" y="2323"/>
                      <a:pt x="0" y="2312"/>
                    </a:cubicBezTo>
                    <a:lnTo>
                      <a:pt x="0" y="2312"/>
                    </a:lnTo>
                    <a:cubicBezTo>
                      <a:pt x="3055" y="5516"/>
                      <a:pt x="6917" y="8121"/>
                      <a:pt x="11229" y="9109"/>
                    </a:cubicBezTo>
                    <a:cubicBezTo>
                      <a:pt x="12374" y="9371"/>
                      <a:pt x="13488" y="9482"/>
                      <a:pt x="14597" y="9482"/>
                    </a:cubicBezTo>
                    <a:cubicBezTo>
                      <a:pt x="16156" y="9482"/>
                      <a:pt x="17704" y="9262"/>
                      <a:pt x="19314" y="8930"/>
                    </a:cubicBezTo>
                    <a:cubicBezTo>
                      <a:pt x="20422" y="8750"/>
                      <a:pt x="21500" y="8391"/>
                      <a:pt x="22518" y="7882"/>
                    </a:cubicBezTo>
                    <a:lnTo>
                      <a:pt x="26830" y="5576"/>
                    </a:lnTo>
                    <a:lnTo>
                      <a:pt x="26830" y="5576"/>
                    </a:lnTo>
                    <a:cubicBezTo>
                      <a:pt x="26827" y="5577"/>
                      <a:pt x="26823" y="5578"/>
                      <a:pt x="26819" y="5578"/>
                    </a:cubicBezTo>
                    <a:cubicBezTo>
                      <a:pt x="26587" y="5578"/>
                      <a:pt x="24188" y="4076"/>
                      <a:pt x="23865" y="3899"/>
                    </a:cubicBezTo>
                    <a:cubicBezTo>
                      <a:pt x="22697" y="3241"/>
                      <a:pt x="21500" y="2642"/>
                      <a:pt x="20272" y="2103"/>
                    </a:cubicBezTo>
                    <a:cubicBezTo>
                      <a:pt x="17906" y="1025"/>
                      <a:pt x="15421" y="336"/>
                      <a:pt x="12846" y="37"/>
                    </a:cubicBezTo>
                    <a:cubicBezTo>
                      <a:pt x="12582" y="12"/>
                      <a:pt x="12311" y="1"/>
                      <a:pt x="1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13"/>
            <p:cNvGrpSpPr/>
            <p:nvPr/>
          </p:nvGrpSpPr>
          <p:grpSpPr>
            <a:xfrm rot="-370633">
              <a:off x="-582919" y="3818422"/>
              <a:ext cx="1567348" cy="1575163"/>
              <a:chOff x="626063" y="3227249"/>
              <a:chExt cx="1377883" cy="1451490"/>
            </a:xfrm>
          </p:grpSpPr>
          <p:sp>
            <p:nvSpPr>
              <p:cNvPr id="582" name="Google Shape;582;p13"/>
              <p:cNvSpPr/>
              <p:nvPr/>
            </p:nvSpPr>
            <p:spPr>
              <a:xfrm rot="5272073">
                <a:off x="1686392" y="4514064"/>
                <a:ext cx="187630" cy="136760"/>
              </a:xfrm>
              <a:custGeom>
                <a:avLst/>
                <a:gdLst/>
                <a:ahLst/>
                <a:cxnLst/>
                <a:rect l="l" t="t" r="r" b="b"/>
                <a:pathLst>
                  <a:path w="7506" h="5471" extrusionOk="0">
                    <a:moveTo>
                      <a:pt x="0" y="3803"/>
                    </a:moveTo>
                    <a:cubicBezTo>
                      <a:pt x="3570" y="5471"/>
                      <a:pt x="7506" y="3236"/>
                      <a:pt x="7206" y="1602"/>
                    </a:cubicBezTo>
                    <a:cubicBezTo>
                      <a:pt x="6905" y="0"/>
                      <a:pt x="2902" y="1735"/>
                      <a:pt x="0" y="38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3"/>
              <p:cNvSpPr/>
              <p:nvPr/>
            </p:nvSpPr>
            <p:spPr>
              <a:xfrm rot="5272073">
                <a:off x="1783584" y="4352722"/>
                <a:ext cx="98414" cy="169307"/>
              </a:xfrm>
              <a:custGeom>
                <a:avLst/>
                <a:gdLst/>
                <a:ahLst/>
                <a:cxnLst/>
                <a:rect l="l" t="t" r="r" b="b"/>
                <a:pathLst>
                  <a:path w="3937" h="6773" extrusionOk="0">
                    <a:moveTo>
                      <a:pt x="3936" y="6772"/>
                    </a:moveTo>
                    <a:cubicBezTo>
                      <a:pt x="3303" y="3370"/>
                      <a:pt x="3002" y="1"/>
                      <a:pt x="1501" y="634"/>
                    </a:cubicBezTo>
                    <a:cubicBezTo>
                      <a:pt x="0" y="1302"/>
                      <a:pt x="667" y="4804"/>
                      <a:pt x="3936" y="67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3"/>
              <p:cNvSpPr/>
              <p:nvPr/>
            </p:nvSpPr>
            <p:spPr>
              <a:xfrm rot="5272073">
                <a:off x="1678015" y="4260406"/>
                <a:ext cx="114263" cy="196804"/>
              </a:xfrm>
              <a:custGeom>
                <a:avLst/>
                <a:gdLst/>
                <a:ahLst/>
                <a:cxnLst/>
                <a:rect l="l" t="t" r="r" b="b"/>
                <a:pathLst>
                  <a:path w="4571" h="7873" extrusionOk="0">
                    <a:moveTo>
                      <a:pt x="4571" y="7873"/>
                    </a:moveTo>
                    <a:cubicBezTo>
                      <a:pt x="3837" y="3936"/>
                      <a:pt x="3503" y="0"/>
                      <a:pt x="1769" y="767"/>
                    </a:cubicBezTo>
                    <a:cubicBezTo>
                      <a:pt x="1" y="1535"/>
                      <a:pt x="801" y="5571"/>
                      <a:pt x="4571" y="78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3"/>
              <p:cNvSpPr/>
              <p:nvPr/>
            </p:nvSpPr>
            <p:spPr>
              <a:xfrm rot="5272073">
                <a:off x="1538754" y="4468490"/>
                <a:ext cx="240999" cy="141785"/>
              </a:xfrm>
              <a:custGeom>
                <a:avLst/>
                <a:gdLst/>
                <a:ahLst/>
                <a:cxnLst/>
                <a:rect l="l" t="t" r="r" b="b"/>
                <a:pathLst>
                  <a:path w="9641" h="5672" extrusionOk="0">
                    <a:moveTo>
                      <a:pt x="1" y="3470"/>
                    </a:moveTo>
                    <a:cubicBezTo>
                      <a:pt x="3803" y="2235"/>
                      <a:pt x="9274" y="0"/>
                      <a:pt x="9441" y="1902"/>
                    </a:cubicBezTo>
                    <a:cubicBezTo>
                      <a:pt x="9641" y="3803"/>
                      <a:pt x="3803" y="5671"/>
                      <a:pt x="1" y="34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3"/>
              <p:cNvSpPr/>
              <p:nvPr/>
            </p:nvSpPr>
            <p:spPr>
              <a:xfrm rot="5272073">
                <a:off x="1591582" y="4136994"/>
                <a:ext cx="126761" cy="260172"/>
              </a:xfrm>
              <a:custGeom>
                <a:avLst/>
                <a:gdLst/>
                <a:ahLst/>
                <a:cxnLst/>
                <a:rect l="l" t="t" r="r" b="b"/>
                <a:pathLst>
                  <a:path w="5071" h="10408" extrusionOk="0">
                    <a:moveTo>
                      <a:pt x="5071" y="10408"/>
                    </a:moveTo>
                    <a:cubicBezTo>
                      <a:pt x="4537" y="5871"/>
                      <a:pt x="4137" y="1"/>
                      <a:pt x="2069" y="701"/>
                    </a:cubicBezTo>
                    <a:cubicBezTo>
                      <a:pt x="0" y="1402"/>
                      <a:pt x="934" y="7506"/>
                      <a:pt x="5071" y="104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3"/>
              <p:cNvSpPr/>
              <p:nvPr/>
            </p:nvSpPr>
            <p:spPr>
              <a:xfrm rot="5272073">
                <a:off x="1418394" y="4376590"/>
                <a:ext cx="219326" cy="136760"/>
              </a:xfrm>
              <a:custGeom>
                <a:avLst/>
                <a:gdLst/>
                <a:ahLst/>
                <a:cxnLst/>
                <a:rect l="l" t="t" r="r" b="b"/>
                <a:pathLst>
                  <a:path w="8774" h="5471" extrusionOk="0">
                    <a:moveTo>
                      <a:pt x="1" y="2602"/>
                    </a:moveTo>
                    <a:cubicBezTo>
                      <a:pt x="4437" y="1535"/>
                      <a:pt x="8674" y="0"/>
                      <a:pt x="8707" y="2202"/>
                    </a:cubicBezTo>
                    <a:cubicBezTo>
                      <a:pt x="8774" y="4403"/>
                      <a:pt x="4170" y="5471"/>
                      <a:pt x="1" y="26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3"/>
              <p:cNvSpPr/>
              <p:nvPr/>
            </p:nvSpPr>
            <p:spPr>
              <a:xfrm rot="5272073">
                <a:off x="1466215" y="4070541"/>
                <a:ext cx="114263" cy="226826"/>
              </a:xfrm>
              <a:custGeom>
                <a:avLst/>
                <a:gdLst/>
                <a:ahLst/>
                <a:cxnLst/>
                <a:rect l="l" t="t" r="r" b="b"/>
                <a:pathLst>
                  <a:path w="4571" h="9074" extrusionOk="0">
                    <a:moveTo>
                      <a:pt x="4570" y="9074"/>
                    </a:moveTo>
                    <a:cubicBezTo>
                      <a:pt x="4137" y="4504"/>
                      <a:pt x="4170" y="1"/>
                      <a:pt x="2069" y="701"/>
                    </a:cubicBezTo>
                    <a:cubicBezTo>
                      <a:pt x="0" y="1368"/>
                      <a:pt x="501" y="6072"/>
                      <a:pt x="4570" y="90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3"/>
              <p:cNvSpPr/>
              <p:nvPr/>
            </p:nvSpPr>
            <p:spPr>
              <a:xfrm rot="5272073">
                <a:off x="1301957" y="4287070"/>
                <a:ext cx="218476" cy="135085"/>
              </a:xfrm>
              <a:custGeom>
                <a:avLst/>
                <a:gdLst/>
                <a:ahLst/>
                <a:cxnLst/>
                <a:rect l="l" t="t" r="r" b="b"/>
                <a:pathLst>
                  <a:path w="8740" h="5404" extrusionOk="0">
                    <a:moveTo>
                      <a:pt x="0" y="2502"/>
                    </a:moveTo>
                    <a:cubicBezTo>
                      <a:pt x="4470" y="1501"/>
                      <a:pt x="8740" y="0"/>
                      <a:pt x="8740" y="2202"/>
                    </a:cubicBezTo>
                    <a:cubicBezTo>
                      <a:pt x="8740" y="4403"/>
                      <a:pt x="4137" y="5404"/>
                      <a:pt x="0" y="25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3"/>
              <p:cNvSpPr/>
              <p:nvPr/>
            </p:nvSpPr>
            <p:spPr>
              <a:xfrm rot="5272073">
                <a:off x="1347949" y="4087638"/>
                <a:ext cx="377759" cy="468649"/>
              </a:xfrm>
              <a:custGeom>
                <a:avLst/>
                <a:gdLst/>
                <a:ahLst/>
                <a:cxnLst/>
                <a:rect l="l" t="t" r="r" b="b"/>
                <a:pathLst>
                  <a:path w="15112" h="18748" extrusionOk="0">
                    <a:moveTo>
                      <a:pt x="501" y="17079"/>
                    </a:moveTo>
                    <a:cubicBezTo>
                      <a:pt x="0" y="17580"/>
                      <a:pt x="167" y="18747"/>
                      <a:pt x="1568" y="17913"/>
                    </a:cubicBezTo>
                    <a:cubicBezTo>
                      <a:pt x="3736" y="16579"/>
                      <a:pt x="14277" y="2769"/>
                      <a:pt x="14911" y="868"/>
                    </a:cubicBezTo>
                    <a:cubicBezTo>
                      <a:pt x="15111" y="234"/>
                      <a:pt x="14711" y="0"/>
                      <a:pt x="14444" y="634"/>
                    </a:cubicBezTo>
                    <a:cubicBezTo>
                      <a:pt x="13543" y="2702"/>
                      <a:pt x="3069" y="15511"/>
                      <a:pt x="501" y="170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3"/>
              <p:cNvSpPr/>
              <p:nvPr/>
            </p:nvSpPr>
            <p:spPr>
              <a:xfrm rot="5272073">
                <a:off x="1794560" y="4427875"/>
                <a:ext cx="164307" cy="248523"/>
              </a:xfrm>
              <a:custGeom>
                <a:avLst/>
                <a:gdLst/>
                <a:ahLst/>
                <a:cxnLst/>
                <a:rect l="l" t="t" r="r" b="b"/>
                <a:pathLst>
                  <a:path w="6573" h="9942" extrusionOk="0">
                    <a:moveTo>
                      <a:pt x="601" y="9941"/>
                    </a:moveTo>
                    <a:cubicBezTo>
                      <a:pt x="3704" y="7706"/>
                      <a:pt x="6572" y="1535"/>
                      <a:pt x="5105" y="768"/>
                    </a:cubicBezTo>
                    <a:cubicBezTo>
                      <a:pt x="3637" y="1"/>
                      <a:pt x="1" y="6539"/>
                      <a:pt x="601" y="994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3"/>
              <p:cNvSpPr/>
              <p:nvPr/>
            </p:nvSpPr>
            <p:spPr>
              <a:xfrm rot="5272073">
                <a:off x="574357" y="3428897"/>
                <a:ext cx="821336" cy="433603"/>
              </a:xfrm>
              <a:custGeom>
                <a:avLst/>
                <a:gdLst/>
                <a:ahLst/>
                <a:cxnLst/>
                <a:rect l="l" t="t" r="r" b="b"/>
                <a:pathLst>
                  <a:path w="32857" h="17346" extrusionOk="0">
                    <a:moveTo>
                      <a:pt x="32857" y="0"/>
                    </a:moveTo>
                    <a:cubicBezTo>
                      <a:pt x="23650" y="6004"/>
                      <a:pt x="12776" y="6605"/>
                      <a:pt x="5404" y="8139"/>
                    </a:cubicBezTo>
                    <a:cubicBezTo>
                      <a:pt x="1568" y="8940"/>
                      <a:pt x="0" y="11475"/>
                      <a:pt x="500" y="13577"/>
                    </a:cubicBezTo>
                    <a:cubicBezTo>
                      <a:pt x="1001" y="15678"/>
                      <a:pt x="3636" y="17346"/>
                      <a:pt x="8239" y="16212"/>
                    </a:cubicBezTo>
                    <a:cubicBezTo>
                      <a:pt x="17479" y="14010"/>
                      <a:pt x="28587" y="7873"/>
                      <a:pt x="32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3"/>
              <p:cNvSpPr/>
              <p:nvPr/>
            </p:nvSpPr>
            <p:spPr>
              <a:xfrm rot="5272073">
                <a:off x="517090" y="3373723"/>
                <a:ext cx="808838" cy="561190"/>
              </a:xfrm>
              <a:custGeom>
                <a:avLst/>
                <a:gdLst/>
                <a:ahLst/>
                <a:cxnLst/>
                <a:rect l="l" t="t" r="r" b="b"/>
                <a:pathLst>
                  <a:path w="32357" h="22450" extrusionOk="0">
                    <a:moveTo>
                      <a:pt x="32357" y="0"/>
                    </a:moveTo>
                    <a:cubicBezTo>
                      <a:pt x="24385" y="7906"/>
                      <a:pt x="9307" y="15411"/>
                      <a:pt x="0" y="13577"/>
                    </a:cubicBezTo>
                    <a:cubicBezTo>
                      <a:pt x="3503" y="22450"/>
                      <a:pt x="22850" y="15611"/>
                      <a:pt x="32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3"/>
              <p:cNvSpPr/>
              <p:nvPr/>
            </p:nvSpPr>
            <p:spPr>
              <a:xfrm rot="5272073">
                <a:off x="671758" y="3548118"/>
                <a:ext cx="833860" cy="473649"/>
              </a:xfrm>
              <a:custGeom>
                <a:avLst/>
                <a:gdLst/>
                <a:ahLst/>
                <a:cxnLst/>
                <a:rect l="l" t="t" r="r" b="b"/>
                <a:pathLst>
                  <a:path w="33358" h="18948" extrusionOk="0">
                    <a:moveTo>
                      <a:pt x="30122" y="1635"/>
                    </a:moveTo>
                    <a:cubicBezTo>
                      <a:pt x="26786" y="5071"/>
                      <a:pt x="16813" y="14678"/>
                      <a:pt x="701" y="18414"/>
                    </a:cubicBezTo>
                    <a:cubicBezTo>
                      <a:pt x="134" y="18547"/>
                      <a:pt x="1" y="18947"/>
                      <a:pt x="901" y="18781"/>
                    </a:cubicBezTo>
                    <a:cubicBezTo>
                      <a:pt x="14177" y="16245"/>
                      <a:pt x="26319" y="7039"/>
                      <a:pt x="31323" y="2769"/>
                    </a:cubicBezTo>
                    <a:cubicBezTo>
                      <a:pt x="33358" y="1068"/>
                      <a:pt x="31757" y="0"/>
                      <a:pt x="30122" y="16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rot="5272073">
                <a:off x="1087792" y="3937180"/>
                <a:ext cx="126761" cy="360236"/>
              </a:xfrm>
              <a:custGeom>
                <a:avLst/>
                <a:gdLst/>
                <a:ahLst/>
                <a:cxnLst/>
                <a:rect l="l" t="t" r="r" b="b"/>
                <a:pathLst>
                  <a:path w="5071" h="14411" extrusionOk="0">
                    <a:moveTo>
                      <a:pt x="4037" y="601"/>
                    </a:moveTo>
                    <a:cubicBezTo>
                      <a:pt x="4203" y="0"/>
                      <a:pt x="5071" y="167"/>
                      <a:pt x="5004" y="768"/>
                    </a:cubicBezTo>
                    <a:cubicBezTo>
                      <a:pt x="4604" y="2969"/>
                      <a:pt x="1168" y="12376"/>
                      <a:pt x="667" y="13844"/>
                    </a:cubicBezTo>
                    <a:cubicBezTo>
                      <a:pt x="434" y="14411"/>
                      <a:pt x="0" y="14211"/>
                      <a:pt x="234" y="13610"/>
                    </a:cubicBezTo>
                    <a:cubicBezTo>
                      <a:pt x="734" y="12176"/>
                      <a:pt x="3636" y="2769"/>
                      <a:pt x="4037"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rot="5272073">
                <a:off x="826453" y="3969899"/>
                <a:ext cx="277695" cy="195979"/>
              </a:xfrm>
              <a:custGeom>
                <a:avLst/>
                <a:gdLst/>
                <a:ahLst/>
                <a:cxnLst/>
                <a:rect l="l" t="t" r="r" b="b"/>
                <a:pathLst>
                  <a:path w="11109" h="7840" extrusionOk="0">
                    <a:moveTo>
                      <a:pt x="4871" y="2636"/>
                    </a:moveTo>
                    <a:cubicBezTo>
                      <a:pt x="3170" y="3336"/>
                      <a:pt x="535" y="3803"/>
                      <a:pt x="334" y="2302"/>
                    </a:cubicBezTo>
                    <a:cubicBezTo>
                      <a:pt x="1" y="0"/>
                      <a:pt x="5938" y="1034"/>
                      <a:pt x="6506" y="1401"/>
                    </a:cubicBezTo>
                    <a:cubicBezTo>
                      <a:pt x="7073" y="1768"/>
                      <a:pt x="11109" y="6038"/>
                      <a:pt x="9074" y="7105"/>
                    </a:cubicBezTo>
                    <a:cubicBezTo>
                      <a:pt x="7706" y="7839"/>
                      <a:pt x="6706" y="5304"/>
                      <a:pt x="6339" y="3436"/>
                    </a:cubicBezTo>
                    <a:cubicBezTo>
                      <a:pt x="5938" y="5271"/>
                      <a:pt x="4804" y="7672"/>
                      <a:pt x="3470" y="6972"/>
                    </a:cubicBezTo>
                    <a:cubicBezTo>
                      <a:pt x="2102" y="6305"/>
                      <a:pt x="3570" y="4003"/>
                      <a:pt x="4871" y="26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rot="5272073">
                <a:off x="945782" y="4028941"/>
                <a:ext cx="116762" cy="102589"/>
              </a:xfrm>
              <a:custGeom>
                <a:avLst/>
                <a:gdLst/>
                <a:ahLst/>
                <a:cxnLst/>
                <a:rect l="l" t="t" r="r" b="b"/>
                <a:pathLst>
                  <a:path w="4671" h="4104" extrusionOk="0">
                    <a:moveTo>
                      <a:pt x="1802" y="1302"/>
                    </a:moveTo>
                    <a:cubicBezTo>
                      <a:pt x="1068" y="1635"/>
                      <a:pt x="0" y="1402"/>
                      <a:pt x="0" y="768"/>
                    </a:cubicBezTo>
                    <a:cubicBezTo>
                      <a:pt x="0" y="1"/>
                      <a:pt x="2402" y="535"/>
                      <a:pt x="2635" y="701"/>
                    </a:cubicBezTo>
                    <a:cubicBezTo>
                      <a:pt x="2902" y="835"/>
                      <a:pt x="4670" y="2336"/>
                      <a:pt x="4137" y="2870"/>
                    </a:cubicBezTo>
                    <a:cubicBezTo>
                      <a:pt x="3670" y="3303"/>
                      <a:pt x="2836" y="2603"/>
                      <a:pt x="2669" y="1802"/>
                    </a:cubicBezTo>
                    <a:cubicBezTo>
                      <a:pt x="2235" y="4104"/>
                      <a:pt x="134" y="3170"/>
                      <a:pt x="180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rot="5272073">
                <a:off x="1290991" y="4041570"/>
                <a:ext cx="295193" cy="260197"/>
              </a:xfrm>
              <a:custGeom>
                <a:avLst/>
                <a:gdLst/>
                <a:ahLst/>
                <a:cxnLst/>
                <a:rect l="l" t="t" r="r" b="b"/>
                <a:pathLst>
                  <a:path w="11809" h="10409" extrusionOk="0">
                    <a:moveTo>
                      <a:pt x="5137" y="10408"/>
                    </a:moveTo>
                    <a:cubicBezTo>
                      <a:pt x="0" y="6939"/>
                      <a:pt x="801" y="1"/>
                      <a:pt x="6238" y="701"/>
                    </a:cubicBezTo>
                    <a:cubicBezTo>
                      <a:pt x="11809" y="1435"/>
                      <a:pt x="10941" y="7739"/>
                      <a:pt x="5137" y="1040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rot="5272073">
                <a:off x="1114124" y="3896482"/>
                <a:ext cx="262697" cy="263522"/>
              </a:xfrm>
              <a:custGeom>
                <a:avLst/>
                <a:gdLst/>
                <a:ahLst/>
                <a:cxnLst/>
                <a:rect l="l" t="t" r="r" b="b"/>
                <a:pathLst>
                  <a:path w="10509" h="10542" extrusionOk="0">
                    <a:moveTo>
                      <a:pt x="10508" y="2969"/>
                    </a:moveTo>
                    <a:cubicBezTo>
                      <a:pt x="9140" y="9274"/>
                      <a:pt x="2402" y="10541"/>
                      <a:pt x="1201" y="6371"/>
                    </a:cubicBezTo>
                    <a:cubicBezTo>
                      <a:pt x="1" y="2068"/>
                      <a:pt x="5905" y="0"/>
                      <a:pt x="10508" y="29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rot="5272073">
                <a:off x="1148915" y="4161423"/>
                <a:ext cx="238499" cy="233500"/>
              </a:xfrm>
              <a:custGeom>
                <a:avLst/>
                <a:gdLst/>
                <a:ahLst/>
                <a:cxnLst/>
                <a:rect l="l" t="t" r="r" b="b"/>
                <a:pathLst>
                  <a:path w="9541" h="9341" extrusionOk="0">
                    <a:moveTo>
                      <a:pt x="0" y="2903"/>
                    </a:moveTo>
                    <a:cubicBezTo>
                      <a:pt x="6171" y="1"/>
                      <a:pt x="9540" y="3003"/>
                      <a:pt x="7772" y="6472"/>
                    </a:cubicBezTo>
                    <a:cubicBezTo>
                      <a:pt x="6305" y="9341"/>
                      <a:pt x="767" y="9107"/>
                      <a:pt x="0" y="29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rot="5272073">
                <a:off x="1273755" y="4115586"/>
                <a:ext cx="72567" cy="87566"/>
              </a:xfrm>
              <a:custGeom>
                <a:avLst/>
                <a:gdLst/>
                <a:ahLst/>
                <a:cxnLst/>
                <a:rect l="l" t="t" r="r" b="b"/>
                <a:pathLst>
                  <a:path w="2903" h="3503" extrusionOk="0">
                    <a:moveTo>
                      <a:pt x="2469" y="2602"/>
                    </a:moveTo>
                    <a:cubicBezTo>
                      <a:pt x="1702" y="3503"/>
                      <a:pt x="234" y="3069"/>
                      <a:pt x="134" y="1902"/>
                    </a:cubicBezTo>
                    <a:cubicBezTo>
                      <a:pt x="0" y="734"/>
                      <a:pt x="1335" y="0"/>
                      <a:pt x="2269" y="734"/>
                    </a:cubicBezTo>
                    <a:cubicBezTo>
                      <a:pt x="2836" y="1201"/>
                      <a:pt x="2903" y="2035"/>
                      <a:pt x="2469" y="26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3946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507A252-007F-4854-A238-A47C687621F7}" type="slidenum">
              <a:rPr lang="en-US" altLang="en-US" smtClean="0"/>
              <a:pPr/>
              <a:t>‹#›</a:t>
            </a:fld>
            <a:endParaRPr lang="en-US" altLang="en-US"/>
          </a:p>
        </p:txBody>
      </p:sp>
    </p:spTree>
    <p:extLst>
      <p:ext uri="{BB962C8B-B14F-4D97-AF65-F5344CB8AC3E}">
        <p14:creationId xmlns:p14="http://schemas.microsoft.com/office/powerpoint/2010/main" val="333532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6FCAB00-9ADD-4213-BC74-A7EAE0A2B1F9}" type="slidenum">
              <a:rPr lang="en-US" altLang="en-US" smtClean="0"/>
              <a:pPr/>
              <a:t>‹#›</a:t>
            </a:fld>
            <a:endParaRPr lang="en-US" altLang="en-US"/>
          </a:p>
        </p:txBody>
      </p:sp>
    </p:spTree>
    <p:extLst>
      <p:ext uri="{BB962C8B-B14F-4D97-AF65-F5344CB8AC3E}">
        <p14:creationId xmlns:p14="http://schemas.microsoft.com/office/powerpoint/2010/main" val="2260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22987E35-ABA9-4FAB-B575-988A96A55110}" type="slidenum">
              <a:rPr lang="en-US" altLang="en-US" smtClean="0"/>
              <a:pPr/>
              <a:t>‹#›</a:t>
            </a:fld>
            <a:endParaRPr lang="en-US" altLang="en-US"/>
          </a:p>
        </p:txBody>
      </p:sp>
    </p:spTree>
    <p:extLst>
      <p:ext uri="{BB962C8B-B14F-4D97-AF65-F5344CB8AC3E}">
        <p14:creationId xmlns:p14="http://schemas.microsoft.com/office/powerpoint/2010/main" val="3085535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E8182183-C82A-4032-BEC2-5BB0854577EC}" type="slidenum">
              <a:rPr lang="en-US" altLang="en-US" smtClean="0"/>
              <a:pPr/>
              <a:t>‹#›</a:t>
            </a:fld>
            <a:endParaRPr lang="en-US" altLang="en-US"/>
          </a:p>
        </p:txBody>
      </p:sp>
    </p:spTree>
    <p:extLst>
      <p:ext uri="{BB962C8B-B14F-4D97-AF65-F5344CB8AC3E}">
        <p14:creationId xmlns:p14="http://schemas.microsoft.com/office/powerpoint/2010/main" val="330820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10F91203-C6EF-4ABA-8280-C5AEB006077C}" type="slidenum">
              <a:rPr lang="en-US" altLang="en-US" smtClean="0"/>
              <a:pPr/>
              <a:t>‹#›</a:t>
            </a:fld>
            <a:endParaRPr lang="en-US" altLang="en-US"/>
          </a:p>
        </p:txBody>
      </p:sp>
    </p:spTree>
    <p:extLst>
      <p:ext uri="{BB962C8B-B14F-4D97-AF65-F5344CB8AC3E}">
        <p14:creationId xmlns:p14="http://schemas.microsoft.com/office/powerpoint/2010/main" val="54643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EAC12B4-67F1-481E-837E-BDAEE575E420}" type="slidenum">
              <a:rPr lang="en-US" altLang="en-US" smtClean="0"/>
              <a:pPr/>
              <a:t>‹#›</a:t>
            </a:fld>
            <a:endParaRPr lang="en-US" altLang="en-US"/>
          </a:p>
        </p:txBody>
      </p:sp>
    </p:spTree>
    <p:extLst>
      <p:ext uri="{BB962C8B-B14F-4D97-AF65-F5344CB8AC3E}">
        <p14:creationId xmlns:p14="http://schemas.microsoft.com/office/powerpoint/2010/main" val="207401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72BD746A-A525-436F-B199-5EE465A7C7CA}" type="slidenum">
              <a:rPr lang="en-US" altLang="en-US" smtClean="0"/>
              <a:pPr/>
              <a:t>‹#›</a:t>
            </a:fld>
            <a:endParaRPr lang="en-US" altLang="en-US"/>
          </a:p>
        </p:txBody>
      </p:sp>
    </p:spTree>
    <p:extLst>
      <p:ext uri="{BB962C8B-B14F-4D97-AF65-F5344CB8AC3E}">
        <p14:creationId xmlns:p14="http://schemas.microsoft.com/office/powerpoint/2010/main" val="85392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5157E-8692-4C6F-A4CB-8E01BA866772}" type="slidenum">
              <a:rPr lang="en-US" altLang="en-US" smtClean="0"/>
              <a:pPr/>
              <a:t>‹#›</a:t>
            </a:fld>
            <a:endParaRPr lang="en-US" altLang="en-US"/>
          </a:p>
        </p:txBody>
      </p:sp>
    </p:spTree>
    <p:extLst>
      <p:ext uri="{BB962C8B-B14F-4D97-AF65-F5344CB8AC3E}">
        <p14:creationId xmlns:p14="http://schemas.microsoft.com/office/powerpoint/2010/main" val="30009914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302849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savvasrealize.com/content/viewer/standalone/loader/view/b1f04c5b-5ee7-3452-805f-76ce0e41e9ba/27/nonscorable?programId=bf73cedf-0847-39d6-b148-6f7b92117c87&amp;programVersion=23&amp;containerId=7cad63d6-3727-3b89-a834-fabe4096bbdf&amp;containerVersion=24&amp;backUrl=https:%2F%2Fwww.savvasrealize.com%2Fdashboard%2Fprogram%2Fbf73cedf-0847-39d6-b148-6f7b92117c87%2F23%2Ftier%2F0a519261-d9d2-3e61-96e1-b829c25b1412%2F24%2Flesson%2F7cad63d6-3727-3b89-a834-fabe4096bbdf%2F24&amp;locale=en&amp;programName=Elevate%20Science%20Course%203&amp;rootProgramId=bf73cedf-0847-39d6-b148-6f7b92117c87"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4.xml"/><Relationship Id="rId7" Type="http://schemas.openxmlformats.org/officeDocument/2006/relationships/slide" Target="slide32.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slide" Target="slide17.xml"/><Relationship Id="rId5" Type="http://schemas.openxmlformats.org/officeDocument/2006/relationships/slide" Target="slide24.xml"/><Relationship Id="rId10" Type="http://schemas.openxmlformats.org/officeDocument/2006/relationships/slide" Target="slide42.xml"/><Relationship Id="rId4" Type="http://schemas.openxmlformats.org/officeDocument/2006/relationships/slide" Target="slide9.xml"/><Relationship Id="rId9" Type="http://schemas.openxmlformats.org/officeDocument/2006/relationships/slide" Target="slide39.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hyperlink" Target="https://www.savvasrealize.com/content/viewer/standalone/loader/view/b1f04c5b-5ee7-3452-805f-76ce0e41e9ba/27/nonscorable?programId=bf73cedf-0847-39d6-b148-6f7b92117c87&amp;programVersion=23&amp;containerId=7cad63d6-3727-3b89-a834-fabe4096bbdf&amp;containerVersion=24&amp;backUrl=https:%2F%2Fwww.savvasrealize.com%2Fdashboard%2Fprogram%2Fbf73cedf-0847-39d6-b148-6f7b92117c87%2F23%2Ftier%2F0a519261-d9d2-3e61-96e1-b829c25b1412%2F24%2Flesson%2F7cad63d6-3727-3b89-a834-fabe4096bbdf%2F24&amp;locale=en&amp;programName=Elevate%20Science%20Course%203&amp;rootProgramId=bf73cedf-0847-39d6-b148-6f7b92117c87" TargetMode="Externa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FFF"/>
        </a:solidFill>
        <a:effectLst/>
      </p:bgPr>
    </p:bg>
    <p:spTree>
      <p:nvGrpSpPr>
        <p:cNvPr id="1" name="Shape 88"/>
        <p:cNvGrpSpPr/>
        <p:nvPr/>
      </p:nvGrpSpPr>
      <p:grpSpPr>
        <a:xfrm>
          <a:off x="0" y="0"/>
          <a:ext cx="0" cy="0"/>
          <a:chOff x="0" y="0"/>
          <a:chExt cx="0" cy="0"/>
        </a:xfrm>
      </p:grpSpPr>
      <p:sp>
        <p:nvSpPr>
          <p:cNvPr id="89" name="Google Shape;89;p1"/>
          <p:cNvSpPr/>
          <p:nvPr/>
        </p:nvSpPr>
        <p:spPr>
          <a:xfrm>
            <a:off x="4114800" y="2535166"/>
            <a:ext cx="4402400" cy="820600"/>
          </a:xfrm>
          <a:prstGeom prst="rect">
            <a:avLst/>
          </a:prstGeom>
          <a:solidFill>
            <a:srgbClr val="EE6C4D">
              <a:alpha val="32941"/>
            </a:srgbClr>
          </a:solidFill>
          <a:ln>
            <a:noFill/>
          </a:ln>
        </p:spPr>
        <p:txBody>
          <a:bodyPr spcFirstLastPara="1" wrap="square" lIns="60950" tIns="60950" rIns="60950" bIns="60950" anchor="ctr" anchorCtr="0">
            <a:noAutofit/>
          </a:bodyPr>
          <a:lstStyle/>
          <a:p>
            <a:pPr defTabSz="609630" fontAlgn="auto">
              <a:spcBef>
                <a:spcPts val="0"/>
              </a:spcBef>
              <a:spcAft>
                <a:spcPts val="0"/>
              </a:spcAft>
              <a:buClr>
                <a:srgbClr val="000000"/>
              </a:buClr>
              <a:buSzPts val="1400"/>
            </a:pPr>
            <a:endParaRPr kern="0">
              <a:solidFill>
                <a:srgbClr val="000000"/>
              </a:solidFill>
              <a:latin typeface="Arial"/>
              <a:ea typeface="Arial"/>
              <a:cs typeface="Arial"/>
              <a:sym typeface="Arial"/>
            </a:endParaRPr>
          </a:p>
        </p:txBody>
      </p:sp>
      <p:sp>
        <p:nvSpPr>
          <p:cNvPr id="92" name="Google Shape;92;p1"/>
          <p:cNvSpPr txBox="1"/>
          <p:nvPr/>
        </p:nvSpPr>
        <p:spPr>
          <a:xfrm>
            <a:off x="2057400" y="1416669"/>
            <a:ext cx="8243229" cy="945515"/>
          </a:xfrm>
          <a:prstGeom prst="rect">
            <a:avLst/>
          </a:prstGeom>
          <a:noFill/>
          <a:ln>
            <a:noFill/>
          </a:ln>
        </p:spPr>
        <p:txBody>
          <a:bodyPr spcFirstLastPara="1" wrap="square" lIns="0" tIns="0" rIns="0" bIns="0" anchor="t" anchorCtr="0">
            <a:spAutoFit/>
          </a:bodyPr>
          <a:lstStyle/>
          <a:p>
            <a:pPr algn="ctr" defTabSz="609630" fontAlgn="auto">
              <a:lnSpc>
                <a:spcPct val="96000"/>
              </a:lnSpc>
              <a:spcBef>
                <a:spcPts val="0"/>
              </a:spcBef>
              <a:spcAft>
                <a:spcPts val="0"/>
              </a:spcAft>
              <a:buClr>
                <a:srgbClr val="000000"/>
              </a:buClr>
              <a:buSzPts val="9600"/>
            </a:pPr>
            <a:r>
              <a:rPr lang="en-US" sz="6400" b="1" kern="0" dirty="0">
                <a:solidFill>
                  <a:srgbClr val="3D6664"/>
                </a:solidFill>
                <a:latin typeface="Play"/>
                <a:ea typeface="Play"/>
                <a:cs typeface="Play"/>
                <a:sym typeface="Play"/>
              </a:rPr>
              <a:t>Topic 1 Lesson 2</a:t>
            </a:r>
            <a:endParaRPr sz="933" kern="0" dirty="0">
              <a:solidFill>
                <a:srgbClr val="000000"/>
              </a:solidFill>
              <a:latin typeface="Arial"/>
              <a:ea typeface="Arial"/>
              <a:cs typeface="Arial"/>
              <a:sym typeface="Arial"/>
            </a:endParaRPr>
          </a:p>
        </p:txBody>
      </p:sp>
      <p:sp>
        <p:nvSpPr>
          <p:cNvPr id="93" name="Google Shape;93;p1"/>
          <p:cNvSpPr txBox="1"/>
          <p:nvPr/>
        </p:nvSpPr>
        <p:spPr>
          <a:xfrm>
            <a:off x="3657600" y="2688845"/>
            <a:ext cx="5534253" cy="513242"/>
          </a:xfrm>
          <a:prstGeom prst="rect">
            <a:avLst/>
          </a:prstGeom>
          <a:noFill/>
          <a:ln>
            <a:noFill/>
          </a:ln>
        </p:spPr>
        <p:txBody>
          <a:bodyPr spcFirstLastPara="1" wrap="square" lIns="0" tIns="0" rIns="0" bIns="0" anchor="t" anchorCtr="0">
            <a:noAutofit/>
          </a:bodyPr>
          <a:lstStyle/>
          <a:p>
            <a:pPr algn="ctr" defTabSz="609630" fontAlgn="auto">
              <a:lnSpc>
                <a:spcPct val="95994"/>
              </a:lnSpc>
              <a:spcBef>
                <a:spcPts val="0"/>
              </a:spcBef>
              <a:spcAft>
                <a:spcPts val="0"/>
              </a:spcAft>
              <a:buClr>
                <a:srgbClr val="000000"/>
              </a:buClr>
              <a:buSzPts val="3720"/>
            </a:pPr>
            <a:r>
              <a:rPr lang="en-US" sz="4000" b="1" kern="0" dirty="0">
                <a:solidFill>
                  <a:srgbClr val="3D6664"/>
                </a:solidFill>
                <a:latin typeface="Play"/>
                <a:ea typeface="Play"/>
                <a:cs typeface="Play"/>
                <a:sym typeface="Play"/>
              </a:rPr>
              <a:t>The Periodic Table</a:t>
            </a:r>
          </a:p>
          <a:p>
            <a:pPr algn="ctr" defTabSz="609630" fontAlgn="auto">
              <a:lnSpc>
                <a:spcPct val="95994"/>
              </a:lnSpc>
              <a:spcBef>
                <a:spcPts val="0"/>
              </a:spcBef>
              <a:spcAft>
                <a:spcPts val="0"/>
              </a:spcAft>
              <a:buClr>
                <a:srgbClr val="000000"/>
              </a:buClr>
              <a:buSzPts val="3720"/>
            </a:pPr>
            <a:r>
              <a:rPr lang="en-US" sz="2933" b="1" kern="0" dirty="0">
                <a:solidFill>
                  <a:srgbClr val="3D6664"/>
                </a:solidFill>
                <a:latin typeface="Play"/>
                <a:cs typeface="Arial"/>
                <a:sym typeface="Play"/>
              </a:rPr>
              <a:t>Textbook pgs.15-26</a:t>
            </a:r>
            <a:endParaRPr sz="1200" kern="0" dirty="0">
              <a:solidFill>
                <a:srgbClr val="000000"/>
              </a:solidFill>
              <a:latin typeface="Arial"/>
              <a:ea typeface="Arial"/>
              <a:cs typeface="Arial"/>
              <a:sym typeface="Arial"/>
            </a:endParaRPr>
          </a:p>
          <a:p>
            <a:pPr algn="ctr" defTabSz="609630" fontAlgn="auto">
              <a:lnSpc>
                <a:spcPct val="767957"/>
              </a:lnSpc>
              <a:spcBef>
                <a:spcPts val="0"/>
              </a:spcBef>
              <a:spcAft>
                <a:spcPts val="0"/>
              </a:spcAft>
              <a:buClr>
                <a:srgbClr val="000000"/>
              </a:buClr>
              <a:buSzPts val="1400"/>
            </a:pPr>
            <a:endParaRPr sz="933" kern="0" dirty="0">
              <a:solidFill>
                <a:srgbClr val="000000"/>
              </a:solidFill>
              <a:latin typeface="Arial"/>
              <a:ea typeface="Arial"/>
              <a:cs typeface="Arial"/>
              <a:sym typeface="Arial"/>
            </a:endParaRPr>
          </a:p>
        </p:txBody>
      </p:sp>
      <p:pic>
        <p:nvPicPr>
          <p:cNvPr id="1026" name="Picture 2" descr="High Resolution Periodic Tables">
            <a:extLst>
              <a:ext uri="{FF2B5EF4-FFF2-40B4-BE49-F238E27FC236}">
                <a16:creationId xmlns:a16="http://schemas.microsoft.com/office/drawing/2014/main" id="{110B5902-5257-56BB-F679-1691A2A659C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21854">
            <a:off x="100287" y="3392602"/>
            <a:ext cx="4869455" cy="3098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5">
            <a:extLst>
              <a:ext uri="{FF2B5EF4-FFF2-40B4-BE49-F238E27FC236}">
                <a16:creationId xmlns:a16="http://schemas.microsoft.com/office/drawing/2014/main" id="{3FF60A63-1384-4E1E-8D1D-8E7C9747B0F3}"/>
              </a:ext>
            </a:extLst>
          </p:cNvPr>
          <p:cNvSpPr>
            <a:spLocks noGrp="1" noChangeArrowheads="1"/>
          </p:cNvSpPr>
          <p:nvPr>
            <p:ph type="body" sz="half" idx="1"/>
          </p:nvPr>
        </p:nvSpPr>
        <p:spPr>
          <a:xfrm>
            <a:off x="152400" y="1233486"/>
            <a:ext cx="10329633" cy="609600"/>
          </a:xfrm>
        </p:spPr>
        <p:txBody>
          <a:bodyPr>
            <a:noAutofit/>
          </a:bodyPr>
          <a:lstStyle/>
          <a:p>
            <a:r>
              <a:rPr lang="en-US" altLang="en-US" sz="3200" b="1" dirty="0"/>
              <a:t>is the </a:t>
            </a:r>
            <a:r>
              <a:rPr lang="en-US" altLang="en-US" sz="3200" b="1" dirty="0">
                <a:highlight>
                  <a:srgbClr val="FFFF00"/>
                </a:highlight>
              </a:rPr>
              <a:t>average mass </a:t>
            </a:r>
            <a:r>
              <a:rPr lang="en-US" altLang="en-US" sz="3200" b="1" dirty="0"/>
              <a:t>of </a:t>
            </a:r>
            <a:r>
              <a:rPr lang="en-US" altLang="en-US" sz="3200" b="1" dirty="0">
                <a:highlight>
                  <a:srgbClr val="FFFF00"/>
                </a:highlight>
              </a:rPr>
              <a:t>all the isotopes </a:t>
            </a:r>
            <a:r>
              <a:rPr lang="en-US" altLang="en-US" sz="3200" b="1" dirty="0"/>
              <a:t>of that element.</a:t>
            </a:r>
          </a:p>
          <a:p>
            <a:r>
              <a:rPr lang="en-US" altLang="en-US" sz="3200" b="1" dirty="0"/>
              <a:t>Scientists use </a:t>
            </a:r>
            <a:r>
              <a:rPr lang="en-US" altLang="en-US" sz="3200" b="1" dirty="0">
                <a:highlight>
                  <a:srgbClr val="FFFF00"/>
                </a:highlight>
              </a:rPr>
              <a:t>atomic mass unit (amu) </a:t>
            </a:r>
            <a:r>
              <a:rPr lang="en-US" altLang="en-US" sz="3200" b="1" dirty="0"/>
              <a:t>to determine the mass of an element.</a:t>
            </a:r>
          </a:p>
        </p:txBody>
      </p:sp>
      <p:sp>
        <p:nvSpPr>
          <p:cNvPr id="2" name="Rectangle 8">
            <a:extLst>
              <a:ext uri="{FF2B5EF4-FFF2-40B4-BE49-F238E27FC236}">
                <a16:creationId xmlns:a16="http://schemas.microsoft.com/office/drawing/2014/main" id="{5BB29FCC-FA95-1E12-A59F-EBAC9F9B9E08}"/>
              </a:ext>
            </a:extLst>
          </p:cNvPr>
          <p:cNvSpPr txBox="1">
            <a:spLocks noChangeArrowheads="1"/>
          </p:cNvSpPr>
          <p:nvPr/>
        </p:nvSpPr>
        <p:spPr>
          <a:xfrm>
            <a:off x="304800" y="228600"/>
            <a:ext cx="3429000" cy="8382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sz="4000" b="1" dirty="0">
                <a:latin typeface="Comic Sans MS" panose="030F0702030302020204" pitchFamily="66" charset="0"/>
              </a:rPr>
              <a:t>Atomic Mass</a:t>
            </a:r>
          </a:p>
        </p:txBody>
      </p:sp>
      <p:pic>
        <p:nvPicPr>
          <p:cNvPr id="8" name="Picture 2" descr="Illustration Chemical Isotopes Oxygen There Three: เวกเตอร์สต็อก  (ปลอดค่าลิขสิทธิ์) 1717122970 | Shutterstock">
            <a:extLst>
              <a:ext uri="{FF2B5EF4-FFF2-40B4-BE49-F238E27FC236}">
                <a16:creationId xmlns:a16="http://schemas.microsoft.com/office/drawing/2014/main" id="{D9A10E4A-EFE5-2BCB-2681-57C56C1A1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118"/>
          <a:stretch/>
        </p:blipFill>
        <p:spPr bwMode="auto">
          <a:xfrm>
            <a:off x="533400" y="2749802"/>
            <a:ext cx="7696200" cy="39884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6D6FDC9-8DF1-4206-AD85-515D2445C036}"/>
              </a:ext>
            </a:extLst>
          </p:cNvPr>
          <p:cNvSpPr txBox="1"/>
          <p:nvPr/>
        </p:nvSpPr>
        <p:spPr>
          <a:xfrm>
            <a:off x="8686800" y="3183821"/>
            <a:ext cx="2971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b="1" dirty="0">
                <a:highlight>
                  <a:srgbClr val="FFFF00"/>
                </a:highlight>
              </a:rPr>
              <a:t>Atomic mass=</a:t>
            </a:r>
          </a:p>
          <a:p>
            <a:r>
              <a:rPr lang="en-US" sz="3200" b="1" dirty="0">
                <a:highlight>
                  <a:srgbClr val="FFFF00"/>
                </a:highlight>
              </a:rPr>
              <a:t>16+17+18 / 3 = </a:t>
            </a:r>
          </a:p>
          <a:p>
            <a:r>
              <a:rPr lang="en-US" sz="3200" b="1" dirty="0">
                <a:highlight>
                  <a:srgbClr val="FFFF00"/>
                </a:highlight>
              </a:rPr>
              <a:t>17 amu</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nodeType="afterEffect">
                                  <p:stCondLst>
                                    <p:cond delay="0"/>
                                  </p:stCondLst>
                                  <p:childTnLst>
                                    <p:set>
                                      <p:cBhvr>
                                        <p:cTn id="6" dur="1" fill="hold">
                                          <p:stCondLst>
                                            <p:cond delay="0"/>
                                          </p:stCondLst>
                                        </p:cTn>
                                        <p:tgtEl>
                                          <p:spTgt spid="56325">
                                            <p:txEl>
                                              <p:pRg st="0" end="0"/>
                                            </p:txEl>
                                          </p:spTgt>
                                        </p:tgtEl>
                                        <p:attrNameLst>
                                          <p:attrName>style.visibility</p:attrName>
                                        </p:attrNameLst>
                                      </p:cBhvr>
                                      <p:to>
                                        <p:strVal val="visible"/>
                                      </p:to>
                                    </p:set>
                                    <p:animEffect transition="in" filter="fade">
                                      <p:cBhvr>
                                        <p:cTn id="7" dur="1000"/>
                                        <p:tgtEl>
                                          <p:spTgt spid="56325">
                                            <p:txEl>
                                              <p:pRg st="0" end="0"/>
                                            </p:txEl>
                                          </p:spTgt>
                                        </p:tgtEl>
                                      </p:cBhvr>
                                    </p:animEffect>
                                    <p:anim calcmode="lin" valueType="num">
                                      <p:cBhvr>
                                        <p:cTn id="8" dur="1000" fill="hold"/>
                                        <p:tgtEl>
                                          <p:spTgt spid="5632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632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32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56325">
                                            <p:txEl>
                                              <p:pRg st="1" end="1"/>
                                            </p:txEl>
                                          </p:spTgt>
                                        </p:tgtEl>
                                        <p:attrNameLst>
                                          <p:attrName>style.visibility</p:attrName>
                                        </p:attrNameLst>
                                      </p:cBhvr>
                                      <p:to>
                                        <p:strVal val="visible"/>
                                      </p:to>
                                    </p:set>
                                    <p:animEffect transition="in" filter="fade">
                                      <p:cBhvr>
                                        <p:cTn id="14" dur="1000"/>
                                        <p:tgtEl>
                                          <p:spTgt spid="56325">
                                            <p:txEl>
                                              <p:pRg st="1" end="1"/>
                                            </p:txEl>
                                          </p:spTgt>
                                        </p:tgtEl>
                                      </p:cBhvr>
                                    </p:animEffect>
                                    <p:anim calcmode="lin" valueType="num">
                                      <p:cBhvr>
                                        <p:cTn id="15" dur="1000" fill="hold"/>
                                        <p:tgtEl>
                                          <p:spTgt spid="56325">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56325">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6325">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CA9309E1-82C8-1A1E-176C-9A5313007719}"/>
              </a:ext>
            </a:extLst>
          </p:cNvPr>
          <p:cNvSpPr txBox="1">
            <a:spLocks noChangeArrowheads="1"/>
          </p:cNvSpPr>
          <p:nvPr/>
        </p:nvSpPr>
        <p:spPr>
          <a:xfrm>
            <a:off x="152400" y="152400"/>
            <a:ext cx="8839200" cy="112806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sz="4000" b="1" dirty="0">
                <a:latin typeface="Comic Sans MS" panose="030F0702030302020204" pitchFamily="66" charset="0"/>
              </a:rPr>
              <a:t>What is the </a:t>
            </a:r>
            <a:r>
              <a:rPr lang="en-US" altLang="en-US" sz="4000" b="1" dirty="0">
                <a:highlight>
                  <a:srgbClr val="FFFF00"/>
                </a:highlight>
                <a:latin typeface="Comic Sans MS" panose="030F0702030302020204" pitchFamily="66" charset="0"/>
              </a:rPr>
              <a:t>PERIODIC TABLE?</a:t>
            </a:r>
            <a:endParaRPr lang="en-US" altLang="en-US" sz="4000" b="1" dirty="0">
              <a:latin typeface="Comic Sans MS" panose="030F0702030302020204" pitchFamily="66" charset="0"/>
            </a:endParaRPr>
          </a:p>
        </p:txBody>
      </p:sp>
      <p:pic>
        <p:nvPicPr>
          <p:cNvPr id="6" name="Picture 11">
            <a:extLst>
              <a:ext uri="{FF2B5EF4-FFF2-40B4-BE49-F238E27FC236}">
                <a16:creationId xmlns:a16="http://schemas.microsoft.com/office/drawing/2014/main" id="{C3BF9F45-AE80-305B-A55A-67AE2300A8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75"/>
          <a:stretch/>
        </p:blipFill>
        <p:spPr>
          <a:xfrm>
            <a:off x="1066800" y="1316028"/>
            <a:ext cx="9525000" cy="5257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160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5264A-9343-FDA4-634F-1807AF2F25B7}"/>
              </a:ext>
            </a:extLst>
          </p:cNvPr>
          <p:cNvSpPr>
            <a:spLocks noGrp="1"/>
          </p:cNvSpPr>
          <p:nvPr>
            <p:ph sz="half" idx="2"/>
          </p:nvPr>
        </p:nvSpPr>
        <p:spPr>
          <a:xfrm>
            <a:off x="152400" y="1447800"/>
            <a:ext cx="11887200" cy="4114800"/>
          </a:xfrm>
        </p:spPr>
        <p:txBody>
          <a:bodyPr/>
          <a:lstStyle/>
          <a:p>
            <a:r>
              <a:rPr lang="en-GB" dirty="0"/>
              <a:t>It is a </a:t>
            </a:r>
            <a:r>
              <a:rPr lang="en-GB" dirty="0">
                <a:highlight>
                  <a:srgbClr val="FFFF00"/>
                </a:highlight>
              </a:rPr>
              <a:t>chart</a:t>
            </a:r>
            <a:r>
              <a:rPr lang="en-GB" dirty="0"/>
              <a:t> showing </a:t>
            </a:r>
            <a:r>
              <a:rPr lang="en-GB" dirty="0">
                <a:highlight>
                  <a:srgbClr val="FFFF00"/>
                </a:highlight>
              </a:rPr>
              <a:t>all the elements </a:t>
            </a:r>
            <a:r>
              <a:rPr lang="en-GB" dirty="0"/>
              <a:t>arranged </a:t>
            </a:r>
            <a:r>
              <a:rPr lang="en-GB" dirty="0">
                <a:solidFill>
                  <a:srgbClr val="FF0000"/>
                </a:solidFill>
                <a:highlight>
                  <a:srgbClr val="FFFF00"/>
                </a:highlight>
              </a:rPr>
              <a:t>according to the repeating pattern of their properties.</a:t>
            </a:r>
          </a:p>
          <a:p>
            <a:r>
              <a:rPr lang="en-GB" dirty="0">
                <a:highlight>
                  <a:srgbClr val="FFFF00"/>
                </a:highlight>
              </a:rPr>
              <a:t>Periodic means </a:t>
            </a:r>
          </a:p>
          <a:p>
            <a:pPr marL="0" indent="0">
              <a:buNone/>
            </a:pPr>
            <a:r>
              <a:rPr lang="en-GB" dirty="0">
                <a:highlight>
                  <a:srgbClr val="FFFF00"/>
                </a:highlight>
              </a:rPr>
              <a:t>‘’in a regular, </a:t>
            </a:r>
          </a:p>
          <a:p>
            <a:pPr marL="0" indent="0">
              <a:buNone/>
            </a:pPr>
            <a:r>
              <a:rPr lang="en-GB" dirty="0">
                <a:highlight>
                  <a:srgbClr val="FFFF00"/>
                </a:highlight>
              </a:rPr>
              <a:t>repeated pattern</a:t>
            </a:r>
          </a:p>
          <a:p>
            <a:endParaRPr lang="en-GB" dirty="0"/>
          </a:p>
        </p:txBody>
      </p:sp>
      <p:sp>
        <p:nvSpPr>
          <p:cNvPr id="3" name="Rectangle 8">
            <a:extLst>
              <a:ext uri="{FF2B5EF4-FFF2-40B4-BE49-F238E27FC236}">
                <a16:creationId xmlns:a16="http://schemas.microsoft.com/office/drawing/2014/main" id="{CA9309E1-82C8-1A1E-176C-9A5313007719}"/>
              </a:ext>
            </a:extLst>
          </p:cNvPr>
          <p:cNvSpPr txBox="1">
            <a:spLocks noChangeArrowheads="1"/>
          </p:cNvSpPr>
          <p:nvPr/>
        </p:nvSpPr>
        <p:spPr>
          <a:xfrm>
            <a:off x="152400" y="152400"/>
            <a:ext cx="8839200" cy="112806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sz="4000" b="1" dirty="0">
                <a:latin typeface="Comic Sans MS" panose="030F0702030302020204" pitchFamily="66" charset="0"/>
              </a:rPr>
              <a:t>What is the </a:t>
            </a:r>
            <a:r>
              <a:rPr lang="en-US" altLang="en-US" sz="4000" b="1" dirty="0">
                <a:highlight>
                  <a:srgbClr val="FFFF00"/>
                </a:highlight>
                <a:latin typeface="Comic Sans MS" panose="030F0702030302020204" pitchFamily="66" charset="0"/>
              </a:rPr>
              <a:t>PERIODIC TABLE?</a:t>
            </a:r>
            <a:endParaRPr lang="en-US" altLang="en-US" sz="4000" b="1" dirty="0">
              <a:latin typeface="Comic Sans MS" panose="030F0702030302020204" pitchFamily="66" charset="0"/>
            </a:endParaRPr>
          </a:p>
        </p:txBody>
      </p:sp>
      <p:pic>
        <p:nvPicPr>
          <p:cNvPr id="6" name="Picture 11">
            <a:extLst>
              <a:ext uri="{FF2B5EF4-FFF2-40B4-BE49-F238E27FC236}">
                <a16:creationId xmlns:a16="http://schemas.microsoft.com/office/drawing/2014/main" id="{FE3E6F54-BEEE-A9CD-69E4-EA7EE021C9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75"/>
          <a:stretch/>
        </p:blipFill>
        <p:spPr>
          <a:xfrm>
            <a:off x="3048000" y="2362200"/>
            <a:ext cx="8961120" cy="43129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2613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5264A-9343-FDA4-634F-1807AF2F25B7}"/>
              </a:ext>
            </a:extLst>
          </p:cNvPr>
          <p:cNvSpPr>
            <a:spLocks noGrp="1"/>
          </p:cNvSpPr>
          <p:nvPr>
            <p:ph sz="half" idx="2"/>
          </p:nvPr>
        </p:nvSpPr>
        <p:spPr>
          <a:xfrm>
            <a:off x="152400" y="1447800"/>
            <a:ext cx="11887200" cy="4114800"/>
          </a:xfrm>
        </p:spPr>
        <p:txBody>
          <a:bodyPr/>
          <a:lstStyle/>
          <a:p>
            <a:pPr marL="0" indent="0">
              <a:buNone/>
            </a:pPr>
            <a:r>
              <a:rPr lang="en-US" b="1" dirty="0"/>
              <a:t>how is the modern periodic table different from Mendeleev’s periodic table? </a:t>
            </a:r>
          </a:p>
        </p:txBody>
      </p:sp>
      <p:sp>
        <p:nvSpPr>
          <p:cNvPr id="3" name="Rectangle 8">
            <a:extLst>
              <a:ext uri="{FF2B5EF4-FFF2-40B4-BE49-F238E27FC236}">
                <a16:creationId xmlns:a16="http://schemas.microsoft.com/office/drawing/2014/main" id="{CA9309E1-82C8-1A1E-176C-9A5313007719}"/>
              </a:ext>
            </a:extLst>
          </p:cNvPr>
          <p:cNvSpPr txBox="1">
            <a:spLocks noChangeArrowheads="1"/>
          </p:cNvSpPr>
          <p:nvPr/>
        </p:nvSpPr>
        <p:spPr>
          <a:xfrm>
            <a:off x="152400" y="167332"/>
            <a:ext cx="8839200" cy="112806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sz="4000" b="1" dirty="0">
                <a:latin typeface="Comic Sans MS" panose="030F0702030302020204" pitchFamily="66" charset="0"/>
              </a:rPr>
              <a:t>What is the </a:t>
            </a:r>
            <a:r>
              <a:rPr lang="en-US" altLang="en-US" sz="4000" b="1" dirty="0">
                <a:highlight>
                  <a:srgbClr val="FFFF00"/>
                </a:highlight>
                <a:latin typeface="Comic Sans MS" panose="030F0702030302020204" pitchFamily="66" charset="0"/>
              </a:rPr>
              <a:t>PERIODIC TABLE?</a:t>
            </a:r>
            <a:endParaRPr lang="en-US" altLang="en-US" sz="4000" b="1" dirty="0">
              <a:latin typeface="Comic Sans MS" panose="030F0702030302020204" pitchFamily="66" charset="0"/>
            </a:endParaRPr>
          </a:p>
        </p:txBody>
      </p:sp>
      <p:pic>
        <p:nvPicPr>
          <p:cNvPr id="3074" name="Picture 2" descr="Home | SESAMY AGENCY">
            <a:extLst>
              <a:ext uri="{FF2B5EF4-FFF2-40B4-BE49-F238E27FC236}">
                <a16:creationId xmlns:a16="http://schemas.microsoft.com/office/drawing/2014/main" id="{A061F2B8-F029-0D56-939C-D50FA8B71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40246">
            <a:off x="7675123" y="-2459478"/>
            <a:ext cx="6039631" cy="60396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5">
            <a:extLst>
              <a:ext uri="{FF2B5EF4-FFF2-40B4-BE49-F238E27FC236}">
                <a16:creationId xmlns:a16="http://schemas.microsoft.com/office/drawing/2014/main" id="{516F7EE9-B824-2B65-14A7-37D19FD292F5}"/>
              </a:ext>
            </a:extLst>
          </p:cNvPr>
          <p:cNvGraphicFramePr>
            <a:graphicFrameLocks noGrp="1"/>
          </p:cNvGraphicFramePr>
          <p:nvPr>
            <p:extLst>
              <p:ext uri="{D42A27DB-BD31-4B8C-83A1-F6EECF244321}">
                <p14:modId xmlns:p14="http://schemas.microsoft.com/office/powerpoint/2010/main" val="3103909421"/>
              </p:ext>
            </p:extLst>
          </p:nvPr>
        </p:nvGraphicFramePr>
        <p:xfrm>
          <a:off x="851669" y="2187476"/>
          <a:ext cx="10488662" cy="2133600"/>
        </p:xfrm>
        <a:graphic>
          <a:graphicData uri="http://schemas.openxmlformats.org/drawingml/2006/table">
            <a:tbl>
              <a:tblPr firstRow="1" bandRow="1">
                <a:tableStyleId>{21E4AEA4-8DFA-4A89-87EB-49C32662AFE0}</a:tableStyleId>
              </a:tblPr>
              <a:tblGrid>
                <a:gridCol w="5244331">
                  <a:extLst>
                    <a:ext uri="{9D8B030D-6E8A-4147-A177-3AD203B41FA5}">
                      <a16:colId xmlns:a16="http://schemas.microsoft.com/office/drawing/2014/main" val="2969491670"/>
                    </a:ext>
                  </a:extLst>
                </a:gridCol>
                <a:gridCol w="5244331">
                  <a:extLst>
                    <a:ext uri="{9D8B030D-6E8A-4147-A177-3AD203B41FA5}">
                      <a16:colId xmlns:a16="http://schemas.microsoft.com/office/drawing/2014/main" val="1779120744"/>
                    </a:ext>
                  </a:extLst>
                </a:gridCol>
              </a:tblGrid>
              <a:tr h="370840">
                <a:tc>
                  <a:txBody>
                    <a:bodyPr/>
                    <a:lstStyle/>
                    <a:p>
                      <a:pPr algn="ctr"/>
                      <a:r>
                        <a:rPr lang="en-US" sz="3200" b="1" dirty="0"/>
                        <a:t>Mendeleev’s periodic table</a:t>
                      </a:r>
                      <a:endParaRPr lang="en-US" sz="3200" dirty="0"/>
                    </a:p>
                  </a:txBody>
                  <a:tcPr/>
                </a:tc>
                <a:tc>
                  <a:txBody>
                    <a:bodyPr/>
                    <a:lstStyle/>
                    <a:p>
                      <a:pPr algn="ctr"/>
                      <a:r>
                        <a:rPr lang="en-US" sz="3200" b="1" dirty="0"/>
                        <a:t>Modern periodic table</a:t>
                      </a:r>
                      <a:endParaRPr lang="en-US" sz="3200" dirty="0"/>
                    </a:p>
                  </a:txBody>
                  <a:tcPr/>
                </a:tc>
                <a:extLst>
                  <a:ext uri="{0D108BD9-81ED-4DB2-BD59-A6C34878D82A}">
                    <a16:rowId xmlns:a16="http://schemas.microsoft.com/office/drawing/2014/main" val="786482247"/>
                  </a:ext>
                </a:extLst>
              </a:tr>
              <a:tr h="370840">
                <a:tc>
                  <a:txBody>
                    <a:bodyPr/>
                    <a:lstStyle/>
                    <a:p>
                      <a:r>
                        <a:rPr lang="en-US" sz="3200" b="0" kern="1200" dirty="0">
                          <a:solidFill>
                            <a:schemeClr val="tx1"/>
                          </a:solidFill>
                          <a:latin typeface="+mn-lt"/>
                          <a:ea typeface="+mn-ea"/>
                          <a:cs typeface="+mn-cs"/>
                        </a:rPr>
                        <a:t>He arranged his table according to each element’s </a:t>
                      </a:r>
                      <a:r>
                        <a:rPr lang="en-US" sz="3200" b="0" kern="1200" dirty="0">
                          <a:solidFill>
                            <a:schemeClr val="tx1"/>
                          </a:solidFill>
                          <a:highlight>
                            <a:srgbClr val="FFFF00"/>
                          </a:highlight>
                          <a:latin typeface="+mn-lt"/>
                          <a:ea typeface="+mn-ea"/>
                          <a:cs typeface="+mn-cs"/>
                        </a:rPr>
                        <a:t>atomic mass</a:t>
                      </a:r>
                    </a:p>
                  </a:txBody>
                  <a:tcPr/>
                </a:tc>
                <a:tc>
                  <a:txBody>
                    <a:bodyPr/>
                    <a:lstStyle/>
                    <a:p>
                      <a:r>
                        <a:rPr lang="en-US" sz="3200" b="0" kern="1200" dirty="0">
                          <a:solidFill>
                            <a:schemeClr val="tx1"/>
                          </a:solidFill>
                          <a:latin typeface="+mn-lt"/>
                          <a:ea typeface="+mn-ea"/>
                          <a:cs typeface="+mn-cs"/>
                        </a:rPr>
                        <a:t>Modern periodic tables are arranged in order of increasing </a:t>
                      </a:r>
                      <a:r>
                        <a:rPr lang="en-US" sz="3200" b="0" kern="1200" dirty="0">
                          <a:solidFill>
                            <a:schemeClr val="tx1"/>
                          </a:solidFill>
                          <a:highlight>
                            <a:srgbClr val="FFFF00"/>
                          </a:highlight>
                          <a:latin typeface="+mn-lt"/>
                          <a:ea typeface="+mn-ea"/>
                          <a:cs typeface="+mn-cs"/>
                        </a:rPr>
                        <a:t>atomic number</a:t>
                      </a:r>
                    </a:p>
                  </a:txBody>
                  <a:tcPr/>
                </a:tc>
                <a:extLst>
                  <a:ext uri="{0D108BD9-81ED-4DB2-BD59-A6C34878D82A}">
                    <a16:rowId xmlns:a16="http://schemas.microsoft.com/office/drawing/2014/main" val="2014404700"/>
                  </a:ext>
                </a:extLst>
              </a:tr>
            </a:tbl>
          </a:graphicData>
        </a:graphic>
      </p:graphicFrame>
    </p:spTree>
    <p:extLst>
      <p:ext uri="{BB962C8B-B14F-4D97-AF65-F5344CB8AC3E}">
        <p14:creationId xmlns:p14="http://schemas.microsoft.com/office/powerpoint/2010/main" val="3693299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The Periodic Table</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8029542" cy="5566870"/>
          </a:xfrm>
          <a:solidFill>
            <a:schemeClr val="bg1"/>
          </a:solidFill>
        </p:spPr>
        <p:txBody>
          <a:bodyPr anchor="t">
            <a:normAutofit fontScale="70000" lnSpcReduction="20000"/>
          </a:bodyPr>
          <a:lstStyle/>
          <a:p>
            <a:pPr algn="just"/>
            <a:r>
              <a:rPr lang="en-US" sz="3600" dirty="0">
                <a:solidFill>
                  <a:schemeClr val="tx1"/>
                </a:solidFill>
              </a:rPr>
              <a:t>The periodic table is a chart showing all of the elements arranged according to the repeating pattern of their properties. (The word periodic means "in a regular, repeated pattern.") Mendeleev created the first periodic table in 1869. He arranged his table according to each element's atomic mass. Figure 2 shows three elements that have similar properties and were, therefore, grouped together. </a:t>
            </a:r>
          </a:p>
          <a:p>
            <a:pPr algn="just"/>
            <a:r>
              <a:rPr lang="en-US" sz="3600" dirty="0">
                <a:solidFill>
                  <a:schemeClr val="tx1"/>
                </a:solidFill>
              </a:rPr>
              <a:t>In his periodic Mendeleev also left blank spaces. He predicted that the blank spaces would be filled by elements that had not yet been discovered. He even correctly predicted the properties of some of those new elements.</a:t>
            </a:r>
          </a:p>
          <a:p>
            <a:pPr algn="just"/>
            <a:r>
              <a:rPr lang="en-US" sz="3600" dirty="0">
                <a:solidFill>
                  <a:schemeClr val="tx1"/>
                </a:solidFill>
              </a:rPr>
              <a:t>Mendeleev's table has indeed changed over time, as scientists discovered new elements and learned more about atomic structure. We now know that the number of protons in an atom's nucleus, indicated by the atomic number, is related to the chemical properties of an element. Therefore, modern periodic tables are arranged in order of increasing atomic number instead of by increasing atomic mass.</a:t>
            </a:r>
          </a:p>
        </p:txBody>
      </p:sp>
      <p:pic>
        <p:nvPicPr>
          <p:cNvPr id="2050" name="Picture 2" descr="three containers with lids hold the following: orange bromine, yellow chlorine, and purple iodine">
            <a:extLst>
              <a:ext uri="{FF2B5EF4-FFF2-40B4-BE49-F238E27FC236}">
                <a16:creationId xmlns:a16="http://schemas.microsoft.com/office/drawing/2014/main" id="{A10BF8E2-D35C-4E2C-B628-F8BBADE31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5163" y="1291130"/>
            <a:ext cx="3906837" cy="55668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935CF8-BDEC-4B61-B696-A0164743B012}"/>
              </a:ext>
            </a:extLst>
          </p:cNvPr>
          <p:cNvSpPr/>
          <p:nvPr/>
        </p:nvSpPr>
        <p:spPr>
          <a:xfrm>
            <a:off x="1371600" y="1600200"/>
            <a:ext cx="5257800" cy="30480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00AE19E-5C3B-451E-8DA7-8958DAB503B6}"/>
              </a:ext>
            </a:extLst>
          </p:cNvPr>
          <p:cNvSpPr/>
          <p:nvPr/>
        </p:nvSpPr>
        <p:spPr>
          <a:xfrm>
            <a:off x="4724400" y="3296986"/>
            <a:ext cx="2667000" cy="30480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E429EEA-6351-4E1B-A712-406714E304F1}"/>
              </a:ext>
            </a:extLst>
          </p:cNvPr>
          <p:cNvSpPr/>
          <p:nvPr/>
        </p:nvSpPr>
        <p:spPr>
          <a:xfrm>
            <a:off x="1833783" y="4076090"/>
            <a:ext cx="5557617" cy="30480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28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418438-4CA0-4A0D-B269-53AD7BE298BF}"/>
              </a:ext>
            </a:extLst>
          </p:cNvPr>
          <p:cNvPicPr>
            <a:picLocks noChangeAspect="1"/>
          </p:cNvPicPr>
          <p:nvPr/>
        </p:nvPicPr>
        <p:blipFill>
          <a:blip r:embed="rId2"/>
          <a:stretch>
            <a:fillRect/>
          </a:stretch>
        </p:blipFill>
        <p:spPr>
          <a:xfrm>
            <a:off x="985906" y="685800"/>
            <a:ext cx="10220188" cy="937222"/>
          </a:xfrm>
          <a:prstGeom prst="rect">
            <a:avLst/>
          </a:prstGeom>
        </p:spPr>
      </p:pic>
      <p:sp>
        <p:nvSpPr>
          <p:cNvPr id="5" name="TextBox 4">
            <a:extLst>
              <a:ext uri="{FF2B5EF4-FFF2-40B4-BE49-F238E27FC236}">
                <a16:creationId xmlns:a16="http://schemas.microsoft.com/office/drawing/2014/main" id="{8756EEEF-A097-4E64-AF73-7C64F59EEE42}"/>
              </a:ext>
            </a:extLst>
          </p:cNvPr>
          <p:cNvSpPr txBox="1"/>
          <p:nvPr/>
        </p:nvSpPr>
        <p:spPr>
          <a:xfrm>
            <a:off x="1066800" y="1752600"/>
            <a:ext cx="10139294" cy="1200329"/>
          </a:xfrm>
          <a:prstGeom prst="rect">
            <a:avLst/>
          </a:prstGeom>
          <a:noFill/>
        </p:spPr>
        <p:txBody>
          <a:bodyPr wrap="square" rtlCol="0">
            <a:spAutoFit/>
          </a:bodyPr>
          <a:lstStyle/>
          <a:p>
            <a:pPr algn="just"/>
            <a:r>
              <a:rPr lang="en-US" dirty="0">
                <a:solidFill>
                  <a:srgbClr val="FF0000"/>
                </a:solidFill>
              </a:rPr>
              <a:t>The modern table shows additional elements that had not been discovered during Mendeleev’s time. Also, elements are now listed according to increasing atomic number instead of increasing </a:t>
            </a:r>
            <a:r>
              <a:rPr lang="en-US">
                <a:solidFill>
                  <a:srgbClr val="FF0000"/>
                </a:solidFill>
              </a:rPr>
              <a:t>atomic mass.</a:t>
            </a:r>
            <a:endParaRPr lang="en-US" sz="2400" dirty="0">
              <a:solidFill>
                <a:srgbClr val="FF0000"/>
              </a:solidFill>
            </a:endParaRPr>
          </a:p>
        </p:txBody>
      </p:sp>
    </p:spTree>
    <p:extLst>
      <p:ext uri="{BB962C8B-B14F-4D97-AF65-F5344CB8AC3E}">
        <p14:creationId xmlns:p14="http://schemas.microsoft.com/office/powerpoint/2010/main" val="239335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VA643123">
            <a:hlinkClick r:id="" action="ppaction://media"/>
            <a:extLst>
              <a:ext uri="{FF2B5EF4-FFF2-40B4-BE49-F238E27FC236}">
                <a16:creationId xmlns:a16="http://schemas.microsoft.com/office/drawing/2014/main" id="{7497E282-6C85-4F40-B262-0AA56A1B26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801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19,20</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485180" y="222195"/>
            <a:ext cx="6400800" cy="27486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Using the Periodic Table</a:t>
            </a:r>
          </a:p>
          <a:p>
            <a:r>
              <a:rPr lang="en-US" sz="3600" dirty="0">
                <a:solidFill>
                  <a:schemeClr val="bg1"/>
                </a:solidFill>
              </a:rPr>
              <a:t>The Periodic Table</a:t>
            </a:r>
          </a:p>
        </p:txBody>
      </p:sp>
    </p:spTree>
    <p:extLst>
      <p:ext uri="{BB962C8B-B14F-4D97-AF65-F5344CB8AC3E}">
        <p14:creationId xmlns:p14="http://schemas.microsoft.com/office/powerpoint/2010/main" val="2649113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D3F5CC80-C32E-4CD5-9C5B-4AB6A8008E8E}"/>
              </a:ext>
            </a:extLst>
          </p:cNvPr>
          <p:cNvSpPr>
            <a:spLocks noGrp="1" noChangeArrowheads="1"/>
          </p:cNvSpPr>
          <p:nvPr>
            <p:ph type="body" sz="half" idx="2"/>
          </p:nvPr>
        </p:nvSpPr>
        <p:spPr>
          <a:xfrm>
            <a:off x="228600" y="1524000"/>
            <a:ext cx="6248400" cy="4724400"/>
          </a:xfrm>
        </p:spPr>
        <p:txBody>
          <a:bodyPr>
            <a:normAutofit/>
          </a:bodyPr>
          <a:lstStyle/>
          <a:p>
            <a:pPr>
              <a:lnSpc>
                <a:spcPct val="80000"/>
              </a:lnSpc>
            </a:pPr>
            <a:r>
              <a:rPr lang="en-US" altLang="en-US" sz="3200" dirty="0"/>
              <a:t>The periodic table contains:</a:t>
            </a:r>
          </a:p>
          <a:p>
            <a:pPr>
              <a:lnSpc>
                <a:spcPct val="80000"/>
              </a:lnSpc>
            </a:pPr>
            <a:r>
              <a:rPr lang="en-US" altLang="en-US" sz="3200" dirty="0"/>
              <a:t>1- the </a:t>
            </a:r>
            <a:r>
              <a:rPr lang="en-US" altLang="en-US" sz="3200" dirty="0">
                <a:highlight>
                  <a:srgbClr val="FFFF00"/>
                </a:highlight>
              </a:rPr>
              <a:t>name</a:t>
            </a:r>
            <a:r>
              <a:rPr lang="en-US" altLang="en-US" sz="3200" dirty="0"/>
              <a:t> of each elements, </a:t>
            </a:r>
          </a:p>
          <a:p>
            <a:pPr>
              <a:lnSpc>
                <a:spcPct val="80000"/>
              </a:lnSpc>
            </a:pPr>
            <a:r>
              <a:rPr lang="en-US" altLang="en-US" sz="3200" dirty="0"/>
              <a:t>2-</a:t>
            </a:r>
            <a:r>
              <a:rPr lang="en-US" altLang="en-US" sz="3200" dirty="0">
                <a:highlight>
                  <a:srgbClr val="FFFF00"/>
                </a:highlight>
              </a:rPr>
              <a:t>atomic number </a:t>
            </a:r>
            <a:r>
              <a:rPr lang="en-US" altLang="en-US" sz="3200" dirty="0"/>
              <a:t>(shown at the </a:t>
            </a:r>
            <a:r>
              <a:rPr lang="en-US" altLang="en-US" sz="3200" dirty="0">
                <a:highlight>
                  <a:srgbClr val="FFFF00"/>
                </a:highlight>
              </a:rPr>
              <a:t>top</a:t>
            </a:r>
            <a:r>
              <a:rPr lang="en-US" altLang="en-US" sz="3200" dirty="0"/>
              <a:t> of each cell)</a:t>
            </a:r>
          </a:p>
          <a:p>
            <a:pPr>
              <a:lnSpc>
                <a:spcPct val="80000"/>
              </a:lnSpc>
            </a:pPr>
            <a:r>
              <a:rPr lang="en-US" altLang="en-US" sz="3200" dirty="0"/>
              <a:t>3-and it’s </a:t>
            </a:r>
            <a:r>
              <a:rPr lang="en-US" altLang="en-US" sz="3200" dirty="0">
                <a:highlight>
                  <a:srgbClr val="FFFF00"/>
                </a:highlight>
              </a:rPr>
              <a:t>atomic mass</a:t>
            </a:r>
            <a:r>
              <a:rPr lang="en-US" altLang="en-US" sz="3200" dirty="0"/>
              <a:t>.(shown at the </a:t>
            </a:r>
            <a:r>
              <a:rPr lang="en-US" altLang="en-US" sz="3200" dirty="0">
                <a:highlight>
                  <a:srgbClr val="FFFF00"/>
                </a:highlight>
              </a:rPr>
              <a:t>bottom</a:t>
            </a:r>
            <a:r>
              <a:rPr lang="en-US" altLang="en-US" sz="3200" dirty="0"/>
              <a:t> of each cell) </a:t>
            </a:r>
          </a:p>
          <a:p>
            <a:pPr>
              <a:lnSpc>
                <a:spcPct val="80000"/>
              </a:lnSpc>
            </a:pPr>
            <a:r>
              <a:rPr lang="en-US" altLang="en-US" sz="3200" dirty="0"/>
              <a:t>4-</a:t>
            </a:r>
            <a:r>
              <a:rPr lang="en-US" altLang="en-US" sz="3200" dirty="0">
                <a:highlight>
                  <a:srgbClr val="FFFF00"/>
                </a:highlight>
              </a:rPr>
              <a:t>the chemical symbol :</a:t>
            </a:r>
            <a:r>
              <a:rPr lang="en-US" altLang="en-US" sz="3200" dirty="0"/>
              <a:t> two or one letter abbreviation for the element. (shown in the </a:t>
            </a:r>
            <a:r>
              <a:rPr lang="en-US" altLang="en-US" sz="3200" dirty="0">
                <a:highlight>
                  <a:srgbClr val="FFFF00"/>
                </a:highlight>
              </a:rPr>
              <a:t>center</a:t>
            </a:r>
            <a:r>
              <a:rPr lang="en-US" altLang="en-US" sz="3200" dirty="0"/>
              <a:t> of each cell)</a:t>
            </a:r>
          </a:p>
        </p:txBody>
      </p:sp>
      <p:sp>
        <p:nvSpPr>
          <p:cNvPr id="2" name="Rectangle 8">
            <a:extLst>
              <a:ext uri="{FF2B5EF4-FFF2-40B4-BE49-F238E27FC236}">
                <a16:creationId xmlns:a16="http://schemas.microsoft.com/office/drawing/2014/main" id="{32725B9F-5A28-18B3-6862-EB9E0B313138}"/>
              </a:ext>
            </a:extLst>
          </p:cNvPr>
          <p:cNvSpPr txBox="1">
            <a:spLocks noChangeArrowheads="1"/>
          </p:cNvSpPr>
          <p:nvPr/>
        </p:nvSpPr>
        <p:spPr>
          <a:xfrm>
            <a:off x="228600" y="187806"/>
            <a:ext cx="5486400" cy="1128068"/>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sz="4000" dirty="0"/>
              <a:t>Using the Periodic Table</a:t>
            </a:r>
            <a:endParaRPr lang="en-US" altLang="en-US" sz="4000" b="1" dirty="0">
              <a:latin typeface="Comic Sans MS" panose="030F0702030302020204" pitchFamily="66" charset="0"/>
            </a:endParaRPr>
          </a:p>
        </p:txBody>
      </p:sp>
      <p:pic>
        <p:nvPicPr>
          <p:cNvPr id="7170" name="Picture 2" descr="Definition of Atomic Number | with Examples">
            <a:extLst>
              <a:ext uri="{FF2B5EF4-FFF2-40B4-BE49-F238E27FC236}">
                <a16:creationId xmlns:a16="http://schemas.microsoft.com/office/drawing/2014/main" id="{998D5CB6-72CA-B208-7E90-18B363C68D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1143000"/>
            <a:ext cx="5486400" cy="495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fade">
                                      <p:cBhvr>
                                        <p:cTn id="7" dur="1000"/>
                                        <p:tgtEl>
                                          <p:spTgt spid="51203">
                                            <p:txEl>
                                              <p:pRg st="0" end="0"/>
                                            </p:txEl>
                                          </p:spTgt>
                                        </p:tgtEl>
                                      </p:cBhvr>
                                    </p:animEffect>
                                    <p:anim calcmode="lin" valueType="num">
                                      <p:cBhvr>
                                        <p:cTn id="8" dur="10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120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03">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51203">
                                            <p:txEl>
                                              <p:pRg st="1" end="1"/>
                                            </p:txEl>
                                          </p:spTgt>
                                        </p:tgtEl>
                                        <p:attrNameLst>
                                          <p:attrName>style.visibility</p:attrName>
                                        </p:attrNameLst>
                                      </p:cBhvr>
                                      <p:to>
                                        <p:strVal val="visible"/>
                                      </p:to>
                                    </p:set>
                                    <p:animEffect transition="in" filter="fade">
                                      <p:cBhvr>
                                        <p:cTn id="14" dur="1000"/>
                                        <p:tgtEl>
                                          <p:spTgt spid="51203">
                                            <p:txEl>
                                              <p:pRg st="1" end="1"/>
                                            </p:txEl>
                                          </p:spTgt>
                                        </p:tgtEl>
                                      </p:cBhvr>
                                    </p:animEffect>
                                    <p:anim calcmode="lin" valueType="num">
                                      <p:cBhvr>
                                        <p:cTn id="15" dur="10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51203">
                                            <p:txEl>
                                              <p:pRg st="1" end="1"/>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1203">
                                            <p:txEl>
                                              <p:pRg st="1" end="1"/>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51203">
                                            <p:txEl>
                                              <p:pRg st="2" end="2"/>
                                            </p:txEl>
                                          </p:spTgt>
                                        </p:tgtEl>
                                        <p:attrNameLst>
                                          <p:attrName>style.visibility</p:attrName>
                                        </p:attrNameLst>
                                      </p:cBhvr>
                                      <p:to>
                                        <p:strVal val="visible"/>
                                      </p:to>
                                    </p:set>
                                    <p:animEffect transition="in" filter="fade">
                                      <p:cBhvr>
                                        <p:cTn id="21" dur="1000"/>
                                        <p:tgtEl>
                                          <p:spTgt spid="51203">
                                            <p:txEl>
                                              <p:pRg st="2" end="2"/>
                                            </p:txEl>
                                          </p:spTgt>
                                        </p:tgtEl>
                                      </p:cBhvr>
                                    </p:animEffect>
                                    <p:anim calcmode="lin" valueType="num">
                                      <p:cBhvr>
                                        <p:cTn id="22" dur="10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51203">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1203">
                                            <p:txEl>
                                              <p:pRg st="2" end="2"/>
                                            </p:tx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51203">
                                            <p:txEl>
                                              <p:pRg st="3" end="3"/>
                                            </p:txEl>
                                          </p:spTgt>
                                        </p:tgtEl>
                                        <p:attrNameLst>
                                          <p:attrName>style.visibility</p:attrName>
                                        </p:attrNameLst>
                                      </p:cBhvr>
                                      <p:to>
                                        <p:strVal val="visible"/>
                                      </p:to>
                                    </p:set>
                                    <p:animEffect transition="in" filter="fade">
                                      <p:cBhvr>
                                        <p:cTn id="28" dur="1000"/>
                                        <p:tgtEl>
                                          <p:spTgt spid="51203">
                                            <p:txEl>
                                              <p:pRg st="3" end="3"/>
                                            </p:txEl>
                                          </p:spTgt>
                                        </p:tgtEl>
                                      </p:cBhvr>
                                    </p:animEffect>
                                    <p:anim calcmode="lin" valueType="num">
                                      <p:cBhvr>
                                        <p:cTn id="29" dur="10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51203">
                                            <p:txEl>
                                              <p:pRg st="3" end="3"/>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120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51203">
                                            <p:txEl>
                                              <p:pRg st="4" end="4"/>
                                            </p:txEl>
                                          </p:spTgt>
                                        </p:tgtEl>
                                        <p:attrNameLst>
                                          <p:attrName>style.visibility</p:attrName>
                                        </p:attrNameLst>
                                      </p:cBhvr>
                                      <p:to>
                                        <p:strVal val="visible"/>
                                      </p:to>
                                    </p:set>
                                    <p:animEffect transition="in" filter="fade">
                                      <p:cBhvr>
                                        <p:cTn id="36" dur="1000"/>
                                        <p:tgtEl>
                                          <p:spTgt spid="51203">
                                            <p:txEl>
                                              <p:pRg st="4" end="4"/>
                                            </p:txEl>
                                          </p:spTgt>
                                        </p:tgtEl>
                                      </p:cBhvr>
                                    </p:animEffect>
                                    <p:anim calcmode="lin" valueType="num">
                                      <p:cBhvr>
                                        <p:cTn id="37" dur="10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51203">
                                            <p:txEl>
                                              <p:pRg st="4" end="4"/>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51203">
                                            <p:txEl>
                                              <p:pRg st="4" end="4"/>
                                            </p:txEl>
                                          </p:spTgt>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2" presetClass="entr" presetSubtype="2"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1+#ppt_w/2"/>
                                          </p:val>
                                        </p:tav>
                                        <p:tav tm="100000">
                                          <p:val>
                                            <p:strVal val="#ppt_x"/>
                                          </p:val>
                                        </p:tav>
                                      </p:tavLst>
                                    </p:anim>
                                    <p:anim calcmode="lin" valueType="num">
                                      <p:cBhvr additive="base">
                                        <p:cTn id="4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3BC65-8963-4C6B-B8FE-91F74FF0B01A}"/>
              </a:ext>
            </a:extLst>
          </p:cNvPr>
          <p:cNvPicPr>
            <a:picLocks noChangeAspect="1"/>
          </p:cNvPicPr>
          <p:nvPr/>
        </p:nvPicPr>
        <p:blipFill>
          <a:blip r:embed="rId2"/>
          <a:stretch>
            <a:fillRect/>
          </a:stretch>
        </p:blipFill>
        <p:spPr>
          <a:xfrm>
            <a:off x="0" y="898792"/>
            <a:ext cx="12192000" cy="5060415"/>
          </a:xfrm>
          <a:prstGeom prst="rect">
            <a:avLst/>
          </a:prstGeom>
        </p:spPr>
      </p:pic>
      <p:sp>
        <p:nvSpPr>
          <p:cNvPr id="6" name="TextBox 5">
            <a:extLst>
              <a:ext uri="{FF2B5EF4-FFF2-40B4-BE49-F238E27FC236}">
                <a16:creationId xmlns:a16="http://schemas.microsoft.com/office/drawing/2014/main" id="{BF30F400-61E0-490B-B3BC-D7068EA5ECAF}"/>
              </a:ext>
            </a:extLst>
          </p:cNvPr>
          <p:cNvSpPr txBox="1"/>
          <p:nvPr/>
        </p:nvSpPr>
        <p:spPr>
          <a:xfrm>
            <a:off x="8610600" y="3925528"/>
            <a:ext cx="3276600" cy="2062103"/>
          </a:xfrm>
          <a:prstGeom prst="rect">
            <a:avLst/>
          </a:prstGeom>
          <a:noFill/>
        </p:spPr>
        <p:txBody>
          <a:bodyPr wrap="square" rtlCol="0">
            <a:spAutoFit/>
          </a:bodyPr>
          <a:lstStyle/>
          <a:p>
            <a:pPr algn="just"/>
            <a:r>
              <a:rPr lang="en-US" sz="3200" dirty="0">
                <a:solidFill>
                  <a:srgbClr val="FF0000"/>
                </a:solidFill>
              </a:rPr>
              <a:t>Both describe or help to visualize someone or something.</a:t>
            </a:r>
          </a:p>
        </p:txBody>
      </p:sp>
    </p:spTree>
    <p:extLst>
      <p:ext uri="{BB962C8B-B14F-4D97-AF65-F5344CB8AC3E}">
        <p14:creationId xmlns:p14="http://schemas.microsoft.com/office/powerpoint/2010/main" val="14738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FFF"/>
        </a:solidFill>
        <a:effectLst/>
      </p:bgPr>
    </p:bg>
    <p:spTree>
      <p:nvGrpSpPr>
        <p:cNvPr id="1" name="Shape 98"/>
        <p:cNvGrpSpPr/>
        <p:nvPr/>
      </p:nvGrpSpPr>
      <p:grpSpPr>
        <a:xfrm>
          <a:off x="0" y="0"/>
          <a:ext cx="0" cy="0"/>
          <a:chOff x="0" y="0"/>
          <a:chExt cx="0" cy="0"/>
        </a:xfrm>
      </p:grpSpPr>
      <p:sp>
        <p:nvSpPr>
          <p:cNvPr id="99" name="Google Shape;99;p2"/>
          <p:cNvSpPr txBox="1"/>
          <p:nvPr/>
        </p:nvSpPr>
        <p:spPr>
          <a:xfrm>
            <a:off x="1073691" y="298645"/>
            <a:ext cx="4496783" cy="532582"/>
          </a:xfrm>
          <a:prstGeom prst="rect">
            <a:avLst/>
          </a:prstGeom>
          <a:noFill/>
          <a:ln>
            <a:noFill/>
          </a:ln>
        </p:spPr>
        <p:txBody>
          <a:bodyPr spcFirstLastPara="1" wrap="square" lIns="0" tIns="0" rIns="0" bIns="0" anchor="t" anchorCtr="0">
            <a:spAutoFit/>
          </a:bodyPr>
          <a:lstStyle/>
          <a:p>
            <a:pPr defTabSz="609630" fontAlgn="auto">
              <a:lnSpc>
                <a:spcPct val="119995"/>
              </a:lnSpc>
              <a:spcBef>
                <a:spcPts val="0"/>
              </a:spcBef>
              <a:spcAft>
                <a:spcPts val="0"/>
              </a:spcAft>
              <a:buClr>
                <a:srgbClr val="000000"/>
              </a:buClr>
              <a:buSzPts val="4326"/>
            </a:pPr>
            <a:r>
              <a:rPr lang="en-US" sz="2884" b="1" kern="0" dirty="0">
                <a:solidFill>
                  <a:srgbClr val="538B88"/>
                </a:solidFill>
                <a:latin typeface="Play"/>
                <a:ea typeface="Play"/>
                <a:cs typeface="Play"/>
                <a:sym typeface="Play"/>
              </a:rPr>
              <a:t>Objectives:</a:t>
            </a:r>
            <a:endParaRPr sz="933" kern="0" dirty="0">
              <a:solidFill>
                <a:srgbClr val="000000"/>
              </a:solidFill>
              <a:latin typeface="Arial"/>
              <a:ea typeface="Arial"/>
              <a:cs typeface="Arial"/>
              <a:sym typeface="Arial"/>
            </a:endParaRPr>
          </a:p>
        </p:txBody>
      </p:sp>
      <p:sp>
        <p:nvSpPr>
          <p:cNvPr id="101" name="Google Shape;101;p2"/>
          <p:cNvSpPr/>
          <p:nvPr/>
        </p:nvSpPr>
        <p:spPr>
          <a:xfrm>
            <a:off x="-933761" y="-288864"/>
            <a:ext cx="1619561" cy="7244777"/>
          </a:xfrm>
          <a:prstGeom prst="rect">
            <a:avLst/>
          </a:prstGeom>
          <a:solidFill>
            <a:srgbClr val="D5EFED"/>
          </a:solidFill>
          <a:ln>
            <a:noFill/>
          </a:ln>
        </p:spPr>
        <p:txBody>
          <a:bodyPr spcFirstLastPara="1" wrap="square" lIns="60950" tIns="60950" rIns="60950" bIns="60950" anchor="ctr" anchorCtr="0">
            <a:noAutofit/>
          </a:bodyPr>
          <a:lstStyle/>
          <a:p>
            <a:pPr defTabSz="609630" fontAlgn="auto">
              <a:spcBef>
                <a:spcPts val="0"/>
              </a:spcBef>
              <a:spcAft>
                <a:spcPts val="0"/>
              </a:spcAft>
              <a:buClr>
                <a:srgbClr val="000000"/>
              </a:buClr>
              <a:buSzPts val="1400"/>
            </a:pPr>
            <a:endParaRPr sz="933" kern="0">
              <a:solidFill>
                <a:srgbClr val="000000"/>
              </a:solidFill>
              <a:latin typeface="Arial"/>
              <a:ea typeface="Arial"/>
              <a:cs typeface="Arial"/>
              <a:sym typeface="Arial"/>
            </a:endParaRPr>
          </a:p>
        </p:txBody>
      </p:sp>
      <p:sp>
        <p:nvSpPr>
          <p:cNvPr id="102" name="Google Shape;102;p2"/>
          <p:cNvSpPr/>
          <p:nvPr/>
        </p:nvSpPr>
        <p:spPr>
          <a:xfrm rot="-5400000">
            <a:off x="1988830" y="-75536"/>
            <a:ext cx="99133" cy="1929411"/>
          </a:xfrm>
          <a:prstGeom prst="rect">
            <a:avLst/>
          </a:prstGeom>
          <a:solidFill>
            <a:srgbClr val="D5EFED"/>
          </a:solidFill>
          <a:ln>
            <a:noFill/>
          </a:ln>
        </p:spPr>
        <p:txBody>
          <a:bodyPr spcFirstLastPara="1" wrap="square" lIns="60950" tIns="60950" rIns="60950" bIns="60950" anchor="ctr" anchorCtr="0">
            <a:noAutofit/>
          </a:bodyPr>
          <a:lstStyle/>
          <a:p>
            <a:pPr defTabSz="609630" fontAlgn="auto">
              <a:spcBef>
                <a:spcPts val="0"/>
              </a:spcBef>
              <a:spcAft>
                <a:spcPts val="0"/>
              </a:spcAft>
              <a:buClr>
                <a:srgbClr val="000000"/>
              </a:buClr>
              <a:buSzPts val="1400"/>
            </a:pPr>
            <a:endParaRPr sz="933" kern="0">
              <a:solidFill>
                <a:srgbClr val="000000"/>
              </a:solidFill>
              <a:latin typeface="Arial"/>
              <a:ea typeface="Arial"/>
              <a:cs typeface="Arial"/>
              <a:sym typeface="Arial"/>
            </a:endParaRPr>
          </a:p>
        </p:txBody>
      </p:sp>
      <p:sp>
        <p:nvSpPr>
          <p:cNvPr id="103" name="Google Shape;103;p2"/>
          <p:cNvSpPr/>
          <p:nvPr/>
        </p:nvSpPr>
        <p:spPr>
          <a:xfrm>
            <a:off x="11382220" y="-193388"/>
            <a:ext cx="1619561" cy="7244777"/>
          </a:xfrm>
          <a:prstGeom prst="rect">
            <a:avLst/>
          </a:prstGeom>
          <a:solidFill>
            <a:srgbClr val="D5EFED"/>
          </a:solidFill>
          <a:ln>
            <a:noFill/>
          </a:ln>
        </p:spPr>
        <p:txBody>
          <a:bodyPr spcFirstLastPara="1" wrap="square" lIns="60950" tIns="60950" rIns="60950" bIns="60950" anchor="ctr" anchorCtr="0">
            <a:noAutofit/>
          </a:bodyPr>
          <a:lstStyle/>
          <a:p>
            <a:pPr defTabSz="609630" fontAlgn="auto">
              <a:spcBef>
                <a:spcPts val="0"/>
              </a:spcBef>
              <a:spcAft>
                <a:spcPts val="0"/>
              </a:spcAft>
              <a:buClr>
                <a:srgbClr val="000000"/>
              </a:buClr>
              <a:buSzPts val="1400"/>
            </a:pPr>
            <a:endParaRPr sz="933" kern="0">
              <a:solidFill>
                <a:srgbClr val="000000"/>
              </a:solidFill>
              <a:latin typeface="Arial"/>
              <a:ea typeface="Arial"/>
              <a:cs typeface="Arial"/>
              <a:sym typeface="Arial"/>
            </a:endParaRPr>
          </a:p>
        </p:txBody>
      </p:sp>
      <p:pic>
        <p:nvPicPr>
          <p:cNvPr id="104" name="Google Shape;104;p2"/>
          <p:cNvPicPr preferRelativeResize="0"/>
          <p:nvPr/>
        </p:nvPicPr>
        <p:blipFill rotWithShape="1">
          <a:blip r:embed="rId3">
            <a:alphaModFix/>
          </a:blip>
          <a:srcRect/>
          <a:stretch/>
        </p:blipFill>
        <p:spPr>
          <a:xfrm>
            <a:off x="7187397" y="3883673"/>
            <a:ext cx="3980897" cy="2743200"/>
          </a:xfrm>
          <a:prstGeom prst="rect">
            <a:avLst/>
          </a:prstGeom>
          <a:noFill/>
          <a:ln>
            <a:noFill/>
          </a:ln>
        </p:spPr>
      </p:pic>
      <p:sp>
        <p:nvSpPr>
          <p:cNvPr id="2" name="Text Box 5">
            <a:extLst>
              <a:ext uri="{FF2B5EF4-FFF2-40B4-BE49-F238E27FC236}">
                <a16:creationId xmlns:a16="http://schemas.microsoft.com/office/drawing/2014/main" id="{602445BB-796F-5E8C-AD7E-230C400C7146}"/>
              </a:ext>
            </a:extLst>
          </p:cNvPr>
          <p:cNvSpPr txBox="1">
            <a:spLocks noChangeArrowheads="1"/>
          </p:cNvSpPr>
          <p:nvPr/>
        </p:nvSpPr>
        <p:spPr bwMode="auto">
          <a:xfrm>
            <a:off x="788474" y="889170"/>
            <a:ext cx="9041326" cy="2185214"/>
          </a:xfrm>
          <a:prstGeom prst="rect">
            <a:avLst/>
          </a:prstGeom>
          <a:noFill/>
          <a:ln w="9525" algn="ctr">
            <a:noFill/>
            <a:miter lim="800000"/>
            <a:headEnd/>
            <a:tailEnd/>
          </a:ln>
          <a:effectLst/>
        </p:spPr>
        <p:txBody>
          <a:bodyPr wrap="square">
            <a:spAutoFit/>
          </a:bodyPr>
          <a:lstStyle/>
          <a:p>
            <a:pPr defTabSz="609630" fontAlgn="auto">
              <a:spcBef>
                <a:spcPts val="0"/>
              </a:spcBef>
              <a:spcAft>
                <a:spcPts val="0"/>
              </a:spcAft>
              <a:buClr>
                <a:srgbClr val="000000"/>
              </a:buClr>
            </a:pPr>
            <a:endParaRPr lang="en-US" sz="4000" b="1" u="sng" kern="0" dirty="0">
              <a:solidFill>
                <a:srgbClr val="000000"/>
              </a:solidFill>
              <a:latin typeface="Avenir LT Std 35 Light" pitchFamily="1" charset="0"/>
              <a:cs typeface="Arial"/>
              <a:sym typeface="Arial"/>
            </a:endParaRPr>
          </a:p>
          <a:p>
            <a:pPr defTabSz="609630" fontAlgn="auto">
              <a:spcBef>
                <a:spcPts val="0"/>
              </a:spcBef>
              <a:spcAft>
                <a:spcPts val="0"/>
              </a:spcAft>
              <a:buClr>
                <a:srgbClr val="000000"/>
              </a:buClr>
            </a:pPr>
            <a:r>
              <a:rPr lang="en-US" b="1" kern="0" dirty="0">
                <a:solidFill>
                  <a:srgbClr val="000000"/>
                </a:solidFill>
                <a:latin typeface="Avenir LT Std 35 Light" pitchFamily="1" charset="0"/>
                <a:cs typeface="Arial"/>
                <a:sym typeface="Arial"/>
              </a:rPr>
              <a:t>1-Define meaning of atomic mass and atomic number.</a:t>
            </a:r>
          </a:p>
          <a:p>
            <a:pPr defTabSz="609630" fontAlgn="auto">
              <a:spcBef>
                <a:spcPts val="0"/>
              </a:spcBef>
              <a:spcAft>
                <a:spcPts val="0"/>
              </a:spcAft>
              <a:buClr>
                <a:srgbClr val="000000"/>
              </a:buClr>
            </a:pPr>
            <a:r>
              <a:rPr lang="en-US" b="1" kern="0" dirty="0">
                <a:solidFill>
                  <a:srgbClr val="000000"/>
                </a:solidFill>
                <a:latin typeface="Avenir LT Std 35 Light" pitchFamily="1" charset="0"/>
                <a:cs typeface="Arial"/>
                <a:sym typeface="Arial"/>
              </a:rPr>
              <a:t>2-spot difference between Mendeleev’s and modern periodic tables</a:t>
            </a:r>
          </a:p>
          <a:p>
            <a:pPr defTabSz="609630" fontAlgn="auto">
              <a:spcBef>
                <a:spcPts val="0"/>
              </a:spcBef>
              <a:spcAft>
                <a:spcPts val="0"/>
              </a:spcAft>
              <a:buClr>
                <a:srgbClr val="000000"/>
              </a:buClr>
            </a:pPr>
            <a:r>
              <a:rPr lang="en-US" b="1" kern="0" dirty="0">
                <a:solidFill>
                  <a:srgbClr val="000000"/>
                </a:solidFill>
                <a:latin typeface="Avenir LT Std 35 Light" pitchFamily="1" charset="0"/>
                <a:cs typeface="Arial"/>
                <a:sym typeface="Arial"/>
              </a:rPr>
              <a:t>3-distinguish groups and periods of Periodic table </a:t>
            </a:r>
          </a:p>
          <a:p>
            <a:pPr defTabSz="609630" fontAlgn="auto">
              <a:spcBef>
                <a:spcPts val="0"/>
              </a:spcBef>
              <a:spcAft>
                <a:spcPts val="0"/>
              </a:spcAft>
              <a:buClr>
                <a:srgbClr val="000000"/>
              </a:buClr>
            </a:pPr>
            <a:endParaRPr lang="en-US" b="1" kern="0" dirty="0">
              <a:solidFill>
                <a:srgbClr val="000000"/>
              </a:solidFill>
              <a:latin typeface="Avenir LT Std 35 Light" pitchFamily="1" charset="0"/>
              <a:cs typeface="Arial"/>
              <a:sym typeface="Arial"/>
            </a:endParaRPr>
          </a:p>
        </p:txBody>
      </p:sp>
      <p:sp>
        <p:nvSpPr>
          <p:cNvPr id="3" name="Google Shape;99;p2">
            <a:extLst>
              <a:ext uri="{FF2B5EF4-FFF2-40B4-BE49-F238E27FC236}">
                <a16:creationId xmlns:a16="http://schemas.microsoft.com/office/drawing/2014/main" id="{929814FD-C832-A949-347B-B03596669A5A}"/>
              </a:ext>
            </a:extLst>
          </p:cNvPr>
          <p:cNvSpPr txBox="1"/>
          <p:nvPr/>
        </p:nvSpPr>
        <p:spPr>
          <a:xfrm>
            <a:off x="960765" y="3781721"/>
            <a:ext cx="4496783" cy="532582"/>
          </a:xfrm>
          <a:prstGeom prst="rect">
            <a:avLst/>
          </a:prstGeom>
          <a:noFill/>
          <a:ln>
            <a:noFill/>
          </a:ln>
        </p:spPr>
        <p:txBody>
          <a:bodyPr spcFirstLastPara="1" wrap="square" lIns="0" tIns="0" rIns="0" bIns="0" anchor="t" anchorCtr="0">
            <a:spAutoFit/>
          </a:bodyPr>
          <a:lstStyle/>
          <a:p>
            <a:pPr defTabSz="609630" fontAlgn="auto">
              <a:lnSpc>
                <a:spcPct val="119995"/>
              </a:lnSpc>
              <a:spcBef>
                <a:spcPts val="0"/>
              </a:spcBef>
              <a:spcAft>
                <a:spcPts val="0"/>
              </a:spcAft>
              <a:buClr>
                <a:srgbClr val="000000"/>
              </a:buClr>
              <a:buSzPts val="4326"/>
            </a:pPr>
            <a:r>
              <a:rPr lang="en-US" sz="2884" b="1" kern="0" dirty="0">
                <a:solidFill>
                  <a:srgbClr val="538B88"/>
                </a:solidFill>
                <a:latin typeface="Play"/>
                <a:ea typeface="Play"/>
                <a:cs typeface="Play"/>
                <a:sym typeface="Play"/>
              </a:rPr>
              <a:t>Vocabulary:</a:t>
            </a:r>
            <a:endParaRPr sz="933" kern="0" dirty="0">
              <a:solidFill>
                <a:srgbClr val="000000"/>
              </a:solidFill>
              <a:latin typeface="Arial"/>
              <a:ea typeface="Arial"/>
              <a:cs typeface="Arial"/>
              <a:sym typeface="Arial"/>
            </a:endParaRPr>
          </a:p>
        </p:txBody>
      </p:sp>
      <p:sp>
        <p:nvSpPr>
          <p:cNvPr id="4" name="Google Shape;102;p2">
            <a:extLst>
              <a:ext uri="{FF2B5EF4-FFF2-40B4-BE49-F238E27FC236}">
                <a16:creationId xmlns:a16="http://schemas.microsoft.com/office/drawing/2014/main" id="{41F24B81-D162-773D-66BC-E06710B27D91}"/>
              </a:ext>
            </a:extLst>
          </p:cNvPr>
          <p:cNvSpPr/>
          <p:nvPr/>
        </p:nvSpPr>
        <p:spPr>
          <a:xfrm rot="-5400000">
            <a:off x="1875903" y="3427637"/>
            <a:ext cx="99133" cy="1929411"/>
          </a:xfrm>
          <a:prstGeom prst="rect">
            <a:avLst/>
          </a:prstGeom>
          <a:solidFill>
            <a:srgbClr val="D5EFED"/>
          </a:solidFill>
          <a:ln>
            <a:noFill/>
          </a:ln>
        </p:spPr>
        <p:txBody>
          <a:bodyPr spcFirstLastPara="1" wrap="square" lIns="60950" tIns="60950" rIns="60950" bIns="60950" anchor="ctr" anchorCtr="0">
            <a:noAutofit/>
          </a:bodyPr>
          <a:lstStyle/>
          <a:p>
            <a:pPr defTabSz="609630" fontAlgn="auto">
              <a:spcBef>
                <a:spcPts val="0"/>
              </a:spcBef>
              <a:spcAft>
                <a:spcPts val="0"/>
              </a:spcAft>
              <a:buClr>
                <a:srgbClr val="000000"/>
              </a:buClr>
              <a:buSzPts val="1400"/>
            </a:pPr>
            <a:endParaRPr sz="933" kern="0">
              <a:solidFill>
                <a:srgbClr val="000000"/>
              </a:solidFill>
              <a:latin typeface="Arial"/>
              <a:ea typeface="Arial"/>
              <a:cs typeface="Arial"/>
              <a:sym typeface="Arial"/>
            </a:endParaRPr>
          </a:p>
        </p:txBody>
      </p:sp>
      <p:graphicFrame>
        <p:nvGraphicFramePr>
          <p:cNvPr id="6" name="Table 6">
            <a:extLst>
              <a:ext uri="{FF2B5EF4-FFF2-40B4-BE49-F238E27FC236}">
                <a16:creationId xmlns:a16="http://schemas.microsoft.com/office/drawing/2014/main" id="{14F1FBA1-35E2-CD32-94E4-3B278908B616}"/>
              </a:ext>
            </a:extLst>
          </p:cNvPr>
          <p:cNvGraphicFramePr>
            <a:graphicFrameLocks noGrp="1"/>
          </p:cNvGraphicFramePr>
          <p:nvPr>
            <p:extLst>
              <p:ext uri="{D42A27DB-BD31-4B8C-83A1-F6EECF244321}">
                <p14:modId xmlns:p14="http://schemas.microsoft.com/office/powerpoint/2010/main" val="3468012381"/>
              </p:ext>
            </p:extLst>
          </p:nvPr>
        </p:nvGraphicFramePr>
        <p:xfrm>
          <a:off x="960764" y="4529617"/>
          <a:ext cx="2709333" cy="1930400"/>
        </p:xfrm>
        <a:graphic>
          <a:graphicData uri="http://schemas.openxmlformats.org/drawingml/2006/table">
            <a:tbl>
              <a:tblPr firstRow="1" bandRow="1">
                <a:tableStyleId>{8A107856-5554-42FB-B03E-39F5DBC370BA}</a:tableStyleId>
              </a:tblPr>
              <a:tblGrid>
                <a:gridCol w="2709333">
                  <a:extLst>
                    <a:ext uri="{9D8B030D-6E8A-4147-A177-3AD203B41FA5}">
                      <a16:colId xmlns:a16="http://schemas.microsoft.com/office/drawing/2014/main" val="3701936798"/>
                    </a:ext>
                  </a:extLst>
                </a:gridCol>
              </a:tblGrid>
              <a:tr h="386080">
                <a:tc>
                  <a:txBody>
                    <a:bodyPr/>
                    <a:lstStyle/>
                    <a:p>
                      <a:pPr algn="ctr"/>
                      <a:r>
                        <a:rPr lang="en-US" sz="2100" b="1" dirty="0"/>
                        <a:t>Atomic mass</a:t>
                      </a:r>
                    </a:p>
                  </a:txBody>
                  <a:tcPr marL="60960" marR="60960" marT="30480" marB="30480"/>
                </a:tc>
                <a:extLst>
                  <a:ext uri="{0D108BD9-81ED-4DB2-BD59-A6C34878D82A}">
                    <a16:rowId xmlns:a16="http://schemas.microsoft.com/office/drawing/2014/main" val="3383956629"/>
                  </a:ext>
                </a:extLst>
              </a:tr>
              <a:tr h="386080">
                <a:tc>
                  <a:txBody>
                    <a:bodyPr/>
                    <a:lstStyle/>
                    <a:p>
                      <a:pPr algn="ctr"/>
                      <a:r>
                        <a:rPr lang="en-US" sz="2100" b="1" dirty="0"/>
                        <a:t>Periodic Table</a:t>
                      </a:r>
                    </a:p>
                  </a:txBody>
                  <a:tcPr marL="60960" marR="60960" marT="30480" marB="30480"/>
                </a:tc>
                <a:extLst>
                  <a:ext uri="{0D108BD9-81ED-4DB2-BD59-A6C34878D82A}">
                    <a16:rowId xmlns:a16="http://schemas.microsoft.com/office/drawing/2014/main" val="3595344462"/>
                  </a:ext>
                </a:extLst>
              </a:tr>
              <a:tr h="386080">
                <a:tc>
                  <a:txBody>
                    <a:bodyPr/>
                    <a:lstStyle/>
                    <a:p>
                      <a:pPr algn="ctr"/>
                      <a:r>
                        <a:rPr lang="en-US" sz="2100" b="1" dirty="0"/>
                        <a:t>Chemical symbol</a:t>
                      </a:r>
                    </a:p>
                  </a:txBody>
                  <a:tcPr marL="60960" marR="60960" marT="30480" marB="30480"/>
                </a:tc>
                <a:extLst>
                  <a:ext uri="{0D108BD9-81ED-4DB2-BD59-A6C34878D82A}">
                    <a16:rowId xmlns:a16="http://schemas.microsoft.com/office/drawing/2014/main" val="942584599"/>
                  </a:ext>
                </a:extLst>
              </a:tr>
              <a:tr h="386080">
                <a:tc>
                  <a:txBody>
                    <a:bodyPr/>
                    <a:lstStyle/>
                    <a:p>
                      <a:pPr algn="ctr"/>
                      <a:r>
                        <a:rPr lang="en-US" sz="2100" b="1" dirty="0"/>
                        <a:t>period</a:t>
                      </a:r>
                    </a:p>
                  </a:txBody>
                  <a:tcPr marL="60960" marR="60960" marT="30480" marB="30480"/>
                </a:tc>
                <a:extLst>
                  <a:ext uri="{0D108BD9-81ED-4DB2-BD59-A6C34878D82A}">
                    <a16:rowId xmlns:a16="http://schemas.microsoft.com/office/drawing/2014/main" val="3659204039"/>
                  </a:ext>
                </a:extLst>
              </a:tr>
              <a:tr h="386080">
                <a:tc>
                  <a:txBody>
                    <a:bodyPr/>
                    <a:lstStyle/>
                    <a:p>
                      <a:pPr algn="ctr"/>
                      <a:r>
                        <a:rPr lang="en-US" sz="2100" b="1" dirty="0"/>
                        <a:t>group</a:t>
                      </a:r>
                    </a:p>
                  </a:txBody>
                  <a:tcPr marL="60960" marR="60960" marT="30480" marB="30480"/>
                </a:tc>
                <a:extLst>
                  <a:ext uri="{0D108BD9-81ED-4DB2-BD59-A6C34878D82A}">
                    <a16:rowId xmlns:a16="http://schemas.microsoft.com/office/drawing/2014/main" val="2001675101"/>
                  </a:ext>
                </a:extLst>
              </a:tr>
            </a:tbl>
          </a:graphicData>
        </a:graphic>
      </p:graphicFrame>
    </p:spTree>
    <p:extLst>
      <p:ext uri="{BB962C8B-B14F-4D97-AF65-F5344CB8AC3E}">
        <p14:creationId xmlns:p14="http://schemas.microsoft.com/office/powerpoint/2010/main" val="2834490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1993-9C91-9587-633C-40057186D2B7}"/>
              </a:ext>
            </a:extLst>
          </p:cNvPr>
          <p:cNvSpPr>
            <a:spLocks noGrp="1"/>
          </p:cNvSpPr>
          <p:nvPr>
            <p:ph type="title"/>
          </p:nvPr>
        </p:nvSpPr>
        <p:spPr>
          <a:xfrm>
            <a:off x="152400" y="-152400"/>
            <a:ext cx="11658600" cy="3352800"/>
          </a:xfrm>
        </p:spPr>
        <p:txBody>
          <a:bodyPr>
            <a:normAutofit/>
          </a:bodyPr>
          <a:lstStyle/>
          <a:p>
            <a:pPr algn="l"/>
            <a:r>
              <a:rPr lang="en-GB" sz="3600" b="1" dirty="0">
                <a:solidFill>
                  <a:srgbClr val="C00000"/>
                </a:solidFill>
                <a:highlight>
                  <a:srgbClr val="FFFF00"/>
                </a:highlight>
              </a:rPr>
              <a:t>Representation</a:t>
            </a:r>
            <a:r>
              <a:rPr lang="en-GB" sz="3600" dirty="0"/>
              <a:t> : </a:t>
            </a:r>
            <a:r>
              <a:rPr lang="en-GB" sz="3200" dirty="0">
                <a:latin typeface="+mn-lt"/>
                <a:ea typeface="+mn-ea"/>
                <a:cs typeface="+mn-cs"/>
              </a:rPr>
              <a:t>a drawing or image of an actual thing.</a:t>
            </a:r>
            <a:br>
              <a:rPr lang="en-GB" sz="3600" dirty="0"/>
            </a:br>
            <a:br>
              <a:rPr lang="en-GB" sz="3600" dirty="0"/>
            </a:br>
            <a:r>
              <a:rPr lang="en-GB" sz="3600" dirty="0"/>
              <a:t> </a:t>
            </a:r>
            <a:r>
              <a:rPr lang="en-GB" sz="3200" dirty="0">
                <a:latin typeface="+mn-lt"/>
                <a:ea typeface="+mn-ea"/>
                <a:cs typeface="+mn-cs"/>
              </a:rPr>
              <a:t>Here is a representation of the element </a:t>
            </a:r>
            <a:r>
              <a:rPr lang="en-GB" sz="3200" dirty="0">
                <a:highlight>
                  <a:srgbClr val="FFFF00"/>
                </a:highlight>
                <a:latin typeface="+mn-lt"/>
                <a:ea typeface="+mn-ea"/>
                <a:cs typeface="+mn-cs"/>
              </a:rPr>
              <a:t>Phosphorus</a:t>
            </a:r>
            <a:r>
              <a:rPr lang="en-GB" sz="3200" dirty="0">
                <a:latin typeface="+mn-lt"/>
                <a:ea typeface="+mn-ea"/>
                <a:cs typeface="+mn-cs"/>
              </a:rPr>
              <a:t> on the periodic table</a:t>
            </a:r>
            <a:endParaRPr lang="en-US" sz="3200" dirty="0">
              <a:latin typeface="+mn-lt"/>
              <a:ea typeface="+mn-ea"/>
              <a:cs typeface="+mn-cs"/>
            </a:endParaRPr>
          </a:p>
        </p:txBody>
      </p:sp>
      <p:pic>
        <p:nvPicPr>
          <p:cNvPr id="6146" name="Picture 2" descr="Phosphorus (P) - Phosphorus Uses &amp; Chemical Properties of Phosphorus">
            <a:extLst>
              <a:ext uri="{FF2B5EF4-FFF2-40B4-BE49-F238E27FC236}">
                <a16:creationId xmlns:a16="http://schemas.microsoft.com/office/drawing/2014/main" id="{104026BB-4A46-446E-7DEC-26AD38A40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286000"/>
            <a:ext cx="4119562" cy="41195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C95189E6-1E45-7696-2DB7-F92342D405E7}"/>
              </a:ext>
            </a:extLst>
          </p:cNvPr>
          <p:cNvSpPr txBox="1">
            <a:spLocks noChangeArrowheads="1"/>
          </p:cNvSpPr>
          <p:nvPr/>
        </p:nvSpPr>
        <p:spPr>
          <a:xfrm>
            <a:off x="152400" y="2133600"/>
            <a:ext cx="7467600" cy="4724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80000"/>
              </a:lnSpc>
              <a:spcAft>
                <a:spcPts val="0"/>
              </a:spcAft>
              <a:buNone/>
            </a:pPr>
            <a:endParaRPr lang="en-US" altLang="en-US" sz="3600" dirty="0"/>
          </a:p>
          <a:p>
            <a:pPr fontAlgn="auto">
              <a:lnSpc>
                <a:spcPct val="80000"/>
              </a:lnSpc>
              <a:spcAft>
                <a:spcPts val="0"/>
              </a:spcAft>
            </a:pPr>
            <a:r>
              <a:rPr lang="en-US" altLang="en-US" sz="3600" dirty="0"/>
              <a:t>1- the </a:t>
            </a:r>
            <a:r>
              <a:rPr lang="en-US" altLang="en-US" sz="3600" dirty="0">
                <a:highlight>
                  <a:srgbClr val="FFFF00"/>
                </a:highlight>
              </a:rPr>
              <a:t>name</a:t>
            </a:r>
            <a:r>
              <a:rPr lang="en-US" altLang="en-US" sz="3600" dirty="0"/>
              <a:t> is </a:t>
            </a:r>
            <a:r>
              <a:rPr lang="en-US" altLang="en-US" sz="3600" dirty="0">
                <a:solidFill>
                  <a:srgbClr val="C00000"/>
                </a:solidFill>
              </a:rPr>
              <a:t>phosphorus</a:t>
            </a:r>
            <a:r>
              <a:rPr lang="en-US" altLang="en-US" sz="3600" dirty="0"/>
              <a:t> </a:t>
            </a:r>
          </a:p>
          <a:p>
            <a:pPr fontAlgn="auto">
              <a:lnSpc>
                <a:spcPct val="80000"/>
              </a:lnSpc>
              <a:spcAft>
                <a:spcPts val="0"/>
              </a:spcAft>
            </a:pPr>
            <a:r>
              <a:rPr lang="en-US" altLang="en-US" sz="3600" dirty="0"/>
              <a:t>2-</a:t>
            </a:r>
            <a:r>
              <a:rPr lang="en-US" altLang="en-US" sz="3600" dirty="0">
                <a:highlight>
                  <a:srgbClr val="FFFF00"/>
                </a:highlight>
              </a:rPr>
              <a:t>atomic number</a:t>
            </a:r>
            <a:r>
              <a:rPr lang="en-US" altLang="en-US" sz="3600" dirty="0"/>
              <a:t> = </a:t>
            </a:r>
            <a:r>
              <a:rPr lang="en-US" altLang="en-US" sz="3600" dirty="0">
                <a:solidFill>
                  <a:srgbClr val="C00000"/>
                </a:solidFill>
              </a:rPr>
              <a:t>15</a:t>
            </a:r>
          </a:p>
          <a:p>
            <a:pPr fontAlgn="auto">
              <a:lnSpc>
                <a:spcPct val="80000"/>
              </a:lnSpc>
              <a:spcAft>
                <a:spcPts val="0"/>
              </a:spcAft>
            </a:pPr>
            <a:r>
              <a:rPr lang="en-US" altLang="en-US" sz="3600" dirty="0"/>
              <a:t>3-</a:t>
            </a:r>
            <a:r>
              <a:rPr lang="en-US" altLang="en-US" sz="3600" dirty="0">
                <a:highlight>
                  <a:srgbClr val="FFFF00"/>
                </a:highlight>
              </a:rPr>
              <a:t>atomic mass </a:t>
            </a:r>
            <a:r>
              <a:rPr lang="en-US" altLang="en-US" sz="3600" dirty="0"/>
              <a:t>= </a:t>
            </a:r>
            <a:r>
              <a:rPr lang="en-US" altLang="en-US" sz="3600" dirty="0">
                <a:solidFill>
                  <a:srgbClr val="C00000"/>
                </a:solidFill>
              </a:rPr>
              <a:t>30.974</a:t>
            </a:r>
          </a:p>
          <a:p>
            <a:pPr fontAlgn="auto">
              <a:lnSpc>
                <a:spcPct val="80000"/>
              </a:lnSpc>
              <a:spcAft>
                <a:spcPts val="0"/>
              </a:spcAft>
            </a:pPr>
            <a:r>
              <a:rPr lang="en-US" altLang="en-US" sz="3600" dirty="0"/>
              <a:t>4-</a:t>
            </a:r>
            <a:r>
              <a:rPr lang="en-US" altLang="en-US" sz="3600" dirty="0">
                <a:highlight>
                  <a:srgbClr val="FFFF00"/>
                </a:highlight>
              </a:rPr>
              <a:t>the chemical symbol is </a:t>
            </a:r>
            <a:r>
              <a:rPr lang="en-US" altLang="en-US" sz="3600" dirty="0">
                <a:solidFill>
                  <a:srgbClr val="C00000"/>
                </a:solidFill>
              </a:rPr>
              <a:t>P</a:t>
            </a:r>
          </a:p>
        </p:txBody>
      </p:sp>
    </p:spTree>
    <p:extLst>
      <p:ext uri="{BB962C8B-B14F-4D97-AF65-F5344CB8AC3E}">
        <p14:creationId xmlns:p14="http://schemas.microsoft.com/office/powerpoint/2010/main" val="40577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B189A-B473-45B6-828E-2ED2FAB0E318}"/>
              </a:ext>
            </a:extLst>
          </p:cNvPr>
          <p:cNvPicPr>
            <a:picLocks noChangeAspect="1"/>
          </p:cNvPicPr>
          <p:nvPr/>
        </p:nvPicPr>
        <p:blipFill>
          <a:blip r:embed="rId3"/>
          <a:stretch>
            <a:fillRect/>
          </a:stretch>
        </p:blipFill>
        <p:spPr>
          <a:xfrm>
            <a:off x="2743200" y="2458"/>
            <a:ext cx="6855542" cy="6855542"/>
          </a:xfrm>
          <a:prstGeom prst="rect">
            <a:avLst/>
          </a:prstGeom>
        </p:spPr>
      </p:pic>
      <p:sp>
        <p:nvSpPr>
          <p:cNvPr id="5" name="TextBox 4">
            <a:extLst>
              <a:ext uri="{FF2B5EF4-FFF2-40B4-BE49-F238E27FC236}">
                <a16:creationId xmlns:a16="http://schemas.microsoft.com/office/drawing/2014/main" id="{9463ED5C-4B01-4F3F-A1AD-0B37E96C91E8}"/>
              </a:ext>
            </a:extLst>
          </p:cNvPr>
          <p:cNvSpPr txBox="1"/>
          <p:nvPr/>
        </p:nvSpPr>
        <p:spPr>
          <a:xfrm>
            <a:off x="3728884" y="4876800"/>
            <a:ext cx="609600" cy="584775"/>
          </a:xfrm>
          <a:prstGeom prst="rect">
            <a:avLst/>
          </a:prstGeom>
          <a:noFill/>
        </p:spPr>
        <p:txBody>
          <a:bodyPr wrap="square" rtlCol="0">
            <a:spAutoFit/>
          </a:bodyPr>
          <a:lstStyle/>
          <a:p>
            <a:pPr algn="ctr"/>
            <a:r>
              <a:rPr lang="en-US" sz="3200" dirty="0">
                <a:solidFill>
                  <a:srgbClr val="FF0000"/>
                </a:solidFill>
              </a:rPr>
              <a:t>30</a:t>
            </a:r>
          </a:p>
        </p:txBody>
      </p:sp>
      <p:sp>
        <p:nvSpPr>
          <p:cNvPr id="6" name="TextBox 5">
            <a:extLst>
              <a:ext uri="{FF2B5EF4-FFF2-40B4-BE49-F238E27FC236}">
                <a16:creationId xmlns:a16="http://schemas.microsoft.com/office/drawing/2014/main" id="{30C6F643-30E0-42B0-89B8-27FD458A48B9}"/>
              </a:ext>
            </a:extLst>
          </p:cNvPr>
          <p:cNvSpPr txBox="1"/>
          <p:nvPr/>
        </p:nvSpPr>
        <p:spPr>
          <a:xfrm>
            <a:off x="3544529" y="5236457"/>
            <a:ext cx="978310" cy="923330"/>
          </a:xfrm>
          <a:prstGeom prst="rect">
            <a:avLst/>
          </a:prstGeom>
          <a:noFill/>
        </p:spPr>
        <p:txBody>
          <a:bodyPr wrap="square" rtlCol="0">
            <a:spAutoFit/>
          </a:bodyPr>
          <a:lstStyle/>
          <a:p>
            <a:pPr algn="ctr"/>
            <a:r>
              <a:rPr lang="en-US" sz="5400" dirty="0">
                <a:solidFill>
                  <a:srgbClr val="FF0000"/>
                </a:solidFill>
              </a:rPr>
              <a:t>Zn</a:t>
            </a:r>
          </a:p>
        </p:txBody>
      </p:sp>
      <p:sp>
        <p:nvSpPr>
          <p:cNvPr id="8" name="TextBox 7">
            <a:extLst>
              <a:ext uri="{FF2B5EF4-FFF2-40B4-BE49-F238E27FC236}">
                <a16:creationId xmlns:a16="http://schemas.microsoft.com/office/drawing/2014/main" id="{21DD3B5F-5705-4605-830D-594D6071AC70}"/>
              </a:ext>
            </a:extLst>
          </p:cNvPr>
          <p:cNvSpPr txBox="1"/>
          <p:nvPr/>
        </p:nvSpPr>
        <p:spPr>
          <a:xfrm>
            <a:off x="3544529" y="6015335"/>
            <a:ext cx="978310" cy="461665"/>
          </a:xfrm>
          <a:prstGeom prst="rect">
            <a:avLst/>
          </a:prstGeom>
          <a:noFill/>
        </p:spPr>
        <p:txBody>
          <a:bodyPr wrap="square" rtlCol="0">
            <a:spAutoFit/>
          </a:bodyPr>
          <a:lstStyle/>
          <a:p>
            <a:pPr algn="ctr"/>
            <a:r>
              <a:rPr lang="en-US" dirty="0">
                <a:solidFill>
                  <a:srgbClr val="FF0000"/>
                </a:solidFill>
              </a:rPr>
              <a:t>65.38</a:t>
            </a:r>
          </a:p>
        </p:txBody>
      </p:sp>
      <p:sp>
        <p:nvSpPr>
          <p:cNvPr id="9" name="TextBox 8">
            <a:extLst>
              <a:ext uri="{FF2B5EF4-FFF2-40B4-BE49-F238E27FC236}">
                <a16:creationId xmlns:a16="http://schemas.microsoft.com/office/drawing/2014/main" id="{A72F2265-676B-4040-B111-8FDBB7210660}"/>
              </a:ext>
            </a:extLst>
          </p:cNvPr>
          <p:cNvSpPr txBox="1"/>
          <p:nvPr/>
        </p:nvSpPr>
        <p:spPr>
          <a:xfrm>
            <a:off x="5765390" y="5498067"/>
            <a:ext cx="2590800" cy="400110"/>
          </a:xfrm>
          <a:prstGeom prst="rect">
            <a:avLst/>
          </a:prstGeom>
          <a:noFill/>
        </p:spPr>
        <p:txBody>
          <a:bodyPr wrap="square" rtlCol="0">
            <a:spAutoFit/>
          </a:bodyPr>
          <a:lstStyle/>
          <a:p>
            <a:pPr algn="ctr"/>
            <a:r>
              <a:rPr lang="en-US" sz="2000" dirty="0">
                <a:solidFill>
                  <a:srgbClr val="FF0000"/>
                </a:solidFill>
              </a:rPr>
              <a:t>Chemical Symbol</a:t>
            </a:r>
          </a:p>
        </p:txBody>
      </p:sp>
      <p:sp>
        <p:nvSpPr>
          <p:cNvPr id="10" name="TextBox 9">
            <a:extLst>
              <a:ext uri="{FF2B5EF4-FFF2-40B4-BE49-F238E27FC236}">
                <a16:creationId xmlns:a16="http://schemas.microsoft.com/office/drawing/2014/main" id="{BDBCEC32-E3EF-449D-852A-C50367A6CF86}"/>
              </a:ext>
            </a:extLst>
          </p:cNvPr>
          <p:cNvSpPr txBox="1"/>
          <p:nvPr/>
        </p:nvSpPr>
        <p:spPr>
          <a:xfrm>
            <a:off x="5762878" y="4969132"/>
            <a:ext cx="2590800" cy="400110"/>
          </a:xfrm>
          <a:prstGeom prst="rect">
            <a:avLst/>
          </a:prstGeom>
          <a:noFill/>
        </p:spPr>
        <p:txBody>
          <a:bodyPr wrap="square" rtlCol="0">
            <a:spAutoFit/>
          </a:bodyPr>
          <a:lstStyle/>
          <a:p>
            <a:pPr algn="ctr"/>
            <a:r>
              <a:rPr lang="en-US" sz="2000" dirty="0">
                <a:solidFill>
                  <a:srgbClr val="FF0000"/>
                </a:solidFill>
              </a:rPr>
              <a:t>Atomic Number</a:t>
            </a:r>
          </a:p>
        </p:txBody>
      </p:sp>
      <p:sp>
        <p:nvSpPr>
          <p:cNvPr id="11" name="TextBox 10">
            <a:extLst>
              <a:ext uri="{FF2B5EF4-FFF2-40B4-BE49-F238E27FC236}">
                <a16:creationId xmlns:a16="http://schemas.microsoft.com/office/drawing/2014/main" id="{A450CCC3-6C1C-4FA3-AD50-D68BBA3FEEE3}"/>
              </a:ext>
            </a:extLst>
          </p:cNvPr>
          <p:cNvSpPr txBox="1"/>
          <p:nvPr/>
        </p:nvSpPr>
        <p:spPr>
          <a:xfrm>
            <a:off x="5762878" y="6015335"/>
            <a:ext cx="2590800" cy="400110"/>
          </a:xfrm>
          <a:prstGeom prst="rect">
            <a:avLst/>
          </a:prstGeom>
          <a:noFill/>
        </p:spPr>
        <p:txBody>
          <a:bodyPr wrap="square" rtlCol="0">
            <a:spAutoFit/>
          </a:bodyPr>
          <a:lstStyle/>
          <a:p>
            <a:pPr algn="ctr"/>
            <a:r>
              <a:rPr lang="en-US" sz="2000" dirty="0">
                <a:solidFill>
                  <a:srgbClr val="FF0000"/>
                </a:solidFill>
              </a:rPr>
              <a:t>Atomic Mass</a:t>
            </a:r>
          </a:p>
        </p:txBody>
      </p:sp>
    </p:spTree>
    <p:extLst>
      <p:ext uri="{BB962C8B-B14F-4D97-AF65-F5344CB8AC3E}">
        <p14:creationId xmlns:p14="http://schemas.microsoft.com/office/powerpoint/2010/main" val="30590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a:extLst>
              <a:ext uri="{FF2B5EF4-FFF2-40B4-BE49-F238E27FC236}">
                <a16:creationId xmlns:a16="http://schemas.microsoft.com/office/drawing/2014/main" id="{B5F992E5-13AC-4653-A8D0-1C64EB7DB240}"/>
              </a:ext>
            </a:extLst>
          </p:cNvPr>
          <p:cNvSpPr>
            <a:spLocks noGrp="1" noChangeArrowheads="1"/>
          </p:cNvSpPr>
          <p:nvPr>
            <p:ph type="body" sz="half" idx="3"/>
          </p:nvPr>
        </p:nvSpPr>
        <p:spPr>
          <a:xfrm>
            <a:off x="101600" y="1676400"/>
            <a:ext cx="5486400" cy="4114800"/>
          </a:xfrm>
        </p:spPr>
        <p:style>
          <a:lnRef idx="1">
            <a:schemeClr val="accent3"/>
          </a:lnRef>
          <a:fillRef idx="2">
            <a:schemeClr val="accent3"/>
          </a:fillRef>
          <a:effectRef idx="1">
            <a:schemeClr val="accent3"/>
          </a:effectRef>
          <a:fontRef idx="minor">
            <a:schemeClr val="dk1"/>
          </a:fontRef>
        </p:style>
        <p:txBody>
          <a:bodyPr>
            <a:noAutofit/>
          </a:bodyPr>
          <a:lstStyle/>
          <a:p>
            <a:r>
              <a:rPr lang="en-US" altLang="en-US" sz="3200" dirty="0"/>
              <a:t>The atomic number </a:t>
            </a:r>
            <a:r>
              <a:rPr lang="en-US" altLang="en-US" sz="3200" dirty="0">
                <a:highlight>
                  <a:srgbClr val="FFFF00"/>
                </a:highlight>
              </a:rPr>
              <a:t>increase from left to right</a:t>
            </a:r>
            <a:r>
              <a:rPr lang="en-US" altLang="en-US" sz="3200" dirty="0"/>
              <a:t>. </a:t>
            </a:r>
          </a:p>
          <a:p>
            <a:endParaRPr lang="en-US" altLang="en-US" sz="3200" dirty="0"/>
          </a:p>
          <a:p>
            <a:r>
              <a:rPr lang="en-US" altLang="en-US" sz="3200" dirty="0"/>
              <a:t>This refers to </a:t>
            </a:r>
            <a:r>
              <a:rPr lang="en-US" altLang="en-US" sz="3200" dirty="0">
                <a:highlight>
                  <a:srgbClr val="FFFF00"/>
                </a:highlight>
              </a:rPr>
              <a:t>how many protons </a:t>
            </a:r>
            <a:r>
              <a:rPr lang="en-US" altLang="en-US" sz="3200" dirty="0"/>
              <a:t>an atom of that element has.</a:t>
            </a:r>
          </a:p>
          <a:p>
            <a:r>
              <a:rPr lang="en-US" altLang="en-US" sz="3200" dirty="0">
                <a:highlight>
                  <a:srgbClr val="FFFF00"/>
                </a:highlight>
              </a:rPr>
              <a:t>No two elements, have the same number of protons</a:t>
            </a:r>
            <a:r>
              <a:rPr lang="en-US" altLang="en-US" sz="3200" dirty="0"/>
              <a:t>.</a:t>
            </a:r>
          </a:p>
        </p:txBody>
      </p:sp>
      <p:sp>
        <p:nvSpPr>
          <p:cNvPr id="3" name="Rectangle 8">
            <a:extLst>
              <a:ext uri="{FF2B5EF4-FFF2-40B4-BE49-F238E27FC236}">
                <a16:creationId xmlns:a16="http://schemas.microsoft.com/office/drawing/2014/main" id="{9C497F25-7061-26B6-3B7F-29CDABD9C4E3}"/>
              </a:ext>
            </a:extLst>
          </p:cNvPr>
          <p:cNvSpPr txBox="1">
            <a:spLocks noChangeArrowheads="1"/>
          </p:cNvSpPr>
          <p:nvPr/>
        </p:nvSpPr>
        <p:spPr>
          <a:xfrm>
            <a:off x="152400" y="187960"/>
            <a:ext cx="3657600" cy="77216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sz="4000" dirty="0"/>
              <a:t>Atomic Number</a:t>
            </a:r>
            <a:endParaRPr lang="en-US" altLang="en-US" sz="4000" b="1" dirty="0">
              <a:latin typeface="Comic Sans MS" panose="030F0702030302020204" pitchFamily="66" charset="0"/>
            </a:endParaRPr>
          </a:p>
        </p:txBody>
      </p:sp>
      <p:pic>
        <p:nvPicPr>
          <p:cNvPr id="8194" name="Picture 2" descr="What is Atomic Number? | ChemTalk">
            <a:extLst>
              <a:ext uri="{FF2B5EF4-FFF2-40B4-BE49-F238E27FC236}">
                <a16:creationId xmlns:a16="http://schemas.microsoft.com/office/drawing/2014/main" id="{126B6D85-D38F-4150-A1BC-B9A8EB167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0"/>
            <a:ext cx="6477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36A7FF30-2767-9BA4-758E-ADCE728A912C}"/>
              </a:ext>
            </a:extLst>
          </p:cNvPr>
          <p:cNvSpPr/>
          <p:nvPr/>
        </p:nvSpPr>
        <p:spPr>
          <a:xfrm>
            <a:off x="6096000" y="218440"/>
            <a:ext cx="5486400" cy="1295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Atomic number increases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4277">
                                            <p:txEl>
                                              <p:pRg st="2" end="2"/>
                                            </p:txEl>
                                          </p:spTgt>
                                        </p:tgtEl>
                                        <p:attrNameLst>
                                          <p:attrName>style.visibility</p:attrName>
                                        </p:attrNameLst>
                                      </p:cBhvr>
                                      <p:to>
                                        <p:strVal val="visible"/>
                                      </p:to>
                                    </p:set>
                                    <p:animEffect transition="in" filter="fade">
                                      <p:cBhvr>
                                        <p:cTn id="7" dur="1000"/>
                                        <p:tgtEl>
                                          <p:spTgt spid="54277">
                                            <p:txEl>
                                              <p:pRg st="2" end="2"/>
                                            </p:txEl>
                                          </p:spTgt>
                                        </p:tgtEl>
                                      </p:cBhvr>
                                    </p:animEffect>
                                    <p:anim calcmode="lin" valueType="num">
                                      <p:cBhvr>
                                        <p:cTn id="8" dur="1000" fill="hold"/>
                                        <p:tgtEl>
                                          <p:spTgt spid="5427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427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7">
                                            <p:txEl>
                                              <p:pRg st="2" end="2"/>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277">
                                            <p:txEl>
                                              <p:pRg st="0" end="0"/>
                                            </p:txEl>
                                          </p:spTgt>
                                        </p:tgtEl>
                                        <p:attrNameLst>
                                          <p:attrName>style.visibility</p:attrName>
                                        </p:attrNameLst>
                                      </p:cBhvr>
                                      <p:to>
                                        <p:strVal val="visible"/>
                                      </p:to>
                                    </p:set>
                                    <p:animEffect transition="in" filter="fade">
                                      <p:cBhvr>
                                        <p:cTn id="14" dur="1000"/>
                                        <p:tgtEl>
                                          <p:spTgt spid="54277">
                                            <p:txEl>
                                              <p:pRg st="0" end="0"/>
                                            </p:txEl>
                                          </p:spTgt>
                                        </p:tgtEl>
                                      </p:cBhvr>
                                    </p:animEffect>
                                    <p:anim calcmode="lin" valueType="num">
                                      <p:cBhvr>
                                        <p:cTn id="15" dur="1000" fill="hold"/>
                                        <p:tgtEl>
                                          <p:spTgt spid="54277">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54277">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277">
                                            <p:txEl>
                                              <p:pRg st="0" end="0"/>
                                            </p:txEl>
                                          </p:spTgt>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54277">
                                            <p:txEl>
                                              <p:pRg st="3" end="3"/>
                                            </p:txEl>
                                          </p:spTgt>
                                        </p:tgtEl>
                                        <p:attrNameLst>
                                          <p:attrName>style.visibility</p:attrName>
                                        </p:attrNameLst>
                                      </p:cBhvr>
                                      <p:to>
                                        <p:strVal val="visible"/>
                                      </p:to>
                                    </p:set>
                                    <p:animEffect transition="in" filter="fade">
                                      <p:cBhvr>
                                        <p:cTn id="21" dur="1000"/>
                                        <p:tgtEl>
                                          <p:spTgt spid="54277">
                                            <p:txEl>
                                              <p:pRg st="3" end="3"/>
                                            </p:txEl>
                                          </p:spTgt>
                                        </p:tgtEl>
                                      </p:cBhvr>
                                    </p:animEffect>
                                    <p:anim calcmode="lin" valueType="num">
                                      <p:cBhvr>
                                        <p:cTn id="22" dur="1000" fill="hold"/>
                                        <p:tgtEl>
                                          <p:spTgt spid="54277">
                                            <p:txEl>
                                              <p:pRg st="3" end="3"/>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54277">
                                            <p:txEl>
                                              <p:pRg st="3" end="3"/>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4277">
                                            <p:txEl>
                                              <p:pRg st="3" end="3"/>
                                            </p:txEl>
                                          </p:spTgt>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2" presetClass="entr" presetSubtype="2"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1+#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44418D-366C-495C-8DDC-B1F94852071F}"/>
              </a:ext>
            </a:extLst>
          </p:cNvPr>
          <p:cNvSpPr/>
          <p:nvPr/>
        </p:nvSpPr>
        <p:spPr>
          <a:xfrm>
            <a:off x="10048" y="0"/>
            <a:ext cx="12181952" cy="6858000"/>
          </a:xfrm>
          <a:prstGeom prst="rect">
            <a:avLst/>
          </a:prstGeom>
          <a:solidFill>
            <a:srgbClr val="ECF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2ACB38B-6064-4F5B-B321-7656A8EAE4F8}"/>
              </a:ext>
            </a:extLst>
          </p:cNvPr>
          <p:cNvPicPr>
            <a:picLocks noChangeAspect="1"/>
          </p:cNvPicPr>
          <p:nvPr/>
        </p:nvPicPr>
        <p:blipFill rotWithShape="1">
          <a:blip r:embed="rId2"/>
          <a:srcRect r="2109"/>
          <a:stretch/>
        </p:blipFill>
        <p:spPr>
          <a:xfrm>
            <a:off x="0" y="0"/>
            <a:ext cx="6477000" cy="4595258"/>
          </a:xfrm>
          <a:prstGeom prst="rect">
            <a:avLst/>
          </a:prstGeom>
        </p:spPr>
      </p:pic>
      <p:sp>
        <p:nvSpPr>
          <p:cNvPr id="7" name="TextBox 6">
            <a:extLst>
              <a:ext uri="{FF2B5EF4-FFF2-40B4-BE49-F238E27FC236}">
                <a16:creationId xmlns:a16="http://schemas.microsoft.com/office/drawing/2014/main" id="{FE84A52B-08E7-4390-84E3-68D8516FB9BA}"/>
              </a:ext>
            </a:extLst>
          </p:cNvPr>
          <p:cNvSpPr txBox="1"/>
          <p:nvPr/>
        </p:nvSpPr>
        <p:spPr>
          <a:xfrm>
            <a:off x="533400" y="2895600"/>
            <a:ext cx="2590800" cy="400110"/>
          </a:xfrm>
          <a:prstGeom prst="rect">
            <a:avLst/>
          </a:prstGeom>
          <a:solidFill>
            <a:srgbClr val="ECF8D6"/>
          </a:solidFill>
        </p:spPr>
        <p:txBody>
          <a:bodyPr wrap="square" rtlCol="0">
            <a:spAutoFit/>
          </a:bodyPr>
          <a:lstStyle/>
          <a:p>
            <a:r>
              <a:rPr lang="en-US" sz="2000" dirty="0">
                <a:solidFill>
                  <a:srgbClr val="FF0000"/>
                </a:solidFill>
              </a:rPr>
              <a:t>293</a:t>
            </a:r>
          </a:p>
        </p:txBody>
      </p:sp>
      <p:sp>
        <p:nvSpPr>
          <p:cNvPr id="8" name="TextBox 7">
            <a:extLst>
              <a:ext uri="{FF2B5EF4-FFF2-40B4-BE49-F238E27FC236}">
                <a16:creationId xmlns:a16="http://schemas.microsoft.com/office/drawing/2014/main" id="{83415B84-4721-4FD0-9732-98F47A2F0419}"/>
              </a:ext>
            </a:extLst>
          </p:cNvPr>
          <p:cNvSpPr txBox="1"/>
          <p:nvPr/>
        </p:nvSpPr>
        <p:spPr>
          <a:xfrm>
            <a:off x="152400" y="4144944"/>
            <a:ext cx="7071986" cy="1015663"/>
          </a:xfrm>
          <a:prstGeom prst="rect">
            <a:avLst/>
          </a:prstGeom>
          <a:solidFill>
            <a:srgbClr val="ECF8D6"/>
          </a:solidFill>
        </p:spPr>
        <p:txBody>
          <a:bodyPr wrap="square" rtlCol="0">
            <a:spAutoFit/>
          </a:bodyPr>
          <a:lstStyle/>
          <a:p>
            <a:r>
              <a:rPr lang="en-US" sz="2000" dirty="0">
                <a:solidFill>
                  <a:srgbClr val="FF0000"/>
                </a:solidFill>
              </a:rPr>
              <a:t>     Cobalt (27) and nickel(28), tellurium(52) and iodine(53),   </a:t>
            </a:r>
          </a:p>
          <a:p>
            <a:r>
              <a:rPr lang="en-US" sz="2000" dirty="0">
                <a:solidFill>
                  <a:srgbClr val="FF0000"/>
                </a:solidFill>
              </a:rPr>
              <a:t>     lawrencium(103) and rutherfordium(104), </a:t>
            </a:r>
          </a:p>
          <a:p>
            <a:r>
              <a:rPr lang="en-US" sz="2000" dirty="0">
                <a:solidFill>
                  <a:srgbClr val="FF0000"/>
                </a:solidFill>
              </a:rPr>
              <a:t>     flerovium(114) and </a:t>
            </a:r>
            <a:r>
              <a:rPr lang="en-US" sz="2000" dirty="0" err="1">
                <a:solidFill>
                  <a:srgbClr val="FF0000"/>
                </a:solidFill>
              </a:rPr>
              <a:t>moscovium</a:t>
            </a:r>
            <a:r>
              <a:rPr lang="en-US" sz="2000" dirty="0">
                <a:solidFill>
                  <a:srgbClr val="FF0000"/>
                </a:solidFill>
              </a:rPr>
              <a:t>(115).</a:t>
            </a:r>
          </a:p>
        </p:txBody>
      </p:sp>
      <p:pic>
        <p:nvPicPr>
          <p:cNvPr id="10" name="Picture 9">
            <a:extLst>
              <a:ext uri="{FF2B5EF4-FFF2-40B4-BE49-F238E27FC236}">
                <a16:creationId xmlns:a16="http://schemas.microsoft.com/office/drawing/2014/main" id="{B61649B2-34DF-4589-896E-439E2315BADF}"/>
              </a:ext>
            </a:extLst>
          </p:cNvPr>
          <p:cNvPicPr>
            <a:picLocks noChangeAspect="1"/>
          </p:cNvPicPr>
          <p:nvPr/>
        </p:nvPicPr>
        <p:blipFill>
          <a:blip r:embed="rId3"/>
          <a:stretch>
            <a:fillRect/>
          </a:stretch>
        </p:blipFill>
        <p:spPr>
          <a:xfrm>
            <a:off x="6477000" y="0"/>
            <a:ext cx="5704952" cy="1546994"/>
          </a:xfrm>
          <a:prstGeom prst="rect">
            <a:avLst/>
          </a:prstGeom>
        </p:spPr>
      </p:pic>
      <p:pic>
        <p:nvPicPr>
          <p:cNvPr id="11" name="Picture 10">
            <a:extLst>
              <a:ext uri="{FF2B5EF4-FFF2-40B4-BE49-F238E27FC236}">
                <a16:creationId xmlns:a16="http://schemas.microsoft.com/office/drawing/2014/main" id="{838373EB-6F12-4F47-89E3-30289A487BD2}"/>
              </a:ext>
            </a:extLst>
          </p:cNvPr>
          <p:cNvPicPr>
            <a:picLocks noChangeAspect="1"/>
          </p:cNvPicPr>
          <p:nvPr/>
        </p:nvPicPr>
        <p:blipFill rotWithShape="1">
          <a:blip r:embed="rId4"/>
          <a:srcRect r="30477"/>
          <a:stretch/>
        </p:blipFill>
        <p:spPr>
          <a:xfrm>
            <a:off x="6619352" y="3105703"/>
            <a:ext cx="4810648" cy="3688400"/>
          </a:xfrm>
          <a:prstGeom prst="rect">
            <a:avLst/>
          </a:prstGeom>
        </p:spPr>
      </p:pic>
      <p:sp>
        <p:nvSpPr>
          <p:cNvPr id="12" name="TextBox 11">
            <a:extLst>
              <a:ext uri="{FF2B5EF4-FFF2-40B4-BE49-F238E27FC236}">
                <a16:creationId xmlns:a16="http://schemas.microsoft.com/office/drawing/2014/main" id="{6D6BA95C-2873-4C58-BC9F-F2DC5115030E}"/>
              </a:ext>
            </a:extLst>
          </p:cNvPr>
          <p:cNvSpPr txBox="1"/>
          <p:nvPr/>
        </p:nvSpPr>
        <p:spPr>
          <a:xfrm>
            <a:off x="6619352" y="1662701"/>
            <a:ext cx="5496448" cy="1015663"/>
          </a:xfrm>
          <a:prstGeom prst="rect">
            <a:avLst/>
          </a:prstGeom>
          <a:solidFill>
            <a:srgbClr val="ECF8D6"/>
          </a:solidFill>
        </p:spPr>
        <p:txBody>
          <a:bodyPr wrap="square" rtlCol="0">
            <a:spAutoFit/>
          </a:bodyPr>
          <a:lstStyle/>
          <a:p>
            <a:r>
              <a:rPr lang="en-US" sz="2000" dirty="0">
                <a:solidFill>
                  <a:srgbClr val="FF0000"/>
                </a:solidFill>
              </a:rPr>
              <a:t>Atomic number is 31. Atomic mass should be around 69, or halfway between the values for Zinc and germanium.</a:t>
            </a:r>
          </a:p>
        </p:txBody>
      </p:sp>
    </p:spTree>
    <p:extLst>
      <p:ext uri="{BB962C8B-B14F-4D97-AF65-F5344CB8AC3E}">
        <p14:creationId xmlns:p14="http://schemas.microsoft.com/office/powerpoint/2010/main" val="18967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21,22</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485180" y="222195"/>
            <a:ext cx="6400800" cy="27486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Periods in the Periodic Table</a:t>
            </a:r>
          </a:p>
          <a:p>
            <a:r>
              <a:rPr lang="en-US" sz="3600" dirty="0">
                <a:solidFill>
                  <a:schemeClr val="bg1"/>
                </a:solidFill>
              </a:rPr>
              <a:t>Lanthanides and Actinides</a:t>
            </a:r>
          </a:p>
        </p:txBody>
      </p:sp>
    </p:spTree>
    <p:extLst>
      <p:ext uri="{BB962C8B-B14F-4D97-AF65-F5344CB8AC3E}">
        <p14:creationId xmlns:p14="http://schemas.microsoft.com/office/powerpoint/2010/main" val="4032935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84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F9D1E5F6-8E2C-B9B6-D980-67C92AE32E78}"/>
              </a:ext>
            </a:extLst>
          </p:cNvPr>
          <p:cNvSpPr txBox="1">
            <a:spLocks noChangeArrowheads="1"/>
          </p:cNvSpPr>
          <p:nvPr/>
        </p:nvSpPr>
        <p:spPr>
          <a:xfrm>
            <a:off x="640080" y="2074363"/>
            <a:ext cx="2752354" cy="2709275"/>
          </a:xfrm>
          <a:prstGeom prst="ellipse">
            <a:avLst/>
          </a:prstGeom>
          <a:solidFill>
            <a:srgbClr val="262626"/>
          </a:solidFill>
          <a:ln w="174625" cmpd="thinThick">
            <a:solidFill>
              <a:srgbClr val="262626"/>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fontAlgn="auto">
              <a:spcAft>
                <a:spcPts val="600"/>
              </a:spcAft>
            </a:pPr>
            <a:r>
              <a:rPr lang="en-US" altLang="en-US" sz="2600" kern="1200">
                <a:solidFill>
                  <a:srgbClr val="FFFFFF"/>
                </a:solidFill>
                <a:latin typeface="+mj-lt"/>
                <a:ea typeface="+mj-ea"/>
                <a:cs typeface="+mj-cs"/>
              </a:rPr>
              <a:t>What is the difference between a column and a row ?</a:t>
            </a:r>
            <a:endParaRPr lang="en-US" altLang="en-US" sz="2600" b="1" kern="1200">
              <a:solidFill>
                <a:srgbClr val="FFFFFF"/>
              </a:solidFill>
              <a:latin typeface="+mj-lt"/>
              <a:ea typeface="+mj-ea"/>
              <a:cs typeface="+mj-cs"/>
            </a:endParaRPr>
          </a:p>
        </p:txBody>
      </p:sp>
      <p:pic>
        <p:nvPicPr>
          <p:cNvPr id="9218" name="Picture 2" descr="What Are Columns and Rows?">
            <a:extLst>
              <a:ext uri="{FF2B5EF4-FFF2-40B4-BE49-F238E27FC236}">
                <a16:creationId xmlns:a16="http://schemas.microsoft.com/office/drawing/2014/main" id="{544D910C-8A28-8EDE-2DA3-D6E74C2C2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61" t="21047" r="-707"/>
          <a:stretch/>
        </p:blipFill>
        <p:spPr bwMode="auto">
          <a:xfrm>
            <a:off x="3506497" y="1066800"/>
            <a:ext cx="852064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315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ED0FF74-32F8-4324-ADF3-ED969243D218}"/>
              </a:ext>
            </a:extLst>
          </p:cNvPr>
          <p:cNvSpPr>
            <a:spLocks noGrp="1" noChangeArrowheads="1"/>
          </p:cNvSpPr>
          <p:nvPr>
            <p:ph type="title"/>
          </p:nvPr>
        </p:nvSpPr>
        <p:spPr>
          <a:xfrm>
            <a:off x="228600" y="152400"/>
            <a:ext cx="7620000" cy="838200"/>
          </a:xfrm>
        </p:spPr>
        <p:txBody>
          <a:bodyPr/>
          <a:lstStyle/>
          <a:p>
            <a:pPr algn="l"/>
            <a:r>
              <a:rPr lang="en-US" altLang="en-US" b="1" dirty="0">
                <a:solidFill>
                  <a:srgbClr val="C00000"/>
                </a:solidFill>
                <a:highlight>
                  <a:srgbClr val="FFFF00"/>
                </a:highlight>
              </a:rPr>
              <a:t>Rows</a:t>
            </a:r>
            <a:r>
              <a:rPr lang="en-US" altLang="en-US" dirty="0">
                <a:highlight>
                  <a:srgbClr val="FFFF00"/>
                </a:highlight>
              </a:rPr>
              <a:t> are called “</a:t>
            </a:r>
            <a:r>
              <a:rPr lang="en-US" altLang="en-US" b="1" dirty="0">
                <a:solidFill>
                  <a:srgbClr val="C00000"/>
                </a:solidFill>
                <a:highlight>
                  <a:srgbClr val="FFFF00"/>
                </a:highlight>
              </a:rPr>
              <a:t>Periods</a:t>
            </a:r>
            <a:r>
              <a:rPr lang="en-US" altLang="en-US" dirty="0">
                <a:highlight>
                  <a:srgbClr val="FFFF00"/>
                </a:highlight>
              </a:rPr>
              <a:t>”</a:t>
            </a:r>
          </a:p>
        </p:txBody>
      </p:sp>
      <p:pic>
        <p:nvPicPr>
          <p:cNvPr id="6640" name="Picture 496">
            <a:extLst>
              <a:ext uri="{FF2B5EF4-FFF2-40B4-BE49-F238E27FC236}">
                <a16:creationId xmlns:a16="http://schemas.microsoft.com/office/drawing/2014/main" id="{24CAED14-EE4A-41D0-A1C0-980620594013}"/>
              </a:ext>
            </a:extLst>
          </p:cNvPr>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5029200" y="1295401"/>
            <a:ext cx="70104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968BDDDF-6FCD-178B-EC6E-573B774AC572}"/>
              </a:ext>
            </a:extLst>
          </p:cNvPr>
          <p:cNvSpPr txBox="1"/>
          <p:nvPr/>
        </p:nvSpPr>
        <p:spPr>
          <a:xfrm>
            <a:off x="228600" y="990600"/>
            <a:ext cx="4724400" cy="4832092"/>
          </a:xfrm>
          <a:prstGeom prst="rect">
            <a:avLst/>
          </a:prstGeom>
          <a:noFill/>
        </p:spPr>
        <p:txBody>
          <a:bodyPr wrap="square" rtlCol="0">
            <a:spAutoFit/>
          </a:bodyPr>
          <a:lstStyle/>
          <a:p>
            <a:r>
              <a:rPr lang="en-US" sz="2800" dirty="0">
                <a:highlight>
                  <a:srgbClr val="FFFF00"/>
                </a:highlight>
              </a:rPr>
              <a:t>Metals</a:t>
            </a:r>
            <a:r>
              <a:rPr lang="en-US" sz="2800" dirty="0"/>
              <a:t> are shown on the</a:t>
            </a:r>
            <a:r>
              <a:rPr lang="en-US" sz="2800" dirty="0">
                <a:highlight>
                  <a:srgbClr val="FFFF00"/>
                </a:highlight>
              </a:rPr>
              <a:t> left </a:t>
            </a:r>
            <a:r>
              <a:rPr lang="en-US" sz="2800" dirty="0"/>
              <a:t>of the table and </a:t>
            </a:r>
            <a:r>
              <a:rPr lang="en-US" sz="2800" dirty="0">
                <a:highlight>
                  <a:srgbClr val="FFFF00"/>
                </a:highlight>
              </a:rPr>
              <a:t>nonmetals</a:t>
            </a:r>
            <a:r>
              <a:rPr lang="en-US" sz="2800" dirty="0"/>
              <a:t> are located on the </a:t>
            </a:r>
            <a:r>
              <a:rPr lang="en-US" sz="2800" dirty="0">
                <a:highlight>
                  <a:srgbClr val="FFFF00"/>
                </a:highlight>
              </a:rPr>
              <a:t>right. </a:t>
            </a:r>
          </a:p>
          <a:p>
            <a:r>
              <a:rPr lang="en-US" sz="2800" dirty="0">
                <a:highlight>
                  <a:srgbClr val="FFFF00"/>
                </a:highlight>
              </a:rPr>
              <a:t>Metalloids</a:t>
            </a:r>
            <a:r>
              <a:rPr lang="en-US" sz="2800" dirty="0"/>
              <a:t> are found </a:t>
            </a:r>
            <a:r>
              <a:rPr lang="en-US" sz="2800" dirty="0">
                <a:highlight>
                  <a:srgbClr val="FFFF00"/>
                </a:highlight>
              </a:rPr>
              <a:t>between the metals and nonmetals</a:t>
            </a:r>
            <a:r>
              <a:rPr lang="en-US" sz="2800" dirty="0"/>
              <a:t>.</a:t>
            </a:r>
          </a:p>
          <a:p>
            <a:endParaRPr lang="en-US" sz="2800" dirty="0"/>
          </a:p>
          <a:p>
            <a:r>
              <a:rPr lang="en-US" sz="2800" dirty="0"/>
              <a:t>-This pattern is repeated in each period so an element’s properties can be predicted by its location in the periodic table.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6">
            <a:extLst>
              <a:ext uri="{FF2B5EF4-FFF2-40B4-BE49-F238E27FC236}">
                <a16:creationId xmlns:a16="http://schemas.microsoft.com/office/drawing/2014/main" id="{4625FF2F-6098-42D3-826F-08CE42323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9144000" cy="613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60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1686"/>
                                        </p:tgtEl>
                                        <p:attrNameLst>
                                          <p:attrName>style.visibility</p:attrName>
                                        </p:attrNameLst>
                                      </p:cBhvr>
                                      <p:to>
                                        <p:strVal val="visible"/>
                                      </p:to>
                                    </p:set>
                                    <p:anim calcmode="lin" valueType="num">
                                      <p:cBhvr>
                                        <p:cTn id="7" dur="1000" fill="hold"/>
                                        <p:tgtEl>
                                          <p:spTgt spid="71686"/>
                                        </p:tgtEl>
                                        <p:attrNameLst>
                                          <p:attrName>ppt_w</p:attrName>
                                        </p:attrNameLst>
                                      </p:cBhvr>
                                      <p:tavLst>
                                        <p:tav tm="0">
                                          <p:val>
                                            <p:fltVal val="0"/>
                                          </p:val>
                                        </p:tav>
                                        <p:tav tm="100000">
                                          <p:val>
                                            <p:strVal val="#ppt_w"/>
                                          </p:val>
                                        </p:tav>
                                      </p:tavLst>
                                    </p:anim>
                                    <p:anim calcmode="lin" valueType="num">
                                      <p:cBhvr>
                                        <p:cTn id="8" dur="1000" fill="hold"/>
                                        <p:tgtEl>
                                          <p:spTgt spid="71686"/>
                                        </p:tgtEl>
                                        <p:attrNameLst>
                                          <p:attrName>ppt_h</p:attrName>
                                        </p:attrNameLst>
                                      </p:cBhvr>
                                      <p:tavLst>
                                        <p:tav tm="0">
                                          <p:val>
                                            <p:fltVal val="0"/>
                                          </p:val>
                                        </p:tav>
                                        <p:tav tm="100000">
                                          <p:val>
                                            <p:strVal val="#ppt_h"/>
                                          </p:val>
                                        </p:tav>
                                      </p:tavLst>
                                    </p:anim>
                                    <p:anim calcmode="lin" valueType="num">
                                      <p:cBhvr>
                                        <p:cTn id="9" dur="1000" fill="hold"/>
                                        <p:tgtEl>
                                          <p:spTgt spid="716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D3461-7488-4F10-9E90-998D02A7EF82}"/>
              </a:ext>
            </a:extLst>
          </p:cNvPr>
          <p:cNvPicPr>
            <a:picLocks noChangeAspect="1"/>
          </p:cNvPicPr>
          <p:nvPr/>
        </p:nvPicPr>
        <p:blipFill>
          <a:blip r:embed="rId2"/>
          <a:stretch>
            <a:fillRect/>
          </a:stretch>
        </p:blipFill>
        <p:spPr>
          <a:xfrm>
            <a:off x="0" y="0"/>
            <a:ext cx="10912786" cy="4282811"/>
          </a:xfrm>
          <a:prstGeom prst="rect">
            <a:avLst/>
          </a:prstGeom>
        </p:spPr>
      </p:pic>
      <p:pic>
        <p:nvPicPr>
          <p:cNvPr id="3" name="Picture 2">
            <a:hlinkClick r:id="rId3"/>
            <a:extLst>
              <a:ext uri="{FF2B5EF4-FFF2-40B4-BE49-F238E27FC236}">
                <a16:creationId xmlns:a16="http://schemas.microsoft.com/office/drawing/2014/main" id="{D9424B95-4977-4DFC-8C86-2F9E88F19B69}"/>
              </a:ext>
            </a:extLst>
          </p:cNvPr>
          <p:cNvPicPr>
            <a:picLocks noChangeAspect="1"/>
          </p:cNvPicPr>
          <p:nvPr/>
        </p:nvPicPr>
        <p:blipFill rotWithShape="1">
          <a:blip r:embed="rId2"/>
          <a:srcRect r="67182" b="43065"/>
          <a:stretch/>
        </p:blipFill>
        <p:spPr>
          <a:xfrm>
            <a:off x="0" y="1"/>
            <a:ext cx="3581400" cy="2438400"/>
          </a:xfrm>
          <a:prstGeom prst="rect">
            <a:avLst/>
          </a:prstGeom>
        </p:spPr>
      </p:pic>
    </p:spTree>
    <p:extLst>
      <p:ext uri="{BB962C8B-B14F-4D97-AF65-F5344CB8AC3E}">
        <p14:creationId xmlns:p14="http://schemas.microsoft.com/office/powerpoint/2010/main" val="2033581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6EAB5-1420-9FDD-5512-924614566232}"/>
              </a:ext>
            </a:extLst>
          </p:cNvPr>
          <p:cNvSpPr txBox="1"/>
          <p:nvPr/>
        </p:nvSpPr>
        <p:spPr>
          <a:xfrm>
            <a:off x="243840" y="2438400"/>
            <a:ext cx="4419600" cy="2246769"/>
          </a:xfrm>
          <a:prstGeom prst="rect">
            <a:avLst/>
          </a:prstGeom>
          <a:noFill/>
        </p:spPr>
        <p:txBody>
          <a:bodyPr wrap="square" rtlCol="0">
            <a:spAutoFit/>
          </a:bodyPr>
          <a:lstStyle/>
          <a:p>
            <a:pPr algn="ctr"/>
            <a:r>
              <a:rPr lang="en-US" sz="2800" dirty="0"/>
              <a:t>Two additional rows standing alone, and </a:t>
            </a:r>
            <a:r>
              <a:rPr lang="en-US" sz="2800" b="1" dirty="0">
                <a:solidFill>
                  <a:srgbClr val="C00000"/>
                </a:solidFill>
                <a:highlight>
                  <a:srgbClr val="FFFF00"/>
                </a:highlight>
              </a:rPr>
              <a:t>are placed off </a:t>
            </a:r>
            <a:r>
              <a:rPr lang="en-US" sz="2800" dirty="0"/>
              <a:t>the table to save space and to make the rest of the table easier to read.</a:t>
            </a:r>
          </a:p>
        </p:txBody>
      </p:sp>
      <p:sp>
        <p:nvSpPr>
          <p:cNvPr id="4" name="Rectangle 8">
            <a:extLst>
              <a:ext uri="{FF2B5EF4-FFF2-40B4-BE49-F238E27FC236}">
                <a16:creationId xmlns:a16="http://schemas.microsoft.com/office/drawing/2014/main" id="{7EBEC2DF-EC62-DDD2-B253-DC44EC7036E5}"/>
              </a:ext>
            </a:extLst>
          </p:cNvPr>
          <p:cNvSpPr txBox="1">
            <a:spLocks noChangeArrowheads="1"/>
          </p:cNvSpPr>
          <p:nvPr/>
        </p:nvSpPr>
        <p:spPr>
          <a:xfrm>
            <a:off x="228600" y="294639"/>
            <a:ext cx="5562600" cy="83099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4000" dirty="0"/>
              <a:t>Lanthanides and Actinides</a:t>
            </a:r>
            <a:endParaRPr lang="en-US" altLang="en-US" sz="4000" b="1" dirty="0">
              <a:latin typeface="Comic Sans MS" panose="030F0702030302020204" pitchFamily="66" charset="0"/>
            </a:endParaRPr>
          </a:p>
        </p:txBody>
      </p:sp>
      <p:pic>
        <p:nvPicPr>
          <p:cNvPr id="8" name="Picture 2" descr="What is Atomic Number? | ChemTalk">
            <a:extLst>
              <a:ext uri="{FF2B5EF4-FFF2-40B4-BE49-F238E27FC236}">
                <a16:creationId xmlns:a16="http://schemas.microsoft.com/office/drawing/2014/main" id="{9E91B01B-B7B7-72B1-8383-B30322B5F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295399"/>
            <a:ext cx="7315200" cy="5257801"/>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7AC935B2-EAD4-8B33-C703-538EC9514029}"/>
              </a:ext>
            </a:extLst>
          </p:cNvPr>
          <p:cNvSpPr/>
          <p:nvPr/>
        </p:nvSpPr>
        <p:spPr>
          <a:xfrm>
            <a:off x="2895600" y="5546727"/>
            <a:ext cx="27432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Lanthanides</a:t>
            </a:r>
            <a:endParaRPr lang="en-US"/>
          </a:p>
        </p:txBody>
      </p:sp>
      <p:sp>
        <p:nvSpPr>
          <p:cNvPr id="10" name="Arrow: Right 9">
            <a:extLst>
              <a:ext uri="{FF2B5EF4-FFF2-40B4-BE49-F238E27FC236}">
                <a16:creationId xmlns:a16="http://schemas.microsoft.com/office/drawing/2014/main" id="{29A75C7D-1E19-4AD4-267C-61779750DBB0}"/>
              </a:ext>
            </a:extLst>
          </p:cNvPr>
          <p:cNvSpPr/>
          <p:nvPr/>
        </p:nvSpPr>
        <p:spPr>
          <a:xfrm>
            <a:off x="2895600" y="6125531"/>
            <a:ext cx="274320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Actinides</a:t>
            </a:r>
            <a:endParaRPr lang="en-US" dirty="0"/>
          </a:p>
        </p:txBody>
      </p:sp>
    </p:spTree>
    <p:extLst>
      <p:ext uri="{BB962C8B-B14F-4D97-AF65-F5344CB8AC3E}">
        <p14:creationId xmlns:p14="http://schemas.microsoft.com/office/powerpoint/2010/main" val="42845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Google Shape;2571;p51"/>
          <p:cNvSpPr/>
          <p:nvPr/>
        </p:nvSpPr>
        <p:spPr>
          <a:xfrm rot="-1479384">
            <a:off x="249895" y="4791605"/>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2" name="Google Shape;2572;p51"/>
          <p:cNvSpPr/>
          <p:nvPr/>
        </p:nvSpPr>
        <p:spPr>
          <a:xfrm rot="-1479384">
            <a:off x="6773858" y="1657791"/>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3" name="Google Shape;2573;p51"/>
          <p:cNvSpPr/>
          <p:nvPr/>
        </p:nvSpPr>
        <p:spPr>
          <a:xfrm rot="-1479384">
            <a:off x="6711492" y="4650565"/>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4" name="Google Shape;2574;p51"/>
          <p:cNvSpPr/>
          <p:nvPr/>
        </p:nvSpPr>
        <p:spPr>
          <a:xfrm rot="-1479384">
            <a:off x="312261" y="1798832"/>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576" name="Google Shape;2576;p51"/>
          <p:cNvSpPr txBox="1">
            <a:spLocks noGrp="1"/>
          </p:cNvSpPr>
          <p:nvPr>
            <p:ph type="title"/>
          </p:nvPr>
        </p:nvSpPr>
        <p:spPr>
          <a:xfrm>
            <a:off x="1827052" y="1585395"/>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16,17,18</a:t>
            </a:r>
            <a:endParaRPr dirty="0">
              <a:solidFill>
                <a:schemeClr val="tx1"/>
              </a:solidFill>
            </a:endParaRPr>
          </a:p>
        </p:txBody>
      </p:sp>
      <p:sp>
        <p:nvSpPr>
          <p:cNvPr id="2577" name="Google Shape;2577;p51"/>
          <p:cNvSpPr txBox="1">
            <a:spLocks noGrp="1"/>
          </p:cNvSpPr>
          <p:nvPr>
            <p:ph type="subTitle" idx="1"/>
          </p:nvPr>
        </p:nvSpPr>
        <p:spPr>
          <a:xfrm>
            <a:off x="1827052" y="2198476"/>
            <a:ext cx="4116243" cy="795600"/>
          </a:xfrm>
          <a:prstGeom prst="rect">
            <a:avLst/>
          </a:prstGeom>
        </p:spPr>
        <p:txBody>
          <a:bodyPr spcFirstLastPara="1" vert="horz" wrap="square" lIns="121900" tIns="121900" rIns="121900" bIns="121900" rtlCol="0" anchor="ctr" anchorCtr="0">
            <a:noAutofit/>
          </a:bodyPr>
          <a:lstStyle/>
          <a:p>
            <a:r>
              <a:rPr lang="en-US" sz="2400" dirty="0"/>
              <a:t>Organizing the Elements</a:t>
            </a:r>
          </a:p>
          <a:p>
            <a:r>
              <a:rPr lang="en-US" sz="2400" dirty="0"/>
              <a:t>Mendeleev's Work</a:t>
            </a:r>
          </a:p>
        </p:txBody>
      </p:sp>
      <p:sp>
        <p:nvSpPr>
          <p:cNvPr id="2578" name="Google Shape;2578;p51"/>
          <p:cNvSpPr txBox="1">
            <a:spLocks noGrp="1"/>
          </p:cNvSpPr>
          <p:nvPr>
            <p:ph type="title" idx="2"/>
          </p:nvPr>
        </p:nvSpPr>
        <p:spPr>
          <a:xfrm>
            <a:off x="8288949" y="1444311"/>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19,20</a:t>
            </a:r>
            <a:endParaRPr dirty="0">
              <a:solidFill>
                <a:schemeClr val="tx1"/>
              </a:solidFill>
            </a:endParaRPr>
          </a:p>
        </p:txBody>
      </p:sp>
      <p:sp>
        <p:nvSpPr>
          <p:cNvPr id="2579" name="Google Shape;2579;p51"/>
          <p:cNvSpPr txBox="1">
            <a:spLocks noGrp="1"/>
          </p:cNvSpPr>
          <p:nvPr>
            <p:ph type="subTitle" idx="3"/>
          </p:nvPr>
        </p:nvSpPr>
        <p:spPr>
          <a:xfrm>
            <a:off x="8096124" y="2362981"/>
            <a:ext cx="3790776" cy="795600"/>
          </a:xfrm>
          <a:prstGeom prst="rect">
            <a:avLst/>
          </a:prstGeom>
        </p:spPr>
        <p:txBody>
          <a:bodyPr spcFirstLastPara="1" vert="horz" wrap="square" lIns="121900" tIns="121900" rIns="121900" bIns="121900" rtlCol="0" anchor="ctr" anchorCtr="0">
            <a:noAutofit/>
          </a:bodyPr>
          <a:lstStyle/>
          <a:p>
            <a:r>
              <a:rPr lang="en-US" sz="2400" dirty="0"/>
              <a:t>Using the Periodic Table</a:t>
            </a:r>
          </a:p>
          <a:p>
            <a:r>
              <a:rPr lang="en-US" sz="2400" dirty="0"/>
              <a:t>The Periodic Table</a:t>
            </a:r>
          </a:p>
        </p:txBody>
      </p:sp>
      <p:sp>
        <p:nvSpPr>
          <p:cNvPr id="2580" name="Google Shape;2580;p51"/>
          <p:cNvSpPr txBox="1">
            <a:spLocks noGrp="1"/>
          </p:cNvSpPr>
          <p:nvPr>
            <p:ph type="title" idx="4"/>
          </p:nvPr>
        </p:nvSpPr>
        <p:spPr>
          <a:xfrm>
            <a:off x="1764686" y="4586368"/>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21,22</a:t>
            </a:r>
            <a:endParaRPr dirty="0">
              <a:solidFill>
                <a:schemeClr val="tx1"/>
              </a:solidFill>
            </a:endParaRPr>
          </a:p>
        </p:txBody>
      </p:sp>
      <p:sp>
        <p:nvSpPr>
          <p:cNvPr id="2581" name="Google Shape;2581;p51"/>
          <p:cNvSpPr txBox="1">
            <a:spLocks noGrp="1"/>
          </p:cNvSpPr>
          <p:nvPr>
            <p:ph type="subTitle" idx="5"/>
          </p:nvPr>
        </p:nvSpPr>
        <p:spPr>
          <a:xfrm>
            <a:off x="1764686" y="5573026"/>
            <a:ext cx="3654766" cy="795600"/>
          </a:xfrm>
          <a:prstGeom prst="rect">
            <a:avLst/>
          </a:prstGeom>
        </p:spPr>
        <p:txBody>
          <a:bodyPr spcFirstLastPara="1" vert="horz" wrap="square" lIns="121900" tIns="121900" rIns="121900" bIns="121900" rtlCol="0" anchor="ctr" anchorCtr="0">
            <a:noAutofit/>
          </a:bodyPr>
          <a:lstStyle/>
          <a:p>
            <a:r>
              <a:rPr lang="en-US" sz="2000" dirty="0"/>
              <a:t>Periods in the Periodic Table</a:t>
            </a:r>
          </a:p>
          <a:p>
            <a:r>
              <a:rPr lang="en-US" sz="2000" dirty="0"/>
              <a:t>Lanthanides and Actinides</a:t>
            </a:r>
          </a:p>
          <a:p>
            <a:endParaRPr lang="en-US" sz="2000" dirty="0"/>
          </a:p>
        </p:txBody>
      </p:sp>
      <p:sp>
        <p:nvSpPr>
          <p:cNvPr id="2582" name="Google Shape;2582;p51"/>
          <p:cNvSpPr txBox="1">
            <a:spLocks noGrp="1"/>
          </p:cNvSpPr>
          <p:nvPr>
            <p:ph type="title" idx="6"/>
          </p:nvPr>
        </p:nvSpPr>
        <p:spPr>
          <a:xfrm>
            <a:off x="8226583" y="4445285"/>
            <a:ext cx="3592400" cy="986000"/>
          </a:xfrm>
          <a:prstGeom prst="rect">
            <a:avLst/>
          </a:prstGeom>
        </p:spPr>
        <p:txBody>
          <a:bodyPr spcFirstLastPara="1" vert="horz" wrap="square" lIns="121900" tIns="121900" rIns="121900" bIns="121900" rtlCol="0" anchor="ctr" anchorCtr="0">
            <a:noAutofit/>
          </a:bodyPr>
          <a:lstStyle/>
          <a:p>
            <a:pPr algn="l"/>
            <a:r>
              <a:rPr lang="en-US" dirty="0">
                <a:solidFill>
                  <a:schemeClr val="tx1"/>
                </a:solidFill>
              </a:rPr>
              <a:t>Pgs. 23,24</a:t>
            </a:r>
            <a:endParaRPr dirty="0">
              <a:solidFill>
                <a:schemeClr val="tx1"/>
              </a:solidFill>
            </a:endParaRPr>
          </a:p>
        </p:txBody>
      </p:sp>
      <p:sp>
        <p:nvSpPr>
          <p:cNvPr id="2583" name="Google Shape;2583;p51"/>
          <p:cNvSpPr txBox="1">
            <a:spLocks noGrp="1"/>
          </p:cNvSpPr>
          <p:nvPr>
            <p:ph type="subTitle" idx="7"/>
          </p:nvPr>
        </p:nvSpPr>
        <p:spPr>
          <a:xfrm>
            <a:off x="8226583" y="5816391"/>
            <a:ext cx="4116260" cy="795600"/>
          </a:xfrm>
          <a:prstGeom prst="rect">
            <a:avLst/>
          </a:prstGeom>
        </p:spPr>
        <p:txBody>
          <a:bodyPr spcFirstLastPara="1" vert="horz" wrap="square" lIns="121900" tIns="121900" rIns="121900" bIns="121900" rtlCol="0" anchor="ctr" anchorCtr="0">
            <a:noAutofit/>
          </a:bodyPr>
          <a:lstStyle/>
          <a:p>
            <a:r>
              <a:rPr lang="en-US" sz="2400" dirty="0" err="1"/>
              <a:t>Transuranium</a:t>
            </a:r>
            <a:r>
              <a:rPr lang="en-US" sz="2400" dirty="0"/>
              <a:t> Elements</a:t>
            </a:r>
          </a:p>
          <a:p>
            <a:r>
              <a:rPr lang="en-US" sz="2400" dirty="0"/>
              <a:t>Groups in the Periodic Table</a:t>
            </a:r>
          </a:p>
          <a:p>
            <a:endParaRPr lang="en-US" sz="2400" dirty="0"/>
          </a:p>
          <a:p>
            <a:endParaRPr lang="en-US" sz="2400" dirty="0"/>
          </a:p>
        </p:txBody>
      </p:sp>
      <p:sp>
        <p:nvSpPr>
          <p:cNvPr id="2584" name="Google Shape;2584;p51"/>
          <p:cNvSpPr txBox="1">
            <a:spLocks noGrp="1"/>
          </p:cNvSpPr>
          <p:nvPr>
            <p:ph type="title" idx="8"/>
          </p:nvPr>
        </p:nvSpPr>
        <p:spPr>
          <a:xfrm>
            <a:off x="294620" y="1932389"/>
            <a:ext cx="1336400" cy="986000"/>
          </a:xfrm>
          <a:prstGeom prst="rect">
            <a:avLst/>
          </a:prstGeom>
          <a:noFill/>
        </p:spPr>
        <p:style>
          <a:lnRef idx="0">
            <a:schemeClr val="accent2"/>
          </a:lnRef>
          <a:fillRef idx="3">
            <a:schemeClr val="accent2"/>
          </a:fillRef>
          <a:effectRef idx="3">
            <a:schemeClr val="accent2"/>
          </a:effectRef>
          <a:fontRef idx="minor">
            <a:schemeClr val="lt1"/>
          </a:fontRef>
        </p:style>
        <p:txBody>
          <a:bodyPr spcFirstLastPara="1" vert="horz" wrap="square" lIns="121900" tIns="121900" rIns="121900" bIns="121900" rtlCol="0" anchor="ctr" anchorCtr="0">
            <a:noAutofit/>
          </a:bodyPr>
          <a:lstStyle/>
          <a:p>
            <a:r>
              <a:rPr lang="en" dirty="0">
                <a:hlinkClick r:id="rId3" action="ppaction://hlinksldjump"/>
              </a:rPr>
              <a:t>01</a:t>
            </a:r>
            <a:endParaRPr dirty="0">
              <a:hlinkClick r:id="rId4" action="ppaction://hlinksldjump"/>
            </a:endParaRPr>
          </a:p>
        </p:txBody>
      </p:sp>
      <p:sp>
        <p:nvSpPr>
          <p:cNvPr id="2585" name="Google Shape;2585;p51"/>
          <p:cNvSpPr txBox="1">
            <a:spLocks noGrp="1"/>
          </p:cNvSpPr>
          <p:nvPr>
            <p:ph type="title" idx="9"/>
          </p:nvPr>
        </p:nvSpPr>
        <p:spPr>
          <a:xfrm>
            <a:off x="232254" y="4914928"/>
            <a:ext cx="1336400" cy="986000"/>
          </a:xfrm>
          <a:prstGeom prst="rect">
            <a:avLst/>
          </a:prstGeom>
        </p:spPr>
        <p:txBody>
          <a:bodyPr spcFirstLastPara="1" vert="horz" wrap="square" lIns="121900" tIns="121900" rIns="121900" bIns="121900" rtlCol="0" anchor="ctr" anchorCtr="0">
            <a:noAutofit/>
          </a:bodyPr>
          <a:lstStyle/>
          <a:p>
            <a:r>
              <a:rPr lang="en" dirty="0">
                <a:hlinkClick r:id="rId5" action="ppaction://hlinksldjump"/>
              </a:rPr>
              <a:t>03</a:t>
            </a:r>
            <a:endParaRPr dirty="0"/>
          </a:p>
        </p:txBody>
      </p:sp>
      <p:sp>
        <p:nvSpPr>
          <p:cNvPr id="2586" name="Google Shape;2586;p51"/>
          <p:cNvSpPr txBox="1">
            <a:spLocks noGrp="1"/>
          </p:cNvSpPr>
          <p:nvPr>
            <p:ph type="title" idx="13"/>
          </p:nvPr>
        </p:nvSpPr>
        <p:spPr>
          <a:xfrm>
            <a:off x="6756217" y="1791349"/>
            <a:ext cx="1336400" cy="986000"/>
          </a:xfrm>
          <a:prstGeom prst="rect">
            <a:avLst/>
          </a:prstGeom>
        </p:spPr>
        <p:txBody>
          <a:bodyPr spcFirstLastPara="1" vert="horz" wrap="square" lIns="121900" tIns="121900" rIns="121900" bIns="121900" rtlCol="0" anchor="ctr" anchorCtr="0">
            <a:noAutofit/>
          </a:bodyPr>
          <a:lstStyle/>
          <a:p>
            <a:r>
              <a:rPr lang="en" dirty="0">
                <a:hlinkClick r:id="rId6" action="ppaction://hlinksldjump"/>
              </a:rPr>
              <a:t>02</a:t>
            </a:r>
            <a:endParaRPr dirty="0">
              <a:hlinkClick r:id="rId3" action="ppaction://hlinksldjump"/>
            </a:endParaRPr>
          </a:p>
        </p:txBody>
      </p:sp>
      <p:sp>
        <p:nvSpPr>
          <p:cNvPr id="2587" name="Google Shape;2587;p51"/>
          <p:cNvSpPr txBox="1">
            <a:spLocks noGrp="1"/>
          </p:cNvSpPr>
          <p:nvPr>
            <p:ph type="title" idx="14"/>
          </p:nvPr>
        </p:nvSpPr>
        <p:spPr>
          <a:xfrm>
            <a:off x="6693851" y="4773888"/>
            <a:ext cx="1336400" cy="986000"/>
          </a:xfrm>
          <a:prstGeom prst="rect">
            <a:avLst/>
          </a:prstGeom>
        </p:spPr>
        <p:txBody>
          <a:bodyPr spcFirstLastPara="1" vert="horz" wrap="square" lIns="121900" tIns="121900" rIns="121900" bIns="121900" rtlCol="0" anchor="ctr" anchorCtr="0">
            <a:noAutofit/>
          </a:bodyPr>
          <a:lstStyle/>
          <a:p>
            <a:r>
              <a:rPr lang="en" dirty="0">
                <a:hlinkClick r:id="rId7" action="ppaction://hlinksldjump"/>
              </a:rPr>
              <a:t>04</a:t>
            </a:r>
            <a:endParaRPr dirty="0">
              <a:hlinkClick r:id="rId8" action="ppaction://hlinksldjump"/>
            </a:endParaRPr>
          </a:p>
        </p:txBody>
      </p:sp>
      <p:sp>
        <p:nvSpPr>
          <p:cNvPr id="26" name="Google Shape;2573;p51">
            <a:extLst>
              <a:ext uri="{FF2B5EF4-FFF2-40B4-BE49-F238E27FC236}">
                <a16:creationId xmlns:a16="http://schemas.microsoft.com/office/drawing/2014/main" id="{33667AFE-A011-4638-A032-B8B5AA190146}"/>
              </a:ext>
            </a:extLst>
          </p:cNvPr>
          <p:cNvSpPr/>
          <p:nvPr/>
        </p:nvSpPr>
        <p:spPr>
          <a:xfrm rot="-1479384">
            <a:off x="3745873" y="3158312"/>
            <a:ext cx="1348113" cy="1348113"/>
          </a:xfrm>
          <a:prstGeom prst="teardrop">
            <a:avLst>
              <a:gd name="adj" fmla="val 68798"/>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ctr" anchorCtr="0">
            <a:noAutofit/>
          </a:bodyPr>
          <a:lstStyle/>
          <a:p>
            <a:endParaRPr sz="2400"/>
          </a:p>
        </p:txBody>
      </p:sp>
      <p:sp>
        <p:nvSpPr>
          <p:cNvPr id="27" name="Google Shape;2582;p51">
            <a:extLst>
              <a:ext uri="{FF2B5EF4-FFF2-40B4-BE49-F238E27FC236}">
                <a16:creationId xmlns:a16="http://schemas.microsoft.com/office/drawing/2014/main" id="{D08CD4D1-9215-45B5-84AE-02ED98D3F63F}"/>
              </a:ext>
            </a:extLst>
          </p:cNvPr>
          <p:cNvSpPr txBox="1">
            <a:spLocks/>
          </p:cNvSpPr>
          <p:nvPr/>
        </p:nvSpPr>
        <p:spPr>
          <a:xfrm>
            <a:off x="5295421" y="2996522"/>
            <a:ext cx="3592400" cy="98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800"/>
              <a:buFont typeface="Capriola"/>
              <a:buNone/>
              <a:defRPr sz="2300" b="0" i="0" u="none" strike="noStrike" cap="none">
                <a:solidFill>
                  <a:schemeClr val="accent4"/>
                </a:solidFill>
                <a:latin typeface="Capriola"/>
                <a:ea typeface="Capriola"/>
                <a:cs typeface="Capriola"/>
                <a:sym typeface="Capriola"/>
              </a:defRPr>
            </a:lvl1pPr>
            <a:lvl2pPr marR="0" lvl="1"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2pPr>
            <a:lvl3pPr marR="0" lvl="2"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3pPr>
            <a:lvl4pPr marR="0" lvl="3"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4pPr>
            <a:lvl5pPr marR="0" lvl="4"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5pPr>
            <a:lvl6pPr marR="0" lvl="5"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6pPr>
            <a:lvl7pPr marR="0" lvl="6"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7pPr>
            <a:lvl8pPr marR="0" lvl="7"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8pPr>
            <a:lvl9pPr marR="0" lvl="8" algn="l" rtl="0">
              <a:lnSpc>
                <a:spcPct val="100000"/>
              </a:lnSpc>
              <a:spcBef>
                <a:spcPts val="0"/>
              </a:spcBef>
              <a:spcAft>
                <a:spcPts val="0"/>
              </a:spcAft>
              <a:buClr>
                <a:schemeClr val="accent2"/>
              </a:buClr>
              <a:buSzPts val="2800"/>
              <a:buFont typeface="Capriola"/>
              <a:buNone/>
              <a:defRPr sz="2800" b="0" i="0" u="none" strike="noStrike" cap="none">
                <a:solidFill>
                  <a:schemeClr val="accent2"/>
                </a:solidFill>
                <a:latin typeface="Capriola"/>
                <a:ea typeface="Capriola"/>
                <a:cs typeface="Capriola"/>
                <a:sym typeface="Capriola"/>
              </a:defRPr>
            </a:lvl9pPr>
          </a:lstStyle>
          <a:p>
            <a:r>
              <a:rPr lang="en-US" sz="2800" dirty="0">
                <a:solidFill>
                  <a:schemeClr val="tx1"/>
                </a:solidFill>
              </a:rPr>
              <a:t>Pgs. 25,26,27</a:t>
            </a:r>
          </a:p>
        </p:txBody>
      </p:sp>
      <p:sp>
        <p:nvSpPr>
          <p:cNvPr id="28" name="Google Shape;2583;p51">
            <a:extLst>
              <a:ext uri="{FF2B5EF4-FFF2-40B4-BE49-F238E27FC236}">
                <a16:creationId xmlns:a16="http://schemas.microsoft.com/office/drawing/2014/main" id="{09BC6DDD-375B-4424-B76B-37A94C7D1BB1}"/>
              </a:ext>
            </a:extLst>
          </p:cNvPr>
          <p:cNvSpPr txBox="1">
            <a:spLocks/>
          </p:cNvSpPr>
          <p:nvPr/>
        </p:nvSpPr>
        <p:spPr>
          <a:xfrm>
            <a:off x="5313728" y="3711692"/>
            <a:ext cx="6279651" cy="79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Cabin"/>
              <a:buNone/>
              <a:defRPr sz="1600" b="0" i="0" u="none" strike="noStrike" cap="none">
                <a:solidFill>
                  <a:schemeClr val="dk1"/>
                </a:solidFill>
                <a:latin typeface="Cabin"/>
                <a:ea typeface="Cabin"/>
                <a:cs typeface="Cabin"/>
                <a:sym typeface="Cabin"/>
              </a:defRPr>
            </a:lvl1pPr>
            <a:lvl2pPr marL="914400" marR="0" lvl="1"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2pPr>
            <a:lvl3pPr marL="1371600" marR="0" lvl="2"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3pPr>
            <a:lvl4pPr marL="1828800" marR="0" lvl="3"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4pPr>
            <a:lvl5pPr marL="2286000" marR="0" lvl="4"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5pPr>
            <a:lvl6pPr marL="2743200" marR="0" lvl="5"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6pPr>
            <a:lvl7pPr marL="3200400" marR="0" lvl="6"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7pPr>
            <a:lvl8pPr marL="3657600" marR="0" lvl="7"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8pPr>
            <a:lvl9pPr marL="4114800" marR="0" lvl="8" indent="-317500" algn="l" rtl="0">
              <a:lnSpc>
                <a:spcPct val="115000"/>
              </a:lnSpc>
              <a:spcBef>
                <a:spcPts val="0"/>
              </a:spcBef>
              <a:spcAft>
                <a:spcPts val="0"/>
              </a:spcAft>
              <a:buClr>
                <a:schemeClr val="dk1"/>
              </a:buClr>
              <a:buSzPts val="1400"/>
              <a:buFont typeface="Cabin"/>
              <a:buNone/>
              <a:defRPr sz="1400" b="0" i="0" u="none" strike="noStrike" cap="none">
                <a:solidFill>
                  <a:schemeClr val="dk1"/>
                </a:solidFill>
                <a:latin typeface="Cabin"/>
                <a:ea typeface="Cabin"/>
                <a:cs typeface="Cabin"/>
                <a:sym typeface="Cabin"/>
              </a:defRPr>
            </a:lvl9pPr>
          </a:lstStyle>
          <a:p>
            <a:r>
              <a:rPr lang="en-US" sz="1800" dirty="0"/>
              <a:t>Groups Containing Metalloids and Nonmetals</a:t>
            </a:r>
          </a:p>
          <a:p>
            <a:r>
              <a:rPr lang="en-US" sz="1800" dirty="0"/>
              <a:t>Halogens, Noble Gases, and Hydrogen</a:t>
            </a:r>
          </a:p>
          <a:p>
            <a:r>
              <a:rPr lang="en-US" sz="1800" dirty="0"/>
              <a:t>Lesson 2 Check</a:t>
            </a:r>
          </a:p>
        </p:txBody>
      </p:sp>
      <p:sp>
        <p:nvSpPr>
          <p:cNvPr id="29" name="Google Shape;2587;p51">
            <a:hlinkClick r:id="rId9" action="ppaction://hlinksldjump"/>
            <a:extLst>
              <a:ext uri="{FF2B5EF4-FFF2-40B4-BE49-F238E27FC236}">
                <a16:creationId xmlns:a16="http://schemas.microsoft.com/office/drawing/2014/main" id="{70CF74CB-5C87-4F91-A092-56EA3D5741C6}"/>
              </a:ext>
            </a:extLst>
          </p:cNvPr>
          <p:cNvSpPr txBox="1">
            <a:spLocks/>
          </p:cNvSpPr>
          <p:nvPr/>
        </p:nvSpPr>
        <p:spPr>
          <a:xfrm>
            <a:off x="3728232" y="3281635"/>
            <a:ext cx="1336400" cy="986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apriola"/>
              <a:buNone/>
              <a:defRPr sz="4000" b="0" i="0" u="none" strike="noStrike" cap="none">
                <a:solidFill>
                  <a:schemeClr val="accent6"/>
                </a:solidFill>
                <a:latin typeface="Capriola"/>
                <a:ea typeface="Capriola"/>
                <a:cs typeface="Capriola"/>
                <a:sym typeface="Capriola"/>
              </a:defRPr>
            </a:lvl1pPr>
            <a:lvl2pPr marR="0" lvl="1"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2pPr>
            <a:lvl3pPr marR="0" lvl="2"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3pPr>
            <a:lvl4pPr marR="0" lvl="3"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4pPr>
            <a:lvl5pPr marR="0" lvl="4"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5pPr>
            <a:lvl6pPr marR="0" lvl="5"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6pPr>
            <a:lvl7pPr marR="0" lvl="6"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7pPr>
            <a:lvl8pPr marR="0" lvl="7"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8pPr>
            <a:lvl9pPr marR="0" lvl="8" algn="ctr" rtl="0">
              <a:lnSpc>
                <a:spcPct val="100000"/>
              </a:lnSpc>
              <a:spcBef>
                <a:spcPts val="0"/>
              </a:spcBef>
              <a:spcAft>
                <a:spcPts val="0"/>
              </a:spcAft>
              <a:buClr>
                <a:schemeClr val="accent2"/>
              </a:buClr>
              <a:buSzPts val="3600"/>
              <a:buFont typeface="Capriola"/>
              <a:buNone/>
              <a:defRPr sz="3600" b="0" i="0" u="none" strike="noStrike" cap="none">
                <a:solidFill>
                  <a:schemeClr val="accent2"/>
                </a:solidFill>
                <a:latin typeface="Capriola"/>
                <a:ea typeface="Capriola"/>
                <a:cs typeface="Capriola"/>
                <a:sym typeface="Capriola"/>
              </a:defRPr>
            </a:lvl9pPr>
          </a:lstStyle>
          <a:p>
            <a:r>
              <a:rPr lang="en" sz="5333" dirty="0">
                <a:hlinkClick r:id="rId10" action="ppaction://hlinksldjump"/>
              </a:rPr>
              <a:t>05</a:t>
            </a:r>
            <a:endParaRPr lang="en" sz="5333" dirty="0"/>
          </a:p>
        </p:txBody>
      </p:sp>
      <p:sp>
        <p:nvSpPr>
          <p:cNvPr id="30" name="Rectangle: Rounded Corners 29">
            <a:extLst>
              <a:ext uri="{FF2B5EF4-FFF2-40B4-BE49-F238E27FC236}">
                <a16:creationId xmlns:a16="http://schemas.microsoft.com/office/drawing/2014/main" id="{019832FF-F25D-4451-B2E2-ADCFFDEF564C}"/>
              </a:ext>
            </a:extLst>
          </p:cNvPr>
          <p:cNvSpPr/>
          <p:nvPr/>
        </p:nvSpPr>
        <p:spPr>
          <a:xfrm>
            <a:off x="3956506"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 sz="4800" dirty="0"/>
              <a:t>TABLE OF CONTENTS</a:t>
            </a:r>
            <a:endParaRPr lang="en-US" sz="4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195645C2-4988-4FA7-BB5F-5251B8C36FD7}"/>
              </a:ext>
            </a:extLst>
          </p:cNvPr>
          <p:cNvSpPr>
            <a:spLocks noGrp="1" noChangeArrowheads="1"/>
          </p:cNvSpPr>
          <p:nvPr>
            <p:ph sz="half" idx="1"/>
          </p:nvPr>
        </p:nvSpPr>
        <p:spPr>
          <a:xfrm>
            <a:off x="76199" y="457200"/>
            <a:ext cx="6904299" cy="6705600"/>
          </a:xfrm>
        </p:spPr>
        <p:txBody>
          <a:bodyPr>
            <a:normAutofit fontScale="92500" lnSpcReduction="20000"/>
          </a:bodyPr>
          <a:lstStyle/>
          <a:p>
            <a:pPr eaLnBrk="1" hangingPunct="1"/>
            <a:r>
              <a:rPr lang="en-US" altLang="en-US" sz="3600" b="1" u="sng" dirty="0">
                <a:solidFill>
                  <a:srgbClr val="C00000"/>
                </a:solidFill>
                <a:highlight>
                  <a:srgbClr val="FFFF00"/>
                </a:highlight>
              </a:rPr>
              <a:t>Lanthanide</a:t>
            </a:r>
            <a:r>
              <a:rPr lang="en-US" altLang="en-US" sz="3600" dirty="0"/>
              <a:t> </a:t>
            </a:r>
            <a:r>
              <a:rPr lang="en-US" altLang="en-US" dirty="0"/>
              <a:t>:</a:t>
            </a:r>
            <a:r>
              <a:rPr lang="en-US" altLang="en-US" sz="3200" b="1" dirty="0"/>
              <a:t> </a:t>
            </a:r>
          </a:p>
          <a:p>
            <a:pPr eaLnBrk="1" hangingPunct="1"/>
            <a:r>
              <a:rPr lang="en-US" altLang="en-US" sz="3200" b="1" dirty="0"/>
              <a:t>These elements are all found in </a:t>
            </a:r>
            <a:r>
              <a:rPr lang="en-US" altLang="en-US" sz="3200" b="1" dirty="0">
                <a:highlight>
                  <a:srgbClr val="FFFF00"/>
                </a:highlight>
              </a:rPr>
              <a:t>nature.</a:t>
            </a:r>
          </a:p>
          <a:p>
            <a:pPr eaLnBrk="1" hangingPunct="1"/>
            <a:r>
              <a:rPr lang="en-US" altLang="en-US" sz="3200" b="1" dirty="0">
                <a:highlight>
                  <a:srgbClr val="FFFF00"/>
                </a:highlight>
              </a:rPr>
              <a:t>Rare Earth metals</a:t>
            </a:r>
          </a:p>
          <a:p>
            <a:r>
              <a:rPr lang="en-US" altLang="en-US" sz="3200" b="1" dirty="0"/>
              <a:t>Most known element is </a:t>
            </a:r>
          </a:p>
          <a:p>
            <a:pPr marL="0" indent="0" eaLnBrk="1" hangingPunct="1">
              <a:buNone/>
            </a:pPr>
            <a:r>
              <a:rPr lang="en-US" altLang="en-US" sz="3200" b="1" dirty="0">
                <a:solidFill>
                  <a:srgbClr val="C00000"/>
                </a:solidFill>
                <a:highlight>
                  <a:srgbClr val="FFFF00"/>
                </a:highlight>
              </a:rPr>
              <a:t>Lanthanum(La</a:t>
            </a:r>
            <a:r>
              <a:rPr lang="en-US" altLang="en-US" sz="3200" b="1" dirty="0">
                <a:highlight>
                  <a:srgbClr val="FFFF00"/>
                </a:highlight>
              </a:rPr>
              <a:t>) </a:t>
            </a:r>
            <a:r>
              <a:rPr lang="en-US" altLang="en-US" sz="3200" b="1" dirty="0"/>
              <a:t>which is used in  a major component in batteries for hybrid cars and in permanent magnets.</a:t>
            </a:r>
          </a:p>
          <a:p>
            <a:pPr lvl="1" eaLnBrk="1" hangingPunct="1">
              <a:buFontTx/>
              <a:buNone/>
            </a:pPr>
            <a:endParaRPr lang="en-US" altLang="en-US" sz="2800" dirty="0"/>
          </a:p>
          <a:p>
            <a:pPr lvl="1" eaLnBrk="1" hangingPunct="1">
              <a:buFontTx/>
              <a:buNone/>
            </a:pPr>
            <a:endParaRPr lang="en-US" altLang="en-US" sz="2800" dirty="0"/>
          </a:p>
          <a:p>
            <a:pPr lvl="1" eaLnBrk="1" hangingPunct="1">
              <a:buFontTx/>
              <a:buNone/>
            </a:pPr>
            <a:endParaRPr lang="en-US" altLang="en-US" sz="2800" dirty="0"/>
          </a:p>
          <a:p>
            <a:pPr eaLnBrk="1" hangingPunct="1"/>
            <a:r>
              <a:rPr lang="en-US" altLang="en-US" sz="3900" b="1" u="sng" dirty="0">
                <a:solidFill>
                  <a:srgbClr val="C00000"/>
                </a:solidFill>
                <a:highlight>
                  <a:srgbClr val="FFFF00"/>
                </a:highlight>
              </a:rPr>
              <a:t>Actinides</a:t>
            </a:r>
            <a:r>
              <a:rPr lang="en-US" altLang="en-US" sz="3000" dirty="0"/>
              <a:t> :</a:t>
            </a:r>
          </a:p>
          <a:p>
            <a:pPr eaLnBrk="1" hangingPunct="1"/>
            <a:r>
              <a:rPr lang="en-US" altLang="en-US" sz="3000" b="1" dirty="0"/>
              <a:t>Most of the Actinides are not found in nature but </a:t>
            </a:r>
            <a:r>
              <a:rPr lang="en-US" altLang="en-US" sz="3000" b="1" dirty="0">
                <a:highlight>
                  <a:srgbClr val="FFFF00"/>
                </a:highlight>
              </a:rPr>
              <a:t>made in lab except two elements only called </a:t>
            </a:r>
            <a:r>
              <a:rPr lang="en-US" altLang="en-US" sz="3000" b="1" dirty="0">
                <a:solidFill>
                  <a:srgbClr val="C00000"/>
                </a:solidFill>
                <a:highlight>
                  <a:srgbClr val="FFFF00"/>
                </a:highlight>
              </a:rPr>
              <a:t>Uranium</a:t>
            </a:r>
            <a:r>
              <a:rPr lang="en-US" altLang="en-US" sz="3000" b="1" dirty="0">
                <a:highlight>
                  <a:srgbClr val="FFFF00"/>
                </a:highlight>
              </a:rPr>
              <a:t> and </a:t>
            </a:r>
            <a:r>
              <a:rPr lang="en-US" altLang="en-US" sz="3000" b="1" dirty="0">
                <a:solidFill>
                  <a:srgbClr val="C00000"/>
                </a:solidFill>
                <a:highlight>
                  <a:srgbClr val="FFFF00"/>
                </a:highlight>
              </a:rPr>
              <a:t>Thorium</a:t>
            </a:r>
            <a:r>
              <a:rPr lang="en-US" altLang="en-US" sz="3000" b="1" dirty="0">
                <a:highlight>
                  <a:srgbClr val="FFFF00"/>
                </a:highlight>
              </a:rPr>
              <a:t> found in nature.</a:t>
            </a:r>
          </a:p>
          <a:p>
            <a:pPr eaLnBrk="1" hangingPunct="1"/>
            <a:r>
              <a:rPr lang="en-US" altLang="en-US" sz="3000" b="1" dirty="0"/>
              <a:t>The common characteristic: </a:t>
            </a:r>
            <a:r>
              <a:rPr lang="en-US" altLang="en-US" sz="3000" b="1" dirty="0">
                <a:highlight>
                  <a:srgbClr val="FFFF00"/>
                </a:highlight>
              </a:rPr>
              <a:t>radioactive</a:t>
            </a:r>
            <a:r>
              <a:rPr lang="en-US" altLang="en-US" sz="3000" b="1" dirty="0"/>
              <a:t>.</a:t>
            </a:r>
            <a:endParaRPr lang="en-US" altLang="en-US" sz="3500" b="1" dirty="0"/>
          </a:p>
        </p:txBody>
      </p:sp>
      <p:pic>
        <p:nvPicPr>
          <p:cNvPr id="59396" name="Picture 4">
            <a:extLst>
              <a:ext uri="{FF2B5EF4-FFF2-40B4-BE49-F238E27FC236}">
                <a16:creationId xmlns:a16="http://schemas.microsoft.com/office/drawing/2014/main" id="{62EE4913-1D2F-4313-8481-923D77E04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499" y="3455043"/>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FE6F5F96-180C-45AD-B92E-D62CA4646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499" y="110956"/>
            <a:ext cx="5105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barn(inHorizontal)">
                                      <p:cBhvr>
                                        <p:cTn id="7" dur="500"/>
                                        <p:tgtEl>
                                          <p:spTgt spid="48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barn(inHorizontal)">
                                      <p:cBhvr>
                                        <p:cTn id="12" dur="500"/>
                                        <p:tgtEl>
                                          <p:spTgt spid="48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barn(inHorizontal)">
                                      <p:cBhvr>
                                        <p:cTn id="17" dur="500"/>
                                        <p:tgtEl>
                                          <p:spTgt spid="48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48131">
                                            <p:txEl>
                                              <p:pRg st="3" end="3"/>
                                            </p:txEl>
                                          </p:spTgt>
                                        </p:tgtEl>
                                        <p:attrNameLst>
                                          <p:attrName>style.visibility</p:attrName>
                                        </p:attrNameLst>
                                      </p:cBhvr>
                                      <p:to>
                                        <p:strVal val="visible"/>
                                      </p:to>
                                    </p:set>
                                    <p:animEffect transition="in" filter="barn(inHorizontal)">
                                      <p:cBhvr>
                                        <p:cTn id="22" dur="500"/>
                                        <p:tgtEl>
                                          <p:spTgt spid="48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48131">
                                            <p:txEl>
                                              <p:pRg st="4" end="4"/>
                                            </p:txEl>
                                          </p:spTgt>
                                        </p:tgtEl>
                                        <p:attrNameLst>
                                          <p:attrName>style.visibility</p:attrName>
                                        </p:attrNameLst>
                                      </p:cBhvr>
                                      <p:to>
                                        <p:strVal val="visible"/>
                                      </p:to>
                                    </p:set>
                                    <p:animEffect transition="in" filter="barn(inHorizontal)">
                                      <p:cBhvr>
                                        <p:cTn id="27" dur="500"/>
                                        <p:tgtEl>
                                          <p:spTgt spid="481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48131">
                                            <p:txEl>
                                              <p:pRg st="8" end="8"/>
                                            </p:txEl>
                                          </p:spTgt>
                                        </p:tgtEl>
                                        <p:attrNameLst>
                                          <p:attrName>style.visibility</p:attrName>
                                        </p:attrNameLst>
                                      </p:cBhvr>
                                      <p:to>
                                        <p:strVal val="visible"/>
                                      </p:to>
                                    </p:set>
                                    <p:animEffect transition="in" filter="barn(inHorizontal)">
                                      <p:cBhvr>
                                        <p:cTn id="32" dur="500"/>
                                        <p:tgtEl>
                                          <p:spTgt spid="48131">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48131">
                                            <p:txEl>
                                              <p:pRg st="9" end="9"/>
                                            </p:txEl>
                                          </p:spTgt>
                                        </p:tgtEl>
                                        <p:attrNameLst>
                                          <p:attrName>style.visibility</p:attrName>
                                        </p:attrNameLst>
                                      </p:cBhvr>
                                      <p:to>
                                        <p:strVal val="visible"/>
                                      </p:to>
                                    </p:set>
                                    <p:animEffect transition="in" filter="barn(inHorizontal)">
                                      <p:cBhvr>
                                        <p:cTn id="37" dur="500"/>
                                        <p:tgtEl>
                                          <p:spTgt spid="4813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48131">
                                            <p:txEl>
                                              <p:pRg st="10" end="10"/>
                                            </p:txEl>
                                          </p:spTgt>
                                        </p:tgtEl>
                                        <p:attrNameLst>
                                          <p:attrName>style.visibility</p:attrName>
                                        </p:attrNameLst>
                                      </p:cBhvr>
                                      <p:to>
                                        <p:strVal val="visible"/>
                                      </p:to>
                                    </p:set>
                                    <p:animEffect transition="in" filter="barn(inHorizontal)">
                                      <p:cBhvr>
                                        <p:cTn id="42" dur="500"/>
                                        <p:tgtEl>
                                          <p:spTgt spid="4813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EA693B-A314-4887-961A-C9D5262B1B93}"/>
              </a:ext>
            </a:extLst>
          </p:cNvPr>
          <p:cNvPicPr>
            <a:picLocks noChangeAspect="1"/>
          </p:cNvPicPr>
          <p:nvPr/>
        </p:nvPicPr>
        <p:blipFill>
          <a:blip r:embed="rId2"/>
          <a:stretch>
            <a:fillRect/>
          </a:stretch>
        </p:blipFill>
        <p:spPr>
          <a:xfrm>
            <a:off x="0" y="-37681"/>
            <a:ext cx="10409822" cy="6035563"/>
          </a:xfrm>
          <a:prstGeom prst="rect">
            <a:avLst/>
          </a:prstGeom>
        </p:spPr>
      </p:pic>
      <p:pic>
        <p:nvPicPr>
          <p:cNvPr id="1026" name="Picture 2" descr="photo of the element lanthanum, along with photos of two of its uses: in a magnet and in a hybrid car battery">
            <a:extLst>
              <a:ext uri="{FF2B5EF4-FFF2-40B4-BE49-F238E27FC236}">
                <a16:creationId xmlns:a16="http://schemas.microsoft.com/office/drawing/2014/main" id="{82FEDE99-F734-4603-8A54-F9BD34ACB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648200"/>
            <a:ext cx="9372600" cy="2209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AAD99F-E23C-4DC0-A4A5-B3F872381CBD}"/>
              </a:ext>
            </a:extLst>
          </p:cNvPr>
          <p:cNvSpPr txBox="1"/>
          <p:nvPr/>
        </p:nvSpPr>
        <p:spPr>
          <a:xfrm>
            <a:off x="762000" y="860118"/>
            <a:ext cx="1212501" cy="400110"/>
          </a:xfrm>
          <a:prstGeom prst="rect">
            <a:avLst/>
          </a:prstGeom>
          <a:noFill/>
        </p:spPr>
        <p:txBody>
          <a:bodyPr wrap="square" rtlCol="0">
            <a:spAutoFit/>
          </a:bodyPr>
          <a:lstStyle/>
          <a:p>
            <a:pPr algn="ctr"/>
            <a:r>
              <a:rPr lang="en-US" sz="2000" dirty="0">
                <a:solidFill>
                  <a:srgbClr val="FF0000"/>
                </a:solidFill>
              </a:rPr>
              <a:t>57</a:t>
            </a:r>
          </a:p>
        </p:txBody>
      </p:sp>
      <p:sp>
        <p:nvSpPr>
          <p:cNvPr id="8" name="TextBox 7">
            <a:extLst>
              <a:ext uri="{FF2B5EF4-FFF2-40B4-BE49-F238E27FC236}">
                <a16:creationId xmlns:a16="http://schemas.microsoft.com/office/drawing/2014/main" id="{A5660111-9524-437D-9FD8-051E09B8FF65}"/>
              </a:ext>
            </a:extLst>
          </p:cNvPr>
          <p:cNvSpPr txBox="1"/>
          <p:nvPr/>
        </p:nvSpPr>
        <p:spPr>
          <a:xfrm>
            <a:off x="740229" y="2117835"/>
            <a:ext cx="1212501" cy="400110"/>
          </a:xfrm>
          <a:prstGeom prst="rect">
            <a:avLst/>
          </a:prstGeom>
          <a:noFill/>
        </p:spPr>
        <p:txBody>
          <a:bodyPr wrap="square" rtlCol="0">
            <a:spAutoFit/>
          </a:bodyPr>
          <a:lstStyle/>
          <a:p>
            <a:pPr algn="ctr"/>
            <a:r>
              <a:rPr lang="en-US" sz="2000" dirty="0">
                <a:solidFill>
                  <a:srgbClr val="FF0000"/>
                </a:solidFill>
              </a:rPr>
              <a:t>138.91</a:t>
            </a:r>
          </a:p>
        </p:txBody>
      </p:sp>
    </p:spTree>
    <p:extLst>
      <p:ext uri="{BB962C8B-B14F-4D97-AF65-F5344CB8AC3E}">
        <p14:creationId xmlns:p14="http://schemas.microsoft.com/office/powerpoint/2010/main" val="406551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23,24</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943294" y="222195"/>
            <a:ext cx="5942685" cy="27486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a:solidFill>
                  <a:schemeClr val="bg1"/>
                </a:solidFill>
              </a:rPr>
              <a:t>Transuranium</a:t>
            </a:r>
            <a:r>
              <a:rPr lang="en-US" sz="3600" dirty="0">
                <a:solidFill>
                  <a:schemeClr val="bg1"/>
                </a:solidFill>
              </a:rPr>
              <a:t> Elements</a:t>
            </a:r>
          </a:p>
          <a:p>
            <a:r>
              <a:rPr lang="en-US" sz="3600" dirty="0">
                <a:solidFill>
                  <a:schemeClr val="bg1"/>
                </a:solidFill>
              </a:rPr>
              <a:t>Groups in the Periodic Table</a:t>
            </a:r>
          </a:p>
          <a:p>
            <a:pPr marL="0" indent="0">
              <a:buNone/>
            </a:pPr>
            <a:endParaRPr lang="en-US" sz="3600" dirty="0">
              <a:solidFill>
                <a:schemeClr val="bg1"/>
              </a:solidFill>
            </a:endParaRPr>
          </a:p>
        </p:txBody>
      </p:sp>
    </p:spTree>
    <p:extLst>
      <p:ext uri="{BB962C8B-B14F-4D97-AF65-F5344CB8AC3E}">
        <p14:creationId xmlns:p14="http://schemas.microsoft.com/office/powerpoint/2010/main" val="1727697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VA643166">
            <a:hlinkClick r:id="" action="ppaction://media"/>
            <a:extLst>
              <a:ext uri="{FF2B5EF4-FFF2-40B4-BE49-F238E27FC236}">
                <a16:creationId xmlns:a16="http://schemas.microsoft.com/office/drawing/2014/main" id="{5ADF0525-05A3-4331-B6ED-EBEC493FEE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381" y="194839"/>
            <a:ext cx="11499239" cy="6468322"/>
          </a:xfrm>
          <a:prstGeom prst="rect">
            <a:avLst/>
          </a:prstGeom>
        </p:spPr>
      </p:pic>
    </p:spTree>
    <p:extLst>
      <p:ext uri="{BB962C8B-B14F-4D97-AF65-F5344CB8AC3E}">
        <p14:creationId xmlns:p14="http://schemas.microsoft.com/office/powerpoint/2010/main" val="342584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suranium Elements / © CetinBAL-GSM:+90 05366063183-Turkey/Denizli">
            <a:extLst>
              <a:ext uri="{FF2B5EF4-FFF2-40B4-BE49-F238E27FC236}">
                <a16:creationId xmlns:a16="http://schemas.microsoft.com/office/drawing/2014/main" id="{92F24D10-0B18-383D-DBC1-BA8EC6FB1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24000"/>
            <a:ext cx="6832922" cy="46471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F23EEA-35CD-CFAD-D0A4-8E0BDECF1046}"/>
              </a:ext>
            </a:extLst>
          </p:cNvPr>
          <p:cNvSpPr txBox="1"/>
          <p:nvPr/>
        </p:nvSpPr>
        <p:spPr>
          <a:xfrm>
            <a:off x="221848" y="1343748"/>
            <a:ext cx="5112152" cy="3539430"/>
          </a:xfrm>
          <a:prstGeom prst="rect">
            <a:avLst/>
          </a:prstGeom>
          <a:noFill/>
        </p:spPr>
        <p:txBody>
          <a:bodyPr wrap="square" rtlCol="0">
            <a:spAutoFit/>
          </a:bodyPr>
          <a:lstStyle/>
          <a:p>
            <a:pPr marL="457200" indent="-457200">
              <a:buFont typeface="Arial" panose="020B0604020202020204" pitchFamily="34" charset="0"/>
              <a:buChar char="•"/>
            </a:pPr>
            <a:r>
              <a:rPr lang="en-GB" sz="3200" b="1" dirty="0"/>
              <a:t>None of the elements is stable </a:t>
            </a:r>
          </a:p>
          <a:p>
            <a:pPr marL="457200" indent="-457200">
              <a:buFont typeface="Arial" panose="020B0604020202020204" pitchFamily="34" charset="0"/>
              <a:buChar char="•"/>
            </a:pPr>
            <a:r>
              <a:rPr lang="en-GB" sz="3200" b="1" dirty="0"/>
              <a:t>Not found in the nature they are made in the lab when the nuclear particles are forced to crash into one another. </a:t>
            </a:r>
            <a:endParaRPr lang="en-US" sz="3200" b="1" dirty="0"/>
          </a:p>
        </p:txBody>
      </p:sp>
      <p:sp>
        <p:nvSpPr>
          <p:cNvPr id="3" name="Rectangle 8">
            <a:extLst>
              <a:ext uri="{FF2B5EF4-FFF2-40B4-BE49-F238E27FC236}">
                <a16:creationId xmlns:a16="http://schemas.microsoft.com/office/drawing/2014/main" id="{3F256CCD-4A59-BD85-35B2-043C8BCEC7BE}"/>
              </a:ext>
            </a:extLst>
          </p:cNvPr>
          <p:cNvSpPr txBox="1">
            <a:spLocks noChangeArrowheads="1"/>
          </p:cNvSpPr>
          <p:nvPr/>
        </p:nvSpPr>
        <p:spPr>
          <a:xfrm>
            <a:off x="228600" y="152400"/>
            <a:ext cx="5562600" cy="83099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sz="4000" dirty="0" err="1"/>
              <a:t>Transuranium</a:t>
            </a:r>
            <a:r>
              <a:rPr lang="en-GB" sz="4000" dirty="0"/>
              <a:t> Elements</a:t>
            </a:r>
            <a:endParaRPr lang="en-US" altLang="en-US" sz="4000" b="1" dirty="0">
              <a:latin typeface="Comic Sans MS" panose="030F0702030302020204" pitchFamily="66" charset="0"/>
            </a:endParaRPr>
          </a:p>
        </p:txBody>
      </p:sp>
    </p:spTree>
    <p:extLst>
      <p:ext uri="{BB962C8B-B14F-4D97-AF65-F5344CB8AC3E}">
        <p14:creationId xmlns:p14="http://schemas.microsoft.com/office/powerpoint/2010/main" val="4329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DBE2B-AA8C-468F-A055-947E82180A85}"/>
              </a:ext>
            </a:extLst>
          </p:cNvPr>
          <p:cNvPicPr>
            <a:picLocks noChangeAspect="1"/>
          </p:cNvPicPr>
          <p:nvPr/>
        </p:nvPicPr>
        <p:blipFill>
          <a:blip r:embed="rId2"/>
          <a:stretch>
            <a:fillRect/>
          </a:stretch>
        </p:blipFill>
        <p:spPr>
          <a:xfrm>
            <a:off x="0" y="20096"/>
            <a:ext cx="11953621" cy="6456903"/>
          </a:xfrm>
          <a:prstGeom prst="rect">
            <a:avLst/>
          </a:prstGeom>
        </p:spPr>
      </p:pic>
      <p:sp>
        <p:nvSpPr>
          <p:cNvPr id="5" name="Rectangle 4">
            <a:extLst>
              <a:ext uri="{FF2B5EF4-FFF2-40B4-BE49-F238E27FC236}">
                <a16:creationId xmlns:a16="http://schemas.microsoft.com/office/drawing/2014/main" id="{EAB0C11E-2ECC-4A82-9988-297F2B72629D}"/>
              </a:ext>
            </a:extLst>
          </p:cNvPr>
          <p:cNvSpPr/>
          <p:nvPr/>
        </p:nvSpPr>
        <p:spPr>
          <a:xfrm>
            <a:off x="7315200" y="152400"/>
            <a:ext cx="2438400" cy="324058"/>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2F1378F-854E-4E8F-ABA1-510E899E09EA}"/>
              </a:ext>
            </a:extLst>
          </p:cNvPr>
          <p:cNvSpPr/>
          <p:nvPr/>
        </p:nvSpPr>
        <p:spPr>
          <a:xfrm>
            <a:off x="152400" y="954592"/>
            <a:ext cx="990600" cy="324058"/>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2D30E98-EB06-4684-A9E7-BEC90C08CF6B}"/>
              </a:ext>
            </a:extLst>
          </p:cNvPr>
          <p:cNvSpPr/>
          <p:nvPr/>
        </p:nvSpPr>
        <p:spPr>
          <a:xfrm>
            <a:off x="3810000" y="954592"/>
            <a:ext cx="5715000" cy="324058"/>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C6DD0C6-2917-4690-8674-FD5D62C0CF40}"/>
              </a:ext>
            </a:extLst>
          </p:cNvPr>
          <p:cNvSpPr/>
          <p:nvPr/>
        </p:nvSpPr>
        <p:spPr>
          <a:xfrm>
            <a:off x="152400" y="1756784"/>
            <a:ext cx="2362200" cy="324058"/>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27FC473-79B7-4E81-8B57-E825BB881EBF}"/>
              </a:ext>
            </a:extLst>
          </p:cNvPr>
          <p:cNvSpPr/>
          <p:nvPr/>
        </p:nvSpPr>
        <p:spPr>
          <a:xfrm>
            <a:off x="8001000" y="1410954"/>
            <a:ext cx="3352800" cy="324058"/>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DAD5891-B5EC-4E84-B0F7-C491FED5C138}"/>
              </a:ext>
            </a:extLst>
          </p:cNvPr>
          <p:cNvSpPr/>
          <p:nvPr/>
        </p:nvSpPr>
        <p:spPr>
          <a:xfrm>
            <a:off x="3810000" y="1756784"/>
            <a:ext cx="3048000" cy="324058"/>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164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A4AF8BC-09D6-4467-9634-BA5FD9725AB8}"/>
              </a:ext>
            </a:extLst>
          </p:cNvPr>
          <p:cNvSpPr>
            <a:spLocks noGrp="1" noChangeArrowheads="1"/>
          </p:cNvSpPr>
          <p:nvPr>
            <p:ph type="title"/>
          </p:nvPr>
        </p:nvSpPr>
        <p:spPr>
          <a:xfrm>
            <a:off x="228600" y="152400"/>
            <a:ext cx="10160000" cy="1143000"/>
          </a:xfrm>
        </p:spPr>
        <p:txBody>
          <a:bodyPr/>
          <a:lstStyle/>
          <a:p>
            <a:r>
              <a:rPr lang="en-US" altLang="en-US" b="1" dirty="0">
                <a:solidFill>
                  <a:srgbClr val="C00000"/>
                </a:solidFill>
                <a:highlight>
                  <a:srgbClr val="FFFF00"/>
                </a:highlight>
              </a:rPr>
              <a:t>Columns</a:t>
            </a:r>
            <a:r>
              <a:rPr lang="en-US" altLang="en-US" dirty="0"/>
              <a:t> are called “</a:t>
            </a:r>
            <a:r>
              <a:rPr lang="en-US" altLang="en-US" b="1" dirty="0">
                <a:solidFill>
                  <a:srgbClr val="C00000"/>
                </a:solidFill>
                <a:highlight>
                  <a:srgbClr val="FFFF00"/>
                </a:highlight>
              </a:rPr>
              <a:t>Groups</a:t>
            </a:r>
            <a:r>
              <a:rPr lang="en-US" altLang="en-US" dirty="0"/>
              <a:t>” or Families</a:t>
            </a:r>
          </a:p>
        </p:txBody>
      </p:sp>
      <p:pic>
        <p:nvPicPr>
          <p:cNvPr id="8197" name="Picture 5">
            <a:extLst>
              <a:ext uri="{FF2B5EF4-FFF2-40B4-BE49-F238E27FC236}">
                <a16:creationId xmlns:a16="http://schemas.microsoft.com/office/drawing/2014/main" id="{D54D8E6F-A4AB-4993-8C17-51BFE94E6B67}"/>
              </a:ext>
            </a:extLst>
          </p:cNvPr>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838200" y="1447800"/>
            <a:ext cx="9753600" cy="50690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AB72A0FD-C42B-488F-93FF-4F569DFBBF17}"/>
              </a:ext>
            </a:extLst>
          </p:cNvPr>
          <p:cNvSpPr>
            <a:spLocks noChangeArrowheads="1"/>
          </p:cNvSpPr>
          <p:nvPr/>
        </p:nvSpPr>
        <p:spPr bwMode="auto">
          <a:xfrm>
            <a:off x="304800" y="439838"/>
            <a:ext cx="6400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914400" indent="-45720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indent="0">
              <a:buNone/>
            </a:pPr>
            <a:r>
              <a:rPr lang="en-US" altLang="en-US" sz="2800" dirty="0"/>
              <a:t>      Column = </a:t>
            </a:r>
            <a:r>
              <a:rPr lang="en-US" altLang="en-US" sz="2800" b="1" u="sng" dirty="0"/>
              <a:t>group</a:t>
            </a:r>
            <a:r>
              <a:rPr lang="en-US" altLang="en-US" sz="2800" dirty="0"/>
              <a:t> =  </a:t>
            </a:r>
            <a:r>
              <a:rPr lang="en-US" altLang="en-US" sz="2800" b="1" u="sng" dirty="0"/>
              <a:t>families</a:t>
            </a:r>
            <a:endParaRPr lang="en-US" altLang="en-US" sz="2800" dirty="0"/>
          </a:p>
          <a:p>
            <a:pPr eaLnBrk="1" hangingPunct="1"/>
            <a:r>
              <a:rPr lang="en-US" altLang="en-US" sz="2800" b="1" dirty="0">
                <a:solidFill>
                  <a:srgbClr val="C00000"/>
                </a:solidFill>
              </a:rPr>
              <a:t>What do elements in a group have in common?</a:t>
            </a:r>
          </a:p>
          <a:p>
            <a:r>
              <a:rPr lang="en-US" altLang="en-US" sz="2800" dirty="0"/>
              <a:t>They have </a:t>
            </a:r>
            <a:r>
              <a:rPr lang="en-US" altLang="en-US" sz="2800" b="1" dirty="0">
                <a:solidFill>
                  <a:srgbClr val="C00000"/>
                </a:solidFill>
                <a:highlight>
                  <a:srgbClr val="FFFF00"/>
                </a:highlight>
              </a:rPr>
              <a:t>similar characteristics </a:t>
            </a:r>
            <a:r>
              <a:rPr lang="en-US" altLang="en-US" sz="2800" dirty="0"/>
              <a:t>with the other elements in their family.</a:t>
            </a:r>
          </a:p>
          <a:p>
            <a:r>
              <a:rPr lang="en-US" altLang="en-US" sz="2800" b="1" dirty="0">
                <a:solidFill>
                  <a:srgbClr val="C00000"/>
                </a:solidFill>
                <a:highlight>
                  <a:srgbClr val="FFFF00"/>
                </a:highlight>
              </a:rPr>
              <a:t>Group</a:t>
            </a:r>
            <a:r>
              <a:rPr lang="en-US" altLang="en-US" sz="2800" dirty="0"/>
              <a:t>: patterns can be used to classify elements that have similar characteristics into a specific group or family. </a:t>
            </a:r>
          </a:p>
          <a:p>
            <a:r>
              <a:rPr lang="en-US" altLang="en-US" sz="2800" dirty="0"/>
              <a:t>We have </a:t>
            </a:r>
            <a:r>
              <a:rPr lang="en-US" altLang="en-US" sz="2800" b="1" dirty="0">
                <a:solidFill>
                  <a:srgbClr val="C00000"/>
                </a:solidFill>
                <a:highlight>
                  <a:srgbClr val="FFFF00"/>
                </a:highlight>
              </a:rPr>
              <a:t>7 periods </a:t>
            </a:r>
            <a:r>
              <a:rPr lang="en-US" altLang="en-US" sz="2800" dirty="0"/>
              <a:t>and </a:t>
            </a:r>
            <a:r>
              <a:rPr lang="en-US" altLang="en-US" sz="2800" b="1" dirty="0">
                <a:solidFill>
                  <a:srgbClr val="C00000"/>
                </a:solidFill>
                <a:highlight>
                  <a:srgbClr val="FFFF00"/>
                </a:highlight>
              </a:rPr>
              <a:t>18 group </a:t>
            </a:r>
            <a:r>
              <a:rPr lang="en-US" altLang="en-US" sz="2800" dirty="0"/>
              <a:t>in the periodic table.</a:t>
            </a:r>
          </a:p>
        </p:txBody>
      </p:sp>
      <p:pic>
        <p:nvPicPr>
          <p:cNvPr id="43012" name="Picture 4">
            <a:extLst>
              <a:ext uri="{FF2B5EF4-FFF2-40B4-BE49-F238E27FC236}">
                <a16:creationId xmlns:a16="http://schemas.microsoft.com/office/drawing/2014/main" id="{38F1A04F-5ED8-4C84-A278-D6526709D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199" y="1066800"/>
            <a:ext cx="5638801"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 calcmode="lin" valueType="num">
                                      <p:cBhvr additive="base">
                                        <p:cTn id="12"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379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 calcmode="lin" valueType="num">
                                      <p:cBhvr additive="base">
                                        <p:cTn id="17"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79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 calcmode="lin" valueType="num">
                                      <p:cBhvr additive="base">
                                        <p:cTn id="22"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379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 calcmode="lin" valueType="num">
                                      <p:cBhvr additive="base">
                                        <p:cTn id="27"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6DF4C-69B3-4957-9D62-7CCE96B57F21}"/>
              </a:ext>
            </a:extLst>
          </p:cNvPr>
          <p:cNvPicPr>
            <a:picLocks noChangeAspect="1"/>
          </p:cNvPicPr>
          <p:nvPr/>
        </p:nvPicPr>
        <p:blipFill>
          <a:blip r:embed="rId2"/>
          <a:stretch>
            <a:fillRect/>
          </a:stretch>
        </p:blipFill>
        <p:spPr>
          <a:xfrm>
            <a:off x="23446" y="-1"/>
            <a:ext cx="10873154" cy="6851109"/>
          </a:xfrm>
          <a:prstGeom prst="rect">
            <a:avLst/>
          </a:prstGeom>
        </p:spPr>
      </p:pic>
    </p:spTree>
    <p:extLst>
      <p:ext uri="{BB962C8B-B14F-4D97-AF65-F5344CB8AC3E}">
        <p14:creationId xmlns:p14="http://schemas.microsoft.com/office/powerpoint/2010/main" val="974006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6">
            <a:extLst>
              <a:ext uri="{FF2B5EF4-FFF2-40B4-BE49-F238E27FC236}">
                <a16:creationId xmlns:a16="http://schemas.microsoft.com/office/drawing/2014/main" id="{4625FF2F-6098-42D3-826F-08CE42323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0025"/>
            <a:ext cx="11582400"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933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71686"/>
                                        </p:tgtEl>
                                        <p:attrNameLst>
                                          <p:attrName>style.visibility</p:attrName>
                                        </p:attrNameLst>
                                      </p:cBhvr>
                                      <p:to>
                                        <p:strVal val="visible"/>
                                      </p:to>
                                    </p:set>
                                    <p:anim calcmode="lin" valueType="num">
                                      <p:cBhvr>
                                        <p:cTn id="7" dur="1000" fill="hold"/>
                                        <p:tgtEl>
                                          <p:spTgt spid="71686"/>
                                        </p:tgtEl>
                                        <p:attrNameLst>
                                          <p:attrName>ppt_w</p:attrName>
                                        </p:attrNameLst>
                                      </p:cBhvr>
                                      <p:tavLst>
                                        <p:tav tm="0">
                                          <p:val>
                                            <p:fltVal val="0"/>
                                          </p:val>
                                        </p:tav>
                                        <p:tav tm="100000">
                                          <p:val>
                                            <p:strVal val="#ppt_w"/>
                                          </p:val>
                                        </p:tav>
                                      </p:tavLst>
                                    </p:anim>
                                    <p:anim calcmode="lin" valueType="num">
                                      <p:cBhvr>
                                        <p:cTn id="8" dur="1000" fill="hold"/>
                                        <p:tgtEl>
                                          <p:spTgt spid="71686"/>
                                        </p:tgtEl>
                                        <p:attrNameLst>
                                          <p:attrName>ppt_h</p:attrName>
                                        </p:attrNameLst>
                                      </p:cBhvr>
                                      <p:tavLst>
                                        <p:tav tm="0">
                                          <p:val>
                                            <p:fltVal val="0"/>
                                          </p:val>
                                        </p:tav>
                                        <p:tav tm="100000">
                                          <p:val>
                                            <p:strVal val="#ppt_h"/>
                                          </p:val>
                                        </p:tav>
                                      </p:tavLst>
                                    </p:anim>
                                    <p:anim calcmode="lin" valueType="num">
                                      <p:cBhvr>
                                        <p:cTn id="9" dur="1000" fill="hold"/>
                                        <p:tgtEl>
                                          <p:spTgt spid="716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16,17,18</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485180" y="195591"/>
            <a:ext cx="6400800" cy="1068935"/>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Organizing the Elements</a:t>
            </a:r>
          </a:p>
          <a:p>
            <a:r>
              <a:rPr lang="en-US" sz="3600" dirty="0">
                <a:solidFill>
                  <a:schemeClr val="bg1"/>
                </a:solidFill>
              </a:rPr>
              <a:t>Mendeleev's Work</a:t>
            </a:r>
          </a:p>
        </p:txBody>
      </p:sp>
    </p:spTree>
    <p:extLst>
      <p:ext uri="{BB962C8B-B14F-4D97-AF65-F5344CB8AC3E}">
        <p14:creationId xmlns:p14="http://schemas.microsoft.com/office/powerpoint/2010/main" val="4236843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FAF60E16-722A-4FBC-86EB-35D3D3C20300}"/>
              </a:ext>
            </a:extLst>
          </p:cNvPr>
          <p:cNvSpPr>
            <a:spLocks noGrp="1" noChangeArrowheads="1"/>
          </p:cNvSpPr>
          <p:nvPr>
            <p:ph type="body" sz="half" idx="1"/>
          </p:nvPr>
        </p:nvSpPr>
        <p:spPr>
          <a:xfrm>
            <a:off x="222813" y="1295400"/>
            <a:ext cx="6025587" cy="4876800"/>
          </a:xfrm>
        </p:spPr>
        <p:txBody>
          <a:bodyPr>
            <a:normAutofit/>
          </a:bodyPr>
          <a:lstStyle/>
          <a:p>
            <a:pPr algn="ctr">
              <a:lnSpc>
                <a:spcPct val="80000"/>
              </a:lnSpc>
            </a:pPr>
            <a:r>
              <a:rPr lang="en-US" altLang="en-US" sz="3600" dirty="0"/>
              <a:t>Metals make up </a:t>
            </a:r>
            <a:r>
              <a:rPr lang="en-US" altLang="en-US" sz="3600" dirty="0">
                <a:highlight>
                  <a:srgbClr val="FFFF00"/>
                </a:highlight>
              </a:rPr>
              <a:t>most of the elements.</a:t>
            </a:r>
          </a:p>
          <a:p>
            <a:pPr marL="0" indent="0">
              <a:lnSpc>
                <a:spcPct val="80000"/>
              </a:lnSpc>
              <a:buNone/>
            </a:pPr>
            <a:endParaRPr lang="en-US" altLang="en-US" sz="3600" dirty="0"/>
          </a:p>
          <a:p>
            <a:pPr>
              <a:lnSpc>
                <a:spcPct val="80000"/>
              </a:lnSpc>
            </a:pPr>
            <a:r>
              <a:rPr lang="en-US" altLang="en-US" sz="3600" dirty="0"/>
              <a:t>At least one metal is found in every group </a:t>
            </a:r>
            <a:r>
              <a:rPr lang="en-US" altLang="en-US" sz="3600" dirty="0">
                <a:highlight>
                  <a:srgbClr val="FFFF00"/>
                </a:highlight>
              </a:rPr>
              <a:t>except group 18</a:t>
            </a:r>
            <a:r>
              <a:rPr lang="en-US" altLang="en-US" sz="3600" dirty="0"/>
              <a:t>. </a:t>
            </a:r>
          </a:p>
          <a:p>
            <a:pPr marL="0" indent="0">
              <a:lnSpc>
                <a:spcPct val="80000"/>
              </a:lnSpc>
              <a:buNone/>
            </a:pPr>
            <a:endParaRPr lang="en-US" altLang="en-US" sz="3200" dirty="0"/>
          </a:p>
          <a:p>
            <a:pPr>
              <a:lnSpc>
                <a:spcPct val="80000"/>
              </a:lnSpc>
            </a:pPr>
            <a:endParaRPr lang="en-US" altLang="en-US" sz="3200" dirty="0"/>
          </a:p>
        </p:txBody>
      </p:sp>
      <p:sp>
        <p:nvSpPr>
          <p:cNvPr id="2" name="Rectangle 8">
            <a:extLst>
              <a:ext uri="{FF2B5EF4-FFF2-40B4-BE49-F238E27FC236}">
                <a16:creationId xmlns:a16="http://schemas.microsoft.com/office/drawing/2014/main" id="{D8656103-7F18-46DA-5DCD-E2E387B81B18}"/>
              </a:ext>
            </a:extLst>
          </p:cNvPr>
          <p:cNvSpPr txBox="1">
            <a:spLocks noChangeArrowheads="1"/>
          </p:cNvSpPr>
          <p:nvPr/>
        </p:nvSpPr>
        <p:spPr>
          <a:xfrm>
            <a:off x="222813" y="152400"/>
            <a:ext cx="2227263" cy="83820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GB" dirty="0"/>
              <a:t>Metals</a:t>
            </a:r>
            <a:endParaRPr lang="en-US" altLang="en-US" b="1" dirty="0">
              <a:latin typeface="Comic Sans MS" panose="030F0702030302020204" pitchFamily="66" charset="0"/>
            </a:endParaRPr>
          </a:p>
        </p:txBody>
      </p:sp>
      <p:pic>
        <p:nvPicPr>
          <p:cNvPr id="10242" name="Picture 2" descr="Metals: In Sickness and in Health | Live Science">
            <a:extLst>
              <a:ext uri="{FF2B5EF4-FFF2-40B4-BE49-F238E27FC236}">
                <a16:creationId xmlns:a16="http://schemas.microsoft.com/office/drawing/2014/main" id="{385C9648-7B21-FBE1-CC50-FB637984F53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476737"/>
            <a:ext cx="8086597" cy="5381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animEffect transition="in" filter="fade">
                                      <p:cBhvr>
                                        <p:cTn id="7" dur="1000"/>
                                        <p:tgtEl>
                                          <p:spTgt spid="76804">
                                            <p:txEl>
                                              <p:pRg st="0" end="0"/>
                                            </p:txEl>
                                          </p:spTgt>
                                        </p:tgtEl>
                                      </p:cBhvr>
                                    </p:animEffect>
                                    <p:anim calcmode="lin" valueType="num">
                                      <p:cBhvr>
                                        <p:cTn id="8" dur="1000" fill="hold"/>
                                        <p:tgtEl>
                                          <p:spTgt spid="76804">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6804">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6804">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76804">
                                            <p:txEl>
                                              <p:pRg st="2" end="2"/>
                                            </p:txEl>
                                          </p:spTgt>
                                        </p:tgtEl>
                                        <p:attrNameLst>
                                          <p:attrName>style.visibility</p:attrName>
                                        </p:attrNameLst>
                                      </p:cBhvr>
                                      <p:to>
                                        <p:strVal val="visible"/>
                                      </p:to>
                                    </p:set>
                                    <p:animEffect transition="in" filter="fade">
                                      <p:cBhvr>
                                        <p:cTn id="14" dur="1000"/>
                                        <p:tgtEl>
                                          <p:spTgt spid="76804">
                                            <p:txEl>
                                              <p:pRg st="2" end="2"/>
                                            </p:txEl>
                                          </p:spTgt>
                                        </p:tgtEl>
                                      </p:cBhvr>
                                    </p:animEffect>
                                    <p:anim calcmode="lin" valueType="num">
                                      <p:cBhvr>
                                        <p:cTn id="15" dur="1000" fill="hold"/>
                                        <p:tgtEl>
                                          <p:spTgt spid="76804">
                                            <p:txEl>
                                              <p:pRg st="2" end="2"/>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76804">
                                            <p:txEl>
                                              <p:pRg st="2" end="2"/>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6804">
                                            <p:txEl>
                                              <p:pRg st="2" end="2"/>
                                            </p:txEl>
                                          </p:spTgt>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agram of blank periodic table">
            <a:extLst>
              <a:ext uri="{FF2B5EF4-FFF2-40B4-BE49-F238E27FC236}">
                <a16:creationId xmlns:a16="http://schemas.microsoft.com/office/drawing/2014/main" id="{B41C19EB-B079-40EC-9E69-3D5304336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04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62A766-8AC4-4E2C-834A-4A002C143AA8}"/>
              </a:ext>
            </a:extLst>
          </p:cNvPr>
          <p:cNvPicPr>
            <a:picLocks noChangeAspect="1"/>
          </p:cNvPicPr>
          <p:nvPr/>
        </p:nvPicPr>
        <p:blipFill>
          <a:blip r:embed="rId3"/>
          <a:stretch>
            <a:fillRect/>
          </a:stretch>
        </p:blipFill>
        <p:spPr>
          <a:xfrm>
            <a:off x="6996095" y="6196704"/>
            <a:ext cx="5195905" cy="661296"/>
          </a:xfrm>
          <a:prstGeom prst="rect">
            <a:avLst/>
          </a:prstGeom>
        </p:spPr>
      </p:pic>
      <p:sp>
        <p:nvSpPr>
          <p:cNvPr id="7" name="TextBox 6">
            <a:extLst>
              <a:ext uri="{FF2B5EF4-FFF2-40B4-BE49-F238E27FC236}">
                <a16:creationId xmlns:a16="http://schemas.microsoft.com/office/drawing/2014/main" id="{6E532077-1B30-4D20-8416-CD6F459A0516}"/>
              </a:ext>
            </a:extLst>
          </p:cNvPr>
          <p:cNvSpPr txBox="1"/>
          <p:nvPr/>
        </p:nvSpPr>
        <p:spPr>
          <a:xfrm>
            <a:off x="1676400" y="401096"/>
            <a:ext cx="1212501" cy="400110"/>
          </a:xfrm>
          <a:prstGeom prst="rect">
            <a:avLst/>
          </a:prstGeom>
          <a:noFill/>
        </p:spPr>
        <p:txBody>
          <a:bodyPr wrap="square" rtlCol="0">
            <a:spAutoFit/>
          </a:bodyPr>
          <a:lstStyle/>
          <a:p>
            <a:pPr algn="ctr"/>
            <a:r>
              <a:rPr lang="en-US" sz="2000" dirty="0">
                <a:solidFill>
                  <a:srgbClr val="FF0000"/>
                </a:solidFill>
              </a:rPr>
              <a:t>Li</a:t>
            </a:r>
          </a:p>
        </p:txBody>
      </p:sp>
      <p:sp>
        <p:nvSpPr>
          <p:cNvPr id="8" name="TextBox 7">
            <a:extLst>
              <a:ext uri="{FF2B5EF4-FFF2-40B4-BE49-F238E27FC236}">
                <a16:creationId xmlns:a16="http://schemas.microsoft.com/office/drawing/2014/main" id="{5EF954E9-2741-4914-AA35-DD000F1E42D1}"/>
              </a:ext>
            </a:extLst>
          </p:cNvPr>
          <p:cNvSpPr txBox="1"/>
          <p:nvPr/>
        </p:nvSpPr>
        <p:spPr>
          <a:xfrm>
            <a:off x="4352131" y="3683560"/>
            <a:ext cx="1212501" cy="400110"/>
          </a:xfrm>
          <a:prstGeom prst="rect">
            <a:avLst/>
          </a:prstGeom>
          <a:noFill/>
        </p:spPr>
        <p:txBody>
          <a:bodyPr wrap="square" rtlCol="0">
            <a:spAutoFit/>
          </a:bodyPr>
          <a:lstStyle/>
          <a:p>
            <a:pPr algn="ctr"/>
            <a:r>
              <a:rPr lang="en-US" sz="2000" dirty="0">
                <a:solidFill>
                  <a:srgbClr val="FF0000"/>
                </a:solidFill>
              </a:rPr>
              <a:t>Mg</a:t>
            </a:r>
          </a:p>
        </p:txBody>
      </p:sp>
      <p:sp>
        <p:nvSpPr>
          <p:cNvPr id="9" name="TextBox 8">
            <a:extLst>
              <a:ext uri="{FF2B5EF4-FFF2-40B4-BE49-F238E27FC236}">
                <a16:creationId xmlns:a16="http://schemas.microsoft.com/office/drawing/2014/main" id="{04E67E2E-BC5E-4E44-A099-F36238629129}"/>
              </a:ext>
            </a:extLst>
          </p:cNvPr>
          <p:cNvSpPr txBox="1"/>
          <p:nvPr/>
        </p:nvSpPr>
        <p:spPr>
          <a:xfrm>
            <a:off x="6705600" y="601151"/>
            <a:ext cx="1212501" cy="400110"/>
          </a:xfrm>
          <a:prstGeom prst="rect">
            <a:avLst/>
          </a:prstGeom>
          <a:noFill/>
        </p:spPr>
        <p:txBody>
          <a:bodyPr wrap="square" rtlCol="0">
            <a:spAutoFit/>
          </a:bodyPr>
          <a:lstStyle/>
          <a:p>
            <a:pPr algn="ctr"/>
            <a:r>
              <a:rPr lang="en-US" sz="2000" dirty="0">
                <a:solidFill>
                  <a:srgbClr val="FF0000"/>
                </a:solidFill>
              </a:rPr>
              <a:t>Au</a:t>
            </a:r>
          </a:p>
        </p:txBody>
      </p:sp>
    </p:spTree>
    <p:extLst>
      <p:ext uri="{BB962C8B-B14F-4D97-AF65-F5344CB8AC3E}">
        <p14:creationId xmlns:p14="http://schemas.microsoft.com/office/powerpoint/2010/main" val="107439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B690EA-B7BC-4725-81C5-41A2CA4CD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0" y="0"/>
            <a:ext cx="12176329" cy="6858000"/>
          </a:xfrm>
          <a:prstGeom prst="rect">
            <a:avLst/>
          </a:prstGeom>
        </p:spPr>
      </p:pic>
      <p:sp>
        <p:nvSpPr>
          <p:cNvPr id="5" name="Rectangle: Rounded Corners 4">
            <a:extLst>
              <a:ext uri="{FF2B5EF4-FFF2-40B4-BE49-F238E27FC236}">
                <a16:creationId xmlns:a16="http://schemas.microsoft.com/office/drawing/2014/main" id="{C77A1B05-6525-4AC6-8BB4-F4D960732D58}"/>
              </a:ext>
            </a:extLst>
          </p:cNvPr>
          <p:cNvSpPr/>
          <p:nvPr/>
        </p:nvSpPr>
        <p:spPr>
          <a:xfrm>
            <a:off x="5637885" y="3581704"/>
            <a:ext cx="6553505" cy="1679756"/>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6600" dirty="0"/>
              <a:t>Pgs. 25,26,27</a:t>
            </a:r>
          </a:p>
        </p:txBody>
      </p:sp>
      <p:sp>
        <p:nvSpPr>
          <p:cNvPr id="6" name="Subtitle 2">
            <a:extLst>
              <a:ext uri="{FF2B5EF4-FFF2-40B4-BE49-F238E27FC236}">
                <a16:creationId xmlns:a16="http://schemas.microsoft.com/office/drawing/2014/main" id="{8DBB43E7-EA73-4DF5-86E1-1FBEED25BA94}"/>
              </a:ext>
            </a:extLst>
          </p:cNvPr>
          <p:cNvSpPr txBox="1">
            <a:spLocks/>
          </p:cNvSpPr>
          <p:nvPr/>
        </p:nvSpPr>
        <p:spPr>
          <a:xfrm>
            <a:off x="5943294" y="222195"/>
            <a:ext cx="5942685" cy="274869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rPr>
              <a:t>Groups Containing Metalloids and Nonmetals</a:t>
            </a:r>
          </a:p>
          <a:p>
            <a:r>
              <a:rPr lang="en-US" sz="3600" dirty="0">
                <a:solidFill>
                  <a:schemeClr val="bg1"/>
                </a:solidFill>
              </a:rPr>
              <a:t>Halogens, Noble Gases, and Hydrogen</a:t>
            </a:r>
          </a:p>
          <a:p>
            <a:r>
              <a:rPr lang="en-US" sz="3600" dirty="0">
                <a:solidFill>
                  <a:schemeClr val="bg1"/>
                </a:solidFill>
              </a:rPr>
              <a:t>Lesson 2 Check</a:t>
            </a:r>
          </a:p>
        </p:txBody>
      </p:sp>
    </p:spTree>
    <p:extLst>
      <p:ext uri="{BB962C8B-B14F-4D97-AF65-F5344CB8AC3E}">
        <p14:creationId xmlns:p14="http://schemas.microsoft.com/office/powerpoint/2010/main" val="767133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020BC9F-92EE-460D-8E84-090F2560096D}"/>
              </a:ext>
            </a:extLst>
          </p:cNvPr>
          <p:cNvSpPr>
            <a:spLocks noGrp="1" noChangeArrowheads="1"/>
          </p:cNvSpPr>
          <p:nvPr>
            <p:ph type="title"/>
          </p:nvPr>
        </p:nvSpPr>
        <p:spPr>
          <a:xfrm>
            <a:off x="152400" y="-42852"/>
            <a:ext cx="6172200" cy="858838"/>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r>
              <a:rPr lang="en-US" altLang="en-US" dirty="0">
                <a:solidFill>
                  <a:schemeClr val="dk1"/>
                </a:solidFill>
                <a:latin typeface="+mn-lt"/>
                <a:ea typeface="+mn-ea"/>
                <a:cs typeface="+mn-cs"/>
              </a:rPr>
              <a:t>Metalloids and nonmetals</a:t>
            </a:r>
          </a:p>
        </p:txBody>
      </p:sp>
      <p:sp>
        <p:nvSpPr>
          <p:cNvPr id="80901" name="Rectangle 5">
            <a:extLst>
              <a:ext uri="{FF2B5EF4-FFF2-40B4-BE49-F238E27FC236}">
                <a16:creationId xmlns:a16="http://schemas.microsoft.com/office/drawing/2014/main" id="{9D66A0CF-C250-451D-A51C-6640694FC871}"/>
              </a:ext>
            </a:extLst>
          </p:cNvPr>
          <p:cNvSpPr>
            <a:spLocks noGrp="1" noChangeArrowheads="1"/>
          </p:cNvSpPr>
          <p:nvPr>
            <p:ph type="body" sz="half" idx="2"/>
          </p:nvPr>
        </p:nvSpPr>
        <p:spPr>
          <a:xfrm>
            <a:off x="533400" y="1353741"/>
            <a:ext cx="12649200" cy="4114800"/>
          </a:xfrm>
        </p:spPr>
        <p:txBody>
          <a:bodyPr>
            <a:normAutofit/>
          </a:bodyPr>
          <a:lstStyle/>
          <a:p>
            <a:pPr>
              <a:lnSpc>
                <a:spcPct val="90000"/>
              </a:lnSpc>
            </a:pPr>
            <a:r>
              <a:rPr lang="en-US" altLang="en-US" sz="3600" dirty="0"/>
              <a:t>Metalloids have </a:t>
            </a:r>
            <a:r>
              <a:rPr lang="en-US" altLang="en-US" sz="3600" dirty="0">
                <a:highlight>
                  <a:srgbClr val="FFFF00"/>
                </a:highlight>
              </a:rPr>
              <a:t>some properties of metals and nonmetals</a:t>
            </a:r>
            <a:r>
              <a:rPr lang="en-US" altLang="en-US" sz="3600" dirty="0"/>
              <a:t>. </a:t>
            </a:r>
          </a:p>
        </p:txBody>
      </p:sp>
      <p:sp>
        <p:nvSpPr>
          <p:cNvPr id="80903" name="AutoShape 7">
            <a:extLst>
              <a:ext uri="{FF2B5EF4-FFF2-40B4-BE49-F238E27FC236}">
                <a16:creationId xmlns:a16="http://schemas.microsoft.com/office/drawing/2014/main" id="{C992610A-6C7F-4925-BA47-9D39B32DDDA2}"/>
              </a:ext>
            </a:extLst>
          </p:cNvPr>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80905" name="AutoShape 9">
            <a:extLst>
              <a:ext uri="{FF2B5EF4-FFF2-40B4-BE49-F238E27FC236}">
                <a16:creationId xmlns:a16="http://schemas.microsoft.com/office/drawing/2014/main" id="{54E602D4-444D-46CC-907C-1C006B593CEB}"/>
              </a:ext>
            </a:extLst>
          </p:cNvPr>
          <p:cNvSpPr>
            <a:spLocks noChangeAspect="1" noChangeArrowheads="1"/>
          </p:cNvSpPr>
          <p:nvPr/>
        </p:nvSpPr>
        <p:spPr bwMode="auto">
          <a:xfrm>
            <a:off x="1679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3314" name="Picture 2" descr="Non-metals (Complete List) - Definition, Physical &amp; Chemical Properties,  Uses, Examples">
            <a:extLst>
              <a:ext uri="{FF2B5EF4-FFF2-40B4-BE49-F238E27FC236}">
                <a16:creationId xmlns:a16="http://schemas.microsoft.com/office/drawing/2014/main" id="{3D39972C-4B06-E50A-B6FE-274E9C4429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14" t="12799" r="6952" b="-836"/>
          <a:stretch/>
        </p:blipFill>
        <p:spPr bwMode="auto">
          <a:xfrm>
            <a:off x="5714999" y="2103437"/>
            <a:ext cx="6427111"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etalloids">
            <a:extLst>
              <a:ext uri="{FF2B5EF4-FFF2-40B4-BE49-F238E27FC236}">
                <a16:creationId xmlns:a16="http://schemas.microsoft.com/office/drawing/2014/main" id="{E947B159-DA25-D66C-43D4-3BE22D68D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103437"/>
            <a:ext cx="5181600" cy="34338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AA1946-9629-74CC-A23B-4F3045918021}"/>
              </a:ext>
            </a:extLst>
          </p:cNvPr>
          <p:cNvSpPr txBox="1">
            <a:spLocks noChangeArrowheads="1"/>
          </p:cNvSpPr>
          <p:nvPr/>
        </p:nvSpPr>
        <p:spPr>
          <a:xfrm>
            <a:off x="7544073" y="5537291"/>
            <a:ext cx="2768962" cy="75281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dirty="0"/>
              <a:t>Non-metals</a:t>
            </a:r>
          </a:p>
        </p:txBody>
      </p:sp>
      <p:sp>
        <p:nvSpPr>
          <p:cNvPr id="4" name="Rectangle 2">
            <a:extLst>
              <a:ext uri="{FF2B5EF4-FFF2-40B4-BE49-F238E27FC236}">
                <a16:creationId xmlns:a16="http://schemas.microsoft.com/office/drawing/2014/main" id="{715C2D96-6FF8-B8F2-FF3B-ECC11D0A60F4}"/>
              </a:ext>
            </a:extLst>
          </p:cNvPr>
          <p:cNvSpPr txBox="1">
            <a:spLocks noChangeArrowheads="1"/>
          </p:cNvSpPr>
          <p:nvPr/>
        </p:nvSpPr>
        <p:spPr>
          <a:xfrm>
            <a:off x="1371600" y="5558709"/>
            <a:ext cx="2768962" cy="75281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auto">
              <a:spcAft>
                <a:spcPts val="0"/>
              </a:spcAft>
            </a:pPr>
            <a:r>
              <a:rPr lang="en-US" altLang="en-US" dirty="0"/>
              <a:t>Metalloids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80901">
                                            <p:txEl>
                                              <p:pRg st="0" end="0"/>
                                            </p:txEl>
                                          </p:spTgt>
                                        </p:tgtEl>
                                        <p:attrNameLst>
                                          <p:attrName>style.visibility</p:attrName>
                                        </p:attrNameLst>
                                      </p:cBhvr>
                                      <p:to>
                                        <p:strVal val="visible"/>
                                      </p:to>
                                    </p:set>
                                    <p:animEffect transition="in" filter="fade">
                                      <p:cBhvr>
                                        <p:cTn id="7" dur="1000"/>
                                        <p:tgtEl>
                                          <p:spTgt spid="80901">
                                            <p:txEl>
                                              <p:pRg st="0" end="0"/>
                                            </p:txEl>
                                          </p:spTgt>
                                        </p:tgtEl>
                                      </p:cBhvr>
                                    </p:animEffect>
                                    <p:anim calcmode="lin" valueType="num">
                                      <p:cBhvr>
                                        <p:cTn id="8" dur="1000" fill="hold"/>
                                        <p:tgtEl>
                                          <p:spTgt spid="80901">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8090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090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657D7-A33F-71B8-7E4B-BB9D1185BA87}"/>
              </a:ext>
            </a:extLst>
          </p:cNvPr>
          <p:cNvPicPr>
            <a:picLocks noChangeAspect="1"/>
          </p:cNvPicPr>
          <p:nvPr/>
        </p:nvPicPr>
        <p:blipFill rotWithShape="1">
          <a:blip r:embed="rId2"/>
          <a:srcRect l="25001" t="26789" r="25833" b="12863"/>
          <a:stretch/>
        </p:blipFill>
        <p:spPr>
          <a:xfrm>
            <a:off x="228600" y="381000"/>
            <a:ext cx="10591800" cy="6346555"/>
          </a:xfrm>
          <a:prstGeom prst="rect">
            <a:avLst/>
          </a:prstGeom>
        </p:spPr>
      </p:pic>
    </p:spTree>
    <p:extLst>
      <p:ext uri="{BB962C8B-B14F-4D97-AF65-F5344CB8AC3E}">
        <p14:creationId xmlns:p14="http://schemas.microsoft.com/office/powerpoint/2010/main" val="1312369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0" y="0"/>
            <a:ext cx="5943600" cy="1586696"/>
          </a:xfrm>
          <a:solidFill>
            <a:srgbClr val="FF3399"/>
          </a:solidFill>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r>
              <a:rPr lang="en-US" altLang="en-US" dirty="0">
                <a:solidFill>
                  <a:schemeClr val="dk1"/>
                </a:solidFill>
                <a:latin typeface="+mn-lt"/>
                <a:ea typeface="+mn-ea"/>
                <a:cs typeface="+mn-cs"/>
              </a:rPr>
              <a:t>Alkali Metals</a:t>
            </a:r>
            <a:br>
              <a:rPr lang="en-US" altLang="en-US" dirty="0">
                <a:solidFill>
                  <a:schemeClr val="dk1"/>
                </a:solidFill>
                <a:latin typeface="+mn-lt"/>
                <a:ea typeface="+mn-ea"/>
                <a:cs typeface="+mn-cs"/>
              </a:rPr>
            </a:br>
            <a:r>
              <a:rPr lang="en-US" altLang="en-US" dirty="0">
                <a:solidFill>
                  <a:schemeClr val="dk1"/>
                </a:solidFill>
                <a:latin typeface="+mn-lt"/>
                <a:ea typeface="+mn-ea"/>
                <a:cs typeface="+mn-cs"/>
              </a:rPr>
              <a:t>EX. </a:t>
            </a:r>
            <a:r>
              <a:rPr lang="en-US" altLang="en-US" dirty="0">
                <a:solidFill>
                  <a:schemeClr val="dk1"/>
                </a:solidFill>
                <a:highlight>
                  <a:srgbClr val="FFFF00"/>
                </a:highlight>
                <a:latin typeface="+mn-lt"/>
                <a:ea typeface="+mn-ea"/>
                <a:cs typeface="+mn-cs"/>
              </a:rPr>
              <a:t>Lithium (Li)</a:t>
            </a:r>
          </a:p>
        </p:txBody>
      </p:sp>
      <p:sp>
        <p:nvSpPr>
          <p:cNvPr id="3" name="Rectangle 5">
            <a:extLst>
              <a:ext uri="{FF2B5EF4-FFF2-40B4-BE49-F238E27FC236}">
                <a16:creationId xmlns:a16="http://schemas.microsoft.com/office/drawing/2014/main" id="{959C0845-20FC-96E8-58AF-2B2FAF903D3A}"/>
              </a:ext>
            </a:extLst>
          </p:cNvPr>
          <p:cNvSpPr txBox="1">
            <a:spLocks noChangeArrowheads="1"/>
          </p:cNvSpPr>
          <p:nvPr/>
        </p:nvSpPr>
        <p:spPr>
          <a:xfrm>
            <a:off x="155294" y="2057400"/>
            <a:ext cx="5635906" cy="35992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en-US" sz="3600" dirty="0"/>
              <a:t>Some of them are </a:t>
            </a:r>
            <a:r>
              <a:rPr lang="en-US" altLang="en-US" sz="3600" dirty="0">
                <a:highlight>
                  <a:srgbClr val="FFFF00"/>
                </a:highlight>
              </a:rPr>
              <a:t>so shiny and so soft you can cut them with a plastic knife</a:t>
            </a:r>
            <a:r>
              <a:rPr lang="en-US" altLang="en-US" sz="3600" dirty="0"/>
              <a:t>.</a:t>
            </a:r>
          </a:p>
          <a:p>
            <a:pPr fontAlgn="auto">
              <a:spcAft>
                <a:spcPts val="0"/>
              </a:spcAft>
            </a:pPr>
            <a:endParaRPr lang="en-US" altLang="en-US" sz="3600" dirty="0"/>
          </a:p>
        </p:txBody>
      </p:sp>
      <p:pic>
        <p:nvPicPr>
          <p:cNvPr id="14338" name="Picture 2" descr="Innovation Is Making Lithium-Ion Batteries Harder To Recycle">
            <a:extLst>
              <a:ext uri="{FF2B5EF4-FFF2-40B4-BE49-F238E27FC236}">
                <a16:creationId xmlns:a16="http://schemas.microsoft.com/office/drawing/2014/main" id="{7317C08B-7DA4-2FB6-2888-79767F64A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7716"/>
            <a:ext cx="6248400" cy="686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27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1" y="0"/>
            <a:ext cx="6083463" cy="1295400"/>
          </a:xfr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0000"/>
          </a:bodyPr>
          <a:lstStyle/>
          <a:p>
            <a:r>
              <a:rPr lang="en-US" altLang="en-US" dirty="0">
                <a:solidFill>
                  <a:schemeClr val="dk1"/>
                </a:solidFill>
                <a:latin typeface="+mn-lt"/>
                <a:ea typeface="+mn-ea"/>
                <a:cs typeface="+mn-cs"/>
              </a:rPr>
              <a:t>Alkaline Earth Metals</a:t>
            </a:r>
            <a:br>
              <a:rPr lang="en-US" altLang="en-US" dirty="0">
                <a:solidFill>
                  <a:schemeClr val="dk1"/>
                </a:solidFill>
                <a:latin typeface="+mn-lt"/>
                <a:ea typeface="+mn-ea"/>
                <a:cs typeface="+mn-cs"/>
              </a:rPr>
            </a:br>
            <a:r>
              <a:rPr lang="en-US" altLang="en-US" dirty="0">
                <a:solidFill>
                  <a:schemeClr val="dk1"/>
                </a:solidFill>
                <a:latin typeface="+mn-lt"/>
                <a:ea typeface="+mn-ea"/>
                <a:cs typeface="+mn-cs"/>
              </a:rPr>
              <a:t>EX. </a:t>
            </a:r>
            <a:r>
              <a:rPr lang="en-US" altLang="en-US" dirty="0">
                <a:solidFill>
                  <a:schemeClr val="dk1"/>
                </a:solidFill>
                <a:highlight>
                  <a:srgbClr val="FFFF00"/>
                </a:highlight>
                <a:latin typeface="+mn-lt"/>
                <a:ea typeface="+mn-ea"/>
                <a:cs typeface="+mn-cs"/>
              </a:rPr>
              <a:t>Magnesium(Mg)</a:t>
            </a:r>
          </a:p>
        </p:txBody>
      </p:sp>
      <p:sp>
        <p:nvSpPr>
          <p:cNvPr id="3" name="Rectangle 5">
            <a:extLst>
              <a:ext uri="{FF2B5EF4-FFF2-40B4-BE49-F238E27FC236}">
                <a16:creationId xmlns:a16="http://schemas.microsoft.com/office/drawing/2014/main" id="{959C0845-20FC-96E8-58AF-2B2FAF903D3A}"/>
              </a:ext>
            </a:extLst>
          </p:cNvPr>
          <p:cNvSpPr txBox="1">
            <a:spLocks noChangeArrowheads="1"/>
          </p:cNvSpPr>
          <p:nvPr/>
        </p:nvSpPr>
        <p:spPr>
          <a:xfrm>
            <a:off x="304800" y="2348697"/>
            <a:ext cx="5181600" cy="35992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en-US" sz="3600" dirty="0"/>
          </a:p>
          <a:p>
            <a:pPr fontAlgn="auto">
              <a:spcAft>
                <a:spcPts val="0"/>
              </a:spcAft>
            </a:pPr>
            <a:r>
              <a:rPr lang="en-US" altLang="en-US" sz="3600" dirty="0"/>
              <a:t>They are </a:t>
            </a:r>
            <a:r>
              <a:rPr lang="en-US" altLang="en-US" sz="3600" dirty="0">
                <a:highlight>
                  <a:srgbClr val="FFFF00"/>
                </a:highlight>
              </a:rPr>
              <a:t>harder and denser and melt at higher temperatures than alkali metals.</a:t>
            </a:r>
            <a:r>
              <a:rPr lang="en-US" altLang="en-US" sz="3600" dirty="0"/>
              <a:t>.</a:t>
            </a:r>
          </a:p>
          <a:p>
            <a:pPr fontAlgn="auto">
              <a:spcAft>
                <a:spcPts val="0"/>
              </a:spcAft>
            </a:pPr>
            <a:endParaRPr lang="en-US" altLang="en-US" sz="3600" dirty="0"/>
          </a:p>
        </p:txBody>
      </p:sp>
      <p:pic>
        <p:nvPicPr>
          <p:cNvPr id="15366" name="Picture 6" descr="Magnesium processing | Techniques &amp; Methods | Britannica">
            <a:extLst>
              <a:ext uri="{FF2B5EF4-FFF2-40B4-BE49-F238E27FC236}">
                <a16:creationId xmlns:a16="http://schemas.microsoft.com/office/drawing/2014/main" id="{BCB4D5A5-EAD3-1BAA-627B-0328077C5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8538" y="0"/>
            <a:ext cx="609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1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965" y="-965"/>
            <a:ext cx="6096000" cy="1524000"/>
          </a:xfr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bodyPr>
          <a:lstStyle/>
          <a:p>
            <a:r>
              <a:rPr lang="en-US" altLang="en-US" dirty="0">
                <a:solidFill>
                  <a:schemeClr val="tx1"/>
                </a:solidFill>
              </a:rPr>
              <a:t>Transition</a:t>
            </a:r>
            <a:r>
              <a:rPr lang="en-US" altLang="en-US" dirty="0"/>
              <a:t> </a:t>
            </a:r>
            <a:r>
              <a:rPr lang="en-US" altLang="en-US" dirty="0">
                <a:solidFill>
                  <a:schemeClr val="dk1"/>
                </a:solidFill>
                <a:latin typeface="+mn-lt"/>
                <a:ea typeface="+mn-ea"/>
                <a:cs typeface="+mn-cs"/>
              </a:rPr>
              <a:t>Metals</a:t>
            </a:r>
            <a:br>
              <a:rPr lang="en-US" altLang="en-US" dirty="0">
                <a:solidFill>
                  <a:schemeClr val="dk1"/>
                </a:solidFill>
                <a:latin typeface="+mn-lt"/>
                <a:ea typeface="+mn-ea"/>
                <a:cs typeface="+mn-cs"/>
              </a:rPr>
            </a:br>
            <a:r>
              <a:rPr lang="en-US" altLang="en-US" dirty="0">
                <a:solidFill>
                  <a:schemeClr val="dk1"/>
                </a:solidFill>
                <a:latin typeface="+mn-lt"/>
                <a:ea typeface="+mn-ea"/>
                <a:cs typeface="+mn-cs"/>
              </a:rPr>
              <a:t>EX. </a:t>
            </a:r>
            <a:r>
              <a:rPr lang="en-US" altLang="en-US" dirty="0">
                <a:solidFill>
                  <a:schemeClr val="dk1"/>
                </a:solidFill>
                <a:highlight>
                  <a:srgbClr val="FFFF00"/>
                </a:highlight>
                <a:latin typeface="+mn-lt"/>
                <a:ea typeface="+mn-ea"/>
                <a:cs typeface="+mn-cs"/>
              </a:rPr>
              <a:t>Gold(Au)</a:t>
            </a:r>
          </a:p>
        </p:txBody>
      </p:sp>
      <p:sp>
        <p:nvSpPr>
          <p:cNvPr id="3" name="Rectangle 5">
            <a:extLst>
              <a:ext uri="{FF2B5EF4-FFF2-40B4-BE49-F238E27FC236}">
                <a16:creationId xmlns:a16="http://schemas.microsoft.com/office/drawing/2014/main" id="{959C0845-20FC-96E8-58AF-2B2FAF903D3A}"/>
              </a:ext>
            </a:extLst>
          </p:cNvPr>
          <p:cNvSpPr txBox="1">
            <a:spLocks noChangeArrowheads="1"/>
          </p:cNvSpPr>
          <p:nvPr/>
        </p:nvSpPr>
        <p:spPr>
          <a:xfrm>
            <a:off x="228600" y="1905000"/>
            <a:ext cx="4648200" cy="35052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en-US" sz="3600" dirty="0"/>
              <a:t>They include iron, copper, nickel, gold, and silver.</a:t>
            </a:r>
          </a:p>
          <a:p>
            <a:pPr fontAlgn="auto">
              <a:spcAft>
                <a:spcPts val="0"/>
              </a:spcAft>
            </a:pPr>
            <a:r>
              <a:rPr lang="en-US" altLang="en-US" sz="3600" dirty="0"/>
              <a:t>Most of them are </a:t>
            </a:r>
            <a:r>
              <a:rPr lang="en-US" altLang="en-US" sz="3600" dirty="0">
                <a:highlight>
                  <a:srgbClr val="FFFF00"/>
                </a:highlight>
              </a:rPr>
              <a:t>good conductors of heat and electric current</a:t>
            </a:r>
            <a:r>
              <a:rPr lang="en-US" altLang="en-US" sz="3600" dirty="0"/>
              <a:t>.</a:t>
            </a:r>
          </a:p>
          <a:p>
            <a:pPr fontAlgn="auto">
              <a:spcAft>
                <a:spcPts val="0"/>
              </a:spcAft>
            </a:pPr>
            <a:endParaRPr lang="en-US" altLang="en-US" sz="3600" dirty="0"/>
          </a:p>
        </p:txBody>
      </p:sp>
      <p:pic>
        <p:nvPicPr>
          <p:cNvPr id="16386" name="Picture 2" descr="Pro and Con: Gold Standard | Britannica">
            <a:extLst>
              <a:ext uri="{FF2B5EF4-FFF2-40B4-BE49-F238E27FC236}">
                <a16:creationId xmlns:a16="http://schemas.microsoft.com/office/drawing/2014/main" id="{FE0A73FF-A479-E1A0-54D1-D1107A73C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5433"/>
            <a:ext cx="6860894" cy="684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4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0" y="24114"/>
            <a:ext cx="6096000" cy="1524000"/>
          </a:xfrm>
          <a:solidFill>
            <a:srgbClr val="CCCCFF"/>
          </a:solidFill>
          <a:ln>
            <a:no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r>
              <a:rPr lang="en-US" altLang="en-US" dirty="0"/>
              <a:t>The Boron Family</a:t>
            </a:r>
            <a:br>
              <a:rPr lang="en-US" altLang="en-US" dirty="0">
                <a:solidFill>
                  <a:schemeClr val="dk1"/>
                </a:solidFill>
                <a:latin typeface="+mn-lt"/>
                <a:ea typeface="+mn-ea"/>
                <a:cs typeface="+mn-cs"/>
              </a:rPr>
            </a:br>
            <a:r>
              <a:rPr lang="en-US" altLang="en-US" dirty="0">
                <a:solidFill>
                  <a:schemeClr val="dk1"/>
                </a:solidFill>
                <a:latin typeface="+mn-lt"/>
                <a:ea typeface="+mn-ea"/>
                <a:cs typeface="+mn-cs"/>
              </a:rPr>
              <a:t>EX. </a:t>
            </a:r>
            <a:r>
              <a:rPr lang="en-US" altLang="en-US" dirty="0">
                <a:solidFill>
                  <a:schemeClr val="dk1"/>
                </a:solidFill>
                <a:highlight>
                  <a:srgbClr val="FFFF00"/>
                </a:highlight>
                <a:latin typeface="+mn-lt"/>
                <a:ea typeface="+mn-ea"/>
                <a:cs typeface="+mn-cs"/>
              </a:rPr>
              <a:t>Boron(B)</a:t>
            </a:r>
          </a:p>
        </p:txBody>
      </p:sp>
      <p:sp>
        <p:nvSpPr>
          <p:cNvPr id="3" name="Rectangle 5">
            <a:extLst>
              <a:ext uri="{FF2B5EF4-FFF2-40B4-BE49-F238E27FC236}">
                <a16:creationId xmlns:a16="http://schemas.microsoft.com/office/drawing/2014/main" id="{959C0845-20FC-96E8-58AF-2B2FAF903D3A}"/>
              </a:ext>
            </a:extLst>
          </p:cNvPr>
          <p:cNvSpPr txBox="1">
            <a:spLocks noChangeArrowheads="1"/>
          </p:cNvSpPr>
          <p:nvPr/>
        </p:nvSpPr>
        <p:spPr>
          <a:xfrm>
            <a:off x="2894" y="1447800"/>
            <a:ext cx="5002192" cy="35992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en-US" sz="3600" dirty="0">
              <a:highlight>
                <a:srgbClr val="FFFF00"/>
              </a:highlight>
            </a:endParaRPr>
          </a:p>
          <a:p>
            <a:pPr fontAlgn="auto">
              <a:spcAft>
                <a:spcPts val="0"/>
              </a:spcAft>
            </a:pPr>
            <a:r>
              <a:rPr lang="en-US" altLang="en-US" sz="3600" dirty="0">
                <a:highlight>
                  <a:srgbClr val="FFFF00"/>
                </a:highlight>
              </a:rPr>
              <a:t>Metalloid Boron </a:t>
            </a:r>
            <a:r>
              <a:rPr lang="en-US" altLang="en-US" sz="3600" dirty="0"/>
              <a:t>is used in materials of high strength and light weight, such as fiberglass.</a:t>
            </a:r>
          </a:p>
        </p:txBody>
      </p:sp>
      <p:pic>
        <p:nvPicPr>
          <p:cNvPr id="17410" name="Picture 2" descr="Facts, pictures, stories about the element Boron in the Periodic Table">
            <a:extLst>
              <a:ext uri="{FF2B5EF4-FFF2-40B4-BE49-F238E27FC236}">
                <a16:creationId xmlns:a16="http://schemas.microsoft.com/office/drawing/2014/main" id="{2462B977-F436-EB8D-C602-29ADB53B7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89"/>
          <a:stretch/>
        </p:blipFill>
        <p:spPr bwMode="auto">
          <a:xfrm>
            <a:off x="5344610" y="0"/>
            <a:ext cx="6858000" cy="683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1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1211" y="0"/>
            <a:ext cx="6096000" cy="1524000"/>
          </a:xfrm>
        </p:spPr>
        <p:style>
          <a:lnRef idx="1">
            <a:schemeClr val="dk1"/>
          </a:lnRef>
          <a:fillRef idx="2">
            <a:schemeClr val="dk1"/>
          </a:fillRef>
          <a:effectRef idx="1">
            <a:schemeClr val="dk1"/>
          </a:effectRef>
          <a:fontRef idx="minor">
            <a:schemeClr val="dk1"/>
          </a:fontRef>
        </p:style>
        <p:txBody>
          <a:bodyPr vert="horz" lIns="91440" tIns="45720" rIns="91440" bIns="45720" rtlCol="0" anchor="ctr">
            <a:normAutofit/>
          </a:bodyPr>
          <a:lstStyle/>
          <a:p>
            <a:r>
              <a:rPr lang="en-US" altLang="en-US" dirty="0"/>
              <a:t>The Carbon Family</a:t>
            </a:r>
            <a:br>
              <a:rPr lang="en-US" altLang="en-US" dirty="0">
                <a:solidFill>
                  <a:schemeClr val="dk1"/>
                </a:solidFill>
                <a:latin typeface="+mn-lt"/>
                <a:ea typeface="+mn-ea"/>
                <a:cs typeface="+mn-cs"/>
              </a:rPr>
            </a:br>
            <a:r>
              <a:rPr lang="en-US" altLang="en-US" dirty="0">
                <a:solidFill>
                  <a:schemeClr val="dk1"/>
                </a:solidFill>
                <a:latin typeface="+mn-lt"/>
                <a:ea typeface="+mn-ea"/>
                <a:cs typeface="+mn-cs"/>
              </a:rPr>
              <a:t>EX. </a:t>
            </a:r>
            <a:r>
              <a:rPr lang="en-US" altLang="en-US" dirty="0">
                <a:solidFill>
                  <a:schemeClr val="dk1"/>
                </a:solidFill>
                <a:highlight>
                  <a:srgbClr val="FFFF00"/>
                </a:highlight>
                <a:latin typeface="+mn-lt"/>
                <a:ea typeface="+mn-ea"/>
                <a:cs typeface="+mn-cs"/>
              </a:rPr>
              <a:t>Carbon(</a:t>
            </a:r>
            <a:r>
              <a:rPr lang="en-US" altLang="en-US" dirty="0">
                <a:highlight>
                  <a:srgbClr val="FFFF00"/>
                </a:highlight>
              </a:rPr>
              <a:t>C</a:t>
            </a:r>
            <a:r>
              <a:rPr lang="en-US" altLang="en-US" dirty="0">
                <a:solidFill>
                  <a:schemeClr val="dk1"/>
                </a:solidFill>
                <a:highlight>
                  <a:srgbClr val="FFFF00"/>
                </a:highlight>
                <a:latin typeface="+mn-lt"/>
                <a:ea typeface="+mn-ea"/>
                <a:cs typeface="+mn-cs"/>
              </a:rPr>
              <a:t>)</a:t>
            </a:r>
          </a:p>
        </p:txBody>
      </p:sp>
      <p:sp>
        <p:nvSpPr>
          <p:cNvPr id="3" name="Rectangle 5">
            <a:extLst>
              <a:ext uri="{FF2B5EF4-FFF2-40B4-BE49-F238E27FC236}">
                <a16:creationId xmlns:a16="http://schemas.microsoft.com/office/drawing/2014/main" id="{959C0845-20FC-96E8-58AF-2B2FAF903D3A}"/>
              </a:ext>
            </a:extLst>
          </p:cNvPr>
          <p:cNvSpPr txBox="1">
            <a:spLocks noChangeArrowheads="1"/>
          </p:cNvSpPr>
          <p:nvPr/>
        </p:nvSpPr>
        <p:spPr>
          <a:xfrm>
            <a:off x="21220" y="1676400"/>
            <a:ext cx="5078392" cy="3352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endParaRPr lang="en-US" altLang="en-US" sz="3600" dirty="0">
              <a:highlight>
                <a:srgbClr val="FFFF00"/>
              </a:highlight>
            </a:endParaRPr>
          </a:p>
          <a:p>
            <a:pPr fontAlgn="auto">
              <a:spcAft>
                <a:spcPts val="0"/>
              </a:spcAft>
            </a:pPr>
            <a:r>
              <a:rPr lang="en-US" altLang="en-US" sz="3600" dirty="0">
                <a:highlight>
                  <a:srgbClr val="FFFF00"/>
                </a:highlight>
              </a:rPr>
              <a:t>Carbon is a non-metal</a:t>
            </a:r>
          </a:p>
          <a:p>
            <a:pPr fontAlgn="auto">
              <a:spcAft>
                <a:spcPts val="0"/>
              </a:spcAft>
            </a:pPr>
            <a:r>
              <a:rPr lang="en-US" altLang="en-US" sz="3600" dirty="0">
                <a:highlight>
                  <a:srgbClr val="FFFF00"/>
                </a:highlight>
              </a:rPr>
              <a:t>Proteins, DNA, and Fats all contain carbon.</a:t>
            </a:r>
            <a:endParaRPr lang="en-US" altLang="en-US" sz="3600" dirty="0"/>
          </a:p>
        </p:txBody>
      </p:sp>
      <p:pic>
        <p:nvPicPr>
          <p:cNvPr id="18434" name="Picture 2" descr="Carbon | Facts, Uses, &amp; Properties | Britannica">
            <a:extLst>
              <a:ext uri="{FF2B5EF4-FFF2-40B4-BE49-F238E27FC236}">
                <a16:creationId xmlns:a16="http://schemas.microsoft.com/office/drawing/2014/main" id="{F9BCE9DB-662F-D3BA-3C4A-6478F1088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225" y="0"/>
            <a:ext cx="6333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4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F01126-2AFC-4BD3-89EE-E3DB5086D25E}"/>
              </a:ext>
            </a:extLst>
          </p:cNvPr>
          <p:cNvPicPr>
            <a:picLocks noChangeAspect="1"/>
          </p:cNvPicPr>
          <p:nvPr/>
        </p:nvPicPr>
        <p:blipFill>
          <a:blip r:embed="rId3"/>
          <a:stretch>
            <a:fillRect/>
          </a:stretch>
        </p:blipFill>
        <p:spPr>
          <a:xfrm>
            <a:off x="0" y="0"/>
            <a:ext cx="5756275" cy="6858000"/>
          </a:xfrm>
          <a:prstGeom prst="rect">
            <a:avLst/>
          </a:prstGeom>
        </p:spPr>
      </p:pic>
      <p:sp>
        <p:nvSpPr>
          <p:cNvPr id="3" name="TextBox 2">
            <a:extLst>
              <a:ext uri="{FF2B5EF4-FFF2-40B4-BE49-F238E27FC236}">
                <a16:creationId xmlns:a16="http://schemas.microsoft.com/office/drawing/2014/main" id="{1E87DC34-E574-4CFC-993E-8727E0AFDE92}"/>
              </a:ext>
            </a:extLst>
          </p:cNvPr>
          <p:cNvSpPr txBox="1"/>
          <p:nvPr/>
        </p:nvSpPr>
        <p:spPr>
          <a:xfrm>
            <a:off x="291375" y="2665475"/>
            <a:ext cx="5982792" cy="461665"/>
          </a:xfrm>
          <a:prstGeom prst="rect">
            <a:avLst/>
          </a:prstGeom>
          <a:noFill/>
        </p:spPr>
        <p:txBody>
          <a:bodyPr wrap="square" rtlCol="0">
            <a:spAutoFit/>
          </a:bodyPr>
          <a:lstStyle/>
          <a:p>
            <a:r>
              <a:rPr lang="en-US" sz="2400" dirty="0">
                <a:solidFill>
                  <a:srgbClr val="FF0000"/>
                </a:solidFill>
              </a:rPr>
              <a:t>Clothes, cans of food in cupboard, books</a:t>
            </a:r>
          </a:p>
        </p:txBody>
      </p:sp>
      <p:sp>
        <p:nvSpPr>
          <p:cNvPr id="4" name="TextBox 3">
            <a:extLst>
              <a:ext uri="{FF2B5EF4-FFF2-40B4-BE49-F238E27FC236}">
                <a16:creationId xmlns:a16="http://schemas.microsoft.com/office/drawing/2014/main" id="{42842BA7-36CB-491F-80B5-B15D9E421D68}"/>
              </a:ext>
            </a:extLst>
          </p:cNvPr>
          <p:cNvSpPr txBox="1"/>
          <p:nvPr/>
        </p:nvSpPr>
        <p:spPr>
          <a:xfrm>
            <a:off x="291375" y="4039820"/>
            <a:ext cx="5173526" cy="2246769"/>
          </a:xfrm>
          <a:prstGeom prst="rect">
            <a:avLst/>
          </a:prstGeom>
          <a:noFill/>
        </p:spPr>
        <p:txBody>
          <a:bodyPr wrap="square" rtlCol="0">
            <a:spAutoFit/>
          </a:bodyPr>
          <a:lstStyle/>
          <a:p>
            <a:r>
              <a:rPr lang="en-US" sz="2800" dirty="0">
                <a:solidFill>
                  <a:srgbClr val="FF0000"/>
                </a:solidFill>
              </a:rPr>
              <a:t>Different materials are recycled in different ways, so what works for one material, such as paper, would not work for another material, such as glass.</a:t>
            </a:r>
          </a:p>
        </p:txBody>
      </p:sp>
      <p:pic>
        <p:nvPicPr>
          <p:cNvPr id="1026" name="Picture 2" descr="conveyor belt with recycling center workers separating items. There are paper, metal, and plastic items on the belt.">
            <a:extLst>
              <a:ext uri="{FF2B5EF4-FFF2-40B4-BE49-F238E27FC236}">
                <a16:creationId xmlns:a16="http://schemas.microsoft.com/office/drawing/2014/main" id="{E51A5FEC-27B0-491B-8134-B8B874F3A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0"/>
            <a:ext cx="6435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6F2E4C1-4EFD-4FB6-946A-569C0ABB4238}"/>
              </a:ext>
            </a:extLst>
          </p:cNvPr>
          <p:cNvSpPr/>
          <p:nvPr/>
        </p:nvSpPr>
        <p:spPr>
          <a:xfrm>
            <a:off x="6706820" y="2818180"/>
            <a:ext cx="1832460" cy="9961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180D3D-C3D4-4D2A-AE4D-95B6255EB800}"/>
              </a:ext>
            </a:extLst>
          </p:cNvPr>
          <p:cNvSpPr txBox="1"/>
          <p:nvPr/>
        </p:nvSpPr>
        <p:spPr>
          <a:xfrm>
            <a:off x="7075115" y="3281334"/>
            <a:ext cx="1158755" cy="523220"/>
          </a:xfrm>
          <a:prstGeom prst="rect">
            <a:avLst/>
          </a:prstGeom>
          <a:noFill/>
        </p:spPr>
        <p:txBody>
          <a:bodyPr wrap="square" rtlCol="0">
            <a:spAutoFit/>
          </a:bodyPr>
          <a:lstStyle/>
          <a:p>
            <a:r>
              <a:rPr lang="en-US" sz="2800" dirty="0">
                <a:solidFill>
                  <a:srgbClr val="FF0000"/>
                </a:solidFill>
              </a:rPr>
              <a:t>plastic</a:t>
            </a:r>
          </a:p>
        </p:txBody>
      </p:sp>
      <p:sp>
        <p:nvSpPr>
          <p:cNvPr id="8" name="Oval 7">
            <a:extLst>
              <a:ext uri="{FF2B5EF4-FFF2-40B4-BE49-F238E27FC236}">
                <a16:creationId xmlns:a16="http://schemas.microsoft.com/office/drawing/2014/main" id="{6403C64D-7291-4A9E-A835-4CF770BACCBF}"/>
              </a:ext>
            </a:extLst>
          </p:cNvPr>
          <p:cNvSpPr/>
          <p:nvPr/>
        </p:nvSpPr>
        <p:spPr>
          <a:xfrm>
            <a:off x="7775755" y="2207360"/>
            <a:ext cx="763525" cy="69072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4C7620-249D-4733-8E1A-E46E9788F51F}"/>
              </a:ext>
            </a:extLst>
          </p:cNvPr>
          <p:cNvSpPr txBox="1"/>
          <p:nvPr/>
        </p:nvSpPr>
        <p:spPr>
          <a:xfrm>
            <a:off x="7578139" y="1714173"/>
            <a:ext cx="1158755" cy="523220"/>
          </a:xfrm>
          <a:prstGeom prst="rect">
            <a:avLst/>
          </a:prstGeom>
          <a:noFill/>
        </p:spPr>
        <p:txBody>
          <a:bodyPr wrap="square" rtlCol="0">
            <a:spAutoFit/>
          </a:bodyPr>
          <a:lstStyle/>
          <a:p>
            <a:r>
              <a:rPr lang="en-US" sz="2800" dirty="0">
                <a:solidFill>
                  <a:srgbClr val="FF0000"/>
                </a:solidFill>
              </a:rPr>
              <a:t>metal</a:t>
            </a:r>
          </a:p>
        </p:txBody>
      </p:sp>
      <p:sp>
        <p:nvSpPr>
          <p:cNvPr id="10" name="Oval 9">
            <a:extLst>
              <a:ext uri="{FF2B5EF4-FFF2-40B4-BE49-F238E27FC236}">
                <a16:creationId xmlns:a16="http://schemas.microsoft.com/office/drawing/2014/main" id="{C3A86639-0537-4BB2-8F46-30A3B17E95FE}"/>
              </a:ext>
            </a:extLst>
          </p:cNvPr>
          <p:cNvSpPr/>
          <p:nvPr/>
        </p:nvSpPr>
        <p:spPr>
          <a:xfrm>
            <a:off x="6352358" y="2324992"/>
            <a:ext cx="1283575" cy="92880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59BE22E-8AB2-4384-A390-39A9FE26FD7C}"/>
              </a:ext>
            </a:extLst>
          </p:cNvPr>
          <p:cNvSpPr txBox="1"/>
          <p:nvPr/>
        </p:nvSpPr>
        <p:spPr>
          <a:xfrm>
            <a:off x="6396893" y="2403865"/>
            <a:ext cx="1158755" cy="523220"/>
          </a:xfrm>
          <a:prstGeom prst="rect">
            <a:avLst/>
          </a:prstGeom>
          <a:noFill/>
        </p:spPr>
        <p:txBody>
          <a:bodyPr wrap="square" rtlCol="0">
            <a:spAutoFit/>
          </a:bodyPr>
          <a:lstStyle/>
          <a:p>
            <a:r>
              <a:rPr lang="en-US" sz="2800" dirty="0">
                <a:solidFill>
                  <a:srgbClr val="FF0000"/>
                </a:solidFill>
              </a:rPr>
              <a:t>plastic</a:t>
            </a:r>
          </a:p>
        </p:txBody>
      </p:sp>
      <p:sp>
        <p:nvSpPr>
          <p:cNvPr id="12" name="Oval 11">
            <a:extLst>
              <a:ext uri="{FF2B5EF4-FFF2-40B4-BE49-F238E27FC236}">
                <a16:creationId xmlns:a16="http://schemas.microsoft.com/office/drawing/2014/main" id="{59D2AD79-9E18-4F62-BB94-5216AF91884F}"/>
              </a:ext>
            </a:extLst>
          </p:cNvPr>
          <p:cNvSpPr/>
          <p:nvPr/>
        </p:nvSpPr>
        <p:spPr>
          <a:xfrm>
            <a:off x="8506193" y="2054474"/>
            <a:ext cx="1283575" cy="9961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B7B954-FFD3-4FEA-ADE4-01334B1B1B07}"/>
              </a:ext>
            </a:extLst>
          </p:cNvPr>
          <p:cNvSpPr txBox="1"/>
          <p:nvPr/>
        </p:nvSpPr>
        <p:spPr>
          <a:xfrm>
            <a:off x="8628412" y="2527386"/>
            <a:ext cx="1039136" cy="523220"/>
          </a:xfrm>
          <a:prstGeom prst="rect">
            <a:avLst/>
          </a:prstGeom>
          <a:noFill/>
        </p:spPr>
        <p:txBody>
          <a:bodyPr wrap="square" rtlCol="0">
            <a:spAutoFit/>
          </a:bodyPr>
          <a:lstStyle/>
          <a:p>
            <a:r>
              <a:rPr lang="en-US" sz="2800" dirty="0">
                <a:solidFill>
                  <a:srgbClr val="FF0000"/>
                </a:solidFill>
              </a:rPr>
              <a:t>paper</a:t>
            </a:r>
          </a:p>
        </p:txBody>
      </p:sp>
    </p:spTree>
    <p:extLst>
      <p:ext uri="{BB962C8B-B14F-4D97-AF65-F5344CB8AC3E}">
        <p14:creationId xmlns:p14="http://schemas.microsoft.com/office/powerpoint/2010/main" val="354500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p:bldP spid="8" grpId="0" animBg="1"/>
      <p:bldP spid="9" grpId="0"/>
      <p:bldP spid="10" grpId="0" animBg="1"/>
      <p:bldP spid="11" grpId="0"/>
      <p:bldP spid="12"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9646" y="0"/>
            <a:ext cx="6096000" cy="1524000"/>
          </a:xfr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r>
              <a:rPr lang="en-US" altLang="en-US" dirty="0"/>
              <a:t>The Nitrogen Family</a:t>
            </a:r>
            <a:br>
              <a:rPr lang="en-US" altLang="en-US" dirty="0">
                <a:solidFill>
                  <a:schemeClr val="dk1"/>
                </a:solidFill>
                <a:latin typeface="+mn-lt"/>
                <a:ea typeface="+mn-ea"/>
                <a:cs typeface="+mn-cs"/>
              </a:rPr>
            </a:br>
            <a:r>
              <a:rPr lang="en-US" altLang="en-US" dirty="0">
                <a:solidFill>
                  <a:schemeClr val="dk1"/>
                </a:solidFill>
                <a:latin typeface="+mn-lt"/>
                <a:ea typeface="+mn-ea"/>
                <a:cs typeface="+mn-cs"/>
              </a:rPr>
              <a:t>EX. </a:t>
            </a:r>
            <a:r>
              <a:rPr lang="en-US" altLang="en-US" dirty="0">
                <a:solidFill>
                  <a:schemeClr val="dk1"/>
                </a:solidFill>
                <a:highlight>
                  <a:srgbClr val="FFFF00"/>
                </a:highlight>
                <a:latin typeface="+mn-lt"/>
                <a:ea typeface="+mn-ea"/>
                <a:cs typeface="+mn-cs"/>
              </a:rPr>
              <a:t>Phosphorus(</a:t>
            </a:r>
            <a:r>
              <a:rPr lang="en-US" altLang="en-US" dirty="0">
                <a:highlight>
                  <a:srgbClr val="FFFF00"/>
                </a:highlight>
              </a:rPr>
              <a:t>P</a:t>
            </a:r>
            <a:r>
              <a:rPr lang="en-US" altLang="en-US" dirty="0">
                <a:solidFill>
                  <a:schemeClr val="dk1"/>
                </a:solidFill>
                <a:highlight>
                  <a:srgbClr val="FFFF00"/>
                </a:highlight>
                <a:latin typeface="+mn-lt"/>
                <a:ea typeface="+mn-ea"/>
                <a:cs typeface="+mn-cs"/>
              </a:rPr>
              <a:t>)</a:t>
            </a:r>
          </a:p>
        </p:txBody>
      </p:sp>
      <p:sp>
        <p:nvSpPr>
          <p:cNvPr id="3" name="Rectangle 5">
            <a:extLst>
              <a:ext uri="{FF2B5EF4-FFF2-40B4-BE49-F238E27FC236}">
                <a16:creationId xmlns:a16="http://schemas.microsoft.com/office/drawing/2014/main" id="{959C0845-20FC-96E8-58AF-2B2FAF903D3A}"/>
              </a:ext>
            </a:extLst>
          </p:cNvPr>
          <p:cNvSpPr txBox="1">
            <a:spLocks noChangeArrowheads="1"/>
          </p:cNvSpPr>
          <p:nvPr/>
        </p:nvSpPr>
        <p:spPr>
          <a:xfrm>
            <a:off x="208827" y="1714500"/>
            <a:ext cx="4849792" cy="34290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altLang="en-US" sz="3600" dirty="0">
              <a:highlight>
                <a:srgbClr val="FFFF00"/>
              </a:highlight>
            </a:endParaRPr>
          </a:p>
          <a:p>
            <a:pPr fontAlgn="auto">
              <a:spcAft>
                <a:spcPts val="0"/>
              </a:spcAft>
            </a:pPr>
            <a:r>
              <a:rPr lang="en-US" altLang="en-US" sz="3600" dirty="0">
                <a:highlight>
                  <a:srgbClr val="FFFF00"/>
                </a:highlight>
              </a:rPr>
              <a:t>Phosphorus and nitrogen are examples of it </a:t>
            </a:r>
          </a:p>
          <a:p>
            <a:pPr fontAlgn="auto">
              <a:spcAft>
                <a:spcPts val="0"/>
              </a:spcAft>
            </a:pPr>
            <a:r>
              <a:rPr lang="en-US" altLang="en-US" sz="3600" dirty="0">
                <a:highlight>
                  <a:srgbClr val="FFFF00"/>
                </a:highlight>
              </a:rPr>
              <a:t>Nitrogen makes up about 78 % of Earth’s atmosphere.</a:t>
            </a:r>
          </a:p>
        </p:txBody>
      </p:sp>
      <p:pic>
        <p:nvPicPr>
          <p:cNvPr id="19458" name="Picture 2" descr="WHAT IS PHOSPHORUS by zoejade919 on emaze">
            <a:extLst>
              <a:ext uri="{FF2B5EF4-FFF2-40B4-BE49-F238E27FC236}">
                <a16:creationId xmlns:a16="http://schemas.microsoft.com/office/drawing/2014/main" id="{ACA8EA87-A5CF-5B67-88B1-6D2DB8409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0"/>
            <a:ext cx="69071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97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15433" y="0"/>
            <a:ext cx="6096000" cy="1524000"/>
          </a:xfr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a:bodyPr>
          <a:lstStyle/>
          <a:p>
            <a:r>
              <a:rPr lang="en-US" altLang="en-US" dirty="0"/>
              <a:t>The Oxygen Family</a:t>
            </a:r>
            <a:br>
              <a:rPr lang="en-US" altLang="en-US" dirty="0">
                <a:solidFill>
                  <a:schemeClr val="dk1"/>
                </a:solidFill>
                <a:latin typeface="+mn-lt"/>
                <a:ea typeface="+mn-ea"/>
                <a:cs typeface="+mn-cs"/>
              </a:rPr>
            </a:br>
            <a:r>
              <a:rPr lang="en-US" altLang="en-US" dirty="0">
                <a:solidFill>
                  <a:schemeClr val="dk1"/>
                </a:solidFill>
                <a:latin typeface="+mn-lt"/>
                <a:ea typeface="+mn-ea"/>
                <a:cs typeface="+mn-cs"/>
              </a:rPr>
              <a:t>EX. </a:t>
            </a:r>
            <a:r>
              <a:rPr lang="en-US" altLang="en-US" dirty="0">
                <a:solidFill>
                  <a:schemeClr val="dk1"/>
                </a:solidFill>
                <a:highlight>
                  <a:srgbClr val="FFFF00"/>
                </a:highlight>
                <a:latin typeface="+mn-lt"/>
                <a:ea typeface="+mn-ea"/>
                <a:cs typeface="+mn-cs"/>
              </a:rPr>
              <a:t>Sulfur(S)</a:t>
            </a:r>
          </a:p>
        </p:txBody>
      </p:sp>
      <p:sp>
        <p:nvSpPr>
          <p:cNvPr id="3" name="Rectangle 5">
            <a:extLst>
              <a:ext uri="{FF2B5EF4-FFF2-40B4-BE49-F238E27FC236}">
                <a16:creationId xmlns:a16="http://schemas.microsoft.com/office/drawing/2014/main" id="{959C0845-20FC-96E8-58AF-2B2FAF903D3A}"/>
              </a:ext>
            </a:extLst>
          </p:cNvPr>
          <p:cNvSpPr txBox="1">
            <a:spLocks noChangeArrowheads="1"/>
          </p:cNvSpPr>
          <p:nvPr/>
        </p:nvSpPr>
        <p:spPr>
          <a:xfrm>
            <a:off x="15433" y="2209800"/>
            <a:ext cx="5687992" cy="35992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altLang="en-US" sz="3600" dirty="0">
                <a:highlight>
                  <a:srgbClr val="FFFF00"/>
                </a:highlight>
              </a:rPr>
              <a:t>Sulfur and Oxygen are examples of it</a:t>
            </a:r>
          </a:p>
          <a:p>
            <a:pPr fontAlgn="auto">
              <a:spcAft>
                <a:spcPts val="0"/>
              </a:spcAft>
            </a:pPr>
            <a:r>
              <a:rPr lang="en-US" altLang="en-US" sz="3600" dirty="0">
                <a:highlight>
                  <a:srgbClr val="FFFF00"/>
                </a:highlight>
              </a:rPr>
              <a:t>Oxygen  is a gas at room temperature but Sulfur is a solid.</a:t>
            </a:r>
          </a:p>
        </p:txBody>
      </p:sp>
      <p:pic>
        <p:nvPicPr>
          <p:cNvPr id="20482" name="Picture 2" descr="Sulfur - Wikipedia">
            <a:extLst>
              <a:ext uri="{FF2B5EF4-FFF2-40B4-BE49-F238E27FC236}">
                <a16:creationId xmlns:a16="http://schemas.microsoft.com/office/drawing/2014/main" id="{8C03D350-28E9-A902-B4FD-CE41CAC03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1" y="0"/>
            <a:ext cx="647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54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lank diagram of periodic table of the elements ">
            <a:extLst>
              <a:ext uri="{FF2B5EF4-FFF2-40B4-BE49-F238E27FC236}">
                <a16:creationId xmlns:a16="http://schemas.microsoft.com/office/drawing/2014/main" id="{D661A90C-130A-4E6F-B212-79B1A00DD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462" y="-9211"/>
            <a:ext cx="7281863" cy="6118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C262E0-8535-4463-BEA8-847CB0B6D771}"/>
              </a:ext>
            </a:extLst>
          </p:cNvPr>
          <p:cNvPicPr>
            <a:picLocks noChangeAspect="1"/>
          </p:cNvPicPr>
          <p:nvPr/>
        </p:nvPicPr>
        <p:blipFill>
          <a:blip r:embed="rId3"/>
          <a:stretch>
            <a:fillRect/>
          </a:stretch>
        </p:blipFill>
        <p:spPr>
          <a:xfrm>
            <a:off x="1" y="9211"/>
            <a:ext cx="4908461" cy="3033023"/>
          </a:xfrm>
          <a:prstGeom prst="rect">
            <a:avLst/>
          </a:prstGeom>
        </p:spPr>
      </p:pic>
      <p:pic>
        <p:nvPicPr>
          <p:cNvPr id="5" name="Picture 4">
            <a:extLst>
              <a:ext uri="{FF2B5EF4-FFF2-40B4-BE49-F238E27FC236}">
                <a16:creationId xmlns:a16="http://schemas.microsoft.com/office/drawing/2014/main" id="{F3EC502B-8E55-4C0A-A25D-565CC1A4CB4B}"/>
              </a:ext>
            </a:extLst>
          </p:cNvPr>
          <p:cNvPicPr>
            <a:picLocks noChangeAspect="1"/>
          </p:cNvPicPr>
          <p:nvPr/>
        </p:nvPicPr>
        <p:blipFill>
          <a:blip r:embed="rId4"/>
          <a:stretch>
            <a:fillRect/>
          </a:stretch>
        </p:blipFill>
        <p:spPr>
          <a:xfrm>
            <a:off x="4908462" y="6109585"/>
            <a:ext cx="7281863" cy="739204"/>
          </a:xfrm>
          <a:prstGeom prst="rect">
            <a:avLst/>
          </a:prstGeom>
        </p:spPr>
      </p:pic>
      <p:sp>
        <p:nvSpPr>
          <p:cNvPr id="7" name="TextBox 6">
            <a:extLst>
              <a:ext uri="{FF2B5EF4-FFF2-40B4-BE49-F238E27FC236}">
                <a16:creationId xmlns:a16="http://schemas.microsoft.com/office/drawing/2014/main" id="{C63CEBFD-94FF-4DA5-B3AB-837A25101386}"/>
              </a:ext>
            </a:extLst>
          </p:cNvPr>
          <p:cNvSpPr txBox="1"/>
          <p:nvPr/>
        </p:nvSpPr>
        <p:spPr>
          <a:xfrm>
            <a:off x="6400800" y="3581400"/>
            <a:ext cx="1212501" cy="400110"/>
          </a:xfrm>
          <a:prstGeom prst="rect">
            <a:avLst/>
          </a:prstGeom>
          <a:noFill/>
        </p:spPr>
        <p:txBody>
          <a:bodyPr wrap="square" rtlCol="0">
            <a:spAutoFit/>
          </a:bodyPr>
          <a:lstStyle/>
          <a:p>
            <a:pPr algn="ctr"/>
            <a:r>
              <a:rPr lang="en-US" sz="2000" dirty="0">
                <a:solidFill>
                  <a:srgbClr val="FF0000"/>
                </a:solidFill>
              </a:rPr>
              <a:t>B</a:t>
            </a:r>
          </a:p>
        </p:txBody>
      </p:sp>
      <p:sp>
        <p:nvSpPr>
          <p:cNvPr id="8" name="TextBox 7">
            <a:extLst>
              <a:ext uri="{FF2B5EF4-FFF2-40B4-BE49-F238E27FC236}">
                <a16:creationId xmlns:a16="http://schemas.microsoft.com/office/drawing/2014/main" id="{E3530D36-CE13-470B-9B58-59F5A7B9E06B}"/>
              </a:ext>
            </a:extLst>
          </p:cNvPr>
          <p:cNvSpPr txBox="1"/>
          <p:nvPr/>
        </p:nvSpPr>
        <p:spPr>
          <a:xfrm>
            <a:off x="6324600" y="548360"/>
            <a:ext cx="1212501" cy="400110"/>
          </a:xfrm>
          <a:prstGeom prst="rect">
            <a:avLst/>
          </a:prstGeom>
          <a:noFill/>
        </p:spPr>
        <p:txBody>
          <a:bodyPr wrap="square" rtlCol="0">
            <a:spAutoFit/>
          </a:bodyPr>
          <a:lstStyle/>
          <a:p>
            <a:pPr algn="ctr"/>
            <a:r>
              <a:rPr lang="en-US" sz="2000" dirty="0">
                <a:solidFill>
                  <a:srgbClr val="FF0000"/>
                </a:solidFill>
              </a:rPr>
              <a:t>C</a:t>
            </a:r>
          </a:p>
        </p:txBody>
      </p:sp>
      <p:sp>
        <p:nvSpPr>
          <p:cNvPr id="9" name="TextBox 8">
            <a:extLst>
              <a:ext uri="{FF2B5EF4-FFF2-40B4-BE49-F238E27FC236}">
                <a16:creationId xmlns:a16="http://schemas.microsoft.com/office/drawing/2014/main" id="{A0D65770-116F-463F-BDE3-908942A06177}"/>
              </a:ext>
            </a:extLst>
          </p:cNvPr>
          <p:cNvSpPr txBox="1"/>
          <p:nvPr/>
        </p:nvSpPr>
        <p:spPr>
          <a:xfrm>
            <a:off x="10210800" y="3328973"/>
            <a:ext cx="1212501" cy="400110"/>
          </a:xfrm>
          <a:prstGeom prst="rect">
            <a:avLst/>
          </a:prstGeom>
          <a:noFill/>
        </p:spPr>
        <p:txBody>
          <a:bodyPr wrap="square" rtlCol="0">
            <a:spAutoFit/>
          </a:bodyPr>
          <a:lstStyle/>
          <a:p>
            <a:pPr algn="ctr"/>
            <a:r>
              <a:rPr lang="en-US" sz="2000" dirty="0">
                <a:solidFill>
                  <a:srgbClr val="FF0000"/>
                </a:solidFill>
              </a:rPr>
              <a:t>P</a:t>
            </a:r>
          </a:p>
        </p:txBody>
      </p:sp>
      <p:sp>
        <p:nvSpPr>
          <p:cNvPr id="10" name="TextBox 9">
            <a:extLst>
              <a:ext uri="{FF2B5EF4-FFF2-40B4-BE49-F238E27FC236}">
                <a16:creationId xmlns:a16="http://schemas.microsoft.com/office/drawing/2014/main" id="{B4491A1D-2049-4B4A-A135-2434223034E9}"/>
              </a:ext>
            </a:extLst>
          </p:cNvPr>
          <p:cNvSpPr txBox="1"/>
          <p:nvPr/>
        </p:nvSpPr>
        <p:spPr>
          <a:xfrm>
            <a:off x="10817050" y="148250"/>
            <a:ext cx="1212501" cy="400110"/>
          </a:xfrm>
          <a:prstGeom prst="rect">
            <a:avLst/>
          </a:prstGeom>
          <a:noFill/>
        </p:spPr>
        <p:txBody>
          <a:bodyPr wrap="square" rtlCol="0">
            <a:spAutoFit/>
          </a:bodyPr>
          <a:lstStyle/>
          <a:p>
            <a:pPr algn="ctr"/>
            <a:r>
              <a:rPr lang="en-US" sz="2000" dirty="0">
                <a:solidFill>
                  <a:srgbClr val="FF0000"/>
                </a:solidFill>
              </a:rPr>
              <a:t>S</a:t>
            </a:r>
          </a:p>
        </p:txBody>
      </p:sp>
      <p:pic>
        <p:nvPicPr>
          <p:cNvPr id="6" name="Picture 5">
            <a:hlinkClick r:id="rId5"/>
            <a:extLst>
              <a:ext uri="{FF2B5EF4-FFF2-40B4-BE49-F238E27FC236}">
                <a16:creationId xmlns:a16="http://schemas.microsoft.com/office/drawing/2014/main" id="{A8542A3E-0A29-477A-8769-804C41A5FD8A}"/>
              </a:ext>
            </a:extLst>
          </p:cNvPr>
          <p:cNvPicPr>
            <a:picLocks noChangeAspect="1"/>
          </p:cNvPicPr>
          <p:nvPr/>
        </p:nvPicPr>
        <p:blipFill>
          <a:blip r:embed="rId6"/>
          <a:stretch>
            <a:fillRect/>
          </a:stretch>
        </p:blipFill>
        <p:spPr>
          <a:xfrm>
            <a:off x="381000" y="4307838"/>
            <a:ext cx="4038950" cy="2164268"/>
          </a:xfrm>
          <a:prstGeom prst="rect">
            <a:avLst/>
          </a:prstGeom>
        </p:spPr>
      </p:pic>
    </p:spTree>
    <p:extLst>
      <p:ext uri="{BB962C8B-B14F-4D97-AF65-F5344CB8AC3E}">
        <p14:creationId xmlns:p14="http://schemas.microsoft.com/office/powerpoint/2010/main" val="22381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9D8A13C-DB1B-BD57-E1F2-89530C2D1B97}"/>
              </a:ext>
            </a:extLst>
          </p:cNvPr>
          <p:cNvSpPr>
            <a:spLocks noGrp="1" noChangeArrowheads="1"/>
          </p:cNvSpPr>
          <p:nvPr>
            <p:ph type="title"/>
          </p:nvPr>
        </p:nvSpPr>
        <p:spPr>
          <a:xfrm>
            <a:off x="0" y="0"/>
            <a:ext cx="9296400" cy="990600"/>
          </a:xfrm>
          <a:solidFill>
            <a:srgbClr val="990099"/>
          </a:solidFill>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p>
            <a:r>
              <a:rPr lang="en-US" altLang="en-US" dirty="0">
                <a:solidFill>
                  <a:schemeClr val="bg1"/>
                </a:solidFill>
              </a:rPr>
              <a:t>Halogens, Noble Gases, and Hydrogen</a:t>
            </a:r>
            <a:endParaRPr lang="en-US" altLang="en-US" dirty="0">
              <a:solidFill>
                <a:schemeClr val="bg1"/>
              </a:solidFill>
              <a:highlight>
                <a:srgbClr val="FFFF00"/>
              </a:highlight>
              <a:latin typeface="+mn-lt"/>
              <a:ea typeface="+mn-ea"/>
              <a:cs typeface="+mn-cs"/>
            </a:endParaRPr>
          </a:p>
        </p:txBody>
      </p:sp>
      <p:graphicFrame>
        <p:nvGraphicFramePr>
          <p:cNvPr id="4" name="Table 4">
            <a:extLst>
              <a:ext uri="{FF2B5EF4-FFF2-40B4-BE49-F238E27FC236}">
                <a16:creationId xmlns:a16="http://schemas.microsoft.com/office/drawing/2014/main" id="{5CB97BDC-ED05-98AC-DADF-E3F8C36C5F43}"/>
              </a:ext>
            </a:extLst>
          </p:cNvPr>
          <p:cNvGraphicFramePr>
            <a:graphicFrameLocks noGrp="1"/>
          </p:cNvGraphicFramePr>
          <p:nvPr>
            <p:extLst>
              <p:ext uri="{D42A27DB-BD31-4B8C-83A1-F6EECF244321}">
                <p14:modId xmlns:p14="http://schemas.microsoft.com/office/powerpoint/2010/main" val="1496218335"/>
              </p:ext>
            </p:extLst>
          </p:nvPr>
        </p:nvGraphicFramePr>
        <p:xfrm>
          <a:off x="76200" y="990600"/>
          <a:ext cx="12039600" cy="5730240"/>
        </p:xfrm>
        <a:graphic>
          <a:graphicData uri="http://schemas.openxmlformats.org/drawingml/2006/table">
            <a:tbl>
              <a:tblPr firstRow="1" bandRow="1">
                <a:tableStyleId>{D7AC3CCA-C797-4891-BE02-D94E43425B78}</a:tableStyleId>
              </a:tblPr>
              <a:tblGrid>
                <a:gridCol w="3657600">
                  <a:extLst>
                    <a:ext uri="{9D8B030D-6E8A-4147-A177-3AD203B41FA5}">
                      <a16:colId xmlns:a16="http://schemas.microsoft.com/office/drawing/2014/main" val="4195324126"/>
                    </a:ext>
                  </a:extLst>
                </a:gridCol>
                <a:gridCol w="4342570">
                  <a:extLst>
                    <a:ext uri="{9D8B030D-6E8A-4147-A177-3AD203B41FA5}">
                      <a16:colId xmlns:a16="http://schemas.microsoft.com/office/drawing/2014/main" val="966368623"/>
                    </a:ext>
                  </a:extLst>
                </a:gridCol>
                <a:gridCol w="4039430">
                  <a:extLst>
                    <a:ext uri="{9D8B030D-6E8A-4147-A177-3AD203B41FA5}">
                      <a16:colId xmlns:a16="http://schemas.microsoft.com/office/drawing/2014/main" val="2920124322"/>
                    </a:ext>
                  </a:extLst>
                </a:gridCol>
              </a:tblGrid>
              <a:tr h="497840">
                <a:tc>
                  <a:txBody>
                    <a:bodyPr/>
                    <a:lstStyle/>
                    <a:p>
                      <a:pPr algn="ctr"/>
                      <a:r>
                        <a:rPr lang="en-US" sz="3600" dirty="0"/>
                        <a:t>Halogens</a:t>
                      </a:r>
                    </a:p>
                  </a:txBody>
                  <a:tcPr/>
                </a:tc>
                <a:tc>
                  <a:txBody>
                    <a:bodyPr/>
                    <a:lstStyle/>
                    <a:p>
                      <a:pPr algn="ctr"/>
                      <a:r>
                        <a:rPr lang="en-US" sz="3600" dirty="0"/>
                        <a:t>Noble Gases</a:t>
                      </a:r>
                    </a:p>
                  </a:txBody>
                  <a:tcPr/>
                </a:tc>
                <a:tc>
                  <a:txBody>
                    <a:bodyPr/>
                    <a:lstStyle/>
                    <a:p>
                      <a:pPr algn="ctr"/>
                      <a:r>
                        <a:rPr lang="en-US" sz="3600" dirty="0"/>
                        <a:t>Hydrogen</a:t>
                      </a:r>
                    </a:p>
                  </a:txBody>
                  <a:tcPr/>
                </a:tc>
                <a:extLst>
                  <a:ext uri="{0D108BD9-81ED-4DB2-BD59-A6C34878D82A}">
                    <a16:rowId xmlns:a16="http://schemas.microsoft.com/office/drawing/2014/main" val="2632323252"/>
                  </a:ext>
                </a:extLst>
              </a:tr>
              <a:tr h="2181013">
                <a:tc>
                  <a:txBody>
                    <a:bodyPr/>
                    <a:lstStyle/>
                    <a:p>
                      <a:pPr marL="457200" indent="-457200">
                        <a:buFont typeface="Arial" panose="020B0604020202020204" pitchFamily="34" charset="0"/>
                        <a:buChar char="•"/>
                      </a:pPr>
                      <a:r>
                        <a:rPr lang="en-US" sz="3200" dirty="0"/>
                        <a:t>The </a:t>
                      </a:r>
                      <a:r>
                        <a:rPr lang="en-US" sz="3200" dirty="0">
                          <a:highlight>
                            <a:srgbClr val="FFFF00"/>
                          </a:highlight>
                        </a:rPr>
                        <a:t>most reactive non-metals</a:t>
                      </a:r>
                    </a:p>
                    <a:p>
                      <a:pPr marL="457200" indent="-457200">
                        <a:buFont typeface="Arial" panose="020B0604020202020204" pitchFamily="34" charset="0"/>
                        <a:buChar char="•"/>
                      </a:pPr>
                      <a:r>
                        <a:rPr lang="en-US" sz="3200" dirty="0"/>
                        <a:t>Halogens means ‘’salt-forming’’</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1200" dirty="0">
                          <a:solidFill>
                            <a:schemeClr val="dk1"/>
                          </a:solidFill>
                          <a:latin typeface="+mn-lt"/>
                          <a:ea typeface="+mn-ea"/>
                          <a:cs typeface="+mn-cs"/>
                        </a:rPr>
                        <a:t>The </a:t>
                      </a:r>
                      <a:r>
                        <a:rPr lang="en-US" sz="3200" kern="1200" dirty="0">
                          <a:solidFill>
                            <a:schemeClr val="dk1"/>
                          </a:solidFill>
                          <a:highlight>
                            <a:srgbClr val="FFFF00"/>
                          </a:highlight>
                          <a:latin typeface="+mn-lt"/>
                          <a:ea typeface="+mn-ea"/>
                          <a:cs typeface="+mn-cs"/>
                        </a:rPr>
                        <a:t>least reactive non-metals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kern="1200" dirty="0">
                          <a:solidFill>
                            <a:schemeClr val="dk1"/>
                          </a:solidFill>
                          <a:highlight>
                            <a:srgbClr val="FFFF00"/>
                          </a:highlight>
                          <a:latin typeface="+mn-lt"/>
                          <a:ea typeface="+mn-ea"/>
                          <a:cs typeface="+mn-cs"/>
                        </a:rPr>
                        <a:t>They don’t ordinarily form compounds.</a:t>
                      </a:r>
                    </a:p>
                    <a:p>
                      <a:pPr marL="285750" indent="-285750">
                        <a:buFont typeface="Arial" panose="020B0604020202020204" pitchFamily="34" charset="0"/>
                        <a:buChar char="•"/>
                      </a:pPr>
                      <a:endParaRPr lang="en-US" dirty="0"/>
                    </a:p>
                  </a:txBody>
                  <a:tcPr/>
                </a:tc>
                <a:tc rowSpan="2">
                  <a:txBody>
                    <a:bodyPr/>
                    <a:lstStyle/>
                    <a:p>
                      <a:r>
                        <a:rPr lang="en-US" dirty="0"/>
                        <a:t>-</a:t>
                      </a:r>
                      <a:r>
                        <a:rPr lang="en-US" sz="2800" kern="1200" dirty="0">
                          <a:solidFill>
                            <a:schemeClr val="dk1"/>
                          </a:solidFill>
                          <a:latin typeface="+mn-lt"/>
                          <a:ea typeface="+mn-ea"/>
                          <a:cs typeface="+mn-cs"/>
                        </a:rPr>
                        <a:t>found </a:t>
                      </a:r>
                      <a:r>
                        <a:rPr lang="en-US" sz="2800" kern="1200" dirty="0">
                          <a:solidFill>
                            <a:schemeClr val="dk1"/>
                          </a:solidFill>
                          <a:highlight>
                            <a:srgbClr val="FFFF00"/>
                          </a:highlight>
                          <a:latin typeface="+mn-lt"/>
                          <a:ea typeface="+mn-ea"/>
                          <a:cs typeface="+mn-cs"/>
                        </a:rPr>
                        <a:t>alone in the upper left corner </a:t>
                      </a:r>
                      <a:r>
                        <a:rPr lang="en-US" sz="2800" kern="1200" dirty="0">
                          <a:solidFill>
                            <a:schemeClr val="dk1"/>
                          </a:solidFill>
                          <a:latin typeface="+mn-lt"/>
                          <a:ea typeface="+mn-ea"/>
                          <a:cs typeface="+mn-cs"/>
                        </a:rPr>
                        <a:t>of the Periodic Table</a:t>
                      </a:r>
                    </a:p>
                    <a:p>
                      <a:r>
                        <a:rPr lang="en-US" sz="2800" kern="1200" dirty="0">
                          <a:solidFill>
                            <a:schemeClr val="dk1"/>
                          </a:solidFill>
                          <a:latin typeface="+mn-lt"/>
                          <a:ea typeface="+mn-ea"/>
                          <a:cs typeface="+mn-cs"/>
                        </a:rPr>
                        <a:t>-it has the simplest atom</a:t>
                      </a:r>
                    </a:p>
                    <a:p>
                      <a:r>
                        <a:rPr lang="en-US" sz="2800" kern="1200" dirty="0">
                          <a:solidFill>
                            <a:schemeClr val="dk1"/>
                          </a:solidFill>
                          <a:latin typeface="+mn-lt"/>
                          <a:ea typeface="+mn-ea"/>
                          <a:cs typeface="+mn-cs"/>
                        </a:rPr>
                        <a:t>-rarely found on Earth as a pure element because most of it combine with oxygen in water</a:t>
                      </a:r>
                    </a:p>
                    <a:p>
                      <a:r>
                        <a:rPr lang="en-US" sz="2800" kern="1200" dirty="0">
                          <a:solidFill>
                            <a:schemeClr val="dk1"/>
                          </a:solidFill>
                          <a:latin typeface="+mn-lt"/>
                          <a:ea typeface="+mn-ea"/>
                          <a:cs typeface="+mn-cs"/>
                        </a:rPr>
                        <a:t>-most of Sun is composed of hydrogen.</a:t>
                      </a:r>
                    </a:p>
                  </a:txBody>
                  <a:tcPr/>
                </a:tc>
                <a:extLst>
                  <a:ext uri="{0D108BD9-81ED-4DB2-BD59-A6C34878D82A}">
                    <a16:rowId xmlns:a16="http://schemas.microsoft.com/office/drawing/2014/main" val="3695769006"/>
                  </a:ext>
                </a:extLst>
              </a:tr>
              <a:tr h="1588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kern="1200" dirty="0">
                          <a:solidFill>
                            <a:schemeClr val="dk1"/>
                          </a:solidFill>
                          <a:latin typeface="+mn-lt"/>
                          <a:ea typeface="+mn-ea"/>
                          <a:cs typeface="+mn-cs"/>
                        </a:rPr>
                        <a:t>EX: </a:t>
                      </a:r>
                      <a:r>
                        <a:rPr lang="en-US" sz="3200" kern="1200" dirty="0">
                          <a:solidFill>
                            <a:schemeClr val="dk1"/>
                          </a:solidFill>
                          <a:highlight>
                            <a:srgbClr val="FFFF00"/>
                          </a:highlight>
                          <a:latin typeface="+mn-lt"/>
                          <a:ea typeface="+mn-ea"/>
                          <a:cs typeface="+mn-cs"/>
                        </a:rPr>
                        <a:t>Iodine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r>
                        <a:rPr lang="en-US" sz="3200" kern="1200" dirty="0">
                          <a:solidFill>
                            <a:schemeClr val="dk1"/>
                          </a:solidFill>
                          <a:latin typeface="+mn-lt"/>
                          <a:ea typeface="+mn-ea"/>
                          <a:cs typeface="+mn-cs"/>
                        </a:rPr>
                        <a:t>EX: </a:t>
                      </a:r>
                      <a:r>
                        <a:rPr lang="en-US" sz="3200" kern="1200" dirty="0">
                          <a:solidFill>
                            <a:schemeClr val="dk1"/>
                          </a:solidFill>
                          <a:highlight>
                            <a:srgbClr val="FFFF00"/>
                          </a:highlight>
                          <a:latin typeface="+mn-lt"/>
                          <a:ea typeface="+mn-ea"/>
                          <a:cs typeface="+mn-cs"/>
                        </a:rPr>
                        <a:t>Helium</a:t>
                      </a:r>
                    </a:p>
                    <a:p>
                      <a:r>
                        <a:rPr lang="en-US" sz="3200" kern="1200" dirty="0">
                          <a:solidFill>
                            <a:schemeClr val="dk1"/>
                          </a:solidFill>
                          <a:latin typeface="+mn-lt"/>
                          <a:ea typeface="+mn-ea"/>
                          <a:cs typeface="+mn-cs"/>
                        </a:rPr>
                        <a:t>(used to inflate </a:t>
                      </a:r>
                    </a:p>
                    <a:p>
                      <a:r>
                        <a:rPr lang="en-US" sz="3200" kern="1200" dirty="0">
                          <a:solidFill>
                            <a:schemeClr val="dk1"/>
                          </a:solidFill>
                          <a:latin typeface="+mn-lt"/>
                          <a:ea typeface="+mn-ea"/>
                          <a:cs typeface="+mn-cs"/>
                        </a:rPr>
                        <a:t>balloons </a:t>
                      </a:r>
                    </a:p>
                    <a:p>
                      <a:r>
                        <a:rPr lang="en-US" sz="3200" kern="1200" dirty="0">
                          <a:solidFill>
                            <a:schemeClr val="dk1"/>
                          </a:solidFill>
                          <a:latin typeface="+mn-lt"/>
                          <a:ea typeface="+mn-ea"/>
                          <a:cs typeface="+mn-cs"/>
                        </a:rPr>
                        <a:t>and make </a:t>
                      </a:r>
                    </a:p>
                    <a:p>
                      <a:r>
                        <a:rPr lang="en-US" sz="3200" kern="1200" dirty="0">
                          <a:solidFill>
                            <a:schemeClr val="dk1"/>
                          </a:solidFill>
                          <a:latin typeface="+mn-lt"/>
                          <a:ea typeface="+mn-ea"/>
                          <a:cs typeface="+mn-cs"/>
                        </a:rPr>
                        <a:t>them float)</a:t>
                      </a:r>
                    </a:p>
                  </a:txBody>
                  <a:tcPr/>
                </a:tc>
                <a:tc vMerge="1">
                  <a:txBody>
                    <a:bodyPr/>
                    <a:lstStyle/>
                    <a:p>
                      <a:endParaRPr lang="en-US" dirty="0"/>
                    </a:p>
                  </a:txBody>
                  <a:tcPr/>
                </a:tc>
                <a:extLst>
                  <a:ext uri="{0D108BD9-81ED-4DB2-BD59-A6C34878D82A}">
                    <a16:rowId xmlns:a16="http://schemas.microsoft.com/office/drawing/2014/main" val="129604639"/>
                  </a:ext>
                </a:extLst>
              </a:tr>
            </a:tbl>
          </a:graphicData>
        </a:graphic>
      </p:graphicFrame>
      <p:pic>
        <p:nvPicPr>
          <p:cNvPr id="21506" name="Picture 2" descr="Facts About Iodine | Live Science">
            <a:extLst>
              <a:ext uri="{FF2B5EF4-FFF2-40B4-BE49-F238E27FC236}">
                <a16:creationId xmlns:a16="http://schemas.microsoft.com/office/drawing/2014/main" id="{CDCE7BE6-2BC1-3386-C2A4-2570281DC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22808"/>
            <a:ext cx="3429000" cy="219803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1 877 800+ Ballon Photos, taleaux et images libre de droits - iStock |  Ballon de baudruche, Ballon foot, Anniversaire">
            <a:extLst>
              <a:ext uri="{FF2B5EF4-FFF2-40B4-BE49-F238E27FC236}">
                <a16:creationId xmlns:a16="http://schemas.microsoft.com/office/drawing/2014/main" id="{298912FB-56E4-3742-D5B8-70C1DA640E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701" y="3820031"/>
            <a:ext cx="299085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9020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lank diagram of the periodic table of the elements">
            <a:extLst>
              <a:ext uri="{FF2B5EF4-FFF2-40B4-BE49-F238E27FC236}">
                <a16:creationId xmlns:a16="http://schemas.microsoft.com/office/drawing/2014/main" id="{5D46621F-90D0-4C23-AE20-011239A61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415" y="-11723"/>
            <a:ext cx="7114886" cy="56677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F14C93F-8668-47A8-A900-B1EED7DFB11A}"/>
              </a:ext>
            </a:extLst>
          </p:cNvPr>
          <p:cNvPicPr>
            <a:picLocks noChangeAspect="1"/>
          </p:cNvPicPr>
          <p:nvPr/>
        </p:nvPicPr>
        <p:blipFill>
          <a:blip r:embed="rId3"/>
          <a:stretch>
            <a:fillRect/>
          </a:stretch>
        </p:blipFill>
        <p:spPr>
          <a:xfrm>
            <a:off x="5070416" y="5656045"/>
            <a:ext cx="7114886" cy="1201955"/>
          </a:xfrm>
          <a:prstGeom prst="rect">
            <a:avLst/>
          </a:prstGeom>
        </p:spPr>
      </p:pic>
      <p:pic>
        <p:nvPicPr>
          <p:cNvPr id="4" name="Picture 3">
            <a:extLst>
              <a:ext uri="{FF2B5EF4-FFF2-40B4-BE49-F238E27FC236}">
                <a16:creationId xmlns:a16="http://schemas.microsoft.com/office/drawing/2014/main" id="{553D6585-0861-4F44-ADAE-239AA08763BC}"/>
              </a:ext>
            </a:extLst>
          </p:cNvPr>
          <p:cNvPicPr>
            <a:picLocks noChangeAspect="1"/>
          </p:cNvPicPr>
          <p:nvPr/>
        </p:nvPicPr>
        <p:blipFill>
          <a:blip r:embed="rId4"/>
          <a:stretch>
            <a:fillRect/>
          </a:stretch>
        </p:blipFill>
        <p:spPr>
          <a:xfrm>
            <a:off x="0" y="3348"/>
            <a:ext cx="5070415" cy="6854651"/>
          </a:xfrm>
          <a:prstGeom prst="rect">
            <a:avLst/>
          </a:prstGeom>
        </p:spPr>
      </p:pic>
      <p:sp>
        <p:nvSpPr>
          <p:cNvPr id="6" name="TextBox 5">
            <a:extLst>
              <a:ext uri="{FF2B5EF4-FFF2-40B4-BE49-F238E27FC236}">
                <a16:creationId xmlns:a16="http://schemas.microsoft.com/office/drawing/2014/main" id="{8D92379C-9364-48E9-9919-F84FA770C811}"/>
              </a:ext>
            </a:extLst>
          </p:cNvPr>
          <p:cNvSpPr txBox="1"/>
          <p:nvPr/>
        </p:nvSpPr>
        <p:spPr>
          <a:xfrm>
            <a:off x="6515336" y="2057400"/>
            <a:ext cx="1212501" cy="400110"/>
          </a:xfrm>
          <a:prstGeom prst="rect">
            <a:avLst/>
          </a:prstGeom>
          <a:noFill/>
        </p:spPr>
        <p:txBody>
          <a:bodyPr wrap="square" rtlCol="0">
            <a:spAutoFit/>
          </a:bodyPr>
          <a:lstStyle/>
          <a:p>
            <a:pPr algn="ctr"/>
            <a:r>
              <a:rPr lang="en-US" sz="2000" dirty="0">
                <a:solidFill>
                  <a:srgbClr val="FF0000"/>
                </a:solidFill>
              </a:rPr>
              <a:t>H</a:t>
            </a:r>
          </a:p>
        </p:txBody>
      </p:sp>
      <p:sp>
        <p:nvSpPr>
          <p:cNvPr id="7" name="TextBox 6">
            <a:extLst>
              <a:ext uri="{FF2B5EF4-FFF2-40B4-BE49-F238E27FC236}">
                <a16:creationId xmlns:a16="http://schemas.microsoft.com/office/drawing/2014/main" id="{61917296-F54A-4C8C-977E-952B9DC78231}"/>
              </a:ext>
            </a:extLst>
          </p:cNvPr>
          <p:cNvSpPr txBox="1"/>
          <p:nvPr/>
        </p:nvSpPr>
        <p:spPr>
          <a:xfrm>
            <a:off x="8839200" y="1062188"/>
            <a:ext cx="1212501" cy="400110"/>
          </a:xfrm>
          <a:prstGeom prst="rect">
            <a:avLst/>
          </a:prstGeom>
          <a:noFill/>
        </p:spPr>
        <p:txBody>
          <a:bodyPr wrap="square" rtlCol="0">
            <a:spAutoFit/>
          </a:bodyPr>
          <a:lstStyle/>
          <a:p>
            <a:pPr algn="ctr"/>
            <a:r>
              <a:rPr lang="en-US" sz="2000" dirty="0">
                <a:solidFill>
                  <a:srgbClr val="FF0000"/>
                </a:solidFill>
              </a:rPr>
              <a:t>I</a:t>
            </a:r>
          </a:p>
        </p:txBody>
      </p:sp>
      <p:sp>
        <p:nvSpPr>
          <p:cNvPr id="8" name="TextBox 7">
            <a:extLst>
              <a:ext uri="{FF2B5EF4-FFF2-40B4-BE49-F238E27FC236}">
                <a16:creationId xmlns:a16="http://schemas.microsoft.com/office/drawing/2014/main" id="{6392AA12-2D11-44B2-9DFA-20A473BBD66C}"/>
              </a:ext>
            </a:extLst>
          </p:cNvPr>
          <p:cNvSpPr txBox="1"/>
          <p:nvPr/>
        </p:nvSpPr>
        <p:spPr>
          <a:xfrm>
            <a:off x="10970288" y="701758"/>
            <a:ext cx="1212501" cy="400110"/>
          </a:xfrm>
          <a:prstGeom prst="rect">
            <a:avLst/>
          </a:prstGeom>
          <a:noFill/>
        </p:spPr>
        <p:txBody>
          <a:bodyPr wrap="square" rtlCol="0">
            <a:spAutoFit/>
          </a:bodyPr>
          <a:lstStyle/>
          <a:p>
            <a:pPr algn="ctr"/>
            <a:r>
              <a:rPr lang="en-US" sz="2000" dirty="0">
                <a:solidFill>
                  <a:srgbClr val="FF0000"/>
                </a:solidFill>
              </a:rPr>
              <a:t>He</a:t>
            </a:r>
          </a:p>
        </p:txBody>
      </p:sp>
      <p:sp>
        <p:nvSpPr>
          <p:cNvPr id="9" name="TextBox 8">
            <a:extLst>
              <a:ext uri="{FF2B5EF4-FFF2-40B4-BE49-F238E27FC236}">
                <a16:creationId xmlns:a16="http://schemas.microsoft.com/office/drawing/2014/main" id="{571AB2D0-F110-4A9F-9E54-33FCC861C1D4}"/>
              </a:ext>
            </a:extLst>
          </p:cNvPr>
          <p:cNvSpPr txBox="1"/>
          <p:nvPr/>
        </p:nvSpPr>
        <p:spPr>
          <a:xfrm>
            <a:off x="123461" y="5238350"/>
            <a:ext cx="4829539" cy="1323439"/>
          </a:xfrm>
          <a:prstGeom prst="rect">
            <a:avLst/>
          </a:prstGeom>
          <a:noFill/>
        </p:spPr>
        <p:txBody>
          <a:bodyPr wrap="square" rtlCol="0">
            <a:spAutoFit/>
          </a:bodyPr>
          <a:lstStyle/>
          <a:p>
            <a:pPr algn="just"/>
            <a:r>
              <a:rPr lang="en-US" sz="2000" dirty="0">
                <a:solidFill>
                  <a:srgbClr val="FF0000"/>
                </a:solidFill>
              </a:rPr>
              <a:t>Both groups of metals are found only as compounds and are highly reactive. Alkaline earth metals are harder and denser than alkali metals, and they have higher melting points.</a:t>
            </a:r>
          </a:p>
        </p:txBody>
      </p:sp>
    </p:spTree>
    <p:extLst>
      <p:ext uri="{BB962C8B-B14F-4D97-AF65-F5344CB8AC3E}">
        <p14:creationId xmlns:p14="http://schemas.microsoft.com/office/powerpoint/2010/main" val="1932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D1A1C72-6D4D-425B-A83B-496281793D42}"/>
              </a:ext>
            </a:extLst>
          </p:cNvPr>
          <p:cNvSpPr txBox="1">
            <a:spLocks/>
          </p:cNvSpPr>
          <p:nvPr/>
        </p:nvSpPr>
        <p:spPr>
          <a:xfrm>
            <a:off x="0" y="0"/>
            <a:ext cx="12192000" cy="6858000"/>
          </a:xfrm>
          <a:prstGeom prst="rect">
            <a:avLst/>
          </a:prstGeom>
          <a:solidFill>
            <a:schemeClr val="bg1"/>
          </a:solidFill>
        </p:spPr>
        <p:txBody>
          <a:bodyPr numCol="2" spcCol="45720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t>1. </a:t>
            </a:r>
            <a:r>
              <a:rPr lang="en-US" dirty="0">
                <a:solidFill>
                  <a:srgbClr val="E20087"/>
                </a:solidFill>
              </a:rPr>
              <a:t>SEP Communicate Information</a:t>
            </a:r>
            <a:r>
              <a:rPr lang="en-US" dirty="0"/>
              <a:t> In addition to properties of elements, list at least two other things or events that are periodic.</a:t>
            </a:r>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r>
              <a:rPr lang="en-US" dirty="0"/>
              <a:t> </a:t>
            </a:r>
          </a:p>
          <a:p>
            <a:pPr marL="0" indent="0" algn="just">
              <a:buNone/>
            </a:pPr>
            <a:endParaRPr lang="en-US" dirty="0"/>
          </a:p>
          <a:p>
            <a:pPr marL="0" indent="0" algn="just">
              <a:buNone/>
            </a:pPr>
            <a:r>
              <a:rPr lang="en-US" dirty="0"/>
              <a:t>2. </a:t>
            </a:r>
            <a:r>
              <a:rPr lang="en-US" dirty="0">
                <a:solidFill>
                  <a:srgbClr val="FF3399"/>
                </a:solidFill>
              </a:rPr>
              <a:t>Explain Phenomena </a:t>
            </a:r>
            <a:r>
              <a:rPr lang="en-US" dirty="0"/>
              <a:t>Assume that one particular atom of rhodium (Rh) has a mass of 102. Why does this number not exactly match the atomic mass of 102.91 listed on the periodic table for this element? </a:t>
            </a:r>
          </a:p>
        </p:txBody>
      </p:sp>
      <p:sp>
        <p:nvSpPr>
          <p:cNvPr id="5" name="TextBox 4">
            <a:extLst>
              <a:ext uri="{FF2B5EF4-FFF2-40B4-BE49-F238E27FC236}">
                <a16:creationId xmlns:a16="http://schemas.microsoft.com/office/drawing/2014/main" id="{CCF54A0D-7EC3-4B6B-A075-ABEF610DAAF5}"/>
              </a:ext>
            </a:extLst>
          </p:cNvPr>
          <p:cNvSpPr txBox="1"/>
          <p:nvPr/>
        </p:nvSpPr>
        <p:spPr>
          <a:xfrm>
            <a:off x="0" y="2057400"/>
            <a:ext cx="5790590" cy="1938992"/>
          </a:xfrm>
          <a:prstGeom prst="rect">
            <a:avLst/>
          </a:prstGeom>
          <a:noFill/>
        </p:spPr>
        <p:txBody>
          <a:bodyPr wrap="square" rtlCol="0">
            <a:spAutoFit/>
          </a:bodyPr>
          <a:lstStyle/>
          <a:p>
            <a:pPr algn="just"/>
            <a:r>
              <a:rPr lang="en-US" sz="4000" dirty="0">
                <a:solidFill>
                  <a:srgbClr val="FF0000"/>
                </a:solidFill>
              </a:rPr>
              <a:t>days on a calendar, months of the year, seasons, phases of the moon</a:t>
            </a:r>
          </a:p>
        </p:txBody>
      </p:sp>
      <p:sp>
        <p:nvSpPr>
          <p:cNvPr id="7" name="TextBox 6">
            <a:extLst>
              <a:ext uri="{FF2B5EF4-FFF2-40B4-BE49-F238E27FC236}">
                <a16:creationId xmlns:a16="http://schemas.microsoft.com/office/drawing/2014/main" id="{73A9B5C3-DD96-4A62-9ADA-D9F85B21B832}"/>
              </a:ext>
            </a:extLst>
          </p:cNvPr>
          <p:cNvSpPr txBox="1"/>
          <p:nvPr/>
        </p:nvSpPr>
        <p:spPr>
          <a:xfrm>
            <a:off x="6089900" y="3429000"/>
            <a:ext cx="5802790" cy="3416320"/>
          </a:xfrm>
          <a:prstGeom prst="rect">
            <a:avLst/>
          </a:prstGeom>
          <a:noFill/>
        </p:spPr>
        <p:txBody>
          <a:bodyPr wrap="square" rtlCol="0">
            <a:spAutoFit/>
          </a:bodyPr>
          <a:lstStyle/>
          <a:p>
            <a:pPr algn="just"/>
            <a:r>
              <a:rPr lang="en-US" sz="3600" dirty="0">
                <a:solidFill>
                  <a:srgbClr val="FF0000"/>
                </a:solidFill>
              </a:rPr>
              <a:t>Atomic mass is an average of the mass of all isotopes in a sample. Many atoms have more neutrons than the atom mentioned, so the average mass is higher.</a:t>
            </a:r>
          </a:p>
        </p:txBody>
      </p:sp>
    </p:spTree>
    <p:extLst>
      <p:ext uri="{BB962C8B-B14F-4D97-AF65-F5344CB8AC3E}">
        <p14:creationId xmlns:p14="http://schemas.microsoft.com/office/powerpoint/2010/main" val="21165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DD1A1C72-6D4D-425B-A83B-496281793D42}"/>
              </a:ext>
            </a:extLst>
          </p:cNvPr>
          <p:cNvSpPr txBox="1">
            <a:spLocks/>
          </p:cNvSpPr>
          <p:nvPr/>
        </p:nvSpPr>
        <p:spPr>
          <a:xfrm>
            <a:off x="0" y="0"/>
            <a:ext cx="12192000" cy="6858000"/>
          </a:xfrm>
          <a:prstGeom prst="rect">
            <a:avLst/>
          </a:prstGeom>
          <a:solidFill>
            <a:schemeClr val="bg1"/>
          </a:solidFill>
        </p:spPr>
        <p:txBody>
          <a:bodyPr numCol="2" spcCol="45720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dirty="0"/>
              <a:t>Use Figure 4 to answer question 3.</a:t>
            </a:r>
          </a:p>
          <a:p>
            <a:pPr marL="0" indent="0" algn="just">
              <a:buNone/>
            </a:pPr>
            <a:r>
              <a:rPr lang="en-US" dirty="0"/>
              <a:t>3. </a:t>
            </a:r>
            <a:r>
              <a:rPr lang="en-US" dirty="0">
                <a:solidFill>
                  <a:srgbClr val="FF3399"/>
                </a:solidFill>
              </a:rPr>
              <a:t>CCC Patterns</a:t>
            </a:r>
            <a:r>
              <a:rPr lang="en-US" dirty="0"/>
              <a:t> What element is found in Group 6 and Period 4? Based on its location, is this element more similar to tungsten or to iron? Explain.</a:t>
            </a:r>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endParaRPr lang="en-US" dirty="0"/>
          </a:p>
          <a:p>
            <a:pPr marL="0" indent="0" algn="just">
              <a:buNone/>
            </a:pPr>
            <a:r>
              <a:rPr lang="en-US" dirty="0"/>
              <a:t>4. </a:t>
            </a:r>
            <a:r>
              <a:rPr lang="en-US" dirty="0">
                <a:solidFill>
                  <a:srgbClr val="FF3399"/>
                </a:solidFill>
              </a:rPr>
              <a:t>SEP Engage in Argument </a:t>
            </a:r>
            <a:r>
              <a:rPr lang="en-US" dirty="0"/>
              <a:t>The noble gases in Group 18 were some of the last natural elements to be discovered. Why do you think this is so?</a:t>
            </a:r>
          </a:p>
        </p:txBody>
      </p:sp>
      <p:sp>
        <p:nvSpPr>
          <p:cNvPr id="5" name="TextBox 4">
            <a:extLst>
              <a:ext uri="{FF2B5EF4-FFF2-40B4-BE49-F238E27FC236}">
                <a16:creationId xmlns:a16="http://schemas.microsoft.com/office/drawing/2014/main" id="{CCF54A0D-7EC3-4B6B-A075-ABEF610DAAF5}"/>
              </a:ext>
            </a:extLst>
          </p:cNvPr>
          <p:cNvSpPr txBox="1"/>
          <p:nvPr/>
        </p:nvSpPr>
        <p:spPr>
          <a:xfrm>
            <a:off x="22949" y="3170872"/>
            <a:ext cx="5943295" cy="3170099"/>
          </a:xfrm>
          <a:prstGeom prst="rect">
            <a:avLst/>
          </a:prstGeom>
          <a:noFill/>
        </p:spPr>
        <p:txBody>
          <a:bodyPr wrap="square" rtlCol="0">
            <a:spAutoFit/>
          </a:bodyPr>
          <a:lstStyle/>
          <a:p>
            <a:pPr algn="just"/>
            <a:r>
              <a:rPr lang="en-US" sz="4000" dirty="0">
                <a:solidFill>
                  <a:srgbClr val="FF0000"/>
                </a:solidFill>
              </a:rPr>
              <a:t>The element is chromium. It is more similar to tungsten because chromium and tungsten are in the same group.</a:t>
            </a:r>
          </a:p>
        </p:txBody>
      </p:sp>
      <p:sp>
        <p:nvSpPr>
          <p:cNvPr id="9" name="TextBox 8">
            <a:extLst>
              <a:ext uri="{FF2B5EF4-FFF2-40B4-BE49-F238E27FC236}">
                <a16:creationId xmlns:a16="http://schemas.microsoft.com/office/drawing/2014/main" id="{72EC6988-5E4E-464C-816D-FE8C0BF799D1}"/>
              </a:ext>
            </a:extLst>
          </p:cNvPr>
          <p:cNvSpPr txBox="1"/>
          <p:nvPr/>
        </p:nvSpPr>
        <p:spPr>
          <a:xfrm>
            <a:off x="6225756" y="2362200"/>
            <a:ext cx="5943295" cy="4524315"/>
          </a:xfrm>
          <a:prstGeom prst="rect">
            <a:avLst/>
          </a:prstGeom>
          <a:noFill/>
        </p:spPr>
        <p:txBody>
          <a:bodyPr wrap="square" rtlCol="0">
            <a:spAutoFit/>
          </a:bodyPr>
          <a:lstStyle/>
          <a:p>
            <a:pPr algn="just"/>
            <a:r>
              <a:rPr lang="en-US" sz="3600" dirty="0">
                <a:solidFill>
                  <a:srgbClr val="FF0000"/>
                </a:solidFill>
              </a:rPr>
              <a:t>Elements are often discovered when they react with other elements or are found in compounds, but noble gases rarely react with other elements, and they are not commonly found in compounds.</a:t>
            </a:r>
          </a:p>
        </p:txBody>
      </p:sp>
    </p:spTree>
    <p:extLst>
      <p:ext uri="{BB962C8B-B14F-4D97-AF65-F5344CB8AC3E}">
        <p14:creationId xmlns:p14="http://schemas.microsoft.com/office/powerpoint/2010/main" val="12282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buClr>
                <a:srgbClr val="000000"/>
              </a:buClr>
            </a:pPr>
            <a:endParaRPr lang="en-US" sz="933" kern="0" dirty="0">
              <a:solidFill>
                <a:srgbClr val="FFFFFF"/>
              </a:solidFill>
              <a:latin typeface="Arial"/>
              <a:sym typeface="Arial"/>
            </a:endParaRPr>
          </a:p>
        </p:txBody>
      </p:sp>
      <p:sp>
        <p:nvSpPr>
          <p:cNvPr id="7177" name="Freeform: Shape 717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buClr>
                <a:srgbClr val="000000"/>
              </a:buClr>
            </a:pPr>
            <a:endParaRPr lang="en-US" sz="933" kern="0" dirty="0">
              <a:solidFill>
                <a:srgbClr val="FFFFFF"/>
              </a:solidFill>
              <a:latin typeface="Arial"/>
              <a:sym typeface="Arial"/>
            </a:endParaRPr>
          </a:p>
        </p:txBody>
      </p:sp>
      <p:sp>
        <p:nvSpPr>
          <p:cNvPr id="7179" name="Rectangle 717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buClr>
                <a:srgbClr val="000000"/>
              </a:buClr>
            </a:pPr>
            <a:endParaRPr lang="en-US" sz="933" kern="0">
              <a:solidFill>
                <a:srgbClr val="FFFFFF"/>
              </a:solidFill>
              <a:latin typeface="Arial"/>
              <a:sym typeface="Arial"/>
            </a:endParaRPr>
          </a:p>
        </p:txBody>
      </p:sp>
      <p:sp>
        <p:nvSpPr>
          <p:cNvPr id="7181" name="Rectangle 718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buClr>
                <a:srgbClr val="000000"/>
              </a:buClr>
            </a:pPr>
            <a:endParaRPr lang="en-US" sz="933" kern="0">
              <a:solidFill>
                <a:srgbClr val="FFFFFF"/>
              </a:solidFill>
              <a:latin typeface="Arial"/>
              <a:sym typeface="Arial"/>
            </a:endParaRPr>
          </a:p>
        </p:txBody>
      </p:sp>
      <p:sp>
        <p:nvSpPr>
          <p:cNvPr id="7183" name="Freeform: Shape 718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09630" fontAlgn="auto">
              <a:spcBef>
                <a:spcPts val="0"/>
              </a:spcBef>
              <a:spcAft>
                <a:spcPts val="0"/>
              </a:spcAft>
              <a:buClr>
                <a:srgbClr val="000000"/>
              </a:buClr>
            </a:pPr>
            <a:endParaRPr lang="en-US" sz="933" kern="0" dirty="0">
              <a:solidFill>
                <a:srgbClr val="FFFFFF"/>
              </a:solidFill>
              <a:latin typeface="Arial"/>
              <a:sym typeface="Arial"/>
            </a:endParaRPr>
          </a:p>
        </p:txBody>
      </p:sp>
      <p:sp>
        <p:nvSpPr>
          <p:cNvPr id="7185" name="Isosceles Triangle 718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buClr>
                <a:srgbClr val="000000"/>
              </a:buClr>
            </a:pPr>
            <a:endParaRPr lang="en-US" sz="933" kern="0">
              <a:solidFill>
                <a:srgbClr val="FFFFFF"/>
              </a:solidFill>
              <a:latin typeface="Arial"/>
              <a:sym typeface="Arial"/>
            </a:endParaRPr>
          </a:p>
        </p:txBody>
      </p:sp>
      <p:pic>
        <p:nvPicPr>
          <p:cNvPr id="7170" name="Picture 2" descr="Thank You Gif - IceGif">
            <a:extLst>
              <a:ext uri="{FF2B5EF4-FFF2-40B4-BE49-F238E27FC236}">
                <a16:creationId xmlns:a16="http://schemas.microsoft.com/office/drawing/2014/main" id="{EB0A4830-D2F6-0EF2-EB5F-CB1F5FE752E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8488" y="643467"/>
            <a:ext cx="8315023"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187" name="Isosceles Triangle 718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buClr>
                <a:srgbClr val="000000"/>
              </a:buClr>
            </a:pPr>
            <a:endParaRPr lang="en-US" sz="933" kern="0">
              <a:solidFill>
                <a:srgbClr val="FFFFFF"/>
              </a:solidFill>
              <a:latin typeface="Arial"/>
              <a:sym typeface="Arial"/>
            </a:endParaRPr>
          </a:p>
        </p:txBody>
      </p:sp>
    </p:spTree>
    <p:extLst>
      <p:ext uri="{BB962C8B-B14F-4D97-AF65-F5344CB8AC3E}">
        <p14:creationId xmlns:p14="http://schemas.microsoft.com/office/powerpoint/2010/main" val="332322851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F0E0B0-7CFD-428B-8945-FBE0E5D7E6DA}"/>
              </a:ext>
            </a:extLst>
          </p:cNvPr>
          <p:cNvSpPr/>
          <p:nvPr/>
        </p:nvSpPr>
        <p:spPr>
          <a:xfrm>
            <a:off x="11324240" y="6635805"/>
            <a:ext cx="867760" cy="22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Education Studying Sticker by Hochschule Bonn-Rhein-Sieg">
            <a:extLst>
              <a:ext uri="{FF2B5EF4-FFF2-40B4-BE49-F238E27FC236}">
                <a16:creationId xmlns:a16="http://schemas.microsoft.com/office/drawing/2014/main" id="{8322D907-53B6-45E2-A754-31F27BACEB4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524445" y="-59482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6FEF89E-A81A-4234-942F-578013ACB8DF}"/>
              </a:ext>
            </a:extLst>
          </p:cNvPr>
          <p:cNvPicPr>
            <a:picLocks noChangeAspect="1"/>
          </p:cNvPicPr>
          <p:nvPr/>
        </p:nvPicPr>
        <p:blipFill>
          <a:blip r:embed="rId4"/>
          <a:stretch>
            <a:fillRect/>
          </a:stretch>
        </p:blipFill>
        <p:spPr>
          <a:xfrm>
            <a:off x="0" y="985720"/>
            <a:ext cx="7775755" cy="5912830"/>
          </a:xfrm>
          <a:prstGeom prst="rect">
            <a:avLst/>
          </a:prstGeom>
        </p:spPr>
      </p:pic>
      <p:sp>
        <p:nvSpPr>
          <p:cNvPr id="13" name="Rectangle 12">
            <a:extLst>
              <a:ext uri="{FF2B5EF4-FFF2-40B4-BE49-F238E27FC236}">
                <a16:creationId xmlns:a16="http://schemas.microsoft.com/office/drawing/2014/main" id="{1E78676A-9600-45A3-8BA2-94828077F085}"/>
              </a:ext>
            </a:extLst>
          </p:cNvPr>
          <p:cNvSpPr/>
          <p:nvPr/>
        </p:nvSpPr>
        <p:spPr>
          <a:xfrm>
            <a:off x="6116097" y="4375375"/>
            <a:ext cx="1527050" cy="30541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45773C-C795-43AE-84CA-112DD28DC2B2}"/>
              </a:ext>
            </a:extLst>
          </p:cNvPr>
          <p:cNvSpPr/>
          <p:nvPr/>
        </p:nvSpPr>
        <p:spPr>
          <a:xfrm>
            <a:off x="140505" y="4680785"/>
            <a:ext cx="4275740" cy="305410"/>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AD4EDD24-52E1-405F-80BD-12B667E5EDEB}"/>
              </a:ext>
            </a:extLst>
          </p:cNvPr>
          <p:cNvCxnSpPr/>
          <p:nvPr/>
        </p:nvCxnSpPr>
        <p:spPr>
          <a:xfrm>
            <a:off x="5790590" y="4956051"/>
            <a:ext cx="122164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93B0F87-CDF3-4C27-B542-0E392F921904}"/>
              </a:ext>
            </a:extLst>
          </p:cNvPr>
          <p:cNvCxnSpPr>
            <a:cxnSpLocks/>
          </p:cNvCxnSpPr>
          <p:nvPr/>
        </p:nvCxnSpPr>
        <p:spPr>
          <a:xfrm>
            <a:off x="140505" y="5261460"/>
            <a:ext cx="427574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CFE211B7-AE35-4486-BF6F-1297424E543D}"/>
              </a:ext>
            </a:extLst>
          </p:cNvPr>
          <p:cNvCxnSpPr>
            <a:cxnSpLocks/>
          </p:cNvCxnSpPr>
          <p:nvPr/>
        </p:nvCxnSpPr>
        <p:spPr>
          <a:xfrm>
            <a:off x="3868000" y="6177690"/>
            <a:ext cx="222800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3024D824-28DA-4A23-89A5-BD233B7D7D1E}"/>
              </a:ext>
            </a:extLst>
          </p:cNvPr>
          <p:cNvSpPr txBox="1"/>
          <p:nvPr/>
        </p:nvSpPr>
        <p:spPr>
          <a:xfrm>
            <a:off x="7775755" y="833015"/>
            <a:ext cx="4275740" cy="3970318"/>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rPr>
              <a:t>1869 – 63 elements</a:t>
            </a:r>
          </a:p>
          <a:p>
            <a:pPr marL="457200" indent="-457200" algn="just">
              <a:buFont typeface="Arial" panose="020B0604020202020204" pitchFamily="34" charset="0"/>
              <a:buChar char="•"/>
            </a:pPr>
            <a:r>
              <a:rPr lang="en-US" sz="2800" dirty="0">
                <a:solidFill>
                  <a:srgbClr val="FF0000"/>
                </a:solidFill>
              </a:rPr>
              <a:t>Few gases </a:t>
            </a:r>
          </a:p>
          <a:p>
            <a:pPr marL="457200" indent="-457200" algn="just">
              <a:buFont typeface="Arial" panose="020B0604020202020204" pitchFamily="34" charset="0"/>
              <a:buChar char="•"/>
            </a:pPr>
            <a:r>
              <a:rPr lang="en-US" sz="2800" dirty="0">
                <a:solidFill>
                  <a:srgbClr val="FF0000"/>
                </a:solidFill>
              </a:rPr>
              <a:t>2 liquid </a:t>
            </a:r>
          </a:p>
          <a:p>
            <a:pPr marL="457200" indent="-457200" algn="just">
              <a:buFont typeface="Arial" panose="020B0604020202020204" pitchFamily="34" charset="0"/>
              <a:buChar char="•"/>
            </a:pPr>
            <a:r>
              <a:rPr lang="en-US" sz="2800" dirty="0">
                <a:solidFill>
                  <a:srgbClr val="FF0000"/>
                </a:solidFill>
              </a:rPr>
              <a:t>Most solid metals</a:t>
            </a:r>
          </a:p>
          <a:p>
            <a:pPr marL="457200" indent="-457200">
              <a:buFont typeface="Arial" panose="020B0604020202020204" pitchFamily="34" charset="0"/>
              <a:buChar char="•"/>
            </a:pPr>
            <a:r>
              <a:rPr lang="en-US" sz="2800" dirty="0">
                <a:solidFill>
                  <a:srgbClr val="FF0000"/>
                </a:solidFill>
              </a:rPr>
              <a:t>Reacted explosively when forming compounds</a:t>
            </a:r>
          </a:p>
          <a:p>
            <a:pPr marL="457200" indent="-457200" algn="just">
              <a:buFont typeface="Arial" panose="020B0604020202020204" pitchFamily="34" charset="0"/>
              <a:buChar char="•"/>
            </a:pPr>
            <a:r>
              <a:rPr lang="en-US" sz="2800" dirty="0">
                <a:solidFill>
                  <a:srgbClr val="FF0000"/>
                </a:solidFill>
              </a:rPr>
              <a:t>Reacts slowly</a:t>
            </a:r>
          </a:p>
          <a:p>
            <a:pPr marL="457200" indent="-457200" algn="just">
              <a:buFont typeface="Arial" panose="020B0604020202020204" pitchFamily="34" charset="0"/>
              <a:buChar char="•"/>
            </a:pPr>
            <a:r>
              <a:rPr lang="en-US" sz="2800" dirty="0">
                <a:solidFill>
                  <a:srgbClr val="FF0000"/>
                </a:solidFill>
              </a:rPr>
              <a:t>Dmitri Mendeleev</a:t>
            </a:r>
          </a:p>
        </p:txBody>
      </p:sp>
    </p:spTree>
    <p:extLst>
      <p:ext uri="{BB962C8B-B14F-4D97-AF65-F5344CB8AC3E}">
        <p14:creationId xmlns:p14="http://schemas.microsoft.com/office/powerpoint/2010/main" val="11016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1000"/>
                                        <p:tgtEl>
                                          <p:spTgt spid="22">
                                            <p:txEl>
                                              <p:pRg st="0" end="0"/>
                                            </p:txEl>
                                          </p:spTgt>
                                        </p:tgtEl>
                                      </p:cBhvr>
                                    </p:animEffect>
                                    <p:anim calcmode="lin" valueType="num">
                                      <p:cBhvr>
                                        <p:cTn id="3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1000"/>
                                        <p:tgtEl>
                                          <p:spTgt spid="22">
                                            <p:txEl>
                                              <p:pRg st="1" end="1"/>
                                            </p:txEl>
                                          </p:spTgt>
                                        </p:tgtEl>
                                      </p:cBhvr>
                                    </p:animEffect>
                                    <p:anim calcmode="lin" valueType="num">
                                      <p:cBhvr>
                                        <p:cTn id="40"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2">
                                            <p:txEl>
                                              <p:pRg st="2" end="2"/>
                                            </p:txEl>
                                          </p:spTgt>
                                        </p:tgtEl>
                                        <p:attrNameLst>
                                          <p:attrName>style.visibility</p:attrName>
                                        </p:attrNameLst>
                                      </p:cBhvr>
                                      <p:to>
                                        <p:strVal val="visible"/>
                                      </p:to>
                                    </p:set>
                                    <p:animEffect transition="in" filter="fade">
                                      <p:cBhvr>
                                        <p:cTn id="46" dur="1000"/>
                                        <p:tgtEl>
                                          <p:spTgt spid="22">
                                            <p:txEl>
                                              <p:pRg st="2" end="2"/>
                                            </p:txEl>
                                          </p:spTgt>
                                        </p:tgtEl>
                                      </p:cBhvr>
                                    </p:animEffect>
                                    <p:anim calcmode="lin" valueType="num">
                                      <p:cBhvr>
                                        <p:cTn id="47"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2">
                                            <p:txEl>
                                              <p:pRg st="3" end="3"/>
                                            </p:txEl>
                                          </p:spTgt>
                                        </p:tgtEl>
                                        <p:attrNameLst>
                                          <p:attrName>style.visibility</p:attrName>
                                        </p:attrNameLst>
                                      </p:cBhvr>
                                      <p:to>
                                        <p:strVal val="visible"/>
                                      </p:to>
                                    </p:set>
                                    <p:animEffect transition="in" filter="fade">
                                      <p:cBhvr>
                                        <p:cTn id="53" dur="1000"/>
                                        <p:tgtEl>
                                          <p:spTgt spid="22">
                                            <p:txEl>
                                              <p:pRg st="3" end="3"/>
                                            </p:txEl>
                                          </p:spTgt>
                                        </p:tgtEl>
                                      </p:cBhvr>
                                    </p:animEffect>
                                    <p:anim calcmode="lin" valueType="num">
                                      <p:cBhvr>
                                        <p:cTn id="54"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2">
                                            <p:txEl>
                                              <p:pRg st="4" end="4"/>
                                            </p:txEl>
                                          </p:spTgt>
                                        </p:tgtEl>
                                        <p:attrNameLst>
                                          <p:attrName>style.visibility</p:attrName>
                                        </p:attrNameLst>
                                      </p:cBhvr>
                                      <p:to>
                                        <p:strVal val="visible"/>
                                      </p:to>
                                    </p:set>
                                    <p:animEffect transition="in" filter="fade">
                                      <p:cBhvr>
                                        <p:cTn id="60" dur="1000"/>
                                        <p:tgtEl>
                                          <p:spTgt spid="22">
                                            <p:txEl>
                                              <p:pRg st="4" end="4"/>
                                            </p:txEl>
                                          </p:spTgt>
                                        </p:tgtEl>
                                      </p:cBhvr>
                                    </p:animEffect>
                                    <p:anim calcmode="lin" valueType="num">
                                      <p:cBhvr>
                                        <p:cTn id="61" dur="10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62" dur="1000" fill="hold"/>
                                        <p:tgtEl>
                                          <p:spTgt spid="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2">
                                            <p:txEl>
                                              <p:pRg st="5" end="5"/>
                                            </p:txEl>
                                          </p:spTgt>
                                        </p:tgtEl>
                                        <p:attrNameLst>
                                          <p:attrName>style.visibility</p:attrName>
                                        </p:attrNameLst>
                                      </p:cBhvr>
                                      <p:to>
                                        <p:strVal val="visible"/>
                                      </p:to>
                                    </p:set>
                                    <p:animEffect transition="in" filter="fade">
                                      <p:cBhvr>
                                        <p:cTn id="67" dur="1000"/>
                                        <p:tgtEl>
                                          <p:spTgt spid="22">
                                            <p:txEl>
                                              <p:pRg st="5" end="5"/>
                                            </p:txEl>
                                          </p:spTgt>
                                        </p:tgtEl>
                                      </p:cBhvr>
                                    </p:animEffect>
                                    <p:anim calcmode="lin" valueType="num">
                                      <p:cBhvr>
                                        <p:cTn id="68"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69" dur="1000" fill="hold"/>
                                        <p:tgtEl>
                                          <p:spTgt spid="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2">
                                            <p:txEl>
                                              <p:pRg st="6" end="6"/>
                                            </p:txEl>
                                          </p:spTgt>
                                        </p:tgtEl>
                                        <p:attrNameLst>
                                          <p:attrName>style.visibility</p:attrName>
                                        </p:attrNameLst>
                                      </p:cBhvr>
                                      <p:to>
                                        <p:strVal val="visible"/>
                                      </p:to>
                                    </p:set>
                                    <p:animEffect transition="in" filter="fade">
                                      <p:cBhvr>
                                        <p:cTn id="74" dur="1000"/>
                                        <p:tgtEl>
                                          <p:spTgt spid="22">
                                            <p:txEl>
                                              <p:pRg st="6" end="6"/>
                                            </p:txEl>
                                          </p:spTgt>
                                        </p:tgtEl>
                                      </p:cBhvr>
                                    </p:animEffect>
                                    <p:anim calcmode="lin" valueType="num">
                                      <p:cBhvr>
                                        <p:cTn id="75" dur="1000" fill="hold"/>
                                        <p:tgtEl>
                                          <p:spTgt spid="22">
                                            <p:txEl>
                                              <p:pRg st="6" end="6"/>
                                            </p:txEl>
                                          </p:spTgt>
                                        </p:tgtEl>
                                        <p:attrNameLst>
                                          <p:attrName>ppt_x</p:attrName>
                                        </p:attrNameLst>
                                      </p:cBhvr>
                                      <p:tavLst>
                                        <p:tav tm="0">
                                          <p:val>
                                            <p:strVal val="#ppt_x"/>
                                          </p:val>
                                        </p:tav>
                                        <p:tav tm="100000">
                                          <p:val>
                                            <p:strVal val="#ppt_x"/>
                                          </p:val>
                                        </p:tav>
                                      </p:tavLst>
                                    </p:anim>
                                    <p:anim calcmode="lin" valueType="num">
                                      <p:cBhvr>
                                        <p:cTn id="76" dur="1000" fill="hold"/>
                                        <p:tgtEl>
                                          <p:spTgt spid="2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Rectangle 8">
            <a:extLst>
              <a:ext uri="{FF2B5EF4-FFF2-40B4-BE49-F238E27FC236}">
                <a16:creationId xmlns:a16="http://schemas.microsoft.com/office/drawing/2014/main" id="{2EA63F00-6B3C-470B-AD92-8CA558E5AA0E}"/>
              </a:ext>
            </a:extLst>
          </p:cNvPr>
          <p:cNvSpPr>
            <a:spLocks noGrp="1" noChangeArrowheads="1"/>
          </p:cNvSpPr>
          <p:nvPr>
            <p:ph type="title"/>
          </p:nvPr>
        </p:nvSpPr>
        <p:spPr>
          <a:xfrm>
            <a:off x="152400" y="142242"/>
            <a:ext cx="5105400" cy="853440"/>
          </a:xfrm>
        </p:spPr>
        <p:style>
          <a:lnRef idx="1">
            <a:schemeClr val="accent2"/>
          </a:lnRef>
          <a:fillRef idx="2">
            <a:schemeClr val="accent2"/>
          </a:fillRef>
          <a:effectRef idx="1">
            <a:schemeClr val="accent2"/>
          </a:effectRef>
          <a:fontRef idx="minor">
            <a:schemeClr val="dk1"/>
          </a:fontRef>
        </p:style>
        <p:txBody>
          <a:bodyPr/>
          <a:lstStyle/>
          <a:p>
            <a:r>
              <a:rPr lang="en-US" altLang="en-US" b="1" dirty="0">
                <a:latin typeface="Comic Sans MS" panose="030F0702030302020204" pitchFamily="66" charset="0"/>
              </a:rPr>
              <a:t>Mendeleev’s work</a:t>
            </a:r>
          </a:p>
        </p:txBody>
      </p:sp>
      <p:sp>
        <p:nvSpPr>
          <p:cNvPr id="22537" name="Rectangle 9">
            <a:extLst>
              <a:ext uri="{FF2B5EF4-FFF2-40B4-BE49-F238E27FC236}">
                <a16:creationId xmlns:a16="http://schemas.microsoft.com/office/drawing/2014/main" id="{49E02684-60CF-401F-9FEB-34D36E893A0B}"/>
              </a:ext>
            </a:extLst>
          </p:cNvPr>
          <p:cNvSpPr>
            <a:spLocks noGrp="1" noChangeArrowheads="1"/>
          </p:cNvSpPr>
          <p:nvPr>
            <p:ph type="body" sz="half" idx="1"/>
          </p:nvPr>
        </p:nvSpPr>
        <p:spPr>
          <a:xfrm>
            <a:off x="2514600" y="5867400"/>
            <a:ext cx="7848600" cy="762000"/>
          </a:xfrm>
        </p:spPr>
        <p:txBody>
          <a:bodyPr>
            <a:normAutofit fontScale="92500"/>
          </a:bodyPr>
          <a:lstStyle/>
          <a:p>
            <a:pPr algn="ctr">
              <a:buFont typeface="Wingdings" panose="05000000000000000000" pitchFamily="2" charset="2"/>
              <a:buNone/>
            </a:pPr>
            <a:r>
              <a:rPr lang="en-US" altLang="en-US" sz="4000" b="1" dirty="0">
                <a:solidFill>
                  <a:schemeClr val="tx2"/>
                </a:solidFill>
                <a:latin typeface="Comic Sans MS" panose="030F0702030302020204" pitchFamily="66" charset="0"/>
              </a:rPr>
              <a:t>I made the PERIODIC TABLE !</a:t>
            </a:r>
          </a:p>
        </p:txBody>
      </p:sp>
      <p:pic>
        <p:nvPicPr>
          <p:cNvPr id="22535" name="Picture 7">
            <a:extLst>
              <a:ext uri="{FF2B5EF4-FFF2-40B4-BE49-F238E27FC236}">
                <a16:creationId xmlns:a16="http://schemas.microsoft.com/office/drawing/2014/main" id="{CDED61D9-E519-4C12-9E44-E753A0A26914}"/>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3400" y="1307365"/>
            <a:ext cx="3276600" cy="43531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9" name="Picture 11">
            <a:extLst>
              <a:ext uri="{FF2B5EF4-FFF2-40B4-BE49-F238E27FC236}">
                <a16:creationId xmlns:a16="http://schemas.microsoft.com/office/drawing/2014/main" id="{96644D9E-CAF0-4881-B3CF-FBCAED3A1393}"/>
              </a:ext>
            </a:extLst>
          </p:cNvPr>
          <p:cNvPicPr>
            <a:picLocks noGrp="1" noChangeAspect="1" noChangeArrowheads="1"/>
          </p:cNvPicPr>
          <p:nvPr>
            <p:ph sz="quarter" idx="3"/>
          </p:nvPr>
        </p:nvPicPr>
        <p:blipFill rotWithShape="1">
          <a:blip r:embed="rId4">
            <a:extLst>
              <a:ext uri="{28A0092B-C50C-407E-A947-70E740481C1C}">
                <a14:useLocalDpi xmlns:a14="http://schemas.microsoft.com/office/drawing/2010/main" val="0"/>
              </a:ext>
            </a:extLst>
          </a:blip>
          <a:srcRect b="8975"/>
          <a:stretch/>
        </p:blipFill>
        <p:spPr>
          <a:xfrm>
            <a:off x="4648200" y="1307147"/>
            <a:ext cx="7391400" cy="434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2536"/>
                                        </p:tgtEl>
                                        <p:attrNameLst>
                                          <p:attrName>style.visibility</p:attrName>
                                        </p:attrNameLst>
                                      </p:cBhvr>
                                      <p:to>
                                        <p:strVal val="visible"/>
                                      </p:to>
                                    </p:set>
                                    <p:anim calcmode="lin" valueType="num">
                                      <p:cBhvr additive="base">
                                        <p:cTn id="7" dur="500" fill="hold"/>
                                        <p:tgtEl>
                                          <p:spTgt spid="22536"/>
                                        </p:tgtEl>
                                        <p:attrNameLst>
                                          <p:attrName>ppt_x</p:attrName>
                                        </p:attrNameLst>
                                      </p:cBhvr>
                                      <p:tavLst>
                                        <p:tav tm="0">
                                          <p:val>
                                            <p:strVal val="1+#ppt_w/2"/>
                                          </p:val>
                                        </p:tav>
                                        <p:tav tm="100000">
                                          <p:val>
                                            <p:strVal val="#ppt_x"/>
                                          </p:val>
                                        </p:tav>
                                      </p:tavLst>
                                    </p:anim>
                                    <p:anim calcmode="lin" valueType="num">
                                      <p:cBhvr additive="base">
                                        <p:cTn id="8" dur="500" fill="hold"/>
                                        <p:tgtEl>
                                          <p:spTgt spid="2253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22535"/>
                                        </p:tgtEl>
                                        <p:attrNameLst>
                                          <p:attrName>style.visibility</p:attrName>
                                        </p:attrNameLst>
                                      </p:cBhvr>
                                      <p:to>
                                        <p:strVal val="visible"/>
                                      </p:to>
                                    </p:set>
                                    <p:animScale>
                                      <p:cBhvr>
                                        <p:cTn id="12" dur="500" decel="50000" fill="hold">
                                          <p:stCondLst>
                                            <p:cond delay="0"/>
                                          </p:stCondLst>
                                        </p:cTn>
                                        <p:tgtEl>
                                          <p:spTgt spid="225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2535"/>
                                        </p:tgtEl>
                                        <p:attrNameLst>
                                          <p:attrName>ppt_x</p:attrName>
                                          <p:attrName>ppt_y</p:attrName>
                                        </p:attrNameLst>
                                      </p:cBhvr>
                                    </p:animMotion>
                                    <p:animEffect transition="in" filter="fade">
                                      <p:cBhvr>
                                        <p:cTn id="14" dur="500"/>
                                        <p:tgtEl>
                                          <p:spTgt spid="22535"/>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22539"/>
                                        </p:tgtEl>
                                        <p:attrNameLst>
                                          <p:attrName>style.visibility</p:attrName>
                                        </p:attrNameLst>
                                      </p:cBhvr>
                                      <p:to>
                                        <p:strVal val="visible"/>
                                      </p:to>
                                    </p:set>
                                    <p:anim calcmode="lin" valueType="num">
                                      <p:cBhvr>
                                        <p:cTn id="18" dur="500" fill="hold"/>
                                        <p:tgtEl>
                                          <p:spTgt spid="22539"/>
                                        </p:tgtEl>
                                        <p:attrNameLst>
                                          <p:attrName>ppt_w</p:attrName>
                                        </p:attrNameLst>
                                      </p:cBhvr>
                                      <p:tavLst>
                                        <p:tav tm="0">
                                          <p:val>
                                            <p:fltVal val="0"/>
                                          </p:val>
                                        </p:tav>
                                        <p:tav tm="100000">
                                          <p:val>
                                            <p:strVal val="#ppt_w"/>
                                          </p:val>
                                        </p:tav>
                                      </p:tavLst>
                                    </p:anim>
                                    <p:anim calcmode="lin" valueType="num">
                                      <p:cBhvr>
                                        <p:cTn id="19" dur="500" fill="hold"/>
                                        <p:tgtEl>
                                          <p:spTgt spid="22539"/>
                                        </p:tgtEl>
                                        <p:attrNameLst>
                                          <p:attrName>ppt_h</p:attrName>
                                        </p:attrNameLst>
                                      </p:cBhvr>
                                      <p:tavLst>
                                        <p:tav tm="0">
                                          <p:val>
                                            <p:fltVal val="0"/>
                                          </p:val>
                                        </p:tav>
                                        <p:tav tm="100000">
                                          <p:val>
                                            <p:strVal val="#ppt_h"/>
                                          </p:val>
                                        </p:tav>
                                      </p:tavLst>
                                    </p:anim>
                                    <p:anim calcmode="lin" valueType="num">
                                      <p:cBhvr>
                                        <p:cTn id="20" dur="5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par>
                          <p:cTn id="22" fill="hold" nodeType="afterGroup">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22537">
                                            <p:txEl>
                                              <p:pRg st="0" end="0"/>
                                            </p:txEl>
                                          </p:spTgt>
                                        </p:tgtEl>
                                        <p:attrNameLst>
                                          <p:attrName>style.visibility</p:attrName>
                                        </p:attrNameLst>
                                      </p:cBhvr>
                                      <p:to>
                                        <p:strVal val="visible"/>
                                      </p:to>
                                    </p:set>
                                    <p:anim calcmode="lin" valueType="num">
                                      <p:cBhvr additive="base">
                                        <p:cTn id="25" dur="500" fill="hold"/>
                                        <p:tgtEl>
                                          <p:spTgt spid="22537">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2253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D6346B4F-A938-12CD-25FB-5767411EA6E1}"/>
              </a:ext>
            </a:extLst>
          </p:cNvPr>
          <p:cNvSpPr>
            <a:spLocks noGrp="1" noChangeArrowheads="1"/>
          </p:cNvSpPr>
          <p:nvPr>
            <p:ph type="title"/>
          </p:nvPr>
        </p:nvSpPr>
        <p:spPr>
          <a:xfrm>
            <a:off x="664023" y="916266"/>
            <a:ext cx="4560584" cy="1128068"/>
          </a:xfrm>
        </p:spPr>
        <p:style>
          <a:lnRef idx="1">
            <a:schemeClr val="accent2"/>
          </a:lnRef>
          <a:fillRef idx="2">
            <a:schemeClr val="accent2"/>
          </a:fillRef>
          <a:effectRef idx="1">
            <a:schemeClr val="accent2"/>
          </a:effectRef>
          <a:fontRef idx="minor">
            <a:schemeClr val="dk1"/>
          </a:fontRef>
        </p:style>
        <p:txBody>
          <a:bodyPr anchor="ctr">
            <a:normAutofit/>
          </a:bodyPr>
          <a:lstStyle/>
          <a:p>
            <a:r>
              <a:rPr lang="en-US" altLang="en-US" sz="4000" b="1" dirty="0">
                <a:latin typeface="Comic Sans MS" panose="030F0702030302020204" pitchFamily="66" charset="0"/>
              </a:rPr>
              <a:t>Mendeleev’s work</a:t>
            </a:r>
          </a:p>
        </p:txBody>
      </p:sp>
      <p:grpSp>
        <p:nvGrpSpPr>
          <p:cNvPr id="2057" name="Group 20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58" name="Rectangle 20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F035B7-4493-0C04-0F99-C665699E4430}"/>
              </a:ext>
            </a:extLst>
          </p:cNvPr>
          <p:cNvSpPr>
            <a:spLocks noGrp="1"/>
          </p:cNvSpPr>
          <p:nvPr>
            <p:ph idx="1"/>
          </p:nvPr>
        </p:nvSpPr>
        <p:spPr>
          <a:xfrm>
            <a:off x="82328" y="2006391"/>
            <a:ext cx="6009365" cy="5105441"/>
          </a:xfrm>
        </p:spPr>
        <p:txBody>
          <a:bodyPr anchor="ctr">
            <a:normAutofit/>
          </a:bodyPr>
          <a:lstStyle/>
          <a:p>
            <a:r>
              <a:rPr lang="en-GB" sz="3200" dirty="0"/>
              <a:t>Mendeleev knew that some elements had </a:t>
            </a:r>
            <a:r>
              <a:rPr lang="en-GB" sz="3200" dirty="0">
                <a:highlight>
                  <a:srgbClr val="FFFF00"/>
                </a:highlight>
              </a:rPr>
              <a:t>similar chemical and physical properties. </a:t>
            </a:r>
          </a:p>
          <a:p>
            <a:r>
              <a:rPr lang="en-GB" sz="3200" dirty="0"/>
              <a:t>For example, </a:t>
            </a:r>
            <a:r>
              <a:rPr lang="en-GB" sz="3200" b="1" dirty="0">
                <a:solidFill>
                  <a:srgbClr val="FF0000"/>
                </a:solidFill>
              </a:rPr>
              <a:t>silver and copper are both shiny metals</a:t>
            </a:r>
            <a:r>
              <a:rPr lang="en-GB" sz="3200" dirty="0"/>
              <a:t>. </a:t>
            </a:r>
          </a:p>
          <a:p>
            <a:r>
              <a:rPr lang="en-GB" sz="3200" dirty="0"/>
              <a:t>Mendeleev noted each elements </a:t>
            </a:r>
          </a:p>
          <a:p>
            <a:pPr marL="0" indent="0">
              <a:buNone/>
            </a:pPr>
            <a:r>
              <a:rPr lang="en-GB" sz="3200" b="1" dirty="0">
                <a:solidFill>
                  <a:srgbClr val="FF0000"/>
                </a:solidFill>
              </a:rPr>
              <a:t>melting point, density and </a:t>
            </a:r>
            <a:r>
              <a:rPr lang="en-GB" sz="3200" b="1" dirty="0" err="1">
                <a:solidFill>
                  <a:srgbClr val="FF0000"/>
                </a:solidFill>
              </a:rPr>
              <a:t>color</a:t>
            </a:r>
            <a:r>
              <a:rPr lang="en-GB" sz="3200" b="1" dirty="0">
                <a:solidFill>
                  <a:srgbClr val="FF0000"/>
                </a:solidFill>
              </a:rPr>
              <a:t>, and also the elements atomic mass.</a:t>
            </a:r>
            <a:endParaRPr lang="en-US" sz="3200" b="1" dirty="0">
              <a:solidFill>
                <a:srgbClr val="FF0000"/>
              </a:solidFill>
            </a:endParaRPr>
          </a:p>
        </p:txBody>
      </p:sp>
      <p:sp>
        <p:nvSpPr>
          <p:cNvPr id="2063" name="Rectangle 20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old vs. Silver: Is Either a Good Investment During Inflation?">
            <a:extLst>
              <a:ext uri="{FF2B5EF4-FFF2-40B4-BE49-F238E27FC236}">
                <a16:creationId xmlns:a16="http://schemas.microsoft.com/office/drawing/2014/main" id="{C91C2406-C177-DC66-43D3-AD60122955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90" r="17695"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91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18FBE4-C3E0-4FEC-A50D-75A74B4E7C49}"/>
              </a:ext>
            </a:extLst>
          </p:cNvPr>
          <p:cNvSpPr/>
          <p:nvPr/>
        </p:nvSpPr>
        <p:spPr>
          <a:xfrm>
            <a:off x="3958130" y="0"/>
            <a:ext cx="8233870" cy="1291130"/>
          </a:xfrm>
          <a:prstGeom prst="roundRect">
            <a:avLst/>
          </a:prstGeom>
          <a:gradFill flip="none" rotWithShape="1">
            <a:gsLst>
              <a:gs pos="0">
                <a:srgbClr val="650137"/>
              </a:gs>
              <a:gs pos="23000">
                <a:srgbClr val="BF4166"/>
              </a:gs>
              <a:gs pos="69000">
                <a:srgbClr val="B63C61"/>
              </a:gs>
              <a:gs pos="100000">
                <a:srgbClr val="E37D95"/>
              </a:gs>
            </a:gsLst>
            <a:path path="circle">
              <a:fillToRect l="100000" t="100000"/>
            </a:path>
            <a:tileRect r="-100000" b="-10000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a:solidFill>
                  <a:schemeClr val="bg1"/>
                </a:solidFill>
              </a:rPr>
              <a:t>Mendeleev's Work</a:t>
            </a:r>
          </a:p>
        </p:txBody>
      </p:sp>
      <p:sp>
        <p:nvSpPr>
          <p:cNvPr id="5" name="Text Placeholder 4">
            <a:extLst>
              <a:ext uri="{FF2B5EF4-FFF2-40B4-BE49-F238E27FC236}">
                <a16:creationId xmlns:a16="http://schemas.microsoft.com/office/drawing/2014/main" id="{29DCBA88-3E01-40FA-8FC5-01E0A6D966A3}"/>
              </a:ext>
            </a:extLst>
          </p:cNvPr>
          <p:cNvSpPr>
            <a:spLocks noGrp="1"/>
          </p:cNvSpPr>
          <p:nvPr>
            <p:ph type="body" idx="1"/>
          </p:nvPr>
        </p:nvSpPr>
        <p:spPr>
          <a:xfrm>
            <a:off x="0" y="1291130"/>
            <a:ext cx="8029542" cy="5566870"/>
          </a:xfrm>
          <a:solidFill>
            <a:schemeClr val="bg1"/>
          </a:solidFill>
        </p:spPr>
        <p:txBody>
          <a:bodyPr anchor="t">
            <a:normAutofit fontScale="77500" lnSpcReduction="20000"/>
          </a:bodyPr>
          <a:lstStyle/>
          <a:p>
            <a:pPr algn="just"/>
            <a:r>
              <a:rPr lang="en-US" sz="3600" dirty="0">
                <a:solidFill>
                  <a:schemeClr val="tx1"/>
                </a:solidFill>
              </a:rPr>
              <a:t>Mendeleev knew that some elements had similar chemical and physical properties. For example, silver and copper are both shiny metals. Mendeleev thought these similarities were important clues to a hidden pattern. To find that pattern, Mendeleev noted each element's melting point, density, and color. He also included the element’s atomic mass.</a:t>
            </a:r>
          </a:p>
          <a:p>
            <a:pPr algn="just"/>
            <a:r>
              <a:rPr lang="en-US" sz="3600" dirty="0">
                <a:solidFill>
                  <a:schemeClr val="tx1"/>
                </a:solidFill>
              </a:rPr>
              <a:t>As you read in the previous lesson, scientists use atomic mass units (</a:t>
            </a:r>
            <a:r>
              <a:rPr lang="en-US" sz="3600" dirty="0" err="1">
                <a:solidFill>
                  <a:schemeClr val="tx1"/>
                </a:solidFill>
              </a:rPr>
              <a:t>amu</a:t>
            </a:r>
            <a:r>
              <a:rPr lang="en-US" sz="3600" dirty="0">
                <a:solidFill>
                  <a:schemeClr val="tx1"/>
                </a:solidFill>
              </a:rPr>
              <a:t>) to determine the mass of an element. An element's atomic mass is the average mass of all the isotopes of that element. Mendeleev noticed that a pattern of properties appeared when he arranged the elements in order of increasing atomic mass. He found that the pattern of the properties repeated regularly.</a:t>
            </a:r>
          </a:p>
        </p:txBody>
      </p:sp>
      <p:cxnSp>
        <p:nvCxnSpPr>
          <p:cNvPr id="6" name="Straight Connector 5">
            <a:extLst>
              <a:ext uri="{FF2B5EF4-FFF2-40B4-BE49-F238E27FC236}">
                <a16:creationId xmlns:a16="http://schemas.microsoft.com/office/drawing/2014/main" id="{FD048C87-704E-4C79-8D3E-0CA236270657}"/>
              </a:ext>
            </a:extLst>
          </p:cNvPr>
          <p:cNvCxnSpPr>
            <a:cxnSpLocks/>
          </p:cNvCxnSpPr>
          <p:nvPr/>
        </p:nvCxnSpPr>
        <p:spPr>
          <a:xfrm>
            <a:off x="4701343" y="1675628"/>
            <a:ext cx="320680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E8FCE6D8-B4A7-4551-A4A0-A4DBDE12A2AD}"/>
              </a:ext>
            </a:extLst>
          </p:cNvPr>
          <p:cNvCxnSpPr>
            <a:cxnSpLocks/>
          </p:cNvCxnSpPr>
          <p:nvPr/>
        </p:nvCxnSpPr>
        <p:spPr>
          <a:xfrm>
            <a:off x="474586" y="2023431"/>
            <a:ext cx="489660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6B83D1CD-8773-40F0-ABD5-09F4702D6ACD}"/>
              </a:ext>
            </a:extLst>
          </p:cNvPr>
          <p:cNvCxnSpPr>
            <a:cxnSpLocks/>
          </p:cNvCxnSpPr>
          <p:nvPr/>
        </p:nvCxnSpPr>
        <p:spPr>
          <a:xfrm>
            <a:off x="1546304" y="2694971"/>
            <a:ext cx="5812838"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4AE6A58E-890F-459C-A171-405685F7E034}"/>
              </a:ext>
            </a:extLst>
          </p:cNvPr>
          <p:cNvSpPr/>
          <p:nvPr/>
        </p:nvSpPr>
        <p:spPr>
          <a:xfrm>
            <a:off x="516043" y="3090597"/>
            <a:ext cx="6643064" cy="30538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E9AB051-7E29-46E1-B460-6044C15965C5}"/>
              </a:ext>
            </a:extLst>
          </p:cNvPr>
          <p:cNvSpPr/>
          <p:nvPr/>
        </p:nvSpPr>
        <p:spPr>
          <a:xfrm>
            <a:off x="5761436" y="3428039"/>
            <a:ext cx="1909209" cy="305383"/>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718D137-D384-41B2-B512-7C99A421A763}"/>
              </a:ext>
            </a:extLst>
          </p:cNvPr>
          <p:cNvSpPr/>
          <p:nvPr/>
        </p:nvSpPr>
        <p:spPr>
          <a:xfrm>
            <a:off x="381000" y="5531135"/>
            <a:ext cx="7648542" cy="341107"/>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F791966-9F7B-4F3D-91ED-E764A7C3AA6F}"/>
              </a:ext>
            </a:extLst>
          </p:cNvPr>
          <p:cNvSpPr/>
          <p:nvPr/>
        </p:nvSpPr>
        <p:spPr>
          <a:xfrm>
            <a:off x="866317" y="5853460"/>
            <a:ext cx="3781883" cy="341107"/>
          </a:xfrm>
          <a:prstGeom prst="rect">
            <a:avLst/>
          </a:prstGeom>
          <a:solidFill>
            <a:srgbClr val="E3E30B">
              <a:alpha val="56863"/>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42765C2-B573-47F1-8411-800167E869F8}"/>
              </a:ext>
            </a:extLst>
          </p:cNvPr>
          <p:cNvSpPr txBox="1"/>
          <p:nvPr/>
        </p:nvSpPr>
        <p:spPr>
          <a:xfrm>
            <a:off x="8075065" y="1901924"/>
            <a:ext cx="3986478"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rPr>
              <a:t>Similar physical and chemical properties</a:t>
            </a:r>
          </a:p>
          <a:p>
            <a:pPr marL="457200" indent="-457200" algn="just">
              <a:buFont typeface="Arial" panose="020B0604020202020204" pitchFamily="34" charset="0"/>
              <a:buChar char="•"/>
            </a:pPr>
            <a:r>
              <a:rPr lang="en-US" sz="2800" dirty="0">
                <a:solidFill>
                  <a:srgbClr val="FF0000"/>
                </a:solidFill>
              </a:rPr>
              <a:t>Hidden pattern</a:t>
            </a:r>
          </a:p>
          <a:p>
            <a:pPr marL="457200" indent="-457200" algn="just">
              <a:buFont typeface="Arial" panose="020B0604020202020204" pitchFamily="34" charset="0"/>
              <a:buChar char="•"/>
            </a:pPr>
            <a:r>
              <a:rPr lang="en-US" sz="2800" dirty="0">
                <a:solidFill>
                  <a:srgbClr val="FF0000"/>
                </a:solidFill>
              </a:rPr>
              <a:t>Element’s melting point, density, color and atomic mass</a:t>
            </a:r>
          </a:p>
          <a:p>
            <a:pPr marL="457200" indent="-457200" algn="just">
              <a:buFont typeface="Arial" panose="020B0604020202020204" pitchFamily="34" charset="0"/>
              <a:buChar char="•"/>
            </a:pPr>
            <a:r>
              <a:rPr lang="en-US" sz="2800" dirty="0">
                <a:solidFill>
                  <a:srgbClr val="FF0000"/>
                </a:solidFill>
              </a:rPr>
              <a:t>Arranged in increasing atomic mass</a:t>
            </a:r>
          </a:p>
        </p:txBody>
      </p:sp>
    </p:spTree>
    <p:extLst>
      <p:ext uri="{BB962C8B-B14F-4D97-AF65-F5344CB8AC3E}">
        <p14:creationId xmlns:p14="http://schemas.microsoft.com/office/powerpoint/2010/main" val="27994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2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fade">
                                      <p:cBhvr>
                                        <p:cTn id="42" dur="1000"/>
                                        <p:tgtEl>
                                          <p:spTgt spid="15">
                                            <p:txEl>
                                              <p:pRg st="0" end="0"/>
                                            </p:txEl>
                                          </p:spTgt>
                                        </p:tgtEl>
                                      </p:cBhvr>
                                    </p:animEffect>
                                    <p:anim calcmode="lin" valueType="num">
                                      <p:cBhvr>
                                        <p:cTn id="4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5">
                                            <p:txEl>
                                              <p:pRg st="1" end="1"/>
                                            </p:txEl>
                                          </p:spTgt>
                                        </p:tgtEl>
                                        <p:attrNameLst>
                                          <p:attrName>style.visibility</p:attrName>
                                        </p:attrNameLst>
                                      </p:cBhvr>
                                      <p:to>
                                        <p:strVal val="visible"/>
                                      </p:to>
                                    </p:set>
                                    <p:animEffect transition="in" filter="fade">
                                      <p:cBhvr>
                                        <p:cTn id="49" dur="1000"/>
                                        <p:tgtEl>
                                          <p:spTgt spid="15">
                                            <p:txEl>
                                              <p:pRg st="1" end="1"/>
                                            </p:txEl>
                                          </p:spTgt>
                                        </p:tgtEl>
                                      </p:cBhvr>
                                    </p:animEffect>
                                    <p:anim calcmode="lin" valueType="num">
                                      <p:cBhvr>
                                        <p:cTn id="50"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xEl>
                                              <p:pRg st="2" end="2"/>
                                            </p:txEl>
                                          </p:spTgt>
                                        </p:tgtEl>
                                        <p:attrNameLst>
                                          <p:attrName>style.visibility</p:attrName>
                                        </p:attrNameLst>
                                      </p:cBhvr>
                                      <p:to>
                                        <p:strVal val="visible"/>
                                      </p:to>
                                    </p:set>
                                    <p:animEffect transition="in" filter="fade">
                                      <p:cBhvr>
                                        <p:cTn id="56" dur="1000"/>
                                        <p:tgtEl>
                                          <p:spTgt spid="15">
                                            <p:txEl>
                                              <p:pRg st="2" end="2"/>
                                            </p:txEl>
                                          </p:spTgt>
                                        </p:tgtEl>
                                      </p:cBhvr>
                                    </p:animEffect>
                                    <p:anim calcmode="lin" valueType="num">
                                      <p:cBhvr>
                                        <p:cTn id="5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5">
                                            <p:txEl>
                                              <p:pRg st="3" end="3"/>
                                            </p:txEl>
                                          </p:spTgt>
                                        </p:tgtEl>
                                        <p:attrNameLst>
                                          <p:attrName>style.visibility</p:attrName>
                                        </p:attrNameLst>
                                      </p:cBhvr>
                                      <p:to>
                                        <p:strVal val="visible"/>
                                      </p:to>
                                    </p:set>
                                    <p:animEffect transition="in" filter="fade">
                                      <p:cBhvr>
                                        <p:cTn id="63" dur="1000"/>
                                        <p:tgtEl>
                                          <p:spTgt spid="15">
                                            <p:txEl>
                                              <p:pRg st="3" end="3"/>
                                            </p:txEl>
                                          </p:spTgt>
                                        </p:tgtEl>
                                      </p:cBhvr>
                                    </p:animEffect>
                                    <p:anim calcmode="lin" valueType="num">
                                      <p:cBhvr>
                                        <p:cTn id="64"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7849</TotalTime>
  <Words>2341</Words>
  <Application>Microsoft Office PowerPoint</Application>
  <PresentationFormat>Widescreen</PresentationFormat>
  <Paragraphs>280</Paragraphs>
  <Slides>57</Slides>
  <Notes>11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57</vt:i4>
      </vt:variant>
    </vt:vector>
  </HeadingPairs>
  <TitlesOfParts>
    <vt:vector size="67" baseType="lpstr">
      <vt:lpstr>Arial</vt:lpstr>
      <vt:lpstr>Avenir LT Std 35 Light</vt:lpstr>
      <vt:lpstr>Calibri</vt:lpstr>
      <vt:lpstr>Calibri Light</vt:lpstr>
      <vt:lpstr>Comic Sans MS</vt:lpstr>
      <vt:lpstr>Play</vt:lpstr>
      <vt:lpstr>Times New Roman</vt:lpstr>
      <vt:lpstr>Wingdings</vt:lpstr>
      <vt:lpstr>1_Office Theme</vt:lpstr>
      <vt:lpstr>2_Office Theme</vt:lpstr>
      <vt:lpstr>PowerPoint Presentation</vt:lpstr>
      <vt:lpstr>PowerPoint Presentation</vt:lpstr>
      <vt:lpstr>Pgs. 16,17,18</vt:lpstr>
      <vt:lpstr>PowerPoint Presentation</vt:lpstr>
      <vt:lpstr>PowerPoint Presentation</vt:lpstr>
      <vt:lpstr>PowerPoint Presentation</vt:lpstr>
      <vt:lpstr>Mendeleev’s work</vt:lpstr>
      <vt:lpstr>Mendeleev’s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Representation : a drawing or image of an actual thing.   Here is a representation of the element Phosphorus on the periodic table</vt:lpstr>
      <vt:lpstr>PowerPoint Presentation</vt:lpstr>
      <vt:lpstr>PowerPoint Presentation</vt:lpstr>
      <vt:lpstr>PowerPoint Presentation</vt:lpstr>
      <vt:lpstr>PowerPoint Presentation</vt:lpstr>
      <vt:lpstr>PowerPoint Presentation</vt:lpstr>
      <vt:lpstr>Rows are called “Periods”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Columns are called “Groups” or Families</vt:lpstr>
      <vt:lpstr>PowerPoint Presentation</vt:lpstr>
      <vt:lpstr>PowerPoint Presentation</vt:lpstr>
      <vt:lpstr>PowerPoint Presentation</vt:lpstr>
      <vt:lpstr>PowerPoint Presentation</vt:lpstr>
      <vt:lpstr>PowerPoint Presentation</vt:lpstr>
      <vt:lpstr>PowerPoint Presentation</vt:lpstr>
      <vt:lpstr>Metalloids and nonmetals</vt:lpstr>
      <vt:lpstr>PowerPoint Presentation</vt:lpstr>
      <vt:lpstr>Alkali Metals EX. Lithium (Li)</vt:lpstr>
      <vt:lpstr>Alkaline Earth Metals EX. Magnesium(Mg)</vt:lpstr>
      <vt:lpstr>Transition Metals EX. Gold(Au)</vt:lpstr>
      <vt:lpstr>The Boron Family EX. Boron(B)</vt:lpstr>
      <vt:lpstr>The Carbon Family EX. Carbon(C)</vt:lpstr>
      <vt:lpstr>The Nitrogen Family EX. Phosphorus(P)</vt:lpstr>
      <vt:lpstr>The Oxygen Family EX. Sulfur(S)</vt:lpstr>
      <vt:lpstr>PowerPoint Presentation</vt:lpstr>
      <vt:lpstr>Halogens, Noble Gases, and Hydrogen</vt:lpstr>
      <vt:lpstr>PowerPoint Presentation</vt:lpstr>
      <vt:lpstr>PowerPoint Presentation</vt:lpstr>
      <vt:lpstr>PowerPoint Presentation</vt:lpstr>
      <vt:lpstr>PowerPoint Presentation</vt:lpstr>
    </vt:vector>
  </TitlesOfParts>
  <Company>VHS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Periodic Table of Elements</dc:title>
  <dc:creator>VHS</dc:creator>
  <cp:keywords/>
  <cp:lastModifiedBy>vm243</cp:lastModifiedBy>
  <cp:revision>97</cp:revision>
  <dcterms:created xsi:type="dcterms:W3CDTF">2003-07-15T17:58:25Z</dcterms:created>
  <dcterms:modified xsi:type="dcterms:W3CDTF">2026-03-04T20:19:17Z</dcterms:modified>
</cp:coreProperties>
</file>