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97" r:id="rId4"/>
    <p:sldId id="267" r:id="rId5"/>
    <p:sldId id="259" r:id="rId6"/>
    <p:sldId id="258" r:id="rId7"/>
    <p:sldId id="263" r:id="rId8"/>
    <p:sldId id="260" r:id="rId9"/>
    <p:sldId id="262" r:id="rId10"/>
    <p:sldId id="261" r:id="rId11"/>
    <p:sldId id="268" r:id="rId12"/>
    <p:sldId id="264" r:id="rId13"/>
    <p:sldId id="265" r:id="rId14"/>
    <p:sldId id="266" r:id="rId15"/>
    <p:sldId id="282" r:id="rId16"/>
    <p:sldId id="269" r:id="rId17"/>
    <p:sldId id="273" r:id="rId18"/>
    <p:sldId id="274" r:id="rId19"/>
    <p:sldId id="276" r:id="rId20"/>
    <p:sldId id="275" r:id="rId21"/>
    <p:sldId id="278" r:id="rId22"/>
    <p:sldId id="277" r:id="rId23"/>
    <p:sldId id="279" r:id="rId24"/>
    <p:sldId id="280" r:id="rId25"/>
    <p:sldId id="281" r:id="rId26"/>
    <p:sldId id="283" r:id="rId27"/>
    <p:sldId id="284" r:id="rId28"/>
    <p:sldId id="285" r:id="rId29"/>
    <p:sldId id="286" r:id="rId30"/>
    <p:sldId id="288" r:id="rId31"/>
    <p:sldId id="287" r:id="rId32"/>
    <p:sldId id="289" r:id="rId33"/>
    <p:sldId id="292" r:id="rId34"/>
    <p:sldId id="291" r:id="rId35"/>
    <p:sldId id="290" r:id="rId36"/>
    <p:sldId id="293" r:id="rId37"/>
    <p:sldId id="294" r:id="rId38"/>
    <p:sldId id="29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87"/>
    <a:srgbClr val="E3E30B"/>
    <a:srgbClr val="E37D95"/>
    <a:srgbClr val="B63C61"/>
    <a:srgbClr val="BF4166"/>
    <a:srgbClr val="650137"/>
    <a:srgbClr val="650038"/>
    <a:srgbClr val="E20071"/>
    <a:srgbClr val="FFABCB"/>
    <a:srgbClr val="EF72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37" autoAdjust="0"/>
  </p:normalViewPr>
  <p:slideViewPr>
    <p:cSldViewPr>
      <p:cViewPr varScale="1">
        <p:scale>
          <a:sx n="74" d="100"/>
          <a:sy n="74" d="100"/>
        </p:scale>
        <p:origin x="1013" y="77"/>
      </p:cViewPr>
      <p:guideLst>
        <p:guide orient="horz" pos="2160"/>
        <p:guide pos="384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A552E-49E1-486C-862E-B5CCD75E3BA5}" type="datetimeFigureOut">
              <a:rPr lang="en-US" smtClean="0"/>
              <a:t>8/27/2023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1CC51-0589-4F06-8775-82AC23E88CFC}" type="slidenum">
              <a:rPr lang="en-US" smtClean="0"/>
              <a:t>‹#›</a:t>
            </a:fld>
            <a:endParaRPr lang="en-US"/>
          </a:p>
        </p:txBody>
      </p:sp>
    </p:spTree>
    <p:extLst>
      <p:ext uri="{BB962C8B-B14F-4D97-AF65-F5344CB8AC3E}">
        <p14:creationId xmlns:p14="http://schemas.microsoft.com/office/powerpoint/2010/main" val="5800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geb77a6cb19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9" name="Google Shape;2569;geb77a6cb19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28</a:t>
            </a:fld>
            <a:endParaRPr lang="en-US"/>
          </a:p>
        </p:txBody>
      </p:sp>
    </p:spTree>
    <p:extLst>
      <p:ext uri="{BB962C8B-B14F-4D97-AF65-F5344CB8AC3E}">
        <p14:creationId xmlns:p14="http://schemas.microsoft.com/office/powerpoint/2010/main" val="192015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29</a:t>
            </a:fld>
            <a:endParaRPr lang="en-US"/>
          </a:p>
        </p:txBody>
      </p:sp>
    </p:spTree>
    <p:extLst>
      <p:ext uri="{BB962C8B-B14F-4D97-AF65-F5344CB8AC3E}">
        <p14:creationId xmlns:p14="http://schemas.microsoft.com/office/powerpoint/2010/main" val="2486399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30</a:t>
            </a:fld>
            <a:endParaRPr lang="en-US"/>
          </a:p>
        </p:txBody>
      </p:sp>
    </p:spTree>
    <p:extLst>
      <p:ext uri="{BB962C8B-B14F-4D97-AF65-F5344CB8AC3E}">
        <p14:creationId xmlns:p14="http://schemas.microsoft.com/office/powerpoint/2010/main" val="3552862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36</a:t>
            </a:fld>
            <a:endParaRPr lang="en-US"/>
          </a:p>
        </p:txBody>
      </p:sp>
    </p:spTree>
    <p:extLst>
      <p:ext uri="{BB962C8B-B14F-4D97-AF65-F5344CB8AC3E}">
        <p14:creationId xmlns:p14="http://schemas.microsoft.com/office/powerpoint/2010/main" val="2751112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10</a:t>
            </a:fld>
            <a:endParaRPr lang="en-US"/>
          </a:p>
        </p:txBody>
      </p:sp>
    </p:spTree>
    <p:extLst>
      <p:ext uri="{BB962C8B-B14F-4D97-AF65-F5344CB8AC3E}">
        <p14:creationId xmlns:p14="http://schemas.microsoft.com/office/powerpoint/2010/main" val="153626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development of modern atomic theory took place over many years and involved a series of models that attempted to explain something that could not be observed directly. The various models were based on experimental results and represented the most accurate, consistent, and logical explanations of what could not be </a:t>
            </a:r>
            <a:r>
              <a:rPr lang="en-US" sz="1200" b="0" i="0" kern="1200">
                <a:solidFill>
                  <a:schemeClr val="tx1"/>
                </a:solidFill>
                <a:effectLst/>
                <a:latin typeface="+mn-lt"/>
                <a:ea typeface="+mn-ea"/>
                <a:cs typeface="+mn-cs"/>
              </a:rPr>
              <a:t>observed.</a:t>
            </a:r>
          </a:p>
          <a:p>
            <a:r>
              <a:rPr lang="en-US" sz="1200" b="0" i="0" kern="1200" dirty="0">
                <a:solidFill>
                  <a:schemeClr val="tx1"/>
                </a:solidFill>
                <a:effectLst/>
                <a:latin typeface="+mn-lt"/>
                <a:ea typeface="+mn-ea"/>
                <a:cs typeface="+mn-cs"/>
              </a:rPr>
              <a:t>Why might a theory change over time? What major change was made to Dalton’s theory?</a:t>
            </a:r>
          </a:p>
        </p:txBody>
      </p:sp>
      <p:sp>
        <p:nvSpPr>
          <p:cNvPr id="4" name="Slide Number Placeholder 3"/>
          <p:cNvSpPr>
            <a:spLocks noGrp="1"/>
          </p:cNvSpPr>
          <p:nvPr>
            <p:ph type="sldNum" sz="quarter" idx="5"/>
          </p:nvPr>
        </p:nvSpPr>
        <p:spPr/>
        <p:txBody>
          <a:bodyPr/>
          <a:lstStyle/>
          <a:p>
            <a:fld id="{16A1CC51-0589-4F06-8775-82AC23E88CFC}" type="slidenum">
              <a:rPr lang="en-US" smtClean="0"/>
              <a:t>12</a:t>
            </a:fld>
            <a:endParaRPr lang="en-US"/>
          </a:p>
        </p:txBody>
      </p:sp>
    </p:spTree>
    <p:extLst>
      <p:ext uri="{BB962C8B-B14F-4D97-AF65-F5344CB8AC3E}">
        <p14:creationId xmlns:p14="http://schemas.microsoft.com/office/powerpoint/2010/main" val="169418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Spark a Discussion Review with students the law of charges, which states that like charges repel and unlike charges attract. Have students explain the law using the terms negatively charged particles and positively charged particles. Ask them to provide other real-world examples that involve this concept.</a:t>
            </a:r>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16</a:t>
            </a:fld>
            <a:endParaRPr lang="en-US"/>
          </a:p>
        </p:txBody>
      </p:sp>
    </p:spTree>
    <p:extLst>
      <p:ext uri="{BB962C8B-B14F-4D97-AF65-F5344CB8AC3E}">
        <p14:creationId xmlns:p14="http://schemas.microsoft.com/office/powerpoint/2010/main" val="185278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Teach with Visuals Tell students to look at Thomson’s Model and ask them: • What model other than chocolate chip ice cream could you use to describe Thomson’s concept of an atom? (raisins in raisin bread, apple chunks in oatmeal) Make sure that students understand the significance of scattered electrons. Thomson’s model did not include any internal organization or specific location for electrons.</a:t>
            </a:r>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17</a:t>
            </a:fld>
            <a:endParaRPr lang="en-US"/>
          </a:p>
        </p:txBody>
      </p:sp>
    </p:spTree>
    <p:extLst>
      <p:ext uri="{BB962C8B-B14F-4D97-AF65-F5344CB8AC3E}">
        <p14:creationId xmlns:p14="http://schemas.microsoft.com/office/powerpoint/2010/main" val="152156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23</a:t>
            </a:fld>
            <a:endParaRPr lang="en-US"/>
          </a:p>
        </p:txBody>
      </p:sp>
    </p:spTree>
    <p:extLst>
      <p:ext uri="{BB962C8B-B14F-4D97-AF65-F5344CB8AC3E}">
        <p14:creationId xmlns:p14="http://schemas.microsoft.com/office/powerpoint/2010/main" val="3347071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24</a:t>
            </a:fld>
            <a:endParaRPr lang="en-US"/>
          </a:p>
        </p:txBody>
      </p:sp>
    </p:spTree>
    <p:extLst>
      <p:ext uri="{BB962C8B-B14F-4D97-AF65-F5344CB8AC3E}">
        <p14:creationId xmlns:p14="http://schemas.microsoft.com/office/powerpoint/2010/main" val="783666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venirLTPro-Oblique"/>
              </a:rPr>
              <a:t>(Rutherford’s model)</a:t>
            </a:r>
          </a:p>
          <a:p>
            <a:r>
              <a:rPr lang="en-US" dirty="0">
                <a:solidFill>
                  <a:srgbClr val="000000"/>
                </a:solidFill>
                <a:latin typeface="AvenirLTPro-Oblique"/>
              </a:rPr>
              <a:t>(Rutherford’s model of the atom included a dense, positively charged nucleus surrounded by mostly empty space.)</a:t>
            </a:r>
          </a:p>
          <a:p>
            <a:r>
              <a:rPr lang="en-US" dirty="0">
                <a:solidFill>
                  <a:srgbClr val="000000"/>
                </a:solidFill>
                <a:latin typeface="AvenirLTPro-Oblique"/>
              </a:rPr>
              <a:t>(Rutherford thought that atoms were mostly empty space because most of the positively charged particles that he shot at the gold foil went straight through the foil.)</a:t>
            </a:r>
          </a:p>
          <a:p>
            <a:r>
              <a:rPr lang="en-US" dirty="0">
                <a:solidFill>
                  <a:srgbClr val="000000"/>
                </a:solidFill>
                <a:latin typeface="AvenirLTPro-Oblique"/>
              </a:rPr>
              <a:t>(One reason that the Bohr model is useful is because a person can easily see the particles that make up a given atom.) </a:t>
            </a:r>
          </a:p>
          <a:p>
            <a:endParaRPr lang="en-US" dirty="0">
              <a:solidFill>
                <a:srgbClr val="000000"/>
              </a:solidFill>
              <a:latin typeface="AvenirLTPro-Oblique"/>
            </a:endParaRPr>
          </a:p>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25</a:t>
            </a:fld>
            <a:endParaRPr lang="en-US"/>
          </a:p>
        </p:txBody>
      </p:sp>
    </p:spTree>
    <p:extLst>
      <p:ext uri="{BB962C8B-B14F-4D97-AF65-F5344CB8AC3E}">
        <p14:creationId xmlns:p14="http://schemas.microsoft.com/office/powerpoint/2010/main" val="79144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27</a:t>
            </a:fld>
            <a:endParaRPr lang="en-US"/>
          </a:p>
        </p:txBody>
      </p:sp>
    </p:spTree>
    <p:extLst>
      <p:ext uri="{BB962C8B-B14F-4D97-AF65-F5344CB8AC3E}">
        <p14:creationId xmlns:p14="http://schemas.microsoft.com/office/powerpoint/2010/main" val="3959315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45507" y="1138425"/>
            <a:ext cx="8144267" cy="1527050"/>
          </a:xfrm>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838293" y="5261461"/>
            <a:ext cx="8534400" cy="1068935"/>
          </a:xfrm>
        </p:spPr>
        <p:txBody>
          <a:bodyPr>
            <a:normAutofit/>
          </a:bodyPr>
          <a:lstStyle>
            <a:lvl1pPr marL="0" indent="0" algn="r">
              <a:buNone/>
              <a:defRPr sz="2600">
                <a:solidFill>
                  <a:srgbClr val="FFABC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36"/>
        <p:cNvGrpSpPr/>
        <p:nvPr/>
      </p:nvGrpSpPr>
      <p:grpSpPr>
        <a:xfrm>
          <a:off x="0" y="0"/>
          <a:ext cx="0" cy="0"/>
          <a:chOff x="0" y="0"/>
          <a:chExt cx="0" cy="0"/>
        </a:xfrm>
      </p:grpSpPr>
      <p:sp>
        <p:nvSpPr>
          <p:cNvPr id="537" name="Google Shape;537;p13"/>
          <p:cNvSpPr txBox="1">
            <a:spLocks noGrp="1"/>
          </p:cNvSpPr>
          <p:nvPr>
            <p:ph type="title"/>
          </p:nvPr>
        </p:nvSpPr>
        <p:spPr>
          <a:xfrm>
            <a:off x="2485033" y="1899109"/>
            <a:ext cx="3592400" cy="986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67">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8" name="Google Shape;538;p13"/>
          <p:cNvSpPr txBox="1">
            <a:spLocks noGrp="1"/>
          </p:cNvSpPr>
          <p:nvPr>
            <p:ph type="subTitle" idx="1"/>
          </p:nvPr>
        </p:nvSpPr>
        <p:spPr>
          <a:xfrm>
            <a:off x="2485033" y="2885767"/>
            <a:ext cx="3214400" cy="795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p13"/>
          <p:cNvSpPr txBox="1">
            <a:spLocks noGrp="1"/>
          </p:cNvSpPr>
          <p:nvPr>
            <p:ph type="title" idx="2"/>
          </p:nvPr>
        </p:nvSpPr>
        <p:spPr>
          <a:xfrm>
            <a:off x="7987467" y="1899067"/>
            <a:ext cx="3592400" cy="986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67">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0" name="Google Shape;540;p13"/>
          <p:cNvSpPr txBox="1">
            <a:spLocks noGrp="1"/>
          </p:cNvSpPr>
          <p:nvPr>
            <p:ph type="subTitle" idx="3"/>
          </p:nvPr>
        </p:nvSpPr>
        <p:spPr>
          <a:xfrm>
            <a:off x="7987467" y="2885767"/>
            <a:ext cx="3214400" cy="7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1" name="Google Shape;541;p13"/>
          <p:cNvSpPr txBox="1">
            <a:spLocks noGrp="1"/>
          </p:cNvSpPr>
          <p:nvPr>
            <p:ph type="title" idx="4"/>
          </p:nvPr>
        </p:nvSpPr>
        <p:spPr>
          <a:xfrm>
            <a:off x="2485033" y="4356376"/>
            <a:ext cx="3592400" cy="986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67">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2" name="Google Shape;542;p13"/>
          <p:cNvSpPr txBox="1">
            <a:spLocks noGrp="1"/>
          </p:cNvSpPr>
          <p:nvPr>
            <p:ph type="subTitle" idx="5"/>
          </p:nvPr>
        </p:nvSpPr>
        <p:spPr>
          <a:xfrm>
            <a:off x="2485033" y="5343033"/>
            <a:ext cx="3214400" cy="7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3" name="Google Shape;543;p13"/>
          <p:cNvSpPr txBox="1">
            <a:spLocks noGrp="1"/>
          </p:cNvSpPr>
          <p:nvPr>
            <p:ph type="title" idx="6"/>
          </p:nvPr>
        </p:nvSpPr>
        <p:spPr>
          <a:xfrm>
            <a:off x="7987467" y="4356333"/>
            <a:ext cx="3592400" cy="986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67">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4" name="Google Shape;544;p13"/>
          <p:cNvSpPr txBox="1">
            <a:spLocks noGrp="1"/>
          </p:cNvSpPr>
          <p:nvPr>
            <p:ph type="subTitle" idx="7"/>
          </p:nvPr>
        </p:nvSpPr>
        <p:spPr>
          <a:xfrm>
            <a:off x="7987467" y="5343033"/>
            <a:ext cx="3214400" cy="7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5" name="Google Shape;545;p13"/>
          <p:cNvSpPr txBox="1">
            <a:spLocks noGrp="1"/>
          </p:cNvSpPr>
          <p:nvPr>
            <p:ph type="title" idx="8" hasCustomPrompt="1"/>
          </p:nvPr>
        </p:nvSpPr>
        <p:spPr>
          <a:xfrm>
            <a:off x="952601" y="2246104"/>
            <a:ext cx="1336400" cy="9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46" name="Google Shape;546;p13"/>
          <p:cNvSpPr txBox="1">
            <a:spLocks noGrp="1"/>
          </p:cNvSpPr>
          <p:nvPr>
            <p:ph type="title" idx="9" hasCustomPrompt="1"/>
          </p:nvPr>
        </p:nvSpPr>
        <p:spPr>
          <a:xfrm>
            <a:off x="952601" y="4684936"/>
            <a:ext cx="1336400" cy="9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47" name="Google Shape;547;p13"/>
          <p:cNvSpPr txBox="1">
            <a:spLocks noGrp="1"/>
          </p:cNvSpPr>
          <p:nvPr>
            <p:ph type="title" idx="13" hasCustomPrompt="1"/>
          </p:nvPr>
        </p:nvSpPr>
        <p:spPr>
          <a:xfrm>
            <a:off x="6454735" y="2246104"/>
            <a:ext cx="1336400" cy="9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48" name="Google Shape;548;p13"/>
          <p:cNvSpPr txBox="1">
            <a:spLocks noGrp="1"/>
          </p:cNvSpPr>
          <p:nvPr>
            <p:ph type="title" idx="14" hasCustomPrompt="1"/>
          </p:nvPr>
        </p:nvSpPr>
        <p:spPr>
          <a:xfrm>
            <a:off x="6454735" y="4684936"/>
            <a:ext cx="1336400" cy="9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49" name="Google Shape;549;p13"/>
          <p:cNvSpPr txBox="1">
            <a:spLocks noGrp="1"/>
          </p:cNvSpPr>
          <p:nvPr>
            <p:ph type="title" idx="15"/>
          </p:nvPr>
        </p:nvSpPr>
        <p:spPr>
          <a:xfrm>
            <a:off x="949000" y="491567"/>
            <a:ext cx="1029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13"/>
          <p:cNvSpPr/>
          <p:nvPr/>
        </p:nvSpPr>
        <p:spPr>
          <a:xfrm>
            <a:off x="10549563" y="2381922"/>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3"/>
          <p:cNvSpPr/>
          <p:nvPr/>
        </p:nvSpPr>
        <p:spPr>
          <a:xfrm>
            <a:off x="668214" y="3776772"/>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13"/>
          <p:cNvSpPr/>
          <p:nvPr/>
        </p:nvSpPr>
        <p:spPr>
          <a:xfrm>
            <a:off x="8300177" y="948270"/>
            <a:ext cx="1394712" cy="42347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13"/>
          <p:cNvSpPr/>
          <p:nvPr/>
        </p:nvSpPr>
        <p:spPr>
          <a:xfrm flipH="1">
            <a:off x="5733872" y="3684509"/>
            <a:ext cx="877955" cy="3046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4" name="Google Shape;554;p13"/>
          <p:cNvGrpSpPr/>
          <p:nvPr/>
        </p:nvGrpSpPr>
        <p:grpSpPr>
          <a:xfrm rot="857266">
            <a:off x="10885442" y="136596"/>
            <a:ext cx="1914157" cy="1442488"/>
            <a:chOff x="8178584" y="26922"/>
            <a:chExt cx="1435571" cy="1081831"/>
          </a:xfrm>
        </p:grpSpPr>
        <p:grpSp>
          <p:nvGrpSpPr>
            <p:cNvPr id="555" name="Google Shape;555;p13"/>
            <p:cNvGrpSpPr/>
            <p:nvPr/>
          </p:nvGrpSpPr>
          <p:grpSpPr>
            <a:xfrm>
              <a:off x="8279775" y="26922"/>
              <a:ext cx="1334380" cy="1081831"/>
              <a:chOff x="8279775" y="26922"/>
              <a:chExt cx="1334380" cy="1081831"/>
            </a:xfrm>
          </p:grpSpPr>
          <p:sp>
            <p:nvSpPr>
              <p:cNvPr id="556" name="Google Shape;556;p1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1" name="Google Shape;571;p1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13"/>
          <p:cNvGrpSpPr/>
          <p:nvPr/>
        </p:nvGrpSpPr>
        <p:grpSpPr>
          <a:xfrm>
            <a:off x="-884181" y="4984895"/>
            <a:ext cx="2303709" cy="2312887"/>
            <a:chOff x="-663136" y="3738671"/>
            <a:chExt cx="1727782" cy="1734665"/>
          </a:xfrm>
        </p:grpSpPr>
        <p:grpSp>
          <p:nvGrpSpPr>
            <p:cNvPr id="573" name="Google Shape;573;p13"/>
            <p:cNvGrpSpPr/>
            <p:nvPr/>
          </p:nvGrpSpPr>
          <p:grpSpPr>
            <a:xfrm flipH="1">
              <a:off x="-461706" y="4085459"/>
              <a:ext cx="1208344" cy="1244118"/>
              <a:chOff x="2994138" y="5245616"/>
              <a:chExt cx="932940" cy="960561"/>
            </a:xfrm>
          </p:grpSpPr>
          <p:sp>
            <p:nvSpPr>
              <p:cNvPr id="574" name="Google Shape;574;p1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3"/>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3"/>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13"/>
            <p:cNvGrpSpPr/>
            <p:nvPr/>
          </p:nvGrpSpPr>
          <p:grpSpPr>
            <a:xfrm rot="-370633">
              <a:off x="-582919" y="3818422"/>
              <a:ext cx="1567348" cy="1575163"/>
              <a:chOff x="626063" y="3227249"/>
              <a:chExt cx="1377883" cy="1451490"/>
            </a:xfrm>
          </p:grpSpPr>
          <p:sp>
            <p:nvSpPr>
              <p:cNvPr id="582" name="Google Shape;582;p1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5790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2720" y="1291130"/>
            <a:ext cx="10994760" cy="610820"/>
          </a:xfrm>
        </p:spPr>
        <p:txBody>
          <a:bodyPr>
            <a:normAutofit/>
          </a:bodyPr>
          <a:lstStyle>
            <a:lvl1pPr algn="l">
              <a:defRPr sz="3600">
                <a:solidFill>
                  <a:srgbClr val="E20071"/>
                </a:solidFill>
              </a:defRPr>
            </a:lvl1pPr>
          </a:lstStyle>
          <a:p>
            <a:r>
              <a:rPr lang="en-US" dirty="0"/>
              <a:t>Click to edit Master title style</a:t>
            </a:r>
          </a:p>
        </p:txBody>
      </p:sp>
      <p:sp>
        <p:nvSpPr>
          <p:cNvPr id="3" name="Content Placeholder 2"/>
          <p:cNvSpPr>
            <a:spLocks noGrp="1"/>
          </p:cNvSpPr>
          <p:nvPr>
            <p:ph idx="1"/>
          </p:nvPr>
        </p:nvSpPr>
        <p:spPr>
          <a:xfrm>
            <a:off x="598620" y="2054656"/>
            <a:ext cx="10994760" cy="4123035"/>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1900" y="527606"/>
            <a:ext cx="8744107" cy="684885"/>
          </a:xfrm>
        </p:spPr>
        <p:txBody>
          <a:bodyPr>
            <a:normAutofit/>
          </a:bodyPr>
          <a:lstStyle>
            <a:lvl1pPr algn="l">
              <a:defRPr sz="3600">
                <a:solidFill>
                  <a:srgbClr val="E20071"/>
                </a:solidFill>
              </a:defRPr>
            </a:lvl1pPr>
          </a:lstStyle>
          <a:p>
            <a:r>
              <a:rPr lang="en-US" dirty="0"/>
              <a:t>Click to edit Master title style</a:t>
            </a:r>
          </a:p>
        </p:txBody>
      </p:sp>
      <p:sp>
        <p:nvSpPr>
          <p:cNvPr id="3" name="Content Placeholder 2"/>
          <p:cNvSpPr>
            <a:spLocks noGrp="1"/>
          </p:cNvSpPr>
          <p:nvPr>
            <p:ph idx="1"/>
          </p:nvPr>
        </p:nvSpPr>
        <p:spPr>
          <a:xfrm>
            <a:off x="3041900" y="1443835"/>
            <a:ext cx="8744107" cy="4275740"/>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2721" y="1291130"/>
            <a:ext cx="7918700" cy="532180"/>
          </a:xfrm>
        </p:spPr>
        <p:txBody>
          <a:bodyPr>
            <a:normAutofit/>
          </a:bodyPr>
          <a:lstStyle>
            <a:lvl1pPr algn="l">
              <a:defRPr sz="3600">
                <a:solidFill>
                  <a:srgbClr val="E20071"/>
                </a:solidFill>
              </a:defRPr>
            </a:lvl1pPr>
          </a:lstStyle>
          <a:p>
            <a:r>
              <a:rPr lang="en-US" dirty="0"/>
              <a:t>Click to edit Master title style</a:t>
            </a:r>
          </a:p>
        </p:txBody>
      </p:sp>
      <p:sp>
        <p:nvSpPr>
          <p:cNvPr id="3" name="Text Placeholder 2"/>
          <p:cNvSpPr>
            <a:spLocks noGrp="1"/>
          </p:cNvSpPr>
          <p:nvPr>
            <p:ph type="body" idx="1"/>
          </p:nvPr>
        </p:nvSpPr>
        <p:spPr>
          <a:xfrm>
            <a:off x="802227" y="2054655"/>
            <a:ext cx="5090167" cy="773424"/>
          </a:xfrm>
        </p:spPr>
        <p:txBody>
          <a:bodyPr anchor="b"/>
          <a:lstStyle>
            <a:lvl1pPr marL="0" indent="0">
              <a:buNone/>
              <a:defRPr sz="2400" b="1" baseline="0">
                <a:solidFill>
                  <a:srgbClr val="E2007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02227" y="2818180"/>
            <a:ext cx="5090167" cy="303505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03214" y="2054655"/>
            <a:ext cx="5090167" cy="773424"/>
          </a:xfrm>
        </p:spPr>
        <p:txBody>
          <a:bodyPr anchor="b"/>
          <a:lstStyle>
            <a:lvl1pPr marL="0" indent="0">
              <a:buNone/>
              <a:defRPr sz="2400" b="1">
                <a:solidFill>
                  <a:srgbClr val="E2007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03214" y="2818180"/>
            <a:ext cx="5090167" cy="303505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8/27/2023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8/27/2023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8/27/2023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8/27/2023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4.xml"/><Relationship Id="rId7" Type="http://schemas.openxmlformats.org/officeDocument/2006/relationships/slide" Target="slide26.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slide" Target="slide11.xml"/><Relationship Id="rId5" Type="http://schemas.openxmlformats.org/officeDocument/2006/relationships/slide" Target="slide20.xml"/><Relationship Id="rId10" Type="http://schemas.openxmlformats.org/officeDocument/2006/relationships/slide" Target="slide33.xml"/><Relationship Id="rId4" Type="http://schemas.openxmlformats.org/officeDocument/2006/relationships/slide" Target="slide8.xml"/><Relationship Id="rId9" Type="http://schemas.openxmlformats.org/officeDocument/2006/relationships/slide" Target="slide37.xml"/></Relationships>
</file>

<file path=ppt/slides/_rels/slide3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3.gif"/><Relationship Id="rId4" Type="http://schemas.openxmlformats.org/officeDocument/2006/relationships/hyperlink" Target="https://www.savvasrealize.com/content/viewer/standalone/loader/view/c7f7c0d7-dfa1-3cb8-b818-c9a6122f642d/24/nonscorable?programId=bf73cedf-0847-39d6-b148-6f7b92117c87&amp;programVersion=23&amp;containerId=ddaaf6ce-7454-3290-8c78-dc1777a62f65&amp;containerVersion=24&amp;backUrl=https:%252F%252Fwww.savvasrealize.com%252Fdashboard%252Fprogram%252Fbf73cedf-0847-39d6-b148-6f7b92117c87%252F23%252Ftier%252F0a519261-d9d2-3e61-96e1-b829c25b1412%252F24%252Flesson%252Fddaaf6ce-7454-3290-8c78-dc1777a62f65%252F24&amp;locale=en&amp;programName=Elevate%2520Science%2520Course%25203&amp;rootProgramId=bf73cedf-0847-39d6-b148-6f7b92117c87"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19035" y="-83215"/>
            <a:ext cx="1832460" cy="763525"/>
          </a:xfrm>
        </p:spPr>
        <p:txBody>
          <a:bodyPr>
            <a:normAutofit/>
          </a:bodyPr>
          <a:lstStyle/>
          <a:p>
            <a:r>
              <a:rPr lang="en-US" dirty="0"/>
              <a:t>Grade 8</a:t>
            </a:r>
          </a:p>
        </p:txBody>
      </p:sp>
      <p:sp>
        <p:nvSpPr>
          <p:cNvPr id="3" name="Subtitle 2"/>
          <p:cNvSpPr>
            <a:spLocks noGrp="1"/>
          </p:cNvSpPr>
          <p:nvPr>
            <p:ph type="subTitle" idx="1"/>
          </p:nvPr>
        </p:nvSpPr>
        <p:spPr>
          <a:xfrm>
            <a:off x="5650695" y="2054655"/>
            <a:ext cx="6400800" cy="1068935"/>
          </a:xfrm>
        </p:spPr>
        <p:txBody>
          <a:bodyPr>
            <a:normAutofit/>
          </a:bodyPr>
          <a:lstStyle/>
          <a:p>
            <a:r>
              <a:rPr lang="en-US" sz="3600" dirty="0"/>
              <a:t>T1 Atoms and the Periodic Table </a:t>
            </a:r>
          </a:p>
        </p:txBody>
      </p:sp>
      <p:sp>
        <p:nvSpPr>
          <p:cNvPr id="5" name="Rectangle: Rounded Corners 4">
            <a:extLst>
              <a:ext uri="{FF2B5EF4-FFF2-40B4-BE49-F238E27FC236}">
                <a16:creationId xmlns:a16="http://schemas.microsoft.com/office/drawing/2014/main" id="{00B2DE4D-B4D4-49B5-86FF-F040984F3784}"/>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L1 Atomic Theory</a:t>
            </a:r>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t>Development of Atomic Theory</a:t>
            </a:r>
          </a:p>
        </p:txBody>
      </p:sp>
      <p:pic>
        <p:nvPicPr>
          <p:cNvPr id="3" name="Picture 2">
            <a:extLst>
              <a:ext uri="{FF2B5EF4-FFF2-40B4-BE49-F238E27FC236}">
                <a16:creationId xmlns:a16="http://schemas.microsoft.com/office/drawing/2014/main" id="{A5BC1E45-1E74-48A2-B0CC-47D4693EF12C}"/>
              </a:ext>
            </a:extLst>
          </p:cNvPr>
          <p:cNvPicPr>
            <a:picLocks noChangeAspect="1"/>
          </p:cNvPicPr>
          <p:nvPr/>
        </p:nvPicPr>
        <p:blipFill>
          <a:blip r:embed="rId3"/>
          <a:stretch>
            <a:fillRect/>
          </a:stretch>
        </p:blipFill>
        <p:spPr>
          <a:xfrm>
            <a:off x="1" y="1554318"/>
            <a:ext cx="12192000" cy="1874682"/>
          </a:xfrm>
          <a:prstGeom prst="rect">
            <a:avLst/>
          </a:prstGeom>
        </p:spPr>
      </p:pic>
      <p:sp>
        <p:nvSpPr>
          <p:cNvPr id="6" name="TextBox 5">
            <a:extLst>
              <a:ext uri="{FF2B5EF4-FFF2-40B4-BE49-F238E27FC236}">
                <a16:creationId xmlns:a16="http://schemas.microsoft.com/office/drawing/2014/main" id="{EF39B418-629F-481F-9282-585AEE0E43A9}"/>
              </a:ext>
            </a:extLst>
          </p:cNvPr>
          <p:cNvSpPr txBox="1"/>
          <p:nvPr/>
        </p:nvSpPr>
        <p:spPr>
          <a:xfrm>
            <a:off x="53603" y="2722407"/>
            <a:ext cx="10689350" cy="523220"/>
          </a:xfrm>
          <a:prstGeom prst="rect">
            <a:avLst/>
          </a:prstGeom>
          <a:noFill/>
        </p:spPr>
        <p:txBody>
          <a:bodyPr wrap="square" rtlCol="0">
            <a:spAutoFit/>
          </a:bodyPr>
          <a:lstStyle/>
          <a:p>
            <a:r>
              <a:rPr lang="en-US" sz="2800" dirty="0">
                <a:solidFill>
                  <a:srgbClr val="FF0000"/>
                </a:solidFill>
              </a:rPr>
              <a:t>Carbon or Silver</a:t>
            </a:r>
          </a:p>
        </p:txBody>
      </p:sp>
      <p:sp>
        <p:nvSpPr>
          <p:cNvPr id="7" name="Rectangle 6">
            <a:extLst>
              <a:ext uri="{FF2B5EF4-FFF2-40B4-BE49-F238E27FC236}">
                <a16:creationId xmlns:a16="http://schemas.microsoft.com/office/drawing/2014/main" id="{EEEAC046-427E-404E-B880-8F9CA825CB21}"/>
              </a:ext>
            </a:extLst>
          </p:cNvPr>
          <p:cNvSpPr/>
          <p:nvPr/>
        </p:nvSpPr>
        <p:spPr>
          <a:xfrm>
            <a:off x="11324240" y="6635805"/>
            <a:ext cx="867760" cy="22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3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6, 7</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485180" y="222195"/>
            <a:ext cx="6400800" cy="27486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The First theories on Atoms</a:t>
            </a:r>
          </a:p>
          <a:p>
            <a:r>
              <a:rPr lang="en-US" sz="3600" dirty="0">
                <a:solidFill>
                  <a:schemeClr val="bg1"/>
                </a:solidFill>
              </a:rPr>
              <a:t>Thomson’s Model</a:t>
            </a:r>
          </a:p>
          <a:p>
            <a:r>
              <a:rPr lang="en-US" sz="3600" dirty="0">
                <a:solidFill>
                  <a:schemeClr val="bg1"/>
                </a:solidFill>
              </a:rPr>
              <a:t>Rutherford's Model</a:t>
            </a:r>
          </a:p>
        </p:txBody>
      </p:sp>
    </p:spTree>
    <p:extLst>
      <p:ext uri="{BB962C8B-B14F-4D97-AF65-F5344CB8AC3E}">
        <p14:creationId xmlns:p14="http://schemas.microsoft.com/office/powerpoint/2010/main" val="2649113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rPr>
              <a:t>The First Theories on Atoms</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12192000" cy="5566870"/>
          </a:xfrm>
          <a:solidFill>
            <a:schemeClr val="bg1"/>
          </a:solidFill>
        </p:spPr>
        <p:txBody>
          <a:bodyPr anchor="ctr">
            <a:normAutofit/>
          </a:bodyPr>
          <a:lstStyle/>
          <a:p>
            <a:pPr algn="just"/>
            <a:r>
              <a:rPr lang="en-US" sz="3200" dirty="0">
                <a:solidFill>
                  <a:schemeClr val="tx1"/>
                </a:solidFill>
              </a:rPr>
              <a:t>What, exactly, is an atom? </a:t>
            </a:r>
          </a:p>
          <a:p>
            <a:pPr algn="just"/>
            <a:r>
              <a:rPr lang="en-US" sz="3200" dirty="0">
                <a:solidFill>
                  <a:schemeClr val="tx1"/>
                </a:solidFill>
              </a:rPr>
              <a:t>Around 430 BCE, the Greek philosopher Democritus proposed that matter was formed of small pieces that could not be cut into smaller parts. He used the word </a:t>
            </a:r>
            <a:r>
              <a:rPr lang="en-US" sz="3200" u="sng" dirty="0" err="1">
                <a:solidFill>
                  <a:schemeClr val="tx1"/>
                </a:solidFill>
              </a:rPr>
              <a:t>atomos</a:t>
            </a:r>
            <a:r>
              <a:rPr lang="en-US" sz="3200" u="sng" dirty="0">
                <a:solidFill>
                  <a:schemeClr val="tx1"/>
                </a:solidFill>
              </a:rPr>
              <a:t>, meaning "uncuttable,"</a:t>
            </a:r>
            <a:r>
              <a:rPr lang="en-US" sz="3200" dirty="0">
                <a:solidFill>
                  <a:schemeClr val="tx1"/>
                </a:solidFill>
              </a:rPr>
              <a:t> for these smallest possible pieces. In modern terms, an atom is the smallest particle that still can be considered an element. </a:t>
            </a:r>
          </a:p>
          <a:p>
            <a:pPr algn="just"/>
            <a:r>
              <a:rPr lang="en-US" sz="3200" dirty="0">
                <a:solidFill>
                  <a:schemeClr val="tx1"/>
                </a:solidFill>
              </a:rPr>
              <a:t>Because atoms are so tiny and therefore difficult to study, scientists have created models to describe them. Over the years, these models of atoms have evolved as scientists discovered more about them. </a:t>
            </a:r>
          </a:p>
        </p:txBody>
      </p:sp>
      <p:sp>
        <p:nvSpPr>
          <p:cNvPr id="10" name="Rectangle 9">
            <a:extLst>
              <a:ext uri="{FF2B5EF4-FFF2-40B4-BE49-F238E27FC236}">
                <a16:creationId xmlns:a16="http://schemas.microsoft.com/office/drawing/2014/main" id="{67FCB735-9EAE-4A4C-BDE9-D3F2AACC13AF}"/>
              </a:ext>
            </a:extLst>
          </p:cNvPr>
          <p:cNvSpPr/>
          <p:nvPr/>
        </p:nvSpPr>
        <p:spPr>
          <a:xfrm>
            <a:off x="7781853" y="3906165"/>
            <a:ext cx="4269641"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08AF77-7FFC-4D7B-A369-291744B16D3F}"/>
              </a:ext>
            </a:extLst>
          </p:cNvPr>
          <p:cNvSpPr/>
          <p:nvPr/>
        </p:nvSpPr>
        <p:spPr>
          <a:xfrm>
            <a:off x="-12200" y="4405504"/>
            <a:ext cx="8093365"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8740BDB-D115-47E1-A1CE-AC24121D5F13}"/>
              </a:ext>
            </a:extLst>
          </p:cNvPr>
          <p:cNvSpPr/>
          <p:nvPr/>
        </p:nvSpPr>
        <p:spPr>
          <a:xfrm>
            <a:off x="1514850" y="4944945"/>
            <a:ext cx="2901395"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DA68BD7-8AA4-489C-B6E0-B30F036CCA6B}"/>
              </a:ext>
            </a:extLst>
          </p:cNvPr>
          <p:cNvSpPr/>
          <p:nvPr/>
        </p:nvSpPr>
        <p:spPr>
          <a:xfrm>
            <a:off x="6837190" y="4944945"/>
            <a:ext cx="2771025"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019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rPr>
              <a:t>The First Theories on Atoms</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12192000" cy="5566870"/>
          </a:xfrm>
          <a:solidFill>
            <a:schemeClr val="bg1"/>
          </a:solidFill>
        </p:spPr>
        <p:txBody>
          <a:bodyPr anchor="ctr">
            <a:normAutofit/>
          </a:bodyPr>
          <a:lstStyle/>
          <a:p>
            <a:pPr algn="just"/>
            <a:r>
              <a:rPr lang="en-US" sz="3200" dirty="0">
                <a:solidFill>
                  <a:schemeClr val="tx1"/>
                </a:solidFill>
              </a:rPr>
              <a:t>The study of atoms really gained speed in the 1600s. As people conducted various experiments, atomic theory began to take shape. Atomic theory grew as a series of models that developed from experimental evidence. As more evidence collected, the theory and models were revised. </a:t>
            </a:r>
          </a:p>
          <a:p>
            <a:pPr algn="just"/>
            <a:r>
              <a:rPr lang="en-US" sz="3200" dirty="0">
                <a:solidFill>
                  <a:schemeClr val="tx1"/>
                </a:solidFill>
              </a:rPr>
              <a:t>John Dalton, an English chemist, conducted many experiments centered on atoms. From these experiments, he inferred that all atoms had certain characteristics:</a:t>
            </a:r>
          </a:p>
        </p:txBody>
      </p:sp>
      <p:sp>
        <p:nvSpPr>
          <p:cNvPr id="6" name="Rectangle 5">
            <a:extLst>
              <a:ext uri="{FF2B5EF4-FFF2-40B4-BE49-F238E27FC236}">
                <a16:creationId xmlns:a16="http://schemas.microsoft.com/office/drawing/2014/main" id="{92B5B846-4A37-4A56-9B74-32E483BB51A2}"/>
              </a:ext>
            </a:extLst>
          </p:cNvPr>
          <p:cNvSpPr/>
          <p:nvPr/>
        </p:nvSpPr>
        <p:spPr>
          <a:xfrm>
            <a:off x="8997395" y="2132026"/>
            <a:ext cx="1140635" cy="440975"/>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44493FB-6BD5-4FA8-AB84-CD724EDE675D}"/>
              </a:ext>
            </a:extLst>
          </p:cNvPr>
          <p:cNvSpPr/>
          <p:nvPr/>
        </p:nvSpPr>
        <p:spPr>
          <a:xfrm>
            <a:off x="5637884" y="2613541"/>
            <a:ext cx="2595985" cy="440975"/>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2A3904-CB14-4122-8BD7-C9F99DA17AA4}"/>
              </a:ext>
            </a:extLst>
          </p:cNvPr>
          <p:cNvSpPr/>
          <p:nvPr/>
        </p:nvSpPr>
        <p:spPr>
          <a:xfrm>
            <a:off x="93184" y="3581705"/>
            <a:ext cx="4017651" cy="440975"/>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AE79C1B-2187-4224-A77C-E625CB6EEE5C}"/>
              </a:ext>
            </a:extLst>
          </p:cNvPr>
          <p:cNvSpPr/>
          <p:nvPr/>
        </p:nvSpPr>
        <p:spPr>
          <a:xfrm>
            <a:off x="-12200" y="4650640"/>
            <a:ext cx="2137870"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7FCB735-9EAE-4A4C-BDE9-D3F2AACC13AF}"/>
              </a:ext>
            </a:extLst>
          </p:cNvPr>
          <p:cNvSpPr/>
          <p:nvPr/>
        </p:nvSpPr>
        <p:spPr>
          <a:xfrm>
            <a:off x="8691985" y="5088239"/>
            <a:ext cx="3437270"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392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emium Vector | Open book isolated on white background vector black vintage  engraving illustration hand draw in a graphic style">
            <a:extLst>
              <a:ext uri="{FF2B5EF4-FFF2-40B4-BE49-F238E27FC236}">
                <a16:creationId xmlns:a16="http://schemas.microsoft.com/office/drawing/2014/main" id="{D71D9363-A5FC-45F8-9EA0-B31271ED7A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025" t="7945" r="5698" b="3372"/>
          <a:stretch/>
        </p:blipFill>
        <p:spPr bwMode="auto">
          <a:xfrm rot="21353955">
            <a:off x="-11546" y="1256122"/>
            <a:ext cx="12051156" cy="60818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6DA8C44-88EF-4361-8D90-1290882D37DD}"/>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rPr>
              <a:t>The First Theories on Atoms</a:t>
            </a:r>
          </a:p>
        </p:txBody>
      </p:sp>
      <p:pic>
        <p:nvPicPr>
          <p:cNvPr id="5" name="Picture 6" descr="Education Studying Sticker by Hochschule Bonn-Rhein-Sieg">
            <a:extLst>
              <a:ext uri="{FF2B5EF4-FFF2-40B4-BE49-F238E27FC236}">
                <a16:creationId xmlns:a16="http://schemas.microsoft.com/office/drawing/2014/main" id="{C914510B-C60F-4846-9C14-1417086132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237453">
            <a:off x="1304414" y="149279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33D7B2-2BC8-4239-881E-EACDCE022B58}"/>
              </a:ext>
            </a:extLst>
          </p:cNvPr>
          <p:cNvSpPr txBox="1"/>
          <p:nvPr/>
        </p:nvSpPr>
        <p:spPr>
          <a:xfrm rot="21250007">
            <a:off x="1394218" y="2530829"/>
            <a:ext cx="7766852" cy="4031873"/>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3200" b="1" dirty="0">
                <a:latin typeface="Freestyle Script" panose="030804020302050B0404" pitchFamily="66" charset="0"/>
              </a:rPr>
              <a:t>All elements consist of atoms that cannot be divided.</a:t>
            </a:r>
          </a:p>
          <a:p>
            <a:pPr marL="342900" indent="-342900">
              <a:buFont typeface="Arial" panose="020B0604020202020204" pitchFamily="34" charset="0"/>
              <a:buChar char="•"/>
            </a:pPr>
            <a:r>
              <a:rPr lang="en-US" sz="3200" b="1" dirty="0">
                <a:latin typeface="Freestyle Script" panose="030804020302050B0404" pitchFamily="66" charset="0"/>
              </a:rPr>
              <a:t>All atoms of the same element are exactly alike and have the same mass. Atoms of different elements are different and have different masses.</a:t>
            </a:r>
          </a:p>
          <a:p>
            <a:pPr marL="342900" indent="-342900">
              <a:buFont typeface="Arial" panose="020B0604020202020204" pitchFamily="34" charset="0"/>
              <a:buChar char="•"/>
            </a:pPr>
            <a:r>
              <a:rPr lang="en-US" sz="3200" b="1" dirty="0">
                <a:latin typeface="Freestyle Script" panose="030804020302050B0404" pitchFamily="66" charset="0"/>
              </a:rPr>
              <a:t>An atom of one element cannot be changed into an atom of a different element by a chemical reaction.</a:t>
            </a:r>
          </a:p>
          <a:p>
            <a:pPr marL="342900" indent="-342900">
              <a:buFont typeface="Arial" panose="020B0604020202020204" pitchFamily="34" charset="0"/>
              <a:buChar char="•"/>
            </a:pPr>
            <a:r>
              <a:rPr lang="en-US" sz="3200" b="1" dirty="0">
                <a:latin typeface="Freestyle Script" panose="030804020302050B0404" pitchFamily="66" charset="0"/>
              </a:rPr>
              <a:t>Compounds are formed when atoms of more than one element combine in a specific ratio.</a:t>
            </a:r>
          </a:p>
        </p:txBody>
      </p:sp>
      <p:sp>
        <p:nvSpPr>
          <p:cNvPr id="7" name="TextBox 6">
            <a:extLst>
              <a:ext uri="{FF2B5EF4-FFF2-40B4-BE49-F238E27FC236}">
                <a16:creationId xmlns:a16="http://schemas.microsoft.com/office/drawing/2014/main" id="{68DFFB2B-9764-4DEF-861E-412D0CA3D809}"/>
              </a:ext>
            </a:extLst>
          </p:cNvPr>
          <p:cNvSpPr txBox="1"/>
          <p:nvPr/>
        </p:nvSpPr>
        <p:spPr>
          <a:xfrm rot="21338072">
            <a:off x="2764385" y="1708106"/>
            <a:ext cx="4995428" cy="923330"/>
          </a:xfrm>
          <a:prstGeom prst="rect">
            <a:avLst/>
          </a:prstGeom>
          <a:noFill/>
        </p:spPr>
        <p:txBody>
          <a:bodyPr wrap="square" rtlCol="0">
            <a:spAutoFit/>
          </a:bodyPr>
          <a:lstStyle/>
          <a:p>
            <a:r>
              <a:rPr lang="en-US" sz="5400" b="1" dirty="0">
                <a:latin typeface="Freestyle Script" panose="030804020302050B0404" pitchFamily="66" charset="0"/>
              </a:rPr>
              <a:t>Dalton's Atomic Theory</a:t>
            </a:r>
          </a:p>
        </p:txBody>
      </p:sp>
      <p:pic>
        <p:nvPicPr>
          <p:cNvPr id="3076" name="Picture 4" descr="Billiard Ball Model John Dalton">
            <a:extLst>
              <a:ext uri="{FF2B5EF4-FFF2-40B4-BE49-F238E27FC236}">
                <a16:creationId xmlns:a16="http://schemas.microsoft.com/office/drawing/2014/main" id="{4C942B08-0D4E-4E3E-825A-E8931EF22F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13" y="115016"/>
            <a:ext cx="1909452" cy="190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path" presetSubtype="0" accel="50000" decel="50000" fill="hold" nodeType="clickEffect">
                                  <p:stCondLst>
                                    <p:cond delay="0"/>
                                  </p:stCondLst>
                                  <p:childTnLst>
                                    <p:animMotion origin="layout" path="M -3.54167E-6 -0.00301 C 0.01563 -0.00973 0.06993 -0.01598 0.08972 -0.01598 C 0.21029 -0.01598 0.33503 0.08611 0.33503 0.18842 C 0.33503 0.1368 0.3974 0.08611 0.4556 0.08611 C 0.51797 0.08611 0.57631 0.1375 0.57631 0.18842 C 0.57631 0.16296 0.60717 0.1368 0.63868 0.1368 C 0.66953 0.1368 0.70105 0.16227 0.70105 0.18842 C 0.70105 0.17523 0.71667 0.16296 0.7319 0.16296 C 0.74766 0.16296 0.76289 0.17592 0.76289 0.18842 C 0.76289 0.18171 0.77045 0.17523 0.77852 0.17523 C 0.78256 0.17523 0.79427 0.18194 0.79427 0.18842 C 0.79427 0.18518 0.79831 0.18171 0.80183 0.18171 C 0.80183 0.1824 0.80951 0.18495 0.80951 0.18842 C 0.80951 0.18657 0.80951 0.18518 0.81355 0.18518 C 0.81355 0.18588 0.81758 0.1868 0.81758 0.18842 C 0.81758 0.1875 0.81758 0.18657 0.81758 0.18588 C 0.82162 0.18588 0.82162 0.18657 0.82162 0.1875 C 0.82565 0.1875 0.82565 0.1868 0.82565 0.18588 C 0.82982 0.18588 0.82982 0.18657 0.82982 0.1875 " pathEditMode="relative" rAng="0" ptsTypes="AAAAAAAAAAAAAAAAAAA">
                                      <p:cBhvr>
                                        <p:cTn id="6" dur="3000" fill="hold"/>
                                        <p:tgtEl>
                                          <p:spTgt spid="3076"/>
                                        </p:tgtEl>
                                        <p:attrNameLst>
                                          <p:attrName>ppt_x</p:attrName>
                                          <p:attrName>ppt_y</p:attrName>
                                        </p:attrNameLst>
                                      </p:cBhvr>
                                      <p:rCtr x="41484" y="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E20177-6702-4692-8DD7-68CC5B6C7B9C}"/>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rPr>
              <a:t>Dalton’s Theory</a:t>
            </a:r>
          </a:p>
        </p:txBody>
      </p:sp>
      <p:pic>
        <p:nvPicPr>
          <p:cNvPr id="3" name="1_merged">
            <a:hlinkClick r:id="" action="ppaction://media"/>
            <a:extLst>
              <a:ext uri="{FF2B5EF4-FFF2-40B4-BE49-F238E27FC236}">
                <a16:creationId xmlns:a16="http://schemas.microsoft.com/office/drawing/2014/main" id="{3CDA121B-B765-4509-A88B-1657C688BC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56446"/>
            <a:ext cx="12192000" cy="5486400"/>
          </a:xfrm>
          <a:prstGeom prst="rect">
            <a:avLst/>
          </a:prstGeom>
        </p:spPr>
      </p:pic>
    </p:spTree>
    <p:extLst>
      <p:ext uri="{BB962C8B-B14F-4D97-AF65-F5344CB8AC3E}">
        <p14:creationId xmlns:p14="http://schemas.microsoft.com/office/powerpoint/2010/main" val="159516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0FBC7-2175-464A-8814-9E8F0002E688}"/>
              </a:ext>
            </a:extLst>
          </p:cNvPr>
          <p:cNvPicPr>
            <a:picLocks noChangeAspect="1"/>
          </p:cNvPicPr>
          <p:nvPr/>
        </p:nvPicPr>
        <p:blipFill>
          <a:blip r:embed="rId3"/>
          <a:stretch>
            <a:fillRect/>
          </a:stretch>
        </p:blipFill>
        <p:spPr>
          <a:xfrm>
            <a:off x="140504" y="1291131"/>
            <a:ext cx="12063695" cy="2901394"/>
          </a:xfrm>
          <a:prstGeom prst="rect">
            <a:avLst/>
          </a:prstGeom>
        </p:spPr>
      </p:pic>
      <p:sp>
        <p:nvSpPr>
          <p:cNvPr id="3" name="Rectangle: Rounded Corners 2">
            <a:extLst>
              <a:ext uri="{FF2B5EF4-FFF2-40B4-BE49-F238E27FC236}">
                <a16:creationId xmlns:a16="http://schemas.microsoft.com/office/drawing/2014/main" id="{436E38B7-0322-46C4-A702-063C098596F3}"/>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rPr>
              <a:t>The First Theories on Atoms</a:t>
            </a:r>
          </a:p>
        </p:txBody>
      </p:sp>
      <p:sp>
        <p:nvSpPr>
          <p:cNvPr id="8" name="Rectangle 7">
            <a:extLst>
              <a:ext uri="{FF2B5EF4-FFF2-40B4-BE49-F238E27FC236}">
                <a16:creationId xmlns:a16="http://schemas.microsoft.com/office/drawing/2014/main" id="{4D6E5592-4935-436F-8DD0-6A5F56FDAC1E}"/>
              </a:ext>
            </a:extLst>
          </p:cNvPr>
          <p:cNvSpPr/>
          <p:nvPr/>
        </p:nvSpPr>
        <p:spPr>
          <a:xfrm>
            <a:off x="489458" y="3315968"/>
            <a:ext cx="3163262" cy="571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5EBF209-E9EA-47CC-9F51-C997CAC1F972}"/>
              </a:ext>
            </a:extLst>
          </p:cNvPr>
          <p:cNvSpPr/>
          <p:nvPr/>
        </p:nvSpPr>
        <p:spPr>
          <a:xfrm>
            <a:off x="445915" y="3145061"/>
            <a:ext cx="11300170" cy="851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Atoms are the building blocks of elements. All atoms of one element are the same. Different atoms can combine to form compounds.</a:t>
            </a:r>
          </a:p>
        </p:txBody>
      </p:sp>
      <p:sp>
        <p:nvSpPr>
          <p:cNvPr id="5" name="Rectangle 4">
            <a:extLst>
              <a:ext uri="{FF2B5EF4-FFF2-40B4-BE49-F238E27FC236}">
                <a16:creationId xmlns:a16="http://schemas.microsoft.com/office/drawing/2014/main" id="{41DEE22A-0BC4-4B18-994C-FDACF1B4E380}"/>
              </a:ext>
            </a:extLst>
          </p:cNvPr>
          <p:cNvSpPr/>
          <p:nvPr/>
        </p:nvSpPr>
        <p:spPr>
          <a:xfrm>
            <a:off x="11324240" y="6635805"/>
            <a:ext cx="867760" cy="22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4D46F0C-77AB-4044-B4A6-0EE02C9226C6}"/>
              </a:ext>
            </a:extLst>
          </p:cNvPr>
          <p:cNvPicPr>
            <a:picLocks noChangeAspect="1"/>
          </p:cNvPicPr>
          <p:nvPr/>
        </p:nvPicPr>
        <p:blipFill>
          <a:blip r:embed="rId4"/>
          <a:stretch>
            <a:fillRect/>
          </a:stretch>
        </p:blipFill>
        <p:spPr>
          <a:xfrm>
            <a:off x="215789" y="4039820"/>
            <a:ext cx="11739960" cy="2818180"/>
          </a:xfrm>
          <a:prstGeom prst="rect">
            <a:avLst/>
          </a:prstGeom>
        </p:spPr>
      </p:pic>
      <p:sp>
        <p:nvSpPr>
          <p:cNvPr id="9" name="Rectangle 8">
            <a:extLst>
              <a:ext uri="{FF2B5EF4-FFF2-40B4-BE49-F238E27FC236}">
                <a16:creationId xmlns:a16="http://schemas.microsoft.com/office/drawing/2014/main" id="{1102B8B6-E0F7-43D8-B9F5-1D6324FA1EC9}"/>
              </a:ext>
            </a:extLst>
          </p:cNvPr>
          <p:cNvSpPr/>
          <p:nvPr/>
        </p:nvSpPr>
        <p:spPr>
          <a:xfrm>
            <a:off x="598620" y="5468595"/>
            <a:ext cx="3163262" cy="73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7DC97B0-1481-4A8C-893A-04F4A68604E7}"/>
              </a:ext>
            </a:extLst>
          </p:cNvPr>
          <p:cNvSpPr/>
          <p:nvPr/>
        </p:nvSpPr>
        <p:spPr>
          <a:xfrm>
            <a:off x="538397" y="5602888"/>
            <a:ext cx="11090506" cy="73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rgbClr val="FF0000"/>
                </a:solidFill>
              </a:rPr>
              <a:t>A scientific law is considered to be true and does not change over time. A theory is an explanation that may change with new evidence.</a:t>
            </a:r>
          </a:p>
        </p:txBody>
      </p:sp>
    </p:spTree>
    <p:extLst>
      <p:ext uri="{BB962C8B-B14F-4D97-AF65-F5344CB8AC3E}">
        <p14:creationId xmlns:p14="http://schemas.microsoft.com/office/powerpoint/2010/main" val="41508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E822F9A-3B64-46C3-88C3-856479CCCB88}"/>
              </a:ext>
            </a:extLst>
          </p:cNvPr>
          <p:cNvGrpSpPr/>
          <p:nvPr/>
        </p:nvGrpSpPr>
        <p:grpSpPr>
          <a:xfrm>
            <a:off x="6407556" y="1291131"/>
            <a:ext cx="5796644" cy="5566870"/>
            <a:chOff x="-928430" y="-66229"/>
            <a:chExt cx="8158163" cy="6858000"/>
          </a:xfrm>
        </p:grpSpPr>
        <p:pic>
          <p:nvPicPr>
            <p:cNvPr id="12" name="Picture 2" descr="scoop of ice cream next to a model of atoms with negatively-charged electrons set in a sphere of positive charges">
              <a:extLst>
                <a:ext uri="{FF2B5EF4-FFF2-40B4-BE49-F238E27FC236}">
                  <a16:creationId xmlns:a16="http://schemas.microsoft.com/office/drawing/2014/main" id="{62B4F804-B507-462D-8B9A-A30FC3B3E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430" y="-66229"/>
              <a:ext cx="81581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E7DA07B-475D-4131-9A77-4B2A4BA16E0B}"/>
                </a:ext>
              </a:extLst>
            </p:cNvPr>
            <p:cNvPicPr>
              <a:picLocks noChangeAspect="1"/>
            </p:cNvPicPr>
            <p:nvPr/>
          </p:nvPicPr>
          <p:blipFill>
            <a:blip r:embed="rId4"/>
            <a:stretch>
              <a:fillRect/>
            </a:stretch>
          </p:blipFill>
          <p:spPr>
            <a:xfrm>
              <a:off x="3958130" y="5040519"/>
              <a:ext cx="3271603" cy="1750353"/>
            </a:xfrm>
            <a:prstGeom prst="rect">
              <a:avLst/>
            </a:prstGeom>
          </p:spPr>
        </p:pic>
      </p:grpSp>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a:solidFill>
                  <a:schemeClr val="bg1"/>
                </a:solidFill>
              </a:rPr>
              <a:t>Thomson's Model</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6554115" cy="5566870"/>
          </a:xfrm>
          <a:solidFill>
            <a:schemeClr val="bg1"/>
          </a:solidFill>
        </p:spPr>
        <p:txBody>
          <a:bodyPr anchor="ctr">
            <a:normAutofit fontScale="85000" lnSpcReduction="10000"/>
          </a:bodyPr>
          <a:lstStyle/>
          <a:p>
            <a:pPr algn="just"/>
            <a:r>
              <a:rPr lang="en-US" sz="3200" dirty="0">
                <a:solidFill>
                  <a:schemeClr val="tx1"/>
                </a:solidFill>
              </a:rPr>
              <a:t>We now know that atoms are made of parts that are even smaller than Dalton realized. In 1897, J. J. Thomson discovered that atoms contain negatively charged particles. Each of these particles is called an electron. Yet scientists knew that atoms themselves can have no electrical charge. So, Thomson reasoned that atoms must also contain some sort of positive charge. </a:t>
            </a:r>
          </a:p>
          <a:p>
            <a:pPr algn="just"/>
            <a:r>
              <a:rPr lang="en-US" sz="3200" dirty="0">
                <a:solidFill>
                  <a:schemeClr val="tx1"/>
                </a:solidFill>
              </a:rPr>
              <a:t>Thomson proposed a model like the one shown in Figure 2. He described an atom that had electrons scattered throughout a ball of positive charge. His model looked similar to a scoop of chocolate chip ice cream.</a:t>
            </a:r>
          </a:p>
        </p:txBody>
      </p:sp>
      <p:sp>
        <p:nvSpPr>
          <p:cNvPr id="6" name="Rectangle 5">
            <a:extLst>
              <a:ext uri="{FF2B5EF4-FFF2-40B4-BE49-F238E27FC236}">
                <a16:creationId xmlns:a16="http://schemas.microsoft.com/office/drawing/2014/main" id="{92B5B846-4A37-4A56-9B74-32E483BB51A2}"/>
              </a:ext>
            </a:extLst>
          </p:cNvPr>
          <p:cNvSpPr/>
          <p:nvPr/>
        </p:nvSpPr>
        <p:spPr>
          <a:xfrm>
            <a:off x="93184" y="2076427"/>
            <a:ext cx="2988869" cy="440975"/>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44493FB-6BD5-4FA8-AB84-CD724EDE675D}"/>
              </a:ext>
            </a:extLst>
          </p:cNvPr>
          <p:cNvSpPr/>
          <p:nvPr/>
        </p:nvSpPr>
        <p:spPr>
          <a:xfrm>
            <a:off x="1209440" y="2585458"/>
            <a:ext cx="4017651" cy="33645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2A3904-CB14-4122-8BD7-C9F99DA17AA4}"/>
              </a:ext>
            </a:extLst>
          </p:cNvPr>
          <p:cNvSpPr/>
          <p:nvPr/>
        </p:nvSpPr>
        <p:spPr>
          <a:xfrm>
            <a:off x="4459789" y="2943014"/>
            <a:ext cx="1398006" cy="33645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AE79C1B-2187-4224-A77C-E625CB6EEE5C}"/>
              </a:ext>
            </a:extLst>
          </p:cNvPr>
          <p:cNvSpPr/>
          <p:nvPr/>
        </p:nvSpPr>
        <p:spPr>
          <a:xfrm>
            <a:off x="4159187" y="3313350"/>
            <a:ext cx="1698608" cy="33645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7FCB735-9EAE-4A4C-BDE9-D3F2AACC13AF}"/>
              </a:ext>
            </a:extLst>
          </p:cNvPr>
          <p:cNvSpPr/>
          <p:nvPr/>
        </p:nvSpPr>
        <p:spPr>
          <a:xfrm>
            <a:off x="2125670" y="4041242"/>
            <a:ext cx="1679755" cy="33645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8C16089-7514-4F56-86C5-0EC4B3529A58}"/>
              </a:ext>
            </a:extLst>
          </p:cNvPr>
          <p:cNvSpPr/>
          <p:nvPr/>
        </p:nvSpPr>
        <p:spPr>
          <a:xfrm>
            <a:off x="4556580" y="4041242"/>
            <a:ext cx="1081305" cy="33645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92B8BA4-34F2-4E24-A348-E8BE0A9F7F69}"/>
              </a:ext>
            </a:extLst>
          </p:cNvPr>
          <p:cNvSpPr/>
          <p:nvPr/>
        </p:nvSpPr>
        <p:spPr>
          <a:xfrm>
            <a:off x="1056735" y="4445120"/>
            <a:ext cx="2137870" cy="33645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6DB9F428-CD6C-40FF-B8A6-E79576A58C58}"/>
              </a:ext>
            </a:extLst>
          </p:cNvPr>
          <p:cNvPicPr>
            <a:picLocks noChangeAspect="1"/>
          </p:cNvPicPr>
          <p:nvPr/>
        </p:nvPicPr>
        <p:blipFill rotWithShape="1">
          <a:blip r:embed="rId5"/>
          <a:srcRect t="41561"/>
          <a:stretch/>
        </p:blipFill>
        <p:spPr>
          <a:xfrm>
            <a:off x="9090830" y="0"/>
            <a:ext cx="3132091" cy="3006076"/>
          </a:xfrm>
          <a:prstGeom prst="rect">
            <a:avLst/>
          </a:prstGeom>
        </p:spPr>
      </p:pic>
      <p:sp>
        <p:nvSpPr>
          <p:cNvPr id="3" name="TextBox 2">
            <a:extLst>
              <a:ext uri="{FF2B5EF4-FFF2-40B4-BE49-F238E27FC236}">
                <a16:creationId xmlns:a16="http://schemas.microsoft.com/office/drawing/2014/main" id="{C450DD24-BB60-4AD5-9DD9-DC1373C0569C}"/>
              </a:ext>
            </a:extLst>
          </p:cNvPr>
          <p:cNvSpPr txBox="1"/>
          <p:nvPr/>
        </p:nvSpPr>
        <p:spPr>
          <a:xfrm>
            <a:off x="7955329" y="2658156"/>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1</a:t>
            </a:r>
          </a:p>
        </p:txBody>
      </p:sp>
      <p:sp>
        <p:nvSpPr>
          <p:cNvPr id="17" name="TextBox 16">
            <a:extLst>
              <a:ext uri="{FF2B5EF4-FFF2-40B4-BE49-F238E27FC236}">
                <a16:creationId xmlns:a16="http://schemas.microsoft.com/office/drawing/2014/main" id="{DFE0CA15-0920-4BAA-A511-9766E775C10A}"/>
              </a:ext>
            </a:extLst>
          </p:cNvPr>
          <p:cNvSpPr txBox="1"/>
          <p:nvPr/>
        </p:nvSpPr>
        <p:spPr>
          <a:xfrm>
            <a:off x="8794788" y="3388193"/>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2</a:t>
            </a:r>
          </a:p>
        </p:txBody>
      </p:sp>
      <p:sp>
        <p:nvSpPr>
          <p:cNvPr id="18" name="TextBox 17">
            <a:extLst>
              <a:ext uri="{FF2B5EF4-FFF2-40B4-BE49-F238E27FC236}">
                <a16:creationId xmlns:a16="http://schemas.microsoft.com/office/drawing/2014/main" id="{323302FA-57BA-40A2-B0E7-BB0C5F450D1A}"/>
              </a:ext>
            </a:extLst>
          </p:cNvPr>
          <p:cNvSpPr txBox="1"/>
          <p:nvPr/>
        </p:nvSpPr>
        <p:spPr>
          <a:xfrm>
            <a:off x="8087311" y="4116085"/>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3</a:t>
            </a:r>
          </a:p>
        </p:txBody>
      </p:sp>
      <p:sp>
        <p:nvSpPr>
          <p:cNvPr id="19" name="TextBox 18">
            <a:extLst>
              <a:ext uri="{FF2B5EF4-FFF2-40B4-BE49-F238E27FC236}">
                <a16:creationId xmlns:a16="http://schemas.microsoft.com/office/drawing/2014/main" id="{41E8A84D-439F-4019-BE6F-4C393649B09C}"/>
              </a:ext>
            </a:extLst>
          </p:cNvPr>
          <p:cNvSpPr txBox="1"/>
          <p:nvPr/>
        </p:nvSpPr>
        <p:spPr>
          <a:xfrm>
            <a:off x="9620507" y="4351736"/>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4</a:t>
            </a:r>
          </a:p>
        </p:txBody>
      </p:sp>
      <p:sp>
        <p:nvSpPr>
          <p:cNvPr id="20" name="TextBox 19">
            <a:extLst>
              <a:ext uri="{FF2B5EF4-FFF2-40B4-BE49-F238E27FC236}">
                <a16:creationId xmlns:a16="http://schemas.microsoft.com/office/drawing/2014/main" id="{0888C5B4-E613-4998-8E50-B00FC8561F4F}"/>
              </a:ext>
            </a:extLst>
          </p:cNvPr>
          <p:cNvSpPr txBox="1"/>
          <p:nvPr/>
        </p:nvSpPr>
        <p:spPr>
          <a:xfrm>
            <a:off x="8757084" y="5305259"/>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5</a:t>
            </a:r>
          </a:p>
        </p:txBody>
      </p:sp>
      <p:sp>
        <p:nvSpPr>
          <p:cNvPr id="21" name="TextBox 20">
            <a:extLst>
              <a:ext uri="{FF2B5EF4-FFF2-40B4-BE49-F238E27FC236}">
                <a16:creationId xmlns:a16="http://schemas.microsoft.com/office/drawing/2014/main" id="{16F83817-C3F6-4DA2-BF4F-B35BA34E5F61}"/>
              </a:ext>
            </a:extLst>
          </p:cNvPr>
          <p:cNvSpPr txBox="1"/>
          <p:nvPr/>
        </p:nvSpPr>
        <p:spPr>
          <a:xfrm>
            <a:off x="6815514" y="4519963"/>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6</a:t>
            </a:r>
          </a:p>
        </p:txBody>
      </p:sp>
      <p:sp>
        <p:nvSpPr>
          <p:cNvPr id="22" name="TextBox 21">
            <a:extLst>
              <a:ext uri="{FF2B5EF4-FFF2-40B4-BE49-F238E27FC236}">
                <a16:creationId xmlns:a16="http://schemas.microsoft.com/office/drawing/2014/main" id="{51614BBF-3F16-4EFF-B074-3395609C9953}"/>
              </a:ext>
            </a:extLst>
          </p:cNvPr>
          <p:cNvSpPr txBox="1"/>
          <p:nvPr/>
        </p:nvSpPr>
        <p:spPr>
          <a:xfrm>
            <a:off x="7414662" y="5639501"/>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7</a:t>
            </a:r>
          </a:p>
        </p:txBody>
      </p:sp>
      <p:sp>
        <p:nvSpPr>
          <p:cNvPr id="23" name="TextBox 22">
            <a:extLst>
              <a:ext uri="{FF2B5EF4-FFF2-40B4-BE49-F238E27FC236}">
                <a16:creationId xmlns:a16="http://schemas.microsoft.com/office/drawing/2014/main" id="{5E425C84-463B-4DAA-AE13-DBC6DAA683DD}"/>
              </a:ext>
            </a:extLst>
          </p:cNvPr>
          <p:cNvSpPr txBox="1"/>
          <p:nvPr/>
        </p:nvSpPr>
        <p:spPr>
          <a:xfrm>
            <a:off x="8351579" y="6326536"/>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8</a:t>
            </a:r>
          </a:p>
        </p:txBody>
      </p:sp>
      <p:sp>
        <p:nvSpPr>
          <p:cNvPr id="24" name="TextBox 23">
            <a:extLst>
              <a:ext uri="{FF2B5EF4-FFF2-40B4-BE49-F238E27FC236}">
                <a16:creationId xmlns:a16="http://schemas.microsoft.com/office/drawing/2014/main" id="{92A906F4-1966-4FDB-A88A-CCB331C6D219}"/>
              </a:ext>
            </a:extLst>
          </p:cNvPr>
          <p:cNvSpPr txBox="1"/>
          <p:nvPr/>
        </p:nvSpPr>
        <p:spPr>
          <a:xfrm>
            <a:off x="7935015" y="3219651"/>
            <a:ext cx="333746" cy="523220"/>
          </a:xfrm>
          <a:prstGeom prst="rect">
            <a:avLst/>
          </a:prstGeom>
          <a:noFill/>
        </p:spPr>
        <p:txBody>
          <a:bodyPr wrap="none" rtlCol="0">
            <a:spAutoFit/>
          </a:bodyPr>
          <a:lstStyle/>
          <a:p>
            <a:r>
              <a:rPr lang="en-US" sz="2800" b="1" dirty="0">
                <a:solidFill>
                  <a:srgbClr val="0070C0"/>
                </a:solidFill>
                <a:latin typeface="Aharoni" panose="02010803020104030203" pitchFamily="2" charset="-79"/>
                <a:cs typeface="Aharoni" panose="02010803020104030203" pitchFamily="2" charset="-79"/>
              </a:rPr>
              <a:t>1</a:t>
            </a:r>
          </a:p>
        </p:txBody>
      </p:sp>
      <p:sp>
        <p:nvSpPr>
          <p:cNvPr id="25" name="TextBox 24">
            <a:extLst>
              <a:ext uri="{FF2B5EF4-FFF2-40B4-BE49-F238E27FC236}">
                <a16:creationId xmlns:a16="http://schemas.microsoft.com/office/drawing/2014/main" id="{5F30C82E-3C65-4166-8103-41B4713B50FC}"/>
              </a:ext>
            </a:extLst>
          </p:cNvPr>
          <p:cNvSpPr txBox="1"/>
          <p:nvPr/>
        </p:nvSpPr>
        <p:spPr>
          <a:xfrm>
            <a:off x="9472848" y="3592865"/>
            <a:ext cx="333746" cy="523220"/>
          </a:xfrm>
          <a:prstGeom prst="rect">
            <a:avLst/>
          </a:prstGeom>
          <a:noFill/>
        </p:spPr>
        <p:txBody>
          <a:bodyPr wrap="none" rtlCol="0">
            <a:spAutoFit/>
          </a:bodyPr>
          <a:lstStyle/>
          <a:p>
            <a:r>
              <a:rPr lang="en-US" sz="2800" b="1" dirty="0">
                <a:solidFill>
                  <a:srgbClr val="0070C0"/>
                </a:solidFill>
                <a:latin typeface="Aharoni" panose="02010803020104030203" pitchFamily="2" charset="-79"/>
                <a:cs typeface="Aharoni" panose="02010803020104030203" pitchFamily="2" charset="-79"/>
              </a:rPr>
              <a:t>2</a:t>
            </a:r>
          </a:p>
        </p:txBody>
      </p:sp>
      <p:sp>
        <p:nvSpPr>
          <p:cNvPr id="26" name="TextBox 25">
            <a:extLst>
              <a:ext uri="{FF2B5EF4-FFF2-40B4-BE49-F238E27FC236}">
                <a16:creationId xmlns:a16="http://schemas.microsoft.com/office/drawing/2014/main" id="{8292A7AC-83C0-4DB3-8F71-A23D96BD8B60}"/>
              </a:ext>
            </a:extLst>
          </p:cNvPr>
          <p:cNvSpPr txBox="1"/>
          <p:nvPr/>
        </p:nvSpPr>
        <p:spPr>
          <a:xfrm>
            <a:off x="8890906" y="4134024"/>
            <a:ext cx="333746" cy="523220"/>
          </a:xfrm>
          <a:prstGeom prst="rect">
            <a:avLst/>
          </a:prstGeom>
          <a:noFill/>
        </p:spPr>
        <p:txBody>
          <a:bodyPr wrap="none" rtlCol="0">
            <a:spAutoFit/>
          </a:bodyPr>
          <a:lstStyle/>
          <a:p>
            <a:r>
              <a:rPr lang="en-US" sz="2800" b="1" dirty="0">
                <a:solidFill>
                  <a:srgbClr val="0070C0"/>
                </a:solidFill>
                <a:latin typeface="Aharoni" panose="02010803020104030203" pitchFamily="2" charset="-79"/>
                <a:cs typeface="Aharoni" panose="02010803020104030203" pitchFamily="2" charset="-79"/>
              </a:rPr>
              <a:t>3</a:t>
            </a:r>
          </a:p>
        </p:txBody>
      </p:sp>
      <p:sp>
        <p:nvSpPr>
          <p:cNvPr id="27" name="TextBox 26">
            <a:extLst>
              <a:ext uri="{FF2B5EF4-FFF2-40B4-BE49-F238E27FC236}">
                <a16:creationId xmlns:a16="http://schemas.microsoft.com/office/drawing/2014/main" id="{38549FE7-5666-417E-9800-38EA84C23450}"/>
              </a:ext>
            </a:extLst>
          </p:cNvPr>
          <p:cNvSpPr txBox="1"/>
          <p:nvPr/>
        </p:nvSpPr>
        <p:spPr>
          <a:xfrm>
            <a:off x="9265373" y="5291389"/>
            <a:ext cx="333746" cy="523220"/>
          </a:xfrm>
          <a:prstGeom prst="rect">
            <a:avLst/>
          </a:prstGeom>
          <a:noFill/>
        </p:spPr>
        <p:txBody>
          <a:bodyPr wrap="none" rtlCol="0">
            <a:spAutoFit/>
          </a:bodyPr>
          <a:lstStyle/>
          <a:p>
            <a:r>
              <a:rPr lang="en-US" sz="2800" b="1" dirty="0">
                <a:solidFill>
                  <a:srgbClr val="0070C0"/>
                </a:solidFill>
                <a:latin typeface="Aharoni" panose="02010803020104030203" pitchFamily="2" charset="-79"/>
                <a:cs typeface="Aharoni" panose="02010803020104030203" pitchFamily="2" charset="-79"/>
              </a:rPr>
              <a:t>4</a:t>
            </a:r>
          </a:p>
        </p:txBody>
      </p:sp>
      <p:sp>
        <p:nvSpPr>
          <p:cNvPr id="28" name="TextBox 27">
            <a:extLst>
              <a:ext uri="{FF2B5EF4-FFF2-40B4-BE49-F238E27FC236}">
                <a16:creationId xmlns:a16="http://schemas.microsoft.com/office/drawing/2014/main" id="{131AEB7D-EB2E-4D5D-BF84-B14797005AB7}"/>
              </a:ext>
            </a:extLst>
          </p:cNvPr>
          <p:cNvSpPr txBox="1"/>
          <p:nvPr/>
        </p:nvSpPr>
        <p:spPr>
          <a:xfrm>
            <a:off x="8736770" y="5866754"/>
            <a:ext cx="333746" cy="523220"/>
          </a:xfrm>
          <a:prstGeom prst="rect">
            <a:avLst/>
          </a:prstGeom>
          <a:noFill/>
        </p:spPr>
        <p:txBody>
          <a:bodyPr wrap="none" rtlCol="0">
            <a:spAutoFit/>
          </a:bodyPr>
          <a:lstStyle/>
          <a:p>
            <a:r>
              <a:rPr lang="en-US" sz="2800" b="1" dirty="0">
                <a:solidFill>
                  <a:srgbClr val="0070C0"/>
                </a:solidFill>
                <a:latin typeface="Aharoni" panose="02010803020104030203" pitchFamily="2" charset="-79"/>
                <a:cs typeface="Aharoni" panose="02010803020104030203" pitchFamily="2" charset="-79"/>
              </a:rPr>
              <a:t>5</a:t>
            </a:r>
          </a:p>
        </p:txBody>
      </p:sp>
      <p:sp>
        <p:nvSpPr>
          <p:cNvPr id="29" name="TextBox 28">
            <a:extLst>
              <a:ext uri="{FF2B5EF4-FFF2-40B4-BE49-F238E27FC236}">
                <a16:creationId xmlns:a16="http://schemas.microsoft.com/office/drawing/2014/main" id="{F743D5DD-7E43-4B8D-9233-EC1EFAB00D7C}"/>
              </a:ext>
            </a:extLst>
          </p:cNvPr>
          <p:cNvSpPr txBox="1"/>
          <p:nvPr/>
        </p:nvSpPr>
        <p:spPr>
          <a:xfrm>
            <a:off x="8077934" y="5639501"/>
            <a:ext cx="333746" cy="523220"/>
          </a:xfrm>
          <a:prstGeom prst="rect">
            <a:avLst/>
          </a:prstGeom>
          <a:noFill/>
        </p:spPr>
        <p:txBody>
          <a:bodyPr wrap="none" rtlCol="0">
            <a:spAutoFit/>
          </a:bodyPr>
          <a:lstStyle/>
          <a:p>
            <a:r>
              <a:rPr lang="en-US" sz="2800" b="1" dirty="0">
                <a:solidFill>
                  <a:srgbClr val="0070C0"/>
                </a:solidFill>
                <a:latin typeface="Aharoni" panose="02010803020104030203" pitchFamily="2" charset="-79"/>
                <a:cs typeface="Aharoni" panose="02010803020104030203" pitchFamily="2" charset="-79"/>
              </a:rPr>
              <a:t>6</a:t>
            </a:r>
          </a:p>
        </p:txBody>
      </p:sp>
      <p:sp>
        <p:nvSpPr>
          <p:cNvPr id="30" name="TextBox 29">
            <a:extLst>
              <a:ext uri="{FF2B5EF4-FFF2-40B4-BE49-F238E27FC236}">
                <a16:creationId xmlns:a16="http://schemas.microsoft.com/office/drawing/2014/main" id="{5DBE5FF2-FD25-4D2F-9885-AB4095506551}"/>
              </a:ext>
            </a:extLst>
          </p:cNvPr>
          <p:cNvSpPr txBox="1"/>
          <p:nvPr/>
        </p:nvSpPr>
        <p:spPr>
          <a:xfrm>
            <a:off x="7340705" y="4470716"/>
            <a:ext cx="333746" cy="523220"/>
          </a:xfrm>
          <a:prstGeom prst="rect">
            <a:avLst/>
          </a:prstGeom>
          <a:noFill/>
        </p:spPr>
        <p:txBody>
          <a:bodyPr wrap="none" rtlCol="0">
            <a:spAutoFit/>
          </a:bodyPr>
          <a:lstStyle/>
          <a:p>
            <a:r>
              <a:rPr lang="en-US" sz="2800" b="1" dirty="0">
                <a:solidFill>
                  <a:srgbClr val="0070C0"/>
                </a:solidFill>
                <a:latin typeface="Aharoni" panose="02010803020104030203" pitchFamily="2" charset="-79"/>
                <a:cs typeface="Aharoni" panose="02010803020104030203" pitchFamily="2" charset="-79"/>
              </a:rPr>
              <a:t>7</a:t>
            </a:r>
          </a:p>
        </p:txBody>
      </p:sp>
      <p:sp>
        <p:nvSpPr>
          <p:cNvPr id="31" name="TextBox 30">
            <a:extLst>
              <a:ext uri="{FF2B5EF4-FFF2-40B4-BE49-F238E27FC236}">
                <a16:creationId xmlns:a16="http://schemas.microsoft.com/office/drawing/2014/main" id="{7B2328BD-4134-4A4E-833D-E615F4AC86B7}"/>
              </a:ext>
            </a:extLst>
          </p:cNvPr>
          <p:cNvSpPr txBox="1"/>
          <p:nvPr/>
        </p:nvSpPr>
        <p:spPr>
          <a:xfrm>
            <a:off x="7256955" y="3384332"/>
            <a:ext cx="333746" cy="523220"/>
          </a:xfrm>
          <a:prstGeom prst="rect">
            <a:avLst/>
          </a:prstGeom>
          <a:noFill/>
        </p:spPr>
        <p:txBody>
          <a:bodyPr wrap="none" rtlCol="0">
            <a:spAutoFit/>
          </a:bodyPr>
          <a:lstStyle/>
          <a:p>
            <a:r>
              <a:rPr lang="en-US" sz="2800" b="1" dirty="0">
                <a:solidFill>
                  <a:srgbClr val="0070C0"/>
                </a:solidFill>
                <a:latin typeface="Aharoni" panose="02010803020104030203" pitchFamily="2" charset="-79"/>
                <a:cs typeface="Aharoni" panose="02010803020104030203" pitchFamily="2" charset="-79"/>
              </a:rPr>
              <a:t>8</a:t>
            </a:r>
          </a:p>
        </p:txBody>
      </p:sp>
      <p:sp>
        <p:nvSpPr>
          <p:cNvPr id="32" name="TextBox 31">
            <a:extLst>
              <a:ext uri="{FF2B5EF4-FFF2-40B4-BE49-F238E27FC236}">
                <a16:creationId xmlns:a16="http://schemas.microsoft.com/office/drawing/2014/main" id="{1EAA9D2B-CE34-4F90-828D-411D372CF4FB}"/>
              </a:ext>
            </a:extLst>
          </p:cNvPr>
          <p:cNvSpPr txBox="1"/>
          <p:nvPr/>
        </p:nvSpPr>
        <p:spPr>
          <a:xfrm>
            <a:off x="9162457" y="1091917"/>
            <a:ext cx="3141002" cy="1815882"/>
          </a:xfrm>
          <a:prstGeom prst="rect">
            <a:avLst/>
          </a:prstGeom>
          <a:noFill/>
        </p:spPr>
        <p:txBody>
          <a:bodyPr wrap="square" rtlCol="0">
            <a:spAutoFit/>
          </a:bodyPr>
          <a:lstStyle/>
          <a:p>
            <a:r>
              <a:rPr lang="en-US" sz="2800" dirty="0">
                <a:solidFill>
                  <a:srgbClr val="FF0000"/>
                </a:solidFill>
              </a:rPr>
              <a:t>The number of positive charges equals the number of negative charges.</a:t>
            </a:r>
          </a:p>
        </p:txBody>
      </p:sp>
    </p:spTree>
    <p:extLst>
      <p:ext uri="{BB962C8B-B14F-4D97-AF65-F5344CB8AC3E}">
        <p14:creationId xmlns:p14="http://schemas.microsoft.com/office/powerpoint/2010/main" val="40549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down)">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down)">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down)">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down)">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down)">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down)">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down)">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wipe(down)">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wipe(down)">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wipe(down)">
                                      <p:cBhvr>
                                        <p:cTn id="122" dur="500"/>
                                        <p:tgtEl>
                                          <p:spTgt spid="3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wipe(left)">
                                      <p:cBhvr>
                                        <p:cTn id="1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4" grpId="0" animBg="1"/>
      <p:bldP spid="15" grpId="0" animBg="1"/>
      <p:bldP spid="3"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4800" dirty="0">
              <a:solidFill>
                <a:schemeClr val="bg1"/>
              </a:solidFill>
            </a:endParaRP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0"/>
            <a:ext cx="6554115" cy="6858000"/>
          </a:xfrm>
          <a:solidFill>
            <a:schemeClr val="bg1"/>
          </a:solidFill>
        </p:spPr>
        <p:txBody>
          <a:bodyPr anchor="ctr">
            <a:normAutofit fontScale="85000" lnSpcReduction="20000"/>
          </a:bodyPr>
          <a:lstStyle/>
          <a:p>
            <a:pPr algn="just"/>
            <a:r>
              <a:rPr lang="en-US" sz="3200" u="sng" dirty="0">
                <a:solidFill>
                  <a:schemeClr val="tx1"/>
                </a:solidFill>
              </a:rPr>
              <a:t>Rutherford's Model:</a:t>
            </a:r>
            <a:r>
              <a:rPr lang="en-US" sz="3200" dirty="0">
                <a:solidFill>
                  <a:schemeClr val="tx1"/>
                </a:solidFill>
              </a:rPr>
              <a:t> In 1911, Ernest Rutherford found evidence that challenged Thomson's model. Rutherford's research team aimed a beam of positively-charged particles at a thin sheet of gold foil surrounded by a fluorescent-coated detector, as shown in Figure 3. Rutherford and his team predicted that, if Thomson's model were correct, the charged particles would pass straight through the foil. They also predicted that the paths of some particles would bend, or deflect, slightly because of the positive charge that was spread out in the gold atoms.</a:t>
            </a:r>
          </a:p>
          <a:p>
            <a:pPr algn="just"/>
            <a:endParaRPr lang="en-US" sz="3200" dirty="0">
              <a:solidFill>
                <a:schemeClr val="tx1"/>
              </a:solidFill>
            </a:endParaRPr>
          </a:p>
          <a:p>
            <a:pPr algn="just"/>
            <a:r>
              <a:rPr lang="en-US" sz="3200" dirty="0">
                <a:solidFill>
                  <a:schemeClr val="tx1"/>
                </a:solidFill>
              </a:rPr>
              <a:t>During the experiment, Rutherford observed that most of the particles passed straight through the foil with little or no deflection. But to everyone's surprise, a few particles were deflected at sharp angles by the gold foil.</a:t>
            </a:r>
          </a:p>
        </p:txBody>
      </p:sp>
      <p:grpSp>
        <p:nvGrpSpPr>
          <p:cNvPr id="11" name="Group 10">
            <a:extLst>
              <a:ext uri="{FF2B5EF4-FFF2-40B4-BE49-F238E27FC236}">
                <a16:creationId xmlns:a16="http://schemas.microsoft.com/office/drawing/2014/main" id="{1825344C-79C9-4000-8264-D14AF788AD63}"/>
              </a:ext>
            </a:extLst>
          </p:cNvPr>
          <p:cNvGrpSpPr/>
          <p:nvPr/>
        </p:nvGrpSpPr>
        <p:grpSpPr>
          <a:xfrm>
            <a:off x="6554114" y="0"/>
            <a:ext cx="5671243" cy="6858000"/>
            <a:chOff x="1125537" y="-541330"/>
            <a:chExt cx="9940926" cy="7399330"/>
          </a:xfrm>
        </p:grpSpPr>
        <p:pic>
          <p:nvPicPr>
            <p:cNvPr id="12" name="Picture 2" descr="diagram of Rutherford’s gold foil experiment. ">
              <a:extLst>
                <a:ext uri="{FF2B5EF4-FFF2-40B4-BE49-F238E27FC236}">
                  <a16:creationId xmlns:a16="http://schemas.microsoft.com/office/drawing/2014/main" id="{0F6D1D4F-9CD5-4FCF-B12A-85F7ABFB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 y="0"/>
              <a:ext cx="9940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70A0660-F3D3-4C06-9594-5E090F1F9312}"/>
                </a:ext>
              </a:extLst>
            </p:cNvPr>
            <p:cNvPicPr>
              <a:picLocks noChangeAspect="1"/>
            </p:cNvPicPr>
            <p:nvPr/>
          </p:nvPicPr>
          <p:blipFill>
            <a:blip r:embed="rId3"/>
            <a:stretch>
              <a:fillRect/>
            </a:stretch>
          </p:blipFill>
          <p:spPr>
            <a:xfrm>
              <a:off x="1125537" y="-541330"/>
              <a:ext cx="9940925" cy="807790"/>
            </a:xfrm>
            <a:prstGeom prst="rect">
              <a:avLst/>
            </a:prstGeom>
          </p:spPr>
        </p:pic>
      </p:grpSp>
      <p:sp>
        <p:nvSpPr>
          <p:cNvPr id="3" name="Oval 2">
            <a:extLst>
              <a:ext uri="{FF2B5EF4-FFF2-40B4-BE49-F238E27FC236}">
                <a16:creationId xmlns:a16="http://schemas.microsoft.com/office/drawing/2014/main" id="{39FA6BE6-EFEE-4868-AAD0-F1C7AEF51CE0}"/>
              </a:ext>
            </a:extLst>
          </p:cNvPr>
          <p:cNvSpPr/>
          <p:nvPr/>
        </p:nvSpPr>
        <p:spPr>
          <a:xfrm rot="20804152">
            <a:off x="9150100" y="3187816"/>
            <a:ext cx="2137870" cy="3054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2AC0AA-3570-4D97-B1D3-9065519B6437}"/>
              </a:ext>
            </a:extLst>
          </p:cNvPr>
          <p:cNvSpPr/>
          <p:nvPr/>
        </p:nvSpPr>
        <p:spPr>
          <a:xfrm rot="18845908">
            <a:off x="8023343" y="3842768"/>
            <a:ext cx="1323526" cy="3031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19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8352A5-6DE5-47E9-AE64-6A94F4835E61}"/>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a:solidFill>
                  <a:schemeClr val="bg1"/>
                </a:solidFill>
              </a:rPr>
              <a:t>Rutherford's Model</a:t>
            </a:r>
          </a:p>
        </p:txBody>
      </p:sp>
      <p:pic>
        <p:nvPicPr>
          <p:cNvPr id="5" name="Rutherford’s Atomic Model - Part 1 _ Atoms and Molecules _ Infinity Learn">
            <a:hlinkClick r:id="" action="ppaction://media"/>
            <a:extLst>
              <a:ext uri="{FF2B5EF4-FFF2-40B4-BE49-F238E27FC236}">
                <a16:creationId xmlns:a16="http://schemas.microsoft.com/office/drawing/2014/main" id="{B48A1B10-B912-42EE-B697-C193134986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09336"/>
            <a:ext cx="12192000" cy="5486400"/>
          </a:xfrm>
          <a:prstGeom prst="rect">
            <a:avLst/>
          </a:prstGeom>
        </p:spPr>
      </p:pic>
    </p:spTree>
    <p:extLst>
      <p:ext uri="{BB962C8B-B14F-4D97-AF65-F5344CB8AC3E}">
        <p14:creationId xmlns:p14="http://schemas.microsoft.com/office/powerpoint/2010/main" val="379119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209" y="2207360"/>
            <a:ext cx="11898791" cy="4650640"/>
          </a:xfrm>
          <a:solidFill>
            <a:schemeClr val="bg1"/>
          </a:solidFill>
        </p:spPr>
        <p:txBody>
          <a:bodyPr>
            <a:normAutofit lnSpcReduction="10000"/>
          </a:bodyPr>
          <a:lstStyle/>
          <a:p>
            <a:pPr marL="0" indent="0">
              <a:buNone/>
            </a:pPr>
            <a:r>
              <a:rPr lang="en-US" sz="2400" dirty="0"/>
              <a:t>Students will identify and describe the properties of</a:t>
            </a:r>
          </a:p>
          <a:p>
            <a:pPr marL="0" indent="0">
              <a:buNone/>
            </a:pPr>
            <a:r>
              <a:rPr lang="en-US" sz="2400" dirty="0"/>
              <a:t>• electrons.</a:t>
            </a:r>
          </a:p>
          <a:p>
            <a:pPr marL="0" indent="0">
              <a:buNone/>
            </a:pPr>
            <a:r>
              <a:rPr lang="en-US" sz="2400" dirty="0"/>
              <a:t>• protons</a:t>
            </a:r>
          </a:p>
          <a:p>
            <a:pPr marL="0" indent="0">
              <a:buNone/>
            </a:pPr>
            <a:r>
              <a:rPr lang="en-US" sz="2400" dirty="0"/>
              <a:t>• neutrons.</a:t>
            </a:r>
          </a:p>
          <a:p>
            <a:pPr marL="0" indent="0">
              <a:buNone/>
            </a:pPr>
            <a:r>
              <a:rPr lang="en-US" sz="2400" dirty="0"/>
              <a:t>Students will describe the development of atomic theory, including</a:t>
            </a:r>
          </a:p>
          <a:p>
            <a:pPr marL="0" indent="0">
              <a:buNone/>
            </a:pPr>
            <a:r>
              <a:rPr lang="en-US" sz="2400" dirty="0"/>
              <a:t>• the historical atomic models of Dalton, Thomson, Rutherford, and Bohr.</a:t>
            </a:r>
          </a:p>
          <a:p>
            <a:pPr marL="0" indent="0">
              <a:buNone/>
            </a:pPr>
            <a:r>
              <a:rPr lang="en-US" sz="2400" dirty="0"/>
              <a:t>• how data from experiments caused the theory to change.</a:t>
            </a:r>
          </a:p>
          <a:p>
            <a:pPr marL="0" indent="0">
              <a:buNone/>
            </a:pPr>
            <a:r>
              <a:rPr lang="en-US" sz="2400" dirty="0"/>
              <a:t>• the basics of modern atomic theory.</a:t>
            </a:r>
          </a:p>
          <a:p>
            <a:pPr marL="0" indent="0">
              <a:buNone/>
            </a:pPr>
            <a:r>
              <a:rPr lang="en-US" sz="2400" dirty="0"/>
              <a:t>Students will cite evidence that supports the modern model of the atom, including</a:t>
            </a:r>
          </a:p>
          <a:p>
            <a:pPr marL="0" indent="0">
              <a:buNone/>
            </a:pPr>
            <a:r>
              <a:rPr lang="en-US" sz="2400" dirty="0"/>
              <a:t>• Rutherford's gold-foil experiment.</a:t>
            </a:r>
          </a:p>
          <a:p>
            <a:pPr marL="0" indent="0">
              <a:buNone/>
            </a:pPr>
            <a:r>
              <a:rPr lang="en-US" sz="2400" dirty="0"/>
              <a:t>• Chadwick's discovery of the neutron.</a:t>
            </a:r>
          </a:p>
        </p:txBody>
      </p:sp>
      <p:sp>
        <p:nvSpPr>
          <p:cNvPr id="4" name="Rectangle: Rounded Corners 3">
            <a:extLst>
              <a:ext uri="{FF2B5EF4-FFF2-40B4-BE49-F238E27FC236}">
                <a16:creationId xmlns:a16="http://schemas.microsoft.com/office/drawing/2014/main" id="{166C61DB-E9B3-4A52-9BB6-516B054D62F7}"/>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Objective</a:t>
            </a:r>
          </a:p>
        </p:txBody>
      </p:sp>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8, 9</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485180" y="222195"/>
            <a:ext cx="6400800" cy="27486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Rutherford’s Theory</a:t>
            </a:r>
          </a:p>
          <a:p>
            <a:r>
              <a:rPr lang="en-US" sz="3600" dirty="0">
                <a:solidFill>
                  <a:schemeClr val="bg1"/>
                </a:solidFill>
              </a:rPr>
              <a:t>Bohr’s Model</a:t>
            </a:r>
          </a:p>
          <a:p>
            <a:r>
              <a:rPr lang="en-US" sz="3600" dirty="0">
                <a:solidFill>
                  <a:schemeClr val="bg1"/>
                </a:solidFill>
              </a:rPr>
              <a:t>Cloud Model</a:t>
            </a:r>
          </a:p>
        </p:txBody>
      </p:sp>
    </p:spTree>
    <p:extLst>
      <p:ext uri="{BB962C8B-B14F-4D97-AF65-F5344CB8AC3E}">
        <p14:creationId xmlns:p14="http://schemas.microsoft.com/office/powerpoint/2010/main" val="4032935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4800" dirty="0">
              <a:solidFill>
                <a:schemeClr val="bg1"/>
              </a:solidFill>
            </a:endParaRP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0"/>
            <a:ext cx="6554115" cy="6858000"/>
          </a:xfrm>
          <a:solidFill>
            <a:schemeClr val="bg1"/>
          </a:solidFill>
        </p:spPr>
        <p:txBody>
          <a:bodyPr anchor="ctr">
            <a:normAutofit lnSpcReduction="10000"/>
          </a:bodyPr>
          <a:lstStyle/>
          <a:p>
            <a:pPr algn="just"/>
            <a:r>
              <a:rPr lang="en-US" sz="3600" dirty="0">
                <a:solidFill>
                  <a:schemeClr val="tx1"/>
                </a:solidFill>
              </a:rPr>
              <a:t>Based on his experiment, Rutherford concluded that the atom is mostly empty space but has a dense, positive charge at its center. This dense center is called the nucleus. (The plural of nucleus is nuclei.) Examine Figure 4 to explore how the results of the gold foil experiment support Rutherford's conclusions. Rutherford called a positively-charged particle in an atom's nucleus a proton.</a:t>
            </a:r>
          </a:p>
        </p:txBody>
      </p:sp>
      <p:grpSp>
        <p:nvGrpSpPr>
          <p:cNvPr id="11" name="Group 10">
            <a:extLst>
              <a:ext uri="{FF2B5EF4-FFF2-40B4-BE49-F238E27FC236}">
                <a16:creationId xmlns:a16="http://schemas.microsoft.com/office/drawing/2014/main" id="{1825344C-79C9-4000-8264-D14AF788AD63}"/>
              </a:ext>
            </a:extLst>
          </p:cNvPr>
          <p:cNvGrpSpPr/>
          <p:nvPr/>
        </p:nvGrpSpPr>
        <p:grpSpPr>
          <a:xfrm>
            <a:off x="6554114" y="0"/>
            <a:ext cx="5671243" cy="6858000"/>
            <a:chOff x="1125537" y="-541330"/>
            <a:chExt cx="9940926" cy="7399330"/>
          </a:xfrm>
        </p:grpSpPr>
        <p:pic>
          <p:nvPicPr>
            <p:cNvPr id="12" name="Picture 2" descr="diagram of Rutherford’s gold foil experiment. ">
              <a:extLst>
                <a:ext uri="{FF2B5EF4-FFF2-40B4-BE49-F238E27FC236}">
                  <a16:creationId xmlns:a16="http://schemas.microsoft.com/office/drawing/2014/main" id="{0F6D1D4F-9CD5-4FCF-B12A-85F7ABFB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 y="0"/>
              <a:ext cx="9940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70A0660-F3D3-4C06-9594-5E090F1F9312}"/>
                </a:ext>
              </a:extLst>
            </p:cNvPr>
            <p:cNvPicPr>
              <a:picLocks noChangeAspect="1"/>
            </p:cNvPicPr>
            <p:nvPr/>
          </p:nvPicPr>
          <p:blipFill>
            <a:blip r:embed="rId3"/>
            <a:stretch>
              <a:fillRect/>
            </a:stretch>
          </p:blipFill>
          <p:spPr>
            <a:xfrm>
              <a:off x="1125537" y="-541330"/>
              <a:ext cx="9940925" cy="807790"/>
            </a:xfrm>
            <a:prstGeom prst="rect">
              <a:avLst/>
            </a:prstGeom>
          </p:spPr>
        </p:pic>
      </p:grpSp>
      <p:sp>
        <p:nvSpPr>
          <p:cNvPr id="9" name="Rectangle 8">
            <a:extLst>
              <a:ext uri="{FF2B5EF4-FFF2-40B4-BE49-F238E27FC236}">
                <a16:creationId xmlns:a16="http://schemas.microsoft.com/office/drawing/2014/main" id="{5AE6B9FF-D142-4AB2-852B-30961B7D6D4F}"/>
              </a:ext>
            </a:extLst>
          </p:cNvPr>
          <p:cNvSpPr/>
          <p:nvPr/>
        </p:nvSpPr>
        <p:spPr>
          <a:xfrm>
            <a:off x="-12200" y="5108755"/>
            <a:ext cx="6554115" cy="458115"/>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43050A-EC1B-46CD-9567-EFD922E8B910}"/>
              </a:ext>
            </a:extLst>
          </p:cNvPr>
          <p:cNvSpPr/>
          <p:nvPr/>
        </p:nvSpPr>
        <p:spPr>
          <a:xfrm>
            <a:off x="46194" y="5676031"/>
            <a:ext cx="6495721" cy="458115"/>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CC3944C-20E6-4378-866C-0BFF96BCC6AC}"/>
              </a:ext>
            </a:extLst>
          </p:cNvPr>
          <p:cNvSpPr/>
          <p:nvPr/>
        </p:nvSpPr>
        <p:spPr>
          <a:xfrm>
            <a:off x="50065" y="6225408"/>
            <a:ext cx="3297245" cy="458115"/>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63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8352A5-6DE5-47E9-AE64-6A94F4835E61}"/>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a:solidFill>
                  <a:schemeClr val="bg1"/>
                </a:solidFill>
              </a:rPr>
              <a:t>Rutherford's Model</a:t>
            </a:r>
          </a:p>
        </p:txBody>
      </p:sp>
      <p:pic>
        <p:nvPicPr>
          <p:cNvPr id="2" name="Picture 1">
            <a:extLst>
              <a:ext uri="{FF2B5EF4-FFF2-40B4-BE49-F238E27FC236}">
                <a16:creationId xmlns:a16="http://schemas.microsoft.com/office/drawing/2014/main" id="{5CBD4E49-E012-4D37-95DE-5DC164FC4544}"/>
              </a:ext>
            </a:extLst>
          </p:cNvPr>
          <p:cNvPicPr>
            <a:picLocks noChangeAspect="1"/>
          </p:cNvPicPr>
          <p:nvPr/>
        </p:nvPicPr>
        <p:blipFill>
          <a:blip r:embed="rId2"/>
          <a:stretch>
            <a:fillRect/>
          </a:stretch>
        </p:blipFill>
        <p:spPr>
          <a:xfrm>
            <a:off x="74600" y="1443834"/>
            <a:ext cx="12129600" cy="5414166"/>
          </a:xfrm>
          <a:prstGeom prst="rect">
            <a:avLst/>
          </a:prstGeom>
        </p:spPr>
      </p:pic>
      <p:sp>
        <p:nvSpPr>
          <p:cNvPr id="6" name="TextBox 5">
            <a:extLst>
              <a:ext uri="{FF2B5EF4-FFF2-40B4-BE49-F238E27FC236}">
                <a16:creationId xmlns:a16="http://schemas.microsoft.com/office/drawing/2014/main" id="{7FDD89AE-4952-46F4-AC1B-B87C1B95F3A4}"/>
              </a:ext>
            </a:extLst>
          </p:cNvPr>
          <p:cNvSpPr txBox="1"/>
          <p:nvPr/>
        </p:nvSpPr>
        <p:spPr>
          <a:xfrm>
            <a:off x="9844807" y="2054655"/>
            <a:ext cx="439544"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A</a:t>
            </a:r>
          </a:p>
        </p:txBody>
      </p:sp>
      <p:sp>
        <p:nvSpPr>
          <p:cNvPr id="7" name="TextBox 6">
            <a:extLst>
              <a:ext uri="{FF2B5EF4-FFF2-40B4-BE49-F238E27FC236}">
                <a16:creationId xmlns:a16="http://schemas.microsoft.com/office/drawing/2014/main" id="{02ABCDDB-58BF-4037-AFE6-8342346DE9EB}"/>
              </a:ext>
            </a:extLst>
          </p:cNvPr>
          <p:cNvSpPr txBox="1"/>
          <p:nvPr/>
        </p:nvSpPr>
        <p:spPr>
          <a:xfrm>
            <a:off x="9913625" y="6024985"/>
            <a:ext cx="439544"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A</a:t>
            </a:r>
          </a:p>
        </p:txBody>
      </p:sp>
      <p:sp>
        <p:nvSpPr>
          <p:cNvPr id="8" name="TextBox 7">
            <a:extLst>
              <a:ext uri="{FF2B5EF4-FFF2-40B4-BE49-F238E27FC236}">
                <a16:creationId xmlns:a16="http://schemas.microsoft.com/office/drawing/2014/main" id="{DD6E1027-B1BB-4B1C-9780-375010B33873}"/>
              </a:ext>
            </a:extLst>
          </p:cNvPr>
          <p:cNvSpPr txBox="1"/>
          <p:nvPr/>
        </p:nvSpPr>
        <p:spPr>
          <a:xfrm>
            <a:off x="10976875" y="2564950"/>
            <a:ext cx="405880"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B</a:t>
            </a:r>
          </a:p>
        </p:txBody>
      </p:sp>
      <p:sp>
        <p:nvSpPr>
          <p:cNvPr id="9" name="TextBox 8">
            <a:extLst>
              <a:ext uri="{FF2B5EF4-FFF2-40B4-BE49-F238E27FC236}">
                <a16:creationId xmlns:a16="http://schemas.microsoft.com/office/drawing/2014/main" id="{75D5708D-19B0-4E82-B270-57F9B762541E}"/>
              </a:ext>
            </a:extLst>
          </p:cNvPr>
          <p:cNvSpPr txBox="1"/>
          <p:nvPr/>
        </p:nvSpPr>
        <p:spPr>
          <a:xfrm>
            <a:off x="10976875" y="3254428"/>
            <a:ext cx="405880"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B</a:t>
            </a:r>
          </a:p>
        </p:txBody>
      </p:sp>
      <p:sp>
        <p:nvSpPr>
          <p:cNvPr id="10" name="TextBox 9">
            <a:extLst>
              <a:ext uri="{FF2B5EF4-FFF2-40B4-BE49-F238E27FC236}">
                <a16:creationId xmlns:a16="http://schemas.microsoft.com/office/drawing/2014/main" id="{92FDAEA5-0A7C-40AE-8021-D4CF95BF3375}"/>
              </a:ext>
            </a:extLst>
          </p:cNvPr>
          <p:cNvSpPr txBox="1"/>
          <p:nvPr/>
        </p:nvSpPr>
        <p:spPr>
          <a:xfrm>
            <a:off x="10976875" y="4585535"/>
            <a:ext cx="405880"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B</a:t>
            </a:r>
          </a:p>
        </p:txBody>
      </p:sp>
      <p:sp>
        <p:nvSpPr>
          <p:cNvPr id="11" name="TextBox 10">
            <a:extLst>
              <a:ext uri="{FF2B5EF4-FFF2-40B4-BE49-F238E27FC236}">
                <a16:creationId xmlns:a16="http://schemas.microsoft.com/office/drawing/2014/main" id="{C32DA7D0-5ABC-47A9-84B2-96A436EAAE45}"/>
              </a:ext>
            </a:extLst>
          </p:cNvPr>
          <p:cNvSpPr txBox="1"/>
          <p:nvPr/>
        </p:nvSpPr>
        <p:spPr>
          <a:xfrm>
            <a:off x="10976875" y="4956050"/>
            <a:ext cx="405880"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B</a:t>
            </a:r>
          </a:p>
        </p:txBody>
      </p:sp>
      <p:sp>
        <p:nvSpPr>
          <p:cNvPr id="12" name="TextBox 11">
            <a:extLst>
              <a:ext uri="{FF2B5EF4-FFF2-40B4-BE49-F238E27FC236}">
                <a16:creationId xmlns:a16="http://schemas.microsoft.com/office/drawing/2014/main" id="{C0EADB1B-63EA-4A56-8972-DDB5BF1DC460}"/>
              </a:ext>
            </a:extLst>
          </p:cNvPr>
          <p:cNvSpPr txBox="1"/>
          <p:nvPr/>
        </p:nvSpPr>
        <p:spPr>
          <a:xfrm>
            <a:off x="10976875" y="5383805"/>
            <a:ext cx="405880"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B</a:t>
            </a:r>
          </a:p>
        </p:txBody>
      </p:sp>
      <p:sp>
        <p:nvSpPr>
          <p:cNvPr id="13" name="TextBox 12">
            <a:extLst>
              <a:ext uri="{FF2B5EF4-FFF2-40B4-BE49-F238E27FC236}">
                <a16:creationId xmlns:a16="http://schemas.microsoft.com/office/drawing/2014/main" id="{8628C013-2418-4015-9418-FF4D24BE81A0}"/>
              </a:ext>
            </a:extLst>
          </p:cNvPr>
          <p:cNvSpPr txBox="1"/>
          <p:nvPr/>
        </p:nvSpPr>
        <p:spPr>
          <a:xfrm>
            <a:off x="6521154" y="3236012"/>
            <a:ext cx="396262"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C</a:t>
            </a:r>
          </a:p>
        </p:txBody>
      </p:sp>
    </p:spTree>
    <p:extLst>
      <p:ext uri="{BB962C8B-B14F-4D97-AF65-F5344CB8AC3E}">
        <p14:creationId xmlns:p14="http://schemas.microsoft.com/office/powerpoint/2010/main" val="2857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F29A9-5ACA-4C4F-B1E2-B3B9752C73C2}"/>
              </a:ext>
            </a:extLst>
          </p:cNvPr>
          <p:cNvPicPr>
            <a:picLocks noChangeAspect="1"/>
          </p:cNvPicPr>
          <p:nvPr/>
        </p:nvPicPr>
        <p:blipFill>
          <a:blip r:embed="rId3"/>
          <a:stretch>
            <a:fillRect/>
          </a:stretch>
        </p:blipFill>
        <p:spPr>
          <a:xfrm>
            <a:off x="4005005" y="680310"/>
            <a:ext cx="8190350" cy="6177690"/>
          </a:xfrm>
          <a:prstGeom prst="rect">
            <a:avLst/>
          </a:prstGeom>
        </p:spPr>
      </p:pic>
      <p:sp>
        <p:nvSpPr>
          <p:cNvPr id="4" name="Text Placeholder 4">
            <a:extLst>
              <a:ext uri="{FF2B5EF4-FFF2-40B4-BE49-F238E27FC236}">
                <a16:creationId xmlns:a16="http://schemas.microsoft.com/office/drawing/2014/main" id="{35896956-4E11-466E-9636-781BC7BD87C3}"/>
              </a:ext>
            </a:extLst>
          </p:cNvPr>
          <p:cNvSpPr txBox="1">
            <a:spLocks/>
          </p:cNvSpPr>
          <p:nvPr/>
        </p:nvSpPr>
        <p:spPr>
          <a:xfrm>
            <a:off x="0" y="0"/>
            <a:ext cx="4005005" cy="6858000"/>
          </a:xfrm>
          <a:prstGeom prst="rect">
            <a:avLst/>
          </a:prstGeom>
          <a:solidFill>
            <a:schemeClr val="bg1"/>
          </a:solidFill>
        </p:spPr>
        <p:txBody>
          <a:bodyPr anchor="ct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600" dirty="0"/>
              <a:t>Niels Bohr, a Danish scientist, was one of Rutherford’s students. In 1913, Bohr revised the atomic model again. He suggested that electrons move only in specific orbits around an atom's nucleus. The orbits in Bohr's model look like moons orbiting a planet, as shown in Figure 5. Each possible electron orbit in Bohr's model has a fixed energy.</a:t>
            </a:r>
          </a:p>
        </p:txBody>
      </p:sp>
      <p:sp>
        <p:nvSpPr>
          <p:cNvPr id="3" name="Rectangle: Rounded Corners 2">
            <a:extLst>
              <a:ext uri="{FF2B5EF4-FFF2-40B4-BE49-F238E27FC236}">
                <a16:creationId xmlns:a16="http://schemas.microsoft.com/office/drawing/2014/main" id="{388CD930-F8F6-414B-97F2-89036671FF87}"/>
              </a:ext>
            </a:extLst>
          </p:cNvPr>
          <p:cNvSpPr/>
          <p:nvPr/>
        </p:nvSpPr>
        <p:spPr>
          <a:xfrm>
            <a:off x="3958130" y="0"/>
            <a:ext cx="8233870" cy="68031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a:solidFill>
                  <a:schemeClr val="bg1"/>
                </a:solidFill>
              </a:rPr>
              <a:t>Bohr’s Model</a:t>
            </a:r>
          </a:p>
        </p:txBody>
      </p:sp>
    </p:spTree>
    <p:extLst>
      <p:ext uri="{BB962C8B-B14F-4D97-AF65-F5344CB8AC3E}">
        <p14:creationId xmlns:p14="http://schemas.microsoft.com/office/powerpoint/2010/main" val="3063271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a:solidFill>
                  <a:schemeClr val="bg1"/>
                </a:solidFill>
              </a:rPr>
              <a:t>Cloud Model</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1"/>
            <a:ext cx="7942033" cy="3054100"/>
          </a:xfrm>
          <a:solidFill>
            <a:schemeClr val="bg1"/>
          </a:solidFill>
        </p:spPr>
        <p:txBody>
          <a:bodyPr anchor="ctr">
            <a:normAutofit fontScale="92500" lnSpcReduction="20000"/>
          </a:bodyPr>
          <a:lstStyle/>
          <a:p>
            <a:pPr algn="just"/>
            <a:r>
              <a:rPr lang="en-US" sz="3200" dirty="0">
                <a:solidFill>
                  <a:schemeClr val="tx1"/>
                </a:solidFill>
              </a:rPr>
              <a:t>The atomic model changed again in the 1920s. Around that time, scientists determined that electrons do not move in specific orbits like planets do, as Bohr suggested. Instead, electrons move rapidly within a cloudlike region around the nucleus. The orange "cloud" in Figure 6 is a visual model. It represents where electrons are likely to be found.</a:t>
            </a:r>
          </a:p>
        </p:txBody>
      </p:sp>
      <p:sp>
        <p:nvSpPr>
          <p:cNvPr id="6" name="Rectangle 5">
            <a:extLst>
              <a:ext uri="{FF2B5EF4-FFF2-40B4-BE49-F238E27FC236}">
                <a16:creationId xmlns:a16="http://schemas.microsoft.com/office/drawing/2014/main" id="{92B5B846-4A37-4A56-9B74-32E483BB51A2}"/>
              </a:ext>
            </a:extLst>
          </p:cNvPr>
          <p:cNvSpPr/>
          <p:nvPr/>
        </p:nvSpPr>
        <p:spPr>
          <a:xfrm>
            <a:off x="3500015" y="2818180"/>
            <a:ext cx="2595985" cy="37319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8194" name="Picture 2" descr="cloud model of an atom, showing a green nucleus with eight electrons and a yellow “cloud” area where 8 electrons are likely to be found">
            <a:extLst>
              <a:ext uri="{FF2B5EF4-FFF2-40B4-BE49-F238E27FC236}">
                <a16:creationId xmlns:a16="http://schemas.microsoft.com/office/drawing/2014/main" id="{BFD35FBE-B3E4-4FAB-B057-9253E009C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033" y="2582260"/>
            <a:ext cx="4263540" cy="42757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21620B-A5C9-44DA-B7F3-B4663F533F98}"/>
              </a:ext>
            </a:extLst>
          </p:cNvPr>
          <p:cNvPicPr>
            <a:picLocks noChangeAspect="1"/>
          </p:cNvPicPr>
          <p:nvPr/>
        </p:nvPicPr>
        <p:blipFill>
          <a:blip r:embed="rId4"/>
          <a:stretch>
            <a:fillRect/>
          </a:stretch>
        </p:blipFill>
        <p:spPr>
          <a:xfrm>
            <a:off x="7928460" y="1328641"/>
            <a:ext cx="4263540" cy="1291130"/>
          </a:xfrm>
          <a:prstGeom prst="rect">
            <a:avLst/>
          </a:prstGeom>
        </p:spPr>
      </p:pic>
      <p:pic>
        <p:nvPicPr>
          <p:cNvPr id="33" name="Picture 32">
            <a:extLst>
              <a:ext uri="{FF2B5EF4-FFF2-40B4-BE49-F238E27FC236}">
                <a16:creationId xmlns:a16="http://schemas.microsoft.com/office/drawing/2014/main" id="{2103EA8A-7524-4201-85D8-61E97CF42C1F}"/>
              </a:ext>
            </a:extLst>
          </p:cNvPr>
          <p:cNvPicPr>
            <a:picLocks noChangeAspect="1"/>
          </p:cNvPicPr>
          <p:nvPr/>
        </p:nvPicPr>
        <p:blipFill>
          <a:blip r:embed="rId5"/>
          <a:stretch>
            <a:fillRect/>
          </a:stretch>
        </p:blipFill>
        <p:spPr>
          <a:xfrm>
            <a:off x="0" y="4192525"/>
            <a:ext cx="7955606" cy="2872989"/>
          </a:xfrm>
          <a:prstGeom prst="rect">
            <a:avLst/>
          </a:prstGeom>
        </p:spPr>
      </p:pic>
      <p:sp>
        <p:nvSpPr>
          <p:cNvPr id="35" name="TextBox 34">
            <a:extLst>
              <a:ext uri="{FF2B5EF4-FFF2-40B4-BE49-F238E27FC236}">
                <a16:creationId xmlns:a16="http://schemas.microsoft.com/office/drawing/2014/main" id="{109007CF-2CFE-4AAE-8096-8CD84B47B286}"/>
              </a:ext>
            </a:extLst>
          </p:cNvPr>
          <p:cNvSpPr txBox="1"/>
          <p:nvPr/>
        </p:nvSpPr>
        <p:spPr>
          <a:xfrm>
            <a:off x="140504" y="4868661"/>
            <a:ext cx="7787955" cy="1815882"/>
          </a:xfrm>
          <a:prstGeom prst="rect">
            <a:avLst/>
          </a:prstGeom>
          <a:noFill/>
        </p:spPr>
        <p:txBody>
          <a:bodyPr wrap="square" rtlCol="0">
            <a:spAutoFit/>
          </a:bodyPr>
          <a:lstStyle/>
          <a:p>
            <a:r>
              <a:rPr lang="en-US" sz="2800" dirty="0">
                <a:solidFill>
                  <a:srgbClr val="FF0000"/>
                </a:solidFill>
              </a:rPr>
              <a:t>The main difference is that Dalton said atoms were the smallest known particles and could not be divided. Later theories stated that atoms are made of even smaller particles.</a:t>
            </a:r>
          </a:p>
        </p:txBody>
      </p:sp>
    </p:spTree>
    <p:extLst>
      <p:ext uri="{BB962C8B-B14F-4D97-AF65-F5344CB8AC3E}">
        <p14:creationId xmlns:p14="http://schemas.microsoft.com/office/powerpoint/2010/main" val="11545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9458B-164C-4CA8-A0C3-D214500FF6C7}"/>
              </a:ext>
            </a:extLst>
          </p:cNvPr>
          <p:cNvPicPr>
            <a:picLocks noChangeAspect="1"/>
          </p:cNvPicPr>
          <p:nvPr/>
        </p:nvPicPr>
        <p:blipFill>
          <a:blip r:embed="rId3"/>
          <a:stretch>
            <a:fillRect/>
          </a:stretch>
        </p:blipFill>
        <p:spPr>
          <a:xfrm>
            <a:off x="3652720" y="0"/>
            <a:ext cx="8539280" cy="6858000"/>
          </a:xfrm>
          <a:prstGeom prst="rect">
            <a:avLst/>
          </a:prstGeom>
        </p:spPr>
      </p:pic>
      <p:pic>
        <p:nvPicPr>
          <p:cNvPr id="15362" name="Picture 2" descr="Bowling Ball (Yellow, 3-Pound) : Buy Online at Best Price in KSA - Souq is  now Amazon.sa: Sporting Goods">
            <a:extLst>
              <a:ext uri="{FF2B5EF4-FFF2-40B4-BE49-F238E27FC236}">
                <a16:creationId xmlns:a16="http://schemas.microsoft.com/office/drawing/2014/main" id="{381EAA78-23B0-4B5C-9A25-131889981D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540" y="2589122"/>
            <a:ext cx="1694920" cy="167975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hocolate Chip Cookies | Famous 4th Street Cookie Company">
            <a:extLst>
              <a:ext uri="{FF2B5EF4-FFF2-40B4-BE49-F238E27FC236}">
                <a16:creationId xmlns:a16="http://schemas.microsoft.com/office/drawing/2014/main" id="{6AE07956-FC6E-46D1-A775-4002A5C13C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0100" y="2478024"/>
            <a:ext cx="1901950" cy="190195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Artificial Cloud Props Imitation Cotton 3D Cloud Room DIY Decorative  Hanging Ornament Decoration Art Stage Wedding Party for Stage Show Party  Decor - 80 x 50 x 50 cm : Buy Online">
            <a:extLst>
              <a:ext uri="{FF2B5EF4-FFF2-40B4-BE49-F238E27FC236}">
                <a16:creationId xmlns:a16="http://schemas.microsoft.com/office/drawing/2014/main" id="{1175D00E-498B-4E77-B030-61F974679E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325" b="17085"/>
          <a:stretch/>
        </p:blipFill>
        <p:spPr bwMode="auto">
          <a:xfrm>
            <a:off x="8862063" y="4759500"/>
            <a:ext cx="2478024" cy="174924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9 Ways to Chop an Onion without Shedding Tears ...">
            <a:extLst>
              <a:ext uri="{FF2B5EF4-FFF2-40B4-BE49-F238E27FC236}">
                <a16:creationId xmlns:a16="http://schemas.microsoft.com/office/drawing/2014/main" id="{C23115F7-AFBD-44E2-BD27-96F4BA9BB7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667" t="7693" r="50000" b="47773"/>
          <a:stretch/>
        </p:blipFill>
        <p:spPr bwMode="auto">
          <a:xfrm>
            <a:off x="5001007" y="4691746"/>
            <a:ext cx="2478024" cy="17492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DCAB81F-61A0-4706-A46C-350A73DD9AFC}"/>
              </a:ext>
            </a:extLst>
          </p:cNvPr>
          <p:cNvSpPr/>
          <p:nvPr/>
        </p:nvSpPr>
        <p:spPr>
          <a:xfrm>
            <a:off x="26557" y="2360065"/>
            <a:ext cx="3834500" cy="4093428"/>
          </a:xfrm>
          <a:prstGeom prst="rect">
            <a:avLst/>
          </a:prstGeom>
        </p:spPr>
        <p:txBody>
          <a:bodyPr wrap="square">
            <a:spAutoFit/>
          </a:bodyPr>
          <a:lstStyle/>
          <a:p>
            <a:pPr algn="just"/>
            <a:r>
              <a:rPr lang="en-US" sz="2000" dirty="0">
                <a:solidFill>
                  <a:srgbClr val="000000"/>
                </a:solidFill>
                <a:latin typeface="AvenirLTPro-Roman"/>
              </a:rPr>
              <a:t>Answer the DOK questions below:</a:t>
            </a:r>
          </a:p>
          <a:p>
            <a:pPr algn="just"/>
            <a:r>
              <a:rPr lang="en-US" sz="2000" dirty="0">
                <a:solidFill>
                  <a:srgbClr val="000000"/>
                </a:solidFill>
                <a:latin typeface="AvenirLTPro-Black"/>
              </a:rPr>
              <a:t>1. Identify </a:t>
            </a:r>
            <a:r>
              <a:rPr lang="en-US" sz="2000" dirty="0">
                <a:solidFill>
                  <a:srgbClr val="000000"/>
                </a:solidFill>
                <a:latin typeface="AvenirLTPro-Roman"/>
              </a:rPr>
              <a:t>Which was the first atomic model to include protons? </a:t>
            </a:r>
            <a:r>
              <a:rPr lang="en-US" sz="2000" dirty="0">
                <a:solidFill>
                  <a:srgbClr val="000000"/>
                </a:solidFill>
                <a:latin typeface="AvenirLTPro-Oblique"/>
              </a:rPr>
              <a:t> </a:t>
            </a:r>
            <a:endParaRPr lang="en-US" sz="2000" dirty="0">
              <a:solidFill>
                <a:srgbClr val="000000"/>
              </a:solidFill>
              <a:latin typeface="AvenirLTPro-Roman"/>
            </a:endParaRPr>
          </a:p>
          <a:p>
            <a:pPr algn="just"/>
            <a:r>
              <a:rPr lang="en-US" sz="2000" dirty="0">
                <a:solidFill>
                  <a:srgbClr val="000000"/>
                </a:solidFill>
                <a:latin typeface="AvenirLTPro-Black"/>
              </a:rPr>
              <a:t>2. Describe </a:t>
            </a:r>
            <a:r>
              <a:rPr lang="en-US" sz="2000" dirty="0">
                <a:solidFill>
                  <a:srgbClr val="000000"/>
                </a:solidFill>
                <a:latin typeface="AvenirLTPro-Roman"/>
              </a:rPr>
              <a:t>Rutherford’s model.</a:t>
            </a:r>
            <a:endParaRPr lang="en-US" sz="2000" dirty="0">
              <a:solidFill>
                <a:srgbClr val="000000"/>
              </a:solidFill>
              <a:latin typeface="AvenirLTPro-Black"/>
            </a:endParaRPr>
          </a:p>
          <a:p>
            <a:pPr algn="just"/>
            <a:r>
              <a:rPr lang="en-US" sz="2000" dirty="0">
                <a:solidFill>
                  <a:srgbClr val="000000"/>
                </a:solidFill>
                <a:latin typeface="AvenirLTPro-Roman"/>
              </a:rPr>
              <a:t>3. Explain why Rutherford thought that atoms were mostly empty space.</a:t>
            </a:r>
            <a:endParaRPr lang="en-US" sz="2000" dirty="0">
              <a:solidFill>
                <a:srgbClr val="000000"/>
              </a:solidFill>
              <a:latin typeface="AvenirLTPro-Oblique"/>
            </a:endParaRPr>
          </a:p>
          <a:p>
            <a:pPr algn="just"/>
            <a:r>
              <a:rPr lang="en-US" sz="2000" dirty="0">
                <a:solidFill>
                  <a:srgbClr val="000000"/>
                </a:solidFill>
                <a:latin typeface="AvenirLTPro-Black"/>
              </a:rPr>
              <a:t>4. Justify </a:t>
            </a:r>
            <a:r>
              <a:rPr lang="en-US" sz="2000" dirty="0">
                <a:solidFill>
                  <a:srgbClr val="000000"/>
                </a:solidFill>
                <a:latin typeface="AvenirLTPro-Roman"/>
              </a:rPr>
              <a:t>Although scientists know that the Bohr model is not an accurate representation of the atom, it is still used in books and online. Justify why the Bohr model is still a useful model. </a:t>
            </a:r>
            <a:endParaRPr lang="en-US" sz="2000" dirty="0">
              <a:solidFill>
                <a:srgbClr val="000000"/>
              </a:solidFill>
              <a:latin typeface="AvenirLTPro-Oblique"/>
            </a:endParaRPr>
          </a:p>
        </p:txBody>
      </p:sp>
    </p:spTree>
    <p:extLst>
      <p:ext uri="{BB962C8B-B14F-4D97-AF65-F5344CB8AC3E}">
        <p14:creationId xmlns:p14="http://schemas.microsoft.com/office/powerpoint/2010/main" val="222193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 calcmode="lin" valueType="num">
                                      <p:cBhvr additive="base">
                                        <p:cTn id="12" dur="500" fill="hold"/>
                                        <p:tgtEl>
                                          <p:spTgt spid="15364"/>
                                        </p:tgtEl>
                                        <p:attrNameLst>
                                          <p:attrName>ppt_x</p:attrName>
                                        </p:attrNameLst>
                                      </p:cBhvr>
                                      <p:tavLst>
                                        <p:tav tm="0">
                                          <p:val>
                                            <p:strVal val="1+#ppt_w/2"/>
                                          </p:val>
                                        </p:tav>
                                        <p:tav tm="100000">
                                          <p:val>
                                            <p:strVal val="#ppt_x"/>
                                          </p:val>
                                        </p:tav>
                                      </p:tavLst>
                                    </p:anim>
                                    <p:anim calcmode="lin" valueType="num">
                                      <p:cBhvr additive="base">
                                        <p:cTn id="13" dur="500" fill="hold"/>
                                        <p:tgtEl>
                                          <p:spTgt spid="1536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wheel(1)">
                                      <p:cBhvr>
                                        <p:cTn id="18" dur="2000"/>
                                        <p:tgtEl>
                                          <p:spTgt spid="153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366"/>
                                        </p:tgtEl>
                                        <p:attrNameLst>
                                          <p:attrName>style.visibility</p:attrName>
                                        </p:attrNameLst>
                                      </p:cBhvr>
                                      <p:to>
                                        <p:strVal val="visible"/>
                                      </p:to>
                                    </p:set>
                                    <p:animEffect transition="in" filter="barn(inVertical)">
                                      <p:cBhvr>
                                        <p:cTn id="23"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10, 11</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943294" y="222195"/>
            <a:ext cx="5942685" cy="274869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A Modern Model of the Atom</a:t>
            </a:r>
          </a:p>
          <a:p>
            <a:r>
              <a:rPr lang="en-US" sz="3600" dirty="0">
                <a:solidFill>
                  <a:schemeClr val="bg1"/>
                </a:solidFill>
              </a:rPr>
              <a:t>Particle Charges</a:t>
            </a:r>
          </a:p>
          <a:p>
            <a:r>
              <a:rPr lang="en-US" sz="3600" dirty="0">
                <a:solidFill>
                  <a:schemeClr val="bg1"/>
                </a:solidFill>
              </a:rPr>
              <a:t>Comparing Particle Masses</a:t>
            </a:r>
          </a:p>
          <a:p>
            <a:r>
              <a:rPr lang="en-US" sz="3600" dirty="0">
                <a:solidFill>
                  <a:schemeClr val="bg1"/>
                </a:solidFill>
              </a:rPr>
              <a:t>Atomic Number</a:t>
            </a:r>
          </a:p>
          <a:p>
            <a:endParaRPr lang="en-US" sz="3600" dirty="0">
              <a:solidFill>
                <a:schemeClr val="bg1"/>
              </a:solidFill>
            </a:endParaRPr>
          </a:p>
        </p:txBody>
      </p:sp>
    </p:spTree>
    <p:extLst>
      <p:ext uri="{BB962C8B-B14F-4D97-AF65-F5344CB8AC3E}">
        <p14:creationId xmlns:p14="http://schemas.microsoft.com/office/powerpoint/2010/main" val="1727697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4800" dirty="0">
              <a:solidFill>
                <a:schemeClr val="bg1"/>
              </a:solidFill>
            </a:endParaRP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
            <a:ext cx="12192000" cy="4000149"/>
          </a:xfrm>
          <a:solidFill>
            <a:schemeClr val="bg1"/>
          </a:solidFill>
        </p:spPr>
        <p:txBody>
          <a:bodyPr anchor="ctr">
            <a:normAutofit fontScale="70000" lnSpcReduction="20000"/>
          </a:bodyPr>
          <a:lstStyle/>
          <a:p>
            <a:pPr algn="just"/>
            <a:r>
              <a:rPr lang="en-US" sz="3600" dirty="0">
                <a:solidFill>
                  <a:schemeClr val="tx1"/>
                </a:solidFill>
              </a:rPr>
              <a:t>In 1932, English scientist James Chadwick showed that another particle exists in the nucleus of atoms. This particle is called a neutron. It took scientists a long time to find this particle because it has no electric charge. </a:t>
            </a:r>
          </a:p>
          <a:p>
            <a:pPr algn="just"/>
            <a:r>
              <a:rPr lang="en-US" sz="3600" dirty="0">
                <a:solidFill>
                  <a:schemeClr val="tx1"/>
                </a:solidFill>
              </a:rPr>
              <a:t>Since Chadwick's discovery, scientists have learned even more about atoms. One modern model of the atom is shown in Figure 7. At the center is a tiny, dense nucleus containing protons and neutrons. All around the nucleus is a cloudlike region of moving electrons. Neutrons, protons, and electrons are known as subatomic particles. A subatomic particle is any particle smaller than an atom. </a:t>
            </a:r>
          </a:p>
          <a:p>
            <a:pPr algn="just"/>
            <a:r>
              <a:rPr lang="en-US" sz="3600" dirty="0">
                <a:solidFill>
                  <a:schemeClr val="tx1"/>
                </a:solidFill>
              </a:rPr>
              <a:t>Most of an atom is made up of the space in which the electrons move. This space is huge compared to the space taken up by the nucleus. Imagine holding a pencil while standing in the middle of a football stadium. If the pencil's eraser were the nucleus of an atom, its electrons would reach as far away as the top row of seats!</a:t>
            </a:r>
          </a:p>
        </p:txBody>
      </p:sp>
      <p:sp>
        <p:nvSpPr>
          <p:cNvPr id="9" name="Rectangle 8">
            <a:extLst>
              <a:ext uri="{FF2B5EF4-FFF2-40B4-BE49-F238E27FC236}">
                <a16:creationId xmlns:a16="http://schemas.microsoft.com/office/drawing/2014/main" id="{5AE6B9FF-D142-4AB2-852B-30961B7D6D4F}"/>
              </a:ext>
            </a:extLst>
          </p:cNvPr>
          <p:cNvSpPr/>
          <p:nvPr/>
        </p:nvSpPr>
        <p:spPr>
          <a:xfrm>
            <a:off x="10524444" y="70101"/>
            <a:ext cx="1667555" cy="348344"/>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43050A-EC1B-46CD-9567-EFD922E8B910}"/>
              </a:ext>
            </a:extLst>
          </p:cNvPr>
          <p:cNvSpPr/>
          <p:nvPr/>
        </p:nvSpPr>
        <p:spPr>
          <a:xfrm>
            <a:off x="71625" y="404905"/>
            <a:ext cx="1290520" cy="30419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CC3944C-20E6-4378-866C-0BFF96BCC6AC}"/>
              </a:ext>
            </a:extLst>
          </p:cNvPr>
          <p:cNvSpPr/>
          <p:nvPr/>
        </p:nvSpPr>
        <p:spPr>
          <a:xfrm>
            <a:off x="4438018" y="418445"/>
            <a:ext cx="1209440" cy="29065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80C269-0E3B-4815-B838-02744EEBDA4A}"/>
              </a:ext>
            </a:extLst>
          </p:cNvPr>
          <p:cNvPicPr>
            <a:picLocks noChangeAspect="1"/>
          </p:cNvPicPr>
          <p:nvPr/>
        </p:nvPicPr>
        <p:blipFill>
          <a:blip r:embed="rId3"/>
          <a:stretch>
            <a:fillRect/>
          </a:stretch>
        </p:blipFill>
        <p:spPr>
          <a:xfrm>
            <a:off x="0" y="4000149"/>
            <a:ext cx="12222217" cy="2857850"/>
          </a:xfrm>
          <a:prstGeom prst="rect">
            <a:avLst/>
          </a:prstGeom>
        </p:spPr>
      </p:pic>
      <p:sp>
        <p:nvSpPr>
          <p:cNvPr id="15" name="Rectangle 14">
            <a:extLst>
              <a:ext uri="{FF2B5EF4-FFF2-40B4-BE49-F238E27FC236}">
                <a16:creationId xmlns:a16="http://schemas.microsoft.com/office/drawing/2014/main" id="{4FE5FD36-F38D-4DA9-8A6E-066E222936E1}"/>
              </a:ext>
            </a:extLst>
          </p:cNvPr>
          <p:cNvSpPr/>
          <p:nvPr/>
        </p:nvSpPr>
        <p:spPr>
          <a:xfrm>
            <a:off x="1972965" y="710619"/>
            <a:ext cx="2382602" cy="29065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88457C8-03A0-4E4E-BABE-E1D2F65FAF0F}"/>
              </a:ext>
            </a:extLst>
          </p:cNvPr>
          <p:cNvSpPr/>
          <p:nvPr/>
        </p:nvSpPr>
        <p:spPr>
          <a:xfrm>
            <a:off x="71625" y="2000073"/>
            <a:ext cx="8925770" cy="29065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632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rPr>
              <a:t>Particle Charges</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71625" y="1361231"/>
            <a:ext cx="12120374" cy="5496769"/>
          </a:xfrm>
          <a:solidFill>
            <a:schemeClr val="bg1"/>
          </a:solidFill>
        </p:spPr>
        <p:txBody>
          <a:bodyPr anchor="ctr">
            <a:normAutofit fontScale="77500" lnSpcReduction="20000"/>
          </a:bodyPr>
          <a:lstStyle/>
          <a:p>
            <a:pPr marL="571500" indent="-571500" algn="just">
              <a:buFont typeface="Arial" panose="020B0604020202020204" pitchFamily="34" charset="0"/>
              <a:buChar char="•"/>
            </a:pPr>
            <a:r>
              <a:rPr lang="en-US" sz="3600" dirty="0">
                <a:solidFill>
                  <a:schemeClr val="tx1"/>
                </a:solidFill>
              </a:rPr>
              <a:t>In most models of atoms, protons are shown by a plus sign (+). </a:t>
            </a:r>
          </a:p>
          <a:p>
            <a:pPr marL="571500" indent="-571500" algn="just">
              <a:buFont typeface="Arial" panose="020B0604020202020204" pitchFamily="34" charset="0"/>
              <a:buChar char="•"/>
            </a:pPr>
            <a:r>
              <a:rPr lang="en-US" sz="3600" dirty="0">
                <a:solidFill>
                  <a:schemeClr val="tx1"/>
                </a:solidFill>
              </a:rPr>
              <a:t>The symbol for a </a:t>
            </a:r>
            <a:r>
              <a:rPr lang="en-US" sz="3600" u="sng" dirty="0">
                <a:solidFill>
                  <a:schemeClr val="tx1"/>
                </a:solidFill>
              </a:rPr>
              <a:t>proton is p+. Electrons</a:t>
            </a:r>
            <a:r>
              <a:rPr lang="en-US" sz="3600" dirty="0">
                <a:solidFill>
                  <a:schemeClr val="tx1"/>
                </a:solidFill>
              </a:rPr>
              <a:t> are shown by the symbol </a:t>
            </a:r>
            <a:r>
              <a:rPr lang="en-US" sz="3600" u="sng" dirty="0">
                <a:solidFill>
                  <a:schemeClr val="tx1"/>
                </a:solidFill>
              </a:rPr>
              <a:t>e, </a:t>
            </a:r>
            <a:r>
              <a:rPr lang="en-US" sz="3600" dirty="0">
                <a:solidFill>
                  <a:schemeClr val="tx1"/>
                </a:solidFill>
              </a:rPr>
              <a:t>and </a:t>
            </a:r>
            <a:r>
              <a:rPr lang="en-US" sz="3600" u="sng" dirty="0">
                <a:solidFill>
                  <a:schemeClr val="tx1"/>
                </a:solidFill>
              </a:rPr>
              <a:t>neutrons</a:t>
            </a:r>
            <a:r>
              <a:rPr lang="en-US" sz="3600" dirty="0">
                <a:solidFill>
                  <a:schemeClr val="tx1"/>
                </a:solidFill>
              </a:rPr>
              <a:t> are represented by an </a:t>
            </a:r>
            <a:r>
              <a:rPr lang="en-US" sz="3600" u="sng" dirty="0">
                <a:solidFill>
                  <a:schemeClr val="tx1"/>
                </a:solidFill>
              </a:rPr>
              <a:t>n</a:t>
            </a:r>
            <a:r>
              <a:rPr lang="en-US" sz="3600" dirty="0">
                <a:solidFill>
                  <a:schemeClr val="tx1"/>
                </a:solidFill>
              </a:rPr>
              <a:t>. </a:t>
            </a:r>
          </a:p>
          <a:p>
            <a:pPr marL="571500" indent="-571500" algn="just">
              <a:buFont typeface="Arial" panose="020B0604020202020204" pitchFamily="34" charset="0"/>
              <a:buChar char="•"/>
            </a:pPr>
            <a:r>
              <a:rPr lang="en-US" sz="3600" dirty="0">
                <a:solidFill>
                  <a:schemeClr val="tx1"/>
                </a:solidFill>
              </a:rPr>
              <a:t>According to the scale used for measuring charge in atoms, protons have a charge of +1 and electrons have a charge of —1. </a:t>
            </a:r>
          </a:p>
          <a:p>
            <a:pPr marL="571500" indent="-571500" algn="just">
              <a:buFont typeface="Arial" panose="020B0604020202020204" pitchFamily="34" charset="0"/>
              <a:buChar char="•"/>
            </a:pPr>
            <a:r>
              <a:rPr lang="en-US" sz="3600" dirty="0">
                <a:solidFill>
                  <a:schemeClr val="tx1"/>
                </a:solidFill>
              </a:rPr>
              <a:t>If you count the number of protons </a:t>
            </a:r>
          </a:p>
          <a:p>
            <a:pPr algn="just"/>
            <a:r>
              <a:rPr lang="en-US" sz="3600" dirty="0">
                <a:solidFill>
                  <a:schemeClr val="tx1"/>
                </a:solidFill>
              </a:rPr>
              <a:t>       in Figure 7, you'll see there are eight. </a:t>
            </a:r>
          </a:p>
          <a:p>
            <a:pPr marL="571500" indent="-571500" algn="just">
              <a:buFont typeface="Arial" panose="020B0604020202020204" pitchFamily="34" charset="0"/>
              <a:buChar char="•"/>
            </a:pPr>
            <a:r>
              <a:rPr lang="en-US" sz="3600" dirty="0">
                <a:solidFill>
                  <a:schemeClr val="tx1"/>
                </a:solidFill>
              </a:rPr>
              <a:t>There are also eight electrons. </a:t>
            </a:r>
          </a:p>
          <a:p>
            <a:pPr marL="571500" indent="-571500" algn="just">
              <a:buFont typeface="Arial" panose="020B0604020202020204" pitchFamily="34" charset="0"/>
              <a:buChar char="•"/>
            </a:pPr>
            <a:r>
              <a:rPr lang="en-US" sz="3600" dirty="0">
                <a:solidFill>
                  <a:schemeClr val="tx1"/>
                </a:solidFill>
              </a:rPr>
              <a:t>Because these amounts are even, the </a:t>
            </a:r>
          </a:p>
          <a:p>
            <a:pPr algn="just"/>
            <a:r>
              <a:rPr lang="en-US" sz="3600" dirty="0">
                <a:solidFill>
                  <a:schemeClr val="tx1"/>
                </a:solidFill>
              </a:rPr>
              <a:t>       charges balance, making the atom neutral. </a:t>
            </a:r>
          </a:p>
          <a:p>
            <a:pPr marL="571500" indent="-571500" algn="just">
              <a:buFont typeface="Arial" panose="020B0604020202020204" pitchFamily="34" charset="0"/>
              <a:buChar char="•"/>
            </a:pPr>
            <a:r>
              <a:rPr lang="en-US" sz="3600" dirty="0">
                <a:solidFill>
                  <a:schemeClr val="tx1"/>
                </a:solidFill>
              </a:rPr>
              <a:t>The number of neutrons present does </a:t>
            </a:r>
          </a:p>
          <a:p>
            <a:pPr algn="just"/>
            <a:r>
              <a:rPr lang="en-US" sz="3600" dirty="0">
                <a:solidFill>
                  <a:schemeClr val="tx1"/>
                </a:solidFill>
              </a:rPr>
              <a:t>       not affect the charge of an atom because </a:t>
            </a:r>
          </a:p>
          <a:p>
            <a:pPr algn="just"/>
            <a:r>
              <a:rPr lang="en-US" sz="3600" dirty="0">
                <a:solidFill>
                  <a:schemeClr val="tx1"/>
                </a:solidFill>
              </a:rPr>
              <a:t>       neutrons have a charge of zero.</a:t>
            </a:r>
          </a:p>
        </p:txBody>
      </p:sp>
      <p:pic>
        <p:nvPicPr>
          <p:cNvPr id="11" name="Picture 10">
            <a:extLst>
              <a:ext uri="{FF2B5EF4-FFF2-40B4-BE49-F238E27FC236}">
                <a16:creationId xmlns:a16="http://schemas.microsoft.com/office/drawing/2014/main" id="{921C793A-E0E5-42E8-9128-B5989FD0E758}"/>
              </a:ext>
            </a:extLst>
          </p:cNvPr>
          <p:cNvPicPr>
            <a:picLocks noChangeAspect="1"/>
          </p:cNvPicPr>
          <p:nvPr/>
        </p:nvPicPr>
        <p:blipFill rotWithShape="1">
          <a:blip r:embed="rId3"/>
          <a:srcRect l="31429" t="17418" r="-1"/>
          <a:stretch/>
        </p:blipFill>
        <p:spPr>
          <a:xfrm>
            <a:off x="7012230" y="3276295"/>
            <a:ext cx="5108146" cy="3511604"/>
          </a:xfrm>
          <a:prstGeom prst="rect">
            <a:avLst/>
          </a:prstGeom>
        </p:spPr>
      </p:pic>
      <p:sp>
        <p:nvSpPr>
          <p:cNvPr id="12" name="TextBox 11">
            <a:extLst>
              <a:ext uri="{FF2B5EF4-FFF2-40B4-BE49-F238E27FC236}">
                <a16:creationId xmlns:a16="http://schemas.microsoft.com/office/drawing/2014/main" id="{7CA5039C-B974-4803-96BF-56EAF220F727}"/>
              </a:ext>
            </a:extLst>
          </p:cNvPr>
          <p:cNvSpPr txBox="1"/>
          <p:nvPr/>
        </p:nvSpPr>
        <p:spPr>
          <a:xfrm>
            <a:off x="11106799" y="3742871"/>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1</a:t>
            </a:r>
          </a:p>
        </p:txBody>
      </p:sp>
      <p:sp>
        <p:nvSpPr>
          <p:cNvPr id="13" name="TextBox 12">
            <a:extLst>
              <a:ext uri="{FF2B5EF4-FFF2-40B4-BE49-F238E27FC236}">
                <a16:creationId xmlns:a16="http://schemas.microsoft.com/office/drawing/2014/main" id="{B58CD9FC-49ED-46D2-B403-5356C4DEA8A8}"/>
              </a:ext>
            </a:extLst>
          </p:cNvPr>
          <p:cNvSpPr txBox="1"/>
          <p:nvPr/>
        </p:nvSpPr>
        <p:spPr>
          <a:xfrm>
            <a:off x="11531577" y="4448525"/>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2</a:t>
            </a:r>
          </a:p>
        </p:txBody>
      </p:sp>
      <p:sp>
        <p:nvSpPr>
          <p:cNvPr id="17" name="TextBox 16">
            <a:extLst>
              <a:ext uri="{FF2B5EF4-FFF2-40B4-BE49-F238E27FC236}">
                <a16:creationId xmlns:a16="http://schemas.microsoft.com/office/drawing/2014/main" id="{806C7A0A-7FF4-455B-AEA3-4342756FC54E}"/>
              </a:ext>
            </a:extLst>
          </p:cNvPr>
          <p:cNvSpPr txBox="1"/>
          <p:nvPr/>
        </p:nvSpPr>
        <p:spPr>
          <a:xfrm>
            <a:off x="11608889" y="5289192"/>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3</a:t>
            </a:r>
          </a:p>
        </p:txBody>
      </p:sp>
      <p:sp>
        <p:nvSpPr>
          <p:cNvPr id="18" name="TextBox 17">
            <a:extLst>
              <a:ext uri="{FF2B5EF4-FFF2-40B4-BE49-F238E27FC236}">
                <a16:creationId xmlns:a16="http://schemas.microsoft.com/office/drawing/2014/main" id="{48DEF2CF-3194-484B-A2CA-C3D762064426}"/>
              </a:ext>
            </a:extLst>
          </p:cNvPr>
          <p:cNvSpPr txBox="1"/>
          <p:nvPr/>
        </p:nvSpPr>
        <p:spPr>
          <a:xfrm>
            <a:off x="11275143" y="5145635"/>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4</a:t>
            </a:r>
          </a:p>
        </p:txBody>
      </p:sp>
      <p:sp>
        <p:nvSpPr>
          <p:cNvPr id="19" name="TextBox 18">
            <a:extLst>
              <a:ext uri="{FF2B5EF4-FFF2-40B4-BE49-F238E27FC236}">
                <a16:creationId xmlns:a16="http://schemas.microsoft.com/office/drawing/2014/main" id="{5203CCC8-9FD5-480F-9580-69D3F3600DF9}"/>
              </a:ext>
            </a:extLst>
          </p:cNvPr>
          <p:cNvSpPr txBox="1"/>
          <p:nvPr/>
        </p:nvSpPr>
        <p:spPr>
          <a:xfrm>
            <a:off x="10868903" y="5517894"/>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5</a:t>
            </a:r>
          </a:p>
        </p:txBody>
      </p:sp>
      <p:sp>
        <p:nvSpPr>
          <p:cNvPr id="20" name="TextBox 19">
            <a:extLst>
              <a:ext uri="{FF2B5EF4-FFF2-40B4-BE49-F238E27FC236}">
                <a16:creationId xmlns:a16="http://schemas.microsoft.com/office/drawing/2014/main" id="{F885DF2D-9B95-4E4C-BAC4-5A0C24F85021}"/>
              </a:ext>
            </a:extLst>
          </p:cNvPr>
          <p:cNvSpPr txBox="1"/>
          <p:nvPr/>
        </p:nvSpPr>
        <p:spPr>
          <a:xfrm>
            <a:off x="10868903" y="4742165"/>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6</a:t>
            </a:r>
          </a:p>
        </p:txBody>
      </p:sp>
      <p:sp>
        <p:nvSpPr>
          <p:cNvPr id="21" name="TextBox 20">
            <a:extLst>
              <a:ext uri="{FF2B5EF4-FFF2-40B4-BE49-F238E27FC236}">
                <a16:creationId xmlns:a16="http://schemas.microsoft.com/office/drawing/2014/main" id="{4F20CF66-9F93-4878-9B2F-27B43B7918AF}"/>
              </a:ext>
            </a:extLst>
          </p:cNvPr>
          <p:cNvSpPr txBox="1"/>
          <p:nvPr/>
        </p:nvSpPr>
        <p:spPr>
          <a:xfrm>
            <a:off x="10462663" y="5517894"/>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7</a:t>
            </a:r>
          </a:p>
        </p:txBody>
      </p:sp>
      <p:sp>
        <p:nvSpPr>
          <p:cNvPr id="22" name="TextBox 21">
            <a:extLst>
              <a:ext uri="{FF2B5EF4-FFF2-40B4-BE49-F238E27FC236}">
                <a16:creationId xmlns:a16="http://schemas.microsoft.com/office/drawing/2014/main" id="{C481253F-B34F-42DA-91C9-0959200DE57A}"/>
              </a:ext>
            </a:extLst>
          </p:cNvPr>
          <p:cNvSpPr txBox="1"/>
          <p:nvPr/>
        </p:nvSpPr>
        <p:spPr>
          <a:xfrm>
            <a:off x="10462663" y="4237003"/>
            <a:ext cx="333746"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8</a:t>
            </a:r>
          </a:p>
        </p:txBody>
      </p:sp>
    </p:spTree>
    <p:extLst>
      <p:ext uri="{BB962C8B-B14F-4D97-AF65-F5344CB8AC3E}">
        <p14:creationId xmlns:p14="http://schemas.microsoft.com/office/powerpoint/2010/main" val="11748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9" grpId="0"/>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a:solidFill>
                  <a:schemeClr val="bg1"/>
                </a:solidFill>
              </a:rPr>
              <a:t>Comparing Particle Masses</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12192000" cy="5566870"/>
          </a:xfrm>
          <a:solidFill>
            <a:schemeClr val="bg1"/>
          </a:solidFill>
        </p:spPr>
        <p:txBody>
          <a:bodyPr anchor="ctr">
            <a:normAutofit/>
          </a:bodyPr>
          <a:lstStyle/>
          <a:p>
            <a:pPr algn="just"/>
            <a:r>
              <a:rPr lang="en-US" sz="3200" dirty="0">
                <a:solidFill>
                  <a:schemeClr val="tx1"/>
                </a:solidFill>
              </a:rPr>
              <a:t>When it comes to the masses of particles, protons and neutrons are about equal. Electrons, however, are much, much smaller. It takes almost 1,840 electrons to equal the mass of one proton or neutron. Therefore, protons and neutrons make up almost all the mass of an atom. </a:t>
            </a:r>
          </a:p>
          <a:p>
            <a:pPr algn="just"/>
            <a:r>
              <a:rPr lang="en-US" sz="3200" dirty="0">
                <a:solidFill>
                  <a:schemeClr val="tx1"/>
                </a:solidFill>
              </a:rPr>
              <a:t>Figure 8 compares the charges and masses of the three types of atomic particles. Atoms are much too small to be described by standard units of mass, such as grams. So, scientists usually measure atoms using atomic mass units (</a:t>
            </a:r>
            <a:r>
              <a:rPr lang="en-US" sz="3200" dirty="0" err="1">
                <a:solidFill>
                  <a:schemeClr val="tx1"/>
                </a:solidFill>
              </a:rPr>
              <a:t>amu</a:t>
            </a:r>
            <a:r>
              <a:rPr lang="en-US" sz="3200" dirty="0">
                <a:solidFill>
                  <a:schemeClr val="tx1"/>
                </a:solidFill>
              </a:rPr>
              <a:t>). A proton or a neutron has a mass equal to about one </a:t>
            </a:r>
            <a:r>
              <a:rPr lang="en-US" sz="3200" dirty="0" err="1">
                <a:solidFill>
                  <a:schemeClr val="tx1"/>
                </a:solidFill>
              </a:rPr>
              <a:t>amu</a:t>
            </a:r>
            <a:r>
              <a:rPr lang="en-US" sz="3200" dirty="0">
                <a:solidFill>
                  <a:schemeClr val="tx1"/>
                </a:solidFill>
              </a:rPr>
              <a:t>. </a:t>
            </a:r>
          </a:p>
        </p:txBody>
      </p:sp>
    </p:spTree>
    <p:extLst>
      <p:ext uri="{BB962C8B-B14F-4D97-AF65-F5344CB8AC3E}">
        <p14:creationId xmlns:p14="http://schemas.microsoft.com/office/powerpoint/2010/main" val="428899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sp>
        <p:nvSpPr>
          <p:cNvPr id="2571" name="Google Shape;2571;p51"/>
          <p:cNvSpPr/>
          <p:nvPr/>
        </p:nvSpPr>
        <p:spPr>
          <a:xfrm rot="-1479384">
            <a:off x="249895" y="4791605"/>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572" name="Google Shape;2572;p51"/>
          <p:cNvSpPr/>
          <p:nvPr/>
        </p:nvSpPr>
        <p:spPr>
          <a:xfrm rot="-1479384">
            <a:off x="6773858" y="1657791"/>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573" name="Google Shape;2573;p51"/>
          <p:cNvSpPr/>
          <p:nvPr/>
        </p:nvSpPr>
        <p:spPr>
          <a:xfrm rot="-1479384">
            <a:off x="6711492" y="4650565"/>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574" name="Google Shape;2574;p51"/>
          <p:cNvSpPr/>
          <p:nvPr/>
        </p:nvSpPr>
        <p:spPr>
          <a:xfrm rot="-1479384">
            <a:off x="312261" y="1798832"/>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576" name="Google Shape;2576;p51"/>
          <p:cNvSpPr txBox="1">
            <a:spLocks noGrp="1"/>
          </p:cNvSpPr>
          <p:nvPr>
            <p:ph type="title"/>
          </p:nvPr>
        </p:nvSpPr>
        <p:spPr>
          <a:xfrm>
            <a:off x="1827052" y="1585395"/>
            <a:ext cx="3592400" cy="986000"/>
          </a:xfrm>
          <a:prstGeom prst="rect">
            <a:avLst/>
          </a:prstGeom>
        </p:spPr>
        <p:txBody>
          <a:bodyPr spcFirstLastPara="1" vert="horz" wrap="square" lIns="121900" tIns="121900" rIns="121900" bIns="121900" rtlCol="0" anchor="ctr" anchorCtr="0">
            <a:noAutofit/>
          </a:bodyPr>
          <a:lstStyle/>
          <a:p>
            <a:pPr algn="l"/>
            <a:r>
              <a:rPr lang="en-US" dirty="0">
                <a:solidFill>
                  <a:schemeClr val="tx1"/>
                </a:solidFill>
              </a:rPr>
              <a:t>Pgs. 4, 5</a:t>
            </a:r>
            <a:endParaRPr dirty="0">
              <a:solidFill>
                <a:schemeClr val="tx1"/>
              </a:solidFill>
            </a:endParaRPr>
          </a:p>
        </p:txBody>
      </p:sp>
      <p:sp>
        <p:nvSpPr>
          <p:cNvPr id="2577" name="Google Shape;2577;p51"/>
          <p:cNvSpPr txBox="1">
            <a:spLocks noGrp="1"/>
          </p:cNvSpPr>
          <p:nvPr>
            <p:ph type="subTitle" idx="1"/>
          </p:nvPr>
        </p:nvSpPr>
        <p:spPr>
          <a:xfrm>
            <a:off x="1827052" y="2198476"/>
            <a:ext cx="4116243" cy="795600"/>
          </a:xfrm>
          <a:prstGeom prst="rect">
            <a:avLst/>
          </a:prstGeom>
        </p:spPr>
        <p:txBody>
          <a:bodyPr spcFirstLastPara="1" vert="horz" wrap="square" lIns="121900" tIns="121900" rIns="121900" bIns="121900" rtlCol="0" anchor="ctr" anchorCtr="0">
            <a:noAutofit/>
          </a:bodyPr>
          <a:lstStyle/>
          <a:p>
            <a:r>
              <a:rPr lang="en-US" sz="2400" dirty="0"/>
              <a:t>Development of Atomic Theory</a:t>
            </a:r>
          </a:p>
        </p:txBody>
      </p:sp>
      <p:sp>
        <p:nvSpPr>
          <p:cNvPr id="2578" name="Google Shape;2578;p51"/>
          <p:cNvSpPr txBox="1">
            <a:spLocks noGrp="1"/>
          </p:cNvSpPr>
          <p:nvPr>
            <p:ph type="title" idx="2"/>
          </p:nvPr>
        </p:nvSpPr>
        <p:spPr>
          <a:xfrm>
            <a:off x="8288949" y="1444311"/>
            <a:ext cx="3592400" cy="986000"/>
          </a:xfrm>
          <a:prstGeom prst="rect">
            <a:avLst/>
          </a:prstGeom>
        </p:spPr>
        <p:txBody>
          <a:bodyPr spcFirstLastPara="1" vert="horz" wrap="square" lIns="121900" tIns="121900" rIns="121900" bIns="121900" rtlCol="0" anchor="ctr" anchorCtr="0">
            <a:noAutofit/>
          </a:bodyPr>
          <a:lstStyle/>
          <a:p>
            <a:pPr algn="l"/>
            <a:r>
              <a:rPr lang="en-US" dirty="0">
                <a:solidFill>
                  <a:schemeClr val="tx1"/>
                </a:solidFill>
              </a:rPr>
              <a:t>Pgs. 6, 7</a:t>
            </a:r>
            <a:endParaRPr dirty="0">
              <a:solidFill>
                <a:schemeClr val="tx1"/>
              </a:solidFill>
            </a:endParaRPr>
          </a:p>
        </p:txBody>
      </p:sp>
      <p:sp>
        <p:nvSpPr>
          <p:cNvPr id="2579" name="Google Shape;2579;p51"/>
          <p:cNvSpPr txBox="1">
            <a:spLocks noGrp="1"/>
          </p:cNvSpPr>
          <p:nvPr>
            <p:ph type="subTitle" idx="3"/>
          </p:nvPr>
        </p:nvSpPr>
        <p:spPr>
          <a:xfrm>
            <a:off x="8096124" y="2362981"/>
            <a:ext cx="3790776" cy="795600"/>
          </a:xfrm>
          <a:prstGeom prst="rect">
            <a:avLst/>
          </a:prstGeom>
        </p:spPr>
        <p:txBody>
          <a:bodyPr spcFirstLastPara="1" vert="horz" wrap="square" lIns="121900" tIns="121900" rIns="121900" bIns="121900" rtlCol="0" anchor="ctr" anchorCtr="0">
            <a:noAutofit/>
          </a:bodyPr>
          <a:lstStyle/>
          <a:p>
            <a:r>
              <a:rPr lang="en-US" sz="2400" dirty="0"/>
              <a:t>The First theories on Atoms</a:t>
            </a:r>
          </a:p>
          <a:p>
            <a:r>
              <a:rPr lang="en-US" sz="2400" dirty="0"/>
              <a:t>Thomson’s Model</a:t>
            </a:r>
          </a:p>
          <a:p>
            <a:r>
              <a:rPr lang="en-US" sz="2400" dirty="0"/>
              <a:t>Rutherford's Model</a:t>
            </a:r>
          </a:p>
        </p:txBody>
      </p:sp>
      <p:sp>
        <p:nvSpPr>
          <p:cNvPr id="2580" name="Google Shape;2580;p51"/>
          <p:cNvSpPr txBox="1">
            <a:spLocks noGrp="1"/>
          </p:cNvSpPr>
          <p:nvPr>
            <p:ph type="title" idx="4"/>
          </p:nvPr>
        </p:nvSpPr>
        <p:spPr>
          <a:xfrm>
            <a:off x="1764686" y="4586368"/>
            <a:ext cx="3592400" cy="986000"/>
          </a:xfrm>
          <a:prstGeom prst="rect">
            <a:avLst/>
          </a:prstGeom>
        </p:spPr>
        <p:txBody>
          <a:bodyPr spcFirstLastPara="1" vert="horz" wrap="square" lIns="121900" tIns="121900" rIns="121900" bIns="121900" rtlCol="0" anchor="ctr" anchorCtr="0">
            <a:noAutofit/>
          </a:bodyPr>
          <a:lstStyle/>
          <a:p>
            <a:pPr algn="l"/>
            <a:r>
              <a:rPr lang="en-US" dirty="0">
                <a:solidFill>
                  <a:schemeClr val="tx1"/>
                </a:solidFill>
              </a:rPr>
              <a:t>Pgs. 8, 9</a:t>
            </a:r>
            <a:endParaRPr dirty="0">
              <a:solidFill>
                <a:schemeClr val="tx1"/>
              </a:solidFill>
            </a:endParaRPr>
          </a:p>
        </p:txBody>
      </p:sp>
      <p:sp>
        <p:nvSpPr>
          <p:cNvPr id="2581" name="Google Shape;2581;p51"/>
          <p:cNvSpPr txBox="1">
            <a:spLocks noGrp="1"/>
          </p:cNvSpPr>
          <p:nvPr>
            <p:ph type="subTitle" idx="5"/>
          </p:nvPr>
        </p:nvSpPr>
        <p:spPr>
          <a:xfrm>
            <a:off x="1764686" y="5573026"/>
            <a:ext cx="3214400" cy="795600"/>
          </a:xfrm>
          <a:prstGeom prst="rect">
            <a:avLst/>
          </a:prstGeom>
        </p:spPr>
        <p:txBody>
          <a:bodyPr spcFirstLastPara="1" vert="horz" wrap="square" lIns="121900" tIns="121900" rIns="121900" bIns="121900" rtlCol="0" anchor="ctr" anchorCtr="0">
            <a:noAutofit/>
          </a:bodyPr>
          <a:lstStyle/>
          <a:p>
            <a:r>
              <a:rPr lang="en-US" sz="2400" dirty="0"/>
              <a:t>Rutherford’s Theory</a:t>
            </a:r>
          </a:p>
          <a:p>
            <a:r>
              <a:rPr lang="en-US" sz="2400" dirty="0"/>
              <a:t>Bohr’s Model</a:t>
            </a:r>
          </a:p>
          <a:p>
            <a:r>
              <a:rPr lang="en-US" sz="2400" dirty="0"/>
              <a:t>Cloud Model</a:t>
            </a:r>
          </a:p>
        </p:txBody>
      </p:sp>
      <p:sp>
        <p:nvSpPr>
          <p:cNvPr id="2582" name="Google Shape;2582;p51"/>
          <p:cNvSpPr txBox="1">
            <a:spLocks noGrp="1"/>
          </p:cNvSpPr>
          <p:nvPr>
            <p:ph type="title" idx="6"/>
          </p:nvPr>
        </p:nvSpPr>
        <p:spPr>
          <a:xfrm>
            <a:off x="8226583" y="4445285"/>
            <a:ext cx="3592400" cy="986000"/>
          </a:xfrm>
          <a:prstGeom prst="rect">
            <a:avLst/>
          </a:prstGeom>
        </p:spPr>
        <p:txBody>
          <a:bodyPr spcFirstLastPara="1" vert="horz" wrap="square" lIns="121900" tIns="121900" rIns="121900" bIns="121900" rtlCol="0" anchor="ctr" anchorCtr="0">
            <a:noAutofit/>
          </a:bodyPr>
          <a:lstStyle/>
          <a:p>
            <a:pPr algn="l"/>
            <a:r>
              <a:rPr lang="en-US" dirty="0">
                <a:solidFill>
                  <a:schemeClr val="tx1"/>
                </a:solidFill>
              </a:rPr>
              <a:t>Pgs. 10, 11</a:t>
            </a:r>
            <a:endParaRPr dirty="0">
              <a:solidFill>
                <a:schemeClr val="tx1"/>
              </a:solidFill>
            </a:endParaRPr>
          </a:p>
        </p:txBody>
      </p:sp>
      <p:sp>
        <p:nvSpPr>
          <p:cNvPr id="2583" name="Google Shape;2583;p51"/>
          <p:cNvSpPr txBox="1">
            <a:spLocks noGrp="1"/>
          </p:cNvSpPr>
          <p:nvPr>
            <p:ph type="subTitle" idx="7"/>
          </p:nvPr>
        </p:nvSpPr>
        <p:spPr>
          <a:xfrm>
            <a:off x="8226583" y="5816391"/>
            <a:ext cx="4116260" cy="795600"/>
          </a:xfrm>
          <a:prstGeom prst="rect">
            <a:avLst/>
          </a:prstGeom>
        </p:spPr>
        <p:txBody>
          <a:bodyPr spcFirstLastPara="1" vert="horz" wrap="square" lIns="121900" tIns="121900" rIns="121900" bIns="121900" rtlCol="0" anchor="ctr" anchorCtr="0">
            <a:noAutofit/>
          </a:bodyPr>
          <a:lstStyle/>
          <a:p>
            <a:r>
              <a:rPr lang="en-US" sz="2400" dirty="0"/>
              <a:t>A Modern Model of the Atom</a:t>
            </a:r>
          </a:p>
          <a:p>
            <a:r>
              <a:rPr lang="en-US" sz="2400" dirty="0"/>
              <a:t>Particle Charges</a:t>
            </a:r>
          </a:p>
          <a:p>
            <a:r>
              <a:rPr lang="en-US" sz="2400" dirty="0"/>
              <a:t>Comparing Particle Masses</a:t>
            </a:r>
          </a:p>
          <a:p>
            <a:r>
              <a:rPr lang="en-US" sz="2400" dirty="0"/>
              <a:t>Atomic Number</a:t>
            </a:r>
          </a:p>
          <a:p>
            <a:endParaRPr lang="en-US" sz="2400" dirty="0"/>
          </a:p>
        </p:txBody>
      </p:sp>
      <p:sp>
        <p:nvSpPr>
          <p:cNvPr id="2584" name="Google Shape;2584;p51"/>
          <p:cNvSpPr txBox="1">
            <a:spLocks noGrp="1"/>
          </p:cNvSpPr>
          <p:nvPr>
            <p:ph type="title" idx="8"/>
          </p:nvPr>
        </p:nvSpPr>
        <p:spPr>
          <a:xfrm>
            <a:off x="294620" y="1932389"/>
            <a:ext cx="1336400" cy="986000"/>
          </a:xfrm>
          <a:prstGeom prst="rect">
            <a:avLst/>
          </a:prstGeom>
          <a:noFill/>
        </p:spPr>
        <p:style>
          <a:lnRef idx="0">
            <a:schemeClr val="accent2"/>
          </a:lnRef>
          <a:fillRef idx="3">
            <a:schemeClr val="accent2"/>
          </a:fillRef>
          <a:effectRef idx="3">
            <a:schemeClr val="accent2"/>
          </a:effectRef>
          <a:fontRef idx="minor">
            <a:schemeClr val="lt1"/>
          </a:fontRef>
        </p:style>
        <p:txBody>
          <a:bodyPr spcFirstLastPara="1" vert="horz" wrap="square" lIns="121900" tIns="121900" rIns="121900" bIns="121900" rtlCol="0" anchor="ctr" anchorCtr="0">
            <a:noAutofit/>
          </a:bodyPr>
          <a:lstStyle/>
          <a:p>
            <a:r>
              <a:rPr lang="en" dirty="0">
                <a:hlinkClick r:id="rId3" action="ppaction://hlinksldjump"/>
              </a:rPr>
              <a:t>01</a:t>
            </a:r>
            <a:endParaRPr dirty="0">
              <a:hlinkClick r:id="rId4" action="ppaction://hlinksldjump"/>
            </a:endParaRPr>
          </a:p>
        </p:txBody>
      </p:sp>
      <p:sp>
        <p:nvSpPr>
          <p:cNvPr id="2585" name="Google Shape;2585;p51"/>
          <p:cNvSpPr txBox="1">
            <a:spLocks noGrp="1"/>
          </p:cNvSpPr>
          <p:nvPr>
            <p:ph type="title" idx="9"/>
          </p:nvPr>
        </p:nvSpPr>
        <p:spPr>
          <a:xfrm>
            <a:off x="232254" y="4914928"/>
            <a:ext cx="1336400" cy="986000"/>
          </a:xfrm>
          <a:prstGeom prst="rect">
            <a:avLst/>
          </a:prstGeom>
        </p:spPr>
        <p:txBody>
          <a:bodyPr spcFirstLastPara="1" vert="horz" wrap="square" lIns="121900" tIns="121900" rIns="121900" bIns="121900" rtlCol="0" anchor="ctr" anchorCtr="0">
            <a:noAutofit/>
          </a:bodyPr>
          <a:lstStyle/>
          <a:p>
            <a:r>
              <a:rPr lang="en" dirty="0">
                <a:hlinkClick r:id="rId5" action="ppaction://hlinksldjump"/>
              </a:rPr>
              <a:t>03</a:t>
            </a:r>
            <a:endParaRPr dirty="0"/>
          </a:p>
        </p:txBody>
      </p:sp>
      <p:sp>
        <p:nvSpPr>
          <p:cNvPr id="2586" name="Google Shape;2586;p51"/>
          <p:cNvSpPr txBox="1">
            <a:spLocks noGrp="1"/>
          </p:cNvSpPr>
          <p:nvPr>
            <p:ph type="title" idx="13"/>
          </p:nvPr>
        </p:nvSpPr>
        <p:spPr>
          <a:xfrm>
            <a:off x="6756217" y="1791349"/>
            <a:ext cx="1336400" cy="986000"/>
          </a:xfrm>
          <a:prstGeom prst="rect">
            <a:avLst/>
          </a:prstGeom>
        </p:spPr>
        <p:txBody>
          <a:bodyPr spcFirstLastPara="1" vert="horz" wrap="square" lIns="121900" tIns="121900" rIns="121900" bIns="121900" rtlCol="0" anchor="ctr" anchorCtr="0">
            <a:noAutofit/>
          </a:bodyPr>
          <a:lstStyle/>
          <a:p>
            <a:r>
              <a:rPr lang="en" dirty="0">
                <a:hlinkClick r:id="rId6" action="ppaction://hlinksldjump"/>
              </a:rPr>
              <a:t>02</a:t>
            </a:r>
            <a:endParaRPr dirty="0">
              <a:hlinkClick r:id="rId3" action="ppaction://hlinksldjump"/>
            </a:endParaRPr>
          </a:p>
        </p:txBody>
      </p:sp>
      <p:sp>
        <p:nvSpPr>
          <p:cNvPr id="2587" name="Google Shape;2587;p51"/>
          <p:cNvSpPr txBox="1">
            <a:spLocks noGrp="1"/>
          </p:cNvSpPr>
          <p:nvPr>
            <p:ph type="title" idx="14"/>
          </p:nvPr>
        </p:nvSpPr>
        <p:spPr>
          <a:xfrm>
            <a:off x="6693851" y="4773888"/>
            <a:ext cx="1336400" cy="986000"/>
          </a:xfrm>
          <a:prstGeom prst="rect">
            <a:avLst/>
          </a:prstGeom>
        </p:spPr>
        <p:txBody>
          <a:bodyPr spcFirstLastPara="1" vert="horz" wrap="square" lIns="121900" tIns="121900" rIns="121900" bIns="121900" rtlCol="0" anchor="ctr" anchorCtr="0">
            <a:noAutofit/>
          </a:bodyPr>
          <a:lstStyle/>
          <a:p>
            <a:r>
              <a:rPr lang="en" dirty="0">
                <a:hlinkClick r:id="rId7" action="ppaction://hlinksldjump"/>
              </a:rPr>
              <a:t>04</a:t>
            </a:r>
            <a:endParaRPr dirty="0">
              <a:hlinkClick r:id="rId8" action="ppaction://hlinksldjump"/>
            </a:endParaRPr>
          </a:p>
        </p:txBody>
      </p:sp>
      <p:sp>
        <p:nvSpPr>
          <p:cNvPr id="26" name="Google Shape;2573;p51">
            <a:extLst>
              <a:ext uri="{FF2B5EF4-FFF2-40B4-BE49-F238E27FC236}">
                <a16:creationId xmlns:a16="http://schemas.microsoft.com/office/drawing/2014/main" id="{33667AFE-A011-4638-A032-B8B5AA190146}"/>
              </a:ext>
            </a:extLst>
          </p:cNvPr>
          <p:cNvSpPr/>
          <p:nvPr/>
        </p:nvSpPr>
        <p:spPr>
          <a:xfrm rot="-1479384">
            <a:off x="3745873" y="3158312"/>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7" name="Google Shape;2582;p51">
            <a:extLst>
              <a:ext uri="{FF2B5EF4-FFF2-40B4-BE49-F238E27FC236}">
                <a16:creationId xmlns:a16="http://schemas.microsoft.com/office/drawing/2014/main" id="{D08CD4D1-9215-45B5-84AE-02ED98D3F63F}"/>
              </a:ext>
            </a:extLst>
          </p:cNvPr>
          <p:cNvSpPr txBox="1">
            <a:spLocks/>
          </p:cNvSpPr>
          <p:nvPr/>
        </p:nvSpPr>
        <p:spPr>
          <a:xfrm>
            <a:off x="5295421" y="2996522"/>
            <a:ext cx="3592400" cy="98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Capriola"/>
              <a:buNone/>
              <a:defRPr sz="2300" b="0" i="0" u="none" strike="noStrike" cap="none">
                <a:solidFill>
                  <a:schemeClr val="accent4"/>
                </a:solidFill>
                <a:latin typeface="Capriola"/>
                <a:ea typeface="Capriola"/>
                <a:cs typeface="Capriola"/>
                <a:sym typeface="Capriola"/>
              </a:defRPr>
            </a:lvl1pPr>
            <a:lvl2pPr marR="0" lvl="1"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2pPr>
            <a:lvl3pPr marR="0" lvl="2"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3pPr>
            <a:lvl4pPr marR="0" lvl="3"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4pPr>
            <a:lvl5pPr marR="0" lvl="4"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5pPr>
            <a:lvl6pPr marR="0" lvl="5"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6pPr>
            <a:lvl7pPr marR="0" lvl="6"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7pPr>
            <a:lvl8pPr marR="0" lvl="7"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8pPr>
            <a:lvl9pPr marR="0" lvl="8"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9pPr>
          </a:lstStyle>
          <a:p>
            <a:r>
              <a:rPr lang="en-US" sz="2800" dirty="0">
                <a:solidFill>
                  <a:schemeClr val="tx1"/>
                </a:solidFill>
              </a:rPr>
              <a:t>Pgs. 12,13</a:t>
            </a:r>
          </a:p>
        </p:txBody>
      </p:sp>
      <p:sp>
        <p:nvSpPr>
          <p:cNvPr id="28" name="Google Shape;2583;p51">
            <a:extLst>
              <a:ext uri="{FF2B5EF4-FFF2-40B4-BE49-F238E27FC236}">
                <a16:creationId xmlns:a16="http://schemas.microsoft.com/office/drawing/2014/main" id="{09BC6DDD-375B-4424-B76B-37A94C7D1BB1}"/>
              </a:ext>
            </a:extLst>
          </p:cNvPr>
          <p:cNvSpPr txBox="1">
            <a:spLocks/>
          </p:cNvSpPr>
          <p:nvPr/>
        </p:nvSpPr>
        <p:spPr>
          <a:xfrm>
            <a:off x="5313729" y="3711692"/>
            <a:ext cx="3214400" cy="79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Cabin"/>
              <a:buNone/>
              <a:defRPr sz="1600" b="0" i="0" u="none" strike="noStrike" cap="none">
                <a:solidFill>
                  <a:schemeClr val="dk1"/>
                </a:solidFill>
                <a:latin typeface="Cabin"/>
                <a:ea typeface="Cabin"/>
                <a:cs typeface="Cabin"/>
                <a:sym typeface="Cabin"/>
              </a:defRPr>
            </a:lvl1pPr>
            <a:lvl2pPr marL="914400" marR="0" lvl="1"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2pPr>
            <a:lvl3pPr marL="1371600" marR="0" lvl="2"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3pPr>
            <a:lvl4pPr marL="1828800" marR="0" lvl="3"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4pPr>
            <a:lvl5pPr marL="2286000" marR="0" lvl="4"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5pPr>
            <a:lvl6pPr marL="2743200" marR="0" lvl="5"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6pPr>
            <a:lvl7pPr marL="3200400" marR="0" lvl="6"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7pPr>
            <a:lvl8pPr marL="3657600" marR="0" lvl="7"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8pPr>
            <a:lvl9pPr marL="4114800" marR="0" lvl="8"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9pPr>
          </a:lstStyle>
          <a:p>
            <a:pPr marL="0" indent="0">
              <a:buSzPts val="1100"/>
            </a:pPr>
            <a:r>
              <a:rPr lang="en-US" sz="2133" dirty="0"/>
              <a:t>Isotopes </a:t>
            </a:r>
          </a:p>
          <a:p>
            <a:pPr marL="0" indent="0">
              <a:buSzPts val="1100"/>
            </a:pPr>
            <a:r>
              <a:rPr lang="en-US" sz="2133" dirty="0"/>
              <a:t>Lesson Check</a:t>
            </a:r>
          </a:p>
        </p:txBody>
      </p:sp>
      <p:sp>
        <p:nvSpPr>
          <p:cNvPr id="29" name="Google Shape;2587;p51">
            <a:hlinkClick r:id="rId9" action="ppaction://hlinksldjump"/>
            <a:extLst>
              <a:ext uri="{FF2B5EF4-FFF2-40B4-BE49-F238E27FC236}">
                <a16:creationId xmlns:a16="http://schemas.microsoft.com/office/drawing/2014/main" id="{70CF74CB-5C87-4F91-A092-56EA3D5741C6}"/>
              </a:ext>
            </a:extLst>
          </p:cNvPr>
          <p:cNvSpPr txBox="1">
            <a:spLocks/>
          </p:cNvSpPr>
          <p:nvPr/>
        </p:nvSpPr>
        <p:spPr>
          <a:xfrm>
            <a:off x="3728232" y="3281635"/>
            <a:ext cx="1336400" cy="98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apriola"/>
              <a:buNone/>
              <a:defRPr sz="4000" b="0" i="0" u="none" strike="noStrike" cap="none">
                <a:solidFill>
                  <a:schemeClr val="accent6"/>
                </a:solidFill>
                <a:latin typeface="Capriola"/>
                <a:ea typeface="Capriola"/>
                <a:cs typeface="Capriola"/>
                <a:sym typeface="Capriola"/>
              </a:defRPr>
            </a:lvl1pPr>
            <a:lvl2pPr marR="0" lvl="1"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2pPr>
            <a:lvl3pPr marR="0" lvl="2"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3pPr>
            <a:lvl4pPr marR="0" lvl="3"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4pPr>
            <a:lvl5pPr marR="0" lvl="4"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5pPr>
            <a:lvl6pPr marR="0" lvl="5"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6pPr>
            <a:lvl7pPr marR="0" lvl="6"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7pPr>
            <a:lvl8pPr marR="0" lvl="7"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8pPr>
            <a:lvl9pPr marR="0" lvl="8"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9pPr>
          </a:lstStyle>
          <a:p>
            <a:r>
              <a:rPr lang="en" sz="5333" dirty="0">
                <a:hlinkClick r:id="rId10" action="ppaction://hlinksldjump"/>
              </a:rPr>
              <a:t>05</a:t>
            </a:r>
            <a:endParaRPr lang="en" sz="5333" dirty="0"/>
          </a:p>
        </p:txBody>
      </p:sp>
      <p:sp>
        <p:nvSpPr>
          <p:cNvPr id="30" name="Rectangle: Rounded Corners 29">
            <a:extLst>
              <a:ext uri="{FF2B5EF4-FFF2-40B4-BE49-F238E27FC236}">
                <a16:creationId xmlns:a16="http://schemas.microsoft.com/office/drawing/2014/main" id="{019832FF-F25D-4451-B2E2-ADCFFDEF564C}"/>
              </a:ext>
            </a:extLst>
          </p:cNvPr>
          <p:cNvSpPr/>
          <p:nvPr/>
        </p:nvSpPr>
        <p:spPr>
          <a:xfrm>
            <a:off x="3956506"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 sz="6600" dirty="0"/>
              <a:t>TABLE OF CONTENTS</a:t>
            </a:r>
            <a:endParaRPr lang="en-US" sz="6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a:solidFill>
                  <a:schemeClr val="bg1"/>
                </a:solidFill>
              </a:rPr>
              <a:t>Atomic Number</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12192000" cy="4074532"/>
          </a:xfrm>
          <a:solidFill>
            <a:schemeClr val="bg1"/>
          </a:solidFill>
        </p:spPr>
        <p:txBody>
          <a:bodyPr anchor="ctr">
            <a:normAutofit/>
          </a:bodyPr>
          <a:lstStyle/>
          <a:p>
            <a:pPr algn="just"/>
            <a:r>
              <a:rPr lang="en-US" sz="3200" dirty="0">
                <a:solidFill>
                  <a:schemeClr val="tx1"/>
                </a:solidFill>
              </a:rPr>
              <a:t>You have read that all atoms of an element are the same, and atoms of different elements are different. What can atoms tell us about elements? </a:t>
            </a:r>
          </a:p>
          <a:p>
            <a:pPr algn="just"/>
            <a:r>
              <a:rPr lang="en-US" sz="3200" dirty="0">
                <a:solidFill>
                  <a:schemeClr val="tx1"/>
                </a:solidFill>
              </a:rPr>
              <a:t>The number of protons in the nucleus of an atom is the atomic number of that atom's element. The definition of an element is based on its atomic number. For example, every oxygen atom has eight protons, so the atomic number of oxygen is 8.</a:t>
            </a:r>
          </a:p>
        </p:txBody>
      </p:sp>
      <p:sp>
        <p:nvSpPr>
          <p:cNvPr id="6" name="Rectangle 5">
            <a:extLst>
              <a:ext uri="{FF2B5EF4-FFF2-40B4-BE49-F238E27FC236}">
                <a16:creationId xmlns:a16="http://schemas.microsoft.com/office/drawing/2014/main" id="{92B5B846-4A37-4A56-9B74-32E483BB51A2}"/>
              </a:ext>
            </a:extLst>
          </p:cNvPr>
          <p:cNvSpPr/>
          <p:nvPr/>
        </p:nvSpPr>
        <p:spPr>
          <a:xfrm>
            <a:off x="2692946" y="3199792"/>
            <a:ext cx="1265184" cy="38191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9" name="Picture 4" descr="Swipe Up Sticker by CoDee">
            <a:extLst>
              <a:ext uri="{FF2B5EF4-FFF2-40B4-BE49-F238E27FC236}">
                <a16:creationId xmlns:a16="http://schemas.microsoft.com/office/drawing/2014/main" id="{5778D4C4-B27F-48DC-A115-CDF6107A9D5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6330" y="5261460"/>
            <a:ext cx="1926622" cy="1027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tar Click Sticker by lastminute.com">
            <a:hlinkClick r:id="rId4"/>
            <a:extLst>
              <a:ext uri="{FF2B5EF4-FFF2-40B4-BE49-F238E27FC236}">
                <a16:creationId xmlns:a16="http://schemas.microsoft.com/office/drawing/2014/main" id="{D4EF0F25-4160-4734-B697-CC6143F4C5C5}"/>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2823" y="5228591"/>
            <a:ext cx="1452623" cy="14526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C9EBED4-EF7E-443B-8FF1-FA46EB790F4C}"/>
              </a:ext>
            </a:extLst>
          </p:cNvPr>
          <p:cNvSpPr/>
          <p:nvPr/>
        </p:nvSpPr>
        <p:spPr>
          <a:xfrm>
            <a:off x="9510240" y="3199792"/>
            <a:ext cx="2681759" cy="38191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42A8E12-BD2A-4FD6-8F7D-0018899607BE}"/>
              </a:ext>
            </a:extLst>
          </p:cNvPr>
          <p:cNvSpPr/>
          <p:nvPr/>
        </p:nvSpPr>
        <p:spPr>
          <a:xfrm>
            <a:off x="904029" y="5313561"/>
            <a:ext cx="7482545"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Atomic number = protons</a:t>
            </a:r>
          </a:p>
        </p:txBody>
      </p:sp>
    </p:spTree>
    <p:extLst>
      <p:ext uri="{BB962C8B-B14F-4D97-AF65-F5344CB8AC3E}">
        <p14:creationId xmlns:p14="http://schemas.microsoft.com/office/powerpoint/2010/main" val="62172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7BB63-4D98-4DF5-8686-12C04A11FFA2}"/>
              </a:ext>
            </a:extLst>
          </p:cNvPr>
          <p:cNvPicPr>
            <a:picLocks noChangeAspect="1"/>
          </p:cNvPicPr>
          <p:nvPr/>
        </p:nvPicPr>
        <p:blipFill>
          <a:blip r:embed="rId2"/>
          <a:stretch>
            <a:fillRect/>
          </a:stretch>
        </p:blipFill>
        <p:spPr>
          <a:xfrm>
            <a:off x="0" y="-14241"/>
            <a:ext cx="12192001" cy="6881510"/>
          </a:xfrm>
          <a:prstGeom prst="rect">
            <a:avLst/>
          </a:prstGeom>
        </p:spPr>
      </p:pic>
      <p:sp>
        <p:nvSpPr>
          <p:cNvPr id="5" name="TextBox 4">
            <a:extLst>
              <a:ext uri="{FF2B5EF4-FFF2-40B4-BE49-F238E27FC236}">
                <a16:creationId xmlns:a16="http://schemas.microsoft.com/office/drawing/2014/main" id="{8850BB73-B899-4766-AD36-6F1449393F87}"/>
              </a:ext>
            </a:extLst>
          </p:cNvPr>
          <p:cNvSpPr txBox="1"/>
          <p:nvPr/>
        </p:nvSpPr>
        <p:spPr>
          <a:xfrm>
            <a:off x="1820260" y="3958885"/>
            <a:ext cx="1374346" cy="523220"/>
          </a:xfrm>
          <a:prstGeom prst="rect">
            <a:avLst/>
          </a:prstGeom>
          <a:noFill/>
        </p:spPr>
        <p:txBody>
          <a:bodyPr wrap="square" rtlCol="0">
            <a:spAutoFit/>
          </a:bodyPr>
          <a:lstStyle/>
          <a:p>
            <a:r>
              <a:rPr lang="en-US" sz="2800" dirty="0">
                <a:solidFill>
                  <a:srgbClr val="FF0000"/>
                </a:solidFill>
              </a:rPr>
              <a:t>proton</a:t>
            </a:r>
          </a:p>
        </p:txBody>
      </p:sp>
      <p:sp>
        <p:nvSpPr>
          <p:cNvPr id="6" name="TextBox 5">
            <a:extLst>
              <a:ext uri="{FF2B5EF4-FFF2-40B4-BE49-F238E27FC236}">
                <a16:creationId xmlns:a16="http://schemas.microsoft.com/office/drawing/2014/main" id="{DE2C1B5A-78EE-4AD4-85A1-4434C794DF1F}"/>
              </a:ext>
            </a:extLst>
          </p:cNvPr>
          <p:cNvSpPr txBox="1"/>
          <p:nvPr/>
        </p:nvSpPr>
        <p:spPr>
          <a:xfrm>
            <a:off x="1751743" y="4803345"/>
            <a:ext cx="1511379" cy="523220"/>
          </a:xfrm>
          <a:prstGeom prst="rect">
            <a:avLst/>
          </a:prstGeom>
          <a:noFill/>
        </p:spPr>
        <p:txBody>
          <a:bodyPr wrap="square" rtlCol="0">
            <a:spAutoFit/>
          </a:bodyPr>
          <a:lstStyle/>
          <a:p>
            <a:r>
              <a:rPr lang="en-US" sz="2800" dirty="0">
                <a:solidFill>
                  <a:srgbClr val="FF0000"/>
                </a:solidFill>
              </a:rPr>
              <a:t>electron</a:t>
            </a:r>
          </a:p>
        </p:txBody>
      </p:sp>
      <p:sp>
        <p:nvSpPr>
          <p:cNvPr id="7" name="TextBox 6">
            <a:extLst>
              <a:ext uri="{FF2B5EF4-FFF2-40B4-BE49-F238E27FC236}">
                <a16:creationId xmlns:a16="http://schemas.microsoft.com/office/drawing/2014/main" id="{5E4BF13F-4A97-4A0E-B025-87B523C5AB35}"/>
              </a:ext>
            </a:extLst>
          </p:cNvPr>
          <p:cNvSpPr txBox="1"/>
          <p:nvPr/>
        </p:nvSpPr>
        <p:spPr>
          <a:xfrm>
            <a:off x="3289679" y="4304336"/>
            <a:ext cx="1374346" cy="523220"/>
          </a:xfrm>
          <a:prstGeom prst="rect">
            <a:avLst/>
          </a:prstGeom>
          <a:noFill/>
        </p:spPr>
        <p:txBody>
          <a:bodyPr wrap="square" rtlCol="0">
            <a:spAutoFit/>
          </a:bodyPr>
          <a:lstStyle/>
          <a:p>
            <a:pPr algn="ctr"/>
            <a:r>
              <a:rPr lang="en-US" sz="2800" dirty="0">
                <a:solidFill>
                  <a:srgbClr val="FF0000"/>
                </a:solidFill>
              </a:rPr>
              <a:t>n</a:t>
            </a:r>
          </a:p>
        </p:txBody>
      </p:sp>
      <p:sp>
        <p:nvSpPr>
          <p:cNvPr id="8" name="TextBox 7">
            <a:extLst>
              <a:ext uri="{FF2B5EF4-FFF2-40B4-BE49-F238E27FC236}">
                <a16:creationId xmlns:a16="http://schemas.microsoft.com/office/drawing/2014/main" id="{D3506F5B-21E4-4539-A2CC-7FF405CE7CA5}"/>
              </a:ext>
            </a:extLst>
          </p:cNvPr>
          <p:cNvSpPr txBox="1"/>
          <p:nvPr/>
        </p:nvSpPr>
        <p:spPr>
          <a:xfrm>
            <a:off x="3347310" y="4827556"/>
            <a:ext cx="1374346" cy="523220"/>
          </a:xfrm>
          <a:prstGeom prst="rect">
            <a:avLst/>
          </a:prstGeom>
          <a:noFill/>
        </p:spPr>
        <p:txBody>
          <a:bodyPr wrap="square" rtlCol="0">
            <a:spAutoFit/>
          </a:bodyPr>
          <a:lstStyle/>
          <a:p>
            <a:pPr algn="ctr"/>
            <a:r>
              <a:rPr lang="en-US" sz="2800" dirty="0">
                <a:solidFill>
                  <a:srgbClr val="FF0000"/>
                </a:solidFill>
              </a:rPr>
              <a:t>e</a:t>
            </a:r>
            <a:r>
              <a:rPr lang="en-US" sz="2800" dirty="0">
                <a:solidFill>
                  <a:srgbClr val="FF0000"/>
                </a:solidFill>
                <a:latin typeface="Avenir Next LT Pro" panose="020B0604020202020204" pitchFamily="34" charset="0"/>
              </a:rPr>
              <a:t> </a:t>
            </a:r>
            <a:r>
              <a:rPr lang="en-US" sz="2800" dirty="0">
                <a:solidFill>
                  <a:srgbClr val="FF0000"/>
                </a:solidFill>
                <a:latin typeface="Avenir Next LT Pro" panose="020B0504020202020204" pitchFamily="34" charset="0"/>
              </a:rPr>
              <a:t>¯</a:t>
            </a:r>
            <a:endParaRPr lang="en-US" sz="2800" dirty="0">
              <a:solidFill>
                <a:srgbClr val="FF0000"/>
              </a:solidFill>
            </a:endParaRPr>
          </a:p>
        </p:txBody>
      </p:sp>
      <p:sp>
        <p:nvSpPr>
          <p:cNvPr id="9" name="TextBox 8">
            <a:extLst>
              <a:ext uri="{FF2B5EF4-FFF2-40B4-BE49-F238E27FC236}">
                <a16:creationId xmlns:a16="http://schemas.microsoft.com/office/drawing/2014/main" id="{AB202DAC-9B32-41FB-B70B-43C822F4AD87}"/>
              </a:ext>
            </a:extLst>
          </p:cNvPr>
          <p:cNvSpPr txBox="1"/>
          <p:nvPr/>
        </p:nvSpPr>
        <p:spPr>
          <a:xfrm>
            <a:off x="5014866" y="3945190"/>
            <a:ext cx="1374346" cy="523220"/>
          </a:xfrm>
          <a:prstGeom prst="rect">
            <a:avLst/>
          </a:prstGeom>
          <a:noFill/>
        </p:spPr>
        <p:txBody>
          <a:bodyPr wrap="square" rtlCol="0">
            <a:spAutoFit/>
          </a:bodyPr>
          <a:lstStyle/>
          <a:p>
            <a:pPr algn="ctr"/>
            <a:r>
              <a:rPr lang="en-US" sz="2800" dirty="0">
                <a:solidFill>
                  <a:srgbClr val="FF0000"/>
                </a:solidFill>
              </a:rPr>
              <a:t>1</a:t>
            </a:r>
          </a:p>
        </p:txBody>
      </p:sp>
      <p:sp>
        <p:nvSpPr>
          <p:cNvPr id="10" name="TextBox 9">
            <a:extLst>
              <a:ext uri="{FF2B5EF4-FFF2-40B4-BE49-F238E27FC236}">
                <a16:creationId xmlns:a16="http://schemas.microsoft.com/office/drawing/2014/main" id="{9B0E2645-C020-481F-BCE6-1781743556BB}"/>
              </a:ext>
            </a:extLst>
          </p:cNvPr>
          <p:cNvSpPr txBox="1"/>
          <p:nvPr/>
        </p:nvSpPr>
        <p:spPr>
          <a:xfrm>
            <a:off x="5020325" y="4280125"/>
            <a:ext cx="1374346" cy="523220"/>
          </a:xfrm>
          <a:prstGeom prst="rect">
            <a:avLst/>
          </a:prstGeom>
          <a:noFill/>
        </p:spPr>
        <p:txBody>
          <a:bodyPr wrap="square" rtlCol="0">
            <a:spAutoFit/>
          </a:bodyPr>
          <a:lstStyle/>
          <a:p>
            <a:pPr algn="ctr"/>
            <a:r>
              <a:rPr lang="en-US" sz="2800" dirty="0">
                <a:solidFill>
                  <a:srgbClr val="FF0000"/>
                </a:solidFill>
              </a:rPr>
              <a:t>1</a:t>
            </a:r>
          </a:p>
        </p:txBody>
      </p:sp>
      <p:sp>
        <p:nvSpPr>
          <p:cNvPr id="11" name="TextBox 10">
            <a:extLst>
              <a:ext uri="{FF2B5EF4-FFF2-40B4-BE49-F238E27FC236}">
                <a16:creationId xmlns:a16="http://schemas.microsoft.com/office/drawing/2014/main" id="{760BFCCA-B532-4CD5-9AE0-86AC32709E4D}"/>
              </a:ext>
            </a:extLst>
          </p:cNvPr>
          <p:cNvSpPr txBox="1"/>
          <p:nvPr/>
        </p:nvSpPr>
        <p:spPr>
          <a:xfrm>
            <a:off x="1514850" y="1901857"/>
            <a:ext cx="5497380" cy="1384995"/>
          </a:xfrm>
          <a:prstGeom prst="rect">
            <a:avLst/>
          </a:prstGeom>
          <a:solidFill>
            <a:schemeClr val="bg1"/>
          </a:solidFill>
        </p:spPr>
        <p:txBody>
          <a:bodyPr wrap="square" rtlCol="0">
            <a:spAutoFit/>
          </a:bodyPr>
          <a:lstStyle/>
          <a:p>
            <a:pPr algn="just"/>
            <a:r>
              <a:rPr lang="en-US" sz="2800" dirty="0">
                <a:solidFill>
                  <a:srgbClr val="FF0000"/>
                </a:solidFill>
              </a:rPr>
              <a:t>1400 : 0.76 = 1842 : 1, is about the same as the proton : electron mass ratio.</a:t>
            </a:r>
          </a:p>
        </p:txBody>
      </p:sp>
    </p:spTree>
    <p:extLst>
      <p:ext uri="{BB962C8B-B14F-4D97-AF65-F5344CB8AC3E}">
        <p14:creationId xmlns:p14="http://schemas.microsoft.com/office/powerpoint/2010/main" val="366306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VA643122">
            <a:hlinkClick r:id="" action="ppaction://media"/>
            <a:extLst>
              <a:ext uri="{FF2B5EF4-FFF2-40B4-BE49-F238E27FC236}">
                <a16:creationId xmlns:a16="http://schemas.microsoft.com/office/drawing/2014/main" id="{3E8F7931-236B-4F00-BE4B-9152DD7EBD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25" y="9543"/>
            <a:ext cx="12179075" cy="6850729"/>
          </a:xfrm>
          <a:prstGeom prst="rect">
            <a:avLst/>
          </a:prstGeom>
        </p:spPr>
      </p:pic>
    </p:spTree>
    <p:extLst>
      <p:ext uri="{BB962C8B-B14F-4D97-AF65-F5344CB8AC3E}">
        <p14:creationId xmlns:p14="http://schemas.microsoft.com/office/powerpoint/2010/main" val="41428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12, 13</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943294" y="222195"/>
            <a:ext cx="5942685" cy="27486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Isotopes</a:t>
            </a:r>
          </a:p>
          <a:p>
            <a:r>
              <a:rPr lang="en-US" sz="3600" dirty="0">
                <a:solidFill>
                  <a:schemeClr val="bg1"/>
                </a:solidFill>
              </a:rPr>
              <a:t>Lesson Check</a:t>
            </a:r>
          </a:p>
          <a:p>
            <a:endParaRPr lang="en-US" sz="3600" dirty="0">
              <a:solidFill>
                <a:schemeClr val="bg1"/>
              </a:solidFill>
            </a:endParaRPr>
          </a:p>
        </p:txBody>
      </p:sp>
    </p:spTree>
    <p:extLst>
      <p:ext uri="{BB962C8B-B14F-4D97-AF65-F5344CB8AC3E}">
        <p14:creationId xmlns:p14="http://schemas.microsoft.com/office/powerpoint/2010/main" val="767133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35E9A952-12C7-481D-BB80-BBDC0F1D049D}"/>
              </a:ext>
            </a:extLst>
          </p:cNvPr>
          <p:cNvSpPr txBox="1">
            <a:spLocks/>
          </p:cNvSpPr>
          <p:nvPr/>
        </p:nvSpPr>
        <p:spPr>
          <a:xfrm>
            <a:off x="0" y="1291129"/>
            <a:ext cx="12192000" cy="4275741"/>
          </a:xfrm>
          <a:prstGeom prst="rect">
            <a:avLst/>
          </a:prstGeom>
          <a:solidFill>
            <a:schemeClr val="bg1"/>
          </a:solidFill>
        </p:spPr>
        <p:txBody>
          <a:bodyPr anchor="ct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a:t>All atoms of an element have the same number of protons. The number of neutrons can vary. </a:t>
            </a:r>
            <a:r>
              <a:rPr lang="en-US" u="sng" dirty="0"/>
              <a:t>Atoms with the same number of protons and different numbers of neutrons are called isotopes. </a:t>
            </a:r>
            <a:r>
              <a:rPr lang="en-US" dirty="0"/>
              <a:t>An isotope is identified by its </a:t>
            </a:r>
            <a:r>
              <a:rPr lang="en-US" u="sng" dirty="0"/>
              <a:t>mass number which is the sum of the protons and neutrons in the atom.</a:t>
            </a:r>
            <a:r>
              <a:rPr lang="en-US" dirty="0"/>
              <a:t> The most common isotope of oxygen has a mass number of 16 (8 protons + 8 neutrons) and may be written as "oxygen-16." Most naturally-occurring oxygen is oxygen-16. The two other stable isotopes are oxygen-17 and oxygen-18. Despite their different mass numbers, all three oxygen isotopes react the same way chemically. The number of electrons affects chemical reactivity, and neutrons generally do not affect chemical reactions very much. All isotopes of oxygen have the same number of electrons.</a:t>
            </a:r>
          </a:p>
        </p:txBody>
      </p:sp>
      <p:pic>
        <p:nvPicPr>
          <p:cNvPr id="2" name="Picture 1">
            <a:extLst>
              <a:ext uri="{FF2B5EF4-FFF2-40B4-BE49-F238E27FC236}">
                <a16:creationId xmlns:a16="http://schemas.microsoft.com/office/drawing/2014/main" id="{B0704743-E800-4DDF-89A5-5C5B0D08EA2A}"/>
              </a:ext>
            </a:extLst>
          </p:cNvPr>
          <p:cNvPicPr>
            <a:picLocks noChangeAspect="1"/>
          </p:cNvPicPr>
          <p:nvPr/>
        </p:nvPicPr>
        <p:blipFill rotWithShape="1">
          <a:blip r:embed="rId2"/>
          <a:srcRect t="4783" b="25678"/>
          <a:stretch/>
        </p:blipFill>
        <p:spPr>
          <a:xfrm>
            <a:off x="1" y="5414164"/>
            <a:ext cx="12204200" cy="1428775"/>
          </a:xfrm>
          <a:prstGeom prst="rect">
            <a:avLst/>
          </a:prstGeom>
        </p:spPr>
      </p:pic>
      <p:sp>
        <p:nvSpPr>
          <p:cNvPr id="3" name="Rectangle: Rounded Corners 2">
            <a:extLst>
              <a:ext uri="{FF2B5EF4-FFF2-40B4-BE49-F238E27FC236}">
                <a16:creationId xmlns:a16="http://schemas.microsoft.com/office/drawing/2014/main" id="{E0463EE4-784B-4E75-8CB2-C8BB96344F5E}"/>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a:solidFill>
                  <a:schemeClr val="bg1"/>
                </a:solidFill>
              </a:rPr>
              <a:t>Isotopes</a:t>
            </a:r>
          </a:p>
        </p:txBody>
      </p:sp>
      <p:sp>
        <p:nvSpPr>
          <p:cNvPr id="5" name="TextBox 4">
            <a:extLst>
              <a:ext uri="{FF2B5EF4-FFF2-40B4-BE49-F238E27FC236}">
                <a16:creationId xmlns:a16="http://schemas.microsoft.com/office/drawing/2014/main" id="{D75FD64D-FA20-4A54-BA8B-84EA2EBAC53F}"/>
              </a:ext>
            </a:extLst>
          </p:cNvPr>
          <p:cNvSpPr txBox="1"/>
          <p:nvPr/>
        </p:nvSpPr>
        <p:spPr>
          <a:xfrm>
            <a:off x="-12200" y="6265290"/>
            <a:ext cx="10842055" cy="523220"/>
          </a:xfrm>
          <a:prstGeom prst="rect">
            <a:avLst/>
          </a:prstGeom>
          <a:noFill/>
        </p:spPr>
        <p:txBody>
          <a:bodyPr wrap="square" rtlCol="0">
            <a:spAutoFit/>
          </a:bodyPr>
          <a:lstStyle/>
          <a:p>
            <a:pPr algn="just"/>
            <a:r>
              <a:rPr lang="en-US" sz="2800" dirty="0">
                <a:solidFill>
                  <a:srgbClr val="FF0000"/>
                </a:solidFill>
              </a:rPr>
              <a:t>The mass of the electron is too small to affect the overall mass.</a:t>
            </a:r>
          </a:p>
        </p:txBody>
      </p:sp>
    </p:spTree>
    <p:extLst>
      <p:ext uri="{BB962C8B-B14F-4D97-AF65-F5344CB8AC3E}">
        <p14:creationId xmlns:p14="http://schemas.microsoft.com/office/powerpoint/2010/main" val="300688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BACCD-D329-4AB9-8087-C18A218E69E7}"/>
              </a:ext>
            </a:extLst>
          </p:cNvPr>
          <p:cNvPicPr>
            <a:picLocks noChangeAspect="1"/>
          </p:cNvPicPr>
          <p:nvPr/>
        </p:nvPicPr>
        <p:blipFill>
          <a:blip r:embed="rId2"/>
          <a:stretch>
            <a:fillRect/>
          </a:stretch>
        </p:blipFill>
        <p:spPr>
          <a:xfrm>
            <a:off x="0" y="-11194"/>
            <a:ext cx="12192001" cy="6868584"/>
          </a:xfrm>
          <a:prstGeom prst="rect">
            <a:avLst/>
          </a:prstGeom>
        </p:spPr>
      </p:pic>
      <p:sp>
        <p:nvSpPr>
          <p:cNvPr id="3" name="TextBox 2">
            <a:extLst>
              <a:ext uri="{FF2B5EF4-FFF2-40B4-BE49-F238E27FC236}">
                <a16:creationId xmlns:a16="http://schemas.microsoft.com/office/drawing/2014/main" id="{FD689FA1-EB8C-434F-81A8-68F64ABE7783}"/>
              </a:ext>
            </a:extLst>
          </p:cNvPr>
          <p:cNvSpPr txBox="1"/>
          <p:nvPr/>
        </p:nvSpPr>
        <p:spPr>
          <a:xfrm>
            <a:off x="7972305" y="3887115"/>
            <a:ext cx="1374346" cy="523220"/>
          </a:xfrm>
          <a:prstGeom prst="rect">
            <a:avLst/>
          </a:prstGeom>
          <a:noFill/>
        </p:spPr>
        <p:txBody>
          <a:bodyPr wrap="square" rtlCol="0">
            <a:spAutoFit/>
          </a:bodyPr>
          <a:lstStyle/>
          <a:p>
            <a:pPr algn="ctr"/>
            <a:r>
              <a:rPr lang="en-US" sz="2800" dirty="0">
                <a:solidFill>
                  <a:srgbClr val="FF0000"/>
                </a:solidFill>
              </a:rPr>
              <a:t>8</a:t>
            </a:r>
          </a:p>
        </p:txBody>
      </p:sp>
      <p:sp>
        <p:nvSpPr>
          <p:cNvPr id="4" name="TextBox 3">
            <a:extLst>
              <a:ext uri="{FF2B5EF4-FFF2-40B4-BE49-F238E27FC236}">
                <a16:creationId xmlns:a16="http://schemas.microsoft.com/office/drawing/2014/main" id="{AF30F3EA-B4F8-4B37-9D75-1C4FDEF3523C}"/>
              </a:ext>
            </a:extLst>
          </p:cNvPr>
          <p:cNvSpPr txBox="1"/>
          <p:nvPr/>
        </p:nvSpPr>
        <p:spPr>
          <a:xfrm>
            <a:off x="6139544" y="4290499"/>
            <a:ext cx="1374346" cy="523220"/>
          </a:xfrm>
          <a:prstGeom prst="rect">
            <a:avLst/>
          </a:prstGeom>
          <a:noFill/>
        </p:spPr>
        <p:txBody>
          <a:bodyPr wrap="square" rtlCol="0">
            <a:spAutoFit/>
          </a:bodyPr>
          <a:lstStyle/>
          <a:p>
            <a:pPr algn="ctr"/>
            <a:r>
              <a:rPr lang="en-US" sz="2800" dirty="0">
                <a:solidFill>
                  <a:srgbClr val="FF0000"/>
                </a:solidFill>
              </a:rPr>
              <a:t>8</a:t>
            </a:r>
          </a:p>
        </p:txBody>
      </p:sp>
      <p:sp>
        <p:nvSpPr>
          <p:cNvPr id="5" name="TextBox 4">
            <a:extLst>
              <a:ext uri="{FF2B5EF4-FFF2-40B4-BE49-F238E27FC236}">
                <a16:creationId xmlns:a16="http://schemas.microsoft.com/office/drawing/2014/main" id="{32295392-FDEA-405B-A971-959CD0CEFCA6}"/>
              </a:ext>
            </a:extLst>
          </p:cNvPr>
          <p:cNvSpPr txBox="1"/>
          <p:nvPr/>
        </p:nvSpPr>
        <p:spPr>
          <a:xfrm>
            <a:off x="9875260" y="3887115"/>
            <a:ext cx="1374346" cy="523220"/>
          </a:xfrm>
          <a:prstGeom prst="rect">
            <a:avLst/>
          </a:prstGeom>
          <a:noFill/>
        </p:spPr>
        <p:txBody>
          <a:bodyPr wrap="square" rtlCol="0">
            <a:spAutoFit/>
          </a:bodyPr>
          <a:lstStyle/>
          <a:p>
            <a:pPr algn="ctr"/>
            <a:r>
              <a:rPr lang="en-US" sz="2800" dirty="0">
                <a:solidFill>
                  <a:srgbClr val="FF0000"/>
                </a:solidFill>
              </a:rPr>
              <a:t>8</a:t>
            </a:r>
          </a:p>
        </p:txBody>
      </p:sp>
      <p:sp>
        <p:nvSpPr>
          <p:cNvPr id="6" name="TextBox 5">
            <a:extLst>
              <a:ext uri="{FF2B5EF4-FFF2-40B4-BE49-F238E27FC236}">
                <a16:creationId xmlns:a16="http://schemas.microsoft.com/office/drawing/2014/main" id="{D8605F4C-E915-48F9-B024-D40851C5AD1D}"/>
              </a:ext>
            </a:extLst>
          </p:cNvPr>
          <p:cNvSpPr txBox="1"/>
          <p:nvPr/>
        </p:nvSpPr>
        <p:spPr>
          <a:xfrm>
            <a:off x="6139544" y="5457709"/>
            <a:ext cx="1374346" cy="523220"/>
          </a:xfrm>
          <a:prstGeom prst="rect">
            <a:avLst/>
          </a:prstGeom>
          <a:noFill/>
        </p:spPr>
        <p:txBody>
          <a:bodyPr wrap="square" rtlCol="0">
            <a:spAutoFit/>
          </a:bodyPr>
          <a:lstStyle/>
          <a:p>
            <a:pPr algn="ctr"/>
            <a:r>
              <a:rPr lang="en-US" sz="2800" dirty="0">
                <a:solidFill>
                  <a:srgbClr val="FF0000"/>
                </a:solidFill>
              </a:rPr>
              <a:t>19</a:t>
            </a:r>
          </a:p>
        </p:txBody>
      </p:sp>
      <p:sp>
        <p:nvSpPr>
          <p:cNvPr id="7" name="TextBox 6">
            <a:extLst>
              <a:ext uri="{FF2B5EF4-FFF2-40B4-BE49-F238E27FC236}">
                <a16:creationId xmlns:a16="http://schemas.microsoft.com/office/drawing/2014/main" id="{73552F11-0E9E-4E54-9591-1A61F40C1896}"/>
              </a:ext>
            </a:extLst>
          </p:cNvPr>
          <p:cNvSpPr txBox="1"/>
          <p:nvPr/>
        </p:nvSpPr>
        <p:spPr>
          <a:xfrm>
            <a:off x="7791426" y="5457709"/>
            <a:ext cx="1374346" cy="523220"/>
          </a:xfrm>
          <a:prstGeom prst="rect">
            <a:avLst/>
          </a:prstGeom>
          <a:noFill/>
        </p:spPr>
        <p:txBody>
          <a:bodyPr wrap="square" rtlCol="0">
            <a:spAutoFit/>
          </a:bodyPr>
          <a:lstStyle/>
          <a:p>
            <a:pPr algn="ctr"/>
            <a:r>
              <a:rPr lang="en-US" sz="2800" dirty="0">
                <a:solidFill>
                  <a:srgbClr val="FF0000"/>
                </a:solidFill>
              </a:rPr>
              <a:t>9</a:t>
            </a:r>
          </a:p>
        </p:txBody>
      </p:sp>
      <p:sp>
        <p:nvSpPr>
          <p:cNvPr id="8" name="TextBox 7">
            <a:extLst>
              <a:ext uri="{FF2B5EF4-FFF2-40B4-BE49-F238E27FC236}">
                <a16:creationId xmlns:a16="http://schemas.microsoft.com/office/drawing/2014/main" id="{DE725660-0C77-4674-BE52-9CD4423078BD}"/>
              </a:ext>
            </a:extLst>
          </p:cNvPr>
          <p:cNvSpPr txBox="1"/>
          <p:nvPr/>
        </p:nvSpPr>
        <p:spPr>
          <a:xfrm>
            <a:off x="7791426" y="5824413"/>
            <a:ext cx="1374346" cy="523220"/>
          </a:xfrm>
          <a:prstGeom prst="rect">
            <a:avLst/>
          </a:prstGeom>
          <a:noFill/>
        </p:spPr>
        <p:txBody>
          <a:bodyPr wrap="square" rtlCol="0">
            <a:spAutoFit/>
          </a:bodyPr>
          <a:lstStyle/>
          <a:p>
            <a:pPr algn="ctr"/>
            <a:r>
              <a:rPr lang="en-US" sz="2800" dirty="0">
                <a:solidFill>
                  <a:srgbClr val="FF0000"/>
                </a:solidFill>
              </a:rPr>
              <a:t>18</a:t>
            </a:r>
          </a:p>
        </p:txBody>
      </p:sp>
      <p:sp>
        <p:nvSpPr>
          <p:cNvPr id="9" name="TextBox 8">
            <a:extLst>
              <a:ext uri="{FF2B5EF4-FFF2-40B4-BE49-F238E27FC236}">
                <a16:creationId xmlns:a16="http://schemas.microsoft.com/office/drawing/2014/main" id="{C2E8C576-9167-465D-9AC4-AD898E308F46}"/>
              </a:ext>
            </a:extLst>
          </p:cNvPr>
          <p:cNvSpPr txBox="1"/>
          <p:nvPr/>
        </p:nvSpPr>
        <p:spPr>
          <a:xfrm>
            <a:off x="10106367" y="5824413"/>
            <a:ext cx="1374346" cy="523220"/>
          </a:xfrm>
          <a:prstGeom prst="rect">
            <a:avLst/>
          </a:prstGeom>
          <a:noFill/>
        </p:spPr>
        <p:txBody>
          <a:bodyPr wrap="square" rtlCol="0">
            <a:spAutoFit/>
          </a:bodyPr>
          <a:lstStyle/>
          <a:p>
            <a:pPr algn="ctr"/>
            <a:r>
              <a:rPr lang="en-US" sz="2800" dirty="0">
                <a:solidFill>
                  <a:srgbClr val="FF0000"/>
                </a:solidFill>
              </a:rPr>
              <a:t>18</a:t>
            </a:r>
          </a:p>
        </p:txBody>
      </p:sp>
      <p:sp>
        <p:nvSpPr>
          <p:cNvPr id="10" name="TextBox 9">
            <a:extLst>
              <a:ext uri="{FF2B5EF4-FFF2-40B4-BE49-F238E27FC236}">
                <a16:creationId xmlns:a16="http://schemas.microsoft.com/office/drawing/2014/main" id="{704E555E-E3A2-4EAE-93F7-70025185DAC2}"/>
              </a:ext>
            </a:extLst>
          </p:cNvPr>
          <p:cNvSpPr txBox="1"/>
          <p:nvPr/>
        </p:nvSpPr>
        <p:spPr>
          <a:xfrm>
            <a:off x="7791426" y="6255912"/>
            <a:ext cx="1374346" cy="523220"/>
          </a:xfrm>
          <a:prstGeom prst="rect">
            <a:avLst/>
          </a:prstGeom>
          <a:noFill/>
        </p:spPr>
        <p:txBody>
          <a:bodyPr wrap="square" rtlCol="0">
            <a:spAutoFit/>
          </a:bodyPr>
          <a:lstStyle/>
          <a:p>
            <a:pPr algn="ctr"/>
            <a:r>
              <a:rPr lang="en-US" sz="2800" dirty="0">
                <a:solidFill>
                  <a:srgbClr val="FF0000"/>
                </a:solidFill>
              </a:rPr>
              <a:t>20</a:t>
            </a:r>
          </a:p>
        </p:txBody>
      </p:sp>
      <p:sp>
        <p:nvSpPr>
          <p:cNvPr id="11" name="TextBox 10">
            <a:extLst>
              <a:ext uri="{FF2B5EF4-FFF2-40B4-BE49-F238E27FC236}">
                <a16:creationId xmlns:a16="http://schemas.microsoft.com/office/drawing/2014/main" id="{5D259B26-9A5F-4C90-8828-674B9CD3FDB4}"/>
              </a:ext>
            </a:extLst>
          </p:cNvPr>
          <p:cNvSpPr txBox="1"/>
          <p:nvPr/>
        </p:nvSpPr>
        <p:spPr>
          <a:xfrm>
            <a:off x="8948897" y="6210052"/>
            <a:ext cx="1374346" cy="523220"/>
          </a:xfrm>
          <a:prstGeom prst="rect">
            <a:avLst/>
          </a:prstGeom>
          <a:noFill/>
        </p:spPr>
        <p:txBody>
          <a:bodyPr wrap="square" rtlCol="0">
            <a:spAutoFit/>
          </a:bodyPr>
          <a:lstStyle/>
          <a:p>
            <a:pPr algn="ctr"/>
            <a:r>
              <a:rPr lang="en-US" sz="2800" dirty="0">
                <a:solidFill>
                  <a:srgbClr val="FF0000"/>
                </a:solidFill>
              </a:rPr>
              <a:t>21</a:t>
            </a:r>
          </a:p>
        </p:txBody>
      </p:sp>
    </p:spTree>
    <p:extLst>
      <p:ext uri="{BB962C8B-B14F-4D97-AF65-F5344CB8AC3E}">
        <p14:creationId xmlns:p14="http://schemas.microsoft.com/office/powerpoint/2010/main" val="16483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D1A1C72-6D4D-425B-A83B-496281793D42}"/>
              </a:ext>
            </a:extLst>
          </p:cNvPr>
          <p:cNvSpPr txBox="1">
            <a:spLocks/>
          </p:cNvSpPr>
          <p:nvPr/>
        </p:nvSpPr>
        <p:spPr>
          <a:xfrm>
            <a:off x="0" y="0"/>
            <a:ext cx="12192000" cy="6858000"/>
          </a:xfrm>
          <a:prstGeom prst="rect">
            <a:avLst/>
          </a:prstGeom>
          <a:solidFill>
            <a:schemeClr val="bg1"/>
          </a:solidFill>
        </p:spPr>
        <p:txBody>
          <a:bodyPr numCol="2" spcCol="457200" anchor="ct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a:t>1. </a:t>
            </a:r>
            <a:r>
              <a:rPr lang="en-US" dirty="0">
                <a:solidFill>
                  <a:srgbClr val="E20087"/>
                </a:solidFill>
              </a:rPr>
              <a:t>SEP Communicate Information</a:t>
            </a:r>
            <a:r>
              <a:rPr lang="en-US" dirty="0"/>
              <a:t> How did the discovery of isotopes disprove one part of Dalton's atomic theory?</a:t>
            </a:r>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r>
              <a:rPr lang="en-US" dirty="0"/>
              <a:t>2. </a:t>
            </a:r>
            <a:r>
              <a:rPr lang="en-US" dirty="0">
                <a:solidFill>
                  <a:srgbClr val="E20087"/>
                </a:solidFill>
              </a:rPr>
              <a:t>Apply Concepts</a:t>
            </a:r>
            <a:r>
              <a:rPr lang="en-US" dirty="0"/>
              <a:t> In Rutherford's experiment, why were some particles deflected a small amount?</a:t>
            </a:r>
          </a:p>
          <a:p>
            <a:pPr marL="0" indent="0" algn="just">
              <a:buNone/>
            </a:pPr>
            <a:endParaRPr lang="en-US" dirty="0"/>
          </a:p>
          <a:p>
            <a:pPr marL="0" indent="0" algn="just">
              <a:buNone/>
            </a:pPr>
            <a:endParaRPr lang="en-US" dirty="0"/>
          </a:p>
          <a:p>
            <a:pPr marL="0" indent="0" algn="just">
              <a:buNone/>
            </a:pPr>
            <a:endParaRPr lang="en-US" dirty="0"/>
          </a:p>
          <a:p>
            <a:pPr marL="0" indent="0" algn="just">
              <a:buNone/>
            </a:pPr>
            <a:r>
              <a:rPr lang="en-US" dirty="0"/>
              <a:t>3. </a:t>
            </a:r>
            <a:r>
              <a:rPr lang="en-US" dirty="0">
                <a:solidFill>
                  <a:srgbClr val="E20087"/>
                </a:solidFill>
              </a:rPr>
              <a:t>SEP Construct Explanations</a:t>
            </a:r>
            <a:r>
              <a:rPr lang="en-US" dirty="0"/>
              <a:t> This diagram shows a hydrogen atom. Explain why it looks like it does.</a:t>
            </a:r>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p:txBody>
      </p:sp>
      <p:sp>
        <p:nvSpPr>
          <p:cNvPr id="5" name="TextBox 4">
            <a:extLst>
              <a:ext uri="{FF2B5EF4-FFF2-40B4-BE49-F238E27FC236}">
                <a16:creationId xmlns:a16="http://schemas.microsoft.com/office/drawing/2014/main" id="{CCF54A0D-7EC3-4B6B-A075-ABEF610DAAF5}"/>
              </a:ext>
            </a:extLst>
          </p:cNvPr>
          <p:cNvSpPr txBox="1"/>
          <p:nvPr/>
        </p:nvSpPr>
        <p:spPr>
          <a:xfrm>
            <a:off x="0" y="1665990"/>
            <a:ext cx="5790590" cy="2400657"/>
          </a:xfrm>
          <a:prstGeom prst="rect">
            <a:avLst/>
          </a:prstGeom>
          <a:noFill/>
        </p:spPr>
        <p:txBody>
          <a:bodyPr wrap="square" rtlCol="0">
            <a:spAutoFit/>
          </a:bodyPr>
          <a:lstStyle/>
          <a:p>
            <a:pPr algn="just"/>
            <a:r>
              <a:rPr lang="en-US" sz="3000" dirty="0">
                <a:solidFill>
                  <a:srgbClr val="FF0000"/>
                </a:solidFill>
              </a:rPr>
              <a:t>Dalton’s theory stated that all atoms of an element were identical. Isotopes are atoms of the same element that differ in numbers of neutrons.</a:t>
            </a:r>
          </a:p>
        </p:txBody>
      </p:sp>
      <p:sp>
        <p:nvSpPr>
          <p:cNvPr id="7" name="TextBox 6">
            <a:extLst>
              <a:ext uri="{FF2B5EF4-FFF2-40B4-BE49-F238E27FC236}">
                <a16:creationId xmlns:a16="http://schemas.microsoft.com/office/drawing/2014/main" id="{73A9B5C3-DD96-4A62-9ADA-D9F85B21B832}"/>
              </a:ext>
            </a:extLst>
          </p:cNvPr>
          <p:cNvSpPr txBox="1"/>
          <p:nvPr/>
        </p:nvSpPr>
        <p:spPr>
          <a:xfrm>
            <a:off x="22950" y="5013798"/>
            <a:ext cx="5802790" cy="1938992"/>
          </a:xfrm>
          <a:prstGeom prst="rect">
            <a:avLst/>
          </a:prstGeom>
          <a:noFill/>
        </p:spPr>
        <p:txBody>
          <a:bodyPr wrap="square" rtlCol="0">
            <a:spAutoFit/>
          </a:bodyPr>
          <a:lstStyle/>
          <a:p>
            <a:pPr algn="just"/>
            <a:r>
              <a:rPr lang="en-US" sz="3000" dirty="0">
                <a:solidFill>
                  <a:srgbClr val="FF0000"/>
                </a:solidFill>
              </a:rPr>
              <a:t>They were positively charged, and they passed near a nucleus that was also positively charged. The like charges repelled each other.</a:t>
            </a:r>
          </a:p>
        </p:txBody>
      </p:sp>
      <p:pic>
        <p:nvPicPr>
          <p:cNvPr id="8" name="Picture 2" descr="Image shows a one green sphere in the middle of an area of yellow">
            <a:extLst>
              <a:ext uri="{FF2B5EF4-FFF2-40B4-BE49-F238E27FC236}">
                <a16:creationId xmlns:a16="http://schemas.microsoft.com/office/drawing/2014/main" id="{79087A77-E91B-4B26-AF3E-F342666EF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640" y="1443835"/>
            <a:ext cx="3005155" cy="30051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EC6988-5E4E-464C-816D-FE8C0BF799D1}"/>
              </a:ext>
            </a:extLst>
          </p:cNvPr>
          <p:cNvSpPr txBox="1"/>
          <p:nvPr/>
        </p:nvSpPr>
        <p:spPr>
          <a:xfrm>
            <a:off x="6225755" y="3811012"/>
            <a:ext cx="5943295" cy="3046988"/>
          </a:xfrm>
          <a:prstGeom prst="rect">
            <a:avLst/>
          </a:prstGeom>
          <a:noFill/>
        </p:spPr>
        <p:txBody>
          <a:bodyPr wrap="square" rtlCol="0">
            <a:spAutoFit/>
          </a:bodyPr>
          <a:lstStyle/>
          <a:p>
            <a:pPr algn="just"/>
            <a:r>
              <a:rPr lang="en-US" sz="3200" dirty="0">
                <a:solidFill>
                  <a:srgbClr val="FF0000"/>
                </a:solidFill>
              </a:rPr>
              <a:t>The green area represents one proton. There is only one proton in the nucleus of hydrogen. The orange area shows an electron cloud around the nucleus, where the electron is likely to be.</a:t>
            </a:r>
          </a:p>
        </p:txBody>
      </p:sp>
    </p:spTree>
    <p:extLst>
      <p:ext uri="{BB962C8B-B14F-4D97-AF65-F5344CB8AC3E}">
        <p14:creationId xmlns:p14="http://schemas.microsoft.com/office/powerpoint/2010/main" val="21165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D1A1C72-6D4D-425B-A83B-496281793D42}"/>
              </a:ext>
            </a:extLst>
          </p:cNvPr>
          <p:cNvSpPr txBox="1">
            <a:spLocks/>
          </p:cNvSpPr>
          <p:nvPr/>
        </p:nvSpPr>
        <p:spPr>
          <a:xfrm>
            <a:off x="0" y="0"/>
            <a:ext cx="12192000" cy="6858000"/>
          </a:xfrm>
          <a:prstGeom prst="rect">
            <a:avLst/>
          </a:prstGeom>
          <a:solidFill>
            <a:schemeClr val="bg1"/>
          </a:solidFill>
        </p:spPr>
        <p:txBody>
          <a:bodyPr numCol="2" spcCol="45720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a:t>4. </a:t>
            </a:r>
            <a:r>
              <a:rPr lang="en-US" dirty="0">
                <a:solidFill>
                  <a:srgbClr val="E20087"/>
                </a:solidFill>
              </a:rPr>
              <a:t>CCC Scale, Proportion, and Quantity</a:t>
            </a:r>
            <a:r>
              <a:rPr lang="en-US" dirty="0"/>
              <a:t> An atom of chlorine has an atomic number of 17 and a mass number of 37. How many protons, neutrons, and electrons are in the atom?</a:t>
            </a:r>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r>
              <a:rPr lang="en-US" sz="2800" dirty="0"/>
              <a:t>5. </a:t>
            </a:r>
            <a:r>
              <a:rPr lang="en-US" sz="2800" dirty="0">
                <a:solidFill>
                  <a:srgbClr val="E20087"/>
                </a:solidFill>
              </a:rPr>
              <a:t>SEP Develop Models</a:t>
            </a:r>
            <a:r>
              <a:rPr lang="en-US" sz="2800" dirty="0"/>
              <a:t> An atom of  carbon has six protons. In the space below, use the knowledge you gained in this lesson to draw a model of a carbon atom. Be sure to label the protons, neutrons, and electrons in your model, along with areas of positive and negative charge.</a:t>
            </a:r>
          </a:p>
        </p:txBody>
      </p:sp>
      <p:pic>
        <p:nvPicPr>
          <p:cNvPr id="25602" name="Picture 2" descr="pink Intuition Characteristic atom of carbon Installation Spelling Lost">
            <a:extLst>
              <a:ext uri="{FF2B5EF4-FFF2-40B4-BE49-F238E27FC236}">
                <a16:creationId xmlns:a16="http://schemas.microsoft.com/office/drawing/2014/main" id="{00939832-DE73-47B5-B92C-9BAD2D5091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2230" y="3581705"/>
            <a:ext cx="4115778" cy="3191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E0C1DA-66C1-409F-B6A6-5E32EB838336}"/>
              </a:ext>
            </a:extLst>
          </p:cNvPr>
          <p:cNvSpPr txBox="1"/>
          <p:nvPr/>
        </p:nvSpPr>
        <p:spPr>
          <a:xfrm>
            <a:off x="4943" y="3123590"/>
            <a:ext cx="5943295" cy="1077218"/>
          </a:xfrm>
          <a:prstGeom prst="rect">
            <a:avLst/>
          </a:prstGeom>
          <a:noFill/>
        </p:spPr>
        <p:txBody>
          <a:bodyPr wrap="square" rtlCol="0">
            <a:spAutoFit/>
          </a:bodyPr>
          <a:lstStyle/>
          <a:p>
            <a:pPr algn="just"/>
            <a:r>
              <a:rPr lang="en-US" sz="3200" dirty="0">
                <a:solidFill>
                  <a:srgbClr val="FF0000"/>
                </a:solidFill>
              </a:rPr>
              <a:t>17 protons, 17 electrons, and 20 (37 – 17) neutrons.</a:t>
            </a:r>
          </a:p>
        </p:txBody>
      </p:sp>
    </p:spTree>
    <p:extLst>
      <p:ext uri="{BB962C8B-B14F-4D97-AF65-F5344CB8AC3E}">
        <p14:creationId xmlns:p14="http://schemas.microsoft.com/office/powerpoint/2010/main" val="21821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Thanks</a:t>
            </a:r>
          </a:p>
        </p:txBody>
      </p:sp>
    </p:spTree>
    <p:extLst>
      <p:ext uri="{BB962C8B-B14F-4D97-AF65-F5344CB8AC3E}">
        <p14:creationId xmlns:p14="http://schemas.microsoft.com/office/powerpoint/2010/main" val="294180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4, 5</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485180" y="195591"/>
            <a:ext cx="6400800" cy="10689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Development of Atomic Theory</a:t>
            </a:r>
          </a:p>
        </p:txBody>
      </p:sp>
    </p:spTree>
    <p:extLst>
      <p:ext uri="{BB962C8B-B14F-4D97-AF65-F5344CB8AC3E}">
        <p14:creationId xmlns:p14="http://schemas.microsoft.com/office/powerpoint/2010/main" val="423684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580133" y="114416"/>
            <a:ext cx="8744107" cy="684885"/>
          </a:xfrm>
        </p:spPr>
        <p:txBody>
          <a:bodyPr>
            <a:noAutofit/>
          </a:bodyPr>
          <a:lstStyle/>
          <a:p>
            <a:r>
              <a:rPr lang="en-US" sz="4000" dirty="0"/>
              <a:t>Why </a:t>
            </a:r>
            <a:r>
              <a:rPr lang="en-US" sz="4000" dirty="0" err="1"/>
              <a:t>nanowhiskers</a:t>
            </a:r>
            <a:r>
              <a:rPr lang="en-US" sz="4000" dirty="0"/>
              <a:t> are used in fabrics?</a:t>
            </a:r>
          </a:p>
        </p:txBody>
      </p:sp>
      <p:sp>
        <p:nvSpPr>
          <p:cNvPr id="5" name="Content Placeholder 4"/>
          <p:cNvSpPr>
            <a:spLocks noGrp="1"/>
          </p:cNvSpPr>
          <p:nvPr>
            <p:ph idx="1"/>
          </p:nvPr>
        </p:nvSpPr>
        <p:spPr>
          <a:xfrm>
            <a:off x="3793225" y="766363"/>
            <a:ext cx="8398775" cy="5414166"/>
          </a:xfrm>
          <a:noFill/>
        </p:spPr>
        <p:txBody>
          <a:bodyPr>
            <a:noAutofit/>
          </a:bodyPr>
          <a:lstStyle/>
          <a:p>
            <a:r>
              <a:rPr lang="en-US" sz="3600" dirty="0"/>
              <a:t>Cellulose </a:t>
            </a:r>
            <a:r>
              <a:rPr lang="en-US" sz="3600" dirty="0" err="1"/>
              <a:t>nanowhiskers</a:t>
            </a:r>
            <a:r>
              <a:rPr lang="en-US" sz="3600" dirty="0"/>
              <a:t> (CNWs) are generally extracted from natural cellulose-based materials including plants, bacteria, and sea creatures by using hydrolysis methods. It is sized by several nanometers to a few tens of nanometers in diameter and several 100 nm in length. They have been molecularly hooked onto natural and synthetic </a:t>
            </a:r>
            <a:r>
              <a:rPr lang="en-US" sz="3600" dirty="0" err="1"/>
              <a:t>fibres</a:t>
            </a:r>
            <a:r>
              <a:rPr lang="en-US" sz="3600" dirty="0"/>
              <a:t> to impart stain resistance to clothing and other fabrics.</a:t>
            </a:r>
          </a:p>
        </p:txBody>
      </p:sp>
      <p:sp>
        <p:nvSpPr>
          <p:cNvPr id="7" name="Rectangle 6">
            <a:extLst>
              <a:ext uri="{FF2B5EF4-FFF2-40B4-BE49-F238E27FC236}">
                <a16:creationId xmlns:a16="http://schemas.microsoft.com/office/drawing/2014/main" id="{67F0E0B0-7CFD-428B-8945-FBE0E5D7E6DA}"/>
              </a:ext>
            </a:extLst>
          </p:cNvPr>
          <p:cNvSpPr/>
          <p:nvPr/>
        </p:nvSpPr>
        <p:spPr>
          <a:xfrm>
            <a:off x="11324240" y="6635805"/>
            <a:ext cx="867760" cy="22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hitin-chitosan nanocomposite gels: reinforcement of chitosan hydrogels  with rod-like chitin nanowhiskers | Polymer Journal">
            <a:extLst>
              <a:ext uri="{FF2B5EF4-FFF2-40B4-BE49-F238E27FC236}">
                <a16:creationId xmlns:a16="http://schemas.microsoft.com/office/drawing/2014/main" id="{C9F2A9B9-09AD-4275-9D20-C6BB8E309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3" y="2123044"/>
            <a:ext cx="3990975" cy="46654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ucation Studying Sticker by Hochschule Bonn-Rhein-Sieg">
            <a:extLst>
              <a:ext uri="{FF2B5EF4-FFF2-40B4-BE49-F238E27FC236}">
                <a16:creationId xmlns:a16="http://schemas.microsoft.com/office/drawing/2014/main" id="{8322D907-53B6-45E2-A754-31F27BACEB4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524445" y="-59482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423808A-6F21-4DD5-A4D4-4D0B1F763DC6}"/>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303945-9DA9-416D-82F8-BD7B54963BC5}"/>
              </a:ext>
            </a:extLst>
          </p:cNvPr>
          <p:cNvPicPr>
            <a:picLocks noChangeAspect="1"/>
          </p:cNvPicPr>
          <p:nvPr/>
        </p:nvPicPr>
        <p:blipFill>
          <a:blip r:embed="rId2"/>
          <a:stretch>
            <a:fillRect/>
          </a:stretch>
        </p:blipFill>
        <p:spPr>
          <a:xfrm>
            <a:off x="0" y="2360065"/>
            <a:ext cx="12160670" cy="4497935"/>
          </a:xfrm>
          <a:prstGeom prst="rect">
            <a:avLst/>
          </a:prstGeom>
        </p:spPr>
      </p:pic>
      <p:sp>
        <p:nvSpPr>
          <p:cNvPr id="19" name="TextBox 18">
            <a:extLst>
              <a:ext uri="{FF2B5EF4-FFF2-40B4-BE49-F238E27FC236}">
                <a16:creationId xmlns:a16="http://schemas.microsoft.com/office/drawing/2014/main" id="{65612D20-7CED-433E-BBA6-817F4A31118C}"/>
              </a:ext>
            </a:extLst>
          </p:cNvPr>
          <p:cNvSpPr txBox="1"/>
          <p:nvPr/>
        </p:nvSpPr>
        <p:spPr>
          <a:xfrm>
            <a:off x="598620" y="4192525"/>
            <a:ext cx="10689350" cy="523220"/>
          </a:xfrm>
          <a:prstGeom prst="rect">
            <a:avLst/>
          </a:prstGeom>
          <a:noFill/>
        </p:spPr>
        <p:txBody>
          <a:bodyPr wrap="square" rtlCol="0">
            <a:spAutoFit/>
          </a:bodyPr>
          <a:lstStyle/>
          <a:p>
            <a:r>
              <a:rPr lang="en-US" sz="2800" dirty="0" err="1">
                <a:solidFill>
                  <a:srgbClr val="FF0000"/>
                </a:solidFill>
              </a:rPr>
              <a:t>Nanowhiskers</a:t>
            </a:r>
            <a:endParaRPr lang="en-US" sz="2800" dirty="0">
              <a:solidFill>
                <a:srgbClr val="FF0000"/>
              </a:solidFill>
            </a:endParaRPr>
          </a:p>
        </p:txBody>
      </p:sp>
      <p:sp>
        <p:nvSpPr>
          <p:cNvPr id="20" name="TextBox 19">
            <a:extLst>
              <a:ext uri="{FF2B5EF4-FFF2-40B4-BE49-F238E27FC236}">
                <a16:creationId xmlns:a16="http://schemas.microsoft.com/office/drawing/2014/main" id="{82CAAB15-CFD5-4DCA-B310-19136EBB9F86}"/>
              </a:ext>
            </a:extLst>
          </p:cNvPr>
          <p:cNvSpPr txBox="1"/>
          <p:nvPr/>
        </p:nvSpPr>
        <p:spPr>
          <a:xfrm>
            <a:off x="598620" y="5414165"/>
            <a:ext cx="10689350" cy="954107"/>
          </a:xfrm>
          <a:prstGeom prst="rect">
            <a:avLst/>
          </a:prstGeom>
          <a:noFill/>
        </p:spPr>
        <p:txBody>
          <a:bodyPr wrap="square" rtlCol="0">
            <a:spAutoFit/>
          </a:bodyPr>
          <a:lstStyle/>
          <a:p>
            <a:r>
              <a:rPr lang="en-US" sz="2800" dirty="0" err="1">
                <a:solidFill>
                  <a:srgbClr val="FF0000"/>
                </a:solidFill>
              </a:rPr>
              <a:t>Nanowhiskers</a:t>
            </a:r>
            <a:r>
              <a:rPr lang="en-US" sz="2800" dirty="0">
                <a:solidFill>
                  <a:srgbClr val="FF0000"/>
                </a:solidFill>
              </a:rPr>
              <a:t> are small and spaced so close together that they form a barrier that prevents substances from touching the fabric.  </a:t>
            </a:r>
          </a:p>
        </p:txBody>
      </p:sp>
    </p:spTree>
    <p:extLst>
      <p:ext uri="{BB962C8B-B14F-4D97-AF65-F5344CB8AC3E}">
        <p14:creationId xmlns:p14="http://schemas.microsoft.com/office/powerpoint/2010/main" val="41707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5EEB3C-8215-439F-BE3A-2BC458C55486}"/>
              </a:ext>
            </a:extLst>
          </p:cNvPr>
          <p:cNvGrpSpPr/>
          <p:nvPr/>
        </p:nvGrpSpPr>
        <p:grpSpPr>
          <a:xfrm>
            <a:off x="0" y="0"/>
            <a:ext cx="12192000" cy="6880125"/>
            <a:chOff x="6241384" y="2360065"/>
            <a:chExt cx="5946346" cy="4497934"/>
          </a:xfrm>
        </p:grpSpPr>
        <p:pic>
          <p:nvPicPr>
            <p:cNvPr id="5" name="Picture 2" descr="an image of sea squirts, which are marine invertebrates that live on the ocean floor. They have tiny threads on them, which make the dotted look on their exterior.">
              <a:extLst>
                <a:ext uri="{FF2B5EF4-FFF2-40B4-BE49-F238E27FC236}">
                  <a16:creationId xmlns:a16="http://schemas.microsoft.com/office/drawing/2014/main" id="{D23F9D27-B83A-4FC6-8A66-0A613183D5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1385" y="2398240"/>
              <a:ext cx="5946345" cy="44597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840BC5-366A-4624-A780-3E74D87D0E24}"/>
                </a:ext>
              </a:extLst>
            </p:cNvPr>
            <p:cNvPicPr>
              <a:picLocks noChangeAspect="1"/>
            </p:cNvPicPr>
            <p:nvPr/>
          </p:nvPicPr>
          <p:blipFill>
            <a:blip r:embed="rId3"/>
            <a:stretch>
              <a:fillRect/>
            </a:stretch>
          </p:blipFill>
          <p:spPr>
            <a:xfrm>
              <a:off x="6241384" y="2360065"/>
              <a:ext cx="5946345" cy="624894"/>
            </a:xfrm>
            <a:prstGeom prst="rect">
              <a:avLst/>
            </a:prstGeom>
          </p:spPr>
        </p:pic>
      </p:grpSp>
      <p:sp>
        <p:nvSpPr>
          <p:cNvPr id="7" name="Oval 6">
            <a:extLst>
              <a:ext uri="{FF2B5EF4-FFF2-40B4-BE49-F238E27FC236}">
                <a16:creationId xmlns:a16="http://schemas.microsoft.com/office/drawing/2014/main" id="{3E14E2D9-EAC3-49C7-AE90-02E66C131F6A}"/>
              </a:ext>
            </a:extLst>
          </p:cNvPr>
          <p:cNvSpPr/>
          <p:nvPr/>
        </p:nvSpPr>
        <p:spPr>
          <a:xfrm>
            <a:off x="4568950" y="2512770"/>
            <a:ext cx="1832460" cy="27486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79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t>Development of Atomic Theory</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12192000" cy="5566870"/>
          </a:xfrm>
          <a:solidFill>
            <a:schemeClr val="bg1"/>
          </a:solidFill>
        </p:spPr>
        <p:txBody>
          <a:bodyPr anchor="t">
            <a:normAutofit lnSpcReduction="10000"/>
          </a:bodyPr>
          <a:lstStyle/>
          <a:p>
            <a:pPr algn="just"/>
            <a:r>
              <a:rPr lang="en-US" sz="3600" dirty="0">
                <a:solidFill>
                  <a:schemeClr val="tx1"/>
                </a:solidFill>
              </a:rPr>
              <a:t>What's more than 16,000 times thinner than a human hair and can be used in fabrics to repel stains and odors? It's a </a:t>
            </a:r>
            <a:r>
              <a:rPr lang="en-US" sz="3600" dirty="0" err="1">
                <a:solidFill>
                  <a:schemeClr val="tx1"/>
                </a:solidFill>
              </a:rPr>
              <a:t>nanowhisker</a:t>
            </a:r>
            <a:r>
              <a:rPr lang="en-US" sz="3600" dirty="0">
                <a:solidFill>
                  <a:schemeClr val="tx1"/>
                </a:solidFill>
              </a:rPr>
              <a:t>!</a:t>
            </a:r>
          </a:p>
          <a:p>
            <a:pPr algn="just"/>
            <a:r>
              <a:rPr lang="en-US" sz="3600" dirty="0" err="1">
                <a:solidFill>
                  <a:schemeClr val="tx1"/>
                </a:solidFill>
              </a:rPr>
              <a:t>Nanowhiskers</a:t>
            </a:r>
            <a:r>
              <a:rPr lang="en-US" sz="3600" dirty="0">
                <a:solidFill>
                  <a:schemeClr val="tx1"/>
                </a:solidFill>
              </a:rPr>
              <a:t> are tiny threads that measure about 10 nanometers (1 nm = 0.000000001 m) in length and 1.5 nanometers in diameter. They are often made of carbon or silver. Scientists have found that the carbon-based material that makes up the structure of a sea squirt, shown in Figure 1, is made of </a:t>
            </a:r>
            <a:r>
              <a:rPr lang="en-US" sz="3600" dirty="0" err="1">
                <a:solidFill>
                  <a:schemeClr val="tx1"/>
                </a:solidFill>
              </a:rPr>
              <a:t>nanowhiskers</a:t>
            </a:r>
            <a:r>
              <a:rPr lang="en-US" sz="3600" dirty="0">
                <a:solidFill>
                  <a:schemeClr val="tx1"/>
                </a:solidFill>
              </a:rPr>
              <a:t>. These </a:t>
            </a:r>
            <a:r>
              <a:rPr lang="en-US" sz="3600" dirty="0" err="1">
                <a:solidFill>
                  <a:schemeClr val="tx1"/>
                </a:solidFill>
              </a:rPr>
              <a:t>nanowhiskers</a:t>
            </a:r>
            <a:r>
              <a:rPr lang="en-US" sz="3600" dirty="0">
                <a:solidFill>
                  <a:schemeClr val="tx1"/>
                </a:solidFill>
              </a:rPr>
              <a:t> are similar to the cellulose fibers that make up cell walls in plants. </a:t>
            </a:r>
          </a:p>
        </p:txBody>
      </p:sp>
      <p:sp>
        <p:nvSpPr>
          <p:cNvPr id="6" name="Rectangle 5">
            <a:extLst>
              <a:ext uri="{FF2B5EF4-FFF2-40B4-BE49-F238E27FC236}">
                <a16:creationId xmlns:a16="http://schemas.microsoft.com/office/drawing/2014/main" id="{92B5B846-4A37-4A56-9B74-32E483BB51A2}"/>
              </a:ext>
            </a:extLst>
          </p:cNvPr>
          <p:cNvSpPr/>
          <p:nvPr/>
        </p:nvSpPr>
        <p:spPr>
          <a:xfrm>
            <a:off x="27060" y="2891944"/>
            <a:ext cx="2709430"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44493FB-6BD5-4FA8-AB84-CD724EDE675D}"/>
              </a:ext>
            </a:extLst>
          </p:cNvPr>
          <p:cNvSpPr/>
          <p:nvPr/>
        </p:nvSpPr>
        <p:spPr>
          <a:xfrm>
            <a:off x="11440675" y="2872610"/>
            <a:ext cx="724265"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2A3904-CB14-4122-8BD7-C9F99DA17AA4}"/>
              </a:ext>
            </a:extLst>
          </p:cNvPr>
          <p:cNvSpPr/>
          <p:nvPr/>
        </p:nvSpPr>
        <p:spPr>
          <a:xfrm>
            <a:off x="27059" y="3419105"/>
            <a:ext cx="8054105"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AE79C1B-2187-4224-A77C-E625CB6EEE5C}"/>
              </a:ext>
            </a:extLst>
          </p:cNvPr>
          <p:cNvSpPr/>
          <p:nvPr/>
        </p:nvSpPr>
        <p:spPr>
          <a:xfrm>
            <a:off x="10066330" y="3897255"/>
            <a:ext cx="2098610"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7FCB735-9EAE-4A4C-BDE9-D3F2AACC13AF}"/>
              </a:ext>
            </a:extLst>
          </p:cNvPr>
          <p:cNvSpPr/>
          <p:nvPr/>
        </p:nvSpPr>
        <p:spPr>
          <a:xfrm>
            <a:off x="68806" y="4375886"/>
            <a:ext cx="1140634"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94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t>Development of Atomic Theory</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12192000" cy="5566870"/>
          </a:xfrm>
          <a:solidFill>
            <a:schemeClr val="bg1"/>
          </a:solidFill>
        </p:spPr>
        <p:txBody>
          <a:bodyPr anchor="ctr">
            <a:normAutofit lnSpcReduction="10000"/>
          </a:bodyPr>
          <a:lstStyle/>
          <a:p>
            <a:pPr algn="just"/>
            <a:r>
              <a:rPr lang="en-US" sz="3600" dirty="0">
                <a:solidFill>
                  <a:schemeClr val="tx1"/>
                </a:solidFill>
              </a:rPr>
              <a:t>What does a </a:t>
            </a:r>
            <a:r>
              <a:rPr lang="en-US" sz="3600" dirty="0" err="1">
                <a:solidFill>
                  <a:schemeClr val="tx1"/>
                </a:solidFill>
              </a:rPr>
              <a:t>nanowhisker</a:t>
            </a:r>
            <a:r>
              <a:rPr lang="en-US" sz="3600" dirty="0">
                <a:solidFill>
                  <a:schemeClr val="tx1"/>
                </a:solidFill>
              </a:rPr>
              <a:t> have to do with atoms? </a:t>
            </a:r>
          </a:p>
          <a:p>
            <a:pPr algn="just"/>
            <a:r>
              <a:rPr lang="en-US" sz="3600" dirty="0">
                <a:solidFill>
                  <a:schemeClr val="tx1"/>
                </a:solidFill>
              </a:rPr>
              <a:t>Both of these things are so small that it's difficult to imagine how tiny they are. However, as small as a </a:t>
            </a:r>
            <a:r>
              <a:rPr lang="en-US" sz="3600" dirty="0" err="1">
                <a:solidFill>
                  <a:schemeClr val="tx1"/>
                </a:solidFill>
              </a:rPr>
              <a:t>nanowhisker</a:t>
            </a:r>
            <a:r>
              <a:rPr lang="en-US" sz="3600" dirty="0">
                <a:solidFill>
                  <a:schemeClr val="tx1"/>
                </a:solidFill>
              </a:rPr>
              <a:t> is, its diameter is still about 10 times wider than the diameter of an atom. Finding the smallest bits of matter that exist has always been a core question for scientists. For a long time, it was thought that atoms were the answer to this scientific puzzle. Now we know that atoms themselves are built from even smaller particles. The quest to find the absolute smallest bit of matter continues today.</a:t>
            </a:r>
          </a:p>
        </p:txBody>
      </p:sp>
      <p:sp>
        <p:nvSpPr>
          <p:cNvPr id="6" name="Rectangle 5">
            <a:extLst>
              <a:ext uri="{FF2B5EF4-FFF2-40B4-BE49-F238E27FC236}">
                <a16:creationId xmlns:a16="http://schemas.microsoft.com/office/drawing/2014/main" id="{92B5B846-4A37-4A56-9B74-32E483BB51A2}"/>
              </a:ext>
            </a:extLst>
          </p:cNvPr>
          <p:cNvSpPr/>
          <p:nvPr/>
        </p:nvSpPr>
        <p:spPr>
          <a:xfrm>
            <a:off x="68806" y="2146625"/>
            <a:ext cx="987929"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44493FB-6BD5-4FA8-AB84-CD724EDE675D}"/>
              </a:ext>
            </a:extLst>
          </p:cNvPr>
          <p:cNvSpPr/>
          <p:nvPr/>
        </p:nvSpPr>
        <p:spPr>
          <a:xfrm>
            <a:off x="4110835" y="2146625"/>
            <a:ext cx="2595985"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2A3904-CB14-4122-8BD7-C9F99DA17AA4}"/>
              </a:ext>
            </a:extLst>
          </p:cNvPr>
          <p:cNvSpPr/>
          <p:nvPr/>
        </p:nvSpPr>
        <p:spPr>
          <a:xfrm>
            <a:off x="3805425" y="2643629"/>
            <a:ext cx="1736478"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AE79C1B-2187-4224-A77C-E625CB6EEE5C}"/>
              </a:ext>
            </a:extLst>
          </p:cNvPr>
          <p:cNvSpPr/>
          <p:nvPr/>
        </p:nvSpPr>
        <p:spPr>
          <a:xfrm>
            <a:off x="68805" y="3155345"/>
            <a:ext cx="2209569"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7FCB735-9EAE-4A4C-BDE9-D3F2AACC13AF}"/>
              </a:ext>
            </a:extLst>
          </p:cNvPr>
          <p:cNvSpPr/>
          <p:nvPr/>
        </p:nvSpPr>
        <p:spPr>
          <a:xfrm>
            <a:off x="4404123" y="3140633"/>
            <a:ext cx="3982451"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08AF77-7FFC-4D7B-A369-291744B16D3F}"/>
              </a:ext>
            </a:extLst>
          </p:cNvPr>
          <p:cNvSpPr/>
          <p:nvPr/>
        </p:nvSpPr>
        <p:spPr>
          <a:xfrm>
            <a:off x="11593380" y="3155345"/>
            <a:ext cx="529815"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8740BDB-D115-47E1-A1CE-AC24121D5F13}"/>
              </a:ext>
            </a:extLst>
          </p:cNvPr>
          <p:cNvSpPr/>
          <p:nvPr/>
        </p:nvSpPr>
        <p:spPr>
          <a:xfrm>
            <a:off x="68805" y="3659464"/>
            <a:ext cx="1140635" cy="478631"/>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58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2752</Words>
  <Application>Microsoft Office PowerPoint</Application>
  <PresentationFormat>Widescreen</PresentationFormat>
  <Paragraphs>230</Paragraphs>
  <Slides>38</Slides>
  <Notes>13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Aharoni</vt:lpstr>
      <vt:lpstr>Arial</vt:lpstr>
      <vt:lpstr>Avenir Next LT Pro</vt:lpstr>
      <vt:lpstr>AvenirLTPro-Black</vt:lpstr>
      <vt:lpstr>AvenirLTPro-Oblique</vt:lpstr>
      <vt:lpstr>AvenirLTPro-Roman</vt:lpstr>
      <vt:lpstr>Cabin</vt:lpstr>
      <vt:lpstr>Calibri</vt:lpstr>
      <vt:lpstr>Capriola</vt:lpstr>
      <vt:lpstr>Freestyle Script</vt:lpstr>
      <vt:lpstr>Office Theme</vt:lpstr>
      <vt:lpstr>Grade 8</vt:lpstr>
      <vt:lpstr>PowerPoint Presentation</vt:lpstr>
      <vt:lpstr>Pgs. 4, 5</vt:lpstr>
      <vt:lpstr>PowerPoint Presentation</vt:lpstr>
      <vt:lpstr>Why nanowhiskers are used in fabrics?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Fazila</cp:lastModifiedBy>
  <cp:revision>122</cp:revision>
  <dcterms:created xsi:type="dcterms:W3CDTF">2013-08-21T19:17:07Z</dcterms:created>
  <dcterms:modified xsi:type="dcterms:W3CDTF">2023-08-27T04:03:16Z</dcterms:modified>
</cp:coreProperties>
</file>