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9" r:id="rId3"/>
    <p:sldId id="257" r:id="rId4"/>
    <p:sldId id="258" r:id="rId5"/>
    <p:sldId id="260" r:id="rId6"/>
    <p:sldId id="259" r:id="rId7"/>
    <p:sldId id="280" r:id="rId8"/>
    <p:sldId id="262" r:id="rId9"/>
    <p:sldId id="281" r:id="rId10"/>
    <p:sldId id="263" r:id="rId11"/>
    <p:sldId id="282" r:id="rId12"/>
    <p:sldId id="264" r:id="rId13"/>
    <p:sldId id="265" r:id="rId14"/>
    <p:sldId id="267" r:id="rId15"/>
    <p:sldId id="268" r:id="rId16"/>
    <p:sldId id="269" r:id="rId17"/>
    <p:sldId id="277" r:id="rId18"/>
    <p:sldId id="270" r:id="rId19"/>
    <p:sldId id="275" r:id="rId20"/>
    <p:sldId id="278" r:id="rId21"/>
    <p:sldId id="283" r:id="rId22"/>
    <p:sldId id="284"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52D6B-EC78-499B-9B9A-02C0CEC307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D30DD0-4172-4EDC-AF6D-1087B3F55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46C0FD-2256-45A9-B08D-72B3655B4576}"/>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5" name="Footer Placeholder 4">
            <a:extLst>
              <a:ext uri="{FF2B5EF4-FFF2-40B4-BE49-F238E27FC236}">
                <a16:creationId xmlns:a16="http://schemas.microsoft.com/office/drawing/2014/main" id="{8414A17F-6581-4DD2-B5E0-FCBA9CFDB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6DE2A-7D78-476E-A2C5-B81D424F2D3B}"/>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886524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6DD2-4B9E-4138-B9DF-D88C3BFCE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04383-158A-46E8-A4D3-F41282201F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10181-FA38-4C35-83B1-E2DF6FF1007D}"/>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5" name="Footer Placeholder 4">
            <a:extLst>
              <a:ext uri="{FF2B5EF4-FFF2-40B4-BE49-F238E27FC236}">
                <a16:creationId xmlns:a16="http://schemas.microsoft.com/office/drawing/2014/main" id="{536C7D28-E85E-4028-A67A-010A5E169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87B83-90F4-4D93-BDE3-61C51A4189D2}"/>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417896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0CD656-DD30-4ED2-8E7C-E8B2634FB8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2B804E-1388-40A2-B0EF-495D4CE29D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C8BF2-F8EA-4DA4-BFEF-2DE84935F1CF}"/>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5" name="Footer Placeholder 4">
            <a:extLst>
              <a:ext uri="{FF2B5EF4-FFF2-40B4-BE49-F238E27FC236}">
                <a16:creationId xmlns:a16="http://schemas.microsoft.com/office/drawing/2014/main" id="{B9394B15-5D06-4503-B96C-C7F0F3CAD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9E770-8393-4DBA-B7D5-598908B0BAF8}"/>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4219343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B69B-9574-4794-962A-ED501F17B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BB04F-84B0-404E-B265-010ED60F19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3AACB-A59F-4823-B2AF-11B7E2A8668B}"/>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5" name="Footer Placeholder 4">
            <a:extLst>
              <a:ext uri="{FF2B5EF4-FFF2-40B4-BE49-F238E27FC236}">
                <a16:creationId xmlns:a16="http://schemas.microsoft.com/office/drawing/2014/main" id="{438921EA-C7F5-4A85-8943-EF8B95CCD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1A455-2A08-455A-B578-3C75CC0E91E7}"/>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210773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5A99-AD70-4B47-9757-2D45025EB9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DDB55E-76DA-4E4F-A32B-8001CDDACA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8BE64-BA66-4D8E-B02E-8087325794A1}"/>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5" name="Footer Placeholder 4">
            <a:extLst>
              <a:ext uri="{FF2B5EF4-FFF2-40B4-BE49-F238E27FC236}">
                <a16:creationId xmlns:a16="http://schemas.microsoft.com/office/drawing/2014/main" id="{83FC3642-B4CD-4843-BBC4-F70F74574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02173-0744-4BFA-A62D-3A44C9C0561B}"/>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54213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CF6-DE63-40C9-9E42-F0D43D247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3D7FD-AE9C-4E8A-AA46-4B44F9F7C7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6A92A4-8988-4E77-8363-B2C55B93FC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9FF2E9-5ACA-4308-82A9-3F09A33C571C}"/>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6" name="Footer Placeholder 5">
            <a:extLst>
              <a:ext uri="{FF2B5EF4-FFF2-40B4-BE49-F238E27FC236}">
                <a16:creationId xmlns:a16="http://schemas.microsoft.com/office/drawing/2014/main" id="{80A06195-60E2-4088-863F-A34EAE9592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E8161-4427-47E9-874D-EE3DA6D197FC}"/>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187418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2F4B-0043-4058-BBD3-DCEA4683A0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D19D9-748B-42E1-9A07-A8F1BF1E2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D34301-5F38-4F58-A4B7-AD0620AC1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F5378A-5340-42FD-B428-7AAF4AD257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B71AEE-C748-4E21-BD2D-DC5CE9A10F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B5BE0D-A39F-4C2B-AC26-795F338AB258}"/>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8" name="Footer Placeholder 7">
            <a:extLst>
              <a:ext uri="{FF2B5EF4-FFF2-40B4-BE49-F238E27FC236}">
                <a16:creationId xmlns:a16="http://schemas.microsoft.com/office/drawing/2014/main" id="{206203FE-7D42-4ED3-BA78-85A312524A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CED8FC-82CA-4E49-BCA4-7D191339A605}"/>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1545281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F108-0FB2-42A8-BDF9-F68D74B689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C374A1-A709-4724-A6EA-19B635FF960E}"/>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4" name="Footer Placeholder 3">
            <a:extLst>
              <a:ext uri="{FF2B5EF4-FFF2-40B4-BE49-F238E27FC236}">
                <a16:creationId xmlns:a16="http://schemas.microsoft.com/office/drawing/2014/main" id="{06A53A2C-115C-41CE-BBE5-A32567E865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186A0E-CA9D-4DD5-A52E-738F7C27655F}"/>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702499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4080D8-CEDC-4B80-AFA1-829401769605}"/>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3" name="Footer Placeholder 2">
            <a:extLst>
              <a:ext uri="{FF2B5EF4-FFF2-40B4-BE49-F238E27FC236}">
                <a16:creationId xmlns:a16="http://schemas.microsoft.com/office/drawing/2014/main" id="{E745DFB2-4FB5-43D7-B5F0-AFFE4E3783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FD008C-D2D2-4F4B-ABFA-7E8A6B6F8B94}"/>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354769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2257-17A8-4FC3-A7F3-DC13EA912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3B70D-BACD-4530-904A-4557A5F9A1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BFE49-E75B-4752-BE98-5ADFAD0C3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91BAF2-EBFE-4E8F-9FC6-061A88A97185}"/>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6" name="Footer Placeholder 5">
            <a:extLst>
              <a:ext uri="{FF2B5EF4-FFF2-40B4-BE49-F238E27FC236}">
                <a16:creationId xmlns:a16="http://schemas.microsoft.com/office/drawing/2014/main" id="{A4F395C6-DC1F-4B58-B92B-6A22AF9D1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F7EE5-F6A7-4D21-B408-7FD1FC5F10B4}"/>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19426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5BD6-FBEF-40B4-9EC6-5ADF3F62FC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939C23-8273-435A-8D08-F4A4CB2C9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E9641-99CD-46D6-BD34-2AD95B3B0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63C39-539F-46D0-BB82-9B87DF4AAC29}"/>
              </a:ext>
            </a:extLst>
          </p:cNvPr>
          <p:cNvSpPr>
            <a:spLocks noGrp="1"/>
          </p:cNvSpPr>
          <p:nvPr>
            <p:ph type="dt" sz="half" idx="10"/>
          </p:nvPr>
        </p:nvSpPr>
        <p:spPr/>
        <p:txBody>
          <a:bodyPr/>
          <a:lstStyle/>
          <a:p>
            <a:fld id="{BD9AE520-13F8-46CF-9A42-D199D62B75C1}" type="datetimeFigureOut">
              <a:rPr lang="en-US" smtClean="0"/>
              <a:t>10/20/2023</a:t>
            </a:fld>
            <a:endParaRPr lang="en-US"/>
          </a:p>
        </p:txBody>
      </p:sp>
      <p:sp>
        <p:nvSpPr>
          <p:cNvPr id="6" name="Footer Placeholder 5">
            <a:extLst>
              <a:ext uri="{FF2B5EF4-FFF2-40B4-BE49-F238E27FC236}">
                <a16:creationId xmlns:a16="http://schemas.microsoft.com/office/drawing/2014/main" id="{ABA24191-E2C4-43DE-AB77-4D5E8D41C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E278D0-6EC5-4389-9E0D-A0AD695BCD9C}"/>
              </a:ext>
            </a:extLst>
          </p:cNvPr>
          <p:cNvSpPr>
            <a:spLocks noGrp="1"/>
          </p:cNvSpPr>
          <p:nvPr>
            <p:ph type="sldNum" sz="quarter" idx="12"/>
          </p:nvPr>
        </p:nvSpPr>
        <p:spPr/>
        <p:txBody>
          <a:bodyPr/>
          <a:lstStyle/>
          <a:p>
            <a:fld id="{CD5EE6A6-DB58-45AA-A1EC-50CFA25E8507}" type="slidenum">
              <a:rPr lang="en-US" smtClean="0"/>
              <a:t>‹#›</a:t>
            </a:fld>
            <a:endParaRPr lang="en-US"/>
          </a:p>
        </p:txBody>
      </p:sp>
    </p:spTree>
    <p:extLst>
      <p:ext uri="{BB962C8B-B14F-4D97-AF65-F5344CB8AC3E}">
        <p14:creationId xmlns:p14="http://schemas.microsoft.com/office/powerpoint/2010/main" val="177255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590A1-3C78-422A-88A7-91F2F944F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F1DA07-9BF3-4F83-8DE0-8224DBC66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6FB58-EE0D-48C0-A727-F0D5D906E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AE520-13F8-46CF-9A42-D199D62B75C1}" type="datetimeFigureOut">
              <a:rPr lang="en-US" smtClean="0"/>
              <a:t>10/20/2023</a:t>
            </a:fld>
            <a:endParaRPr lang="en-US"/>
          </a:p>
        </p:txBody>
      </p:sp>
      <p:sp>
        <p:nvSpPr>
          <p:cNvPr id="5" name="Footer Placeholder 4">
            <a:extLst>
              <a:ext uri="{FF2B5EF4-FFF2-40B4-BE49-F238E27FC236}">
                <a16:creationId xmlns:a16="http://schemas.microsoft.com/office/drawing/2014/main" id="{89C02D35-8CDC-4349-98AF-C8FA29D25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D8F9F9-04FF-4AB0-B656-370E9EFA6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EE6A6-DB58-45AA-A1EC-50CFA25E8507}" type="slidenum">
              <a:rPr lang="en-US" smtClean="0"/>
              <a:t>‹#›</a:t>
            </a:fld>
            <a:endParaRPr lang="en-US"/>
          </a:p>
        </p:txBody>
      </p:sp>
    </p:spTree>
    <p:extLst>
      <p:ext uri="{BB962C8B-B14F-4D97-AF65-F5344CB8AC3E}">
        <p14:creationId xmlns:p14="http://schemas.microsoft.com/office/powerpoint/2010/main" val="3950158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4E86CE9A-516F-47F4-8813-989D899854FA}"/>
              </a:ext>
            </a:extLst>
          </p:cNvPr>
          <p:cNvSpPr>
            <a:spLocks noGrp="1"/>
          </p:cNvSpPr>
          <p:nvPr>
            <p:ph type="subTitle" idx="1"/>
          </p:nvPr>
        </p:nvSpPr>
        <p:spPr>
          <a:xfrm>
            <a:off x="4439633" y="4518923"/>
            <a:ext cx="3312734" cy="1141851"/>
          </a:xfrm>
          <a:noFill/>
        </p:spPr>
        <p:txBody>
          <a:bodyPr>
            <a:normAutofit/>
          </a:bodyPr>
          <a:lstStyle/>
          <a:p>
            <a:r>
              <a:rPr lang="en-US" sz="2000" dirty="0">
                <a:solidFill>
                  <a:srgbClr val="080808"/>
                </a:solidFill>
              </a:rPr>
              <a:t>Pages 98 - 105</a:t>
            </a:r>
          </a:p>
        </p:txBody>
      </p:sp>
      <p:sp>
        <p:nvSpPr>
          <p:cNvPr id="2" name="Title 1">
            <a:extLst>
              <a:ext uri="{FF2B5EF4-FFF2-40B4-BE49-F238E27FC236}">
                <a16:creationId xmlns:a16="http://schemas.microsoft.com/office/drawing/2014/main" id="{B57422B6-ACA4-42C5-9AD2-E1FF6D89BBD2}"/>
              </a:ext>
            </a:extLst>
          </p:cNvPr>
          <p:cNvSpPr>
            <a:spLocks noGrp="1"/>
          </p:cNvSpPr>
          <p:nvPr>
            <p:ph type="ctrTitle"/>
          </p:nvPr>
        </p:nvSpPr>
        <p:spPr>
          <a:xfrm>
            <a:off x="2890546" y="2353641"/>
            <a:ext cx="6431030" cy="2150719"/>
          </a:xfrm>
          <a:noFill/>
        </p:spPr>
        <p:txBody>
          <a:bodyPr anchor="ctr">
            <a:normAutofit fontScale="90000"/>
          </a:bodyPr>
          <a:lstStyle/>
          <a:p>
            <a:r>
              <a:rPr lang="en-GB" sz="5400" b="1" dirty="0">
                <a:solidFill>
                  <a:schemeClr val="accent1">
                    <a:lumMod val="50000"/>
                  </a:schemeClr>
                </a:solidFill>
                <a:effectLst>
                  <a:outerShdw blurRad="38100" dist="38100" dir="2700000" algn="tl">
                    <a:srgbClr val="000000">
                      <a:alpha val="43137"/>
                    </a:srgbClr>
                  </a:outerShdw>
                </a:effectLst>
              </a:rPr>
              <a:t>Lesson 4</a:t>
            </a:r>
            <a:br>
              <a:rPr lang="en-GB" sz="5400" b="1" dirty="0">
                <a:solidFill>
                  <a:schemeClr val="accent1">
                    <a:lumMod val="50000"/>
                  </a:schemeClr>
                </a:solidFill>
                <a:effectLst>
                  <a:outerShdw blurRad="38100" dist="38100" dir="2700000" algn="tl">
                    <a:srgbClr val="000000">
                      <a:alpha val="43137"/>
                    </a:srgbClr>
                  </a:outerShdw>
                </a:effectLst>
              </a:rPr>
            </a:br>
            <a:r>
              <a:rPr lang="en-GB" sz="5400" b="1" dirty="0">
                <a:solidFill>
                  <a:schemeClr val="accent1">
                    <a:lumMod val="50000"/>
                  </a:schemeClr>
                </a:solidFill>
                <a:effectLst>
                  <a:outerShdw blurRad="38100" dist="38100" dir="2700000" algn="tl">
                    <a:srgbClr val="000000">
                      <a:alpha val="43137"/>
                    </a:srgbClr>
                  </a:outerShdw>
                </a:effectLst>
              </a:rPr>
              <a:t>Producing Useful Materials</a:t>
            </a:r>
            <a:endParaRPr lang="en-US" sz="5400" b="1" dirty="0">
              <a:solidFill>
                <a:schemeClr val="accent1">
                  <a:lumMod val="50000"/>
                </a:schemeClr>
              </a:solidFill>
              <a:effectLst>
                <a:outerShdw blurRad="38100" dist="38100" dir="2700000" algn="tl">
                  <a:srgbClr val="000000">
                    <a:alpha val="43137"/>
                  </a:srgbClr>
                </a:outerShdw>
              </a:effectLst>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69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654F8E-2DCE-404D-9D8E-C0927D7863CB}"/>
              </a:ext>
            </a:extLst>
          </p:cNvPr>
          <p:cNvPicPr>
            <a:picLocks noGrp="1" noChangeAspect="1"/>
          </p:cNvPicPr>
          <p:nvPr>
            <p:ph idx="1"/>
          </p:nvPr>
        </p:nvPicPr>
        <p:blipFill rotWithShape="1">
          <a:blip r:embed="rId2"/>
          <a:srcRect l="3043" t="22704" r="44609" b="60162"/>
          <a:stretch/>
        </p:blipFill>
        <p:spPr>
          <a:xfrm>
            <a:off x="0" y="0"/>
            <a:ext cx="6344530" cy="2307100"/>
          </a:xfrm>
          <a:prstGeom prst="rect">
            <a:avLst/>
          </a:prstGeom>
        </p:spPr>
      </p:pic>
      <p:pic>
        <p:nvPicPr>
          <p:cNvPr id="5" name="Picture 4">
            <a:extLst>
              <a:ext uri="{FF2B5EF4-FFF2-40B4-BE49-F238E27FC236}">
                <a16:creationId xmlns:a16="http://schemas.microsoft.com/office/drawing/2014/main" id="{5684FDCE-4360-480D-B460-B7FE634FFFE5}"/>
              </a:ext>
            </a:extLst>
          </p:cNvPr>
          <p:cNvPicPr>
            <a:picLocks noChangeAspect="1"/>
          </p:cNvPicPr>
          <p:nvPr/>
        </p:nvPicPr>
        <p:blipFill rotWithShape="1">
          <a:blip r:embed="rId3"/>
          <a:srcRect l="3231" t="19268" r="44731" b="19575"/>
          <a:stretch/>
        </p:blipFill>
        <p:spPr>
          <a:xfrm>
            <a:off x="0" y="2307101"/>
            <a:ext cx="6344530" cy="4550899"/>
          </a:xfrm>
          <a:prstGeom prst="rect">
            <a:avLst/>
          </a:prstGeom>
        </p:spPr>
      </p:pic>
      <p:pic>
        <p:nvPicPr>
          <p:cNvPr id="6" name="Picture 5">
            <a:extLst>
              <a:ext uri="{FF2B5EF4-FFF2-40B4-BE49-F238E27FC236}">
                <a16:creationId xmlns:a16="http://schemas.microsoft.com/office/drawing/2014/main" id="{380FA883-9F16-4CB4-A0EF-72DCF5D0F083}"/>
              </a:ext>
            </a:extLst>
          </p:cNvPr>
          <p:cNvPicPr>
            <a:picLocks noChangeAspect="1"/>
          </p:cNvPicPr>
          <p:nvPr/>
        </p:nvPicPr>
        <p:blipFill rotWithShape="1">
          <a:blip r:embed="rId4"/>
          <a:srcRect l="2884" t="33017" r="45077" b="54053"/>
          <a:stretch/>
        </p:blipFill>
        <p:spPr>
          <a:xfrm>
            <a:off x="6344530" y="0"/>
            <a:ext cx="5847470" cy="2307100"/>
          </a:xfrm>
          <a:prstGeom prst="rect">
            <a:avLst/>
          </a:prstGeom>
        </p:spPr>
      </p:pic>
      <p:pic>
        <p:nvPicPr>
          <p:cNvPr id="7" name="Picture 6">
            <a:extLst>
              <a:ext uri="{FF2B5EF4-FFF2-40B4-BE49-F238E27FC236}">
                <a16:creationId xmlns:a16="http://schemas.microsoft.com/office/drawing/2014/main" id="{E4D7E664-1F08-4264-B578-91002DBA321A}"/>
              </a:ext>
            </a:extLst>
          </p:cNvPr>
          <p:cNvPicPr>
            <a:picLocks noChangeAspect="1"/>
          </p:cNvPicPr>
          <p:nvPr/>
        </p:nvPicPr>
        <p:blipFill rotWithShape="1">
          <a:blip r:embed="rId5"/>
          <a:srcRect l="3924" t="21636" r="45307" b="21636"/>
          <a:stretch/>
        </p:blipFill>
        <p:spPr>
          <a:xfrm>
            <a:off x="6344530" y="2307102"/>
            <a:ext cx="5847470" cy="4550899"/>
          </a:xfrm>
          <a:prstGeom prst="rect">
            <a:avLst/>
          </a:prstGeom>
        </p:spPr>
      </p:pic>
    </p:spTree>
    <p:extLst>
      <p:ext uri="{BB962C8B-B14F-4D97-AF65-F5344CB8AC3E}">
        <p14:creationId xmlns:p14="http://schemas.microsoft.com/office/powerpoint/2010/main" val="2243018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511E-FD2A-408D-A740-B22B85D044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B64154-DA99-4319-9BA8-DDC8BB2446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44C2D14-F63D-4C39-8375-2EB7C5271E7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D44B35F-18F4-4999-9759-7E27948DBCAB}"/>
              </a:ext>
            </a:extLst>
          </p:cNvPr>
          <p:cNvSpPr/>
          <p:nvPr/>
        </p:nvSpPr>
        <p:spPr>
          <a:xfrm>
            <a:off x="1381125" y="-66675"/>
            <a:ext cx="3533775"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A402BC-3CAE-49A7-ADB0-5FFDA98AAB27}"/>
              </a:ext>
            </a:extLst>
          </p:cNvPr>
          <p:cNvSpPr txBox="1"/>
          <p:nvPr/>
        </p:nvSpPr>
        <p:spPr>
          <a:xfrm rot="21421777">
            <a:off x="8620125" y="1976012"/>
            <a:ext cx="2458302" cy="923330"/>
          </a:xfrm>
          <a:prstGeom prst="rect">
            <a:avLst/>
          </a:prstGeom>
          <a:noFill/>
        </p:spPr>
        <p:txBody>
          <a:bodyPr wrap="none" rtlCol="0">
            <a:spAutoFit/>
          </a:bodyPr>
          <a:lstStyle/>
          <a:p>
            <a:r>
              <a:rPr lang="en-US" dirty="0">
                <a:solidFill>
                  <a:srgbClr val="FF0000"/>
                </a:solidFill>
              </a:rPr>
              <a:t>forms very strong bonds</a:t>
            </a:r>
          </a:p>
          <a:p>
            <a:r>
              <a:rPr lang="en-US" dirty="0">
                <a:solidFill>
                  <a:srgbClr val="FF0000"/>
                </a:solidFill>
              </a:rPr>
              <a:t>without requiring water</a:t>
            </a:r>
          </a:p>
          <a:p>
            <a:r>
              <a:rPr lang="en-US" dirty="0">
                <a:solidFill>
                  <a:srgbClr val="FF0000"/>
                </a:solidFill>
              </a:rPr>
              <a:t>or heat</a:t>
            </a:r>
          </a:p>
        </p:txBody>
      </p:sp>
      <p:sp>
        <p:nvSpPr>
          <p:cNvPr id="7" name="TextBox 6">
            <a:extLst>
              <a:ext uri="{FF2B5EF4-FFF2-40B4-BE49-F238E27FC236}">
                <a16:creationId xmlns:a16="http://schemas.microsoft.com/office/drawing/2014/main" id="{C71841BA-BABD-44CC-80A2-0032A7E807B8}"/>
              </a:ext>
            </a:extLst>
          </p:cNvPr>
          <p:cNvSpPr txBox="1"/>
          <p:nvPr/>
        </p:nvSpPr>
        <p:spPr>
          <a:xfrm rot="21421777">
            <a:off x="8758283" y="3433919"/>
            <a:ext cx="2429639" cy="923330"/>
          </a:xfrm>
          <a:prstGeom prst="rect">
            <a:avLst/>
          </a:prstGeom>
          <a:noFill/>
        </p:spPr>
        <p:txBody>
          <a:bodyPr wrap="none" rtlCol="0">
            <a:spAutoFit/>
          </a:bodyPr>
          <a:lstStyle/>
          <a:p>
            <a:r>
              <a:rPr lang="en-US" dirty="0">
                <a:solidFill>
                  <a:srgbClr val="FF0000"/>
                </a:solidFill>
              </a:rPr>
              <a:t>High melting point,</a:t>
            </a:r>
          </a:p>
          <a:p>
            <a:r>
              <a:rPr lang="en-US" dirty="0">
                <a:solidFill>
                  <a:srgbClr val="FF0000"/>
                </a:solidFill>
              </a:rPr>
              <a:t>prevents materials from</a:t>
            </a:r>
          </a:p>
          <a:p>
            <a:r>
              <a:rPr lang="en-US" dirty="0">
                <a:solidFill>
                  <a:srgbClr val="FF0000"/>
                </a:solidFill>
              </a:rPr>
              <a:t>sticking to it</a:t>
            </a:r>
          </a:p>
        </p:txBody>
      </p:sp>
      <p:sp>
        <p:nvSpPr>
          <p:cNvPr id="8" name="TextBox 7">
            <a:extLst>
              <a:ext uri="{FF2B5EF4-FFF2-40B4-BE49-F238E27FC236}">
                <a16:creationId xmlns:a16="http://schemas.microsoft.com/office/drawing/2014/main" id="{3491CD8C-E67F-4FD3-9DB7-A41CC4A999B3}"/>
              </a:ext>
            </a:extLst>
          </p:cNvPr>
          <p:cNvSpPr txBox="1"/>
          <p:nvPr/>
        </p:nvSpPr>
        <p:spPr>
          <a:xfrm rot="21421777">
            <a:off x="8904592" y="5143882"/>
            <a:ext cx="2367058" cy="646331"/>
          </a:xfrm>
          <a:prstGeom prst="rect">
            <a:avLst/>
          </a:prstGeom>
          <a:noFill/>
        </p:spPr>
        <p:txBody>
          <a:bodyPr wrap="none" rtlCol="0">
            <a:spAutoFit/>
          </a:bodyPr>
          <a:lstStyle/>
          <a:p>
            <a:r>
              <a:rPr lang="en-US" dirty="0">
                <a:solidFill>
                  <a:srgbClr val="FF0000"/>
                </a:solidFill>
              </a:rPr>
              <a:t>Tastes sweet, dissolves </a:t>
            </a:r>
          </a:p>
          <a:p>
            <a:r>
              <a:rPr lang="en-US" dirty="0">
                <a:solidFill>
                  <a:srgbClr val="FF0000"/>
                </a:solidFill>
              </a:rPr>
              <a:t>easily in water</a:t>
            </a:r>
          </a:p>
        </p:txBody>
      </p:sp>
    </p:spTree>
    <p:extLst>
      <p:ext uri="{BB962C8B-B14F-4D97-AF65-F5344CB8AC3E}">
        <p14:creationId xmlns:p14="http://schemas.microsoft.com/office/powerpoint/2010/main" val="113400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21A3-8B61-4395-BCCE-B9D2360656F1}"/>
              </a:ext>
            </a:extLst>
          </p:cNvPr>
          <p:cNvSpPr>
            <a:spLocks noGrp="1"/>
          </p:cNvSpPr>
          <p:nvPr>
            <p:ph type="title"/>
          </p:nvPr>
        </p:nvSpPr>
        <p:spPr>
          <a:xfrm>
            <a:off x="0" y="67139"/>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Polymers: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5CBE336-0DB0-4C05-8EDB-3E728A5206DB}"/>
              </a:ext>
            </a:extLst>
          </p:cNvPr>
          <p:cNvSpPr>
            <a:spLocks noGrp="1"/>
          </p:cNvSpPr>
          <p:nvPr>
            <p:ph idx="1"/>
          </p:nvPr>
        </p:nvSpPr>
        <p:spPr>
          <a:xfrm>
            <a:off x="0" y="1125415"/>
            <a:ext cx="6286500" cy="5732585"/>
          </a:xfrm>
        </p:spPr>
        <p:txBody>
          <a:bodyPr>
            <a:normAutofit/>
          </a:bodyPr>
          <a:lstStyle/>
          <a:p>
            <a:pPr algn="just"/>
            <a:r>
              <a:rPr lang="en-US" sz="2000" b="1" dirty="0">
                <a:solidFill>
                  <a:schemeClr val="bg1"/>
                </a:solidFill>
                <a:effectLst/>
                <a:latin typeface="ArialMT"/>
                <a:ea typeface="Malgun Gothic" panose="020B0503020000020004" pitchFamily="34" charset="-127"/>
                <a:cs typeface="Arial" panose="020B0604020202020204" pitchFamily="34" charset="0"/>
              </a:rPr>
              <a:t>Many natural and artificial materials are made of polymers. </a:t>
            </a:r>
          </a:p>
          <a:p>
            <a:pPr algn="just"/>
            <a:r>
              <a:rPr lang="en-US" sz="2000" b="1" u="sng" dirty="0">
                <a:solidFill>
                  <a:schemeClr val="bg1"/>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Polymers</a:t>
            </a:r>
            <a:r>
              <a:rPr lang="en-US" sz="2000" b="1" dirty="0">
                <a:solidFill>
                  <a:schemeClr val="bg1"/>
                </a:solidFill>
                <a:effectLst/>
                <a:latin typeface="ArialMT"/>
                <a:ea typeface="Malgun Gothic" panose="020B0503020000020004" pitchFamily="34" charset="-127"/>
                <a:cs typeface="Arial" panose="020B0604020202020204" pitchFamily="34" charset="0"/>
              </a:rPr>
              <a:t> are long chains of molecules that are made up of repeating units called monomers.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Polymers occur naturally and have been used by people for centuries.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They include wool, silk, rubber, and cellulose.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Polymers have many different and important properties, such as strength, flexibility, and elasticity, all due to the structure of long molecule chains.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Polymers that don't occur naturally are synthesized in large quantities to provide clothes, building materials, and most of our material goods.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Plastic water bottles and toothbrushes (Figure 3) are made of polymers.</a:t>
            </a:r>
          </a:p>
          <a:p>
            <a:pPr algn="just"/>
            <a:endParaRPr lang="en-US" dirty="0">
              <a:solidFill>
                <a:schemeClr val="bg1"/>
              </a:solidFill>
            </a:endParaRPr>
          </a:p>
        </p:txBody>
      </p:sp>
      <p:pic>
        <p:nvPicPr>
          <p:cNvPr id="2050" name="Picture 2" descr="Polymerization Reaction Measuring | Methods &amp; Techniques in Polymer  Chemistry">
            <a:extLst>
              <a:ext uri="{FF2B5EF4-FFF2-40B4-BE49-F238E27FC236}">
                <a16:creationId xmlns:a16="http://schemas.microsoft.com/office/drawing/2014/main" id="{6AF7C026-2763-4A8B-9767-9C05C51BB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115178"/>
            <a:ext cx="2857500" cy="23633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lymers: from DNA to rubber ducks - Curious">
            <a:extLst>
              <a:ext uri="{FF2B5EF4-FFF2-40B4-BE49-F238E27FC236}">
                <a16:creationId xmlns:a16="http://schemas.microsoft.com/office/drawing/2014/main" id="{3DCBE9A5-EB44-4C4E-8947-392A188BC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612" y="2478551"/>
            <a:ext cx="5622388" cy="16838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lymeric Solids">
            <a:extLst>
              <a:ext uri="{FF2B5EF4-FFF2-40B4-BE49-F238E27FC236}">
                <a16:creationId xmlns:a16="http://schemas.microsoft.com/office/drawing/2014/main" id="{5E64FFB3-EF15-4161-AB2D-790B25C41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463" y="314618"/>
            <a:ext cx="2967037" cy="20383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g Wool - Modern Daily Knitting">
            <a:extLst>
              <a:ext uri="{FF2B5EF4-FFF2-40B4-BE49-F238E27FC236}">
                <a16:creationId xmlns:a16="http://schemas.microsoft.com/office/drawing/2014/main" id="{00408646-A8B6-45FC-BC97-57D82D2EA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4301" y="3901660"/>
            <a:ext cx="1908517" cy="182389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nalyzing the Mastication Process in Elastomer Processing">
            <a:extLst>
              <a:ext uri="{FF2B5EF4-FFF2-40B4-BE49-F238E27FC236}">
                <a16:creationId xmlns:a16="http://schemas.microsoft.com/office/drawing/2014/main" id="{1951BA99-2AFF-4467-B2BE-A741ED826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1956" y="3901659"/>
            <a:ext cx="1810043" cy="18238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inous Silk Fabric texture Royalty Free Vector Image">
            <a:extLst>
              <a:ext uri="{FF2B5EF4-FFF2-40B4-BE49-F238E27FC236}">
                <a16:creationId xmlns:a16="http://schemas.microsoft.com/office/drawing/2014/main" id="{A73D0208-4711-4029-9D5F-9C9162E025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154"/>
          <a:stretch/>
        </p:blipFill>
        <p:spPr bwMode="auto">
          <a:xfrm>
            <a:off x="8458200" y="5019090"/>
            <a:ext cx="2057400" cy="172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66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6686B-C9DC-492F-8D5A-9CEA51552CDA}"/>
              </a:ext>
            </a:extLst>
          </p:cNvPr>
          <p:cNvSpPr>
            <a:spLocks noGrp="1"/>
          </p:cNvSpPr>
          <p:nvPr>
            <p:ph idx="1"/>
          </p:nvPr>
        </p:nvSpPr>
        <p:spPr>
          <a:xfrm>
            <a:off x="1" y="0"/>
            <a:ext cx="7048500" cy="6858000"/>
          </a:xfrm>
        </p:spPr>
        <p:txBody>
          <a:bodyPr>
            <a:normAutofit/>
          </a:bodyPr>
          <a:lstStyle/>
          <a:p>
            <a:pPr algn="just"/>
            <a:r>
              <a:rPr lang="en-US" sz="3200" b="1" dirty="0">
                <a:effectLst/>
                <a:latin typeface="ArialMT"/>
                <a:ea typeface="Malgun Gothic" panose="020B0503020000020004" pitchFamily="34" charset="-127"/>
                <a:cs typeface="Arial" panose="020B0604020202020204" pitchFamily="34" charset="0"/>
              </a:rPr>
              <a:t>The most common synthetic polymers are plastics. </a:t>
            </a:r>
          </a:p>
          <a:p>
            <a:pPr algn="just"/>
            <a:r>
              <a:rPr lang="en-US" sz="3200" b="1" dirty="0">
                <a:effectLst/>
                <a:latin typeface="ArialMT"/>
                <a:ea typeface="Malgun Gothic" panose="020B0503020000020004" pitchFamily="34" charset="-127"/>
                <a:cs typeface="Arial" panose="020B0604020202020204" pitchFamily="34" charset="0"/>
              </a:rPr>
              <a:t>Plastics are moldable substances that are strong but flexible. </a:t>
            </a:r>
          </a:p>
          <a:p>
            <a:pPr algn="just"/>
            <a:r>
              <a:rPr lang="en-US" sz="3200" b="1" dirty="0">
                <a:effectLst/>
                <a:latin typeface="ArialMT"/>
                <a:ea typeface="Malgun Gothic" panose="020B0503020000020004" pitchFamily="34" charset="-127"/>
                <a:cs typeface="Arial" panose="020B0604020202020204" pitchFamily="34" charset="0"/>
              </a:rPr>
              <a:t>These synthetic materials are usually made from petroleum, a natural resource. </a:t>
            </a:r>
          </a:p>
          <a:p>
            <a:pPr algn="just"/>
            <a:r>
              <a:rPr lang="en-US" sz="3200" b="1" dirty="0">
                <a:effectLst/>
                <a:latin typeface="ArialMT"/>
                <a:ea typeface="Malgun Gothic" panose="020B0503020000020004" pitchFamily="34" charset="-127"/>
                <a:cs typeface="Arial" panose="020B0604020202020204" pitchFamily="34" charset="0"/>
              </a:rPr>
              <a:t>While plastics have revolutionized our lives, they also are generally resistant to breaking down and biodegrading. </a:t>
            </a:r>
          </a:p>
          <a:p>
            <a:pPr algn="just"/>
            <a:r>
              <a:rPr lang="en-US" sz="3200" b="1" dirty="0">
                <a:effectLst/>
                <a:latin typeface="ArialMT"/>
                <a:ea typeface="Malgun Gothic" panose="020B0503020000020004" pitchFamily="34" charset="-127"/>
                <a:cs typeface="Arial" panose="020B0604020202020204" pitchFamily="34" charset="0"/>
              </a:rPr>
              <a:t>They contribute to pollution when they are not recycled.</a:t>
            </a:r>
            <a:endParaRPr lang="en-US" sz="3200" b="1" dirty="0">
              <a:effectLst/>
              <a:latin typeface="Calibri" panose="020F0502020204030204" pitchFamily="34" charset="0"/>
              <a:ea typeface="Malgun Gothic" panose="020B0503020000020004" pitchFamily="34" charset="-127"/>
              <a:cs typeface="Arial" panose="020B0604020202020204" pitchFamily="34" charset="0"/>
            </a:endParaRPr>
          </a:p>
          <a:p>
            <a:pPr algn="just"/>
            <a:endParaRPr lang="en-US" sz="3200" dirty="0"/>
          </a:p>
        </p:txBody>
      </p:sp>
      <p:pic>
        <p:nvPicPr>
          <p:cNvPr id="5" name="Picture 10" descr="MALI: Invitation for projects on plastic bottle recycling launched | Afrik  21">
            <a:extLst>
              <a:ext uri="{FF2B5EF4-FFF2-40B4-BE49-F238E27FC236}">
                <a16:creationId xmlns:a16="http://schemas.microsoft.com/office/drawing/2014/main" id="{A9F2A04D-68BC-4A10-B44F-EA23DFE0F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929" y="126609"/>
            <a:ext cx="4933071" cy="31617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voiding single-use plastic was becoming normal, until coronavirus. Here's  how we can return to good habits">
            <a:extLst>
              <a:ext uri="{FF2B5EF4-FFF2-40B4-BE49-F238E27FC236}">
                <a16:creationId xmlns:a16="http://schemas.microsoft.com/office/drawing/2014/main" id="{B1D4F1CD-7C0A-4062-8082-20C3ED334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929" y="3569678"/>
            <a:ext cx="4933071" cy="328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67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629F-2E0D-4809-998F-06A01AA3818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D6A2093-73C9-4758-81B0-6A9EC5EDEC94}"/>
              </a:ext>
            </a:extLst>
          </p:cNvPr>
          <p:cNvPicPr>
            <a:picLocks noGrp="1" noChangeAspect="1"/>
          </p:cNvPicPr>
          <p:nvPr>
            <p:ph idx="1"/>
          </p:nvPr>
        </p:nvPicPr>
        <p:blipFill rotWithShape="1">
          <a:blip r:embed="rId2"/>
          <a:srcRect l="1714" t="26569" r="44007" b="29880"/>
          <a:stretch/>
        </p:blipFill>
        <p:spPr>
          <a:xfrm>
            <a:off x="1" y="1"/>
            <a:ext cx="6841432" cy="6857999"/>
          </a:xfrm>
          <a:prstGeom prst="rect">
            <a:avLst/>
          </a:prstGeom>
        </p:spPr>
      </p:pic>
      <p:pic>
        <p:nvPicPr>
          <p:cNvPr id="5" name="Picture 4">
            <a:extLst>
              <a:ext uri="{FF2B5EF4-FFF2-40B4-BE49-F238E27FC236}">
                <a16:creationId xmlns:a16="http://schemas.microsoft.com/office/drawing/2014/main" id="{99BA3D20-90EF-4D33-9F70-70AD2B955532}"/>
              </a:ext>
            </a:extLst>
          </p:cNvPr>
          <p:cNvPicPr>
            <a:picLocks noChangeAspect="1"/>
          </p:cNvPicPr>
          <p:nvPr/>
        </p:nvPicPr>
        <p:blipFill rotWithShape="1">
          <a:blip r:embed="rId3"/>
          <a:srcRect l="2284" t="19502" r="43803" b="18246"/>
          <a:stretch/>
        </p:blipFill>
        <p:spPr>
          <a:xfrm>
            <a:off x="6841433" y="0"/>
            <a:ext cx="5350566" cy="6751981"/>
          </a:xfrm>
          <a:prstGeom prst="rect">
            <a:avLst/>
          </a:prstGeom>
        </p:spPr>
      </p:pic>
      <p:pic>
        <p:nvPicPr>
          <p:cNvPr id="6" name="Picture 5">
            <a:extLst>
              <a:ext uri="{FF2B5EF4-FFF2-40B4-BE49-F238E27FC236}">
                <a16:creationId xmlns:a16="http://schemas.microsoft.com/office/drawing/2014/main" id="{10CE6984-A345-44F6-807E-4335EB215CC0}"/>
              </a:ext>
            </a:extLst>
          </p:cNvPr>
          <p:cNvPicPr>
            <a:picLocks noChangeAspect="1"/>
          </p:cNvPicPr>
          <p:nvPr/>
        </p:nvPicPr>
        <p:blipFill rotWithShape="1">
          <a:blip r:embed="rId4"/>
          <a:srcRect l="42577" t="61544" r="33769" b="29631"/>
          <a:stretch/>
        </p:blipFill>
        <p:spPr>
          <a:xfrm>
            <a:off x="1490868" y="759655"/>
            <a:ext cx="5350565" cy="1913207"/>
          </a:xfrm>
          <a:prstGeom prst="rect">
            <a:avLst/>
          </a:prstGeom>
        </p:spPr>
      </p:pic>
      <p:pic>
        <p:nvPicPr>
          <p:cNvPr id="7" name="Picture 6">
            <a:extLst>
              <a:ext uri="{FF2B5EF4-FFF2-40B4-BE49-F238E27FC236}">
                <a16:creationId xmlns:a16="http://schemas.microsoft.com/office/drawing/2014/main" id="{68C4E2BC-58E7-4A0C-AE8F-FA2AE89A864F}"/>
              </a:ext>
            </a:extLst>
          </p:cNvPr>
          <p:cNvPicPr>
            <a:picLocks noChangeAspect="1"/>
          </p:cNvPicPr>
          <p:nvPr/>
        </p:nvPicPr>
        <p:blipFill rotWithShape="1">
          <a:blip r:embed="rId5"/>
          <a:srcRect l="43135" t="55586" r="33327" b="31690"/>
          <a:stretch/>
        </p:blipFill>
        <p:spPr>
          <a:xfrm>
            <a:off x="8187397" y="3321258"/>
            <a:ext cx="4004603" cy="1433622"/>
          </a:xfrm>
          <a:prstGeom prst="rect">
            <a:avLst/>
          </a:prstGeom>
        </p:spPr>
      </p:pic>
    </p:spTree>
    <p:extLst>
      <p:ext uri="{BB962C8B-B14F-4D97-AF65-F5344CB8AC3E}">
        <p14:creationId xmlns:p14="http://schemas.microsoft.com/office/powerpoint/2010/main" val="390440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58A78-4B8C-497C-B189-833DC9C19FD3}"/>
              </a:ext>
            </a:extLst>
          </p:cNvPr>
          <p:cNvSpPr>
            <a:spLocks noGrp="1"/>
          </p:cNvSpPr>
          <p:nvPr>
            <p:ph type="title"/>
          </p:nvPr>
        </p:nvSpPr>
        <p:spPr>
          <a:xfrm>
            <a:off x="0" y="0"/>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rPr>
              <a:t>Impact of Synthetic Materials:</a:t>
            </a:r>
            <a:br>
              <a:rPr lang="en-US" sz="4400" dirty="0">
                <a:effectLst/>
                <a:latin typeface="ArialMT"/>
                <a:ea typeface="Malgun Gothic" panose="020B0503020000020004" pitchFamily="34" charset="-127"/>
              </a:rPr>
            </a:br>
            <a:endParaRPr lang="en-US" dirty="0"/>
          </a:p>
        </p:txBody>
      </p:sp>
      <p:sp>
        <p:nvSpPr>
          <p:cNvPr id="3" name="Content Placeholder 2">
            <a:extLst>
              <a:ext uri="{FF2B5EF4-FFF2-40B4-BE49-F238E27FC236}">
                <a16:creationId xmlns:a16="http://schemas.microsoft.com/office/drawing/2014/main" id="{1809AEF7-A5F8-48E1-8866-458DFF594275}"/>
              </a:ext>
            </a:extLst>
          </p:cNvPr>
          <p:cNvSpPr>
            <a:spLocks noGrp="1"/>
          </p:cNvSpPr>
          <p:nvPr>
            <p:ph idx="1"/>
          </p:nvPr>
        </p:nvSpPr>
        <p:spPr>
          <a:xfrm>
            <a:off x="0" y="728870"/>
            <a:ext cx="7086600" cy="6129130"/>
          </a:xfrm>
        </p:spPr>
        <p:txBody>
          <a:bodyPr>
            <a:normAutofit fontScale="92500" lnSpcReduction="10000"/>
          </a:bodyPr>
          <a:lstStyle/>
          <a:p>
            <a:pPr algn="just"/>
            <a:r>
              <a:rPr lang="en-US" sz="1800" b="1" dirty="0">
                <a:effectLst/>
                <a:latin typeface="ArialMT"/>
                <a:ea typeface="Malgun Gothic" panose="020B0503020000020004" pitchFamily="34" charset="-127"/>
              </a:rPr>
              <a:t>Synthetic materials allow very large numbers of people to be clothed, housed, and fed. </a:t>
            </a:r>
          </a:p>
          <a:p>
            <a:pPr algn="just"/>
            <a:r>
              <a:rPr lang="en-US" sz="1800" b="1" dirty="0">
                <a:effectLst/>
                <a:latin typeface="ArialMT"/>
                <a:ea typeface="Malgun Gothic" panose="020B0503020000020004" pitchFamily="34" charset="-127"/>
              </a:rPr>
              <a:t>Many of the medical, technological, and societal advances that have occurred during the last 200 years are due in large part to synthetic materials.</a:t>
            </a:r>
          </a:p>
          <a:p>
            <a:pPr algn="just"/>
            <a:endParaRPr lang="en-US" sz="1800" b="1" dirty="0">
              <a:effectLst/>
              <a:latin typeface="ArialMT"/>
              <a:ea typeface="Malgun Gothic" panose="020B0503020000020004" pitchFamily="34" charset="-127"/>
            </a:endParaRPr>
          </a:p>
          <a:p>
            <a:pPr algn="just"/>
            <a:endParaRPr lang="en-US" sz="20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endParaRPr>
          </a:p>
          <a:p>
            <a:pPr algn="just"/>
            <a:endParaRPr lang="en-US" sz="20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endParaRPr>
          </a:p>
          <a:p>
            <a:pPr algn="just"/>
            <a:endParaRPr lang="en-US" sz="20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endParaRPr>
          </a:p>
          <a:p>
            <a:pPr algn="just"/>
            <a:endParaRPr lang="en-US" sz="20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endParaRPr>
          </a:p>
          <a:p>
            <a:pPr algn="just"/>
            <a:r>
              <a:rPr lang="en-US" sz="2000" b="1" u="sng" dirty="0">
                <a:solidFill>
                  <a:srgbClr val="7030A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Synthetic Fibers: </a:t>
            </a:r>
            <a:endParaRPr lang="en-US" sz="1800" dirty="0">
              <a:effectLst/>
              <a:latin typeface="ArialMT"/>
              <a:ea typeface="Malgun Gothic" panose="020B0503020000020004" pitchFamily="34" charset="-127"/>
              <a:cs typeface="Arial" panose="020B0604020202020204" pitchFamily="34" charset="0"/>
            </a:endParaRPr>
          </a:p>
          <a:p>
            <a:pPr algn="just"/>
            <a:r>
              <a:rPr lang="en-US" sz="1800" b="1" dirty="0">
                <a:effectLst/>
                <a:latin typeface="ArialMT"/>
                <a:ea typeface="Malgun Gothic" panose="020B0503020000020004" pitchFamily="34" charset="-127"/>
                <a:cs typeface="Arial" panose="020B0604020202020204" pitchFamily="34" charset="0"/>
              </a:rPr>
              <a:t>Naturally occurring fibers such as cotton, wool, and silk have been used for thousands of years, but they can be expensive.</a:t>
            </a:r>
          </a:p>
          <a:p>
            <a:pPr algn="just"/>
            <a:r>
              <a:rPr lang="en-US" sz="1800" b="1" dirty="0">
                <a:effectLst/>
                <a:latin typeface="ArialMT"/>
                <a:ea typeface="Malgun Gothic" panose="020B0503020000020004" pitchFamily="34" charset="-127"/>
                <a:cs typeface="Arial" panose="020B0604020202020204" pitchFamily="34" charset="0"/>
              </a:rPr>
              <a:t>In part, that is because each can be grown or raised only in certain parts of the world. </a:t>
            </a:r>
          </a:p>
          <a:p>
            <a:pPr algn="just"/>
            <a:r>
              <a:rPr lang="en-US" sz="1800" b="1" dirty="0">
                <a:effectLst/>
                <a:latin typeface="ArialMT"/>
                <a:ea typeface="Malgun Gothic" panose="020B0503020000020004" pitchFamily="34" charset="-127"/>
                <a:cs typeface="Arial" panose="020B0604020202020204" pitchFamily="34" charset="0"/>
              </a:rPr>
              <a:t>Synthetic fibers, such as acrylic, nylon, polyester, spandex, and rayon, replicate or improve the characteristics of natural fibers. </a:t>
            </a:r>
          </a:p>
          <a:p>
            <a:pPr algn="just"/>
            <a:r>
              <a:rPr lang="en-US" sz="1800" b="1" dirty="0">
                <a:effectLst/>
                <a:latin typeface="ArialMT"/>
                <a:ea typeface="Malgun Gothic" panose="020B0503020000020004" pitchFamily="34" charset="-127"/>
                <a:cs typeface="Arial" panose="020B0604020202020204" pitchFamily="34" charset="0"/>
              </a:rPr>
              <a:t>In addition, they generally are much less expensive to produce. </a:t>
            </a:r>
          </a:p>
          <a:p>
            <a:pPr algn="just"/>
            <a:r>
              <a:rPr lang="en-US" sz="1800" b="1" dirty="0">
                <a:effectLst/>
                <a:latin typeface="ArialMT"/>
                <a:ea typeface="Malgun Gothic" panose="020B0503020000020004" pitchFamily="34" charset="-127"/>
                <a:cs typeface="Arial" panose="020B0604020202020204" pitchFamily="34" charset="0"/>
              </a:rPr>
              <a:t>Synthetic fibers last longer, dry more quickly, and clean more easily than natural fibers, although they often burn more easily.</a:t>
            </a:r>
            <a:endParaRPr lang="en-US" sz="1800" b="1" dirty="0">
              <a:effectLst/>
              <a:latin typeface="Calibri" panose="020F0502020204030204" pitchFamily="34" charset="0"/>
              <a:ea typeface="Malgun Gothic" panose="020B0503020000020004" pitchFamily="34" charset="-127"/>
              <a:cs typeface="Arial" panose="020B0604020202020204" pitchFamily="34" charset="0"/>
            </a:endParaRPr>
          </a:p>
          <a:p>
            <a:pPr algn="just"/>
            <a:endParaRPr lang="en-US" dirty="0"/>
          </a:p>
        </p:txBody>
      </p:sp>
      <p:pic>
        <p:nvPicPr>
          <p:cNvPr id="6" name="Picture 5">
            <a:extLst>
              <a:ext uri="{FF2B5EF4-FFF2-40B4-BE49-F238E27FC236}">
                <a16:creationId xmlns:a16="http://schemas.microsoft.com/office/drawing/2014/main" id="{F1E1B36B-F790-4094-B34A-626045806B93}"/>
              </a:ext>
            </a:extLst>
          </p:cNvPr>
          <p:cNvPicPr>
            <a:picLocks noChangeAspect="1"/>
          </p:cNvPicPr>
          <p:nvPr/>
        </p:nvPicPr>
        <p:blipFill rotWithShape="1">
          <a:blip r:embed="rId2"/>
          <a:srcRect l="32609" t="28009" r="43587" b="19599"/>
          <a:stretch/>
        </p:blipFill>
        <p:spPr>
          <a:xfrm>
            <a:off x="3342929" y="1853585"/>
            <a:ext cx="2753071" cy="2055743"/>
          </a:xfrm>
          <a:prstGeom prst="rect">
            <a:avLst/>
          </a:prstGeom>
        </p:spPr>
      </p:pic>
      <p:pic>
        <p:nvPicPr>
          <p:cNvPr id="1026" name="Picture 2" descr="POSTER OF SYNTHETIC FIBERS: artificial, elasticity, en, Én, én, fibers,  inventions, poster, pÒster, pÓster | Glogster EDU - Interactive multimedia  posters">
            <a:extLst>
              <a:ext uri="{FF2B5EF4-FFF2-40B4-BE49-F238E27FC236}">
                <a16:creationId xmlns:a16="http://schemas.microsoft.com/office/drawing/2014/main" id="{AED9976E-AB2C-45FB-BDA6-348E9513B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975" y="719345"/>
            <a:ext cx="5064125" cy="612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0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1000"/>
                                        <p:tgtEl>
                                          <p:spTgt spid="3">
                                            <p:txEl>
                                              <p:pRg st="12" end="12"/>
                                            </p:txEl>
                                          </p:spTgt>
                                        </p:tgtEl>
                                      </p:cBhvr>
                                    </p:animEffect>
                                    <p:anim calcmode="lin" valueType="num">
                                      <p:cBhvr>
                                        <p:cTn id="5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0A06-8EB3-43F5-A56B-2DCC89017B07}"/>
              </a:ext>
            </a:extLst>
          </p:cNvPr>
          <p:cNvSpPr>
            <a:spLocks noGrp="1"/>
          </p:cNvSpPr>
          <p:nvPr>
            <p:ph type="title"/>
          </p:nvPr>
        </p:nvSpPr>
        <p:spPr>
          <a:xfrm>
            <a:off x="0" y="0"/>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Synthetic Foods: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5C93A029-1BBD-43B8-B9DF-58E0CCB604C1}"/>
              </a:ext>
            </a:extLst>
          </p:cNvPr>
          <p:cNvSpPr>
            <a:spLocks noGrp="1"/>
          </p:cNvSpPr>
          <p:nvPr>
            <p:ph idx="1"/>
          </p:nvPr>
        </p:nvSpPr>
        <p:spPr>
          <a:xfrm>
            <a:off x="0" y="1060173"/>
            <a:ext cx="5287617" cy="5797827"/>
          </a:xfrm>
        </p:spPr>
        <p:txBody>
          <a:bodyPr/>
          <a:lstStyle/>
          <a:p>
            <a:pPr algn="just"/>
            <a:r>
              <a:rPr lang="en-US" sz="1800" b="1" dirty="0">
                <a:effectLst/>
                <a:latin typeface="ArialMT"/>
                <a:ea typeface="Malgun Gothic" panose="020B0503020000020004" pitchFamily="34" charset="-127"/>
                <a:cs typeface="Arial" panose="020B0604020202020204" pitchFamily="34" charset="0"/>
              </a:rPr>
              <a:t>Synthetic food products include flavorings, colorings, and preservatives. </a:t>
            </a:r>
          </a:p>
          <a:p>
            <a:pPr algn="just"/>
            <a:r>
              <a:rPr lang="en-US" sz="1800" b="1" dirty="0">
                <a:effectLst/>
                <a:latin typeface="ArialMT"/>
                <a:ea typeface="Malgun Gothic" panose="020B0503020000020004" pitchFamily="34" charset="-127"/>
                <a:cs typeface="Arial" panose="020B0604020202020204" pitchFamily="34" charset="0"/>
              </a:rPr>
              <a:t>Many foods we eat would rot or decay quickly without synthetic preservatives. </a:t>
            </a:r>
          </a:p>
          <a:p>
            <a:pPr algn="just"/>
            <a:r>
              <a:rPr lang="en-US" sz="1800" b="1" dirty="0">
                <a:effectLst/>
                <a:latin typeface="ArialMT"/>
                <a:ea typeface="Malgun Gothic" panose="020B0503020000020004" pitchFamily="34" charset="-127"/>
                <a:cs typeface="Arial" panose="020B0604020202020204" pitchFamily="34" charset="0"/>
              </a:rPr>
              <a:t>And yet, some preservatives have been found to cause health problems. </a:t>
            </a:r>
          </a:p>
          <a:p>
            <a:pPr algn="just"/>
            <a:r>
              <a:rPr lang="en-US" sz="1800" b="1" dirty="0">
                <a:effectLst/>
                <a:latin typeface="ArialMT"/>
                <a:ea typeface="Malgun Gothic" panose="020B0503020000020004" pitchFamily="34" charset="-127"/>
                <a:cs typeface="Arial" panose="020B0604020202020204" pitchFamily="34" charset="0"/>
              </a:rPr>
              <a:t>Vanillin is a synthetic flavor designed as a substitute for the natural flavor of the vanilla bean. </a:t>
            </a:r>
          </a:p>
          <a:p>
            <a:pPr algn="just"/>
            <a:r>
              <a:rPr lang="en-US" sz="1800" b="1" dirty="0">
                <a:effectLst/>
                <a:latin typeface="ArialMT"/>
                <a:ea typeface="Malgun Gothic" panose="020B0503020000020004" pitchFamily="34" charset="-127"/>
                <a:cs typeface="Arial" panose="020B0604020202020204" pitchFamily="34" charset="0"/>
              </a:rPr>
              <a:t>But the vanilla bean grows only on a few particular orchids in places such as Mexico and Madagascar. </a:t>
            </a:r>
          </a:p>
          <a:p>
            <a:pPr algn="just"/>
            <a:r>
              <a:rPr lang="en-US" sz="1800" b="1" dirty="0">
                <a:effectLst/>
                <a:latin typeface="ArialMT"/>
                <a:ea typeface="Malgun Gothic" panose="020B0503020000020004" pitchFamily="34" charset="-127"/>
                <a:cs typeface="Arial" panose="020B0604020202020204" pitchFamily="34" charset="0"/>
              </a:rPr>
              <a:t>It would be too costly and time-consuming to meet the world demand for natural vanilla flavors.</a:t>
            </a:r>
            <a:endParaRPr lang="en-US" sz="1800" b="1" dirty="0">
              <a:effectLst/>
              <a:latin typeface="Calibri" panose="020F0502020204030204" pitchFamily="34" charset="0"/>
              <a:ea typeface="Malgun Gothic" panose="020B0503020000020004" pitchFamily="34" charset="-127"/>
              <a:cs typeface="Arial" panose="020B0604020202020204" pitchFamily="34" charset="0"/>
            </a:endParaRPr>
          </a:p>
          <a:p>
            <a:pPr algn="just"/>
            <a:endParaRPr lang="en-US" dirty="0"/>
          </a:p>
        </p:txBody>
      </p:sp>
      <p:pic>
        <p:nvPicPr>
          <p:cNvPr id="4" name="Picture 3">
            <a:extLst>
              <a:ext uri="{FF2B5EF4-FFF2-40B4-BE49-F238E27FC236}">
                <a16:creationId xmlns:a16="http://schemas.microsoft.com/office/drawing/2014/main" id="{DD325522-E72F-4FC7-A7B7-F667329F9EEB}"/>
              </a:ext>
            </a:extLst>
          </p:cNvPr>
          <p:cNvPicPr>
            <a:picLocks noChangeAspect="1"/>
          </p:cNvPicPr>
          <p:nvPr/>
        </p:nvPicPr>
        <p:blipFill rotWithShape="1">
          <a:blip r:embed="rId2"/>
          <a:srcRect l="32174" t="21098" r="43370" b="49975"/>
          <a:stretch/>
        </p:blipFill>
        <p:spPr>
          <a:xfrm>
            <a:off x="5625548" y="68753"/>
            <a:ext cx="6566452" cy="2608186"/>
          </a:xfrm>
          <a:prstGeom prst="rect">
            <a:avLst/>
          </a:prstGeom>
        </p:spPr>
      </p:pic>
      <p:pic>
        <p:nvPicPr>
          <p:cNvPr id="5" name="Picture 4">
            <a:extLst>
              <a:ext uri="{FF2B5EF4-FFF2-40B4-BE49-F238E27FC236}">
                <a16:creationId xmlns:a16="http://schemas.microsoft.com/office/drawing/2014/main" id="{5754A862-C8BF-4FDB-A685-0C53828C3103}"/>
              </a:ext>
            </a:extLst>
          </p:cNvPr>
          <p:cNvPicPr>
            <a:picLocks noChangeAspect="1"/>
          </p:cNvPicPr>
          <p:nvPr/>
        </p:nvPicPr>
        <p:blipFill rotWithShape="1">
          <a:blip r:embed="rId3"/>
          <a:srcRect l="31060" t="24335" r="44484" b="15442"/>
          <a:stretch/>
        </p:blipFill>
        <p:spPr>
          <a:xfrm>
            <a:off x="5724939" y="2699310"/>
            <a:ext cx="6467060" cy="4128053"/>
          </a:xfrm>
          <a:prstGeom prst="rect">
            <a:avLst/>
          </a:prstGeom>
        </p:spPr>
      </p:pic>
    </p:spTree>
    <p:extLst>
      <p:ext uri="{BB962C8B-B14F-4D97-AF65-F5344CB8AC3E}">
        <p14:creationId xmlns:p14="http://schemas.microsoft.com/office/powerpoint/2010/main" val="37330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C9DC-9D37-45A6-8D27-6ED28A906866}"/>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00B19C9-2FDB-482C-90C9-A5F6E0FD1BE9}"/>
              </a:ext>
            </a:extLst>
          </p:cNvPr>
          <p:cNvPicPr>
            <a:picLocks noGrp="1" noChangeAspect="1"/>
          </p:cNvPicPr>
          <p:nvPr>
            <p:ph idx="1"/>
          </p:nvPr>
        </p:nvPicPr>
        <p:blipFill rotWithShape="1">
          <a:blip r:embed="rId2"/>
          <a:srcRect l="30127" t="43070" r="57331" b="38817"/>
          <a:stretch/>
        </p:blipFill>
        <p:spPr>
          <a:xfrm>
            <a:off x="0" y="0"/>
            <a:ext cx="5992837" cy="6858000"/>
          </a:xfrm>
          <a:prstGeom prst="rect">
            <a:avLst/>
          </a:prstGeom>
        </p:spPr>
      </p:pic>
      <p:pic>
        <p:nvPicPr>
          <p:cNvPr id="5" name="Picture 4">
            <a:extLst>
              <a:ext uri="{FF2B5EF4-FFF2-40B4-BE49-F238E27FC236}">
                <a16:creationId xmlns:a16="http://schemas.microsoft.com/office/drawing/2014/main" id="{00EA510B-7CB7-43B8-9187-8D477074F3C6}"/>
              </a:ext>
            </a:extLst>
          </p:cNvPr>
          <p:cNvPicPr>
            <a:picLocks noChangeAspect="1"/>
          </p:cNvPicPr>
          <p:nvPr/>
        </p:nvPicPr>
        <p:blipFill rotWithShape="1">
          <a:blip r:embed="rId2"/>
          <a:srcRect l="30692" t="60723" r="58116" b="28605"/>
          <a:stretch/>
        </p:blipFill>
        <p:spPr>
          <a:xfrm>
            <a:off x="5992837" y="4135902"/>
            <a:ext cx="6199163" cy="2722098"/>
          </a:xfrm>
          <a:prstGeom prst="rect">
            <a:avLst/>
          </a:prstGeom>
        </p:spPr>
      </p:pic>
      <p:pic>
        <p:nvPicPr>
          <p:cNvPr id="6" name="Picture 5">
            <a:extLst>
              <a:ext uri="{FF2B5EF4-FFF2-40B4-BE49-F238E27FC236}">
                <a16:creationId xmlns:a16="http://schemas.microsoft.com/office/drawing/2014/main" id="{B6E5ACE2-B0BF-4C15-89E5-6B7BD32A3695}"/>
              </a:ext>
            </a:extLst>
          </p:cNvPr>
          <p:cNvPicPr>
            <a:picLocks noChangeAspect="1"/>
          </p:cNvPicPr>
          <p:nvPr/>
        </p:nvPicPr>
        <p:blipFill rotWithShape="1">
          <a:blip r:embed="rId3"/>
          <a:srcRect l="6875" t="57850" r="70000" b="19780"/>
          <a:stretch/>
        </p:blipFill>
        <p:spPr>
          <a:xfrm>
            <a:off x="6096000" y="0"/>
            <a:ext cx="6095999" cy="4135902"/>
          </a:xfrm>
          <a:prstGeom prst="rect">
            <a:avLst/>
          </a:prstGeom>
        </p:spPr>
      </p:pic>
      <p:sp>
        <p:nvSpPr>
          <p:cNvPr id="3" name="Rectangle 2">
            <a:extLst>
              <a:ext uri="{FF2B5EF4-FFF2-40B4-BE49-F238E27FC236}">
                <a16:creationId xmlns:a16="http://schemas.microsoft.com/office/drawing/2014/main" id="{FBBB5FFE-7420-4F77-A600-A7D2F2775D3B}"/>
              </a:ext>
            </a:extLst>
          </p:cNvPr>
          <p:cNvSpPr/>
          <p:nvPr/>
        </p:nvSpPr>
        <p:spPr>
          <a:xfrm>
            <a:off x="6315075" y="1133475"/>
            <a:ext cx="2809875" cy="290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B37E29-432B-4D43-8009-703400D267BB}"/>
              </a:ext>
            </a:extLst>
          </p:cNvPr>
          <p:cNvSpPr/>
          <p:nvPr/>
        </p:nvSpPr>
        <p:spPr>
          <a:xfrm>
            <a:off x="9247163" y="1122266"/>
            <a:ext cx="2809875" cy="290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213B03-70D6-4760-B928-FEC513F123C4}"/>
              </a:ext>
            </a:extLst>
          </p:cNvPr>
          <p:cNvSpPr/>
          <p:nvPr/>
        </p:nvSpPr>
        <p:spPr>
          <a:xfrm>
            <a:off x="6282543" y="4271963"/>
            <a:ext cx="5774495" cy="230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075A-5689-4127-8BCE-C1BB7A3FFD84}"/>
              </a:ext>
            </a:extLst>
          </p:cNvPr>
          <p:cNvSpPr>
            <a:spLocks noGrp="1"/>
          </p:cNvSpPr>
          <p:nvPr>
            <p:ph type="title"/>
          </p:nvPr>
        </p:nvSpPr>
        <p:spPr>
          <a:xfrm>
            <a:off x="0" y="0"/>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rPr>
              <a:t>Synthetic Medicines: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340CCE6-931A-4964-B6B1-094268E320E8}"/>
              </a:ext>
            </a:extLst>
          </p:cNvPr>
          <p:cNvSpPr>
            <a:spLocks noGrp="1"/>
          </p:cNvSpPr>
          <p:nvPr>
            <p:ph idx="1"/>
          </p:nvPr>
        </p:nvSpPr>
        <p:spPr>
          <a:xfrm>
            <a:off x="0" y="1065004"/>
            <a:ext cx="6364458" cy="5792996"/>
          </a:xfrm>
        </p:spPr>
        <p:txBody>
          <a:bodyPr>
            <a:normAutofit/>
          </a:bodyPr>
          <a:lstStyle/>
          <a:p>
            <a:pPr algn="just"/>
            <a:r>
              <a:rPr lang="en-US" sz="1800" b="1" dirty="0">
                <a:effectLst/>
                <a:latin typeface="ArialMT"/>
                <a:ea typeface="Malgun Gothic" panose="020B0503020000020004" pitchFamily="34" charset="-127"/>
              </a:rPr>
              <a:t>If you have ever taken medicine for an illness, you have likely benefited from chemical synthesis in the form of pharmaceuticals. </a:t>
            </a:r>
          </a:p>
          <a:p>
            <a:pPr algn="just"/>
            <a:r>
              <a:rPr lang="en-US" sz="1800" b="1" dirty="0">
                <a:effectLst/>
                <a:latin typeface="ArialMT"/>
                <a:ea typeface="Malgun Gothic" panose="020B0503020000020004" pitchFamily="34" charset="-127"/>
              </a:rPr>
              <a:t>Many synthetic chemicals are used to cure or reduce the effects of diseases and illnesses. </a:t>
            </a:r>
          </a:p>
          <a:p>
            <a:pPr algn="just"/>
            <a:r>
              <a:rPr lang="en-US" sz="1800" b="1" dirty="0">
                <a:effectLst/>
                <a:latin typeface="ArialMT"/>
                <a:ea typeface="Malgun Gothic" panose="020B0503020000020004" pitchFamily="34" charset="-127"/>
              </a:rPr>
              <a:t>Many medical compounds have been discovered in plants. </a:t>
            </a:r>
          </a:p>
          <a:p>
            <a:pPr algn="just"/>
            <a:r>
              <a:rPr lang="en-US" sz="1800" b="1" dirty="0">
                <a:effectLst/>
                <a:latin typeface="ArialMT"/>
                <a:ea typeface="Malgun Gothic" panose="020B0503020000020004" pitchFamily="34" charset="-127"/>
              </a:rPr>
              <a:t>Chemists can determine the chemical formula of these natural compounds and then produce them in large amounts and in safer forms through chemical synthesis.</a:t>
            </a:r>
          </a:p>
          <a:p>
            <a:pPr algn="just"/>
            <a:r>
              <a:rPr lang="en-US" sz="1800" b="1" dirty="0">
                <a:effectLst/>
                <a:latin typeface="ArialMT"/>
                <a:ea typeface="Malgun Gothic" panose="020B0503020000020004" pitchFamily="34" charset="-127"/>
              </a:rPr>
              <a:t> Digitalis </a:t>
            </a:r>
            <a:r>
              <a:rPr lang="en-US" sz="1800" b="1" dirty="0" err="1">
                <a:latin typeface="ArialMT"/>
                <a:ea typeface="Malgun Gothic" panose="020B0503020000020004" pitchFamily="34" charset="-127"/>
              </a:rPr>
              <a:t>L</a:t>
            </a:r>
            <a:r>
              <a:rPr lang="en-US" sz="1800" b="1" dirty="0" err="1">
                <a:effectLst/>
                <a:latin typeface="ArialMT"/>
                <a:ea typeface="Malgun Gothic" panose="020B0503020000020004" pitchFamily="34" charset="-127"/>
              </a:rPr>
              <a:t>anata</a:t>
            </a:r>
            <a:r>
              <a:rPr lang="en-US" sz="1800" b="1" dirty="0">
                <a:effectLst/>
                <a:latin typeface="ArialMT"/>
                <a:ea typeface="Malgun Gothic" panose="020B0503020000020004" pitchFamily="34" charset="-127"/>
              </a:rPr>
              <a:t>, produces a compound that benefits cardiac patients. </a:t>
            </a:r>
          </a:p>
          <a:p>
            <a:pPr algn="just"/>
            <a:r>
              <a:rPr lang="en-US" sz="1800" b="1" dirty="0">
                <a:effectLst/>
                <a:latin typeface="ArialMT"/>
                <a:ea typeface="Malgun Gothic" panose="020B0503020000020004" pitchFamily="34" charset="-127"/>
              </a:rPr>
              <a:t>However, the plant is highly toxic to humans and animals. </a:t>
            </a:r>
          </a:p>
          <a:p>
            <a:pPr algn="just"/>
            <a:r>
              <a:rPr lang="en-US" sz="1800" b="1" dirty="0">
                <a:effectLst/>
                <a:latin typeface="ArialMT"/>
                <a:ea typeface="Malgun Gothic" panose="020B0503020000020004" pitchFamily="34" charset="-127"/>
              </a:rPr>
              <a:t>Chemists have isolated and synthesized the compound, called digoxin, that provides the benefits without the toxic side effects. </a:t>
            </a:r>
            <a:br>
              <a:rPr lang="en-US" sz="1800" b="1" dirty="0">
                <a:effectLst/>
                <a:latin typeface="ArialMT"/>
                <a:ea typeface="Malgun Gothic" panose="020B0503020000020004" pitchFamily="34" charset="-127"/>
              </a:rPr>
            </a:br>
            <a:endParaRPr lang="en-US" b="1" dirty="0"/>
          </a:p>
        </p:txBody>
      </p:sp>
      <p:pic>
        <p:nvPicPr>
          <p:cNvPr id="4" name="Picture 3">
            <a:extLst>
              <a:ext uri="{FF2B5EF4-FFF2-40B4-BE49-F238E27FC236}">
                <a16:creationId xmlns:a16="http://schemas.microsoft.com/office/drawing/2014/main" id="{99371ED6-B495-4116-96D3-B20C9D379B42}"/>
              </a:ext>
            </a:extLst>
          </p:cNvPr>
          <p:cNvPicPr>
            <a:picLocks noChangeAspect="1"/>
          </p:cNvPicPr>
          <p:nvPr/>
        </p:nvPicPr>
        <p:blipFill rotWithShape="1">
          <a:blip r:embed="rId2"/>
          <a:srcRect l="2077" t="19267" r="50000" b="61395"/>
          <a:stretch/>
        </p:blipFill>
        <p:spPr>
          <a:xfrm>
            <a:off x="6518031" y="2893"/>
            <a:ext cx="5673969" cy="2124222"/>
          </a:xfrm>
          <a:prstGeom prst="rect">
            <a:avLst/>
          </a:prstGeom>
        </p:spPr>
      </p:pic>
      <p:pic>
        <p:nvPicPr>
          <p:cNvPr id="5" name="Picture 4">
            <a:extLst>
              <a:ext uri="{FF2B5EF4-FFF2-40B4-BE49-F238E27FC236}">
                <a16:creationId xmlns:a16="http://schemas.microsoft.com/office/drawing/2014/main" id="{24433DB0-80B4-4495-AE2D-71F942F83AA2}"/>
              </a:ext>
            </a:extLst>
          </p:cNvPr>
          <p:cNvPicPr>
            <a:picLocks noChangeAspect="1"/>
          </p:cNvPicPr>
          <p:nvPr/>
        </p:nvPicPr>
        <p:blipFill rotWithShape="1">
          <a:blip r:embed="rId3"/>
          <a:srcRect l="42346" t="15488" r="41269" b="25527"/>
          <a:stretch/>
        </p:blipFill>
        <p:spPr>
          <a:xfrm>
            <a:off x="6518030" y="2127115"/>
            <a:ext cx="5673969" cy="4727992"/>
          </a:xfrm>
          <a:prstGeom prst="rect">
            <a:avLst/>
          </a:prstGeom>
        </p:spPr>
      </p:pic>
    </p:spTree>
    <p:extLst>
      <p:ext uri="{BB962C8B-B14F-4D97-AF65-F5344CB8AC3E}">
        <p14:creationId xmlns:p14="http://schemas.microsoft.com/office/powerpoint/2010/main" val="1989546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45B0B-C8C4-430F-9F95-4D97A1694AB5}"/>
              </a:ext>
            </a:extLst>
          </p:cNvPr>
          <p:cNvSpPr>
            <a:spLocks noGrp="1"/>
          </p:cNvSpPr>
          <p:nvPr>
            <p:ph type="title"/>
          </p:nvPr>
        </p:nvSpPr>
        <p:spPr>
          <a:xfrm>
            <a:off x="0" y="-334170"/>
            <a:ext cx="10515600" cy="1325563"/>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Synthetic Fuels: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F26F4ED-AA9F-4D96-ABCC-642BC61C2F1B}"/>
              </a:ext>
            </a:extLst>
          </p:cNvPr>
          <p:cNvSpPr>
            <a:spLocks noGrp="1"/>
          </p:cNvSpPr>
          <p:nvPr>
            <p:ph idx="1"/>
          </p:nvPr>
        </p:nvSpPr>
        <p:spPr>
          <a:xfrm>
            <a:off x="0" y="707189"/>
            <a:ext cx="5800725" cy="5604669"/>
          </a:xfrm>
        </p:spPr>
        <p:txBody>
          <a:bodyPr/>
          <a:lstStyle/>
          <a:p>
            <a:pPr algn="just"/>
            <a:r>
              <a:rPr lang="en-US" sz="1800" b="1" dirty="0">
                <a:solidFill>
                  <a:schemeClr val="bg1"/>
                </a:solidFill>
                <a:effectLst/>
                <a:latin typeface="ArialMT"/>
                <a:ea typeface="Malgun Gothic" panose="020B0503020000020004" pitchFamily="34" charset="-127"/>
                <a:cs typeface="Arial" panose="020B0604020202020204" pitchFamily="34" charset="0"/>
              </a:rPr>
              <a:t>One day, the world will run out of petroleum. </a:t>
            </a:r>
          </a:p>
          <a:p>
            <a:pPr algn="just"/>
            <a:r>
              <a:rPr lang="en-US" sz="1800" b="1" dirty="0">
                <a:solidFill>
                  <a:schemeClr val="bg1"/>
                </a:solidFill>
                <a:effectLst/>
                <a:latin typeface="ArialMT"/>
                <a:ea typeface="Malgun Gothic" panose="020B0503020000020004" pitchFamily="34" charset="-127"/>
                <a:cs typeface="Arial" panose="020B0604020202020204" pitchFamily="34" charset="0"/>
              </a:rPr>
              <a:t>Cars and trains can run on electricity, but how will we power planes and boats? </a:t>
            </a:r>
          </a:p>
          <a:p>
            <a:pPr algn="just"/>
            <a:r>
              <a:rPr lang="en-US" sz="1800" b="1" dirty="0">
                <a:solidFill>
                  <a:schemeClr val="bg1"/>
                </a:solidFill>
                <a:effectLst/>
                <a:latin typeface="ArialMT"/>
                <a:ea typeface="Malgun Gothic" panose="020B0503020000020004" pitchFamily="34" charset="-127"/>
                <a:cs typeface="Arial" panose="020B0604020202020204" pitchFamily="34" charset="0"/>
              </a:rPr>
              <a:t>Synthetic fuels of many kinds are made through chemical reactions.</a:t>
            </a:r>
          </a:p>
          <a:p>
            <a:pPr algn="just"/>
            <a:r>
              <a:rPr lang="en-US" sz="1800" b="1" dirty="0">
                <a:solidFill>
                  <a:schemeClr val="bg1"/>
                </a:solidFill>
                <a:effectLst/>
                <a:latin typeface="ArialMT"/>
                <a:ea typeface="Malgun Gothic" panose="020B0503020000020004" pitchFamily="34" charset="-127"/>
                <a:cs typeface="Arial" panose="020B0604020202020204" pitchFamily="34" charset="0"/>
              </a:rPr>
              <a:t>Chemists have been exploring how to synthesize resources such as plants, animal oils, coal, algae, or other materials into fuels.</a:t>
            </a:r>
            <a:endParaRPr lang="en-US" sz="1800" b="1" dirty="0">
              <a:solidFill>
                <a:schemeClr val="bg1"/>
              </a:solidFill>
              <a:effectLst/>
              <a:latin typeface="Calibri" panose="020F0502020204030204" pitchFamily="34" charset="0"/>
              <a:ea typeface="Malgun Gothic" panose="020B0503020000020004" pitchFamily="34" charset="-127"/>
              <a:cs typeface="Arial" panose="020B0604020202020204" pitchFamily="34" charset="0"/>
            </a:endParaRPr>
          </a:p>
        </p:txBody>
      </p:sp>
      <p:pic>
        <p:nvPicPr>
          <p:cNvPr id="2050" name="Picture 2" descr="Synthetic fuel - Wikipedia">
            <a:extLst>
              <a:ext uri="{FF2B5EF4-FFF2-40B4-BE49-F238E27FC236}">
                <a16:creationId xmlns:a16="http://schemas.microsoft.com/office/drawing/2014/main" id="{2416B9F6-8B94-485F-8B00-8BEB0DFD4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12" y="3685735"/>
            <a:ext cx="5542671" cy="31540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 clean synthetic diesel fuels succeed? | Business| Economy and finance  news from a German perspective | DW | 17.08.2017">
            <a:extLst>
              <a:ext uri="{FF2B5EF4-FFF2-40B4-BE49-F238E27FC236}">
                <a16:creationId xmlns:a16="http://schemas.microsoft.com/office/drawing/2014/main" id="{99EFBC4E-9B17-4ABC-B4DD-13F8E815F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430" y="18254"/>
            <a:ext cx="6283569" cy="682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9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BFD8-5EB7-4E69-96A1-7B02D3B62E4F}"/>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FCE3E469-FFC5-44CF-9CAD-AE47609B467F}"/>
              </a:ext>
            </a:extLst>
          </p:cNvPr>
          <p:cNvSpPr>
            <a:spLocks noGrp="1"/>
          </p:cNvSpPr>
          <p:nvPr>
            <p:ph idx="1"/>
          </p:nvPr>
        </p:nvSpPr>
        <p:spPr/>
        <p:txBody>
          <a:bodyPr>
            <a:normAutofit/>
          </a:bodyPr>
          <a:lstStyle/>
          <a:p>
            <a:pPr marL="0" indent="0">
              <a:buNone/>
            </a:pPr>
            <a:r>
              <a:rPr lang="en-US" dirty="0"/>
              <a:t>Students will gather, read, and synthesize information from multiple sources in order to explain how</a:t>
            </a:r>
          </a:p>
          <a:p>
            <a:r>
              <a:rPr lang="en-US" dirty="0"/>
              <a:t>synthetic materials are made from natural resources.</a:t>
            </a:r>
          </a:p>
          <a:p>
            <a:pPr marL="0" indent="0">
              <a:buNone/>
            </a:pPr>
            <a:r>
              <a:rPr lang="en-US" dirty="0"/>
              <a:t>Students will assess the credibility, accuracy, and possible bias of sources they use in order to assess how</a:t>
            </a:r>
          </a:p>
          <a:p>
            <a:r>
              <a:rPr lang="en-US" dirty="0"/>
              <a:t>the production and use of synthetic materials from natural resources affect society.</a:t>
            </a:r>
          </a:p>
        </p:txBody>
      </p:sp>
    </p:spTree>
    <p:extLst>
      <p:ext uri="{BB962C8B-B14F-4D97-AF65-F5344CB8AC3E}">
        <p14:creationId xmlns:p14="http://schemas.microsoft.com/office/powerpoint/2010/main" val="757724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E87A1C4-1694-4995-BFCE-99341E72BC45}"/>
              </a:ext>
            </a:extLst>
          </p:cNvPr>
          <p:cNvPicPr>
            <a:picLocks noGrp="1" noChangeAspect="1"/>
          </p:cNvPicPr>
          <p:nvPr>
            <p:ph idx="1"/>
          </p:nvPr>
        </p:nvPicPr>
        <p:blipFill rotWithShape="1">
          <a:blip r:embed="rId2"/>
          <a:srcRect l="42669" t="59236" r="32430" b="30870"/>
          <a:stretch/>
        </p:blipFill>
        <p:spPr>
          <a:xfrm>
            <a:off x="0" y="1"/>
            <a:ext cx="12192000" cy="2011680"/>
          </a:xfrm>
          <a:prstGeom prst="rect">
            <a:avLst/>
          </a:prstGeom>
        </p:spPr>
      </p:pic>
      <p:pic>
        <p:nvPicPr>
          <p:cNvPr id="5" name="Picture 4">
            <a:extLst>
              <a:ext uri="{FF2B5EF4-FFF2-40B4-BE49-F238E27FC236}">
                <a16:creationId xmlns:a16="http://schemas.microsoft.com/office/drawing/2014/main" id="{AC9ECBBC-B627-485F-9DFC-EC7C9E4A0E3D}"/>
              </a:ext>
            </a:extLst>
          </p:cNvPr>
          <p:cNvPicPr>
            <a:picLocks noChangeAspect="1"/>
          </p:cNvPicPr>
          <p:nvPr/>
        </p:nvPicPr>
        <p:blipFill rotWithShape="1">
          <a:blip r:embed="rId2"/>
          <a:srcRect l="42807" t="68933" r="33308" b="20190"/>
          <a:stretch/>
        </p:blipFill>
        <p:spPr>
          <a:xfrm>
            <a:off x="-1" y="2799471"/>
            <a:ext cx="12192000" cy="2518117"/>
          </a:xfrm>
          <a:prstGeom prst="rect">
            <a:avLst/>
          </a:prstGeom>
        </p:spPr>
      </p:pic>
    </p:spTree>
    <p:extLst>
      <p:ext uri="{BB962C8B-B14F-4D97-AF65-F5344CB8AC3E}">
        <p14:creationId xmlns:p14="http://schemas.microsoft.com/office/powerpoint/2010/main" val="33322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C60E-FF1E-47DF-9E0C-B447AE579CD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B7130B-F45C-4C39-AABC-01E2694F5D2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A4A8F65-7369-4F92-AB04-D9A832F558AC}"/>
              </a:ext>
            </a:extLst>
          </p:cNvPr>
          <p:cNvPicPr>
            <a:picLocks noChangeAspect="1"/>
          </p:cNvPicPr>
          <p:nvPr/>
        </p:nvPicPr>
        <p:blipFill>
          <a:blip r:embed="rId2"/>
          <a:stretch>
            <a:fillRect/>
          </a:stretch>
        </p:blipFill>
        <p:spPr>
          <a:xfrm>
            <a:off x="-86260" y="-175572"/>
            <a:ext cx="12364521" cy="7209145"/>
          </a:xfrm>
          <a:prstGeom prst="rect">
            <a:avLst/>
          </a:prstGeom>
        </p:spPr>
      </p:pic>
      <p:sp>
        <p:nvSpPr>
          <p:cNvPr id="5" name="Rectangle 4">
            <a:extLst>
              <a:ext uri="{FF2B5EF4-FFF2-40B4-BE49-F238E27FC236}">
                <a16:creationId xmlns:a16="http://schemas.microsoft.com/office/drawing/2014/main" id="{1D3FDE3F-26CB-46B2-A1A1-AF67E630BC8C}"/>
              </a:ext>
            </a:extLst>
          </p:cNvPr>
          <p:cNvSpPr/>
          <p:nvPr/>
        </p:nvSpPr>
        <p:spPr>
          <a:xfrm>
            <a:off x="1143000" y="6572250"/>
            <a:ext cx="5029200" cy="46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591B85-FB69-4020-862E-2E8B9537903A}"/>
              </a:ext>
            </a:extLst>
          </p:cNvPr>
          <p:cNvSpPr txBox="1"/>
          <p:nvPr/>
        </p:nvSpPr>
        <p:spPr>
          <a:xfrm>
            <a:off x="1619250" y="1662113"/>
            <a:ext cx="4686300" cy="1200329"/>
          </a:xfrm>
          <a:prstGeom prst="rect">
            <a:avLst/>
          </a:prstGeom>
          <a:noFill/>
        </p:spPr>
        <p:txBody>
          <a:bodyPr wrap="square" rtlCol="0">
            <a:spAutoFit/>
          </a:bodyPr>
          <a:lstStyle/>
          <a:p>
            <a:pPr algn="just"/>
            <a:r>
              <a:rPr lang="en-US" sz="2400" dirty="0">
                <a:solidFill>
                  <a:srgbClr val="FF0000"/>
                </a:solidFill>
              </a:rPr>
              <a:t>A material produced by humans that is the result of chemical reactions. </a:t>
            </a:r>
          </a:p>
        </p:txBody>
      </p:sp>
      <p:sp>
        <p:nvSpPr>
          <p:cNvPr id="7" name="TextBox 6">
            <a:extLst>
              <a:ext uri="{FF2B5EF4-FFF2-40B4-BE49-F238E27FC236}">
                <a16:creationId xmlns:a16="http://schemas.microsoft.com/office/drawing/2014/main" id="{2814D7C7-5BD2-4C64-9B32-F094BFEE2EAD}"/>
              </a:ext>
            </a:extLst>
          </p:cNvPr>
          <p:cNvSpPr txBox="1"/>
          <p:nvPr/>
        </p:nvSpPr>
        <p:spPr>
          <a:xfrm>
            <a:off x="1538287" y="4433888"/>
            <a:ext cx="4767263" cy="1938992"/>
          </a:xfrm>
          <a:prstGeom prst="rect">
            <a:avLst/>
          </a:prstGeom>
          <a:noFill/>
        </p:spPr>
        <p:txBody>
          <a:bodyPr wrap="square" rtlCol="0">
            <a:spAutoFit/>
          </a:bodyPr>
          <a:lstStyle/>
          <a:p>
            <a:pPr algn="just"/>
            <a:r>
              <a:rPr lang="en-US" sz="2400" dirty="0">
                <a:solidFill>
                  <a:srgbClr val="FF0000"/>
                </a:solidFill>
              </a:rPr>
              <a:t>A chemical change must occur, Synthetic fuels, food products, medicines, and fibers can be produced as the result of chemical changes.</a:t>
            </a:r>
          </a:p>
        </p:txBody>
      </p:sp>
      <p:sp>
        <p:nvSpPr>
          <p:cNvPr id="9" name="TextBox 8">
            <a:extLst>
              <a:ext uri="{FF2B5EF4-FFF2-40B4-BE49-F238E27FC236}">
                <a16:creationId xmlns:a16="http://schemas.microsoft.com/office/drawing/2014/main" id="{0FE7F982-3DCA-4189-9E30-1151259A3599}"/>
              </a:ext>
            </a:extLst>
          </p:cNvPr>
          <p:cNvSpPr txBox="1"/>
          <p:nvPr/>
        </p:nvSpPr>
        <p:spPr>
          <a:xfrm>
            <a:off x="6870174" y="2185988"/>
            <a:ext cx="4767263" cy="1569660"/>
          </a:xfrm>
          <a:prstGeom prst="rect">
            <a:avLst/>
          </a:prstGeom>
          <a:noFill/>
        </p:spPr>
        <p:txBody>
          <a:bodyPr wrap="square" rtlCol="0">
            <a:spAutoFit/>
          </a:bodyPr>
          <a:lstStyle/>
          <a:p>
            <a:pPr algn="just"/>
            <a:r>
              <a:rPr lang="en-US" sz="2400" dirty="0">
                <a:solidFill>
                  <a:srgbClr val="FF0000"/>
                </a:solidFill>
              </a:rPr>
              <a:t>Polymers are long chains. This structure makes them durable and flexible, which are two useful qualities.</a:t>
            </a:r>
          </a:p>
        </p:txBody>
      </p:sp>
      <p:sp>
        <p:nvSpPr>
          <p:cNvPr id="11" name="Rectangle 10">
            <a:extLst>
              <a:ext uri="{FF2B5EF4-FFF2-40B4-BE49-F238E27FC236}">
                <a16:creationId xmlns:a16="http://schemas.microsoft.com/office/drawing/2014/main" id="{21784B2F-00BB-42A2-9DDB-A43B1A6F4B7C}"/>
              </a:ext>
            </a:extLst>
          </p:cNvPr>
          <p:cNvSpPr/>
          <p:nvPr/>
        </p:nvSpPr>
        <p:spPr>
          <a:xfrm>
            <a:off x="6608237" y="4735644"/>
            <a:ext cx="5029200" cy="2297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14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1C76F3-2C80-408C-9F22-F09DF22B9F9A}"/>
              </a:ext>
            </a:extLst>
          </p:cNvPr>
          <p:cNvPicPr>
            <a:picLocks noChangeAspect="1"/>
          </p:cNvPicPr>
          <p:nvPr/>
        </p:nvPicPr>
        <p:blipFill>
          <a:blip r:embed="rId2"/>
          <a:stretch>
            <a:fillRect/>
          </a:stretch>
        </p:blipFill>
        <p:spPr>
          <a:xfrm>
            <a:off x="-1" y="216891"/>
            <a:ext cx="12192001" cy="6641109"/>
          </a:xfrm>
          <a:prstGeom prst="rect">
            <a:avLst/>
          </a:prstGeom>
        </p:spPr>
      </p:pic>
      <p:pic>
        <p:nvPicPr>
          <p:cNvPr id="8" name="Content Placeholder 7">
            <a:extLst>
              <a:ext uri="{FF2B5EF4-FFF2-40B4-BE49-F238E27FC236}">
                <a16:creationId xmlns:a16="http://schemas.microsoft.com/office/drawing/2014/main" id="{B94F0B29-D9CA-4B90-97AC-5DB6BF78357F}"/>
              </a:ext>
            </a:extLst>
          </p:cNvPr>
          <p:cNvPicPr>
            <a:picLocks noGrp="1" noChangeAspect="1"/>
          </p:cNvPicPr>
          <p:nvPr>
            <p:ph idx="1"/>
          </p:nvPr>
        </p:nvPicPr>
        <p:blipFill>
          <a:blip r:embed="rId3"/>
          <a:stretch>
            <a:fillRect/>
          </a:stretch>
        </p:blipFill>
        <p:spPr>
          <a:xfrm>
            <a:off x="6172200" y="122000"/>
            <a:ext cx="5689226" cy="1935648"/>
          </a:xfrm>
          <a:prstGeom prst="rect">
            <a:avLst/>
          </a:prstGeom>
        </p:spPr>
      </p:pic>
      <p:sp>
        <p:nvSpPr>
          <p:cNvPr id="7" name="TextBox 6">
            <a:extLst>
              <a:ext uri="{FF2B5EF4-FFF2-40B4-BE49-F238E27FC236}">
                <a16:creationId xmlns:a16="http://schemas.microsoft.com/office/drawing/2014/main" id="{2814D7C7-5BD2-4C64-9B32-F094BFEE2EAD}"/>
              </a:ext>
            </a:extLst>
          </p:cNvPr>
          <p:cNvSpPr txBox="1"/>
          <p:nvPr/>
        </p:nvSpPr>
        <p:spPr>
          <a:xfrm>
            <a:off x="702468" y="850026"/>
            <a:ext cx="5139158" cy="830997"/>
          </a:xfrm>
          <a:prstGeom prst="rect">
            <a:avLst/>
          </a:prstGeom>
          <a:noFill/>
        </p:spPr>
        <p:txBody>
          <a:bodyPr wrap="square" rtlCol="0">
            <a:spAutoFit/>
          </a:bodyPr>
          <a:lstStyle/>
          <a:p>
            <a:pPr algn="just"/>
            <a:r>
              <a:rPr lang="en-US" sz="2400" dirty="0">
                <a:solidFill>
                  <a:srgbClr val="FF0000"/>
                </a:solidFill>
              </a:rPr>
              <a:t>A polymer is a long chain of repeating monomers. </a:t>
            </a:r>
          </a:p>
        </p:txBody>
      </p:sp>
      <p:sp>
        <p:nvSpPr>
          <p:cNvPr id="10" name="TextBox 9">
            <a:extLst>
              <a:ext uri="{FF2B5EF4-FFF2-40B4-BE49-F238E27FC236}">
                <a16:creationId xmlns:a16="http://schemas.microsoft.com/office/drawing/2014/main" id="{BD3F1CD4-FF13-4DC8-A827-D1BF1D8D9E69}"/>
              </a:ext>
            </a:extLst>
          </p:cNvPr>
          <p:cNvSpPr txBox="1"/>
          <p:nvPr/>
        </p:nvSpPr>
        <p:spPr>
          <a:xfrm>
            <a:off x="6509905" y="850026"/>
            <a:ext cx="5457977" cy="1938992"/>
          </a:xfrm>
          <a:prstGeom prst="rect">
            <a:avLst/>
          </a:prstGeom>
          <a:noFill/>
        </p:spPr>
        <p:txBody>
          <a:bodyPr wrap="square" rtlCol="0">
            <a:spAutoFit/>
          </a:bodyPr>
          <a:lstStyle/>
          <a:p>
            <a:pPr algn="just"/>
            <a:r>
              <a:rPr lang="en-US" sz="2400" dirty="0">
                <a:solidFill>
                  <a:srgbClr val="FF0000"/>
                </a:solidFill>
              </a:rPr>
              <a:t>Pure substances can be identified by their properties, and substances combine in characteristic ways. So chemists would know what to expect when synthesizing new materials.</a:t>
            </a:r>
          </a:p>
        </p:txBody>
      </p:sp>
      <p:sp>
        <p:nvSpPr>
          <p:cNvPr id="9" name="TextBox 8">
            <a:extLst>
              <a:ext uri="{FF2B5EF4-FFF2-40B4-BE49-F238E27FC236}">
                <a16:creationId xmlns:a16="http://schemas.microsoft.com/office/drawing/2014/main" id="{52D37291-57A7-43DB-B5EA-15959CBB77D0}"/>
              </a:ext>
            </a:extLst>
          </p:cNvPr>
          <p:cNvSpPr txBox="1"/>
          <p:nvPr/>
        </p:nvSpPr>
        <p:spPr>
          <a:xfrm>
            <a:off x="651901" y="4801974"/>
            <a:ext cx="7482310" cy="1938992"/>
          </a:xfrm>
          <a:prstGeom prst="rect">
            <a:avLst/>
          </a:prstGeom>
          <a:noFill/>
        </p:spPr>
        <p:txBody>
          <a:bodyPr wrap="square" rtlCol="0">
            <a:spAutoFit/>
          </a:bodyPr>
          <a:lstStyle/>
          <a:p>
            <a:pPr algn="just"/>
            <a:r>
              <a:rPr lang="en-US" sz="2400" dirty="0">
                <a:solidFill>
                  <a:srgbClr val="FF0000"/>
                </a:solidFill>
              </a:rPr>
              <a:t>Synthetic materials such as plastic bags might have properties that are useful, like flexibility and the ability to hold the contents of my pack. But they may be more harmful to the environment, or they may cause allergic reactions.</a:t>
            </a:r>
          </a:p>
        </p:txBody>
      </p:sp>
    </p:spTree>
    <p:extLst>
      <p:ext uri="{BB962C8B-B14F-4D97-AF65-F5344CB8AC3E}">
        <p14:creationId xmlns:p14="http://schemas.microsoft.com/office/powerpoint/2010/main" val="37450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B8E27-B646-4AB8-B9AF-73ED2CE32F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E61DED-18C9-43C5-9A15-B36D82A81EF2}"/>
              </a:ext>
            </a:extLst>
          </p:cNvPr>
          <p:cNvSpPr>
            <a:spLocks noGrp="1"/>
          </p:cNvSpPr>
          <p:nvPr>
            <p:ph idx="1"/>
          </p:nvPr>
        </p:nvSpPr>
        <p:spPr/>
        <p:txBody>
          <a:bodyPr/>
          <a:lstStyle/>
          <a:p>
            <a:endParaRPr lang="en-US" dirty="0"/>
          </a:p>
        </p:txBody>
      </p:sp>
      <p:pic>
        <p:nvPicPr>
          <p:cNvPr id="1026" name="Picture 2" descr="Computing catalysts—team unlocks the molecular secrets to a popular polymer">
            <a:extLst>
              <a:ext uri="{FF2B5EF4-FFF2-40B4-BE49-F238E27FC236}">
                <a16:creationId xmlns:a16="http://schemas.microsoft.com/office/drawing/2014/main" id="{95B99090-0F45-4EB6-9B0F-3DCBE8F2922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ld-thank-you-sticker GIFs - Get the best GIF on GIPHY">
            <a:extLst>
              <a:ext uri="{FF2B5EF4-FFF2-40B4-BE49-F238E27FC236}">
                <a16:creationId xmlns:a16="http://schemas.microsoft.com/office/drawing/2014/main" id="{4BF4D6EB-4F50-4EA5-9A8B-4F5A015F83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099" y="1979749"/>
            <a:ext cx="5847229" cy="461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898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CE83-82B2-4F90-BBD3-236520C88B86}"/>
              </a:ext>
            </a:extLst>
          </p:cNvPr>
          <p:cNvSpPr>
            <a:spLocks noGrp="1"/>
          </p:cNvSpPr>
          <p:nvPr>
            <p:ph type="title"/>
          </p:nvPr>
        </p:nvSpPr>
        <p:spPr>
          <a:xfrm>
            <a:off x="122583" y="105671"/>
            <a:ext cx="10515600" cy="1325563"/>
          </a:xfrm>
        </p:spPr>
        <p:txBody>
          <a:bodyPr/>
          <a:lstStyle/>
          <a:p>
            <a:r>
              <a:rPr lang="en-US" sz="4400" b="1" u="sng" dirty="0">
                <a:solidFill>
                  <a:schemeClr val="bg1"/>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Synthetic Materials:</a:t>
            </a:r>
            <a:endParaRPr lang="en-US" b="1" u="sng" dirty="0">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F611A6B-7C34-4769-B763-2B63A9AC127A}"/>
              </a:ext>
            </a:extLst>
          </p:cNvPr>
          <p:cNvSpPr>
            <a:spLocks noGrp="1"/>
          </p:cNvSpPr>
          <p:nvPr>
            <p:ph idx="1"/>
          </p:nvPr>
        </p:nvSpPr>
        <p:spPr>
          <a:xfrm>
            <a:off x="129211" y="1258955"/>
            <a:ext cx="7295718" cy="5804453"/>
          </a:xfrm>
        </p:spPr>
        <p:txBody>
          <a:bodyPr>
            <a:noAutofit/>
          </a:bodyPr>
          <a:lstStyle/>
          <a:p>
            <a:pPr algn="just"/>
            <a:r>
              <a:rPr lang="en-US" sz="2000" b="1" dirty="0">
                <a:solidFill>
                  <a:schemeClr val="bg1"/>
                </a:solidFill>
                <a:effectLst/>
                <a:latin typeface="ArialMT"/>
                <a:ea typeface="Malgun Gothic" panose="020B0503020000020004" pitchFamily="34" charset="-127"/>
                <a:cs typeface="Arial" panose="020B0604020202020204" pitchFamily="34" charset="0"/>
              </a:rPr>
              <a:t>Chemical reactions are constantly happening all around us in nature.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Many of the products of naturally occurring reactions have properties that are useful to humans.</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For instance, plants perform photosynthesis, a chemical reaction that releases oxygen, which we need to survive.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However, not all of the chemicals and materials that humans use come directly from naturally occurring reactions.</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Instead, they are products of chemical reactions we induce.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Such reactions start with substances found in nature, but they result in new materials being formed. </a:t>
            </a:r>
          </a:p>
          <a:p>
            <a:pPr algn="just"/>
            <a:r>
              <a:rPr lang="en-US" sz="2000" b="1" dirty="0">
                <a:solidFill>
                  <a:schemeClr val="bg1"/>
                </a:solidFill>
                <a:effectLst/>
                <a:latin typeface="ArialMT"/>
                <a:ea typeface="Malgun Gothic" panose="020B0503020000020004" pitchFamily="34" charset="-127"/>
                <a:cs typeface="Arial" panose="020B0604020202020204" pitchFamily="34" charset="0"/>
              </a:rPr>
              <a:t>For example, glass is made from sand and other minerals that are melted together. </a:t>
            </a:r>
          </a:p>
          <a:p>
            <a:pPr algn="just"/>
            <a:endParaRPr lang="en-US" sz="3200" dirty="0">
              <a:solidFill>
                <a:schemeClr val="bg1"/>
              </a:solidFill>
            </a:endParaRPr>
          </a:p>
        </p:txBody>
      </p:sp>
      <p:pic>
        <p:nvPicPr>
          <p:cNvPr id="1026" name="Picture 2" descr="Why Are Plants Green? To Reduce the Noise in Photosynthesis. | Quanta  Magazine">
            <a:extLst>
              <a:ext uri="{FF2B5EF4-FFF2-40B4-BE49-F238E27FC236}">
                <a16:creationId xmlns:a16="http://schemas.microsoft.com/office/drawing/2014/main" id="{F0202162-668E-4E93-B02B-5BA6B2DC3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6504" y="1268689"/>
            <a:ext cx="4545496" cy="2852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Reasons To Pick Toughened Glass For Your Home - AIS GLASS | BLOG">
            <a:extLst>
              <a:ext uri="{FF2B5EF4-FFF2-40B4-BE49-F238E27FC236}">
                <a16:creationId xmlns:a16="http://schemas.microsoft.com/office/drawing/2014/main" id="{2776BADB-C096-45F9-9A73-5B412A151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504" y="4413904"/>
            <a:ext cx="2276061" cy="2338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l-purpose red wine glass in handmade, mouth-blown crystal. | Tiffany &amp; Co.">
            <a:extLst>
              <a:ext uri="{FF2B5EF4-FFF2-40B4-BE49-F238E27FC236}">
                <a16:creationId xmlns:a16="http://schemas.microsoft.com/office/drawing/2014/main" id="{EA1B822A-523D-4B2C-934C-1422B9E44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75" y="4413904"/>
            <a:ext cx="2050467" cy="2338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emperature control in float glass manufacturing | VisionTIR">
            <a:extLst>
              <a:ext uri="{FF2B5EF4-FFF2-40B4-BE49-F238E27FC236}">
                <a16:creationId xmlns:a16="http://schemas.microsoft.com/office/drawing/2014/main" id="{6F16CB6D-AA4A-4A68-A996-999FB00D68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6505" y="4413903"/>
            <a:ext cx="4452838" cy="23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62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9AE131-E167-4C0E-A401-87514190D5A5}"/>
              </a:ext>
            </a:extLst>
          </p:cNvPr>
          <p:cNvSpPr>
            <a:spLocks noGrp="1"/>
          </p:cNvSpPr>
          <p:nvPr>
            <p:ph idx="1"/>
          </p:nvPr>
        </p:nvSpPr>
        <p:spPr>
          <a:xfrm>
            <a:off x="172278" y="198782"/>
            <a:ext cx="5870713" cy="6659217"/>
          </a:xfrm>
        </p:spPr>
        <p:txBody>
          <a:bodyPr>
            <a:normAutofit/>
          </a:bodyPr>
          <a:lstStyle/>
          <a:p>
            <a:pPr algn="just"/>
            <a:r>
              <a:rPr lang="en-US" sz="3200" dirty="0">
                <a:effectLst/>
                <a:latin typeface="ArialMT"/>
                <a:ea typeface="Malgun Gothic" panose="020B0503020000020004" pitchFamily="34" charset="-127"/>
                <a:cs typeface="Arial" panose="020B0604020202020204" pitchFamily="34" charset="0"/>
              </a:rPr>
              <a:t>Chemicals and resources made by humans are called </a:t>
            </a:r>
            <a:r>
              <a:rPr lang="en-US" sz="3200" b="1" u="sng" dirty="0">
                <a:effectLst/>
                <a:latin typeface="ArialMT"/>
                <a:ea typeface="Malgun Gothic" panose="020B0503020000020004" pitchFamily="34" charset="-127"/>
                <a:cs typeface="Arial" panose="020B0604020202020204" pitchFamily="34" charset="0"/>
              </a:rPr>
              <a:t>synthetic materials. </a:t>
            </a:r>
          </a:p>
          <a:p>
            <a:pPr algn="just"/>
            <a:r>
              <a:rPr lang="en-US" sz="3200" dirty="0">
                <a:effectLst/>
                <a:latin typeface="ArialMT"/>
                <a:ea typeface="Malgun Gothic" panose="020B0503020000020004" pitchFamily="34" charset="-127"/>
                <a:cs typeface="Arial" panose="020B0604020202020204" pitchFamily="34" charset="0"/>
              </a:rPr>
              <a:t>Synthetic materials, such as the tartrazine in Figure 1, have a wide variety of uses and have enabled great advances in engineering and technology. </a:t>
            </a:r>
          </a:p>
          <a:p>
            <a:pPr algn="just"/>
            <a:r>
              <a:rPr lang="en-US" sz="3200" dirty="0">
                <a:effectLst/>
                <a:latin typeface="ArialMT"/>
                <a:ea typeface="Malgun Gothic" panose="020B0503020000020004" pitchFamily="34" charset="-127"/>
                <a:cs typeface="Arial" panose="020B0604020202020204" pitchFamily="34" charset="0"/>
              </a:rPr>
              <a:t>Chemists are always trying out new chemical reactions to produce new materials for our ever-changing needs.</a:t>
            </a:r>
            <a:endParaRPr lang="en-US" sz="3200" dirty="0">
              <a:effectLst/>
              <a:latin typeface="Calibri" panose="020F0502020204030204" pitchFamily="34" charset="0"/>
              <a:ea typeface="Malgun Gothic" panose="020B0503020000020004" pitchFamily="34" charset="-127"/>
              <a:cs typeface="Arial" panose="020B0604020202020204" pitchFamily="34" charset="0"/>
            </a:endParaRPr>
          </a:p>
          <a:p>
            <a:pPr algn="just"/>
            <a:endParaRPr lang="en-US" sz="3200" dirty="0"/>
          </a:p>
        </p:txBody>
      </p:sp>
      <p:pic>
        <p:nvPicPr>
          <p:cNvPr id="5" name="Picture 4">
            <a:extLst>
              <a:ext uri="{FF2B5EF4-FFF2-40B4-BE49-F238E27FC236}">
                <a16:creationId xmlns:a16="http://schemas.microsoft.com/office/drawing/2014/main" id="{5774E937-108C-4EA2-AD60-69CD29919C68}"/>
              </a:ext>
            </a:extLst>
          </p:cNvPr>
          <p:cNvPicPr>
            <a:picLocks noChangeAspect="1"/>
          </p:cNvPicPr>
          <p:nvPr/>
        </p:nvPicPr>
        <p:blipFill rotWithShape="1">
          <a:blip r:embed="rId2"/>
          <a:srcRect l="1630" t="19502" r="42719" b="26946"/>
          <a:stretch/>
        </p:blipFill>
        <p:spPr>
          <a:xfrm>
            <a:off x="6149010" y="1362457"/>
            <a:ext cx="6042990" cy="5495544"/>
          </a:xfrm>
          <a:prstGeom prst="rect">
            <a:avLst/>
          </a:prstGeom>
        </p:spPr>
      </p:pic>
      <p:pic>
        <p:nvPicPr>
          <p:cNvPr id="4" name="Picture 3">
            <a:extLst>
              <a:ext uri="{FF2B5EF4-FFF2-40B4-BE49-F238E27FC236}">
                <a16:creationId xmlns:a16="http://schemas.microsoft.com/office/drawing/2014/main" id="{0F37218F-EA3F-44F6-8107-1BBB69F3F69D}"/>
              </a:ext>
            </a:extLst>
          </p:cNvPr>
          <p:cNvPicPr>
            <a:picLocks noChangeAspect="1"/>
          </p:cNvPicPr>
          <p:nvPr/>
        </p:nvPicPr>
        <p:blipFill>
          <a:blip r:embed="rId3"/>
          <a:stretch>
            <a:fillRect/>
          </a:stretch>
        </p:blipFill>
        <p:spPr>
          <a:xfrm>
            <a:off x="6149009" y="0"/>
            <a:ext cx="6042991" cy="1539373"/>
          </a:xfrm>
          <a:prstGeom prst="rect">
            <a:avLst/>
          </a:prstGeom>
        </p:spPr>
      </p:pic>
      <p:sp>
        <p:nvSpPr>
          <p:cNvPr id="6" name="TextBox 5">
            <a:extLst>
              <a:ext uri="{FF2B5EF4-FFF2-40B4-BE49-F238E27FC236}">
                <a16:creationId xmlns:a16="http://schemas.microsoft.com/office/drawing/2014/main" id="{4A6E6A59-97C8-4094-9A91-D18ADF4986C9}"/>
              </a:ext>
            </a:extLst>
          </p:cNvPr>
          <p:cNvSpPr txBox="1"/>
          <p:nvPr/>
        </p:nvSpPr>
        <p:spPr>
          <a:xfrm>
            <a:off x="9656064" y="4599432"/>
            <a:ext cx="1074781" cy="461665"/>
          </a:xfrm>
          <a:prstGeom prst="rect">
            <a:avLst/>
          </a:prstGeom>
          <a:noFill/>
        </p:spPr>
        <p:txBody>
          <a:bodyPr wrap="none" rtlCol="0">
            <a:spAutoFit/>
          </a:bodyPr>
          <a:lstStyle/>
          <a:p>
            <a:r>
              <a:rPr lang="en-US" sz="2400" dirty="0">
                <a:solidFill>
                  <a:srgbClr val="FF0000"/>
                </a:solidFill>
              </a:rPr>
              <a:t>natural</a:t>
            </a:r>
          </a:p>
        </p:txBody>
      </p:sp>
      <p:sp>
        <p:nvSpPr>
          <p:cNvPr id="7" name="TextBox 6">
            <a:extLst>
              <a:ext uri="{FF2B5EF4-FFF2-40B4-BE49-F238E27FC236}">
                <a16:creationId xmlns:a16="http://schemas.microsoft.com/office/drawing/2014/main" id="{D0533246-F0E5-49F2-BC36-BCBBB55D6BC2}"/>
              </a:ext>
            </a:extLst>
          </p:cNvPr>
          <p:cNvSpPr txBox="1"/>
          <p:nvPr/>
        </p:nvSpPr>
        <p:spPr>
          <a:xfrm>
            <a:off x="10330614" y="6396334"/>
            <a:ext cx="1196161" cy="461665"/>
          </a:xfrm>
          <a:prstGeom prst="rect">
            <a:avLst/>
          </a:prstGeom>
          <a:noFill/>
        </p:spPr>
        <p:txBody>
          <a:bodyPr wrap="none" rtlCol="0">
            <a:spAutoFit/>
          </a:bodyPr>
          <a:lstStyle/>
          <a:p>
            <a:r>
              <a:rPr lang="en-US" sz="2400" dirty="0">
                <a:solidFill>
                  <a:srgbClr val="FF0000"/>
                </a:solidFill>
              </a:rPr>
              <a:t>artificial</a:t>
            </a:r>
          </a:p>
        </p:txBody>
      </p:sp>
      <p:sp>
        <p:nvSpPr>
          <p:cNvPr id="8" name="TextBox 7">
            <a:extLst>
              <a:ext uri="{FF2B5EF4-FFF2-40B4-BE49-F238E27FC236}">
                <a16:creationId xmlns:a16="http://schemas.microsoft.com/office/drawing/2014/main" id="{2A754C30-19BE-4B5A-BDF6-41D782A5AEE8}"/>
              </a:ext>
            </a:extLst>
          </p:cNvPr>
          <p:cNvSpPr txBox="1"/>
          <p:nvPr/>
        </p:nvSpPr>
        <p:spPr>
          <a:xfrm>
            <a:off x="10928694" y="5934667"/>
            <a:ext cx="1196161" cy="461665"/>
          </a:xfrm>
          <a:prstGeom prst="rect">
            <a:avLst/>
          </a:prstGeom>
          <a:noFill/>
        </p:spPr>
        <p:txBody>
          <a:bodyPr wrap="none" rtlCol="0">
            <a:spAutoFit/>
          </a:bodyPr>
          <a:lstStyle/>
          <a:p>
            <a:r>
              <a:rPr lang="en-US" sz="2400" dirty="0">
                <a:solidFill>
                  <a:srgbClr val="FF0000"/>
                </a:solidFill>
              </a:rPr>
              <a:t>artificial</a:t>
            </a:r>
          </a:p>
        </p:txBody>
      </p:sp>
    </p:spTree>
    <p:extLst>
      <p:ext uri="{BB962C8B-B14F-4D97-AF65-F5344CB8AC3E}">
        <p14:creationId xmlns:p14="http://schemas.microsoft.com/office/powerpoint/2010/main" val="133574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B77B7-608E-4B44-A447-E78F307E6D76}"/>
              </a:ext>
            </a:extLst>
          </p:cNvPr>
          <p:cNvSpPr>
            <a:spLocks noGrp="1"/>
          </p:cNvSpPr>
          <p:nvPr>
            <p:ph type="title"/>
          </p:nvPr>
        </p:nvSpPr>
        <p:spPr/>
        <p:txBody>
          <a:bodyPr/>
          <a:lstStyle/>
          <a:p>
            <a:r>
              <a:rPr lang="en-GB" dirty="0"/>
              <a:t>4</a:t>
            </a:r>
            <a:endParaRPr lang="en-US" dirty="0"/>
          </a:p>
        </p:txBody>
      </p:sp>
      <p:pic>
        <p:nvPicPr>
          <p:cNvPr id="4" name="Content Placeholder 3">
            <a:extLst>
              <a:ext uri="{FF2B5EF4-FFF2-40B4-BE49-F238E27FC236}">
                <a16:creationId xmlns:a16="http://schemas.microsoft.com/office/drawing/2014/main" id="{4B09FFC2-69E5-4C47-B283-D64E9BB0DFC9}"/>
              </a:ext>
            </a:extLst>
          </p:cNvPr>
          <p:cNvPicPr>
            <a:picLocks noGrp="1" noChangeAspect="1"/>
          </p:cNvPicPr>
          <p:nvPr>
            <p:ph idx="1"/>
          </p:nvPr>
        </p:nvPicPr>
        <p:blipFill rotWithShape="1">
          <a:blip r:embed="rId2"/>
          <a:srcRect l="1953" t="40808" r="43335" b="207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28AA569-65B1-4E98-80F1-40374A86DC79}"/>
              </a:ext>
            </a:extLst>
          </p:cNvPr>
          <p:cNvPicPr>
            <a:picLocks noChangeAspect="1"/>
          </p:cNvPicPr>
          <p:nvPr/>
        </p:nvPicPr>
        <p:blipFill rotWithShape="1">
          <a:blip r:embed="rId3"/>
          <a:srcRect l="34289" t="45981" r="36404" b="46015"/>
          <a:stretch/>
        </p:blipFill>
        <p:spPr>
          <a:xfrm>
            <a:off x="3334043" y="2532185"/>
            <a:ext cx="7371471" cy="1325562"/>
          </a:xfrm>
          <a:prstGeom prst="rect">
            <a:avLst/>
          </a:prstGeom>
        </p:spPr>
      </p:pic>
      <p:pic>
        <p:nvPicPr>
          <p:cNvPr id="5" name="Picture 4">
            <a:extLst>
              <a:ext uri="{FF2B5EF4-FFF2-40B4-BE49-F238E27FC236}">
                <a16:creationId xmlns:a16="http://schemas.microsoft.com/office/drawing/2014/main" id="{4B9327ED-9875-425D-AFCF-61AB8D282F9D}"/>
              </a:ext>
            </a:extLst>
          </p:cNvPr>
          <p:cNvPicPr>
            <a:picLocks noChangeAspect="1"/>
          </p:cNvPicPr>
          <p:nvPr/>
        </p:nvPicPr>
        <p:blipFill rotWithShape="1">
          <a:blip r:embed="rId3"/>
          <a:srcRect l="34404" t="58705" r="36404" b="33692"/>
          <a:stretch/>
        </p:blipFill>
        <p:spPr>
          <a:xfrm>
            <a:off x="3334043" y="5472332"/>
            <a:ext cx="8426548" cy="1325562"/>
          </a:xfrm>
          <a:prstGeom prst="rect">
            <a:avLst/>
          </a:prstGeom>
        </p:spPr>
      </p:pic>
      <p:sp>
        <p:nvSpPr>
          <p:cNvPr id="6" name="Rectangle 5">
            <a:extLst>
              <a:ext uri="{FF2B5EF4-FFF2-40B4-BE49-F238E27FC236}">
                <a16:creationId xmlns:a16="http://schemas.microsoft.com/office/drawing/2014/main" id="{3439A95B-7602-40A7-9152-7BF7AA215169}"/>
              </a:ext>
            </a:extLst>
          </p:cNvPr>
          <p:cNvSpPr/>
          <p:nvPr/>
        </p:nvSpPr>
        <p:spPr>
          <a:xfrm>
            <a:off x="3502152" y="2624328"/>
            <a:ext cx="749808" cy="347472"/>
          </a:xfrm>
          <a:prstGeom prst="rect">
            <a:avLst/>
          </a:prstGeom>
          <a:solidFill>
            <a:srgbClr val="FFF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85A9692-2E42-485E-B4A1-FB266EE2D2BF}"/>
              </a:ext>
            </a:extLst>
          </p:cNvPr>
          <p:cNvSpPr/>
          <p:nvPr/>
        </p:nvSpPr>
        <p:spPr>
          <a:xfrm>
            <a:off x="3407664" y="5537043"/>
            <a:ext cx="990600" cy="347472"/>
          </a:xfrm>
          <a:prstGeom prst="rect">
            <a:avLst/>
          </a:prstGeom>
          <a:solidFill>
            <a:srgbClr val="FFF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161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1BE6-8DC3-445C-9E38-B71743687C31}"/>
              </a:ext>
            </a:extLst>
          </p:cNvPr>
          <p:cNvSpPr>
            <a:spLocks noGrp="1"/>
          </p:cNvSpPr>
          <p:nvPr>
            <p:ph type="title"/>
          </p:nvPr>
        </p:nvSpPr>
        <p:spPr>
          <a:xfrm>
            <a:off x="838200" y="-174371"/>
            <a:ext cx="10515600" cy="1325563"/>
          </a:xfrm>
        </p:spPr>
        <p:txBody>
          <a:bodyPr>
            <a:normAutofit/>
          </a:bodyPr>
          <a:lstStyle/>
          <a:p>
            <a:r>
              <a:rPr lang="en-US"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Natural Resources as Building Blocks: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0CA4CFE-2C65-45B9-A33B-0AA7E2AE80DD}"/>
              </a:ext>
            </a:extLst>
          </p:cNvPr>
          <p:cNvSpPr>
            <a:spLocks noGrp="1"/>
          </p:cNvSpPr>
          <p:nvPr>
            <p:ph idx="1"/>
          </p:nvPr>
        </p:nvSpPr>
        <p:spPr>
          <a:xfrm>
            <a:off x="838200" y="899628"/>
            <a:ext cx="10515600" cy="5437163"/>
          </a:xfrm>
        </p:spPr>
        <p:txBody>
          <a:bodyPr>
            <a:normAutofit/>
          </a:bodyPr>
          <a:lstStyle/>
          <a:p>
            <a:pPr algn="just"/>
            <a:r>
              <a:rPr lang="en-US" sz="2400" b="1" dirty="0">
                <a:solidFill>
                  <a:schemeClr val="bg1"/>
                </a:solidFill>
                <a:effectLst/>
                <a:latin typeface="ArialMT"/>
                <a:ea typeface="Malgun Gothic" panose="020B0503020000020004" pitchFamily="34" charset="-127"/>
                <a:cs typeface="Arial" panose="020B0604020202020204" pitchFamily="34" charset="0"/>
              </a:rPr>
              <a:t>All the useful materials we benefit from are synthesized from natural resources.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A natural resource is anything naturally occurring in the environment that humans use.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These resources may be pure elements, simple molecules, or complex molecules. </a:t>
            </a:r>
            <a:endParaRPr lang="en-US" sz="3200" dirty="0">
              <a:solidFill>
                <a:schemeClr val="bg1"/>
              </a:solidFill>
            </a:endParaRPr>
          </a:p>
        </p:txBody>
      </p:sp>
      <p:pic>
        <p:nvPicPr>
          <p:cNvPr id="2052" name="Picture 4" descr="How are natural resources distributed around the world, and what are the  implications of these patterns for economic and political relations? - Quora">
            <a:extLst>
              <a:ext uri="{FF2B5EF4-FFF2-40B4-BE49-F238E27FC236}">
                <a16:creationId xmlns:a16="http://schemas.microsoft.com/office/drawing/2014/main" id="{E399ABF0-764F-4666-BAE5-ED999BB31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9614" y="3283909"/>
            <a:ext cx="5212773" cy="347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262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F1BE6-8DC3-445C-9E38-B71743687C31}"/>
              </a:ext>
            </a:extLst>
          </p:cNvPr>
          <p:cNvSpPr>
            <a:spLocks noGrp="1"/>
          </p:cNvSpPr>
          <p:nvPr>
            <p:ph type="title"/>
          </p:nvPr>
        </p:nvSpPr>
        <p:spPr>
          <a:xfrm>
            <a:off x="838200" y="-174371"/>
            <a:ext cx="10515600" cy="1325563"/>
          </a:xfrm>
        </p:spPr>
        <p:txBody>
          <a:bodyPr>
            <a:normAutofit/>
          </a:bodyPr>
          <a:lstStyle/>
          <a:p>
            <a:r>
              <a:rPr lang="en-US"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Natural Resources as Building Blocks: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0CA4CFE-2C65-45B9-A33B-0AA7E2AE80DD}"/>
              </a:ext>
            </a:extLst>
          </p:cNvPr>
          <p:cNvSpPr>
            <a:spLocks noGrp="1"/>
          </p:cNvSpPr>
          <p:nvPr>
            <p:ph idx="1"/>
          </p:nvPr>
        </p:nvSpPr>
        <p:spPr>
          <a:xfrm>
            <a:off x="838200" y="899628"/>
            <a:ext cx="10515600" cy="5437163"/>
          </a:xfrm>
        </p:spPr>
        <p:txBody>
          <a:bodyPr>
            <a:normAutofit/>
          </a:bodyPr>
          <a:lstStyle/>
          <a:p>
            <a:pPr algn="just"/>
            <a:r>
              <a:rPr lang="en-US" sz="2400" b="1" dirty="0">
                <a:solidFill>
                  <a:schemeClr val="bg1"/>
                </a:solidFill>
                <a:effectLst/>
                <a:latin typeface="ArialMT"/>
                <a:ea typeface="Malgun Gothic" panose="020B0503020000020004" pitchFamily="34" charset="-127"/>
                <a:cs typeface="Arial" panose="020B0604020202020204" pitchFamily="34" charset="0"/>
              </a:rPr>
              <a:t>Chemists assemble synthetic materials in an ordered set of steps, using chemical reactions to create the desired material.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The process can be replicated at a later time or by another lab to produce the same results.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Just the way you would build a house one brick at a time, a chemist synthesizes a material by adding molecular "blocks" one step at a time.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You build the house by moving the bricks into place by hand.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The chemist relies upon chemical reactions to move molecules into place.</a:t>
            </a:r>
            <a:endParaRPr lang="en-US" sz="3200" dirty="0">
              <a:solidFill>
                <a:schemeClr val="bg1"/>
              </a:solidFill>
            </a:endParaRPr>
          </a:p>
        </p:txBody>
      </p:sp>
      <p:pic>
        <p:nvPicPr>
          <p:cNvPr id="3074" name="Picture 2" descr="Bricks Nowy Post Sticker for iOS &amp; Android | GIPHY">
            <a:extLst>
              <a:ext uri="{FF2B5EF4-FFF2-40B4-BE49-F238E27FC236}">
                <a16:creationId xmlns:a16="http://schemas.microsoft.com/office/drawing/2014/main" id="{9788414F-6ACE-4354-B590-94B6A0E6DE4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57235" y="4383786"/>
            <a:ext cx="242887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olecules GIF on GIFER - by Beazebandis">
            <a:extLst>
              <a:ext uri="{FF2B5EF4-FFF2-40B4-BE49-F238E27FC236}">
                <a16:creationId xmlns:a16="http://schemas.microsoft.com/office/drawing/2014/main" id="{BBFDC3EC-0E8C-4D3D-B65D-6EF3FC2474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91205" y="4498086"/>
            <a:ext cx="28575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58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B586-A710-4C6C-9409-A823E8B22B96}"/>
              </a:ext>
            </a:extLst>
          </p:cNvPr>
          <p:cNvSpPr>
            <a:spLocks noGrp="1"/>
          </p:cNvSpPr>
          <p:nvPr>
            <p:ph type="title"/>
          </p:nvPr>
        </p:nvSpPr>
        <p:spPr>
          <a:xfrm>
            <a:off x="0" y="1"/>
            <a:ext cx="10515600" cy="914400"/>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Properties of Pure Substances: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0007F64-1696-49AE-ACA0-77B240D915A6}"/>
              </a:ext>
            </a:extLst>
          </p:cNvPr>
          <p:cNvSpPr>
            <a:spLocks noGrp="1"/>
          </p:cNvSpPr>
          <p:nvPr>
            <p:ph idx="1"/>
          </p:nvPr>
        </p:nvSpPr>
        <p:spPr>
          <a:xfrm>
            <a:off x="0" y="773723"/>
            <a:ext cx="6583680" cy="6084277"/>
          </a:xfrm>
        </p:spPr>
        <p:txBody>
          <a:bodyPr>
            <a:normAutofit lnSpcReduction="10000"/>
          </a:bodyPr>
          <a:lstStyle/>
          <a:p>
            <a:pPr algn="just"/>
            <a:r>
              <a:rPr lang="en-US" sz="2400" b="1" dirty="0">
                <a:solidFill>
                  <a:schemeClr val="bg1"/>
                </a:solidFill>
                <a:effectLst/>
                <a:latin typeface="ArialMT"/>
                <a:ea typeface="Malgun Gothic" panose="020B0503020000020004" pitchFamily="34" charset="-127"/>
                <a:cs typeface="Arial" panose="020B0604020202020204" pitchFamily="34" charset="0"/>
              </a:rPr>
              <a:t>Every pure substance has characteristic physical and chemical properties that you use to identify it.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Substances react in characteristic, predictable ways, forming new materials with physical and chemical properties different from the original substances.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For example, sodium is a soft metal with a low melting point, and chlorine is a toxic gas.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When sodium burns in chlorine gas, the product formed by the reaction is sodium chloride (NaCl).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As you may recall, sodium chloride is table salt. </a:t>
            </a:r>
          </a:p>
          <a:p>
            <a:pPr algn="just"/>
            <a:r>
              <a:rPr lang="en-US" sz="2400" b="1" dirty="0">
                <a:solidFill>
                  <a:schemeClr val="bg1"/>
                </a:solidFill>
                <a:effectLst/>
                <a:latin typeface="ArialMT"/>
                <a:ea typeface="Malgun Gothic" panose="020B0503020000020004" pitchFamily="34" charset="-127"/>
                <a:cs typeface="Arial" panose="020B0604020202020204" pitchFamily="34" charset="0"/>
              </a:rPr>
              <a:t>The reaction of two substances produces a new material with completely different properties, and we can eat it! </a:t>
            </a:r>
          </a:p>
          <a:p>
            <a:pPr algn="just"/>
            <a:endParaRPr lang="en-US" sz="3600" dirty="0">
              <a:solidFill>
                <a:schemeClr val="bg1"/>
              </a:solidFill>
            </a:endParaRPr>
          </a:p>
        </p:txBody>
      </p:sp>
      <p:pic>
        <p:nvPicPr>
          <p:cNvPr id="7" name="Picture 6">
            <a:extLst>
              <a:ext uri="{FF2B5EF4-FFF2-40B4-BE49-F238E27FC236}">
                <a16:creationId xmlns:a16="http://schemas.microsoft.com/office/drawing/2014/main" id="{64DA0601-082A-4FED-9F7B-394D77E464FE}"/>
              </a:ext>
            </a:extLst>
          </p:cNvPr>
          <p:cNvPicPr>
            <a:picLocks noChangeAspect="1"/>
          </p:cNvPicPr>
          <p:nvPr/>
        </p:nvPicPr>
        <p:blipFill>
          <a:blip r:embed="rId2"/>
          <a:stretch>
            <a:fillRect/>
          </a:stretch>
        </p:blipFill>
        <p:spPr>
          <a:xfrm>
            <a:off x="6657975" y="914401"/>
            <a:ext cx="5534025" cy="5667374"/>
          </a:xfrm>
          <a:prstGeom prst="rect">
            <a:avLst/>
          </a:prstGeom>
        </p:spPr>
      </p:pic>
      <p:sp>
        <p:nvSpPr>
          <p:cNvPr id="8" name="Rectangle 7">
            <a:extLst>
              <a:ext uri="{FF2B5EF4-FFF2-40B4-BE49-F238E27FC236}">
                <a16:creationId xmlns:a16="http://schemas.microsoft.com/office/drawing/2014/main" id="{A03090B6-487A-404B-BDF7-217E26BCF171}"/>
              </a:ext>
            </a:extLst>
          </p:cNvPr>
          <p:cNvSpPr/>
          <p:nvPr/>
        </p:nvSpPr>
        <p:spPr>
          <a:xfrm>
            <a:off x="8743950" y="923926"/>
            <a:ext cx="3448051" cy="1384995"/>
          </a:xfrm>
          <a:prstGeom prst="rect">
            <a:avLst/>
          </a:prstGeom>
          <a:solidFill>
            <a:schemeClr val="bg1"/>
          </a:solidFill>
        </p:spPr>
        <p:txBody>
          <a:bodyPr wrap="square">
            <a:spAutoFit/>
          </a:bodyPr>
          <a:lstStyle/>
          <a:p>
            <a:pPr algn="just"/>
            <a:r>
              <a:rPr lang="en-US" sz="1400" b="1" dirty="0">
                <a:latin typeface="ArialMT"/>
                <a:ea typeface="Malgun Gothic" panose="020B0503020000020004" pitchFamily="34" charset="-127"/>
                <a:cs typeface="Arial" panose="020B0604020202020204" pitchFamily="34" charset="0"/>
              </a:rPr>
              <a:t>Sodium is a soft metal with a low melting point, and chlorine is a toxic gas. </a:t>
            </a:r>
          </a:p>
          <a:p>
            <a:pPr algn="just"/>
            <a:r>
              <a:rPr lang="en-US" sz="1400" b="1" dirty="0">
                <a:latin typeface="ArialMT"/>
                <a:ea typeface="Malgun Gothic" panose="020B0503020000020004" pitchFamily="34" charset="-127"/>
                <a:cs typeface="Arial" panose="020B0604020202020204" pitchFamily="34" charset="0"/>
              </a:rPr>
              <a:t>When sodium burns in chlorine gas, the product formed by the reaction is sodium chloride (NaCl). </a:t>
            </a:r>
          </a:p>
        </p:txBody>
      </p:sp>
    </p:spTree>
    <p:extLst>
      <p:ext uri="{BB962C8B-B14F-4D97-AF65-F5344CB8AC3E}">
        <p14:creationId xmlns:p14="http://schemas.microsoft.com/office/powerpoint/2010/main" val="189852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0B586-A710-4C6C-9409-A823E8B22B96}"/>
              </a:ext>
            </a:extLst>
          </p:cNvPr>
          <p:cNvSpPr>
            <a:spLocks noGrp="1"/>
          </p:cNvSpPr>
          <p:nvPr>
            <p:ph type="title"/>
          </p:nvPr>
        </p:nvSpPr>
        <p:spPr>
          <a:xfrm>
            <a:off x="0" y="1"/>
            <a:ext cx="10515600" cy="914400"/>
          </a:xfrm>
        </p:spPr>
        <p:txBody>
          <a:bodyPr/>
          <a:lstStyle/>
          <a:p>
            <a:r>
              <a:rPr lang="en-US" sz="4400" b="1" u="sng" dirty="0">
                <a:solidFill>
                  <a:srgbClr val="FF0000"/>
                </a:solidFill>
                <a:effectLst>
                  <a:outerShdw blurRad="38100" dist="38100" dir="2700000" algn="tl">
                    <a:srgbClr val="000000">
                      <a:alpha val="43137"/>
                    </a:srgbClr>
                  </a:outerShdw>
                </a:effectLst>
                <a:latin typeface="ArialMT"/>
                <a:ea typeface="Malgun Gothic" panose="020B0503020000020004" pitchFamily="34" charset="-127"/>
                <a:cs typeface="Arial" panose="020B0604020202020204" pitchFamily="34" charset="0"/>
              </a:rPr>
              <a:t>Properties of Pure Substances:</a:t>
            </a:r>
            <a:endParaRPr lang="en-US" b="1" u="sng" dirty="0">
              <a:solidFill>
                <a:srgbClr val="FF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0007F64-1696-49AE-ACA0-77B240D915A6}"/>
              </a:ext>
            </a:extLst>
          </p:cNvPr>
          <p:cNvSpPr>
            <a:spLocks noGrp="1"/>
          </p:cNvSpPr>
          <p:nvPr>
            <p:ph idx="1"/>
          </p:nvPr>
        </p:nvSpPr>
        <p:spPr>
          <a:xfrm>
            <a:off x="0" y="773723"/>
            <a:ext cx="6583680" cy="6084277"/>
          </a:xfrm>
        </p:spPr>
        <p:txBody>
          <a:bodyPr>
            <a:normAutofit/>
          </a:bodyPr>
          <a:lstStyle/>
          <a:p>
            <a:pPr algn="just"/>
            <a:r>
              <a:rPr lang="en-US" sz="3200" b="1" dirty="0">
                <a:solidFill>
                  <a:schemeClr val="bg1"/>
                </a:solidFill>
                <a:effectLst/>
                <a:latin typeface="ArialMT"/>
                <a:ea typeface="Malgun Gothic" panose="020B0503020000020004" pitchFamily="34" charset="-127"/>
                <a:cs typeface="Arial" panose="020B0604020202020204" pitchFamily="34" charset="0"/>
              </a:rPr>
              <a:t>With the knowledge of the physical and chemical properties of substances and how they chemically react with each other, chemists can combine substances to produce materials that have specific structures and that serve particular functions. </a:t>
            </a:r>
          </a:p>
          <a:p>
            <a:pPr algn="just"/>
            <a:r>
              <a:rPr lang="en-US" sz="3200" b="1" dirty="0">
                <a:solidFill>
                  <a:schemeClr val="bg1"/>
                </a:solidFill>
                <a:effectLst/>
                <a:latin typeface="ArialMT"/>
                <a:ea typeface="Malgun Gothic" panose="020B0503020000020004" pitchFamily="34" charset="-127"/>
                <a:cs typeface="Arial" panose="020B0604020202020204" pitchFamily="34" charset="0"/>
              </a:rPr>
              <a:t>This isn't to say that all synthetic materials are created on purpose, as shown in Figure 2.</a:t>
            </a:r>
            <a:endParaRPr lang="en-US" sz="3200" b="1" dirty="0">
              <a:solidFill>
                <a:schemeClr val="bg1"/>
              </a:solidFill>
              <a:effectLst/>
              <a:latin typeface="Calibri" panose="020F0502020204030204" pitchFamily="34" charset="0"/>
              <a:ea typeface="Malgun Gothic" panose="020B0503020000020004" pitchFamily="34" charset="-127"/>
              <a:cs typeface="Arial" panose="020B0604020202020204" pitchFamily="34" charset="0"/>
            </a:endParaRPr>
          </a:p>
          <a:p>
            <a:pPr algn="just"/>
            <a:endParaRPr lang="en-US" sz="4400" dirty="0">
              <a:solidFill>
                <a:schemeClr val="bg1"/>
              </a:solidFill>
            </a:endParaRPr>
          </a:p>
        </p:txBody>
      </p:sp>
      <p:pic>
        <p:nvPicPr>
          <p:cNvPr id="4" name="Picture 3">
            <a:extLst>
              <a:ext uri="{FF2B5EF4-FFF2-40B4-BE49-F238E27FC236}">
                <a16:creationId xmlns:a16="http://schemas.microsoft.com/office/drawing/2014/main" id="{D37464FF-B084-47B3-A239-8C41C186A518}"/>
              </a:ext>
            </a:extLst>
          </p:cNvPr>
          <p:cNvPicPr>
            <a:picLocks noChangeAspect="1"/>
          </p:cNvPicPr>
          <p:nvPr/>
        </p:nvPicPr>
        <p:blipFill rotWithShape="1">
          <a:blip r:embed="rId2"/>
          <a:srcRect l="3000" t="21319" r="45077" b="63652"/>
          <a:stretch/>
        </p:blipFill>
        <p:spPr>
          <a:xfrm>
            <a:off x="6744286" y="1167618"/>
            <a:ext cx="5447714" cy="1871004"/>
          </a:xfrm>
          <a:prstGeom prst="rect">
            <a:avLst/>
          </a:prstGeom>
        </p:spPr>
      </p:pic>
      <p:pic>
        <p:nvPicPr>
          <p:cNvPr id="5" name="Picture 4">
            <a:extLst>
              <a:ext uri="{FF2B5EF4-FFF2-40B4-BE49-F238E27FC236}">
                <a16:creationId xmlns:a16="http://schemas.microsoft.com/office/drawing/2014/main" id="{B0905A14-D389-4AE3-AE9F-D76CAAF3CAC0}"/>
              </a:ext>
            </a:extLst>
          </p:cNvPr>
          <p:cNvPicPr>
            <a:picLocks noChangeAspect="1"/>
          </p:cNvPicPr>
          <p:nvPr/>
        </p:nvPicPr>
        <p:blipFill rotWithShape="1">
          <a:blip r:embed="rId3"/>
          <a:srcRect l="4730" t="19313" r="47155" b="19164"/>
          <a:stretch/>
        </p:blipFill>
        <p:spPr>
          <a:xfrm>
            <a:off x="6744286" y="3038622"/>
            <a:ext cx="5447714" cy="3819378"/>
          </a:xfrm>
          <a:prstGeom prst="rect">
            <a:avLst/>
          </a:prstGeom>
        </p:spPr>
      </p:pic>
    </p:spTree>
    <p:extLst>
      <p:ext uri="{BB962C8B-B14F-4D97-AF65-F5344CB8AC3E}">
        <p14:creationId xmlns:p14="http://schemas.microsoft.com/office/powerpoint/2010/main" val="20024216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1384</Words>
  <Application>Microsoft Office PowerPoint</Application>
  <PresentationFormat>Widescreen</PresentationFormat>
  <Paragraphs>105</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Malgun Gothic</vt:lpstr>
      <vt:lpstr>Arial</vt:lpstr>
      <vt:lpstr>ArialMT</vt:lpstr>
      <vt:lpstr>Calibri</vt:lpstr>
      <vt:lpstr>Calibri Light</vt:lpstr>
      <vt:lpstr>1_Office Theme</vt:lpstr>
      <vt:lpstr>Lesson 4 Producing Useful Materials</vt:lpstr>
      <vt:lpstr>Objectives</vt:lpstr>
      <vt:lpstr>Synthetic Materials:</vt:lpstr>
      <vt:lpstr>PowerPoint Presentation</vt:lpstr>
      <vt:lpstr>4</vt:lpstr>
      <vt:lpstr>Natural Resources as Building Blocks:</vt:lpstr>
      <vt:lpstr>Natural Resources as Building Blocks:</vt:lpstr>
      <vt:lpstr>Properties of Pure Substances:</vt:lpstr>
      <vt:lpstr>Properties of Pure Substances:</vt:lpstr>
      <vt:lpstr>PowerPoint Presentation</vt:lpstr>
      <vt:lpstr>PowerPoint Presentation</vt:lpstr>
      <vt:lpstr>Polymers:</vt:lpstr>
      <vt:lpstr>PowerPoint Presentation</vt:lpstr>
      <vt:lpstr>PowerPoint Presentation</vt:lpstr>
      <vt:lpstr>Impact of Synthetic Materials: </vt:lpstr>
      <vt:lpstr>Synthetic Foods:</vt:lpstr>
      <vt:lpstr>PowerPoint Presentation</vt:lpstr>
      <vt:lpstr>Synthetic Medicines:</vt:lpstr>
      <vt:lpstr>Synthetic Fuels: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 Producing Useful Materials</dc:title>
  <dc:creator>Radwa Khaled</dc:creator>
  <cp:lastModifiedBy>Fazila</cp:lastModifiedBy>
  <cp:revision>33</cp:revision>
  <dcterms:created xsi:type="dcterms:W3CDTF">2020-10-31T09:58:03Z</dcterms:created>
  <dcterms:modified xsi:type="dcterms:W3CDTF">2023-10-20T19:57:48Z</dcterms:modified>
</cp:coreProperties>
</file>