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8" r:id="rId4"/>
    <p:sldId id="269" r:id="rId5"/>
    <p:sldId id="259" r:id="rId6"/>
    <p:sldId id="270" r:id="rId7"/>
    <p:sldId id="260" r:id="rId8"/>
    <p:sldId id="265" r:id="rId9"/>
    <p:sldId id="261" r:id="rId10"/>
    <p:sldId id="271" r:id="rId11"/>
    <p:sldId id="262" r:id="rId12"/>
    <p:sldId id="263" r:id="rId13"/>
    <p:sldId id="266" r:id="rId14"/>
    <p:sldId id="267" r:id="rId15"/>
    <p:sldId id="264" r:id="rId16"/>
    <p:sldId id="272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mer, Mat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671" autoAdjust="0"/>
  </p:normalViewPr>
  <p:slideViewPr>
    <p:cSldViewPr snapToGrid="0">
      <p:cViewPr varScale="1">
        <p:scale>
          <a:sx n="65" d="100"/>
          <a:sy n="65" d="100"/>
        </p:scale>
        <p:origin x="1358" y="-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D07880-4AB7-460C-8175-D442021AB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EAA78-6ABB-4B51-A311-D459D1329D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593AAB-ABFB-4E7E-BAA5-F803F5F33C63}" type="datetime1">
              <a:rPr lang="en-US" altLang="en-US"/>
              <a:pPr>
                <a:defRPr/>
              </a:pPr>
              <a:t>12/9/2024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CBAE5-736A-4689-B194-9B392DB080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4CCC3-E967-4B20-99EB-176F257492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F6B16A-9FE8-480D-9A7A-9A6C98D74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6B6A7E-8F72-493E-848E-CE706FD8D1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FFDA8-2807-4F1D-832C-52779D194B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A0F928-44DD-47F6-ABA6-3E2A8F2F7AC7}" type="datetime1">
              <a:rPr lang="en-US" altLang="en-US"/>
              <a:pPr>
                <a:defRPr/>
              </a:pPr>
              <a:t>12/9/2024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953F15-20D0-4FC5-B6A3-CA5939186D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7FFA30-B814-4E9C-B29C-828536134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188E2-0D57-4BE8-9D98-7F18837982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4A256-CD74-488B-8E75-F6F795CFD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0D5BCA-5948-4D49-8019-D541BDBF9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AE4DBBA-9CB2-4667-905E-732935772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5B969E4-F306-4421-85B7-C9F149DD6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Read the title of the Learning Experience.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C6A8618-399D-4779-B9B6-6AE1F618F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FE6944-2D48-4A50-A9B5-084C1E994A3A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670155B-EA2A-40F1-B32D-007D536EB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3E3313E-417E-4967-9F49-E8D994769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Have a student read the text.</a:t>
            </a:r>
          </a:p>
          <a:p>
            <a:r>
              <a:rPr lang="en-US" altLang="en-US"/>
              <a:t>Explain that oscillatory motion is a motion in which an object repeats the same movement over and over.</a:t>
            </a:r>
          </a:p>
          <a:p>
            <a:r>
              <a:rPr lang="en-US" altLang="en-US"/>
              <a:t>Ask: What is a way to describe oscillatory motion mathematically? (Answer: Using a sine wave or a cosine wave)</a:t>
            </a:r>
          </a:p>
          <a:p>
            <a:r>
              <a:rPr lang="en-US" altLang="en-US"/>
              <a:t>Click to show the sine and cosine waves.</a:t>
            </a:r>
          </a:p>
          <a:p>
            <a:r>
              <a:rPr lang="en-US" altLang="en-US"/>
              <a:t>Ask: Which trigonometric curve describes the position graph for vertical motion? (Answer: A sine wave)</a:t>
            </a:r>
          </a:p>
          <a:p>
            <a:r>
              <a:rPr lang="en-US" altLang="en-US"/>
              <a:t>Ask: Which trigonometric curve describes the position graph for horizontal motion? (Answer: A cosine wave)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96FBB78-1926-436C-89D7-3E49C9FB3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58A9F2-6EFF-40D2-9556-E5C407916788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4C1EE84-D48F-4518-8B3E-DA84CC1D8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6766DF26-BB2A-4079-B554-0829DC8E4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Click to reveal each of the learning objectives. Read the statements or ask a volunteer to do so. </a:t>
            </a:r>
          </a:p>
          <a:p>
            <a:br>
              <a:rPr lang="en-US" altLang="en-US"/>
            </a:br>
            <a:r>
              <a:rPr lang="en-US" altLang="en-US"/>
              <a:t>Give students the following scenario: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1D55C10-9BB7-4C1E-A0AC-7A476A18BE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54AFF8-CAF0-49D7-B289-5E588355C90B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037A197-A876-4EB1-B5BB-7FC24D5F9A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E5C4135E-0357-4379-9F85-5B37AFAB9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https://phet.colorado.edu/sims/html/projectile-motion/latest/projectile-motion_all.html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86C6924-1F7B-450A-8E9B-73A67E968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D95882-962E-4C52-8460-DBAE26FD002B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501629C-CE86-4E27-B661-CC23CC549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5EB2B45-F3D4-41D4-8D64-C477C95BE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Read the text.</a:t>
            </a:r>
          </a:p>
          <a:p>
            <a:r>
              <a:rPr lang="en-US" altLang="en-US"/>
              <a:t>Give students a scenario of a skateboarder leaving a ramp with a 5.0 m/s </a:t>
            </a:r>
            <a:r>
              <a:rPr lang="en-US" altLang="en-US" i="1"/>
              <a:t>x</a:t>
            </a:r>
            <a:r>
              <a:rPr lang="en-US" altLang="en-US"/>
              <a:t>-component of velocity and a 2.0 m/s </a:t>
            </a:r>
            <a:r>
              <a:rPr lang="en-US" altLang="en-US" i="1"/>
              <a:t>y</a:t>
            </a:r>
            <a:r>
              <a:rPr lang="en-US" altLang="en-US"/>
              <a:t>-component of velocity. </a:t>
            </a:r>
          </a:p>
          <a:p>
            <a:r>
              <a:rPr lang="en-US" altLang="en-US"/>
              <a:t>Click to add the vector diagram. </a:t>
            </a:r>
          </a:p>
          <a:p>
            <a:r>
              <a:rPr lang="en-US" altLang="en-US"/>
              <a:t>Ask: What is the magnitude of his velocity vector? </a:t>
            </a:r>
          </a:p>
          <a:p>
            <a:r>
              <a:rPr lang="en-US" altLang="en-US"/>
              <a:t>Click to add the Pythagorean theorem equation and right triangle. (Answer: Using the Pythagorean theorem, </a:t>
            </a:r>
            <a:r>
              <a:rPr lang="en-US" altLang="en-US">
                <a:latin typeface="Cambria Math" panose="02040503050406030204" pitchFamily="18" charset="0"/>
              </a:rPr>
              <a:t>𝑐 = √(𝑎</a:t>
            </a:r>
            <a:r>
              <a:rPr lang="en-US" altLang="ja-JP" baseline="30000">
                <a:latin typeface="Cambria Math" panose="02040503050406030204" pitchFamily="18" charset="0"/>
              </a:rPr>
              <a:t>2</a:t>
            </a:r>
            <a:r>
              <a:rPr lang="en-US" altLang="ja-JP">
                <a:latin typeface="Cambria Math" panose="02040503050406030204" pitchFamily="18" charset="0"/>
              </a:rPr>
              <a:t>+</a:t>
            </a:r>
            <a:r>
              <a:rPr lang="en-US" altLang="en-US">
                <a:latin typeface="Cambria Math" panose="02040503050406030204" pitchFamily="18" charset="0"/>
              </a:rPr>
              <a:t>𝑏</a:t>
            </a:r>
            <a:r>
              <a:rPr lang="en-US" altLang="ja-JP" baseline="30000">
                <a:latin typeface="Cambria Math" panose="02040503050406030204" pitchFamily="18" charset="0"/>
              </a:rPr>
              <a:t>2</a:t>
            </a:r>
            <a:r>
              <a:rPr lang="en-US" altLang="ja-JP">
                <a:latin typeface="Cambria Math" panose="02040503050406030204" pitchFamily="18" charset="0"/>
              </a:rPr>
              <a:t> ),  |</a:t>
            </a:r>
            <a:r>
              <a:rPr lang="en-US" altLang="en-US">
                <a:latin typeface="Cambria Math" panose="02040503050406030204" pitchFamily="18" charset="0"/>
              </a:rPr>
              <a:t>𝑣</a:t>
            </a:r>
            <a:r>
              <a:rPr lang="en-US" altLang="ja-JP">
                <a:latin typeface="Cambria Math" panose="02040503050406030204" pitchFamily="18" charset="0"/>
              </a:rPr>
              <a:t>|</a:t>
            </a:r>
            <a:r>
              <a:rPr lang="en-US" altLang="ja-JP" i="1"/>
              <a:t> </a:t>
            </a:r>
            <a:r>
              <a:rPr lang="en-US" altLang="ja-JP">
                <a:latin typeface="Cambria Math" panose="02040503050406030204" pitchFamily="18" charset="0"/>
              </a:rPr>
              <a:t>= √(〖(5.0 m/s)]</a:t>
            </a:r>
            <a:r>
              <a:rPr lang="en-US" altLang="ja-JP" baseline="30000">
                <a:latin typeface="Cambria Math" panose="02040503050406030204" pitchFamily="18" charset="0"/>
              </a:rPr>
              <a:t>2 </a:t>
            </a:r>
            <a:r>
              <a:rPr lang="en-US" altLang="ja-JP">
                <a:latin typeface="Cambria Math" panose="02040503050406030204" pitchFamily="18" charset="0"/>
              </a:rPr>
              <a:t>+ 〖(2.0 m/s)〗</a:t>
            </a:r>
            <a:r>
              <a:rPr lang="en-US" altLang="ja-JP" baseline="30000">
                <a:latin typeface="Cambria Math" panose="02040503050406030204" pitchFamily="18" charset="0"/>
              </a:rPr>
              <a:t>2</a:t>
            </a:r>
            <a:r>
              <a:rPr lang="en-US" altLang="ja-JP">
                <a:latin typeface="Cambria Math" panose="02040503050406030204" pitchFamily="18" charset="0"/>
              </a:rPr>
              <a:t> )</a:t>
            </a:r>
            <a:r>
              <a:rPr lang="en-US" altLang="ja-JP"/>
              <a:t>, </a:t>
            </a:r>
            <a:r>
              <a:rPr lang="en-US" altLang="ja-JP">
                <a:latin typeface="Cambria Math" panose="02040503050406030204" pitchFamily="18" charset="0"/>
              </a:rPr>
              <a:t>|</a:t>
            </a:r>
            <a:r>
              <a:rPr lang="en-US" altLang="en-US">
                <a:latin typeface="Cambria Math" panose="02040503050406030204" pitchFamily="18" charset="0"/>
              </a:rPr>
              <a:t>𝑣</a:t>
            </a:r>
            <a:r>
              <a:rPr lang="en-US" altLang="ja-JP">
                <a:latin typeface="Cambria Math" panose="02040503050406030204" pitchFamily="18" charset="0"/>
              </a:rPr>
              <a:t>| =</a:t>
            </a:r>
            <a:r>
              <a:rPr lang="en-US" altLang="ja-JP"/>
              <a:t> 5.4 m/s in the direction shown by the single velocity vector)</a:t>
            </a: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8AE38E2-97B8-4ADF-9F3A-15A3C4ED4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59B551-72E2-434D-B902-B7E094AF5687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D6CFE7B-5799-4BBC-8107-F308B555B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2A5BBE0-7078-41FC-9A62-3FC0E75F6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Read the text.</a:t>
            </a:r>
          </a:p>
          <a:p>
            <a:r>
              <a:rPr lang="en-US" altLang="en-US"/>
              <a:t>Does </a:t>
            </a:r>
            <a:r>
              <a:rPr lang="en-US" altLang="en-US" i="1"/>
              <a:t>v</a:t>
            </a:r>
            <a:r>
              <a:rPr lang="en-US" altLang="en-US" baseline="-25000"/>
              <a:t>boat</a:t>
            </a:r>
            <a:r>
              <a:rPr lang="en-US" altLang="en-US"/>
              <a:t> have an </a:t>
            </a:r>
            <a:r>
              <a:rPr lang="en-US" altLang="en-US" i="1"/>
              <a:t>x</a:t>
            </a:r>
            <a:r>
              <a:rPr lang="en-US" altLang="en-US"/>
              <a:t>-component? (Answer: No, it only has a </a:t>
            </a:r>
            <a:r>
              <a:rPr lang="en-US" altLang="en-US" i="1"/>
              <a:t>y</a:t>
            </a:r>
            <a:r>
              <a:rPr lang="en-US" altLang="en-US"/>
              <a:t>-component since the person is attempting to row straight across the river.)</a:t>
            </a:r>
          </a:p>
          <a:p>
            <a:r>
              <a:rPr lang="en-US" altLang="en-US"/>
              <a:t>Does </a:t>
            </a:r>
            <a:r>
              <a:rPr lang="en-US" altLang="en-US" i="1"/>
              <a:t>v</a:t>
            </a:r>
            <a:r>
              <a:rPr lang="en-US" altLang="en-US" baseline="-25000"/>
              <a:t>river </a:t>
            </a:r>
            <a:r>
              <a:rPr lang="en-US" altLang="en-US"/>
              <a:t> have a </a:t>
            </a:r>
            <a:r>
              <a:rPr lang="en-US" altLang="en-US" i="1"/>
              <a:t>y</a:t>
            </a:r>
            <a:r>
              <a:rPr lang="en-US" altLang="en-US"/>
              <a:t>-component? (Answer: No, it only has an </a:t>
            </a:r>
            <a:r>
              <a:rPr lang="en-US" altLang="en-US" i="1"/>
              <a:t>x</a:t>
            </a:r>
            <a:r>
              <a:rPr lang="en-US" altLang="en-US"/>
              <a:t>-component since the river is flowing downstream in the </a:t>
            </a:r>
            <a:r>
              <a:rPr lang="en-US" altLang="en-US" i="1"/>
              <a:t>x </a:t>
            </a:r>
            <a:r>
              <a:rPr lang="en-US" altLang="en-US"/>
              <a:t>direction.)</a:t>
            </a:r>
          </a:p>
          <a:p>
            <a:r>
              <a:rPr lang="en-US" altLang="en-US"/>
              <a:t>Have a volunteer explain how to find </a:t>
            </a:r>
            <a:r>
              <a:rPr lang="en-US" altLang="en-US" i="1"/>
              <a:t>v</a:t>
            </a:r>
            <a:r>
              <a:rPr lang="en-US" altLang="en-US" baseline="-25000"/>
              <a:t>total</a:t>
            </a:r>
            <a:r>
              <a:rPr lang="en-US" altLang="en-US"/>
              <a:t>, the resultant velocity. (Sample answer: Add the </a:t>
            </a:r>
            <a:r>
              <a:rPr lang="en-US" altLang="en-US" i="1"/>
              <a:t>x</a:t>
            </a:r>
            <a:r>
              <a:rPr lang="en-US" altLang="en-US"/>
              <a:t>-components from the boat and river. Add the </a:t>
            </a:r>
            <a:r>
              <a:rPr lang="en-US" altLang="en-US" i="1"/>
              <a:t>y</a:t>
            </a:r>
            <a:r>
              <a:rPr lang="en-US" altLang="en-US"/>
              <a:t>-components from the boat and river. The results are the </a:t>
            </a:r>
            <a:r>
              <a:rPr lang="en-US" altLang="en-US" i="1"/>
              <a:t>x</a:t>
            </a:r>
            <a:r>
              <a:rPr lang="en-US" altLang="en-US"/>
              <a:t>-component and the </a:t>
            </a:r>
            <a:r>
              <a:rPr lang="en-US" altLang="en-US" i="1"/>
              <a:t>y</a:t>
            </a:r>
            <a:r>
              <a:rPr lang="en-US" altLang="en-US"/>
              <a:t>-component of the resultant. Use the Pythagorean theorem to find the magnitude of the resultant velocity vector.)</a:t>
            </a:r>
          </a:p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D19F0DB-36D3-492D-A8FE-BCD08F2B5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F66A46-1A79-4C00-A704-5C5255F2FE29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115A31C-A9F1-4CE7-A8C0-627B88D72B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624B7708-B1E0-4A73-8F12-1DC565849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Read the text.</a:t>
            </a:r>
          </a:p>
          <a:p>
            <a:r>
              <a:rPr lang="en-US" altLang="en-US"/>
              <a:t>Ask: What are some common examples of projectile motion? (Sample answers: A softball after you throw it, your body as you fly through the air during a long jump, or a stream of water from a hose)</a:t>
            </a:r>
          </a:p>
          <a:p>
            <a:r>
              <a:rPr lang="en-US" altLang="en-US"/>
              <a:t>Explain that you analyze projectile motion by separating it into two independent one-dimensional motions, one along the horizontal axis and the other along the vertical axis. </a:t>
            </a:r>
          </a:p>
          <a:p>
            <a:r>
              <a:rPr lang="en-US" altLang="en-US"/>
              <a:t>Ask: In which direction does the object experience constant acceleration? (Answer: In the vertical direction, an object in projectile motion experiences constant acceleration, </a:t>
            </a:r>
            <a:r>
              <a:rPr lang="en-US" altLang="en-US" i="1"/>
              <a:t>g</a:t>
            </a:r>
            <a:r>
              <a:rPr lang="en-US" altLang="en-US"/>
              <a:t>, due to gravity.) </a:t>
            </a:r>
          </a:p>
          <a:p>
            <a:r>
              <a:rPr lang="en-US" altLang="en-US"/>
              <a:t>Ask: Why are the dots on the horizontal dot diagram spaced uniformly? (Answer: In the horizontal direction an object in projectile motion experiences constant velocity, so the dots are the same distance apart.) </a:t>
            </a:r>
          </a:p>
          <a:p>
            <a:r>
              <a:rPr lang="en-US" altLang="en-US"/>
              <a:t>Explain that a </a:t>
            </a:r>
            <a:r>
              <a:rPr lang="en-US" altLang="en-US" b="1"/>
              <a:t>trajectory graph </a:t>
            </a:r>
            <a:r>
              <a:rPr lang="en-US" altLang="en-US"/>
              <a:t>is a two-dimensional dot diagram that shows the object’s total trajectory. Remind students not to confuse a trajectory graph with a position vs. time graph, since they look similar for the </a:t>
            </a:r>
            <a:r>
              <a:rPr lang="en-US" altLang="en-US" i="1"/>
              <a:t>y</a:t>
            </a:r>
            <a:r>
              <a:rPr lang="en-US" altLang="en-US"/>
              <a:t>-directed motion. 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64A850A-E7B7-4E13-98B8-27608A2E4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E7DFB4-626C-4CFE-B253-96DC197ED25A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419343D-F59A-4BC1-8305-95A324237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6DAC08A-276B-4918-B8FF-F1892DEB3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Have a student read the text.</a:t>
            </a:r>
          </a:p>
          <a:p>
            <a:r>
              <a:rPr lang="en-US" altLang="en-US"/>
              <a:t>Click to show the horizontal and vertical equations of motion.</a:t>
            </a:r>
          </a:p>
          <a:p>
            <a:r>
              <a:rPr lang="en-US" altLang="en-US">
                <a:solidFill>
                  <a:srgbClr val="000000"/>
                </a:solidFill>
              </a:rPr>
              <a:t>Ask: What is the horizontal displacement of a projectile dependent on? (Answer: </a:t>
            </a:r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25000">
                <a:solidFill>
                  <a:srgbClr val="000000"/>
                </a:solidFill>
              </a:rPr>
              <a:t>x</a:t>
            </a:r>
            <a:r>
              <a:rPr lang="en-US" altLang="en-US">
                <a:solidFill>
                  <a:srgbClr val="000000"/>
                </a:solidFill>
              </a:rPr>
              <a:t>, because the horizontal velocity is constant)</a:t>
            </a:r>
            <a:endParaRPr lang="en-US" altLang="en-US"/>
          </a:p>
          <a:p>
            <a:r>
              <a:rPr lang="en-US" altLang="en-US"/>
              <a:t>Ask students if the vertical equations of motion look familiar. (Sample answer: Yes, they are similar to the equations for velocity and displacement for constant accelerated motion. For example, the acceleration, </a:t>
            </a:r>
            <a:r>
              <a:rPr lang="en-US" altLang="en-US" i="1"/>
              <a:t>a</a:t>
            </a:r>
            <a:r>
              <a:rPr lang="en-US" altLang="en-US"/>
              <a:t>, of a car on a road is now replaced by the acceleration, </a:t>
            </a:r>
            <a:r>
              <a:rPr lang="en-US" altLang="en-US" i="1"/>
              <a:t>g</a:t>
            </a:r>
            <a:r>
              <a:rPr lang="en-US" altLang="en-US"/>
              <a:t>, of gravity for objects in projectile motion.)</a:t>
            </a:r>
          </a:p>
          <a:p>
            <a:r>
              <a:rPr lang="en-US" altLang="en-US"/>
              <a:t>Click to show the velocity graphs.</a:t>
            </a:r>
          </a:p>
          <a:p>
            <a:r>
              <a:rPr lang="en-US" altLang="en-US"/>
              <a:t>Prompt students to recall that when they modeled uniform motion, they found the displacement by finding the area under the function of a velocity vs. time graph. Likewise, for projectile motion, the horizontal displacement component equals the area under the function.</a:t>
            </a:r>
          </a:p>
          <a:p>
            <a:r>
              <a:rPr lang="en-US" altLang="en-US"/>
              <a:t>Ask: Is </a:t>
            </a:r>
            <a:r>
              <a:rPr lang="en-US" altLang="en-US" i="1"/>
              <a:t>v</a:t>
            </a:r>
            <a:r>
              <a:rPr lang="en-US" altLang="en-US" i="1" baseline="-25000"/>
              <a:t>x</a:t>
            </a:r>
            <a:r>
              <a:rPr lang="en-US" altLang="en-US"/>
              <a:t> affected by gravity? (Answer: No, the </a:t>
            </a:r>
            <a:r>
              <a:rPr lang="en-US" altLang="en-US" i="1"/>
              <a:t>x</a:t>
            </a:r>
            <a:r>
              <a:rPr lang="en-US" altLang="en-US"/>
              <a:t> and </a:t>
            </a:r>
            <a:r>
              <a:rPr lang="en-US" altLang="en-US" i="1"/>
              <a:t>y </a:t>
            </a:r>
            <a:r>
              <a:rPr lang="en-US" altLang="en-US"/>
              <a:t>components of velocity are independent.)</a:t>
            </a:r>
          </a:p>
          <a:p>
            <a:r>
              <a:rPr lang="en-US" altLang="en-US"/>
              <a:t>Why is the slope of the graph on the right negative? (Answer: Because the acceleration due to gravity is in a downward, or negative direction, and the slope is the acceleration)</a:t>
            </a:r>
          </a:p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9F67576-1025-4545-A941-4E649148E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531EE8-1859-4DE3-BCD1-DE270396EE0B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BF5F8D2-A770-4AF6-A6B9-B32DF0C48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4D07DFF-FE0E-42A3-9AAE-237AD4D09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Have a student read the text.</a:t>
            </a:r>
          </a:p>
          <a:p>
            <a:r>
              <a:rPr lang="en-US" altLang="en-US"/>
              <a:t>Explain that you can show the velocity is center-seeking by looking at the velocity at two instances in time. </a:t>
            </a:r>
          </a:p>
          <a:p>
            <a:r>
              <a:rPr lang="en-US" altLang="en-US"/>
              <a:t>Click to show the overhead view image and head-to-tail method image. </a:t>
            </a:r>
          </a:p>
          <a:p>
            <a:r>
              <a:rPr lang="en-US" altLang="en-US"/>
              <a:t>Prompt students to note the head-to-tail method diagram used to determine the direction of the change in velocity.</a:t>
            </a:r>
          </a:p>
          <a:p>
            <a:r>
              <a:rPr lang="en-US" altLang="en-US"/>
              <a:t>Ask: In what direction is the change in velocity? (Answer: Toward the center)</a:t>
            </a:r>
          </a:p>
          <a:p>
            <a:r>
              <a:rPr lang="en-US" altLang="en-US"/>
              <a:t>Explain that the acceleration of an object in uniform circular motion is called </a:t>
            </a:r>
            <a:r>
              <a:rPr lang="en-US" altLang="en-US" b="1"/>
              <a:t>centripetal acceleration</a:t>
            </a:r>
            <a:r>
              <a:rPr lang="en-US" altLang="en-US"/>
              <a:t>. The magnitude is determined by using the concept of similar triangles.</a:t>
            </a:r>
          </a:p>
          <a:p>
            <a:r>
              <a:rPr lang="en-US" altLang="en-US"/>
              <a:t>Ask: In what direction do you think the acceleration vector points? (Answer: Toward the center, the same as the direction of the change in velocity.)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1F21E6F-CB38-4EA3-AA3C-C4506B10E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4D4AB2-28A2-47DC-BE6D-9FACE53C0E9C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1A4943D-D02C-44C7-9432-3E3391F7E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9571891-BBD9-4176-9E76-981AD8046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6DBCB97-882A-4962-B1BB-1387ACAB6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284A34-E21E-4094-8654-CBC82E190FA6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 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2611B11-6454-482A-A1DE-12BC6270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"/>
            <a:ext cx="10972800" cy="1188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92667" y="2111376"/>
            <a:ext cx="10989733" cy="4206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158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 Objectiv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10704DC-B3CC-4F9A-85FE-A95F5A0F4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219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"/>
            <a:ext cx="10972800" cy="54864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solidFill>
                  <a:srgbClr val="0072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188720"/>
            <a:ext cx="10972800" cy="521208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0000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 Pag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6968CE-233D-4702-A723-A9B2AA56978F}"/>
              </a:ext>
            </a:extLst>
          </p:cNvPr>
          <p:cNvCxnSpPr/>
          <p:nvPr/>
        </p:nvCxnSpPr>
        <p:spPr>
          <a:xfrm>
            <a:off x="603250" y="301625"/>
            <a:ext cx="10972800" cy="0"/>
          </a:xfrm>
          <a:prstGeom prst="line">
            <a:avLst/>
          </a:prstGeom>
          <a:ln w="254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384048"/>
            <a:ext cx="10972800" cy="54864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solidFill>
                  <a:srgbClr val="0072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3251" y="1097280"/>
            <a:ext cx="10972800" cy="2864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2">
                  <a:lumMod val="65000"/>
                </a:schemeClr>
              </a:buClr>
              <a:buFont typeface="Wingdings" pitchFamily="2" charset="2"/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Clr>
                <a:schemeClr val="bg2">
                  <a:lumMod val="65000"/>
                </a:schemeClr>
              </a:buClr>
              <a:buNone/>
              <a:defRPr sz="2400">
                <a:solidFill>
                  <a:srgbClr val="000000"/>
                </a:solidFill>
              </a:defRPr>
            </a:lvl2pPr>
            <a:lvl3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3pPr>
            <a:lvl4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4pPr>
            <a:lvl5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" y="4230806"/>
            <a:ext cx="10989733" cy="2087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929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 page with 2-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667AEE-4D8B-4989-84BB-B3B86937A089}"/>
              </a:ext>
            </a:extLst>
          </p:cNvPr>
          <p:cNvCxnSpPr/>
          <p:nvPr/>
        </p:nvCxnSpPr>
        <p:spPr>
          <a:xfrm>
            <a:off x="603250" y="301625"/>
            <a:ext cx="10972800" cy="0"/>
          </a:xfrm>
          <a:prstGeom prst="line">
            <a:avLst/>
          </a:prstGeom>
          <a:ln w="254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4048"/>
            <a:ext cx="10972800" cy="54864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solidFill>
                  <a:srgbClr val="0072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3249" y="1097280"/>
            <a:ext cx="5181600" cy="5289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2">
                  <a:lumMod val="65000"/>
                </a:schemeClr>
              </a:buClr>
              <a:buFont typeface="Wingdings" pitchFamily="2" charset="2"/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Clr>
                <a:schemeClr val="bg2">
                  <a:lumMod val="65000"/>
                </a:schemeClr>
              </a:buClr>
              <a:buNone/>
              <a:defRPr sz="2400">
                <a:solidFill>
                  <a:srgbClr val="000000"/>
                </a:solidFill>
              </a:defRPr>
            </a:lvl2pPr>
            <a:lvl3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3pPr>
            <a:lvl4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4pPr>
            <a:lvl5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94451" y="1097281"/>
            <a:ext cx="5181600" cy="52890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77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 page 2-col 1/4-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A4CEB6-4009-4412-A5B3-859358F8C728}"/>
              </a:ext>
            </a:extLst>
          </p:cNvPr>
          <p:cNvCxnSpPr/>
          <p:nvPr/>
        </p:nvCxnSpPr>
        <p:spPr>
          <a:xfrm>
            <a:off x="603250" y="301625"/>
            <a:ext cx="10972800" cy="0"/>
          </a:xfrm>
          <a:prstGeom prst="line">
            <a:avLst/>
          </a:prstGeom>
          <a:ln w="254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384048"/>
            <a:ext cx="10972800" cy="54864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>
                <a:solidFill>
                  <a:srgbClr val="0072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3252" y="1097280"/>
            <a:ext cx="3352800" cy="5289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2">
                  <a:lumMod val="65000"/>
                </a:schemeClr>
              </a:buClr>
              <a:buFont typeface="Wingdings" pitchFamily="2" charset="2"/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Clr>
                <a:schemeClr val="bg2">
                  <a:lumMod val="65000"/>
                </a:schemeClr>
              </a:buClr>
              <a:buNone/>
              <a:defRPr sz="2400">
                <a:solidFill>
                  <a:srgbClr val="000000"/>
                </a:solidFill>
              </a:defRPr>
            </a:lvl2pPr>
            <a:lvl3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3pPr>
            <a:lvl4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4pPr>
            <a:lvl5pPr>
              <a:buClr>
                <a:schemeClr val="bg2">
                  <a:lumMod val="65000"/>
                </a:schemeClr>
              </a:buCl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60851" y="1097280"/>
            <a:ext cx="7315200" cy="52890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55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ECBD4E-5C24-4B69-9CFD-4262482432DF}"/>
              </a:ext>
            </a:extLst>
          </p:cNvPr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000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1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1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merade.com/ask/question/a-body-is-thrown-with-the-velocity-v_0-at-an-angle-alpha-with-the-horizontal-if-the-body-remains-in--62214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projectile-motion/latest/projectile-motion_al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E996D52-9F30-4ABD-A261-71CE17FC5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549275"/>
            <a:ext cx="8229600" cy="118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Circular and Projectile Motion</a:t>
            </a:r>
          </a:p>
        </p:txBody>
      </p:sp>
      <p:pic>
        <p:nvPicPr>
          <p:cNvPr id="9219" name="Picture 5" descr="PHYS22_SE_INV01L03_R2563929.jpg">
            <a:extLst>
              <a:ext uri="{FF2B5EF4-FFF2-40B4-BE49-F238E27FC236}">
                <a16:creationId xmlns:a16="http://schemas.microsoft.com/office/drawing/2014/main" id="{C10BB9DE-25C2-4E0B-B4E2-F85DF911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228850"/>
            <a:ext cx="870426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id="{38B5721A-EC13-4359-A98F-1743E0DAFDE6}"/>
              </a:ext>
            </a:extLst>
          </p:cNvPr>
          <p:cNvGrpSpPr>
            <a:grpSpLocks/>
          </p:cNvGrpSpPr>
          <p:nvPr/>
        </p:nvGrpSpPr>
        <p:grpSpPr bwMode="auto">
          <a:xfrm>
            <a:off x="8004175" y="3343275"/>
            <a:ext cx="3933825" cy="3514725"/>
            <a:chOff x="434975" y="2114550"/>
            <a:chExt cx="5237163" cy="4678363"/>
          </a:xfrm>
        </p:grpSpPr>
        <p:grpSp>
          <p:nvGrpSpPr>
            <p:cNvPr id="6" name="Group 15">
              <a:extLst>
                <a:ext uri="{FF2B5EF4-FFF2-40B4-BE49-F238E27FC236}">
                  <a16:creationId xmlns:a16="http://schemas.microsoft.com/office/drawing/2014/main" id="{53E7AF71-77BA-4BF4-B168-C96D40F04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75" y="2114550"/>
              <a:ext cx="5026025" cy="4678363"/>
              <a:chOff x="718457" y="2113994"/>
              <a:chExt cx="5025711" cy="4678818"/>
            </a:xfrm>
          </p:grpSpPr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5ED2A815-216B-4BA8-B835-8568503F43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457" y="2242654"/>
                <a:ext cx="5025711" cy="4550158"/>
                <a:chOff x="718457" y="2242654"/>
                <a:chExt cx="5025711" cy="4550158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E5886DC-BFDC-4563-972F-3D313D5E1E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8457" y="2998041"/>
                  <a:ext cx="5025711" cy="3794771"/>
                  <a:chOff x="6266729" y="1624169"/>
                  <a:chExt cx="6081110" cy="5050840"/>
                </a:xfrm>
              </p:grpSpPr>
              <p:grpSp>
                <p:nvGrpSpPr>
                  <p:cNvPr id="13" name="Group 7">
                    <a:extLst>
                      <a:ext uri="{FF2B5EF4-FFF2-40B4-BE49-F238E27FC236}">
                        <a16:creationId xmlns:a16="http://schemas.microsoft.com/office/drawing/2014/main" id="{E75E55B1-E2AD-4375-B733-38E404D701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266729" y="2490759"/>
                    <a:ext cx="6081110" cy="4184250"/>
                    <a:chOff x="5874844" y="2109759"/>
                    <a:chExt cx="6081110" cy="4184250"/>
                  </a:xfrm>
                </p:grpSpPr>
                <p:pic>
                  <p:nvPicPr>
                    <p:cNvPr id="15" name="Picture 5">
                      <a:extLst>
                        <a:ext uri="{FF2B5EF4-FFF2-40B4-BE49-F238E27FC236}">
                          <a16:creationId xmlns:a16="http://schemas.microsoft.com/office/drawing/2014/main" id="{BC8EF854-D254-4762-B1AD-2011D9CAA46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74844" y="2109759"/>
                      <a:ext cx="6081110" cy="4184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6" name="Picture 6">
                      <a:extLst>
                        <a:ext uri="{FF2B5EF4-FFF2-40B4-BE49-F238E27FC236}">
                          <a16:creationId xmlns:a16="http://schemas.microsoft.com/office/drawing/2014/main" id="{66E39654-66E9-4EBE-A70C-B84613A4457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914" t="32309" r="10797" b="39594"/>
                    <a:stretch>
                      <a:fillRect/>
                    </a:stretch>
                  </p:blipFill>
                  <p:spPr bwMode="auto">
                    <a:xfrm>
                      <a:off x="6781800" y="2362197"/>
                      <a:ext cx="4517572" cy="11756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14" name="Picture 9">
                    <a:extLst>
                      <a:ext uri="{FF2B5EF4-FFF2-40B4-BE49-F238E27FC236}">
                        <a16:creationId xmlns:a16="http://schemas.microsoft.com/office/drawing/2014/main" id="{7B53D42E-A6D7-44A7-98D6-2EC00FAB375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914" t="32309" r="10797" b="39594"/>
                  <a:stretch>
                    <a:fillRect/>
                  </a:stretch>
                </p:blipFill>
                <p:spPr bwMode="auto">
                  <a:xfrm>
                    <a:off x="7173684" y="1624169"/>
                    <a:ext cx="4517572" cy="11756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7CF6DE62-20E3-4F8A-AA51-6FBE9B53C7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14" t="32309" r="10797" b="39594"/>
                <a:stretch>
                  <a:fillRect/>
                </a:stretch>
              </p:blipFill>
              <p:spPr bwMode="auto">
                <a:xfrm>
                  <a:off x="1468007" y="2242654"/>
                  <a:ext cx="3733531" cy="883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TextBox 13">
                <a:extLst>
                  <a:ext uri="{FF2B5EF4-FFF2-40B4-BE49-F238E27FC236}">
                    <a16:creationId xmlns:a16="http://schemas.microsoft.com/office/drawing/2014/main" id="{3CA23711-19CB-4D57-B3CB-0C8D4E4F7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7195" y="2941879"/>
                <a:ext cx="454854" cy="348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solidFill>
                      <a:srgbClr val="000000"/>
                    </a:solidFill>
                  </a:rPr>
                  <a:t>20</a:t>
                </a:r>
              </a:p>
            </p:txBody>
          </p:sp>
          <p:sp>
            <p:nvSpPr>
              <p:cNvPr id="10" name="TextBox 14">
                <a:extLst>
                  <a:ext uri="{FF2B5EF4-FFF2-40B4-BE49-F238E27FC236}">
                    <a16:creationId xmlns:a16="http://schemas.microsoft.com/office/drawing/2014/main" id="{1A3DBD7F-AA68-48D1-95F2-5F630A209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7195" y="2113994"/>
                <a:ext cx="454854" cy="348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solidFill>
                      <a:srgbClr val="000000"/>
                    </a:solidFill>
                  </a:rPr>
                  <a:t>25</a:t>
                </a:r>
              </a:p>
            </p:txBody>
          </p:sp>
        </p:grpSp>
        <p:pic>
          <p:nvPicPr>
            <p:cNvPr id="7" name="Picture 29">
              <a:extLst>
                <a:ext uri="{FF2B5EF4-FFF2-40B4-BE49-F238E27FC236}">
                  <a16:creationId xmlns:a16="http://schemas.microsoft.com/office/drawing/2014/main" id="{9C885EF0-6E85-48C7-8144-82CB54CCF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2232025"/>
              <a:ext cx="833438" cy="40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65C5BE3C-29B4-427F-BBD7-6AAC9ACF064E}"/>
              </a:ext>
            </a:extLst>
          </p:cNvPr>
          <p:cNvSpPr/>
          <p:nvPr/>
        </p:nvSpPr>
        <p:spPr>
          <a:xfrm>
            <a:off x="9081575" y="5072675"/>
            <a:ext cx="88900" cy="87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612956-DB7F-4980-8589-1AB4DAFB07C4}"/>
              </a:ext>
            </a:extLst>
          </p:cNvPr>
          <p:cNvSpPr/>
          <p:nvPr/>
        </p:nvSpPr>
        <p:spPr>
          <a:xfrm>
            <a:off x="9653954" y="3489995"/>
            <a:ext cx="88900" cy="87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9CBBF7EB-F362-4379-B10A-47486ABD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381" y="5821977"/>
            <a:ext cx="38564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FE486D8E-AC3E-4C18-9102-E1A04615C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985" y="5105400"/>
            <a:ext cx="39199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D1E7EC0B-E988-4471-A2C4-5D9F2EA67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985" y="4505325"/>
            <a:ext cx="384053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23" name="TextBox 35">
            <a:extLst>
              <a:ext uri="{FF2B5EF4-FFF2-40B4-BE49-F238E27FC236}">
                <a16:creationId xmlns:a16="http://schemas.microsoft.com/office/drawing/2014/main" id="{E398D38E-3D19-4464-8B80-7F55C62B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985" y="3910013"/>
            <a:ext cx="39357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56E284-30C2-4623-81D9-B8A27F2F7B50}"/>
              </a:ext>
            </a:extLst>
          </p:cNvPr>
          <p:cNvSpPr/>
          <p:nvPr/>
        </p:nvSpPr>
        <p:spPr>
          <a:xfrm>
            <a:off x="7521575" y="3195638"/>
            <a:ext cx="1031875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7C0858DF-81AA-48CA-B20C-68C7C5B3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297238"/>
            <a:ext cx="461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58955D-BFE5-4423-B4E2-63BD07867703}"/>
              </a:ext>
            </a:extLst>
          </p:cNvPr>
          <p:cNvSpPr/>
          <p:nvPr/>
        </p:nvSpPr>
        <p:spPr>
          <a:xfrm>
            <a:off x="10183707" y="2093602"/>
            <a:ext cx="88900" cy="87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75722E2-C3A3-447A-B5FE-9F3876B59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3" y="64196"/>
            <a:ext cx="7881827" cy="2905530"/>
          </a:xfrm>
          <a:prstGeom prst="rect">
            <a:avLst/>
          </a:prstGeom>
        </p:spPr>
      </p:pic>
      <p:grpSp>
        <p:nvGrpSpPr>
          <p:cNvPr id="28" name="Group 12">
            <a:extLst>
              <a:ext uri="{FF2B5EF4-FFF2-40B4-BE49-F238E27FC236}">
                <a16:creationId xmlns:a16="http://schemas.microsoft.com/office/drawing/2014/main" id="{D210D9FC-E05E-4E57-A5C3-6FBEF4F0DC4D}"/>
              </a:ext>
            </a:extLst>
          </p:cNvPr>
          <p:cNvGrpSpPr>
            <a:grpSpLocks/>
          </p:cNvGrpSpPr>
          <p:nvPr/>
        </p:nvGrpSpPr>
        <p:grpSpPr bwMode="auto">
          <a:xfrm>
            <a:off x="8318724" y="316889"/>
            <a:ext cx="3619276" cy="3126252"/>
            <a:chOff x="853739" y="2114550"/>
            <a:chExt cx="4818399" cy="4161276"/>
          </a:xfrm>
        </p:grpSpPr>
        <p:grpSp>
          <p:nvGrpSpPr>
            <p:cNvPr id="29" name="Group 15">
              <a:extLst>
                <a:ext uri="{FF2B5EF4-FFF2-40B4-BE49-F238E27FC236}">
                  <a16:creationId xmlns:a16="http://schemas.microsoft.com/office/drawing/2014/main" id="{4F394741-6BCF-453D-AC1D-DC2DA43D0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3739" y="2114550"/>
              <a:ext cx="4607260" cy="4161276"/>
              <a:chOff x="1137195" y="2113994"/>
              <a:chExt cx="4606972" cy="4161681"/>
            </a:xfrm>
          </p:grpSpPr>
          <p:grpSp>
            <p:nvGrpSpPr>
              <p:cNvPr id="31" name="Group 12">
                <a:extLst>
                  <a:ext uri="{FF2B5EF4-FFF2-40B4-BE49-F238E27FC236}">
                    <a16:creationId xmlns:a16="http://schemas.microsoft.com/office/drawing/2014/main" id="{E8184E18-F193-42AC-8C21-7F3ABCC1F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463" y="2242654"/>
                <a:ext cx="4279704" cy="4033021"/>
                <a:chOff x="1464463" y="2242654"/>
                <a:chExt cx="4279704" cy="4033021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8F83907B-312B-4B51-BB4D-B0275142B8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64463" y="2998041"/>
                  <a:ext cx="4279704" cy="3277634"/>
                  <a:chOff x="7169397" y="1624169"/>
                  <a:chExt cx="5178442" cy="4362531"/>
                </a:xfrm>
              </p:grpSpPr>
              <p:grpSp>
                <p:nvGrpSpPr>
                  <p:cNvPr id="36" name="Group 7">
                    <a:extLst>
                      <a:ext uri="{FF2B5EF4-FFF2-40B4-BE49-F238E27FC236}">
                        <a16:creationId xmlns:a16="http://schemas.microsoft.com/office/drawing/2014/main" id="{494B5A43-27D7-4741-A4B5-F77FFC1D91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69397" y="2490759"/>
                    <a:ext cx="5178442" cy="3495941"/>
                    <a:chOff x="6777512" y="2109759"/>
                    <a:chExt cx="5178442" cy="3495941"/>
                  </a:xfrm>
                </p:grpSpPr>
                <p:pic>
                  <p:nvPicPr>
                    <p:cNvPr id="38" name="Picture 5">
                      <a:extLst>
                        <a:ext uri="{FF2B5EF4-FFF2-40B4-BE49-F238E27FC236}">
                          <a16:creationId xmlns:a16="http://schemas.microsoft.com/office/drawing/2014/main" id="{F486E7E7-47F1-46C4-95B9-8641299CBA5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844" b="16451"/>
                    <a:stretch/>
                  </p:blipFill>
                  <p:spPr bwMode="auto">
                    <a:xfrm>
                      <a:off x="6777512" y="2109759"/>
                      <a:ext cx="5178442" cy="34959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9" name="Picture 6">
                      <a:extLst>
                        <a:ext uri="{FF2B5EF4-FFF2-40B4-BE49-F238E27FC236}">
                          <a16:creationId xmlns:a16="http://schemas.microsoft.com/office/drawing/2014/main" id="{82B2A75C-C625-4525-9810-2E2B5FA16CB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914" t="32309" r="10797" b="39594"/>
                    <a:stretch>
                      <a:fillRect/>
                    </a:stretch>
                  </p:blipFill>
                  <p:spPr bwMode="auto">
                    <a:xfrm>
                      <a:off x="6781800" y="2362197"/>
                      <a:ext cx="4517572" cy="11756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7" name="Picture 9">
                    <a:extLst>
                      <a:ext uri="{FF2B5EF4-FFF2-40B4-BE49-F238E27FC236}">
                        <a16:creationId xmlns:a16="http://schemas.microsoft.com/office/drawing/2014/main" id="{59B66C2F-2B64-426A-9F78-2FB8CF6130D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914" t="32309" r="10797" b="39594"/>
                  <a:stretch>
                    <a:fillRect/>
                  </a:stretch>
                </p:blipFill>
                <p:spPr bwMode="auto">
                  <a:xfrm>
                    <a:off x="7173684" y="1624169"/>
                    <a:ext cx="4517572" cy="11756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71ED960A-D098-4B03-BBCA-1BEACD07EE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14" t="32309" r="10797" b="39594"/>
                <a:stretch>
                  <a:fillRect/>
                </a:stretch>
              </p:blipFill>
              <p:spPr bwMode="auto">
                <a:xfrm>
                  <a:off x="1468007" y="2242654"/>
                  <a:ext cx="3733531" cy="883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50DE139B-F663-48AD-B2D5-64CE97C3E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7195" y="2941879"/>
                <a:ext cx="454854" cy="348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solidFill>
                      <a:srgbClr val="000000"/>
                    </a:solidFill>
                  </a:rPr>
                  <a:t>20</a:t>
                </a:r>
              </a:p>
            </p:txBody>
          </p:sp>
          <p:sp>
            <p:nvSpPr>
              <p:cNvPr id="33" name="TextBox 14">
                <a:extLst>
                  <a:ext uri="{FF2B5EF4-FFF2-40B4-BE49-F238E27FC236}">
                    <a16:creationId xmlns:a16="http://schemas.microsoft.com/office/drawing/2014/main" id="{004CABC0-D4E9-4224-A425-5AAF930A5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7195" y="2113994"/>
                <a:ext cx="454854" cy="348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solidFill>
                      <a:srgbClr val="000000"/>
                    </a:solidFill>
                  </a:rPr>
                  <a:t>25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96F8D4B-BB3B-44C4-B867-558B787A09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9"/>
            <a:stretch/>
          </p:blipFill>
          <p:spPr bwMode="auto">
            <a:xfrm>
              <a:off x="4838700" y="2232025"/>
              <a:ext cx="833438" cy="403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TextBox 36">
            <a:extLst>
              <a:ext uri="{FF2B5EF4-FFF2-40B4-BE49-F238E27FC236}">
                <a16:creationId xmlns:a16="http://schemas.microsoft.com/office/drawing/2014/main" id="{2006DAC2-0666-4FF0-B32A-F82055693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1" y="2721707"/>
            <a:ext cx="461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B5BEBD74-7840-4337-B636-E61D5124C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2114249"/>
            <a:ext cx="461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70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EC7C991B-2232-49A5-9929-7D18C667B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598" y="1481034"/>
            <a:ext cx="461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43" name="TextBox 36">
            <a:extLst>
              <a:ext uri="{FF2B5EF4-FFF2-40B4-BE49-F238E27FC236}">
                <a16:creationId xmlns:a16="http://schemas.microsoft.com/office/drawing/2014/main" id="{D27DA662-EC3B-49F5-BCE9-3A8EFF9E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985" y="920015"/>
            <a:ext cx="39199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90</a:t>
            </a: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7B3C2D0-A49F-4155-89AB-7BA668C82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462" y="341630"/>
            <a:ext cx="53655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7182292-B1B5-4028-B50B-AA7C612CEEC4}"/>
              </a:ext>
            </a:extLst>
          </p:cNvPr>
          <p:cNvSpPr/>
          <p:nvPr/>
        </p:nvSpPr>
        <p:spPr>
          <a:xfrm>
            <a:off x="10202469" y="2070593"/>
            <a:ext cx="88900" cy="87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32BA15B-C8DA-4E1B-BF09-4F2B6A141045}"/>
              </a:ext>
            </a:extLst>
          </p:cNvPr>
          <p:cNvSpPr/>
          <p:nvPr/>
        </p:nvSpPr>
        <p:spPr>
          <a:xfrm>
            <a:off x="10730719" y="463289"/>
            <a:ext cx="88900" cy="87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4684AF-A2E5-43BA-9722-5803E884B8A6}"/>
              </a:ext>
            </a:extLst>
          </p:cNvPr>
          <p:cNvSpPr/>
          <p:nvPr/>
        </p:nvSpPr>
        <p:spPr>
          <a:xfrm>
            <a:off x="9081575" y="5317696"/>
            <a:ext cx="88900" cy="873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5CC52BF-DC35-4C7E-9890-80C39E4792A6}"/>
              </a:ext>
            </a:extLst>
          </p:cNvPr>
          <p:cNvSpPr/>
          <p:nvPr/>
        </p:nvSpPr>
        <p:spPr>
          <a:xfrm>
            <a:off x="9642231" y="4659213"/>
            <a:ext cx="88900" cy="873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B141971-92C8-4133-B4D7-F4D5ABE82317}"/>
              </a:ext>
            </a:extLst>
          </p:cNvPr>
          <p:cNvSpPr/>
          <p:nvPr/>
        </p:nvSpPr>
        <p:spPr>
          <a:xfrm>
            <a:off x="10183707" y="4659213"/>
            <a:ext cx="88900" cy="873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3FFB335-CDB2-4754-A6E3-75B8477C3018}"/>
              </a:ext>
            </a:extLst>
          </p:cNvPr>
          <p:cNvSpPr/>
          <p:nvPr/>
        </p:nvSpPr>
        <p:spPr>
          <a:xfrm>
            <a:off x="10747841" y="5357621"/>
            <a:ext cx="88900" cy="873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34F6039-5E90-486A-85A5-2064311DE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84175"/>
            <a:ext cx="82296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Modeling Projectile Motion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72224B3A-CF8D-4E1E-8069-AEF15F6A2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47638" y="1096963"/>
            <a:ext cx="7507287" cy="1135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A6A6A6"/>
              </a:buClr>
            </a:pPr>
            <a:r>
              <a:rPr lang="en-US" altLang="en-US">
                <a:ea typeface="ＭＳ Ｐゴシック" panose="020B0600070205080204" pitchFamily="34" charset="-128"/>
              </a:rPr>
              <a:t>The equations of projectile motion describe the horizontal and vertical components of an object’s velocity and displacement at all times.</a:t>
            </a:r>
          </a:p>
        </p:txBody>
      </p:sp>
      <p:sp>
        <p:nvSpPr>
          <p:cNvPr id="19463" name="TextBox 4">
            <a:extLst>
              <a:ext uri="{FF2B5EF4-FFF2-40B4-BE49-F238E27FC236}">
                <a16:creationId xmlns:a16="http://schemas.microsoft.com/office/drawing/2014/main" id="{1638D139-0123-4EEA-8B4F-2C7C9F5D7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4189413"/>
            <a:ext cx="3503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Horizontal motion</a:t>
            </a:r>
          </a:p>
        </p:txBody>
      </p:sp>
      <p:sp>
        <p:nvSpPr>
          <p:cNvPr id="19464" name="TextBox 5">
            <a:extLst>
              <a:ext uri="{FF2B5EF4-FFF2-40B4-BE49-F238E27FC236}">
                <a16:creationId xmlns:a16="http://schemas.microsoft.com/office/drawing/2014/main" id="{D9636634-F9F6-410C-9FEC-6EAD2562E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4165600"/>
            <a:ext cx="3389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Vertical motion</a:t>
            </a:r>
          </a:p>
        </p:txBody>
      </p:sp>
      <p:pic>
        <p:nvPicPr>
          <p:cNvPr id="11" name="Picture 10" descr="INV01EXP03pg40.jpg">
            <a:extLst>
              <a:ext uri="{FF2B5EF4-FFF2-40B4-BE49-F238E27FC236}">
                <a16:creationId xmlns:a16="http://schemas.microsoft.com/office/drawing/2014/main" id="{DCBCF7A6-37DF-4BF5-A5F8-E3CA7972A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92350"/>
            <a:ext cx="70961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HYS22_SE_INV01L03_T0001037.jpg">
            <a:extLst>
              <a:ext uri="{FF2B5EF4-FFF2-40B4-BE49-F238E27FC236}">
                <a16:creationId xmlns:a16="http://schemas.microsoft.com/office/drawing/2014/main" id="{07F490D8-2714-4BD1-9627-012A2A7B6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4619625"/>
            <a:ext cx="60404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C00AC7-1BA9-4484-B35A-672294716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5" y="468313"/>
            <a:ext cx="45370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en-US" sz="1600">
                <a:solidFill>
                  <a:srgbClr val="000000"/>
                </a:solidFill>
              </a:rPr>
              <a:t>What is the horizontal displacement of a projectile dependent on?</a:t>
            </a:r>
          </a:p>
          <a:p>
            <a:pPr algn="just"/>
            <a:r>
              <a:rPr lang="en-US" altLang="en-US" sz="1600" i="1">
                <a:solidFill>
                  <a:srgbClr val="000000"/>
                </a:solidFill>
              </a:rPr>
              <a:t>v</a:t>
            </a:r>
            <a:r>
              <a:rPr lang="en-US" altLang="en-US" sz="1600" i="1" baseline="-25000">
                <a:solidFill>
                  <a:srgbClr val="000000"/>
                </a:solidFill>
              </a:rPr>
              <a:t>x</a:t>
            </a:r>
            <a:r>
              <a:rPr lang="en-US" altLang="en-US" sz="1600">
                <a:solidFill>
                  <a:srgbClr val="000000"/>
                </a:solidFill>
              </a:rPr>
              <a:t>, because the horizontal velocity is constant</a:t>
            </a:r>
            <a:endParaRPr lang="en-US" altLang="en-US" sz="1600"/>
          </a:p>
          <a:p>
            <a:pPr algn="just"/>
            <a:r>
              <a:rPr lang="en-US" altLang="en-US" sz="1600"/>
              <a:t>Is the vertical equations of motion look familiar. </a:t>
            </a:r>
          </a:p>
          <a:p>
            <a:pPr algn="just"/>
            <a:r>
              <a:rPr lang="en-US" altLang="en-US" sz="1600"/>
              <a:t>Yes, they are similar to the equations for velocity and displacement for constant accelerated motion. For example, the acceleration, </a:t>
            </a:r>
            <a:r>
              <a:rPr lang="en-US" altLang="en-US" sz="1600" i="1"/>
              <a:t>a</a:t>
            </a:r>
            <a:r>
              <a:rPr lang="en-US" altLang="en-US" sz="1600"/>
              <a:t>, of a car on a road is now replaced by the acceleration, </a:t>
            </a:r>
            <a:r>
              <a:rPr lang="en-US" altLang="en-US" sz="1600" i="1"/>
              <a:t>g</a:t>
            </a:r>
            <a:r>
              <a:rPr lang="en-US" altLang="en-US" sz="1600"/>
              <a:t>, of gravity for objects in projectile motion.</a:t>
            </a:r>
          </a:p>
          <a:p>
            <a:pPr algn="just"/>
            <a:r>
              <a:rPr lang="en-US" altLang="en-US" sz="1600"/>
              <a:t>Recall that when they modeled uniform motion, they found the displacement by finding the area under the function of a velocity vs. time graph. Likewise, for projectile motion, the horizontal displacement component equals the area under the function.</a:t>
            </a:r>
          </a:p>
          <a:p>
            <a:pPr algn="just"/>
            <a:r>
              <a:rPr lang="en-US" altLang="en-US" sz="1600"/>
              <a:t>Is </a:t>
            </a:r>
            <a:r>
              <a:rPr lang="en-US" altLang="en-US" sz="1600" i="1"/>
              <a:t>v</a:t>
            </a:r>
            <a:r>
              <a:rPr lang="en-US" altLang="en-US" sz="1600" i="1" baseline="-25000"/>
              <a:t>x</a:t>
            </a:r>
            <a:r>
              <a:rPr lang="en-US" altLang="en-US" sz="1600"/>
              <a:t> affected by gravity?</a:t>
            </a:r>
          </a:p>
          <a:p>
            <a:pPr algn="just"/>
            <a:r>
              <a:rPr lang="en-US" altLang="en-US" sz="1600"/>
              <a:t>No, the </a:t>
            </a:r>
            <a:r>
              <a:rPr lang="en-US" altLang="en-US" sz="1600" i="1"/>
              <a:t>x</a:t>
            </a:r>
            <a:r>
              <a:rPr lang="en-US" altLang="en-US" sz="1600"/>
              <a:t> and </a:t>
            </a:r>
            <a:r>
              <a:rPr lang="en-US" altLang="en-US" sz="1600" i="1"/>
              <a:t>y </a:t>
            </a:r>
            <a:r>
              <a:rPr lang="en-US" altLang="en-US" sz="1600"/>
              <a:t>components of velocity are independent.</a:t>
            </a:r>
          </a:p>
          <a:p>
            <a:pPr algn="just"/>
            <a:r>
              <a:rPr lang="en-US" altLang="en-US" sz="1600"/>
              <a:t>Why is the slope of the graph on the right negative? </a:t>
            </a:r>
          </a:p>
          <a:p>
            <a:pPr algn="just"/>
            <a:r>
              <a:rPr lang="en-US" altLang="en-US" sz="1600"/>
              <a:t>Because the acceleration due to gravity is in a downward, or negative direction, and the slope is the acceleration</a:t>
            </a:r>
          </a:p>
          <a:p>
            <a:pPr algn="just"/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B4FF096-A271-4632-9901-AA76CADAA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384175"/>
            <a:ext cx="82296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Circular Motion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AC739712-5E4D-4F96-AE52-70E8B3C1FB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217488" y="1096963"/>
            <a:ext cx="8229600" cy="1243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A6A6A6"/>
              </a:buClr>
            </a:pPr>
            <a:r>
              <a:rPr lang="en-US" altLang="en-US">
                <a:ea typeface="ＭＳ Ｐゴシック" panose="020B0600070205080204" pitchFamily="34" charset="-128"/>
              </a:rPr>
              <a:t>In uniform circular motion, an object travels in a circular path at a constant speed. The magnitude of the velocity stays the same, but the direction of the velocity constantly changes.</a:t>
            </a:r>
          </a:p>
        </p:txBody>
      </p:sp>
      <p:pic>
        <p:nvPicPr>
          <p:cNvPr id="9" name="Picture 8" descr="PHYS22_SE_INV01L03_A0001040a.jpg">
            <a:extLst>
              <a:ext uri="{FF2B5EF4-FFF2-40B4-BE49-F238E27FC236}">
                <a16:creationId xmlns:a16="http://schemas.microsoft.com/office/drawing/2014/main" id="{9A68B22C-3121-43EE-96ED-76C6D793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535238"/>
            <a:ext cx="23399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PHYS22_SE_INV01L03_A0001040.jpg">
            <a:extLst>
              <a:ext uri="{FF2B5EF4-FFF2-40B4-BE49-F238E27FC236}">
                <a16:creationId xmlns:a16="http://schemas.microsoft.com/office/drawing/2014/main" id="{23CC66FB-3EE5-41E9-9B22-2BFE0F976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619375"/>
            <a:ext cx="2928938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49F74D-19B2-4047-A0E1-C9A93C2D3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088" y="266700"/>
            <a:ext cx="3744912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en-US"/>
              <a:t>Velocity is center-seeking by looking at the velocity at two instances in time. </a:t>
            </a:r>
          </a:p>
          <a:p>
            <a:pPr algn="just"/>
            <a:r>
              <a:rPr lang="en-US" altLang="en-US"/>
              <a:t>This is the overhead view image and head-to-tail method image. </a:t>
            </a:r>
          </a:p>
          <a:p>
            <a:pPr algn="just"/>
            <a:r>
              <a:rPr lang="en-US" altLang="en-US"/>
              <a:t>Note the head-to-tail method diagram used to determine the direction of the change in velocity.</a:t>
            </a:r>
          </a:p>
          <a:p>
            <a:pPr algn="just"/>
            <a:r>
              <a:rPr lang="en-US" altLang="en-US"/>
              <a:t>In what direction is the change in velocity? </a:t>
            </a:r>
          </a:p>
          <a:p>
            <a:pPr algn="just"/>
            <a:r>
              <a:rPr lang="en-US" altLang="en-US"/>
              <a:t>Toward the center</a:t>
            </a:r>
          </a:p>
          <a:p>
            <a:pPr algn="just"/>
            <a:r>
              <a:rPr lang="en-US" altLang="en-US" sz="2200"/>
              <a:t>The acceleration of an object in uniform circular motion is called </a:t>
            </a:r>
            <a:r>
              <a:rPr lang="en-US" altLang="en-US" sz="2200" b="1"/>
              <a:t>centripetal acceleration</a:t>
            </a:r>
            <a:r>
              <a:rPr lang="en-US" altLang="en-US" sz="2200"/>
              <a:t>. The magnitude is determined by using the concept of similar triangles.</a:t>
            </a:r>
          </a:p>
          <a:p>
            <a:pPr algn="just"/>
            <a:r>
              <a:rPr lang="en-US" altLang="en-US"/>
              <a:t>In what direction do you think the acceleration vector points? </a:t>
            </a:r>
          </a:p>
          <a:p>
            <a:pPr algn="just"/>
            <a:r>
              <a:rPr lang="en-US" altLang="en-US"/>
              <a:t>Toward the center, the same as the direction of the change in velocity.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0366206-A7BC-4126-9F4B-238E6EE8C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4175"/>
            <a:ext cx="109728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09327-F8CD-4F9E-9A82-6AEB1FCA7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3250" y="1096963"/>
            <a:ext cx="10972800" cy="2865437"/>
          </a:xfrm>
        </p:spPr>
        <p:txBody>
          <a:bodyPr/>
          <a:lstStyle/>
          <a:p>
            <a:pPr>
              <a:defRPr/>
            </a:pPr>
            <a:r>
              <a:rPr lang="en-US" dirty="0"/>
              <a:t>What do solved examples involving centripetal acceleration look like?</a:t>
            </a:r>
          </a:p>
          <a:p>
            <a:pPr>
              <a:defRPr/>
            </a:pPr>
            <a:r>
              <a:rPr lang="en-US" dirty="0"/>
              <a:t>Example 1: Curving car</a:t>
            </a:r>
          </a:p>
          <a:p>
            <a:pPr>
              <a:defRPr/>
            </a:pPr>
            <a:r>
              <a:rPr lang="en-US" dirty="0"/>
              <a:t>What is the magnitude of the centripetal acceleration of a car following a curve, see figure below, of radius 500 m at a speed of 25 m/s—about 90 km/</a:t>
            </a:r>
            <a:r>
              <a:rPr lang="en-US" dirty="0" err="1"/>
              <a:t>hr</a:t>
            </a:r>
            <a:r>
              <a:rPr lang="en-US" dirty="0"/>
              <a:t>? Compare the acceleration with that due to gravity for this fairly gentle curve taken at highway speed.</a:t>
            </a:r>
          </a:p>
        </p:txBody>
      </p:sp>
      <p:sp>
        <p:nvSpPr>
          <p:cNvPr id="24580" name="Picture Placeholder 3">
            <a:extLst>
              <a:ext uri="{FF2B5EF4-FFF2-40B4-BE49-F238E27FC236}">
                <a16:creationId xmlns:a16="http://schemas.microsoft.com/office/drawing/2014/main" id="{BC5CB43C-0F21-4E1F-88A2-CEFC0D4DA647}"/>
              </a:ext>
            </a:extLst>
          </p:cNvPr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609600" y="4230688"/>
            <a:ext cx="10990263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24581" name="Picture 2" descr="https://cdn.kastatic.org/ka-perseus-images/975bca89ca2659de1ccc506a9099ff746ca95c53.jpg">
            <a:extLst>
              <a:ext uri="{FF2B5EF4-FFF2-40B4-BE49-F238E27FC236}">
                <a16:creationId xmlns:a16="http://schemas.microsoft.com/office/drawing/2014/main" id="{629FAC68-27E9-44E7-A186-871925D1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3429000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030D5-1543-4499-BD92-70739CD3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452813"/>
            <a:ext cx="84677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64690-AFD2-480D-A062-5BE901703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452" y="463855"/>
            <a:ext cx="1303133" cy="1005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7C30A22-0285-4101-9C7D-C57C5170F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4175"/>
            <a:ext cx="109728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99DC2-6172-4C62-900A-DD1B8CBEF3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quarter" idx="12"/>
          </p:nvPr>
        </p:nvSpPr>
        <p:spPr>
          <a:xfrm>
            <a:off x="603251" y="1097280"/>
            <a:ext cx="10972800" cy="4998720"/>
          </a:xfrm>
          <a:blipFill>
            <a:blip r:embed="rId3"/>
            <a:stretch>
              <a:fillRect l="-1722" t="-1707" b="-15610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959FB-2BDB-4E81-8ED0-446DF0B30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405" y="4428978"/>
            <a:ext cx="1303133" cy="1005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5E3E8B-13F4-496A-BCF7-30E04200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911350"/>
            <a:ext cx="32639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F6BCECD-6502-40E2-B5B2-E71ED8E93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3513" y="384175"/>
            <a:ext cx="82296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Graphing Circular Motion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903BB9E9-2143-498A-9F19-5F27DDB88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58750" y="1096963"/>
            <a:ext cx="2530475" cy="3703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A6A6A6"/>
              </a:buClr>
            </a:pPr>
            <a:r>
              <a:rPr lang="en-US" altLang="en-US">
                <a:ea typeface="ＭＳ Ｐゴシック" panose="020B0600070205080204" pitchFamily="34" charset="-128"/>
              </a:rPr>
              <a:t>The trajectory graph for uniform circular motion is a circle, but the position graphs for the horizontal and vertical motions appear to oscillate like sine and cosine waves.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E1738673-B5B1-41ED-96AA-117F81BCF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985838"/>
            <a:ext cx="207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Sine wave</a:t>
            </a:r>
          </a:p>
        </p:txBody>
      </p:sp>
      <p:sp>
        <p:nvSpPr>
          <p:cNvPr id="20486" name="TextBox 6">
            <a:extLst>
              <a:ext uri="{FF2B5EF4-FFF2-40B4-BE49-F238E27FC236}">
                <a16:creationId xmlns:a16="http://schemas.microsoft.com/office/drawing/2014/main" id="{0D9BE9FB-8EF1-432D-AACF-EB88F7C1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5432425"/>
            <a:ext cx="221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Cosine wave</a:t>
            </a:r>
          </a:p>
        </p:txBody>
      </p:sp>
      <p:pic>
        <p:nvPicPr>
          <p:cNvPr id="14" name="Picture 13" descr="PHYS22_SE_INV01L03_T0001045a.jpg">
            <a:extLst>
              <a:ext uri="{FF2B5EF4-FFF2-40B4-BE49-F238E27FC236}">
                <a16:creationId xmlns:a16="http://schemas.microsoft.com/office/drawing/2014/main" id="{EC48AAF3-3E7C-43A1-8529-EE616141D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457325"/>
            <a:ext cx="30384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HYS22_SE_INV01L03_T0001045b.jpg">
            <a:extLst>
              <a:ext uri="{FF2B5EF4-FFF2-40B4-BE49-F238E27FC236}">
                <a16:creationId xmlns:a16="http://schemas.microsoft.com/office/drawing/2014/main" id="{DE9B4DF0-D898-4A67-846C-B0C294CCB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744913"/>
            <a:ext cx="258603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7" descr="PHYS22_SE_INV01L03_T0001045.jpg">
            <a:extLst>
              <a:ext uri="{FF2B5EF4-FFF2-40B4-BE49-F238E27FC236}">
                <a16:creationId xmlns:a16="http://schemas.microsoft.com/office/drawing/2014/main" id="{4F22E655-D88E-487B-9365-74AC485EE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1450975"/>
            <a:ext cx="237648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A59D4E-E291-4812-ABB5-7BA8C15823B7}"/>
              </a:ext>
            </a:extLst>
          </p:cNvPr>
          <p:cNvSpPr/>
          <p:nvPr/>
        </p:nvSpPr>
        <p:spPr>
          <a:xfrm>
            <a:off x="8732838" y="0"/>
            <a:ext cx="3611562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04CFE2-3A81-47CC-B6EB-6C4F52962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838" y="84138"/>
            <a:ext cx="3295650" cy="787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en-US" sz="2200"/>
              <a:t>Oscillatory motion is a motion in which an object repeats the same movement over and over.</a:t>
            </a:r>
          </a:p>
          <a:p>
            <a:pPr algn="just"/>
            <a:r>
              <a:rPr lang="en-US" altLang="en-US" sz="2200"/>
              <a:t>What is a way to describe oscillatory motion mathematically?</a:t>
            </a:r>
          </a:p>
          <a:p>
            <a:pPr algn="just"/>
            <a:r>
              <a:rPr lang="en-US" altLang="en-US" sz="2200"/>
              <a:t>Using a sine wave or a cosine wave</a:t>
            </a:r>
          </a:p>
          <a:p>
            <a:pPr algn="just"/>
            <a:r>
              <a:rPr lang="en-US" altLang="en-US" sz="2200"/>
              <a:t>Which trigonometric curve describes the position graph for vertical motion? </a:t>
            </a:r>
          </a:p>
          <a:p>
            <a:pPr algn="just"/>
            <a:r>
              <a:rPr lang="en-US" altLang="en-US" sz="2200"/>
              <a:t>A sine wave</a:t>
            </a:r>
          </a:p>
          <a:p>
            <a:pPr algn="just"/>
            <a:r>
              <a:rPr lang="en-US" altLang="en-US" sz="2200"/>
              <a:t>Which trigonometric curve describes the position graph for horizontal motion? </a:t>
            </a:r>
          </a:p>
          <a:p>
            <a:pPr algn="just"/>
            <a:r>
              <a:rPr lang="en-US" altLang="en-US" sz="2200"/>
              <a:t>A cosine wave</a:t>
            </a:r>
          </a:p>
          <a:p>
            <a:pPr algn="just"/>
            <a:endParaRPr lang="en-US" altLang="en-US" sz="2200"/>
          </a:p>
          <a:p>
            <a:pPr algn="just"/>
            <a:endParaRPr lang="en-US" altLang="en-US" sz="2200"/>
          </a:p>
          <a:p>
            <a:pPr algn="just"/>
            <a:endParaRPr lang="en-US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CDAC3C4-79CD-4C01-B48A-22B00A2C3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396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the average hang time of a professional football kick is 4.4 s, then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determine the average maximum height.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determine the maximum height, we can use the following kinematic equation: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 =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v₀t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 (1/2)gt²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is the maximum height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v₀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is the initial vertical velocity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is the time taken to reach maximum height (half of the hang time)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is the acceleration due to gravity (approximately 9.81 m/s²)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Given: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Hang time = 4.4 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 to reach maximum height (t) = 4.4 s / 2 = 2.2 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find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v₀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the maximum height, the vertical velocity becomes zero. We can use the following equation to find the initial vertical velocity:</a:t>
            </a:r>
            <a:r>
              <a:rPr kumimoji="0" lang="en-US" altLang="en-US" sz="19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1. www.numerade.com 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www.numerade.com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 = v₀ -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maximum height,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 = 0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0 = v₀ -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Rearranging: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v₀ =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Substituting the values: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v₀ = (9.81 m/s²) * (2.2 s) ≈ 21.58 m/s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Now, we can calculate the maximum height: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 = (21.58 m/s)(2.2 s) - (1/2)(9.81 m/s²)(2.2 s)²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Calculating: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 ≈ 23.74 meters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Therefore, the average maximum height of the kick is approximately 23.74 meters.</a:t>
            </a:r>
          </a:p>
        </p:txBody>
      </p:sp>
      <p:sp>
        <p:nvSpPr>
          <p:cNvPr id="6" name="AutoShape 2" descr="https://www.gstatic.com/lamda/images/gemini_sparkle_v002_d4735304ff6292a690345.svg">
            <a:extLst>
              <a:ext uri="{FF2B5EF4-FFF2-40B4-BE49-F238E27FC236}">
                <a16:creationId xmlns:a16="http://schemas.microsoft.com/office/drawing/2014/main" id="{D69CF013-6B9C-4478-92ED-2AD94846A1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3140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3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3147436-607D-4D64-ACBE-5FEDB08987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549275"/>
            <a:ext cx="8229600" cy="54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99A33F6-E3BF-4437-8D19-721FAA026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349250" y="1217613"/>
            <a:ext cx="11660188" cy="52117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Develop models to represent and analyze projectile motion and circular motion.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Use multiple equations and algebraic reasoning to solve projectile motion and circular motion problems.</a:t>
            </a:r>
          </a:p>
          <a:p>
            <a:pPr algn="just">
              <a:defRPr/>
            </a:pPr>
            <a:r>
              <a:rPr lang="en-US" altLang="en-US" dirty="0"/>
              <a:t>You are standing at the edge of a cliff with a friend. You throw a rock straight out, horizontal to the ground, and your friend drops an identical rock from the same height. Which rock hits the ground first? </a:t>
            </a:r>
          </a:p>
          <a:p>
            <a:pPr algn="just">
              <a:defRPr/>
            </a:pPr>
            <a:r>
              <a:rPr lang="en-US" altLang="en-US" sz="1800" dirty="0"/>
              <a:t>They both hit the ground at the same time, since their velocity vectors in the vertical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altLang="en-US" sz="1800" dirty="0"/>
              <a:t>direction are the result of free-fall motion and the acceleration due to gravity.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altLang="en-US" sz="1800" dirty="0"/>
              <a:t>The stone you throw outward will land farther away from the cliff, however.</a:t>
            </a:r>
          </a:p>
          <a:p>
            <a:pPr algn="just">
              <a:defRPr/>
            </a:pPr>
            <a:r>
              <a:rPr lang="en-US" altLang="en-US" dirty="0"/>
              <a:t>If you twirl a washer on the end of a string at a consistent speed, is acceleration zero? </a:t>
            </a:r>
          </a:p>
          <a:p>
            <a:pPr algn="just">
              <a:defRPr/>
            </a:pPr>
            <a:r>
              <a:rPr lang="en-US" altLang="en-US" sz="2000" dirty="0"/>
              <a:t>No, because in uniform circular motion, the direction of the velocity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altLang="en-US" sz="2000" dirty="0"/>
              <a:t>is always changing, resulting in centripetal acceleration which is directed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altLang="en-US" sz="2000" dirty="0"/>
              <a:t>toward the center.</a:t>
            </a:r>
          </a:p>
          <a:p>
            <a:pPr algn="just">
              <a:defRPr/>
            </a:pPr>
            <a:endParaRPr lang="en-US" altLang="en-US" dirty="0"/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1270" name="Picture 6" descr="From the top of a cliff overlooking a lake, a person throws two stones. The  stones have identical initial speeds">
            <a:extLst>
              <a:ext uri="{FF2B5EF4-FFF2-40B4-BE49-F238E27FC236}">
                <a16:creationId xmlns:a16="http://schemas.microsoft.com/office/drawing/2014/main" id="{4609B9C4-A1E8-48F4-BA1E-07C4F327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167063"/>
            <a:ext cx="28178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physics ball on a string for Sale,Up To OFF 65%">
            <a:extLst>
              <a:ext uri="{FF2B5EF4-FFF2-40B4-BE49-F238E27FC236}">
                <a16:creationId xmlns:a16="http://schemas.microsoft.com/office/drawing/2014/main" id="{BD883966-4381-4254-95CC-746B422F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0" y="5159375"/>
            <a:ext cx="35274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hlinkClick r:id="rId3"/>
            <a:extLst>
              <a:ext uri="{FF2B5EF4-FFF2-40B4-BE49-F238E27FC236}">
                <a16:creationId xmlns:a16="http://schemas.microsoft.com/office/drawing/2014/main" id="{BCF117E7-5564-4684-9189-36F74239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012825"/>
            <a:ext cx="91281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54C0F5-BD04-4699-8745-B2044B98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9" y="390101"/>
            <a:ext cx="7702679" cy="6077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96516-A16B-4CB9-8AB6-CC2C078D4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758"/>
          <a:stretch/>
        </p:blipFill>
        <p:spPr>
          <a:xfrm>
            <a:off x="8593015" y="156945"/>
            <a:ext cx="3278498" cy="3077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6ED16E-FF8D-4F4A-843B-92215758A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63" r="-1"/>
          <a:stretch/>
        </p:blipFill>
        <p:spPr>
          <a:xfrm>
            <a:off x="7877908" y="3390895"/>
            <a:ext cx="4314092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7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10820F8-FFE7-4AE2-AC66-D628DE9E0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84175"/>
            <a:ext cx="82296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Representing Velocity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492719CD-F5DF-4694-9FF7-11B765786D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534988" y="1096963"/>
            <a:ext cx="8229600" cy="151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A6A6A6"/>
              </a:buClr>
            </a:pPr>
            <a:r>
              <a:rPr lang="en-US" altLang="en-US">
                <a:ea typeface="ＭＳ Ｐゴシック" panose="020B0600070205080204" pitchFamily="34" charset="-128"/>
              </a:rPr>
              <a:t>Velocity can be represented as a set of vector components which tell how fast an object is moving in the horizontal,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>
                <a:ea typeface="ＭＳ Ｐゴシック" panose="020B0600070205080204" pitchFamily="34" charset="-128"/>
              </a:rPr>
              <a:t>, and vertical, </a:t>
            </a:r>
            <a:r>
              <a:rPr lang="en-US" altLang="en-US" i="1">
                <a:ea typeface="ＭＳ Ｐゴシック" panose="020B0600070205080204" pitchFamily="34" charset="-128"/>
              </a:rPr>
              <a:t>y</a:t>
            </a:r>
            <a:r>
              <a:rPr lang="en-US" altLang="en-US">
                <a:ea typeface="ＭＳ Ｐゴシック" panose="020B0600070205080204" pitchFamily="34" charset="-128"/>
              </a:rPr>
              <a:t>, directions. The Pythagorean theorem is used to determine the magnitude of the velocity vector.</a:t>
            </a:r>
          </a:p>
        </p:txBody>
      </p:sp>
      <p:pic>
        <p:nvPicPr>
          <p:cNvPr id="12" name="Picture 11" descr="PHYS22_SE_INV01L01_A0001001.jpg">
            <a:extLst>
              <a:ext uri="{FF2B5EF4-FFF2-40B4-BE49-F238E27FC236}">
                <a16:creationId xmlns:a16="http://schemas.microsoft.com/office/drawing/2014/main" id="{89770049-5BFC-4DBB-B016-1097E4CBD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2870200"/>
            <a:ext cx="25241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HYS22_SE_INV01L01_A0001001a.jpg">
            <a:extLst>
              <a:ext uri="{FF2B5EF4-FFF2-40B4-BE49-F238E27FC236}">
                <a16:creationId xmlns:a16="http://schemas.microsoft.com/office/drawing/2014/main" id="{1CCCD12C-3620-42CD-8047-73D1AA373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4368800"/>
            <a:ext cx="2014538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5" descr="PHYS22_SE_INV01L03_A0001032.jpg">
            <a:extLst>
              <a:ext uri="{FF2B5EF4-FFF2-40B4-BE49-F238E27FC236}">
                <a16:creationId xmlns:a16="http://schemas.microsoft.com/office/drawing/2014/main" id="{D2D4FF52-29ED-441D-9900-BF8FEC3FA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252788"/>
            <a:ext cx="51339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680A4B-6570-46DA-9D17-D77F39D12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550" y="461963"/>
            <a:ext cx="474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What is the magnitude of his velocity vector?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58EF4E-4E8E-42D1-80C3-42DB0B2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550" y="3824288"/>
            <a:ext cx="34813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Using the Pythagorean theorem, </a:t>
            </a:r>
          </a:p>
          <a:p>
            <a:endParaRPr lang="en-US" altLang="en-US">
              <a:latin typeface="Cambria Math" panose="02040503050406030204" pitchFamily="18" charset="0"/>
            </a:endParaRPr>
          </a:p>
          <a:p>
            <a:r>
              <a:rPr lang="en-US" altLang="en-US">
                <a:latin typeface="Cambria Math" panose="02040503050406030204" pitchFamily="18" charset="0"/>
              </a:rPr>
              <a:t>𝑐 = √(𝑎</a:t>
            </a:r>
            <a:r>
              <a:rPr lang="en-US" altLang="ja-JP" baseline="30000">
                <a:latin typeface="Cambria Math" panose="02040503050406030204" pitchFamily="18" charset="0"/>
              </a:rPr>
              <a:t>2</a:t>
            </a:r>
            <a:r>
              <a:rPr lang="en-US" altLang="ja-JP">
                <a:latin typeface="Cambria Math" panose="02040503050406030204" pitchFamily="18" charset="0"/>
              </a:rPr>
              <a:t>+</a:t>
            </a:r>
            <a:r>
              <a:rPr lang="en-US" altLang="en-US">
                <a:latin typeface="Cambria Math" panose="02040503050406030204" pitchFamily="18" charset="0"/>
              </a:rPr>
              <a:t>𝑏</a:t>
            </a:r>
            <a:r>
              <a:rPr lang="en-US" altLang="ja-JP" baseline="30000">
                <a:latin typeface="Cambria Math" panose="02040503050406030204" pitchFamily="18" charset="0"/>
              </a:rPr>
              <a:t>2</a:t>
            </a:r>
            <a:r>
              <a:rPr lang="en-US" altLang="ja-JP">
                <a:latin typeface="Cambria Math" panose="02040503050406030204" pitchFamily="18" charset="0"/>
              </a:rPr>
              <a:t> ),  </a:t>
            </a:r>
          </a:p>
          <a:p>
            <a:endParaRPr lang="en-US" altLang="ja-JP">
              <a:latin typeface="Cambria Math" panose="02040503050406030204" pitchFamily="18" charset="0"/>
            </a:endParaRPr>
          </a:p>
          <a:p>
            <a:r>
              <a:rPr lang="en-US" altLang="ja-JP">
                <a:latin typeface="Cambria Math" panose="02040503050406030204" pitchFamily="18" charset="0"/>
              </a:rPr>
              <a:t>|</a:t>
            </a:r>
            <a:r>
              <a:rPr lang="en-US" altLang="en-US">
                <a:latin typeface="Cambria Math" panose="02040503050406030204" pitchFamily="18" charset="0"/>
              </a:rPr>
              <a:t>𝑣</a:t>
            </a:r>
            <a:r>
              <a:rPr lang="en-US" altLang="ja-JP">
                <a:latin typeface="Cambria Math" panose="02040503050406030204" pitchFamily="18" charset="0"/>
              </a:rPr>
              <a:t>|</a:t>
            </a:r>
            <a:r>
              <a:rPr lang="en-US" altLang="ja-JP" i="1"/>
              <a:t> </a:t>
            </a:r>
            <a:r>
              <a:rPr lang="en-US" altLang="ja-JP">
                <a:latin typeface="Cambria Math" panose="02040503050406030204" pitchFamily="18" charset="0"/>
              </a:rPr>
              <a:t>= √([(5.0 m/s)]</a:t>
            </a:r>
            <a:r>
              <a:rPr lang="en-US" altLang="ja-JP" baseline="30000">
                <a:latin typeface="Cambria Math" panose="02040503050406030204" pitchFamily="18" charset="0"/>
              </a:rPr>
              <a:t>2 </a:t>
            </a:r>
            <a:r>
              <a:rPr lang="en-US" altLang="ja-JP">
                <a:latin typeface="Cambria Math" panose="02040503050406030204" pitchFamily="18" charset="0"/>
              </a:rPr>
              <a:t>+ [(2.0 m/s)]</a:t>
            </a:r>
            <a:r>
              <a:rPr lang="en-US" altLang="ja-JP" baseline="30000">
                <a:latin typeface="Cambria Math" panose="02040503050406030204" pitchFamily="18" charset="0"/>
              </a:rPr>
              <a:t>2</a:t>
            </a:r>
            <a:r>
              <a:rPr lang="en-US" altLang="ja-JP">
                <a:latin typeface="Cambria Math" panose="02040503050406030204" pitchFamily="18" charset="0"/>
              </a:rPr>
              <a:t> )</a:t>
            </a:r>
            <a:r>
              <a:rPr lang="en-US" altLang="ja-JP"/>
              <a:t>, </a:t>
            </a:r>
          </a:p>
          <a:p>
            <a:r>
              <a:rPr lang="en-US" altLang="ja-JP">
                <a:latin typeface="Cambria Math" panose="02040503050406030204" pitchFamily="18" charset="0"/>
              </a:rPr>
              <a:t>|</a:t>
            </a:r>
            <a:r>
              <a:rPr lang="en-US" altLang="en-US">
                <a:latin typeface="Cambria Math" panose="02040503050406030204" pitchFamily="18" charset="0"/>
              </a:rPr>
              <a:t>𝑣</a:t>
            </a:r>
            <a:r>
              <a:rPr lang="en-US" altLang="ja-JP">
                <a:latin typeface="Cambria Math" panose="02040503050406030204" pitchFamily="18" charset="0"/>
              </a:rPr>
              <a:t>| =</a:t>
            </a:r>
            <a:r>
              <a:rPr lang="en-US" altLang="ja-JP"/>
              <a:t> 5.4 m/s </a:t>
            </a:r>
          </a:p>
          <a:p>
            <a:endParaRPr lang="en-US" altLang="ja-JP"/>
          </a:p>
          <a:p>
            <a:r>
              <a:rPr lang="en-US" altLang="ja-JP"/>
              <a:t>in the direction shown by the single velocity vector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215BC-F3E8-4E90-AAAB-DC535843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4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BB17B9-9F6D-497F-B13F-EFF9F25AAC1A}"/>
              </a:ext>
            </a:extLst>
          </p:cNvPr>
          <p:cNvSpPr/>
          <p:nvPr/>
        </p:nvSpPr>
        <p:spPr>
          <a:xfrm>
            <a:off x="3880338" y="1641231"/>
            <a:ext cx="2215662" cy="574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05536-3EAB-4AE0-9709-A561C9F74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538" y="6184249"/>
            <a:ext cx="8649907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4FB7BB7-A00C-4434-8F03-7015B2A12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384175"/>
            <a:ext cx="82296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Adding Velocities in Two Dimensions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D702BEED-DF51-43AD-8D42-1A54249721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230188" y="1096963"/>
            <a:ext cx="8229600" cy="114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A6A6A6"/>
              </a:buClr>
            </a:pPr>
            <a:r>
              <a:rPr lang="en-US" altLang="en-US">
                <a:ea typeface="ＭＳ Ｐゴシック" panose="020B0600070205080204" pitchFamily="34" charset="-128"/>
              </a:rPr>
              <a:t>The horizontal and vertical components of velocity are independent of each other and can be added and subtracted analytically.</a:t>
            </a:r>
          </a:p>
        </p:txBody>
      </p:sp>
      <p:pic>
        <p:nvPicPr>
          <p:cNvPr id="15364" name="Picture 6" descr="PHYS22_SE_INV01L03_A0001033.jpg">
            <a:extLst>
              <a:ext uri="{FF2B5EF4-FFF2-40B4-BE49-F238E27FC236}">
                <a16:creationId xmlns:a16="http://schemas.microsoft.com/office/drawing/2014/main" id="{580F1214-1B10-48CF-9A8F-47ECCA518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389188"/>
            <a:ext cx="71596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F4E9C8-0A0D-4F6C-B989-6893C1D9E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404813"/>
            <a:ext cx="35909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en-US"/>
              <a:t>Does </a:t>
            </a:r>
            <a:r>
              <a:rPr lang="en-US" altLang="en-US" i="1"/>
              <a:t>v</a:t>
            </a:r>
            <a:r>
              <a:rPr lang="en-US" altLang="en-US" baseline="-25000"/>
              <a:t>boat</a:t>
            </a:r>
            <a:r>
              <a:rPr lang="en-US" altLang="en-US"/>
              <a:t> have an </a:t>
            </a:r>
            <a:r>
              <a:rPr lang="en-US" altLang="en-US" i="1"/>
              <a:t>x</a:t>
            </a:r>
            <a:r>
              <a:rPr lang="en-US" altLang="en-US"/>
              <a:t>-component?</a:t>
            </a:r>
          </a:p>
          <a:p>
            <a:pPr algn="just"/>
            <a:r>
              <a:rPr lang="en-US" altLang="en-US"/>
              <a:t>No, it only has a </a:t>
            </a:r>
            <a:r>
              <a:rPr lang="en-US" altLang="en-US" i="1"/>
              <a:t>y</a:t>
            </a:r>
            <a:r>
              <a:rPr lang="en-US" altLang="en-US"/>
              <a:t>-component since the person is attempting to row straight across the river.</a:t>
            </a:r>
          </a:p>
          <a:p>
            <a:pPr algn="just"/>
            <a:r>
              <a:rPr lang="en-US" altLang="en-US"/>
              <a:t>Does </a:t>
            </a:r>
            <a:r>
              <a:rPr lang="en-US" altLang="en-US" i="1"/>
              <a:t>v</a:t>
            </a:r>
            <a:r>
              <a:rPr lang="en-US" altLang="en-US" baseline="-25000"/>
              <a:t>river </a:t>
            </a:r>
            <a:r>
              <a:rPr lang="en-US" altLang="en-US"/>
              <a:t> have a </a:t>
            </a:r>
            <a:r>
              <a:rPr lang="en-US" altLang="en-US" i="1"/>
              <a:t>y</a:t>
            </a:r>
            <a:r>
              <a:rPr lang="en-US" altLang="en-US"/>
              <a:t>-component? No, it only has an </a:t>
            </a:r>
            <a:r>
              <a:rPr lang="en-US" altLang="en-US" i="1"/>
              <a:t>x</a:t>
            </a:r>
            <a:r>
              <a:rPr lang="en-US" altLang="en-US"/>
              <a:t>-component since the river is flowing downstream in the </a:t>
            </a:r>
            <a:r>
              <a:rPr lang="en-US" altLang="en-US" i="1"/>
              <a:t>x </a:t>
            </a:r>
            <a:r>
              <a:rPr lang="en-US" altLang="en-US"/>
              <a:t>direction.</a:t>
            </a:r>
          </a:p>
          <a:p>
            <a:pPr algn="just"/>
            <a:r>
              <a:rPr lang="en-US" altLang="en-US"/>
              <a:t>How to find </a:t>
            </a:r>
            <a:r>
              <a:rPr lang="en-US" altLang="en-US" i="1"/>
              <a:t>v</a:t>
            </a:r>
            <a:r>
              <a:rPr lang="en-US" altLang="en-US" baseline="-25000"/>
              <a:t>total</a:t>
            </a:r>
            <a:r>
              <a:rPr lang="en-US" altLang="en-US"/>
              <a:t>, the resultant velocity. </a:t>
            </a:r>
          </a:p>
          <a:p>
            <a:pPr algn="just"/>
            <a:r>
              <a:rPr lang="en-US" altLang="en-US"/>
              <a:t>Add the </a:t>
            </a:r>
            <a:r>
              <a:rPr lang="en-US" altLang="en-US" i="1"/>
              <a:t>x</a:t>
            </a:r>
            <a:r>
              <a:rPr lang="en-US" altLang="en-US"/>
              <a:t>-components from the boat and river. Add the </a:t>
            </a:r>
            <a:r>
              <a:rPr lang="en-US" altLang="en-US" i="1"/>
              <a:t>y</a:t>
            </a:r>
            <a:r>
              <a:rPr lang="en-US" altLang="en-US"/>
              <a:t>-components from the boat and river. The results are the </a:t>
            </a:r>
            <a:r>
              <a:rPr lang="en-US" altLang="en-US" i="1"/>
              <a:t>x</a:t>
            </a:r>
            <a:r>
              <a:rPr lang="en-US" altLang="en-US"/>
              <a:t>-component and the </a:t>
            </a:r>
            <a:r>
              <a:rPr lang="en-US" altLang="en-US" i="1"/>
              <a:t>y</a:t>
            </a:r>
            <a:r>
              <a:rPr lang="en-US" altLang="en-US"/>
              <a:t>-component of the resultant. </a:t>
            </a:r>
          </a:p>
          <a:p>
            <a:pPr algn="just"/>
            <a:r>
              <a:rPr lang="en-US" altLang="en-US"/>
              <a:t>Use the Pythagorean theorem to find the magnitude of the resultant velocity vector.</a:t>
            </a:r>
          </a:p>
          <a:p>
            <a:pPr algn="just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92CBF78-2B2D-4AE5-A6FA-76214C830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4175"/>
            <a:ext cx="109728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What are some common examples of projectile motion? 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D9F88-D4AD-4F2E-ABDA-F394B94168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3250" y="1096963"/>
            <a:ext cx="10972800" cy="2865437"/>
          </a:xfrm>
        </p:spPr>
        <p:txBody>
          <a:bodyPr/>
          <a:lstStyle/>
          <a:p>
            <a:pPr algn="just">
              <a:defRPr/>
            </a:pPr>
            <a:r>
              <a:rPr lang="en-US" altLang="en-US" sz="3600" dirty="0"/>
              <a:t>A softball after you throw it, your body as you fly through the air during a long jump, or a stream of water from a hose.</a:t>
            </a:r>
          </a:p>
        </p:txBody>
      </p:sp>
      <p:sp>
        <p:nvSpPr>
          <p:cNvPr id="17412" name="Picture Placeholder 3">
            <a:extLst>
              <a:ext uri="{FF2B5EF4-FFF2-40B4-BE49-F238E27FC236}">
                <a16:creationId xmlns:a16="http://schemas.microsoft.com/office/drawing/2014/main" id="{86804DC5-64D8-44A3-891B-181F92FD3163}"/>
              </a:ext>
            </a:extLst>
          </p:cNvPr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609600" y="4230688"/>
            <a:ext cx="10990263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5" name="Picture 5" descr="Softball Clipart-female softball player pitching ball">
            <a:extLst>
              <a:ext uri="{FF2B5EF4-FFF2-40B4-BE49-F238E27FC236}">
                <a16:creationId xmlns:a16="http://schemas.microsoft.com/office/drawing/2014/main" id="{4B53E7BA-B153-4548-A79A-6FD59A72F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044825"/>
            <a:ext cx="28162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1,900+ Long Jump Illustrations, Royalty-Free Vector Graphics &amp; Clip Art -  iStock | Long jump track, Long jump sand, Athlete long jump">
            <a:extLst>
              <a:ext uri="{FF2B5EF4-FFF2-40B4-BE49-F238E27FC236}">
                <a16:creationId xmlns:a16="http://schemas.microsoft.com/office/drawing/2014/main" id="{03DD433B-466E-4770-A699-C854161EF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097213"/>
            <a:ext cx="4816475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A stream of water escapes from a hole 20 cm above the base of a tank and  strikes the ground at a horizontal distance of 5m .Then the depth of the  hole">
            <a:extLst>
              <a:ext uri="{FF2B5EF4-FFF2-40B4-BE49-F238E27FC236}">
                <a16:creationId xmlns:a16="http://schemas.microsoft.com/office/drawing/2014/main" id="{F1E2F405-D127-4743-8687-18523F19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5" y="3097213"/>
            <a:ext cx="3348038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4A433D-5A22-4211-A192-4F7E18FB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166938"/>
            <a:ext cx="7375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en-US"/>
              <a:t>You analyze projectile motion by separating it into two independent one-dimensional motions, one along the horizontal axis and the other along the vertical axis.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B196B9-57B6-4641-941B-6753C74647DF}"/>
              </a:ext>
            </a:extLst>
          </p:cNvPr>
          <p:cNvCxnSpPr/>
          <p:nvPr/>
        </p:nvCxnSpPr>
        <p:spPr>
          <a:xfrm flipV="1">
            <a:off x="9271000" y="5468938"/>
            <a:ext cx="2257425" cy="7445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16980C-A01D-4BEF-B25D-79CA3BC22E18}"/>
              </a:ext>
            </a:extLst>
          </p:cNvPr>
          <p:cNvCxnSpPr/>
          <p:nvPr/>
        </p:nvCxnSpPr>
        <p:spPr>
          <a:xfrm flipV="1">
            <a:off x="11312525" y="4314825"/>
            <a:ext cx="0" cy="11541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07F0814-0369-407C-879D-17D73B2FD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84175"/>
            <a:ext cx="82296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Projectile Motion</a:t>
            </a:r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F0D286BC-FB63-4E83-96B4-8465FECA1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147638" y="1096963"/>
            <a:ext cx="7413625" cy="114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A6A6A6"/>
              </a:buClr>
            </a:pPr>
            <a:r>
              <a:rPr lang="en-US" altLang="en-US">
                <a:ea typeface="ＭＳ Ｐゴシック" panose="020B0600070205080204" pitchFamily="34" charset="-128"/>
              </a:rPr>
              <a:t>Projectile motion is the combination of uniform motion parallel to Earth’s surface and free-fall motion with constant acceleration due to gravity.</a:t>
            </a:r>
          </a:p>
        </p:txBody>
      </p:sp>
      <p:pic>
        <p:nvPicPr>
          <p:cNvPr id="18436" name="Picture 6" descr="PHYS22_SE_INV01L03_A0001053.jpg">
            <a:extLst>
              <a:ext uri="{FF2B5EF4-FFF2-40B4-BE49-F238E27FC236}">
                <a16:creationId xmlns:a16="http://schemas.microsoft.com/office/drawing/2014/main" id="{CEAD94DA-409B-4CDB-AF62-C45FB5180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417763"/>
            <a:ext cx="76581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7CE04C-2E93-400A-A7D3-C3EBFC729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211138"/>
            <a:ext cx="43497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en-US" sz="2000"/>
              <a:t>In which direction does the object experience constant acceleration?</a:t>
            </a:r>
          </a:p>
          <a:p>
            <a:pPr algn="just"/>
            <a:r>
              <a:rPr lang="en-US" altLang="en-US" sz="2000"/>
              <a:t>In the vertical direction, an object in projectile motion experiences constant acceleration, </a:t>
            </a:r>
            <a:r>
              <a:rPr lang="en-US" altLang="en-US" sz="2000" i="1"/>
              <a:t>g</a:t>
            </a:r>
            <a:r>
              <a:rPr lang="en-US" altLang="en-US" sz="2000"/>
              <a:t>, due to gravity.</a:t>
            </a:r>
          </a:p>
          <a:p>
            <a:pPr algn="just"/>
            <a:r>
              <a:rPr lang="en-US" altLang="en-US" sz="2000"/>
              <a:t>Why are the dots on the horizontal dot diagram spaced uniformly? </a:t>
            </a:r>
          </a:p>
          <a:p>
            <a:pPr algn="just"/>
            <a:r>
              <a:rPr lang="en-US" altLang="en-US" sz="2000"/>
              <a:t>In the horizontal direction an object in projectile motion experiences constant velocity, so the dots are the same distance apart.</a:t>
            </a:r>
          </a:p>
          <a:p>
            <a:pPr algn="just"/>
            <a:r>
              <a:rPr lang="en-US" altLang="en-US" sz="2400" b="1"/>
              <a:t>Trajectory graph </a:t>
            </a:r>
            <a:r>
              <a:rPr lang="en-US" altLang="en-US" sz="2400"/>
              <a:t>is a two-dimensional dot diagram that shows the object’s total trajectory. Don’t confuse a trajectory graph with a position vs. time graph, since they look similar for the </a:t>
            </a:r>
            <a:r>
              <a:rPr lang="en-US" altLang="en-US" sz="2400" i="1"/>
              <a:t>y</a:t>
            </a:r>
            <a:r>
              <a:rPr lang="en-US" altLang="en-US" sz="2400"/>
              <a:t>-directed motion.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97AB8E3-F2C4-41CC-8BB4-29CFAAD4AD5B}"/>
              </a:ext>
            </a:extLst>
          </p:cNvPr>
          <p:cNvCxnSpPr/>
          <p:nvPr/>
        </p:nvCxnSpPr>
        <p:spPr>
          <a:xfrm>
            <a:off x="2708275" y="2320925"/>
            <a:ext cx="454818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45EA82-B24E-4471-8D9A-C4B0E8294F17}"/>
              </a:ext>
            </a:extLst>
          </p:cNvPr>
          <p:cNvCxnSpPr>
            <a:cxnSpLocks/>
          </p:cNvCxnSpPr>
          <p:nvPr/>
        </p:nvCxnSpPr>
        <p:spPr>
          <a:xfrm>
            <a:off x="2473325" y="2320925"/>
            <a:ext cx="0" cy="34353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AB46EF-956B-4710-A823-903C25805A03}"/>
              </a:ext>
            </a:extLst>
          </p:cNvPr>
          <p:cNvCxnSpPr/>
          <p:nvPr/>
        </p:nvCxnSpPr>
        <p:spPr>
          <a:xfrm>
            <a:off x="2801938" y="2871788"/>
            <a:ext cx="73818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60524A-A2E1-46E5-B4C2-C2A0BB0F4E28}"/>
              </a:ext>
            </a:extLst>
          </p:cNvPr>
          <p:cNvCxnSpPr/>
          <p:nvPr/>
        </p:nvCxnSpPr>
        <p:spPr>
          <a:xfrm>
            <a:off x="3516313" y="2871788"/>
            <a:ext cx="7397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C8C086-2606-4F74-B0AB-FB95B4D6C45F}"/>
              </a:ext>
            </a:extLst>
          </p:cNvPr>
          <p:cNvCxnSpPr/>
          <p:nvPr/>
        </p:nvCxnSpPr>
        <p:spPr>
          <a:xfrm>
            <a:off x="4256088" y="2884488"/>
            <a:ext cx="73818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C2D4CC-B0CC-46A7-A289-65D47369A240}"/>
              </a:ext>
            </a:extLst>
          </p:cNvPr>
          <p:cNvCxnSpPr/>
          <p:nvPr/>
        </p:nvCxnSpPr>
        <p:spPr>
          <a:xfrm>
            <a:off x="4959350" y="2884488"/>
            <a:ext cx="73818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3C41CC-0FFC-456E-AABE-477721042117}"/>
              </a:ext>
            </a:extLst>
          </p:cNvPr>
          <p:cNvCxnSpPr/>
          <p:nvPr/>
        </p:nvCxnSpPr>
        <p:spPr>
          <a:xfrm>
            <a:off x="5673725" y="2884488"/>
            <a:ext cx="73818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E051AC-4E66-49EB-997B-269D8DFAC87F}"/>
              </a:ext>
            </a:extLst>
          </p:cNvPr>
          <p:cNvCxnSpPr/>
          <p:nvPr/>
        </p:nvCxnSpPr>
        <p:spPr>
          <a:xfrm>
            <a:off x="6411913" y="2895600"/>
            <a:ext cx="7397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X Science bio chem template">
  <a:themeElements>
    <a:clrScheme name="IT Updated Brand Colors 2012">
      <a:dk1>
        <a:srgbClr val="002663"/>
      </a:dk1>
      <a:lt1>
        <a:srgbClr val="FFFFFF"/>
      </a:lt1>
      <a:dk2>
        <a:srgbClr val="616265"/>
      </a:dk2>
      <a:lt2>
        <a:srgbClr val="FFFFFF"/>
      </a:lt2>
      <a:accent1>
        <a:srgbClr val="6C953C"/>
      </a:accent1>
      <a:accent2>
        <a:srgbClr val="569099"/>
      </a:accent2>
      <a:accent3>
        <a:srgbClr val="5381AC"/>
      </a:accent3>
      <a:accent4>
        <a:srgbClr val="D97A23"/>
      </a:accent4>
      <a:accent5>
        <a:srgbClr val="C9282D"/>
      </a:accent5>
      <a:accent6>
        <a:srgbClr val="ECAC00"/>
      </a:accent6>
      <a:hlink>
        <a:srgbClr val="5381AC"/>
      </a:hlink>
      <a:folHlink>
        <a:srgbClr val="5381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bg2"/>
          </a:solidFill>
        </a:ln>
      </a:spPr>
      <a:bodyPr tIns="91440" rtlCol="0" anchor="t"/>
      <a:lstStyle>
        <a:defPPr algn="l"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CEF636E7-56D6-5A43-9505-E86B20DDFDBF}" vid="{2CE8827B-23AC-E14C-B69A-F24158CC9A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TX Science bio chem template</Template>
  <TotalTime>2438</TotalTime>
  <Words>2333</Words>
  <Application>Microsoft Office PowerPoint</Application>
  <PresentationFormat>Widescreen</PresentationFormat>
  <Paragraphs>174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PGothic</vt:lpstr>
      <vt:lpstr>Arial</vt:lpstr>
      <vt:lpstr>Arial Unicode MS</vt:lpstr>
      <vt:lpstr>Calibri</vt:lpstr>
      <vt:lpstr>Cambria Math</vt:lpstr>
      <vt:lpstr>Wingdings</vt:lpstr>
      <vt:lpstr>ヒラギノ角ゴ Pro W3</vt:lpstr>
      <vt:lpstr>TX Science bio chem template</vt:lpstr>
      <vt:lpstr>Circular and Projectile Motion</vt:lpstr>
      <vt:lpstr>Objectives</vt:lpstr>
      <vt:lpstr>PowerPoint Presentation</vt:lpstr>
      <vt:lpstr>PowerPoint Presentation</vt:lpstr>
      <vt:lpstr>Representing Velocity</vt:lpstr>
      <vt:lpstr>PowerPoint Presentation</vt:lpstr>
      <vt:lpstr>Adding Velocities in Two Dimensions</vt:lpstr>
      <vt:lpstr>What are some common examples of projectile motion?  </vt:lpstr>
      <vt:lpstr>Projectile Motion</vt:lpstr>
      <vt:lpstr>PowerPoint Presentation</vt:lpstr>
      <vt:lpstr>Modeling Projectile Motion</vt:lpstr>
      <vt:lpstr>Circular Motion</vt:lpstr>
      <vt:lpstr>PowerPoint Presentation</vt:lpstr>
      <vt:lpstr>PowerPoint Presentation</vt:lpstr>
      <vt:lpstr>Graphing Circular Motion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LE</dc:title>
  <dc:creator>Aptara Boston</dc:creator>
  <cp:lastModifiedBy>Best Techology</cp:lastModifiedBy>
  <cp:revision>104</cp:revision>
  <dcterms:created xsi:type="dcterms:W3CDTF">2020-09-15T16:09:48Z</dcterms:created>
  <dcterms:modified xsi:type="dcterms:W3CDTF">2024-12-09T05:51:07Z</dcterms:modified>
</cp:coreProperties>
</file>