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6" r:id="rId2"/>
    <p:sldId id="257" r:id="rId3"/>
    <p:sldId id="265" r:id="rId4"/>
    <p:sldId id="266" r:id="rId5"/>
    <p:sldId id="267" r:id="rId6"/>
    <p:sldId id="268" r:id="rId7"/>
    <p:sldId id="273" r:id="rId8"/>
    <p:sldId id="274" r:id="rId9"/>
    <p:sldId id="269" r:id="rId10"/>
    <p:sldId id="259" r:id="rId11"/>
    <p:sldId id="275" r:id="rId12"/>
    <p:sldId id="260" r:id="rId13"/>
    <p:sldId id="276" r:id="rId14"/>
    <p:sldId id="277" r:id="rId15"/>
    <p:sldId id="261" r:id="rId16"/>
    <p:sldId id="271" r:id="rId17"/>
    <p:sldId id="278" r:id="rId18"/>
    <p:sldId id="279" r:id="rId19"/>
    <p:sldId id="280" r:id="rId20"/>
    <p:sldId id="281" r:id="rId21"/>
    <p:sldId id="282" r:id="rId22"/>
    <p:sldId id="283" r:id="rId23"/>
    <p:sldId id="262" r:id="rId24"/>
    <p:sldId id="284" r:id="rId25"/>
    <p:sldId id="263" r:id="rId26"/>
    <p:sldId id="285" r:id="rId27"/>
    <p:sldId id="286" r:id="rId28"/>
    <p:sldId id="287" r:id="rId29"/>
    <p:sldId id="288" r:id="rId30"/>
    <p:sldId id="290" r:id="rId31"/>
    <p:sldId id="289" r:id="rId32"/>
    <p:sldId id="291" r:id="rId33"/>
    <p:sldId id="292" r:id="rId34"/>
    <p:sldId id="293" r:id="rId35"/>
    <p:sldId id="294" r:id="rId36"/>
    <p:sldId id="295" r:id="rId37"/>
    <p:sldId id="296" r:id="rId38"/>
    <p:sldId id="297" r:id="rId39"/>
    <p:sldId id="298" r:id="rId40"/>
    <p:sldId id="299" r:id="rId41"/>
    <p:sldId id="300" r:id="rId42"/>
    <p:sldId id="301" r:id="rId43"/>
    <p:sldId id="264" r:id="rId44"/>
    <p:sldId id="302" r:id="rId45"/>
    <p:sldId id="303" r:id="rId46"/>
    <p:sldId id="304" r:id="rId47"/>
    <p:sldId id="305" r:id="rId48"/>
    <p:sldId id="306" r:id="rId49"/>
    <p:sldId id="307" r:id="rId50"/>
    <p:sldId id="308" r:id="rId51"/>
    <p:sldId id="309" r:id="rId52"/>
    <p:sldId id="310" r:id="rId5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FEF6"/>
    <a:srgbClr val="8C8D90"/>
    <a:srgbClr val="C9E265"/>
    <a:srgbClr val="5CE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3"/>
    <p:restoredTop sz="93190" autoAdjust="0"/>
  </p:normalViewPr>
  <p:slideViewPr>
    <p:cSldViewPr snapToGrid="0">
      <p:cViewPr varScale="1">
        <p:scale>
          <a:sx n="79" d="100"/>
          <a:sy n="79" d="100"/>
        </p:scale>
        <p:origin x="57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BB12E-A78B-4BC1-A811-6250948326C9}"/>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496ACFFF-B787-4359-A0E5-352B3CD2414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957F6D4-F8C6-4AE2-9F19-0EF25C427FCB}" type="datetime1">
              <a:rPr lang="en-US" altLang="en-US"/>
              <a:pPr>
                <a:defRPr/>
              </a:pPr>
              <a:t>10/22/2024</a:t>
            </a:fld>
            <a:endParaRPr lang="en-US" altLang="en-US"/>
          </a:p>
        </p:txBody>
      </p:sp>
      <p:sp>
        <p:nvSpPr>
          <p:cNvPr id="4" name="Footer Placeholder 3">
            <a:extLst>
              <a:ext uri="{FF2B5EF4-FFF2-40B4-BE49-F238E27FC236}">
                <a16:creationId xmlns:a16="http://schemas.microsoft.com/office/drawing/2014/main" id="{2AA88A10-2B12-4A77-A3B8-A7D772F79C27}"/>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80C992F1-7243-4571-B4C5-EE4C32680BC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83C1BAA-08D5-4653-8123-E3C035C3A6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0-06T04:41:36.1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14834 3069 0,'-17'0'375,"-1"0"-375,0 0 16,1 0-1,-1 0-15,0-17 16,1 17 15,-1 0 0,1 0-31,17-18 0,-18 18 16,0 0 0,1 0-16,-19 0 31,19 0 16,-1 0-32,0 0 1,1 0 0,-1 0-16,-17 0 15,17 0 1,1 0-1,-1 0 17,0 0 15,1 0-32,-19 0 16,19 0-15,-1 0 47,0 0-48,1 0-15,-1 0 16,1 0-1,-1 0-15,0 0 0,1 0 16,-1 0 15,0 0 1,1 0 14,-1 0-46,0 0 16,1 0-16,-1 0 0,1 0 16,-1 0-1,0 0 1,1 0 46,-1 0-30,0 0 30,1 0 1,-1 0-48,0 0 1,1 0-16,-1 18 16,1-18 15,-1 0 16,0 0-16,18 17 219,18 1-250,0-18 16,17 17-16,35 1 15,-17-18-15,0 18 16,-18-1-16,1 1 15,-1-18-15,0 18 16,-17-18-16,17 0 31,18 35-15,-35-35-16,17 0 16,0 18-16,36-1 15,-53-17-15,-1 0 0,1 0 16,-18 18-16,17-18 31,1 0-15,17 0 46,-17 0-31,0 0 157,-1 0-141,-17-18 0,18 18-32,0 0 1,-18-17 0,17 17-1,-17-18 1,18 18-1,-18-18 79,17 18-63,1 0 16,-18-17-15,18-1-1,17 18-31,-35-18 15,18 18-15,17 0 16,-35-17 0,18 17-1,-1 0 32,-34 0 125,-19 0-156,19 0-16,-1 0 15,0 0 1,1 0 46,-1 0-46,0 0 15,1 0-15,-1 0-16,1 0 16,-1 0-1,0 0 1,1 0-1,-1 0 1,0 0-16,1 0 16,-1 0-16,0 0 15,1 0-15,-1 0 16,1 0 0,-19 0-16,19 0 15,-1 0 1,0 0-16,1 0 15,-1 0-15,-35 0 16,18 0 0,0 0-1,17 0 1,0 0-16,1 0 0,-1 0 16,0 0-16,1 0 46,-1 0-30,18 17 15,-18-17-31,1 0 47,-1 0-31,1 0 31,-1 0-16,0 0-15,18 18-1,-17-18 32,-1 0-31,0 0 31,-17 0-1,17 0 17,1 0-47,-1 0 15,1 0-16,-1 0 1,-17 0 31,17 0-16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0-06T04:42:43.2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21943 5838 0,'17'0'313,"1"0"-282,0 18 0,-1-18-31,19 0 16,-19 0-16,1 0 15,0 0 1,-1 0 0,1 0-1,-1 0 32,1 0-31,0 0-1,-1 0-15,1 18 0,0-18 47,-1 0-15,1 0 14,17 0-30,-17 0 31,-1 0 0,1 0 0,-18 17-16,18-17-15,-18 18 15,17-18-16,19 0 32,-19 35-15,-17-17-1,18-18 16,0 18-16,-18-1 31,0 1-15,0-1 16,0 1-32,17 17 0,-17-17-31,0 0 16,0-1 15,0 1 0,0 0 32,0-1-32,0 1 16,0 0-16,0-1 1,0 1 46,0-1-63,0 1 32,0 0-31,-17-18-1,17 17 1,0 1 15,0 0-15,-18-18 0,18 17 15,-18-17-16,18 18 17,-17-18-17,17 18 17,-18-18-32,0 17 46,18 1-14,-17-18-32,17 17 31,0 1 0,-18-18-15,0 0 31,1 0 0,-18 0-32,17 0 1,0 0 15,1 0 0,-1 0-31,0 0 16,-17 0 15,17 0-15,1 0-1,-1 0 1,1 0 31,-1 0-16,0 0-15,1 0 15,-1 0 0,0 0 32,1-18-16,17 1-32,-18 17-15,18-18 16,0 1 0,0-1-1,0 0 32,0 1-47,0-1 16,0 0-1,0 1 1,0-1 0,0 0 30,0 1-14,0-1-1,0 1-15,0-1-16,0 0 15,-18 1 16,18-1 16,0 0-15,0 1-17,0-1 32,0-17-16,0 17 141,36 18-156,-19 0-16,36 0 15,-35 0 1,0 0 0,-1 0-16,1 0 31,-1 0-15,19 0 62,-19 0-47,1 0 16,0 0-32,-1 0 17,1 0-1,0 0 0,-1 0 0,1 0 110,-1 0-110,1 0 1,0 0-32,-18 35 31,17-35-31,1 0 31,-18 18 16,0 0 47,0-1-16,0 1-63,0 0 1,0-1 0,0 1 15,0 0 0,0-1 16,-18-17 16,1 0-17,-1 0-30,0 0 15,1 0-31,-1 0 16,1 0 0,-1 0-16,0 0 31,1 0 16,-1 0-16,0 0 0,-17 0-31,17 0 31,1 0-15,-1 0 62,1 0-31,-1 0 16,-17 0 62,52 0 109,19 0-218,-1 0-1,-18 0-15,1 0 16,17 0-16,-17 0 15,0 0-15,-1 0 16,1 0-16,0 0 16,17 0-16,-18 0 15,1 0 48,-18-17-48,0-1 32</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0-06T04:42:48.8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19632 6085 0,'18'18'250,"17"-18"-235,-17 0-15,-1 0 16,1 0-1,0 0-15,-1 0 16,1 0 0,-1 0-1,1 0 32,0 0 0,-18 18 94,17-18-126,19 0 1,-19 0 31,1 0-16,-18 17 47,0 1 32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0-06T04:43:04.4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7673 17410 0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0-06T04:43:52.7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17568 6950 0,'18'17'235,"17"-17"-220,-35 18-15,36-18 0,-1 0 16,-18 0-16,1 18 16,0-18-16,-1 0 15,19 0-15,-19 0 16,19 0-16,-19 0 16,18 0-16,1 0 15,-19 0-15,36 0 0,-35 0 16,0 0-16,17 0 15,-18 0-15,36 0 16,-35 0-16,0 0 16,-1 0-16,1 0 0,0 0 15,-1 0 1,1 0 0,0 0 15,-1 0 0,1 0 32,-1 0-48,1 0 1,0 0-1,-1 0 1,1 0 0,0 0 31,-1 0-32,1 0-15,0 0 0,-1 0 16,36 0-1,-35 0 1,-1 0-16,1 0 16,0 0-1,-1 0 17,36 0-17,-35 0 1,17 0-16,-17 0 15,-1 0 1,19 0-16,-19 0 16,1 0-1,0 0 32,-1 0-47,1 0 16,17 0-16,-17 0 31,-1 0-15,1 0 15,0 0 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36450D-541E-4D9E-9F7C-D36AAA80798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id="{8E6ACD27-995A-472B-873E-AFC13AE97BB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8F0170F-61FA-40ED-801A-C4DEBF466F41}" type="datetime1">
              <a:rPr lang="en-US" altLang="en-US"/>
              <a:pPr>
                <a:defRPr/>
              </a:pPr>
              <a:t>10/22/2024</a:t>
            </a:fld>
            <a:endParaRPr lang="en-US" altLang="en-US"/>
          </a:p>
        </p:txBody>
      </p:sp>
      <p:sp>
        <p:nvSpPr>
          <p:cNvPr id="4" name="Slide Image Placeholder 3">
            <a:extLst>
              <a:ext uri="{FF2B5EF4-FFF2-40B4-BE49-F238E27FC236}">
                <a16:creationId xmlns:a16="http://schemas.microsoft.com/office/drawing/2014/main" id="{ABD6EE20-F594-4939-9DFA-4DD9CD15EC1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a:p>
        </p:txBody>
      </p:sp>
      <p:sp>
        <p:nvSpPr>
          <p:cNvPr id="5" name="Notes Placeholder 4">
            <a:extLst>
              <a:ext uri="{FF2B5EF4-FFF2-40B4-BE49-F238E27FC236}">
                <a16:creationId xmlns:a16="http://schemas.microsoft.com/office/drawing/2014/main" id="{92B6FBE1-DC0B-4738-A7A0-50BE1A099816}"/>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a:extLst>
              <a:ext uri="{FF2B5EF4-FFF2-40B4-BE49-F238E27FC236}">
                <a16:creationId xmlns:a16="http://schemas.microsoft.com/office/drawing/2014/main" id="{A2AC40DD-C919-4809-8748-3E96FAD4142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6C1EEE83-18B8-4D03-A416-8AB38D4714B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6181416-8C98-4B54-B423-D15B8E3128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AC8F07C-E29F-4765-AEE7-4A7648CA9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E09B1E6-7504-4553-84C3-E64102A7F3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title of the Learning Experience.</a:t>
            </a:r>
          </a:p>
        </p:txBody>
      </p:sp>
      <p:sp>
        <p:nvSpPr>
          <p:cNvPr id="10244" name="Slide Number Placeholder 3">
            <a:extLst>
              <a:ext uri="{FF2B5EF4-FFF2-40B4-BE49-F238E27FC236}">
                <a16:creationId xmlns:a16="http://schemas.microsoft.com/office/drawing/2014/main" id="{44320F02-9DA6-413D-9D49-243DF70D8A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E57A4E-051B-4DC2-9A63-B96545961654}"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9121107-F5C1-434C-BF30-7EAE1EE2BE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145B00C1-16D4-40F9-9CE6-D23CF4C933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text.</a:t>
            </a:r>
          </a:p>
          <a:p>
            <a:r>
              <a:rPr lang="en-US" altLang="en-US"/>
              <a:t>Explain that students can construct an equation for constant accelerated motion from the velocity vs. time graph for an object. </a:t>
            </a:r>
          </a:p>
          <a:p>
            <a:r>
              <a:rPr lang="en-US" altLang="en-US"/>
              <a:t>Click to show the general equation for a line.</a:t>
            </a:r>
          </a:p>
          <a:p>
            <a:r>
              <a:rPr lang="en-US" altLang="en-US"/>
              <a:t>Explain that the general equation for a line can be used to produce a mathematical expression for the velocity. </a:t>
            </a:r>
          </a:p>
          <a:p>
            <a:r>
              <a:rPr lang="en-US" altLang="en-US"/>
              <a:t>Click to show the velocity equation. </a:t>
            </a:r>
          </a:p>
          <a:p>
            <a:r>
              <a:rPr lang="en-US" altLang="en-US"/>
              <a:t>Prompt students to discuss the similarities of the two equations.</a:t>
            </a:r>
          </a:p>
          <a:p>
            <a:r>
              <a:rPr lang="en-US" altLang="en-US"/>
              <a:t>Click to add the boxed velocity equation showing variables.</a:t>
            </a:r>
          </a:p>
          <a:p>
            <a:r>
              <a:rPr lang="en-US" altLang="en-US"/>
              <a:t>Prompt students to notice that it is the same equation for velocity as on the graph; the terms have simply been rearranged.</a:t>
            </a:r>
          </a:p>
          <a:p>
            <a:r>
              <a:rPr lang="en-US" altLang="en-US"/>
              <a:t>Click to show the second velocity graph.</a:t>
            </a:r>
          </a:p>
          <a:p>
            <a:r>
              <a:rPr lang="en-US" altLang="en-US"/>
              <a:t>Explain that when you calculate the area under a curve on a graph, you are finding the </a:t>
            </a:r>
            <a:r>
              <a:rPr lang="en-US" altLang="en-US" b="1"/>
              <a:t>integral. </a:t>
            </a:r>
            <a:r>
              <a:rPr lang="en-US" altLang="en-US"/>
              <a:t>The resulting integral of the velocity vs. time graph for constant accelerated motion provides an equation for displacement as a function of time. </a:t>
            </a:r>
            <a:endParaRPr lang="en-US" altLang="en-US" b="1"/>
          </a:p>
          <a:p>
            <a:r>
              <a:rPr lang="en-US" altLang="en-US"/>
              <a:t>Remind students that in problems where velocity was constant, they calculated the area under the line using base times height to find the displacement of the object. </a:t>
            </a:r>
          </a:p>
          <a:p>
            <a:r>
              <a:rPr lang="en-US" altLang="en-US"/>
              <a:t>Similarly, for constant accelerated motion, they can calculate the area under the function to find displacement. The sum of the area of the rectangle and the area of the triangle is the displacement for the time period highlighted.  </a:t>
            </a:r>
          </a:p>
          <a:p>
            <a:r>
              <a:rPr lang="en-US" altLang="en-US"/>
              <a:t>Click to show the boxed displacement equation. </a:t>
            </a:r>
          </a:p>
          <a:p>
            <a:r>
              <a:rPr lang="en-US" altLang="en-US"/>
              <a:t>Explain that the first term is the area of the rectangle and the second term is the area of the triangle.</a:t>
            </a:r>
          </a:p>
          <a:p>
            <a:endParaRPr lang="en-US" altLang="en-US"/>
          </a:p>
        </p:txBody>
      </p:sp>
      <p:sp>
        <p:nvSpPr>
          <p:cNvPr id="44036" name="Slide Number Placeholder 3">
            <a:extLst>
              <a:ext uri="{FF2B5EF4-FFF2-40B4-BE49-F238E27FC236}">
                <a16:creationId xmlns:a16="http://schemas.microsoft.com/office/drawing/2014/main" id="{76AE06DE-93E1-4DF5-982B-B0D79D16B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06131C-7B00-4239-A13A-531CFD00BF5F}"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D09321B-0A24-436E-A366-2EDBAD6549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C34EBD17-262D-424D-8238-48C1C5FD8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Graphs should have a </a:t>
            </a:r>
            <a:r>
              <a:rPr lang="en-US" altLang="en-US" i="1">
                <a:latin typeface="Calibri-Italic"/>
              </a:rPr>
              <a:t>y</a:t>
            </a:r>
            <a:r>
              <a:rPr lang="en-US" altLang="en-US"/>
              <a:t>-axis that ranges from -2.0 to 2.0, and an </a:t>
            </a:r>
            <a:r>
              <a:rPr lang="en-US" altLang="en-US" i="1">
                <a:latin typeface="Calibri-Italic"/>
              </a:rPr>
              <a:t>x</a:t>
            </a:r>
            <a:r>
              <a:rPr lang="en-US" altLang="en-US"/>
              <a:t>-axis that ranges from 0 to at least 2. The line should intercept the y-axis at 2.0 and run down and to the right through the </a:t>
            </a:r>
            <a:r>
              <a:rPr lang="en-US" altLang="en-US" i="1">
                <a:latin typeface="Calibri-Italic"/>
              </a:rPr>
              <a:t>x</a:t>
            </a:r>
            <a:r>
              <a:rPr lang="en-US" altLang="en-US"/>
              <a:t>-axis at 1 and reach -2.0 below the </a:t>
            </a:r>
            <a:r>
              <a:rPr lang="en-US" altLang="en-US" i="1">
                <a:latin typeface="Calibri-Italic"/>
              </a:rPr>
              <a:t>x</a:t>
            </a:r>
            <a:r>
              <a:rPr lang="en-US" altLang="en-US"/>
              <a:t>-axis.</a:t>
            </a:r>
          </a:p>
        </p:txBody>
      </p:sp>
      <p:sp>
        <p:nvSpPr>
          <p:cNvPr id="48132" name="Slide Number Placeholder 3">
            <a:extLst>
              <a:ext uri="{FF2B5EF4-FFF2-40B4-BE49-F238E27FC236}">
                <a16:creationId xmlns:a16="http://schemas.microsoft.com/office/drawing/2014/main" id="{96EAE3FC-E901-4A94-9A73-5CCA100904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87B2AB-AE16-44AE-B3EC-3EC331E507C1}"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C5941DB-596E-49AD-8F5D-B4A3B96D09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E536AB6-E95C-4D52-AF4B-DABBDEF5DD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first graph should have a straight line, as on the page. The second graph should have a nonlinear curve that indicates accelerated motion that is not constant.</a:t>
            </a:r>
          </a:p>
          <a:p>
            <a:endParaRPr lang="en-US" altLang="en-US"/>
          </a:p>
        </p:txBody>
      </p:sp>
      <p:sp>
        <p:nvSpPr>
          <p:cNvPr id="50180" name="Slide Number Placeholder 3">
            <a:extLst>
              <a:ext uri="{FF2B5EF4-FFF2-40B4-BE49-F238E27FC236}">
                <a16:creationId xmlns:a16="http://schemas.microsoft.com/office/drawing/2014/main" id="{9AA5AE1F-54B6-454E-BFB9-E05E3C8FFE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ACA365-0F3E-463D-89C4-F91A1BB41438}"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7E81437-73BB-4B6F-8CE3-681208420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3B54F6A-A912-4251-9BFD-B76F1AF623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a student read the text and define free fall. (Answer: An object falling without resistance under the influence of Earth’s gravity is in free fall.)</a:t>
            </a:r>
          </a:p>
          <a:p>
            <a:r>
              <a:rPr lang="en-US" altLang="en-US"/>
              <a:t>Ask: Why are the dots closer together at the top of the dot diagram? (Sample answer: Because gravity slows the woman down as she reaches her top position)</a:t>
            </a:r>
          </a:p>
          <a:p>
            <a:r>
              <a:rPr lang="en-US" altLang="en-US"/>
              <a:t>Click to show the position, velocity, and acceleration graphs.</a:t>
            </a:r>
          </a:p>
          <a:p>
            <a:r>
              <a:rPr lang="en-US" altLang="en-US"/>
              <a:t>Have a volunteer explain the shape of the position graph. (Sample answer: Her position is not changing as fast as she reaches the top, and her total displacement is zero.)</a:t>
            </a:r>
          </a:p>
          <a:p>
            <a:r>
              <a:rPr lang="en-US" altLang="en-US"/>
              <a:t>Ask: Why is the acceleration negative on the acceleration vs. time graph? (Sample answer: Because acceleration in this case is the acceleration due to gravity which is a downward acceleration)</a:t>
            </a:r>
          </a:p>
        </p:txBody>
      </p:sp>
      <p:sp>
        <p:nvSpPr>
          <p:cNvPr id="65540" name="Slide Number Placeholder 3">
            <a:extLst>
              <a:ext uri="{FF2B5EF4-FFF2-40B4-BE49-F238E27FC236}">
                <a16:creationId xmlns:a16="http://schemas.microsoft.com/office/drawing/2014/main" id="{BE1B1791-7CFC-4F86-8E10-082B83578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45AEE3-8EE4-414B-8164-233E2804DA25}"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40A7EBA-852A-4DBB-8D65-4470AF0C5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A7F7DEA-AD31-4E3F-9787-A3F21E0620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Click to reveal each of the learning objectives. Read the statements or ask a volunteer to do so. </a:t>
            </a:r>
          </a:p>
          <a:p>
            <a:endParaRPr lang="en-US" altLang="en-US"/>
          </a:p>
          <a:p>
            <a:r>
              <a:rPr lang="en-US" altLang="en-US"/>
              <a:t>Ask: What causes displacement to be less than distance traveled? (Sample answer: If an object returns to where it started, or if it takes an indirect route to a new position, displacement will be less than distance traveled.)</a:t>
            </a:r>
            <a:br>
              <a:rPr lang="en-US" altLang="en-US"/>
            </a:br>
            <a:r>
              <a:rPr lang="en-US" altLang="en-US"/>
              <a:t>Ask: If velocity is constant for a given time interval, what is acceleration for that time interval? (Answer: Zero) </a:t>
            </a:r>
          </a:p>
          <a:p>
            <a:endParaRPr lang="en-US" altLang="en-US"/>
          </a:p>
        </p:txBody>
      </p:sp>
      <p:sp>
        <p:nvSpPr>
          <p:cNvPr id="12292" name="Slide Number Placeholder 3">
            <a:extLst>
              <a:ext uri="{FF2B5EF4-FFF2-40B4-BE49-F238E27FC236}">
                <a16:creationId xmlns:a16="http://schemas.microsoft.com/office/drawing/2014/main" id="{23A22957-5C24-4993-BAB6-B4D7A9AF96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A3A4C0-BFE9-4E84-BFE5-733A1CA7AF8C}"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B62B2DB-A17C-41E9-8A8D-34CE9FB5D8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F635FD8-CC62-4DEA-8A5D-79B4ABC93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text.</a:t>
            </a:r>
          </a:p>
          <a:p>
            <a:r>
              <a:rPr lang="en-US" altLang="en-US"/>
              <a:t>Click to add the arrow. </a:t>
            </a:r>
          </a:p>
          <a:p>
            <a:r>
              <a:rPr lang="en-US" altLang="en-US"/>
              <a:t>Prompt students to notice that for smaller time intervals, the curved line is almost straight. </a:t>
            </a:r>
          </a:p>
          <a:p>
            <a:r>
              <a:rPr lang="en-US" altLang="en-US"/>
              <a:t>Click to show the enlarged part of the graph showing a small time interval and straight line.</a:t>
            </a:r>
          </a:p>
          <a:p>
            <a:r>
              <a:rPr lang="en-US" altLang="en-US"/>
              <a:t>Explain that the straight line through a pair of infinitely close points on a curve is the tangent line, or tangent. </a:t>
            </a:r>
          </a:p>
          <a:p>
            <a:r>
              <a:rPr lang="en-US" altLang="en-US"/>
              <a:t>Ask: What does the slope of the tangent line on a position vs. time graph represent? (Answer: The instantaneous velocity.)</a:t>
            </a:r>
          </a:p>
          <a:p>
            <a:r>
              <a:rPr lang="en-US" altLang="en-US"/>
              <a:t>Click to show the dot diagram. </a:t>
            </a:r>
          </a:p>
          <a:p>
            <a:r>
              <a:rPr lang="en-US" altLang="en-US"/>
              <a:t>Ask: How can you know if </a:t>
            </a:r>
            <a:r>
              <a:rPr lang="en-US" altLang="en-US">
                <a:solidFill>
                  <a:srgbClr val="000000"/>
                </a:solidFill>
              </a:rPr>
              <a:t>the velociraptor’s instantaneous velocity is increasing, decreasing, or remaining constant? </a:t>
            </a:r>
          </a:p>
          <a:p>
            <a:r>
              <a:rPr lang="en-US" altLang="en-US">
                <a:solidFill>
                  <a:srgbClr val="000000"/>
                </a:solidFill>
              </a:rPr>
              <a:t>Click to show the text. (Answer: The dots are farther apart, so the velociraptor’s instantaneous velocity is increasing.)</a:t>
            </a:r>
            <a:endParaRPr lang="en-US" altLang="en-US"/>
          </a:p>
        </p:txBody>
      </p:sp>
      <p:sp>
        <p:nvSpPr>
          <p:cNvPr id="21508" name="Slide Number Placeholder 3">
            <a:extLst>
              <a:ext uri="{FF2B5EF4-FFF2-40B4-BE49-F238E27FC236}">
                <a16:creationId xmlns:a16="http://schemas.microsoft.com/office/drawing/2014/main" id="{884FF908-62CF-4A6F-AD45-3F84ECD173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B2C583-F0AD-476B-9964-5C5F4FE21B43}"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9FE039A-020A-4524-B7D8-DCDF795C2A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6B293DC-BAF1-49D2-833D-BD54A392E5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a student read the text.</a:t>
            </a:r>
          </a:p>
          <a:p>
            <a:r>
              <a:rPr lang="en-US" altLang="en-US"/>
              <a:t>Where is the slope of the tangent positive on the position vs. time graph? </a:t>
            </a:r>
          </a:p>
          <a:p>
            <a:r>
              <a:rPr lang="en-US" altLang="en-US"/>
              <a:t>Click to label the positive slope. (Answer: At </a:t>
            </a:r>
            <a:r>
              <a:rPr lang="en-US" altLang="en-US" i="1"/>
              <a:t>t</a:t>
            </a:r>
            <a:r>
              <a:rPr lang="en-US" altLang="en-US" baseline="-25000"/>
              <a:t>1</a:t>
            </a:r>
            <a:r>
              <a:rPr lang="en-US" altLang="en-US"/>
              <a:t>)</a:t>
            </a:r>
          </a:p>
          <a:p>
            <a:r>
              <a:rPr lang="en-US" altLang="en-US"/>
              <a:t>Click to label the zero slope.</a:t>
            </a:r>
          </a:p>
          <a:p>
            <a:r>
              <a:rPr lang="en-US" altLang="en-US"/>
              <a:t>Ask: What does a zero slope indicate? (Answer: Zero velocity at that moment in time)</a:t>
            </a:r>
          </a:p>
          <a:p>
            <a:r>
              <a:rPr lang="en-US" altLang="en-US"/>
              <a:t>Click to label the negative slope.</a:t>
            </a:r>
          </a:p>
          <a:p>
            <a:r>
              <a:rPr lang="en-US" altLang="en-US"/>
              <a:t>Ask: Does a negative slope indicate that the object is slowing down? (Answer: No)</a:t>
            </a:r>
          </a:p>
          <a:p>
            <a:r>
              <a:rPr lang="en-US" altLang="en-US"/>
              <a:t>Ask: What does a negative slope on a position graph indicate? (Answer: Negative velocity. The object is turning around and heading toward its starting position.)</a:t>
            </a:r>
          </a:p>
          <a:p>
            <a:r>
              <a:rPr lang="en-US" altLang="en-US"/>
              <a:t>Click to show the velocity vs. time graph.</a:t>
            </a:r>
          </a:p>
          <a:p>
            <a:r>
              <a:rPr lang="en-US" altLang="en-US"/>
              <a:t>Prompt students to recognize that the graph represents the same object during the same time period as the position graph, and records what is happening with the velocity.</a:t>
            </a:r>
          </a:p>
          <a:p>
            <a:r>
              <a:rPr lang="en-US" altLang="en-US"/>
              <a:t>Click to label the negative velocity.</a:t>
            </a:r>
          </a:p>
          <a:p>
            <a:r>
              <a:rPr lang="en-US" altLang="en-US"/>
              <a:t>Ask: What does negative velocity represent? (Answer: Movement in the negative direction)</a:t>
            </a:r>
          </a:p>
          <a:p>
            <a:r>
              <a:rPr lang="en-US" altLang="en-US"/>
              <a:t>Click to show the dot diagram and its text.</a:t>
            </a:r>
          </a:p>
          <a:p>
            <a:r>
              <a:rPr lang="en-US" altLang="en-US"/>
              <a:t>Read the text.</a:t>
            </a:r>
          </a:p>
          <a:p>
            <a:r>
              <a:rPr lang="en-US" altLang="en-US"/>
              <a:t>Explain the head-to-tail method of finding 𝚫</a:t>
            </a:r>
            <a:r>
              <a:rPr lang="en-US" altLang="ja-JP" i="1"/>
              <a:t>v </a:t>
            </a:r>
            <a:r>
              <a:rPr lang="en-US" altLang="ja-JP"/>
              <a:t>= </a:t>
            </a:r>
            <a:r>
              <a:rPr lang="en-US" altLang="ja-JP" i="1"/>
              <a:t>v</a:t>
            </a:r>
            <a:r>
              <a:rPr lang="en-US" altLang="ja-JP" baseline="-25000"/>
              <a:t>2 </a:t>
            </a:r>
            <a:r>
              <a:rPr lang="en-US" altLang="ja-JP"/>
              <a:t> −</a:t>
            </a:r>
            <a:r>
              <a:rPr lang="en-US" altLang="ja-JP" baseline="-25000"/>
              <a:t>  </a:t>
            </a:r>
            <a:r>
              <a:rPr lang="en-US" altLang="ja-JP" i="1"/>
              <a:t>v</a:t>
            </a:r>
            <a:r>
              <a:rPr lang="en-US" altLang="ja-JP" baseline="-25000"/>
              <a:t>1</a:t>
            </a:r>
            <a:r>
              <a:rPr lang="en-US" altLang="ja-JP"/>
              <a:t>. Place the tail of </a:t>
            </a:r>
            <a:r>
              <a:rPr lang="en-US" altLang="ja-JP" i="1"/>
              <a:t>v</a:t>
            </a:r>
            <a:r>
              <a:rPr lang="en-US" altLang="ja-JP" baseline="-25000"/>
              <a:t>1</a:t>
            </a:r>
            <a:r>
              <a:rPr lang="en-US" altLang="ja-JP"/>
              <a:t> at the head of </a:t>
            </a:r>
            <a:r>
              <a:rPr lang="en-US" altLang="ja-JP" i="1"/>
              <a:t>v</a:t>
            </a:r>
            <a:r>
              <a:rPr lang="en-US" altLang="ja-JP" baseline="-25000"/>
              <a:t>2</a:t>
            </a:r>
            <a:r>
              <a:rPr lang="en-US" altLang="ja-JP"/>
              <a:t> but going in the opposite direction to subtract. Measure the length of the difference. Since </a:t>
            </a:r>
            <a:r>
              <a:rPr lang="en-US" altLang="ja-JP" i="1"/>
              <a:t>v</a:t>
            </a:r>
            <a:r>
              <a:rPr lang="en-US" altLang="ja-JP" baseline="-25000"/>
              <a:t>2  </a:t>
            </a:r>
            <a:r>
              <a:rPr lang="en-US" altLang="ja-JP"/>
              <a:t>is greater, the answer is positive.</a:t>
            </a:r>
          </a:p>
          <a:p>
            <a:r>
              <a:rPr lang="en-US" altLang="en-US"/>
              <a:t>Ask students if the velocity on a velocity vs. time graph based on the dot diagram of the velociraptors would be increasing, decreasing, or staying the same. (Answer: Increasing. The raptor covers more distance in the same time period, and therefore </a:t>
            </a:r>
            <a:r>
              <a:rPr lang="en-US" altLang="en-US" i="1"/>
              <a:t>v</a:t>
            </a:r>
            <a:r>
              <a:rPr lang="en-US" altLang="en-US" baseline="-25000"/>
              <a:t>2 </a:t>
            </a:r>
            <a:r>
              <a:rPr lang="en-US" altLang="en-US"/>
              <a:t> &gt;</a:t>
            </a:r>
            <a:r>
              <a:rPr lang="en-US" altLang="en-US" baseline="-25000"/>
              <a:t>  </a:t>
            </a:r>
            <a:r>
              <a:rPr lang="en-US" altLang="en-US" i="1"/>
              <a:t>v</a:t>
            </a:r>
            <a:r>
              <a:rPr lang="en-US" altLang="en-US" baseline="-25000"/>
              <a:t>1</a:t>
            </a:r>
            <a:r>
              <a:rPr lang="en-US" altLang="en-US"/>
              <a:t>.)</a:t>
            </a:r>
          </a:p>
        </p:txBody>
      </p:sp>
      <p:sp>
        <p:nvSpPr>
          <p:cNvPr id="24580" name="Slide Number Placeholder 3">
            <a:extLst>
              <a:ext uri="{FF2B5EF4-FFF2-40B4-BE49-F238E27FC236}">
                <a16:creationId xmlns:a16="http://schemas.microsoft.com/office/drawing/2014/main" id="{F3B41BCE-9052-403F-BFD3-D9BDA2D88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D12497-ADF6-45C8-B4B4-4F75CEB10011}"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A3E2AAA-EC76-4E80-8960-13D5EF6A6F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F102093-5746-4F87-84C8-CCEA8975BE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CD74FAF5-4E07-456E-A4B4-B14A85E975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6C66506-1B07-4C04-B5F1-4B7665B4C741}"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30BAB76-7577-40FE-B23E-5C86BA0089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4E736EC-71C2-48CD-8126-61ABC9746A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a student read the text.</a:t>
            </a:r>
          </a:p>
          <a:p>
            <a:r>
              <a:rPr lang="en-US" altLang="en-US"/>
              <a:t>Explain that constant accelerated motion is motion with a constant acceleration. </a:t>
            </a:r>
          </a:p>
          <a:p>
            <a:r>
              <a:rPr lang="en-US" altLang="en-US"/>
              <a:t>Click to show the equation.</a:t>
            </a:r>
          </a:p>
          <a:p>
            <a:r>
              <a:rPr lang="en-US" altLang="en-US"/>
              <a:t>Ask a volunteer what the </a:t>
            </a:r>
            <a:r>
              <a:rPr lang="en-US" altLang="en-US">
                <a:solidFill>
                  <a:srgbClr val="000000"/>
                </a:solidFill>
              </a:rPr>
              <a:t>equation</a:t>
            </a:r>
            <a:r>
              <a:rPr lang="en-US" altLang="en-US"/>
              <a:t> for acceleration reminds them of. (Sample answer: Finding the slope of a line)</a:t>
            </a:r>
          </a:p>
          <a:p>
            <a:r>
              <a:rPr lang="en-US" altLang="en-US"/>
              <a:t>Click to show the velocity vs. time graph.</a:t>
            </a:r>
          </a:p>
          <a:p>
            <a:r>
              <a:rPr lang="en-US" altLang="en-US"/>
              <a:t>Prompt students to see that for constant accelerated motion, acceleration is the slope of the line of a velocity vs. time graph.</a:t>
            </a:r>
          </a:p>
          <a:p>
            <a:r>
              <a:rPr lang="en-US" altLang="en-US"/>
              <a:t>Ask: What would a steeper slope indicate? (Answer: Greater acceleration)</a:t>
            </a:r>
          </a:p>
          <a:p>
            <a:r>
              <a:rPr lang="en-US" altLang="en-US"/>
              <a:t>Click to show the head-to-tail text. </a:t>
            </a:r>
          </a:p>
          <a:p>
            <a:r>
              <a:rPr lang="en-US" altLang="en-US"/>
              <a:t>Have a student read the text.</a:t>
            </a:r>
          </a:p>
          <a:p>
            <a:r>
              <a:rPr lang="en-US" altLang="en-US"/>
              <a:t>Remind students that 𝚫</a:t>
            </a:r>
            <a:r>
              <a:rPr lang="en-US" altLang="ja-JP" i="1"/>
              <a:t>v </a:t>
            </a:r>
            <a:r>
              <a:rPr lang="en-US" altLang="ja-JP"/>
              <a:t>= </a:t>
            </a:r>
            <a:r>
              <a:rPr lang="en-US" altLang="ja-JP" i="1"/>
              <a:t>v</a:t>
            </a:r>
            <a:r>
              <a:rPr lang="en-US" altLang="ja-JP" baseline="-25000"/>
              <a:t>2 </a:t>
            </a:r>
            <a:r>
              <a:rPr lang="en-US" altLang="ja-JP"/>
              <a:t> −</a:t>
            </a:r>
            <a:r>
              <a:rPr lang="en-US" altLang="ja-JP" baseline="-25000"/>
              <a:t>  </a:t>
            </a:r>
            <a:r>
              <a:rPr lang="en-US" altLang="ja-JP" i="1"/>
              <a:t>v</a:t>
            </a:r>
            <a:r>
              <a:rPr lang="en-US" altLang="ja-JP" baseline="-25000"/>
              <a:t>1</a:t>
            </a:r>
            <a:r>
              <a:rPr lang="en-US" altLang="ja-JP"/>
              <a:t>, and to change the direction of the subtracted vector as shown in the diagrams. </a:t>
            </a:r>
            <a:r>
              <a:rPr lang="en-US" altLang="ja-JP">
                <a:solidFill>
                  <a:srgbClr val="000000"/>
                </a:solidFill>
              </a:rPr>
              <a:t>To subtract, place the tail of </a:t>
            </a:r>
            <a:r>
              <a:rPr lang="en-US" altLang="ja-JP" i="1">
                <a:solidFill>
                  <a:srgbClr val="000000"/>
                </a:solidFill>
              </a:rPr>
              <a:t>v</a:t>
            </a:r>
            <a:r>
              <a:rPr lang="en-US" altLang="ja-JP" baseline="-25000">
                <a:solidFill>
                  <a:srgbClr val="000000"/>
                </a:solidFill>
              </a:rPr>
              <a:t>1</a:t>
            </a:r>
            <a:r>
              <a:rPr lang="en-US" altLang="ja-JP">
                <a:solidFill>
                  <a:srgbClr val="000000"/>
                </a:solidFill>
              </a:rPr>
              <a:t> at the head of </a:t>
            </a:r>
            <a:r>
              <a:rPr lang="en-US" altLang="ja-JP" i="1">
                <a:solidFill>
                  <a:srgbClr val="000000"/>
                </a:solidFill>
              </a:rPr>
              <a:t>v</a:t>
            </a:r>
            <a:r>
              <a:rPr lang="en-US" altLang="ja-JP" baseline="-25000">
                <a:solidFill>
                  <a:srgbClr val="000000"/>
                </a:solidFill>
              </a:rPr>
              <a:t>2</a:t>
            </a:r>
            <a:r>
              <a:rPr lang="en-US" altLang="ja-JP">
                <a:solidFill>
                  <a:srgbClr val="000000"/>
                </a:solidFill>
              </a:rPr>
              <a:t> but going in the opposite direction. Measure the length of the difference. The answer indicates the direction of the acceleration. </a:t>
            </a:r>
            <a:endParaRPr lang="en-US" altLang="en-US"/>
          </a:p>
        </p:txBody>
      </p:sp>
      <p:sp>
        <p:nvSpPr>
          <p:cNvPr id="29700" name="Slide Number Placeholder 3">
            <a:extLst>
              <a:ext uri="{FF2B5EF4-FFF2-40B4-BE49-F238E27FC236}">
                <a16:creationId xmlns:a16="http://schemas.microsoft.com/office/drawing/2014/main" id="{E94DBA48-D41F-4BBE-B168-04D955B2A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094F54C-FB0C-4B3A-B331-3E7D7A827C59}"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52E1088-8B98-40C0-850D-329103C4B5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C3DBAC6-0E7D-4B0F-834C-376A958844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3857167F-492E-48AF-B3A8-4409A157AA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A48B57D-A322-4EFB-B3E6-D503D6C20CA3}"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872AF4A-3E44-4C5F-A16F-0CB39019F6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A63848C-C2D1-4B84-8014-0753772771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seconds (acceleration would reach 13.8 m/s</a:t>
            </a:r>
            <a:r>
              <a:rPr lang="en-US" altLang="en-US" sz="800"/>
              <a:t>2 </a:t>
            </a:r>
            <a:r>
              <a:rPr lang="en-US" altLang="en-US"/>
              <a:t>at time = 6 seconds, which is 2 seconds since</a:t>
            </a:r>
          </a:p>
          <a:p>
            <a:r>
              <a:rPr lang="en-US" altLang="en-US"/>
              <a:t>time = 4)</a:t>
            </a:r>
          </a:p>
        </p:txBody>
      </p:sp>
      <p:sp>
        <p:nvSpPr>
          <p:cNvPr id="37892" name="Slide Number Placeholder 3">
            <a:extLst>
              <a:ext uri="{FF2B5EF4-FFF2-40B4-BE49-F238E27FC236}">
                <a16:creationId xmlns:a16="http://schemas.microsoft.com/office/drawing/2014/main" id="{62ECC9A2-5CE9-4204-8802-9496BAA75C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E98D63-7B85-4CE0-B0C5-FF6367F0F25B}"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BA57742-73B1-4365-AC84-80C336460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482828A-9CCF-4715-A21B-2638D6DB2D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text.</a:t>
            </a:r>
          </a:p>
          <a:p>
            <a:r>
              <a:rPr lang="en-US" altLang="en-US"/>
              <a:t>Explain that the time derivative of the acceleration is called jerk. The time derivative of the jerk is called snap, with the next two time derivatives called crackle and pop, respectively. In a crash, a large positive jerk becomes a large negative jerk in a very short time, as shown in the diagram. The change can lead to a condition called whiplash.</a:t>
            </a:r>
          </a:p>
          <a:p>
            <a:r>
              <a:rPr lang="en-US" altLang="en-US"/>
              <a:t>Ask: What scenario could lead to a large acceleration in a short time. (Sample answer: Being rear-ended in a car)</a:t>
            </a:r>
          </a:p>
        </p:txBody>
      </p:sp>
      <p:sp>
        <p:nvSpPr>
          <p:cNvPr id="40964" name="Slide Number Placeholder 3">
            <a:extLst>
              <a:ext uri="{FF2B5EF4-FFF2-40B4-BE49-F238E27FC236}">
                <a16:creationId xmlns:a16="http://schemas.microsoft.com/office/drawing/2014/main" id="{7632B1C1-3376-41E5-B5FF-58CC7132CE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FD5472-81A0-47AA-9165-BF1AD46611E3}"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 Title and pictur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0E974DD-2A0E-427E-9168-9CE53BB7E4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48640"/>
            <a:ext cx="10972800" cy="1188720"/>
          </a:xfrm>
          <a:prstGeom prst="rect">
            <a:avLst/>
          </a:prstGeom>
        </p:spPr>
        <p:txBody>
          <a:bodyPr lIns="0" tIns="0" rIns="0" bIns="0"/>
          <a:lstStyle/>
          <a:p>
            <a:r>
              <a:rPr lang="en-US"/>
              <a:t>Click to edit Master title style</a:t>
            </a:r>
            <a:endParaRPr lang="en-US" dirty="0"/>
          </a:p>
        </p:txBody>
      </p:sp>
      <p:sp>
        <p:nvSpPr>
          <p:cNvPr id="9" name="Picture Placeholder 8"/>
          <p:cNvSpPr>
            <a:spLocks noGrp="1"/>
          </p:cNvSpPr>
          <p:nvPr>
            <p:ph type="pic" sz="quarter" idx="10"/>
          </p:nvPr>
        </p:nvSpPr>
        <p:spPr>
          <a:xfrm>
            <a:off x="592667" y="2111376"/>
            <a:ext cx="10989733" cy="4206875"/>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424065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 Objectives Pag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032CD4D-67BB-4BD3-A8B1-2C5FB7F079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48640"/>
            <a:ext cx="10972800" cy="548640"/>
          </a:xfrm>
          <a:prstGeom prst="rect">
            <a:avLst/>
          </a:prstGeom>
        </p:spPr>
        <p:txBody>
          <a:bodyPr lIns="0" tIns="0" rIns="0" bIns="0"/>
          <a:lstStyle>
            <a:lvl1pPr>
              <a:defRPr sz="3200" baseline="0">
                <a:solidFill>
                  <a:srgbClr val="0072BC"/>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609600" y="1188720"/>
            <a:ext cx="10972800" cy="5212080"/>
          </a:xfrm>
          <a:prstGeom prst="rect">
            <a:avLst/>
          </a:prstGeom>
        </p:spPr>
        <p:txBody>
          <a:bodyPr lIns="0" tIns="0" rIns="0" bIns="0"/>
          <a:lstStyle>
            <a:lvl1pPr marL="342900" indent="-342900">
              <a:buClr>
                <a:srgbClr val="000000"/>
              </a:buClr>
              <a:buFont typeface="Arial" charset="0"/>
              <a:buChar char="•"/>
              <a:defRPr sz="2400">
                <a:solidFill>
                  <a:srgbClr val="000000"/>
                </a:solidFill>
                <a:latin typeface="Arial" pitchFamily="34" charset="0"/>
                <a:cs typeface="Arial" pitchFamily="34" charset="0"/>
              </a:defRPr>
            </a:lvl1pPr>
            <a:lvl2pPr marL="742950" indent="-285750">
              <a:buClr>
                <a:srgbClr val="000000"/>
              </a:buClr>
              <a:buFont typeface="Arial" charset="0"/>
              <a:buChar char="•"/>
              <a:defRPr sz="2400">
                <a:solidFill>
                  <a:srgbClr val="000000"/>
                </a:solidFill>
                <a:latin typeface="Arial" pitchFamily="34" charset="0"/>
                <a:cs typeface="Arial" pitchFamily="34" charset="0"/>
              </a:defRPr>
            </a:lvl2pPr>
            <a:lvl3pPr marL="1143000" indent="-228600">
              <a:buClr>
                <a:srgbClr val="000000"/>
              </a:buClr>
              <a:buFont typeface="Arial" charset="0"/>
              <a:buChar char="•"/>
              <a:defRPr sz="2400">
                <a:solidFill>
                  <a:srgbClr val="000000"/>
                </a:solidFill>
                <a:latin typeface="Arial" pitchFamily="34" charset="0"/>
                <a:cs typeface="Arial" pitchFamily="34" charset="0"/>
              </a:defRPr>
            </a:lvl3pPr>
            <a:lvl4pPr marL="1600200" indent="-228600">
              <a:buClr>
                <a:srgbClr val="000000"/>
              </a:buClr>
              <a:buFont typeface="Arial" charset="0"/>
              <a:buChar char="•"/>
              <a:defRPr sz="2400">
                <a:solidFill>
                  <a:srgbClr val="000000"/>
                </a:solidFill>
                <a:latin typeface="Arial" pitchFamily="34" charset="0"/>
                <a:cs typeface="Arial" pitchFamily="34" charset="0"/>
              </a:defRPr>
            </a:lvl4pPr>
            <a:lvl5pPr marL="2057400" indent="-228600">
              <a:buClr>
                <a:srgbClr val="000000"/>
              </a:buClr>
              <a:buFont typeface="Arial" charset="0"/>
              <a:buChar char="•"/>
              <a:defRPr sz="2400">
                <a:solidFill>
                  <a:srgbClr val="000000"/>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86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 Page one colum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307A0FF-242D-4148-9AF0-26F1B7F7EBE9}"/>
              </a:ext>
            </a:extLst>
          </p:cNvPr>
          <p:cNvCxnSpPr/>
          <p:nvPr/>
        </p:nvCxnSpPr>
        <p:spPr>
          <a:xfrm>
            <a:off x="603250" y="301625"/>
            <a:ext cx="109728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609600" y="384048"/>
            <a:ext cx="10972800" cy="548640"/>
          </a:xfrm>
          <a:prstGeom prst="rect">
            <a:avLst/>
          </a:prstGeom>
        </p:spPr>
        <p:txBody>
          <a:bodyPr lIns="0" tIns="0" rIns="0" bIns="0"/>
          <a:lstStyle>
            <a:lvl1pPr>
              <a:defRPr sz="3200" baseline="0">
                <a:solidFill>
                  <a:srgbClr val="0072BC"/>
                </a:solidFill>
              </a:defRPr>
            </a:lvl1pPr>
          </a:lstStyle>
          <a:p>
            <a:r>
              <a:rPr lang="en-US"/>
              <a:t>Click to edit Master title style</a:t>
            </a:r>
            <a:endParaRPr lang="en-US" dirty="0"/>
          </a:p>
        </p:txBody>
      </p:sp>
      <p:sp>
        <p:nvSpPr>
          <p:cNvPr id="7" name="Text Placeholder 9"/>
          <p:cNvSpPr>
            <a:spLocks noGrp="1"/>
          </p:cNvSpPr>
          <p:nvPr>
            <p:ph type="body" sz="quarter" idx="12"/>
          </p:nvPr>
        </p:nvSpPr>
        <p:spPr>
          <a:xfrm>
            <a:off x="603251" y="1097280"/>
            <a:ext cx="10972800" cy="2864590"/>
          </a:xfrm>
          <a:prstGeom prst="rect">
            <a:avLst/>
          </a:prstGeom>
        </p:spPr>
        <p:txBody>
          <a:bodyPr lIns="0" tIns="0" rIns="0" bIns="0"/>
          <a:lstStyle>
            <a:lvl1pPr marL="0" indent="0">
              <a:buClr>
                <a:schemeClr val="bg2">
                  <a:lumMod val="65000"/>
                </a:schemeClr>
              </a:buClr>
              <a:buFont typeface="Wingdings" pitchFamily="2" charset="2"/>
              <a:buNone/>
              <a:defRPr sz="2400">
                <a:solidFill>
                  <a:srgbClr val="000000"/>
                </a:solidFill>
              </a:defRPr>
            </a:lvl1pPr>
            <a:lvl2pPr marL="457200" indent="0">
              <a:buClr>
                <a:schemeClr val="bg2">
                  <a:lumMod val="65000"/>
                </a:schemeClr>
              </a:buClr>
              <a:buNone/>
              <a:defRPr sz="2400">
                <a:solidFill>
                  <a:srgbClr val="000000"/>
                </a:solidFill>
              </a:defRPr>
            </a:lvl2pPr>
            <a:lvl3pPr>
              <a:buClr>
                <a:schemeClr val="bg2">
                  <a:lumMod val="65000"/>
                </a:schemeClr>
              </a:buClr>
              <a:defRPr sz="2400">
                <a:solidFill>
                  <a:srgbClr val="000000"/>
                </a:solidFill>
              </a:defRPr>
            </a:lvl3pPr>
            <a:lvl4pPr>
              <a:buClr>
                <a:schemeClr val="bg2">
                  <a:lumMod val="65000"/>
                </a:schemeClr>
              </a:buClr>
              <a:defRPr sz="2400">
                <a:solidFill>
                  <a:srgbClr val="000000"/>
                </a:solidFill>
              </a:defRPr>
            </a:lvl4pPr>
            <a:lvl5pPr>
              <a:buClr>
                <a:schemeClr val="bg2">
                  <a:lumMod val="65000"/>
                </a:schemeClr>
              </a:buClr>
              <a:defRPr sz="2400">
                <a:solidFill>
                  <a:srgbClr val="000000"/>
                </a:solidFill>
              </a:defRPr>
            </a:lvl5pPr>
          </a:lstStyle>
          <a:p>
            <a:pPr lvl="0"/>
            <a:r>
              <a:rPr lang="en-US"/>
              <a:t>Click to edit Master text styles</a:t>
            </a:r>
          </a:p>
        </p:txBody>
      </p:sp>
      <p:sp>
        <p:nvSpPr>
          <p:cNvPr id="8" name="Picture Placeholder 8"/>
          <p:cNvSpPr>
            <a:spLocks noGrp="1"/>
          </p:cNvSpPr>
          <p:nvPr>
            <p:ph type="pic" sz="quarter" idx="10"/>
          </p:nvPr>
        </p:nvSpPr>
        <p:spPr>
          <a:xfrm>
            <a:off x="609600" y="4230806"/>
            <a:ext cx="10989733" cy="2087444"/>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250705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 page with 2-col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D78EA8A-2473-48CF-96E8-B80E8D264F35}"/>
              </a:ext>
            </a:extLst>
          </p:cNvPr>
          <p:cNvCxnSpPr/>
          <p:nvPr/>
        </p:nvCxnSpPr>
        <p:spPr>
          <a:xfrm>
            <a:off x="603250" y="301625"/>
            <a:ext cx="109728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09600" y="384048"/>
            <a:ext cx="10972800" cy="548640"/>
          </a:xfrm>
          <a:prstGeom prst="rect">
            <a:avLst/>
          </a:prstGeom>
        </p:spPr>
        <p:txBody>
          <a:bodyPr lIns="0" tIns="0" rIns="0" bIns="0"/>
          <a:lstStyle>
            <a:lvl1pPr>
              <a:defRPr sz="3200" baseline="0">
                <a:solidFill>
                  <a:srgbClr val="0072BC"/>
                </a:solidFill>
              </a:defRPr>
            </a:lvl1pPr>
          </a:lstStyle>
          <a:p>
            <a:r>
              <a:rPr lang="en-US"/>
              <a:t>Click to edit Master title style</a:t>
            </a:r>
            <a:endParaRPr lang="en-US" dirty="0"/>
          </a:p>
        </p:txBody>
      </p:sp>
      <p:sp>
        <p:nvSpPr>
          <p:cNvPr id="5" name="Text Placeholder 9"/>
          <p:cNvSpPr>
            <a:spLocks noGrp="1"/>
          </p:cNvSpPr>
          <p:nvPr>
            <p:ph type="body" sz="quarter" idx="12"/>
          </p:nvPr>
        </p:nvSpPr>
        <p:spPr>
          <a:xfrm>
            <a:off x="603249" y="1097280"/>
            <a:ext cx="5181600" cy="5289006"/>
          </a:xfrm>
          <a:prstGeom prst="rect">
            <a:avLst/>
          </a:prstGeom>
        </p:spPr>
        <p:txBody>
          <a:bodyPr lIns="0" tIns="0" rIns="0" bIns="0"/>
          <a:lstStyle>
            <a:lvl1pPr marL="0" indent="0">
              <a:buClr>
                <a:schemeClr val="bg2">
                  <a:lumMod val="65000"/>
                </a:schemeClr>
              </a:buClr>
              <a:buFont typeface="Wingdings" pitchFamily="2" charset="2"/>
              <a:buNone/>
              <a:defRPr sz="2400">
                <a:solidFill>
                  <a:srgbClr val="000000"/>
                </a:solidFill>
              </a:defRPr>
            </a:lvl1pPr>
            <a:lvl2pPr marL="457200" indent="0">
              <a:buClr>
                <a:schemeClr val="bg2">
                  <a:lumMod val="65000"/>
                </a:schemeClr>
              </a:buClr>
              <a:buNone/>
              <a:defRPr sz="2400">
                <a:solidFill>
                  <a:srgbClr val="000000"/>
                </a:solidFill>
              </a:defRPr>
            </a:lvl2pPr>
            <a:lvl3pPr>
              <a:buClr>
                <a:schemeClr val="bg2">
                  <a:lumMod val="65000"/>
                </a:schemeClr>
              </a:buClr>
              <a:defRPr sz="2400">
                <a:solidFill>
                  <a:srgbClr val="000000"/>
                </a:solidFill>
              </a:defRPr>
            </a:lvl3pPr>
            <a:lvl4pPr>
              <a:buClr>
                <a:schemeClr val="bg2">
                  <a:lumMod val="65000"/>
                </a:schemeClr>
              </a:buClr>
              <a:defRPr sz="2400">
                <a:solidFill>
                  <a:srgbClr val="000000"/>
                </a:solidFill>
              </a:defRPr>
            </a:lvl4pPr>
            <a:lvl5pPr>
              <a:buClr>
                <a:schemeClr val="bg2">
                  <a:lumMod val="65000"/>
                </a:schemeClr>
              </a:buClr>
              <a:defRPr sz="2400">
                <a:solidFill>
                  <a:srgbClr val="000000"/>
                </a:solidFill>
              </a:defRPr>
            </a:lvl5pPr>
          </a:lstStyle>
          <a:p>
            <a:pPr lvl="0"/>
            <a:r>
              <a:rPr lang="en-US"/>
              <a:t>Click to edit Master text styles</a:t>
            </a:r>
          </a:p>
        </p:txBody>
      </p:sp>
      <p:sp>
        <p:nvSpPr>
          <p:cNvPr id="7" name="Picture Placeholder 8"/>
          <p:cNvSpPr>
            <a:spLocks noGrp="1"/>
          </p:cNvSpPr>
          <p:nvPr>
            <p:ph type="pic" sz="quarter" idx="10"/>
          </p:nvPr>
        </p:nvSpPr>
        <p:spPr>
          <a:xfrm>
            <a:off x="6394451" y="1097281"/>
            <a:ext cx="5181600" cy="5289006"/>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306188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 page 2-col 1/4-3/4">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CDCECD1-E73A-4CD7-8B68-0D40DE3F616E}"/>
              </a:ext>
            </a:extLst>
          </p:cNvPr>
          <p:cNvCxnSpPr/>
          <p:nvPr/>
        </p:nvCxnSpPr>
        <p:spPr>
          <a:xfrm>
            <a:off x="603250" y="301625"/>
            <a:ext cx="109728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609600" y="384048"/>
            <a:ext cx="10972800" cy="548640"/>
          </a:xfrm>
          <a:prstGeom prst="rect">
            <a:avLst/>
          </a:prstGeom>
        </p:spPr>
        <p:txBody>
          <a:bodyPr lIns="0" tIns="0" rIns="0" bIns="0"/>
          <a:lstStyle>
            <a:lvl1pPr>
              <a:defRPr sz="3200" baseline="0">
                <a:solidFill>
                  <a:srgbClr val="0072BC"/>
                </a:solidFill>
              </a:defRPr>
            </a:lvl1pPr>
          </a:lstStyle>
          <a:p>
            <a:r>
              <a:rPr lang="en-US"/>
              <a:t>Click to edit Master title style</a:t>
            </a:r>
            <a:endParaRPr lang="en-US" dirty="0"/>
          </a:p>
        </p:txBody>
      </p:sp>
      <p:sp>
        <p:nvSpPr>
          <p:cNvPr id="9" name="Text Placeholder 9"/>
          <p:cNvSpPr>
            <a:spLocks noGrp="1"/>
          </p:cNvSpPr>
          <p:nvPr>
            <p:ph type="body" sz="quarter" idx="12"/>
          </p:nvPr>
        </p:nvSpPr>
        <p:spPr>
          <a:xfrm>
            <a:off x="603252" y="1097280"/>
            <a:ext cx="3352800" cy="5289006"/>
          </a:xfrm>
          <a:prstGeom prst="rect">
            <a:avLst/>
          </a:prstGeom>
        </p:spPr>
        <p:txBody>
          <a:bodyPr lIns="0" tIns="0" rIns="0" bIns="0"/>
          <a:lstStyle>
            <a:lvl1pPr marL="0" indent="0">
              <a:buClr>
                <a:schemeClr val="bg2">
                  <a:lumMod val="65000"/>
                </a:schemeClr>
              </a:buClr>
              <a:buFont typeface="Wingdings" pitchFamily="2" charset="2"/>
              <a:buNone/>
              <a:defRPr sz="2400">
                <a:solidFill>
                  <a:srgbClr val="000000"/>
                </a:solidFill>
              </a:defRPr>
            </a:lvl1pPr>
            <a:lvl2pPr marL="457200" indent="0">
              <a:buClr>
                <a:schemeClr val="bg2">
                  <a:lumMod val="65000"/>
                </a:schemeClr>
              </a:buClr>
              <a:buNone/>
              <a:defRPr sz="2400">
                <a:solidFill>
                  <a:srgbClr val="000000"/>
                </a:solidFill>
              </a:defRPr>
            </a:lvl2pPr>
            <a:lvl3pPr>
              <a:buClr>
                <a:schemeClr val="bg2">
                  <a:lumMod val="65000"/>
                </a:schemeClr>
              </a:buClr>
              <a:defRPr sz="2400">
                <a:solidFill>
                  <a:srgbClr val="000000"/>
                </a:solidFill>
              </a:defRPr>
            </a:lvl3pPr>
            <a:lvl4pPr>
              <a:buClr>
                <a:schemeClr val="bg2">
                  <a:lumMod val="65000"/>
                </a:schemeClr>
              </a:buClr>
              <a:defRPr sz="2400">
                <a:solidFill>
                  <a:srgbClr val="000000"/>
                </a:solidFill>
              </a:defRPr>
            </a:lvl4pPr>
            <a:lvl5pPr>
              <a:buClr>
                <a:schemeClr val="bg2">
                  <a:lumMod val="65000"/>
                </a:schemeClr>
              </a:buClr>
              <a:defRPr sz="2400">
                <a:solidFill>
                  <a:srgbClr val="000000"/>
                </a:solidFill>
              </a:defRPr>
            </a:lvl5pPr>
          </a:lstStyle>
          <a:p>
            <a:pPr lvl="0"/>
            <a:r>
              <a:rPr lang="en-US"/>
              <a:t>Click to edit Master text styles</a:t>
            </a:r>
          </a:p>
        </p:txBody>
      </p:sp>
      <p:sp>
        <p:nvSpPr>
          <p:cNvPr id="11" name="Picture Placeholder 8"/>
          <p:cNvSpPr>
            <a:spLocks noGrp="1"/>
          </p:cNvSpPr>
          <p:nvPr>
            <p:ph type="pic" sz="quarter" idx="10"/>
          </p:nvPr>
        </p:nvSpPr>
        <p:spPr>
          <a:xfrm>
            <a:off x="4260851" y="1097280"/>
            <a:ext cx="7315200" cy="5289006"/>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773424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A6A29D2-AC46-45A0-B86C-F3FAC2A223D9}"/>
              </a:ext>
            </a:extLst>
          </p:cNvPr>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Lst>
  <p:txStyles>
    <p:titleStyle>
      <a:lvl1pPr algn="l" rtl="0" eaLnBrk="0" fontAlgn="base" hangingPunct="0">
        <a:spcBef>
          <a:spcPct val="0"/>
        </a:spcBef>
        <a:spcAft>
          <a:spcPct val="0"/>
        </a:spcAft>
        <a:defRPr sz="3600" b="1" kern="1200">
          <a:solidFill>
            <a:srgbClr val="000000"/>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2pPr>
      <a:lvl3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3pPr>
      <a:lvl4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4pPr>
      <a:lvl5pPr algn="l" rtl="0" eaLnBrk="0" fontAlgn="base" hangingPunct="0">
        <a:spcBef>
          <a:spcPct val="0"/>
        </a:spcBef>
        <a:spcAft>
          <a:spcPct val="0"/>
        </a:spcAft>
        <a:defRPr sz="3600" b="1">
          <a:solidFill>
            <a:srgbClr val="000000"/>
          </a:solidFill>
          <a:latin typeface="Arial" charset="0"/>
          <a:ea typeface="ＭＳ Ｐゴシック" charset="0"/>
          <a:cs typeface="Arial" charset="0"/>
        </a:defRPr>
      </a:lvl5pPr>
      <a:lvl6pPr marL="457200" algn="l" rtl="0" eaLnBrk="1" fontAlgn="base" hangingPunct="1">
        <a:spcBef>
          <a:spcPct val="0"/>
        </a:spcBef>
        <a:spcAft>
          <a:spcPct val="0"/>
        </a:spcAft>
        <a:defRPr sz="3600" b="1">
          <a:solidFill>
            <a:srgbClr val="000000"/>
          </a:solidFill>
          <a:latin typeface="Arial" charset="0"/>
          <a:cs typeface="Arial" charset="0"/>
        </a:defRPr>
      </a:lvl6pPr>
      <a:lvl7pPr marL="914400" algn="l" rtl="0" eaLnBrk="1" fontAlgn="base" hangingPunct="1">
        <a:spcBef>
          <a:spcPct val="0"/>
        </a:spcBef>
        <a:spcAft>
          <a:spcPct val="0"/>
        </a:spcAft>
        <a:defRPr sz="3600" b="1">
          <a:solidFill>
            <a:srgbClr val="000000"/>
          </a:solidFill>
          <a:latin typeface="Arial" charset="0"/>
          <a:cs typeface="Arial" charset="0"/>
        </a:defRPr>
      </a:lvl7pPr>
      <a:lvl8pPr marL="1371600" algn="l" rtl="0" eaLnBrk="1" fontAlgn="base" hangingPunct="1">
        <a:spcBef>
          <a:spcPct val="0"/>
        </a:spcBef>
        <a:spcAft>
          <a:spcPct val="0"/>
        </a:spcAft>
        <a:defRPr sz="3600" b="1">
          <a:solidFill>
            <a:srgbClr val="000000"/>
          </a:solidFill>
          <a:latin typeface="Arial" charset="0"/>
          <a:cs typeface="Arial" charset="0"/>
        </a:defRPr>
      </a:lvl8pPr>
      <a:lvl9pPr marL="1828800" algn="l" rtl="0" eaLnBrk="1" fontAlgn="base" hangingPunct="1">
        <a:spcBef>
          <a:spcPct val="0"/>
        </a:spcBef>
        <a:spcAft>
          <a:spcPct val="0"/>
        </a:spcAft>
        <a:defRPr sz="3600" b="1">
          <a:solidFill>
            <a:srgbClr val="000000"/>
          </a:solidFill>
          <a:latin typeface="Arial" charset="0"/>
          <a:cs typeface="Arial" charset="0"/>
        </a:defRPr>
      </a:lvl9pPr>
    </p:titleStyle>
    <p:bodyStyle>
      <a:lvl1pPr marL="342900" indent="-342900" algn="l" rtl="0" eaLnBrk="0" fontAlgn="base" hangingPunct="0">
        <a:spcBef>
          <a:spcPts val="600"/>
        </a:spcBef>
        <a:spcAft>
          <a:spcPct val="0"/>
        </a:spcAft>
        <a:buClr>
          <a:schemeClr val="tx1"/>
        </a:buClr>
        <a:buFont typeface="Arial" panose="020B0604020202020204" pitchFamily="34" charset="0"/>
        <a:buChar char="•"/>
        <a:defRPr sz="1600" kern="1200">
          <a:solidFill>
            <a:schemeClr val="tx2"/>
          </a:solidFill>
          <a:latin typeface="Arial" pitchFamily="34" charset="0"/>
          <a:ea typeface="ＭＳ Ｐゴシック" charset="0"/>
          <a:cs typeface="Arial" pitchFamily="34" charset="0"/>
        </a:defRPr>
      </a:lvl1pPr>
      <a:lvl2pPr marL="742950" indent="-285750" algn="l" rtl="0" eaLnBrk="0" fontAlgn="base" hangingPunct="0">
        <a:spcBef>
          <a:spcPts val="600"/>
        </a:spcBef>
        <a:spcAft>
          <a:spcPct val="0"/>
        </a:spcAft>
        <a:buClr>
          <a:schemeClr val="tx1"/>
        </a:buClr>
        <a:buFont typeface="Arial" panose="020B0604020202020204" pitchFamily="34" charset="0"/>
        <a:buChar char="–"/>
        <a:defRPr sz="1400" kern="1200">
          <a:solidFill>
            <a:schemeClr val="tx2"/>
          </a:solidFill>
          <a:latin typeface="Arial" pitchFamily="34" charset="0"/>
          <a:ea typeface="Arial" charset="0"/>
          <a:cs typeface="Arial" pitchFamily="34" charset="0"/>
        </a:defRPr>
      </a:lvl2pPr>
      <a:lvl3pPr marL="1143000" indent="-228600" algn="l" rtl="0" eaLnBrk="0" fontAlgn="base" hangingPunct="0">
        <a:spcBef>
          <a:spcPts val="600"/>
        </a:spcBef>
        <a:spcAft>
          <a:spcPct val="0"/>
        </a:spcAft>
        <a:buClr>
          <a:schemeClr val="tx1"/>
        </a:buClr>
        <a:buFont typeface="Arial" panose="020B0604020202020204" pitchFamily="34" charset="0"/>
        <a:buChar char="•"/>
        <a:defRPr sz="1200" kern="1200">
          <a:solidFill>
            <a:schemeClr val="tx2"/>
          </a:solidFill>
          <a:latin typeface="Arial" pitchFamily="34" charset="0"/>
          <a:ea typeface="Arial" charset="0"/>
          <a:cs typeface="Arial" pitchFamily="34" charset="0"/>
        </a:defRPr>
      </a:lvl3pPr>
      <a:lvl4pPr marL="1600200" indent="-228600" algn="l" rtl="0" eaLnBrk="0" fontAlgn="base" hangingPunct="0">
        <a:spcBef>
          <a:spcPts val="600"/>
        </a:spcBef>
        <a:spcAft>
          <a:spcPct val="0"/>
        </a:spcAft>
        <a:buClr>
          <a:schemeClr val="tx1"/>
        </a:buClr>
        <a:buFont typeface="Arial" panose="020B0604020202020204" pitchFamily="34" charset="0"/>
        <a:buChar char="–"/>
        <a:defRPr sz="1100" kern="1200">
          <a:solidFill>
            <a:schemeClr val="tx2"/>
          </a:solidFill>
          <a:latin typeface="Arial" pitchFamily="34" charset="0"/>
          <a:ea typeface="Arial" charset="0"/>
          <a:cs typeface="Arial" pitchFamily="34" charset="0"/>
        </a:defRPr>
      </a:lvl4pPr>
      <a:lvl5pPr marL="2057400" indent="-228600" algn="l" rtl="0" eaLnBrk="0" fontAlgn="base" hangingPunct="0">
        <a:spcBef>
          <a:spcPts val="600"/>
        </a:spcBef>
        <a:spcAft>
          <a:spcPct val="0"/>
        </a:spcAft>
        <a:buClr>
          <a:schemeClr val="tx1"/>
        </a:buClr>
        <a:buFont typeface="Arial" panose="020B0604020202020204" pitchFamily="34" charset="0"/>
        <a:buChar char="»"/>
        <a:defRPr sz="1100" kern="1200">
          <a:solidFill>
            <a:schemeClr val="tx2"/>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0.png"/><Relationship Id="rId7" Type="http://schemas.openxmlformats.org/officeDocument/2006/relationships/customXml" Target="../ink/ink2.xml"/><Relationship Id="rId12" Type="http://schemas.openxmlformats.org/officeDocument/2006/relationships/image" Target="../media/image35.emf"/><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emf"/><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34.emf"/><Relationship Id="rId4" Type="http://schemas.openxmlformats.org/officeDocument/2006/relationships/image" Target="../media/image31.png"/><Relationship Id="rId9" Type="http://schemas.openxmlformats.org/officeDocument/2006/relationships/customXml" Target="../ink/ink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customXml" Target="../ink/ink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AUI%20School%20Work%20(2023%20-%202024)\Grade%209\G9%20Term%201\T1%20-%20Physics\G9%20-%20P%20-%20Week%203%20and%204\videoplayback.mp4" TargetMode="External"/><Relationship Id="rId1" Type="http://schemas.microsoft.com/office/2007/relationships/media" Target="file:///D:\AUI%20School%20Work%20(2023%20-%202024)\Grade%209\G9%20Term%201\T1%20-%20Physics\G9%20-%20P%20-%20Week%203%20and%204\videoplayback.mp4"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image" Target="../media/image91.png"/><Relationship Id="rId16"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gif"/><Relationship Id="rId7" Type="http://schemas.openxmlformats.org/officeDocument/2006/relationships/image" Target="../media/image138.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4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AUI%20School%20Work%20(2023%20-%202024)\Grade%209\G9%20Term%201\T1%20-%20Physics\G9%20-%20P%20-%20Week%203%20and%204\Instantaneous%20speed%20and%20velocity%20_%20One-dimensional%20motion%20_%20Physics%20_%20Khan%20Academy.mp4" TargetMode="External"/><Relationship Id="rId1" Type="http://schemas.microsoft.com/office/2007/relationships/media" Target="file:///D:\AUI%20School%20Work%20(2023%20-%202024)\Grade%209\G9%20Term%201\T1%20-%20Physics\G9%20-%20P%20-%20Week%203%20and%204\Instantaneous%20speed%20and%20velocity%20_%20One-dimensional%20motion%20_%20Physics%20_%20Khan%20Academy.mp4"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51BD9FF-9605-4783-92AF-9D25C1545337}"/>
              </a:ext>
            </a:extLst>
          </p:cNvPr>
          <p:cNvSpPr>
            <a:spLocks noGrp="1"/>
          </p:cNvSpPr>
          <p:nvPr>
            <p:ph type="title"/>
          </p:nvPr>
        </p:nvSpPr>
        <p:spPr bwMode="auto">
          <a:xfrm>
            <a:off x="1981200" y="549275"/>
            <a:ext cx="822960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a:ea typeface="ＭＳ Ｐゴシック" panose="020B0600070205080204" pitchFamily="34" charset="-128"/>
              </a:rPr>
              <a:t>Acceleration</a:t>
            </a:r>
          </a:p>
        </p:txBody>
      </p:sp>
      <p:pic>
        <p:nvPicPr>
          <p:cNvPr id="9219" name="Picture 5" descr="PHYS22_SE_INV01L02_R2563927.jpg">
            <a:extLst>
              <a:ext uri="{FF2B5EF4-FFF2-40B4-BE49-F238E27FC236}">
                <a16:creationId xmlns:a16="http://schemas.microsoft.com/office/drawing/2014/main" id="{71FB77D1-0AC3-4A38-90E7-EF27F37CF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2343150"/>
            <a:ext cx="825976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YS22_SE_INV01L02_A0001017.jpg">
            <a:extLst>
              <a:ext uri="{FF2B5EF4-FFF2-40B4-BE49-F238E27FC236}">
                <a16:creationId xmlns:a16="http://schemas.microsoft.com/office/drawing/2014/main" id="{BDBFBA4B-3229-4C44-8782-F086D89340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2441575"/>
            <a:ext cx="56737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PHYS22_SE_INV01L02_A0001015.jpg">
            <a:extLst>
              <a:ext uri="{FF2B5EF4-FFF2-40B4-BE49-F238E27FC236}">
                <a16:creationId xmlns:a16="http://schemas.microsoft.com/office/drawing/2014/main" id="{ACDF7EA0-DD86-4A79-BF04-7366AEF886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2881313"/>
            <a:ext cx="30003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695C1A58-060D-4375-8F97-B12AE72EDB19}"/>
              </a:ext>
            </a:extLst>
          </p:cNvPr>
          <p:cNvSpPr>
            <a:spLocks noGrp="1" noChangeArrowheads="1"/>
          </p:cNvSpPr>
          <p:nvPr>
            <p:ph type="title"/>
          </p:nvPr>
        </p:nvSpPr>
        <p:spPr bwMode="auto">
          <a:xfrm>
            <a:off x="29845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Instantaneous Velocity</a:t>
            </a:r>
          </a:p>
        </p:txBody>
      </p:sp>
      <p:sp>
        <p:nvSpPr>
          <p:cNvPr id="20485" name="Text Placeholder 2">
            <a:extLst>
              <a:ext uri="{FF2B5EF4-FFF2-40B4-BE49-F238E27FC236}">
                <a16:creationId xmlns:a16="http://schemas.microsoft.com/office/drawing/2014/main" id="{68AA490B-4D56-4894-9946-D78FE121A2DC}"/>
              </a:ext>
            </a:extLst>
          </p:cNvPr>
          <p:cNvSpPr>
            <a:spLocks noGrp="1"/>
          </p:cNvSpPr>
          <p:nvPr>
            <p:ph type="body" sz="quarter" idx="12"/>
          </p:nvPr>
        </p:nvSpPr>
        <p:spPr bwMode="auto">
          <a:xfrm>
            <a:off x="293688" y="1096963"/>
            <a:ext cx="7399337" cy="125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a:ea typeface="ＭＳ Ｐゴシック" panose="020B0600070205080204" pitchFamily="34" charset="-128"/>
              </a:rPr>
              <a:t>Instantaneous velocity is the average velocity over an infinitesimally small time interval; it is the slope of the tangent line on a position graph. </a:t>
            </a:r>
          </a:p>
        </p:txBody>
      </p:sp>
      <p:sp>
        <p:nvSpPr>
          <p:cNvPr id="7" name="TextBox 6">
            <a:extLst>
              <a:ext uri="{FF2B5EF4-FFF2-40B4-BE49-F238E27FC236}">
                <a16:creationId xmlns:a16="http://schemas.microsoft.com/office/drawing/2014/main" id="{A2191DA3-2A35-402E-B6E8-D1F5B2EF3036}"/>
              </a:ext>
            </a:extLst>
          </p:cNvPr>
          <p:cNvSpPr txBox="1">
            <a:spLocks noChangeArrowheads="1"/>
          </p:cNvSpPr>
          <p:nvPr/>
        </p:nvSpPr>
        <p:spPr bwMode="auto">
          <a:xfrm>
            <a:off x="166688" y="2354263"/>
            <a:ext cx="27701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The velociraptor’s velocity is increasing.</a:t>
            </a:r>
          </a:p>
        </p:txBody>
      </p:sp>
      <p:cxnSp>
        <p:nvCxnSpPr>
          <p:cNvPr id="15" name="Straight Arrow Connector 14">
            <a:extLst>
              <a:ext uri="{FF2B5EF4-FFF2-40B4-BE49-F238E27FC236}">
                <a16:creationId xmlns:a16="http://schemas.microsoft.com/office/drawing/2014/main" id="{52780095-EFD9-4748-A735-C9B2B7B788E9}"/>
              </a:ext>
            </a:extLst>
          </p:cNvPr>
          <p:cNvCxnSpPr>
            <a:cxnSpLocks/>
          </p:cNvCxnSpPr>
          <p:nvPr/>
        </p:nvCxnSpPr>
        <p:spPr>
          <a:xfrm>
            <a:off x="2482850" y="4127500"/>
            <a:ext cx="1144588" cy="0"/>
          </a:xfrm>
          <a:prstGeom prst="straightConnector1">
            <a:avLst/>
          </a:prstGeom>
          <a:ln w="444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7" name="Picture 16" descr="PHYS22_SE_INV01L02_A0001015a.jpg">
            <a:extLst>
              <a:ext uri="{FF2B5EF4-FFF2-40B4-BE49-F238E27FC236}">
                <a16:creationId xmlns:a16="http://schemas.microsoft.com/office/drawing/2014/main" id="{3F8A435F-530A-45B9-806F-00D97DB00F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5013" y="3071813"/>
            <a:ext cx="2112962"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B4EFC32-80D3-437D-A03E-8BF785F882EC}"/>
              </a:ext>
            </a:extLst>
          </p:cNvPr>
          <p:cNvSpPr>
            <a:spLocks noChangeArrowheads="1"/>
          </p:cNvSpPr>
          <p:nvPr/>
        </p:nvSpPr>
        <p:spPr bwMode="auto">
          <a:xfrm>
            <a:off x="8686800" y="300038"/>
            <a:ext cx="3448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2000"/>
              <a:t>Notice that for smaller time intervals, the curved line is almost straight. </a:t>
            </a:r>
          </a:p>
          <a:p>
            <a:pPr algn="just"/>
            <a:r>
              <a:rPr lang="en-US" altLang="en-US" sz="2000"/>
              <a:t>The straight line through a pair of infinitely close points on a curve is the tangent line, or tangent. </a:t>
            </a:r>
          </a:p>
          <a:p>
            <a:pPr algn="just"/>
            <a:r>
              <a:rPr lang="en-US" altLang="en-US" sz="2000"/>
              <a:t>? What does the slope of the tangent line on a position vs. time graph represent?</a:t>
            </a:r>
          </a:p>
          <a:p>
            <a:pPr algn="just"/>
            <a:r>
              <a:rPr lang="en-US" altLang="en-US" sz="2000"/>
              <a:t>@ The instantaneous velocity.</a:t>
            </a:r>
          </a:p>
          <a:p>
            <a:pPr algn="just"/>
            <a:r>
              <a:rPr lang="en-US" altLang="en-US" sz="2000"/>
              <a:t>? How can you know if the velociraptor’s instantaneous velocity is increasing, decreasing, or remaining constant? </a:t>
            </a:r>
          </a:p>
          <a:p>
            <a:pPr algn="just"/>
            <a:r>
              <a:rPr lang="en-US" altLang="en-US" sz="2000"/>
              <a:t>@ The dots are farther apart, so the velociraptor’s instantaneous velocity is increasing.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1000"/>
                                        <p:tgtEl>
                                          <p:spTgt spid="2">
                                            <p:txEl>
                                              <p:pRg st="2" end="2"/>
                                            </p:txEl>
                                          </p:spTgt>
                                        </p:tgtEl>
                                      </p:cBhvr>
                                    </p:animEffect>
                                    <p:anim calcmode="lin" valueType="num">
                                      <p:cBhvr>
                                        <p:cTn id="3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fade">
                                      <p:cBhvr>
                                        <p:cTn id="55" dur="1000"/>
                                        <p:tgtEl>
                                          <p:spTgt spid="2">
                                            <p:txEl>
                                              <p:pRg st="4" end="4"/>
                                            </p:txEl>
                                          </p:spTgt>
                                        </p:tgtEl>
                                      </p:cBhvr>
                                    </p:animEffect>
                                    <p:anim calcmode="lin" valueType="num">
                                      <p:cBhvr>
                                        <p:cTn id="5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nodeType="clickEffect">
                                  <p:stCondLst>
                                    <p:cond delay="0"/>
                                  </p:stCondLst>
                                  <p:childTnLst>
                                    <p:set>
                                      <p:cBhvr>
                                        <p:cTn id="65" dur="1" fill="hold">
                                          <p:stCondLst>
                                            <p:cond delay="0"/>
                                          </p:stCondLst>
                                        </p:cTn>
                                        <p:tgtEl>
                                          <p:spTgt spid="2">
                                            <p:txEl>
                                              <p:pRg st="5" end="5"/>
                                            </p:txEl>
                                          </p:spTgt>
                                        </p:tgtEl>
                                        <p:attrNameLst>
                                          <p:attrName>style.visibility</p:attrName>
                                        </p:attrNameLst>
                                      </p:cBhvr>
                                      <p:to>
                                        <p:strVal val="visible"/>
                                      </p:to>
                                    </p:set>
                                    <p:animEffect transition="in" filter="fade">
                                      <p:cBhvr>
                                        <p:cTn id="66" dur="1000"/>
                                        <p:tgtEl>
                                          <p:spTgt spid="2">
                                            <p:txEl>
                                              <p:pRg st="5" end="5"/>
                                            </p:txEl>
                                          </p:spTgt>
                                        </p:tgtEl>
                                      </p:cBhvr>
                                    </p:animEffect>
                                    <p:anim calcmode="lin" valueType="num">
                                      <p:cBhvr>
                                        <p:cTn id="6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557BB0BF-6B51-4902-9866-CB054EC9D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50813"/>
            <a:ext cx="106870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493E8C4-7E2A-42A0-BDC5-D7DD64CF8E2F}"/>
              </a:ext>
            </a:extLst>
          </p:cNvPr>
          <p:cNvSpPr>
            <a:spLocks noRot="1" noChangeAspect="1" noMove="1" noResize="1" noEditPoints="1" noAdjustHandles="1" noChangeArrowheads="1" noChangeShapeType="1" noTextEdit="1"/>
          </p:cNvSpPr>
          <p:nvPr/>
        </p:nvSpPr>
        <p:spPr>
          <a:xfrm>
            <a:off x="1497496" y="2785219"/>
            <a:ext cx="7805530" cy="1918987"/>
          </a:xfrm>
          <a:prstGeom prst="rect">
            <a:avLst/>
          </a:prstGeom>
          <a:blipFill>
            <a:blip r:embed="rId3"/>
            <a:stretch>
              <a:fillRect l="-1250" r="-1719" b="-6349"/>
            </a:stretch>
          </a:blipFill>
        </p:spPr>
        <p:txBody>
          <a:bodyPr/>
          <a:lstStyle/>
          <a:p>
            <a:pPr>
              <a:defRPr/>
            </a:pPr>
            <a:r>
              <a:rPr lang="en-US">
                <a:noFill/>
              </a:rPr>
              <a:t> </a:t>
            </a:r>
          </a:p>
        </p:txBody>
      </p:sp>
      <p:grpSp>
        <p:nvGrpSpPr>
          <p:cNvPr id="22532" name="Group 10">
            <a:extLst>
              <a:ext uri="{FF2B5EF4-FFF2-40B4-BE49-F238E27FC236}">
                <a16:creationId xmlns:a16="http://schemas.microsoft.com/office/drawing/2014/main" id="{8E081E31-37AC-47BC-86A4-3486A730E013}"/>
              </a:ext>
            </a:extLst>
          </p:cNvPr>
          <p:cNvGrpSpPr>
            <a:grpSpLocks/>
          </p:cNvGrpSpPr>
          <p:nvPr/>
        </p:nvGrpSpPr>
        <p:grpSpPr bwMode="auto">
          <a:xfrm>
            <a:off x="2616200" y="1963738"/>
            <a:ext cx="3121025" cy="852487"/>
            <a:chOff x="8927974" y="2107765"/>
            <a:chExt cx="3120743" cy="853514"/>
          </a:xfrm>
        </p:grpSpPr>
        <p:pic>
          <p:nvPicPr>
            <p:cNvPr id="22533" name="Picture 7">
              <a:extLst>
                <a:ext uri="{FF2B5EF4-FFF2-40B4-BE49-F238E27FC236}">
                  <a16:creationId xmlns:a16="http://schemas.microsoft.com/office/drawing/2014/main" id="{ED0A1046-0FD8-423B-8775-9FAC19902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102" y="2107765"/>
              <a:ext cx="1554615" cy="85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a:extLst>
                <a:ext uri="{FF2B5EF4-FFF2-40B4-BE49-F238E27FC236}">
                  <a16:creationId xmlns:a16="http://schemas.microsoft.com/office/drawing/2014/main" id="{45930583-9723-4AA0-A03A-31624E0C2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974" y="2347816"/>
              <a:ext cx="2225233" cy="3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charRg st="2" end="2"/>
                                            </p:txEl>
                                          </p:spTgt>
                                        </p:tgtEl>
                                        <p:attrNameLst>
                                          <p:attrName>style.visibility</p:attrName>
                                        </p:attrNameLst>
                                      </p:cBhvr>
                                      <p:to>
                                        <p:strVal val="visible"/>
                                      </p:to>
                                    </p:set>
                                    <p:animEffect transition="in" filter="fade">
                                      <p:cBhvr>
                                        <p:cTn id="14" dur="1000"/>
                                        <p:tgtEl>
                                          <p:spTgt spid="6">
                                            <p:txEl>
                                              <p:charRg st="2" end="2"/>
                                            </p:txEl>
                                          </p:spTgt>
                                        </p:tgtEl>
                                      </p:cBhvr>
                                    </p:animEffect>
                                    <p:anim calcmode="lin" valueType="num">
                                      <p:cBhvr>
                                        <p:cTn id="15" dur="1000" fill="hold"/>
                                        <p:tgtEl>
                                          <p:spTgt spid="6">
                                            <p:txEl>
                                              <p:char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char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PHYS22_SE_INV01L02_A0001020.jpg">
            <a:extLst>
              <a:ext uri="{FF2B5EF4-FFF2-40B4-BE49-F238E27FC236}">
                <a16:creationId xmlns:a16="http://schemas.microsoft.com/office/drawing/2014/main" id="{284CD520-D9DA-4736-A9E8-B3C1C953C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7213" y="2746375"/>
            <a:ext cx="38274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a:extLst>
              <a:ext uri="{FF2B5EF4-FFF2-40B4-BE49-F238E27FC236}">
                <a16:creationId xmlns:a16="http://schemas.microsoft.com/office/drawing/2014/main" id="{FDDD2BC6-4DB7-41F5-85B6-82B8233E2023}"/>
              </a:ext>
            </a:extLst>
          </p:cNvPr>
          <p:cNvSpPr>
            <a:spLocks noGrp="1" noChangeArrowheads="1"/>
          </p:cNvSpPr>
          <p:nvPr>
            <p:ph type="title"/>
          </p:nvPr>
        </p:nvSpPr>
        <p:spPr bwMode="auto">
          <a:xfrm>
            <a:off x="38100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Graphs of Changing Velocity</a:t>
            </a:r>
          </a:p>
        </p:txBody>
      </p:sp>
      <p:sp>
        <p:nvSpPr>
          <p:cNvPr id="3" name="Text Placeholder 2">
            <a:extLst>
              <a:ext uri="{FF2B5EF4-FFF2-40B4-BE49-F238E27FC236}">
                <a16:creationId xmlns:a16="http://schemas.microsoft.com/office/drawing/2014/main" id="{5998E471-4C89-41DA-99D6-7230B33FA7C6}"/>
              </a:ext>
            </a:extLst>
          </p:cNvPr>
          <p:cNvSpPr>
            <a:spLocks noGrp="1"/>
          </p:cNvSpPr>
          <p:nvPr>
            <p:ph type="body" sz="quarter" idx="12"/>
          </p:nvPr>
        </p:nvSpPr>
        <p:spPr bwMode="auto">
          <a:xfrm>
            <a:off x="3870325" y="871538"/>
            <a:ext cx="4491038" cy="187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a:ea typeface="ＭＳ Ｐゴシック" panose="020B0600070205080204" pitchFamily="34" charset="-128"/>
              </a:rPr>
              <a:t>The time derivative of a function is the rate at which the value of the function changes with time, which is the slope of the curve at that point.</a:t>
            </a:r>
          </a:p>
        </p:txBody>
      </p:sp>
      <p:sp>
        <p:nvSpPr>
          <p:cNvPr id="21" name="TextBox 20">
            <a:extLst>
              <a:ext uri="{FF2B5EF4-FFF2-40B4-BE49-F238E27FC236}">
                <a16:creationId xmlns:a16="http://schemas.microsoft.com/office/drawing/2014/main" id="{49F565C9-752B-43BD-8AE5-948C71901DFC}"/>
              </a:ext>
            </a:extLst>
          </p:cNvPr>
          <p:cNvSpPr txBox="1">
            <a:spLocks noChangeArrowheads="1"/>
          </p:cNvSpPr>
          <p:nvPr/>
        </p:nvSpPr>
        <p:spPr bwMode="auto">
          <a:xfrm>
            <a:off x="3783013" y="2705100"/>
            <a:ext cx="4360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ts val="600"/>
              </a:spcBef>
              <a:buClr>
                <a:srgbClr val="A6A6A6"/>
              </a:buClr>
            </a:pPr>
            <a:r>
              <a:rPr lang="en-US" altLang="en-US" sz="2400">
                <a:solidFill>
                  <a:srgbClr val="000000"/>
                </a:solidFill>
                <a:cs typeface="Arial" panose="020B0604020202020204" pitchFamily="34" charset="0"/>
              </a:rPr>
              <a:t>Use the head-to-tail method to find 𝚫</a:t>
            </a:r>
            <a:r>
              <a:rPr lang="en-US" altLang="ja-JP" sz="2400" i="1">
                <a:solidFill>
                  <a:srgbClr val="000000"/>
                </a:solidFill>
                <a:cs typeface="Arial" panose="020B0604020202020204" pitchFamily="34" charset="0"/>
              </a:rPr>
              <a:t>v</a:t>
            </a:r>
            <a:r>
              <a:rPr lang="en-US" altLang="ja-JP" sz="2400">
                <a:solidFill>
                  <a:srgbClr val="000000"/>
                </a:solidFill>
                <a:cs typeface="Arial" panose="020B0604020202020204" pitchFamily="34" charset="0"/>
              </a:rPr>
              <a:t>, the change in velocity of the velociraptor.</a:t>
            </a:r>
            <a:endParaRPr lang="en-US" altLang="en-US" sz="2400">
              <a:solidFill>
                <a:srgbClr val="000000"/>
              </a:solidFill>
              <a:cs typeface="Arial" panose="020B0604020202020204" pitchFamily="34" charset="0"/>
            </a:endParaRPr>
          </a:p>
        </p:txBody>
      </p:sp>
      <p:grpSp>
        <p:nvGrpSpPr>
          <p:cNvPr id="5" name="Group 4">
            <a:extLst>
              <a:ext uri="{FF2B5EF4-FFF2-40B4-BE49-F238E27FC236}">
                <a16:creationId xmlns:a16="http://schemas.microsoft.com/office/drawing/2014/main" id="{F0338CAD-A59F-4AFE-85AF-7DAE147E43D1}"/>
              </a:ext>
            </a:extLst>
          </p:cNvPr>
          <p:cNvGrpSpPr>
            <a:grpSpLocks/>
          </p:cNvGrpSpPr>
          <p:nvPr/>
        </p:nvGrpSpPr>
        <p:grpSpPr bwMode="auto">
          <a:xfrm>
            <a:off x="8672513" y="1152525"/>
            <a:ext cx="2673350" cy="2536825"/>
            <a:chOff x="5319713" y="1152525"/>
            <a:chExt cx="2673350" cy="2536825"/>
          </a:xfrm>
        </p:grpSpPr>
        <p:pic>
          <p:nvPicPr>
            <p:cNvPr id="23574" name="Picture 22" descr="PHYS22_SE_INV01L02_T0001018.jpg">
              <a:extLst>
                <a:ext uri="{FF2B5EF4-FFF2-40B4-BE49-F238E27FC236}">
                  <a16:creationId xmlns:a16="http://schemas.microsoft.com/office/drawing/2014/main" id="{86B85A56-9767-4CCB-A00A-AE886676A9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1152525"/>
              <a:ext cx="2673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6618967-A1CF-44C5-8D66-EB45BA65F077}"/>
                </a:ext>
              </a:extLst>
            </p:cNvPr>
            <p:cNvSpPr/>
            <p:nvPr/>
          </p:nvSpPr>
          <p:spPr>
            <a:xfrm>
              <a:off x="6296025" y="1249363"/>
              <a:ext cx="684213" cy="4413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9" name="Rectangle 8">
              <a:extLst>
                <a:ext uri="{FF2B5EF4-FFF2-40B4-BE49-F238E27FC236}">
                  <a16:creationId xmlns:a16="http://schemas.microsoft.com/office/drawing/2014/main" id="{90C4145E-D39A-4307-828B-1B038AB849AA}"/>
                </a:ext>
              </a:extLst>
            </p:cNvPr>
            <p:cNvSpPr/>
            <p:nvPr/>
          </p:nvSpPr>
          <p:spPr>
            <a:xfrm>
              <a:off x="6008688" y="2352675"/>
              <a:ext cx="728662" cy="5683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4" name="Right Triangle 3">
              <a:extLst>
                <a:ext uri="{FF2B5EF4-FFF2-40B4-BE49-F238E27FC236}">
                  <a16:creationId xmlns:a16="http://schemas.microsoft.com/office/drawing/2014/main" id="{8F0CC5A7-3EA1-4EF3-976A-3DBD0522A38C}"/>
                </a:ext>
              </a:extLst>
            </p:cNvPr>
            <p:cNvSpPr/>
            <p:nvPr/>
          </p:nvSpPr>
          <p:spPr>
            <a:xfrm rot="10800000">
              <a:off x="7061200" y="1908175"/>
              <a:ext cx="931863" cy="1062038"/>
            </a:xfrm>
            <a:prstGeom prst="rtTriangl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grpSp>
      <p:sp>
        <p:nvSpPr>
          <p:cNvPr id="8" name="TextBox 7">
            <a:extLst>
              <a:ext uri="{FF2B5EF4-FFF2-40B4-BE49-F238E27FC236}">
                <a16:creationId xmlns:a16="http://schemas.microsoft.com/office/drawing/2014/main" id="{6E7FF3A2-7EE9-416C-BA5E-5A91B455C40B}"/>
              </a:ext>
            </a:extLst>
          </p:cNvPr>
          <p:cNvSpPr txBox="1">
            <a:spLocks noChangeArrowheads="1"/>
          </p:cNvSpPr>
          <p:nvPr/>
        </p:nvSpPr>
        <p:spPr bwMode="auto">
          <a:xfrm>
            <a:off x="9617075" y="1050925"/>
            <a:ext cx="933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Zero slope</a:t>
            </a:r>
          </a:p>
        </p:txBody>
      </p:sp>
      <p:sp>
        <p:nvSpPr>
          <p:cNvPr id="22" name="TextBox 21">
            <a:extLst>
              <a:ext uri="{FF2B5EF4-FFF2-40B4-BE49-F238E27FC236}">
                <a16:creationId xmlns:a16="http://schemas.microsoft.com/office/drawing/2014/main" id="{2D008FCA-306B-4DBD-9C85-1764A0E37234}"/>
              </a:ext>
            </a:extLst>
          </p:cNvPr>
          <p:cNvSpPr txBox="1">
            <a:spLocks noChangeArrowheads="1"/>
          </p:cNvSpPr>
          <p:nvPr/>
        </p:nvSpPr>
        <p:spPr bwMode="auto">
          <a:xfrm>
            <a:off x="9347200" y="2200275"/>
            <a:ext cx="120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Positive slope</a:t>
            </a:r>
          </a:p>
        </p:txBody>
      </p:sp>
      <p:sp>
        <p:nvSpPr>
          <p:cNvPr id="24" name="TextBox 23">
            <a:extLst>
              <a:ext uri="{FF2B5EF4-FFF2-40B4-BE49-F238E27FC236}">
                <a16:creationId xmlns:a16="http://schemas.microsoft.com/office/drawing/2014/main" id="{FB7BDC5A-E2B4-4114-84A9-4B015F1AC269}"/>
              </a:ext>
            </a:extLst>
          </p:cNvPr>
          <p:cNvSpPr txBox="1">
            <a:spLocks noChangeArrowheads="1"/>
          </p:cNvSpPr>
          <p:nvPr/>
        </p:nvSpPr>
        <p:spPr bwMode="auto">
          <a:xfrm>
            <a:off x="10721975" y="1890713"/>
            <a:ext cx="1201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Negative slope</a:t>
            </a:r>
          </a:p>
        </p:txBody>
      </p:sp>
      <p:grpSp>
        <p:nvGrpSpPr>
          <p:cNvPr id="11" name="Group 10">
            <a:extLst>
              <a:ext uri="{FF2B5EF4-FFF2-40B4-BE49-F238E27FC236}">
                <a16:creationId xmlns:a16="http://schemas.microsoft.com/office/drawing/2014/main" id="{3C347E13-59FB-43B2-BD6E-A1F7FF841A20}"/>
              </a:ext>
            </a:extLst>
          </p:cNvPr>
          <p:cNvGrpSpPr>
            <a:grpSpLocks/>
          </p:cNvGrpSpPr>
          <p:nvPr/>
        </p:nvGrpSpPr>
        <p:grpSpPr bwMode="auto">
          <a:xfrm>
            <a:off x="8655050" y="3976688"/>
            <a:ext cx="3333750" cy="2374900"/>
            <a:chOff x="5302250" y="3976688"/>
            <a:chExt cx="3333980" cy="2374900"/>
          </a:xfrm>
        </p:grpSpPr>
        <p:grpSp>
          <p:nvGrpSpPr>
            <p:cNvPr id="23567" name="Group 6">
              <a:extLst>
                <a:ext uri="{FF2B5EF4-FFF2-40B4-BE49-F238E27FC236}">
                  <a16:creationId xmlns:a16="http://schemas.microsoft.com/office/drawing/2014/main" id="{90826665-B3D6-4918-BE77-8A8B705396DA}"/>
                </a:ext>
              </a:extLst>
            </p:cNvPr>
            <p:cNvGrpSpPr>
              <a:grpSpLocks/>
            </p:cNvGrpSpPr>
            <p:nvPr/>
          </p:nvGrpSpPr>
          <p:grpSpPr bwMode="auto">
            <a:xfrm>
              <a:off x="5302250" y="3976688"/>
              <a:ext cx="2644775" cy="2374900"/>
              <a:chOff x="5302250" y="3976688"/>
              <a:chExt cx="2644775" cy="2374900"/>
            </a:xfrm>
          </p:grpSpPr>
          <p:pic>
            <p:nvPicPr>
              <p:cNvPr id="23570" name="Picture 25" descr="PHYS22_SE_INV01L02_T0001018a.jpg">
                <a:extLst>
                  <a:ext uri="{FF2B5EF4-FFF2-40B4-BE49-F238E27FC236}">
                    <a16:creationId xmlns:a16="http://schemas.microsoft.com/office/drawing/2014/main" id="{B89918D3-D5A0-4653-B76E-1478785311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2250" y="3976688"/>
                <a:ext cx="26447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214D4C-1C87-4E47-8E6F-653BBEBE8435}"/>
                  </a:ext>
                </a:extLst>
              </p:cNvPr>
              <p:cNvSpPr/>
              <p:nvPr/>
            </p:nvSpPr>
            <p:spPr>
              <a:xfrm>
                <a:off x="6053190" y="4410075"/>
                <a:ext cx="1354230" cy="2794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4" name="Rectangle 13">
                <a:extLst>
                  <a:ext uri="{FF2B5EF4-FFF2-40B4-BE49-F238E27FC236}">
                    <a16:creationId xmlns:a16="http://schemas.microsoft.com/office/drawing/2014/main" id="{123B8DD4-C5C5-4230-B5A3-0CFF24CDC96C}"/>
                  </a:ext>
                </a:extLst>
              </p:cNvPr>
              <p:cNvSpPr/>
              <p:nvPr/>
            </p:nvSpPr>
            <p:spPr>
              <a:xfrm>
                <a:off x="6623141" y="4840288"/>
                <a:ext cx="1120852" cy="2794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5" name="Rectangle 14">
                <a:extLst>
                  <a:ext uri="{FF2B5EF4-FFF2-40B4-BE49-F238E27FC236}">
                    <a16:creationId xmlns:a16="http://schemas.microsoft.com/office/drawing/2014/main" id="{9F6B32EA-C176-4FC0-A201-889B4CC7C02F}"/>
                  </a:ext>
                </a:extLst>
              </p:cNvPr>
              <p:cNvSpPr/>
              <p:nvPr/>
            </p:nvSpPr>
            <p:spPr>
              <a:xfrm>
                <a:off x="5748369" y="5608638"/>
                <a:ext cx="1354230" cy="27781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grpSp>
        <p:sp>
          <p:nvSpPr>
            <p:cNvPr id="23568" name="TextBox 24">
              <a:extLst>
                <a:ext uri="{FF2B5EF4-FFF2-40B4-BE49-F238E27FC236}">
                  <a16:creationId xmlns:a16="http://schemas.microsoft.com/office/drawing/2014/main" id="{20210821-7CBA-4281-BF90-92F2EA37DBAB}"/>
                </a:ext>
              </a:extLst>
            </p:cNvPr>
            <p:cNvSpPr txBox="1">
              <a:spLocks noChangeArrowheads="1"/>
            </p:cNvSpPr>
            <p:nvPr/>
          </p:nvSpPr>
          <p:spPr bwMode="auto">
            <a:xfrm>
              <a:off x="5915225" y="4257053"/>
              <a:ext cx="206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Positive velocity</a:t>
              </a:r>
            </a:p>
          </p:txBody>
        </p:sp>
        <p:sp>
          <p:nvSpPr>
            <p:cNvPr id="23569" name="TextBox 28">
              <a:extLst>
                <a:ext uri="{FF2B5EF4-FFF2-40B4-BE49-F238E27FC236}">
                  <a16:creationId xmlns:a16="http://schemas.microsoft.com/office/drawing/2014/main" id="{69A07461-D585-4B58-85E0-5FD93E62B215}"/>
                </a:ext>
              </a:extLst>
            </p:cNvPr>
            <p:cNvSpPr txBox="1">
              <a:spLocks noChangeArrowheads="1"/>
            </p:cNvSpPr>
            <p:nvPr/>
          </p:nvSpPr>
          <p:spPr bwMode="auto">
            <a:xfrm>
              <a:off x="6571092" y="4780138"/>
              <a:ext cx="206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Zero velocity</a:t>
              </a:r>
            </a:p>
          </p:txBody>
        </p:sp>
      </p:grpSp>
      <p:sp>
        <p:nvSpPr>
          <p:cNvPr id="27" name="TextBox 26">
            <a:extLst>
              <a:ext uri="{FF2B5EF4-FFF2-40B4-BE49-F238E27FC236}">
                <a16:creationId xmlns:a16="http://schemas.microsoft.com/office/drawing/2014/main" id="{1E1645CA-DC05-4E02-94C5-3AFC8BA69EDA}"/>
              </a:ext>
            </a:extLst>
          </p:cNvPr>
          <p:cNvSpPr txBox="1">
            <a:spLocks noChangeArrowheads="1"/>
          </p:cNvSpPr>
          <p:nvPr/>
        </p:nvSpPr>
        <p:spPr bwMode="auto">
          <a:xfrm>
            <a:off x="9267825" y="5534025"/>
            <a:ext cx="12969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Negative velocity</a:t>
            </a:r>
          </a:p>
        </p:txBody>
      </p:sp>
      <p:sp>
        <p:nvSpPr>
          <p:cNvPr id="10" name="Rectangle 9">
            <a:extLst>
              <a:ext uri="{FF2B5EF4-FFF2-40B4-BE49-F238E27FC236}">
                <a16:creationId xmlns:a16="http://schemas.microsoft.com/office/drawing/2014/main" id="{0BE6C082-4E5C-40D4-9FCA-B66AF5B33308}"/>
              </a:ext>
            </a:extLst>
          </p:cNvPr>
          <p:cNvSpPr/>
          <p:nvPr/>
        </p:nvSpPr>
        <p:spPr>
          <a:xfrm>
            <a:off x="-106363" y="0"/>
            <a:ext cx="3889376" cy="64928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7" name="Rectangle 6">
            <a:extLst>
              <a:ext uri="{FF2B5EF4-FFF2-40B4-BE49-F238E27FC236}">
                <a16:creationId xmlns:a16="http://schemas.microsoft.com/office/drawing/2014/main" id="{FC8F83E8-AAB3-4B35-BC4E-A7EB5F1AB498}"/>
              </a:ext>
            </a:extLst>
          </p:cNvPr>
          <p:cNvSpPr>
            <a:spLocks noChangeArrowheads="1"/>
          </p:cNvSpPr>
          <p:nvPr/>
        </p:nvSpPr>
        <p:spPr bwMode="auto">
          <a:xfrm>
            <a:off x="26988" y="26988"/>
            <a:ext cx="37560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a:t>? Where is the slope of the tangent positive on the position vs. time graph? </a:t>
            </a:r>
          </a:p>
          <a:p>
            <a:pPr algn="just"/>
            <a:r>
              <a:rPr lang="en-US" altLang="en-US"/>
              <a:t>@ At </a:t>
            </a:r>
            <a:r>
              <a:rPr lang="en-US" altLang="en-US" i="1"/>
              <a:t>t</a:t>
            </a:r>
            <a:r>
              <a:rPr lang="en-US" altLang="en-US" baseline="-25000"/>
              <a:t>1</a:t>
            </a:r>
            <a:endParaRPr lang="en-US" altLang="en-US"/>
          </a:p>
          <a:p>
            <a:pPr algn="just"/>
            <a:r>
              <a:rPr lang="en-US" altLang="en-US"/>
              <a:t>? What does a zero slope indicate? </a:t>
            </a:r>
          </a:p>
          <a:p>
            <a:pPr algn="just"/>
            <a:r>
              <a:rPr lang="en-US" altLang="en-US"/>
              <a:t>@ Zero velocity at that moment in time</a:t>
            </a:r>
          </a:p>
          <a:p>
            <a:pPr algn="just"/>
            <a:r>
              <a:rPr lang="en-US" altLang="en-US"/>
              <a:t>? Does a negative slope indicate that the object is slowing down?</a:t>
            </a:r>
          </a:p>
          <a:p>
            <a:pPr algn="just"/>
            <a:r>
              <a:rPr lang="en-US" altLang="en-US"/>
              <a:t>@ No</a:t>
            </a:r>
          </a:p>
          <a:p>
            <a:pPr algn="just"/>
            <a:r>
              <a:rPr lang="en-US" altLang="en-US"/>
              <a:t>? What does a negative slope on a position graph indicate? </a:t>
            </a:r>
          </a:p>
          <a:p>
            <a:pPr algn="just"/>
            <a:r>
              <a:rPr lang="en-US" altLang="en-US"/>
              <a:t>@ Negative velocity. The object is turning around and heading toward its starting position.</a:t>
            </a:r>
          </a:p>
          <a:p>
            <a:pPr algn="just"/>
            <a:r>
              <a:rPr lang="en-US" altLang="en-US"/>
              <a:t>Recognize that the graph represents the same object during the same time period as the position graph, and records what is happening with the velocity.</a:t>
            </a:r>
          </a:p>
          <a:p>
            <a:pPr algn="just"/>
            <a:r>
              <a:rPr lang="en-US" altLang="en-US"/>
              <a:t>? What does negative velocity represent?</a:t>
            </a:r>
          </a:p>
          <a:p>
            <a:pPr algn="just"/>
            <a:r>
              <a:rPr lang="en-US" altLang="en-US"/>
              <a:t>@ Movement in the negative direction</a:t>
            </a:r>
          </a:p>
        </p:txBody>
      </p:sp>
      <p:sp>
        <p:nvSpPr>
          <p:cNvPr id="20494" name="Rectangle 11">
            <a:extLst>
              <a:ext uri="{FF2B5EF4-FFF2-40B4-BE49-F238E27FC236}">
                <a16:creationId xmlns:a16="http://schemas.microsoft.com/office/drawing/2014/main" id="{53C53C39-BCA0-4FA9-AB56-3D4DF82998E0}"/>
              </a:ext>
            </a:extLst>
          </p:cNvPr>
          <p:cNvSpPr>
            <a:spLocks noChangeArrowheads="1"/>
          </p:cNvSpPr>
          <p:nvPr/>
        </p:nvSpPr>
        <p:spPr bwMode="auto">
          <a:xfrm>
            <a:off x="3852863" y="3876675"/>
            <a:ext cx="416718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1600"/>
              <a:t>The head-to-tail method of finding 𝚫</a:t>
            </a:r>
            <a:r>
              <a:rPr lang="en-US" altLang="ja-JP" sz="1600" i="1"/>
              <a:t>v </a:t>
            </a:r>
            <a:r>
              <a:rPr lang="en-US" altLang="ja-JP" sz="1600"/>
              <a:t>= </a:t>
            </a:r>
            <a:r>
              <a:rPr lang="en-US" altLang="ja-JP" sz="1600" i="1"/>
              <a:t>v</a:t>
            </a:r>
            <a:r>
              <a:rPr lang="en-US" altLang="ja-JP" sz="1600" baseline="-25000"/>
              <a:t>2 </a:t>
            </a:r>
            <a:r>
              <a:rPr lang="en-US" altLang="ja-JP" sz="1600"/>
              <a:t> −</a:t>
            </a:r>
            <a:r>
              <a:rPr lang="en-US" altLang="ja-JP" sz="1600" baseline="-25000"/>
              <a:t>  </a:t>
            </a:r>
            <a:r>
              <a:rPr lang="en-US" altLang="ja-JP" sz="1600" i="1"/>
              <a:t>v</a:t>
            </a:r>
            <a:r>
              <a:rPr lang="en-US" altLang="ja-JP" sz="1600" baseline="-25000"/>
              <a:t>1</a:t>
            </a:r>
            <a:r>
              <a:rPr lang="en-US" altLang="ja-JP" sz="1600"/>
              <a:t>. Place the tail of </a:t>
            </a:r>
            <a:r>
              <a:rPr lang="en-US" altLang="ja-JP" sz="1600" i="1"/>
              <a:t>v</a:t>
            </a:r>
            <a:r>
              <a:rPr lang="en-US" altLang="ja-JP" sz="1600" baseline="-25000"/>
              <a:t>1</a:t>
            </a:r>
            <a:r>
              <a:rPr lang="en-US" altLang="ja-JP" sz="1600"/>
              <a:t> at the head of </a:t>
            </a:r>
            <a:r>
              <a:rPr lang="en-US" altLang="ja-JP" sz="1600" i="1"/>
              <a:t>v</a:t>
            </a:r>
            <a:r>
              <a:rPr lang="en-US" altLang="ja-JP" sz="1600" baseline="-25000"/>
              <a:t>2</a:t>
            </a:r>
            <a:r>
              <a:rPr lang="en-US" altLang="ja-JP" sz="1600"/>
              <a:t> but going in the opposite direction to subtract. Measure the length of the difference. Since </a:t>
            </a:r>
            <a:r>
              <a:rPr lang="en-US" altLang="ja-JP" sz="1600" i="1"/>
              <a:t>v</a:t>
            </a:r>
            <a:r>
              <a:rPr lang="en-US" altLang="ja-JP" sz="1600" baseline="-25000"/>
              <a:t>2  </a:t>
            </a:r>
            <a:r>
              <a:rPr lang="en-US" altLang="ja-JP" sz="1600"/>
              <a:t>is greater, the answer is positive.</a:t>
            </a:r>
          </a:p>
          <a:p>
            <a:pPr algn="just"/>
            <a:r>
              <a:rPr lang="en-US" altLang="en-US" sz="1600"/>
              <a:t>If the velocity on a velocity vs. time graph based on the dot diagram of the velociraptors would be increasing, decreasing, or staying the same.</a:t>
            </a:r>
          </a:p>
          <a:p>
            <a:pPr algn="just"/>
            <a:r>
              <a:rPr lang="en-US" altLang="en-US" sz="1600"/>
              <a:t>Answer: Increasing. The raptor covers more distance in the same time period, and therefore </a:t>
            </a:r>
            <a:r>
              <a:rPr lang="en-US" altLang="en-US" sz="1600" i="1"/>
              <a:t>v</a:t>
            </a:r>
            <a:r>
              <a:rPr lang="en-US" altLang="en-US" sz="1600" baseline="-25000"/>
              <a:t>2 </a:t>
            </a:r>
            <a:r>
              <a:rPr lang="en-US" altLang="en-US" sz="1600"/>
              <a:t> &gt;</a:t>
            </a:r>
            <a:r>
              <a:rPr lang="en-US" altLang="en-US" sz="1600" baseline="-25000"/>
              <a:t>  </a:t>
            </a:r>
            <a:r>
              <a:rPr lang="en-US" altLang="en-US" sz="1600" i="1"/>
              <a:t>v</a:t>
            </a:r>
            <a:r>
              <a:rPr lang="en-US" altLang="en-US" sz="1600" baseline="-25000"/>
              <a:t>1</a:t>
            </a:r>
            <a:r>
              <a:rPr lang="en-US" altLang="en-US" sz="16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1000"/>
                                        <p:tgtEl>
                                          <p:spTgt spid="7">
                                            <p:txEl>
                                              <p:pRg st="4" end="4"/>
                                            </p:txEl>
                                          </p:spTgt>
                                        </p:tgtEl>
                                      </p:cBhvr>
                                    </p:animEffect>
                                    <p:anim calcmode="lin" valueType="num">
                                      <p:cBhvr>
                                        <p:cTn id="4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fade">
                                      <p:cBhvr>
                                        <p:cTn id="54" dur="1000"/>
                                        <p:tgtEl>
                                          <p:spTgt spid="7">
                                            <p:txEl>
                                              <p:pRg st="5" end="5"/>
                                            </p:txEl>
                                          </p:spTgt>
                                        </p:tgtEl>
                                      </p:cBhvr>
                                    </p:animEffect>
                                    <p:anim calcmode="lin" valueType="num">
                                      <p:cBhvr>
                                        <p:cTn id="5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6" end="6"/>
                                            </p:txEl>
                                          </p:spTgt>
                                        </p:tgtEl>
                                        <p:attrNameLst>
                                          <p:attrName>style.visibility</p:attrName>
                                        </p:attrNameLst>
                                      </p:cBhvr>
                                      <p:to>
                                        <p:strVal val="visible"/>
                                      </p:to>
                                    </p:set>
                                    <p:animEffect transition="in" filter="fade">
                                      <p:cBhvr>
                                        <p:cTn id="61" dur="1000"/>
                                        <p:tgtEl>
                                          <p:spTgt spid="7">
                                            <p:txEl>
                                              <p:pRg st="6" end="6"/>
                                            </p:txEl>
                                          </p:spTgt>
                                        </p:tgtEl>
                                      </p:cBhvr>
                                    </p:animEffect>
                                    <p:anim calcmode="lin" valueType="num">
                                      <p:cBhvr>
                                        <p:cTn id="6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fade">
                                      <p:cBhvr>
                                        <p:cTn id="68" dur="1000"/>
                                        <p:tgtEl>
                                          <p:spTgt spid="7">
                                            <p:txEl>
                                              <p:pRg st="7" end="7"/>
                                            </p:txEl>
                                          </p:spTgt>
                                        </p:tgtEl>
                                      </p:cBhvr>
                                    </p:animEffect>
                                    <p:anim calcmode="lin" valueType="num">
                                      <p:cBhvr>
                                        <p:cTn id="6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entr" presetSubtype="0" fill="hold" nodeType="clickEffect">
                                  <p:stCondLst>
                                    <p:cond delay="0"/>
                                  </p:stCondLst>
                                  <p:childTnLst>
                                    <p:set>
                                      <p:cBhvr>
                                        <p:cTn id="78" dur="1" fill="hold">
                                          <p:stCondLst>
                                            <p:cond delay="0"/>
                                          </p:stCondLst>
                                        </p:cTn>
                                        <p:tgtEl>
                                          <p:spTgt spid="7">
                                            <p:txEl>
                                              <p:pRg st="8" end="8"/>
                                            </p:txEl>
                                          </p:spTgt>
                                        </p:tgtEl>
                                        <p:attrNameLst>
                                          <p:attrName>style.visibility</p:attrName>
                                        </p:attrNameLst>
                                      </p:cBhvr>
                                      <p:to>
                                        <p:strVal val="visible"/>
                                      </p:to>
                                    </p:set>
                                    <p:animEffect transition="in" filter="fade">
                                      <p:cBhvr>
                                        <p:cTn id="79" dur="1000"/>
                                        <p:tgtEl>
                                          <p:spTgt spid="7">
                                            <p:txEl>
                                              <p:pRg st="8" end="8"/>
                                            </p:txEl>
                                          </p:spTgt>
                                        </p:tgtEl>
                                      </p:cBhvr>
                                    </p:animEffect>
                                    <p:anim calcmode="lin" valueType="num">
                                      <p:cBhvr>
                                        <p:cTn id="80"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81"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nodeType="clickEffect">
                                  <p:stCondLst>
                                    <p:cond delay="0"/>
                                  </p:stCondLst>
                                  <p:childTnLst>
                                    <p:set>
                                      <p:cBhvr>
                                        <p:cTn id="89" dur="1" fill="hold">
                                          <p:stCondLst>
                                            <p:cond delay="0"/>
                                          </p:stCondLst>
                                        </p:cTn>
                                        <p:tgtEl>
                                          <p:spTgt spid="7">
                                            <p:txEl>
                                              <p:pRg st="9" end="9"/>
                                            </p:txEl>
                                          </p:spTgt>
                                        </p:tgtEl>
                                        <p:attrNameLst>
                                          <p:attrName>style.visibility</p:attrName>
                                        </p:attrNameLst>
                                      </p:cBhvr>
                                      <p:to>
                                        <p:strVal val="visible"/>
                                      </p:to>
                                    </p:set>
                                    <p:animEffect transition="in" filter="fade">
                                      <p:cBhvr>
                                        <p:cTn id="90" dur="1000"/>
                                        <p:tgtEl>
                                          <p:spTgt spid="7">
                                            <p:txEl>
                                              <p:pRg st="9" end="9"/>
                                            </p:txEl>
                                          </p:spTgt>
                                        </p:tgtEl>
                                      </p:cBhvr>
                                    </p:animEffect>
                                    <p:anim calcmode="lin" valueType="num">
                                      <p:cBhvr>
                                        <p:cTn id="91"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92"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entr" presetSubtype="0" fill="hold" nodeType="clickEffect">
                                  <p:stCondLst>
                                    <p:cond delay="0"/>
                                  </p:stCondLst>
                                  <p:childTnLst>
                                    <p:set>
                                      <p:cBhvr>
                                        <p:cTn id="96" dur="1" fill="hold">
                                          <p:stCondLst>
                                            <p:cond delay="0"/>
                                          </p:stCondLst>
                                        </p:cTn>
                                        <p:tgtEl>
                                          <p:spTgt spid="7">
                                            <p:txEl>
                                              <p:pRg st="10" end="10"/>
                                            </p:txEl>
                                          </p:spTgt>
                                        </p:tgtEl>
                                        <p:attrNameLst>
                                          <p:attrName>style.visibility</p:attrName>
                                        </p:attrNameLst>
                                      </p:cBhvr>
                                      <p:to>
                                        <p:strVal val="visible"/>
                                      </p:to>
                                    </p:set>
                                    <p:animEffect transition="in" filter="fade">
                                      <p:cBhvr>
                                        <p:cTn id="97" dur="1000"/>
                                        <p:tgtEl>
                                          <p:spTgt spid="7">
                                            <p:txEl>
                                              <p:pRg st="10" end="10"/>
                                            </p:txEl>
                                          </p:spTgt>
                                        </p:tgtEl>
                                      </p:cBhvr>
                                    </p:animEffect>
                                    <p:anim calcmode="lin" valueType="num">
                                      <p:cBhvr>
                                        <p:cTn id="98"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99"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3">
                                            <p:txEl>
                                              <p:pRg st="0" end="0"/>
                                            </p:txEl>
                                          </p:spTgt>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5"/>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22"/>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7"/>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42" presetClass="entr" presetSubtype="0" fill="hold" nodeType="clickEffect">
                                  <p:stCondLst>
                                    <p:cond delay="0"/>
                                  </p:stCondLst>
                                  <p:childTnLst>
                                    <p:set>
                                      <p:cBhvr>
                                        <p:cTn id="123" dur="1" fill="hold">
                                          <p:stCondLst>
                                            <p:cond delay="0"/>
                                          </p:stCondLst>
                                        </p:cTn>
                                        <p:tgtEl>
                                          <p:spTgt spid="20494">
                                            <p:txEl>
                                              <p:pRg st="0" end="0"/>
                                            </p:txEl>
                                          </p:spTgt>
                                        </p:tgtEl>
                                        <p:attrNameLst>
                                          <p:attrName>style.visibility</p:attrName>
                                        </p:attrNameLst>
                                      </p:cBhvr>
                                      <p:to>
                                        <p:strVal val="visible"/>
                                      </p:to>
                                    </p:set>
                                    <p:animEffect transition="in" filter="fade">
                                      <p:cBhvr>
                                        <p:cTn id="124" dur="1000"/>
                                        <p:tgtEl>
                                          <p:spTgt spid="20494">
                                            <p:txEl>
                                              <p:pRg st="0" end="0"/>
                                            </p:txEl>
                                          </p:spTgt>
                                        </p:tgtEl>
                                      </p:cBhvr>
                                    </p:animEffect>
                                    <p:anim calcmode="lin" valueType="num">
                                      <p:cBhvr>
                                        <p:cTn id="125" dur="1000" fill="hold"/>
                                        <p:tgtEl>
                                          <p:spTgt spid="20494">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204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2" presetClass="entr" presetSubtype="0" fill="hold" nodeType="clickEffect">
                                  <p:stCondLst>
                                    <p:cond delay="0"/>
                                  </p:stCondLst>
                                  <p:childTnLst>
                                    <p:set>
                                      <p:cBhvr>
                                        <p:cTn id="130" dur="1" fill="hold">
                                          <p:stCondLst>
                                            <p:cond delay="0"/>
                                          </p:stCondLst>
                                        </p:cTn>
                                        <p:tgtEl>
                                          <p:spTgt spid="20494">
                                            <p:txEl>
                                              <p:pRg st="1" end="1"/>
                                            </p:txEl>
                                          </p:spTgt>
                                        </p:tgtEl>
                                        <p:attrNameLst>
                                          <p:attrName>style.visibility</p:attrName>
                                        </p:attrNameLst>
                                      </p:cBhvr>
                                      <p:to>
                                        <p:strVal val="visible"/>
                                      </p:to>
                                    </p:set>
                                    <p:animEffect transition="in" filter="fade">
                                      <p:cBhvr>
                                        <p:cTn id="131" dur="1000"/>
                                        <p:tgtEl>
                                          <p:spTgt spid="20494">
                                            <p:txEl>
                                              <p:pRg st="1" end="1"/>
                                            </p:txEl>
                                          </p:spTgt>
                                        </p:tgtEl>
                                      </p:cBhvr>
                                    </p:animEffect>
                                    <p:anim calcmode="lin" valueType="num">
                                      <p:cBhvr>
                                        <p:cTn id="132" dur="1000" fill="hold"/>
                                        <p:tgtEl>
                                          <p:spTgt spid="20494">
                                            <p:txEl>
                                              <p:pRg st="1" end="1"/>
                                            </p:txEl>
                                          </p:spTgt>
                                        </p:tgtEl>
                                        <p:attrNameLst>
                                          <p:attrName>ppt_x</p:attrName>
                                        </p:attrNameLst>
                                      </p:cBhvr>
                                      <p:tavLst>
                                        <p:tav tm="0">
                                          <p:val>
                                            <p:strVal val="#ppt_x"/>
                                          </p:val>
                                        </p:tav>
                                        <p:tav tm="100000">
                                          <p:val>
                                            <p:strVal val="#ppt_x"/>
                                          </p:val>
                                        </p:tav>
                                      </p:tavLst>
                                    </p:anim>
                                    <p:anim calcmode="lin" valueType="num">
                                      <p:cBhvr>
                                        <p:cTn id="133" dur="1000" fill="hold"/>
                                        <p:tgtEl>
                                          <p:spTgt spid="204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42" presetClass="entr" presetSubtype="0" fill="hold" nodeType="clickEffect">
                                  <p:stCondLst>
                                    <p:cond delay="0"/>
                                  </p:stCondLst>
                                  <p:childTnLst>
                                    <p:set>
                                      <p:cBhvr>
                                        <p:cTn id="137" dur="1" fill="hold">
                                          <p:stCondLst>
                                            <p:cond delay="0"/>
                                          </p:stCondLst>
                                        </p:cTn>
                                        <p:tgtEl>
                                          <p:spTgt spid="20494">
                                            <p:txEl>
                                              <p:pRg st="2" end="2"/>
                                            </p:txEl>
                                          </p:spTgt>
                                        </p:tgtEl>
                                        <p:attrNameLst>
                                          <p:attrName>style.visibility</p:attrName>
                                        </p:attrNameLst>
                                      </p:cBhvr>
                                      <p:to>
                                        <p:strVal val="visible"/>
                                      </p:to>
                                    </p:set>
                                    <p:animEffect transition="in" filter="fade">
                                      <p:cBhvr>
                                        <p:cTn id="138" dur="1000"/>
                                        <p:tgtEl>
                                          <p:spTgt spid="20494">
                                            <p:txEl>
                                              <p:pRg st="2" end="2"/>
                                            </p:txEl>
                                          </p:spTgt>
                                        </p:tgtEl>
                                      </p:cBhvr>
                                    </p:animEffect>
                                    <p:anim calcmode="lin" valueType="num">
                                      <p:cBhvr>
                                        <p:cTn id="139" dur="1000" fill="hold"/>
                                        <p:tgtEl>
                                          <p:spTgt spid="20494">
                                            <p:txEl>
                                              <p:pRg st="2" end="2"/>
                                            </p:txEl>
                                          </p:spTgt>
                                        </p:tgtEl>
                                        <p:attrNameLst>
                                          <p:attrName>ppt_x</p:attrName>
                                        </p:attrNameLst>
                                      </p:cBhvr>
                                      <p:tavLst>
                                        <p:tav tm="0">
                                          <p:val>
                                            <p:strVal val="#ppt_x"/>
                                          </p:val>
                                        </p:tav>
                                        <p:tav tm="100000">
                                          <p:val>
                                            <p:strVal val="#ppt_x"/>
                                          </p:val>
                                        </p:tav>
                                      </p:tavLst>
                                    </p:anim>
                                    <p:anim calcmode="lin" valueType="num">
                                      <p:cBhvr>
                                        <p:cTn id="140" dur="1000" fill="hold"/>
                                        <p:tgtEl>
                                          <p:spTgt spid="2049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p:bldP spid="8" grpId="0"/>
      <p:bldP spid="8" grpId="1"/>
      <p:bldP spid="22" grpId="0"/>
      <p:bldP spid="22" grpId="1"/>
      <p:bldP spid="24" grpId="0"/>
      <p:bldP spid="24" grpId="1"/>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A0062A17-24AD-4218-AFB1-824D081C6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304"/>
          <a:stretch>
            <a:fillRect/>
          </a:stretch>
        </p:blipFill>
        <p:spPr bwMode="auto">
          <a:xfrm>
            <a:off x="0" y="288925"/>
            <a:ext cx="5689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a:extLst>
              <a:ext uri="{FF2B5EF4-FFF2-40B4-BE49-F238E27FC236}">
                <a16:creationId xmlns:a16="http://schemas.microsoft.com/office/drawing/2014/main" id="{88604147-BEDE-49EC-8FDA-69C7FF4E2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0"/>
            <a:ext cx="650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55F9001F-741F-4B8C-9F5A-BF57198F5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60"/>
          <a:stretch>
            <a:fillRect/>
          </a:stretch>
        </p:blipFill>
        <p:spPr bwMode="auto">
          <a:xfrm>
            <a:off x="0" y="3335338"/>
            <a:ext cx="56896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A597E6C-8C93-498A-BFED-58C8F87042E9}"/>
              </a:ext>
            </a:extLst>
          </p:cNvPr>
          <p:cNvSpPr/>
          <p:nvPr/>
        </p:nvSpPr>
        <p:spPr>
          <a:xfrm>
            <a:off x="10336213" y="6122988"/>
            <a:ext cx="1855787" cy="73501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E8C76E84-B992-426B-9F7F-D921C2F29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161925"/>
            <a:ext cx="91662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5">
            <a:extLst>
              <a:ext uri="{FF2B5EF4-FFF2-40B4-BE49-F238E27FC236}">
                <a16:creationId xmlns:a16="http://schemas.microsoft.com/office/drawing/2014/main" id="{BCD2399B-DF23-45C9-8C52-3A04547BA53F}"/>
              </a:ext>
            </a:extLst>
          </p:cNvPr>
          <p:cNvSpPr>
            <a:spLocks noChangeArrowheads="1"/>
          </p:cNvSpPr>
          <p:nvPr/>
        </p:nvSpPr>
        <p:spPr bwMode="auto">
          <a:xfrm>
            <a:off x="238125" y="3098800"/>
            <a:ext cx="6096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a:latin typeface="Calibri" panose="020F0502020204030204" pitchFamily="34" charset="0"/>
              </a:rPr>
              <a:t>The object is at a constant position away from the point of reference for about 2/5 of the time, then gets closer at a fairly steady velocity for 1/5 of the time, then is very close to the reference point for the remainder of the time. The flat lines suggest the object is at rest at those two positions. </a:t>
            </a:r>
          </a:p>
          <a:p>
            <a:pPr algn="just"/>
            <a:endParaRPr lang="en-US" altLang="en-US">
              <a:latin typeface="Calibri" panose="020F0502020204030204" pitchFamily="34" charset="0"/>
            </a:endParaRPr>
          </a:p>
          <a:p>
            <a:pPr algn="just"/>
            <a:r>
              <a:rPr lang="en-US" altLang="en-US">
                <a:latin typeface="Calibri" panose="020F0502020204030204" pitchFamily="34" charset="0"/>
              </a:rPr>
              <a:t>Velocity graphs should start with a horizontal line indicating zero velocity for some time, then the curve should be below the horizontal axis to indicate a negative velocity, followed by another flat portion on the horizontal axis to indicate the object is at rest again.</a:t>
            </a:r>
            <a:endParaRPr lang="en-US" altLang="en-US"/>
          </a:p>
        </p:txBody>
      </p:sp>
      <p:grpSp>
        <p:nvGrpSpPr>
          <p:cNvPr id="7" name="Group 6">
            <a:extLst>
              <a:ext uri="{FF2B5EF4-FFF2-40B4-BE49-F238E27FC236}">
                <a16:creationId xmlns:a16="http://schemas.microsoft.com/office/drawing/2014/main" id="{4CCAFC06-25DE-4A3E-A004-57675E0F7C08}"/>
              </a:ext>
            </a:extLst>
          </p:cNvPr>
          <p:cNvGrpSpPr>
            <a:grpSpLocks/>
          </p:cNvGrpSpPr>
          <p:nvPr/>
        </p:nvGrpSpPr>
        <p:grpSpPr bwMode="auto">
          <a:xfrm>
            <a:off x="7242175" y="3098800"/>
            <a:ext cx="4437063" cy="3476625"/>
            <a:chOff x="5302250" y="3976688"/>
            <a:chExt cx="3333980" cy="2374900"/>
          </a:xfrm>
        </p:grpSpPr>
        <p:grpSp>
          <p:nvGrpSpPr>
            <p:cNvPr id="27660" name="Group 6">
              <a:extLst>
                <a:ext uri="{FF2B5EF4-FFF2-40B4-BE49-F238E27FC236}">
                  <a16:creationId xmlns:a16="http://schemas.microsoft.com/office/drawing/2014/main" id="{467B4AD6-DAE3-400B-AE99-01DCD947B4A5}"/>
                </a:ext>
              </a:extLst>
            </p:cNvPr>
            <p:cNvGrpSpPr>
              <a:grpSpLocks/>
            </p:cNvGrpSpPr>
            <p:nvPr/>
          </p:nvGrpSpPr>
          <p:grpSpPr bwMode="auto">
            <a:xfrm>
              <a:off x="5302250" y="3976688"/>
              <a:ext cx="2644775" cy="2374900"/>
              <a:chOff x="5302250" y="3976688"/>
              <a:chExt cx="2644775" cy="2374900"/>
            </a:xfrm>
          </p:grpSpPr>
          <p:pic>
            <p:nvPicPr>
              <p:cNvPr id="27663" name="Picture 25" descr="PHYS22_SE_INV01L02_T0001018a.jpg">
                <a:extLst>
                  <a:ext uri="{FF2B5EF4-FFF2-40B4-BE49-F238E27FC236}">
                    <a16:creationId xmlns:a16="http://schemas.microsoft.com/office/drawing/2014/main" id="{76BC4614-14A1-41FE-B60D-F7684B0C3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3976688"/>
                <a:ext cx="26447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3707683-7F3E-447E-9E7D-6AAA293C1DC4}"/>
                  </a:ext>
                </a:extLst>
              </p:cNvPr>
              <p:cNvSpPr/>
              <p:nvPr/>
            </p:nvSpPr>
            <p:spPr>
              <a:xfrm>
                <a:off x="6052545" y="4410460"/>
                <a:ext cx="1355063" cy="27869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3" name="Rectangle 12">
                <a:extLst>
                  <a:ext uri="{FF2B5EF4-FFF2-40B4-BE49-F238E27FC236}">
                    <a16:creationId xmlns:a16="http://schemas.microsoft.com/office/drawing/2014/main" id="{3EB33AC3-C8A6-4CDE-8B90-4571DE64F546}"/>
                  </a:ext>
                </a:extLst>
              </p:cNvPr>
              <p:cNvSpPr/>
              <p:nvPr/>
            </p:nvSpPr>
            <p:spPr>
              <a:xfrm>
                <a:off x="6622721" y="4839894"/>
                <a:ext cx="1121267" cy="27978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4" name="Rectangle 13">
                <a:extLst>
                  <a:ext uri="{FF2B5EF4-FFF2-40B4-BE49-F238E27FC236}">
                    <a16:creationId xmlns:a16="http://schemas.microsoft.com/office/drawing/2014/main" id="{03A6A142-59B8-4A79-989B-5A5EC8185C18}"/>
                  </a:ext>
                </a:extLst>
              </p:cNvPr>
              <p:cNvSpPr/>
              <p:nvPr/>
            </p:nvSpPr>
            <p:spPr>
              <a:xfrm>
                <a:off x="5748371" y="5608754"/>
                <a:ext cx="1353871" cy="27761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grpSp>
        <p:sp>
          <p:nvSpPr>
            <p:cNvPr id="27661" name="TextBox 24">
              <a:extLst>
                <a:ext uri="{FF2B5EF4-FFF2-40B4-BE49-F238E27FC236}">
                  <a16:creationId xmlns:a16="http://schemas.microsoft.com/office/drawing/2014/main" id="{E2C12155-FEF2-4B82-80EC-1E84B98D7646}"/>
                </a:ext>
              </a:extLst>
            </p:cNvPr>
            <p:cNvSpPr txBox="1">
              <a:spLocks noChangeArrowheads="1"/>
            </p:cNvSpPr>
            <p:nvPr/>
          </p:nvSpPr>
          <p:spPr bwMode="auto">
            <a:xfrm>
              <a:off x="5915225" y="4257053"/>
              <a:ext cx="206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Positive velocity</a:t>
              </a:r>
            </a:p>
          </p:txBody>
        </p:sp>
        <p:sp>
          <p:nvSpPr>
            <p:cNvPr id="27662" name="TextBox 28">
              <a:extLst>
                <a:ext uri="{FF2B5EF4-FFF2-40B4-BE49-F238E27FC236}">
                  <a16:creationId xmlns:a16="http://schemas.microsoft.com/office/drawing/2014/main" id="{D3D4EFFE-5A06-40F4-A7A2-75EDC85CAE66}"/>
                </a:ext>
              </a:extLst>
            </p:cNvPr>
            <p:cNvSpPr txBox="1">
              <a:spLocks noChangeArrowheads="1"/>
            </p:cNvSpPr>
            <p:nvPr/>
          </p:nvSpPr>
          <p:spPr bwMode="auto">
            <a:xfrm>
              <a:off x="6571092" y="4780138"/>
              <a:ext cx="206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Zero velocity</a:t>
              </a:r>
            </a:p>
          </p:txBody>
        </p:sp>
      </p:grpSp>
      <p:sp>
        <p:nvSpPr>
          <p:cNvPr id="15" name="Rectangle 14">
            <a:extLst>
              <a:ext uri="{FF2B5EF4-FFF2-40B4-BE49-F238E27FC236}">
                <a16:creationId xmlns:a16="http://schemas.microsoft.com/office/drawing/2014/main" id="{F056D6EB-FEBE-4BD5-94C1-C0C2799A2B48}"/>
              </a:ext>
            </a:extLst>
          </p:cNvPr>
          <p:cNvSpPr/>
          <p:nvPr/>
        </p:nvSpPr>
        <p:spPr>
          <a:xfrm>
            <a:off x="7446963" y="3429000"/>
            <a:ext cx="3128962" cy="136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7" name="Rectangle 16">
            <a:extLst>
              <a:ext uri="{FF2B5EF4-FFF2-40B4-BE49-F238E27FC236}">
                <a16:creationId xmlns:a16="http://schemas.microsoft.com/office/drawing/2014/main" id="{D5D25D75-BDE9-4739-9889-74B52443495F}"/>
              </a:ext>
            </a:extLst>
          </p:cNvPr>
          <p:cNvSpPr/>
          <p:nvPr/>
        </p:nvSpPr>
        <p:spPr>
          <a:xfrm rot="2411046">
            <a:off x="8832850" y="5487988"/>
            <a:ext cx="1774825" cy="46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8" name="Rectangle 17">
            <a:extLst>
              <a:ext uri="{FF2B5EF4-FFF2-40B4-BE49-F238E27FC236}">
                <a16:creationId xmlns:a16="http://schemas.microsoft.com/office/drawing/2014/main" id="{480FB692-B965-4686-8E62-586E655C2FAB}"/>
              </a:ext>
            </a:extLst>
          </p:cNvPr>
          <p:cNvSpPr/>
          <p:nvPr/>
        </p:nvSpPr>
        <p:spPr>
          <a:xfrm rot="2411046">
            <a:off x="7885113" y="4276725"/>
            <a:ext cx="1776412" cy="45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cxnSp>
        <p:nvCxnSpPr>
          <p:cNvPr id="20" name="Straight Connector 19">
            <a:extLst>
              <a:ext uri="{FF2B5EF4-FFF2-40B4-BE49-F238E27FC236}">
                <a16:creationId xmlns:a16="http://schemas.microsoft.com/office/drawing/2014/main" id="{0BDD1DF8-7D49-4808-A9F2-ED3B56D1A3A8}"/>
              </a:ext>
            </a:extLst>
          </p:cNvPr>
          <p:cNvCxnSpPr/>
          <p:nvPr/>
        </p:nvCxnSpPr>
        <p:spPr>
          <a:xfrm>
            <a:off x="8058150" y="4824413"/>
            <a:ext cx="2433638" cy="0"/>
          </a:xfrm>
          <a:prstGeom prst="line">
            <a:avLst/>
          </a:prstGeom>
          <a:ln w="28575">
            <a:solidFill>
              <a:srgbClr val="8C8D9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6BD051-7E13-4590-BE20-84C8A512D416}"/>
              </a:ext>
            </a:extLst>
          </p:cNvPr>
          <p:cNvCxnSpPr/>
          <p:nvPr/>
        </p:nvCxnSpPr>
        <p:spPr>
          <a:xfrm>
            <a:off x="7446963" y="3509963"/>
            <a:ext cx="1484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EF6528D-953D-4413-91CC-C6D035A2A754}"/>
              </a:ext>
            </a:extLst>
          </p:cNvPr>
          <p:cNvCxnSpPr>
            <a:cxnSpLocks/>
          </p:cNvCxnSpPr>
          <p:nvPr/>
        </p:nvCxnSpPr>
        <p:spPr>
          <a:xfrm flipH="1">
            <a:off x="8904288" y="3482975"/>
            <a:ext cx="0" cy="1343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8E37D4-D090-4A77-B8B0-5ED9691F399D}"/>
              </a:ext>
            </a:extLst>
          </p:cNvPr>
          <p:cNvCxnSpPr/>
          <p:nvPr/>
        </p:nvCxnSpPr>
        <p:spPr>
          <a:xfrm>
            <a:off x="8891588" y="4789488"/>
            <a:ext cx="1482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HYS22_SE_INV01L02_T0001021.jpg">
            <a:extLst>
              <a:ext uri="{FF2B5EF4-FFF2-40B4-BE49-F238E27FC236}">
                <a16:creationId xmlns:a16="http://schemas.microsoft.com/office/drawing/2014/main" id="{970E1538-D359-4A00-88FD-835680D7DA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7513" y="2843213"/>
            <a:ext cx="3309937"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HYS22_SE_INV01L02_T0001021a.jpg">
            <a:extLst>
              <a:ext uri="{FF2B5EF4-FFF2-40B4-BE49-F238E27FC236}">
                <a16:creationId xmlns:a16="http://schemas.microsoft.com/office/drawing/2014/main" id="{283CB888-693B-449E-A944-543FB32493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765300"/>
            <a:ext cx="226536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a:extLst>
              <a:ext uri="{FF2B5EF4-FFF2-40B4-BE49-F238E27FC236}">
                <a16:creationId xmlns:a16="http://schemas.microsoft.com/office/drawing/2014/main" id="{8FBD6D15-FB3D-4D52-85C0-2AECA2F26CA8}"/>
              </a:ext>
            </a:extLst>
          </p:cNvPr>
          <p:cNvSpPr>
            <a:spLocks noGrp="1" noChangeArrowheads="1"/>
          </p:cNvSpPr>
          <p:nvPr>
            <p:ph type="title"/>
          </p:nvPr>
        </p:nvSpPr>
        <p:spPr bwMode="auto">
          <a:xfrm>
            <a:off x="112713"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Acceleration</a:t>
            </a:r>
          </a:p>
        </p:txBody>
      </p:sp>
      <p:sp>
        <p:nvSpPr>
          <p:cNvPr id="3" name="Text Placeholder 2">
            <a:extLst>
              <a:ext uri="{FF2B5EF4-FFF2-40B4-BE49-F238E27FC236}">
                <a16:creationId xmlns:a16="http://schemas.microsoft.com/office/drawing/2014/main" id="{4A08AC70-2671-4CA9-A757-0C4967CF2FF7}"/>
              </a:ext>
            </a:extLst>
          </p:cNvPr>
          <p:cNvSpPr>
            <a:spLocks noGrp="1"/>
          </p:cNvSpPr>
          <p:nvPr>
            <p:ph type="body" sz="quarter" idx="12"/>
          </p:nvPr>
        </p:nvSpPr>
        <p:spPr bwMode="auto">
          <a:xfrm>
            <a:off x="107950" y="1096963"/>
            <a:ext cx="3028950" cy="114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b="1">
                <a:ea typeface="ＭＳ Ｐゴシック" panose="020B0600070205080204" pitchFamily="34" charset="-128"/>
              </a:rPr>
              <a:t>Acceleration</a:t>
            </a:r>
            <a:r>
              <a:rPr lang="en-US" altLang="en-US">
                <a:ea typeface="ＭＳ Ｐゴシック" panose="020B0600070205080204" pitchFamily="34" charset="-128"/>
              </a:rPr>
              <a:t> is a vector that is the time derivative of velocity. </a:t>
            </a:r>
          </a:p>
          <a:p>
            <a:pPr>
              <a:buClr>
                <a:srgbClr val="A6A6A6"/>
              </a:buClr>
            </a:pPr>
            <a:endParaRPr lang="en-US" altLang="en-US">
              <a:ea typeface="ＭＳ Ｐゴシック" panose="020B0600070205080204" pitchFamily="34" charset="-128"/>
            </a:endParaRPr>
          </a:p>
        </p:txBody>
      </p:sp>
      <p:sp>
        <p:nvSpPr>
          <p:cNvPr id="11" name="TextBox 10">
            <a:extLst>
              <a:ext uri="{FF2B5EF4-FFF2-40B4-BE49-F238E27FC236}">
                <a16:creationId xmlns:a16="http://schemas.microsoft.com/office/drawing/2014/main" id="{7CFD569E-04FA-4EA3-B258-BBBDB5FBED02}"/>
              </a:ext>
            </a:extLst>
          </p:cNvPr>
          <p:cNvSpPr txBox="1">
            <a:spLocks noChangeArrowheads="1"/>
          </p:cNvSpPr>
          <p:nvPr/>
        </p:nvSpPr>
        <p:spPr bwMode="auto">
          <a:xfrm>
            <a:off x="12700" y="2168525"/>
            <a:ext cx="28686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Use the head-to-tail method and the velocity vectors from a dot diagram to determine the direction of the acceleration. </a:t>
            </a:r>
          </a:p>
        </p:txBody>
      </p:sp>
      <p:pic>
        <p:nvPicPr>
          <p:cNvPr id="16" name="Picture 15" descr="INV01EXP02pg23.jpg">
            <a:extLst>
              <a:ext uri="{FF2B5EF4-FFF2-40B4-BE49-F238E27FC236}">
                <a16:creationId xmlns:a16="http://schemas.microsoft.com/office/drawing/2014/main" id="{67D05DA2-B38E-4243-ABDF-28F9A7C707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3475" y="963613"/>
            <a:ext cx="4645025"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1B09715-3607-4947-B309-58E4CCDC359C}"/>
              </a:ext>
            </a:extLst>
          </p:cNvPr>
          <p:cNvSpPr>
            <a:spLocks noChangeArrowheads="1"/>
          </p:cNvSpPr>
          <p:nvPr/>
        </p:nvSpPr>
        <p:spPr bwMode="auto">
          <a:xfrm>
            <a:off x="8315325" y="612775"/>
            <a:ext cx="38639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a:t>Constant accelerated motion is motion with a constant acceleration. </a:t>
            </a:r>
          </a:p>
          <a:p>
            <a:pPr algn="just"/>
            <a:r>
              <a:rPr lang="en-US" altLang="en-US"/>
              <a:t>What the </a:t>
            </a:r>
            <a:r>
              <a:rPr lang="en-US" altLang="en-US">
                <a:solidFill>
                  <a:srgbClr val="000000"/>
                </a:solidFill>
              </a:rPr>
              <a:t>equation</a:t>
            </a:r>
            <a:r>
              <a:rPr lang="en-US" altLang="en-US"/>
              <a:t> for acceleration reminds them of. </a:t>
            </a:r>
          </a:p>
          <a:p>
            <a:pPr algn="just"/>
            <a:r>
              <a:rPr lang="en-US" altLang="en-US"/>
              <a:t>Answer: Finding the slope of a line</a:t>
            </a:r>
          </a:p>
          <a:p>
            <a:pPr algn="just"/>
            <a:r>
              <a:rPr lang="en-US" altLang="en-US"/>
              <a:t>See that for constant accelerated motion, acceleration is the slope of the line of a velocity vs. time graph.</a:t>
            </a:r>
          </a:p>
          <a:p>
            <a:pPr algn="just"/>
            <a:r>
              <a:rPr lang="en-US" altLang="en-US"/>
              <a:t>What would a steeper slope indicate? </a:t>
            </a:r>
          </a:p>
          <a:p>
            <a:pPr algn="just"/>
            <a:r>
              <a:rPr lang="en-US" altLang="en-US"/>
              <a:t>Answer: Greater acceleration</a:t>
            </a:r>
          </a:p>
          <a:p>
            <a:pPr algn="just"/>
            <a:r>
              <a:rPr lang="en-US" altLang="en-US"/>
              <a:t>𝚫</a:t>
            </a:r>
            <a:r>
              <a:rPr lang="en-US" altLang="ja-JP" i="1"/>
              <a:t>v </a:t>
            </a:r>
            <a:r>
              <a:rPr lang="en-US" altLang="ja-JP"/>
              <a:t>= </a:t>
            </a:r>
            <a:r>
              <a:rPr lang="en-US" altLang="ja-JP" i="1"/>
              <a:t>v</a:t>
            </a:r>
            <a:r>
              <a:rPr lang="en-US" altLang="ja-JP" baseline="-25000"/>
              <a:t>2 </a:t>
            </a:r>
            <a:r>
              <a:rPr lang="en-US" altLang="ja-JP"/>
              <a:t> −</a:t>
            </a:r>
            <a:r>
              <a:rPr lang="en-US" altLang="ja-JP" baseline="-25000"/>
              <a:t>  </a:t>
            </a:r>
            <a:r>
              <a:rPr lang="en-US" altLang="ja-JP" i="1"/>
              <a:t>v</a:t>
            </a:r>
            <a:r>
              <a:rPr lang="en-US" altLang="ja-JP" baseline="-25000"/>
              <a:t>1</a:t>
            </a:r>
            <a:r>
              <a:rPr lang="en-US" altLang="ja-JP"/>
              <a:t>, </a:t>
            </a:r>
          </a:p>
          <a:p>
            <a:pPr algn="just"/>
            <a:r>
              <a:rPr lang="en-US" altLang="ja-JP"/>
              <a:t>and to change the direction of the subtracted vector as shown in the diagrams. </a:t>
            </a:r>
          </a:p>
          <a:p>
            <a:pPr algn="just"/>
            <a:r>
              <a:rPr lang="en-US" altLang="ja-JP">
                <a:solidFill>
                  <a:srgbClr val="000000"/>
                </a:solidFill>
              </a:rPr>
              <a:t>To subtract, place the tail of </a:t>
            </a:r>
            <a:r>
              <a:rPr lang="en-US" altLang="ja-JP" i="1">
                <a:solidFill>
                  <a:srgbClr val="000000"/>
                </a:solidFill>
              </a:rPr>
              <a:t>v</a:t>
            </a:r>
            <a:r>
              <a:rPr lang="en-US" altLang="ja-JP" baseline="-25000">
                <a:solidFill>
                  <a:srgbClr val="000000"/>
                </a:solidFill>
              </a:rPr>
              <a:t>1</a:t>
            </a:r>
            <a:r>
              <a:rPr lang="en-US" altLang="ja-JP">
                <a:solidFill>
                  <a:srgbClr val="000000"/>
                </a:solidFill>
              </a:rPr>
              <a:t> at the head of </a:t>
            </a:r>
            <a:r>
              <a:rPr lang="en-US" altLang="ja-JP" i="1">
                <a:solidFill>
                  <a:srgbClr val="000000"/>
                </a:solidFill>
              </a:rPr>
              <a:t>v</a:t>
            </a:r>
            <a:r>
              <a:rPr lang="en-US" altLang="ja-JP" baseline="-25000">
                <a:solidFill>
                  <a:srgbClr val="000000"/>
                </a:solidFill>
              </a:rPr>
              <a:t>2</a:t>
            </a:r>
            <a:r>
              <a:rPr lang="en-US" altLang="ja-JP">
                <a:solidFill>
                  <a:srgbClr val="000000"/>
                </a:solidFill>
              </a:rPr>
              <a:t> but going in the opposite direction. Measure the length of the difference. The answer indicates the direction of the acceleration.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Effect transition="in" filter="fade">
                                      <p:cBhvr>
                                        <p:cTn id="43" dur="1000"/>
                                        <p:tgtEl>
                                          <p:spTgt spid="2">
                                            <p:txEl>
                                              <p:pRg st="4" end="4"/>
                                            </p:txEl>
                                          </p:spTgt>
                                        </p:tgtEl>
                                      </p:cBhvr>
                                    </p:animEffect>
                                    <p:anim calcmode="lin" valueType="num">
                                      <p:cBhvr>
                                        <p:cTn id="4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1000"/>
                                        <p:tgtEl>
                                          <p:spTgt spid="2">
                                            <p:txEl>
                                              <p:pRg st="5" end="5"/>
                                            </p:txEl>
                                          </p:spTgt>
                                        </p:tgtEl>
                                      </p:cBhvr>
                                    </p:animEffect>
                                    <p:anim calcmode="lin" valueType="num">
                                      <p:cBhvr>
                                        <p:cTn id="5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
                                            <p:txEl>
                                              <p:pRg st="0" end="0"/>
                                            </p:txEl>
                                          </p:spTgt>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animEffect transition="in" filter="fade">
                                      <p:cBhvr>
                                        <p:cTn id="69" dur="1000"/>
                                        <p:tgtEl>
                                          <p:spTgt spid="2">
                                            <p:txEl>
                                              <p:pRg st="6" end="6"/>
                                            </p:txEl>
                                          </p:spTgt>
                                        </p:tgtEl>
                                      </p:cBhvr>
                                    </p:animEffect>
                                    <p:anim calcmode="lin" valueType="num">
                                      <p:cBhvr>
                                        <p:cTn id="7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2">
                                            <p:txEl>
                                              <p:pRg st="7" end="7"/>
                                            </p:txEl>
                                          </p:spTgt>
                                        </p:tgtEl>
                                        <p:attrNameLst>
                                          <p:attrName>style.visibility</p:attrName>
                                        </p:attrNameLst>
                                      </p:cBhvr>
                                      <p:to>
                                        <p:strVal val="visible"/>
                                      </p:to>
                                    </p:set>
                                    <p:animEffect transition="in" filter="fade">
                                      <p:cBhvr>
                                        <p:cTn id="76" dur="1000"/>
                                        <p:tgtEl>
                                          <p:spTgt spid="2">
                                            <p:txEl>
                                              <p:pRg st="7" end="7"/>
                                            </p:txEl>
                                          </p:spTgt>
                                        </p:tgtEl>
                                      </p:cBhvr>
                                    </p:animEffect>
                                    <p:anim calcmode="lin" valueType="num">
                                      <p:cBhvr>
                                        <p:cTn id="7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2">
                                            <p:txEl>
                                              <p:pRg st="8" end="8"/>
                                            </p:txEl>
                                          </p:spTgt>
                                        </p:tgtEl>
                                        <p:attrNameLst>
                                          <p:attrName>style.visibility</p:attrName>
                                        </p:attrNameLst>
                                      </p:cBhvr>
                                      <p:to>
                                        <p:strVal val="visible"/>
                                      </p:to>
                                    </p:set>
                                    <p:animEffect transition="in" filter="fade">
                                      <p:cBhvr>
                                        <p:cTn id="83" dur="1000"/>
                                        <p:tgtEl>
                                          <p:spTgt spid="2">
                                            <p:txEl>
                                              <p:pRg st="8" end="8"/>
                                            </p:txEl>
                                          </p:spTgt>
                                        </p:tgtEl>
                                      </p:cBhvr>
                                    </p:animEffect>
                                    <p:anim calcmode="lin" valueType="num">
                                      <p:cBhvr>
                                        <p:cTn id="8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cdn.kastatic.org/ka-perseus-images/ee08cfdce4bdba3844612f517e4daf28803f3c46.png">
            <a:extLst>
              <a:ext uri="{FF2B5EF4-FFF2-40B4-BE49-F238E27FC236}">
                <a16:creationId xmlns:a16="http://schemas.microsoft.com/office/drawing/2014/main" id="{144FFFBE-7945-45CE-90AD-D12B2BC36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5250"/>
            <a:ext cx="95631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D523F70C-7856-43DD-B9B0-7899B5541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188" y="169863"/>
            <a:ext cx="7516812"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a:extLst>
              <a:ext uri="{FF2B5EF4-FFF2-40B4-BE49-F238E27FC236}">
                <a16:creationId xmlns:a16="http://schemas.microsoft.com/office/drawing/2014/main" id="{B586E760-CC29-431F-AF52-3E8AA4EC6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46751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a:extLst>
              <a:ext uri="{FF2B5EF4-FFF2-40B4-BE49-F238E27FC236}">
                <a16:creationId xmlns:a16="http://schemas.microsoft.com/office/drawing/2014/main" id="{A51044A8-D9AC-4720-8A4E-CAC5526CE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316288"/>
            <a:ext cx="467518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7E39A54-11E2-4D30-A5AC-661AE54972F4}"/>
                  </a:ext>
                </a:extLst>
              </p14:cNvPr>
              <p14:cNvContentPartPr/>
              <p14:nvPr/>
            </p14:nvContentPartPr>
            <p14:xfrm>
              <a:off x="4959360" y="1092240"/>
              <a:ext cx="400320" cy="89280"/>
            </p14:xfrm>
          </p:contentPart>
        </mc:Choice>
        <mc:Fallback xmlns="">
          <p:pic>
            <p:nvPicPr>
              <p:cNvPr id="2" name="Ink 1">
                <a:extLst>
                  <a:ext uri="{FF2B5EF4-FFF2-40B4-BE49-F238E27FC236}">
                    <a16:creationId xmlns:a16="http://schemas.microsoft.com/office/drawing/2014/main" id="{87E39A54-11E2-4D30-A5AC-661AE54972F4}"/>
                  </a:ext>
                </a:extLst>
              </p:cNvPr>
              <p:cNvPicPr/>
              <p:nvPr/>
            </p:nvPicPr>
            <p:blipFill>
              <a:blip r:embed="rId6"/>
              <a:stretch>
                <a:fillRect/>
              </a:stretch>
            </p:blipFill>
            <p:spPr>
              <a:xfrm>
                <a:off x="4943520" y="1028880"/>
                <a:ext cx="431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00C818DD-7A5B-4003-B39D-AE8AE99178EF}"/>
                  </a:ext>
                </a:extLst>
              </p14:cNvPr>
              <p14:cNvContentPartPr/>
              <p14:nvPr/>
            </p14:nvContentPartPr>
            <p14:xfrm>
              <a:off x="7899480" y="2101680"/>
              <a:ext cx="203400" cy="235440"/>
            </p14:xfrm>
          </p:contentPart>
        </mc:Choice>
        <mc:Fallback xmlns="">
          <p:pic>
            <p:nvPicPr>
              <p:cNvPr id="3" name="Ink 2">
                <a:extLst>
                  <a:ext uri="{FF2B5EF4-FFF2-40B4-BE49-F238E27FC236}">
                    <a16:creationId xmlns:a16="http://schemas.microsoft.com/office/drawing/2014/main" id="{00C818DD-7A5B-4003-B39D-AE8AE99178EF}"/>
                  </a:ext>
                </a:extLst>
              </p:cNvPr>
              <p:cNvPicPr/>
              <p:nvPr/>
            </p:nvPicPr>
            <p:blipFill>
              <a:blip r:embed="rId8"/>
              <a:stretch>
                <a:fillRect/>
              </a:stretch>
            </p:blipFill>
            <p:spPr>
              <a:xfrm>
                <a:off x="7883640" y="2038320"/>
                <a:ext cx="23472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E60387D4-E365-4ACC-9D8D-684E05DE9951}"/>
                  </a:ext>
                </a:extLst>
              </p14:cNvPr>
              <p14:cNvContentPartPr/>
              <p14:nvPr/>
            </p14:nvContentPartPr>
            <p14:xfrm>
              <a:off x="7067520" y="2190600"/>
              <a:ext cx="108360" cy="25920"/>
            </p14:xfrm>
          </p:contentPart>
        </mc:Choice>
        <mc:Fallback xmlns="">
          <p:pic>
            <p:nvPicPr>
              <p:cNvPr id="4" name="Ink 3">
                <a:extLst>
                  <a:ext uri="{FF2B5EF4-FFF2-40B4-BE49-F238E27FC236}">
                    <a16:creationId xmlns:a16="http://schemas.microsoft.com/office/drawing/2014/main" id="{E60387D4-E365-4ACC-9D8D-684E05DE9951}"/>
                  </a:ext>
                </a:extLst>
              </p:cNvPr>
              <p:cNvPicPr/>
              <p:nvPr/>
            </p:nvPicPr>
            <p:blipFill>
              <a:blip r:embed="rId10"/>
              <a:stretch>
                <a:fillRect/>
              </a:stretch>
            </p:blipFill>
            <p:spPr>
              <a:xfrm>
                <a:off x="7051680" y="2127240"/>
                <a:ext cx="1396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41482437-F854-4425-B3BB-5B72661853A3}"/>
                  </a:ext>
                </a:extLst>
              </p14:cNvPr>
              <p14:cNvContentPartPr/>
              <p14:nvPr/>
            </p14:nvContentPartPr>
            <p14:xfrm>
              <a:off x="2762280" y="6267600"/>
              <a:ext cx="360" cy="360"/>
            </p14:xfrm>
          </p:contentPart>
        </mc:Choice>
        <mc:Fallback xmlns="">
          <p:pic>
            <p:nvPicPr>
              <p:cNvPr id="5" name="Ink 4">
                <a:extLst>
                  <a:ext uri="{FF2B5EF4-FFF2-40B4-BE49-F238E27FC236}">
                    <a16:creationId xmlns:a16="http://schemas.microsoft.com/office/drawing/2014/main" id="{41482437-F854-4425-B3BB-5B72661853A3}"/>
                  </a:ext>
                </a:extLst>
              </p:cNvPr>
              <p:cNvPicPr/>
              <p:nvPr/>
            </p:nvPicPr>
            <p:blipFill>
              <a:blip r:embed="rId12"/>
              <a:stretch>
                <a:fillRect/>
              </a:stretch>
            </p:blipFill>
            <p:spPr>
              <a:xfrm>
                <a:off x="2746440" y="6204240"/>
                <a:ext cx="31680" cy="12708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54BACAE9-D803-4532-8FB6-BD109531A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90500"/>
            <a:ext cx="102774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5">
            <a:extLst>
              <a:ext uri="{FF2B5EF4-FFF2-40B4-BE49-F238E27FC236}">
                <a16:creationId xmlns:a16="http://schemas.microsoft.com/office/drawing/2014/main" id="{F80789D0-088D-4687-A3C4-E9B095C0F650}"/>
              </a:ext>
            </a:extLst>
          </p:cNvPr>
          <p:cNvSpPr>
            <a:spLocks noChangeArrowheads="1"/>
          </p:cNvSpPr>
          <p:nvPr/>
        </p:nvSpPr>
        <p:spPr bwMode="auto">
          <a:xfrm>
            <a:off x="137352" y="4913174"/>
            <a:ext cx="1191729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Calibri" panose="020F0502020204030204" pitchFamily="34" charset="0"/>
              </a:rPr>
              <a:t>The dot diagram should have 1) several dots spaced X units apart for the motion before the ramp, 2) several increasingly closer (&lt;X) dots to indicate the motion up the first ramp, 3) a series of dots of equally spaced apart (&lt;X) to represent the platform, 4) a series of dots of increasing distance representing the second ramp (inverse of the first ramp), 5) followed by a series of dots that is like the first section. Velocity graphs should have 1) a horizontal line at positive velocity, 2) a slight curve downward (first ramp), 3) a second horizontal line at a lower velocity than the first, 4) a slight curve upward (second ramp), 5) a horizontal line at the original positive velocity.</a:t>
            </a: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E8D3D046-516B-47BE-A22D-30C523342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6"/>
          <a:stretch>
            <a:fillRect/>
          </a:stretch>
        </p:blipFill>
        <p:spPr bwMode="auto">
          <a:xfrm>
            <a:off x="0" y="0"/>
            <a:ext cx="8262938" cy="65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12E9230-F9CD-4F79-BCBB-34AB427F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3" r="50481" b="42526"/>
          <a:stretch>
            <a:fillRect/>
          </a:stretch>
        </p:blipFill>
        <p:spPr bwMode="auto">
          <a:xfrm>
            <a:off x="8237538" y="350838"/>
            <a:ext cx="395446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7A002D-A6FC-42AE-AA0F-3E02D32E5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83" r="4353" b="42526"/>
          <a:stretch>
            <a:fillRect/>
          </a:stretch>
        </p:blipFill>
        <p:spPr bwMode="auto">
          <a:xfrm>
            <a:off x="8237538" y="1204913"/>
            <a:ext cx="39274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7CD8E9E-84E0-4041-B047-AE5281263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8" t="50861" r="26974" b="-716"/>
          <a:stretch>
            <a:fillRect/>
          </a:stretch>
        </p:blipFill>
        <p:spPr bwMode="auto">
          <a:xfrm>
            <a:off x="8237538" y="3052763"/>
            <a:ext cx="3927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B513C15-9E86-40B7-A3D6-6B89769FEC96}"/>
                  </a:ext>
                </a:extLst>
              </p14:cNvPr>
              <p14:cNvContentPartPr/>
              <p14:nvPr/>
            </p14:nvContentPartPr>
            <p14:xfrm>
              <a:off x="6324480" y="2502000"/>
              <a:ext cx="521280" cy="19440"/>
            </p14:xfrm>
          </p:contentPart>
        </mc:Choice>
        <mc:Fallback xmlns="">
          <p:pic>
            <p:nvPicPr>
              <p:cNvPr id="2" name="Ink 1">
                <a:extLst>
                  <a:ext uri="{FF2B5EF4-FFF2-40B4-BE49-F238E27FC236}">
                    <a16:creationId xmlns:a16="http://schemas.microsoft.com/office/drawing/2014/main" id="{6B513C15-9E86-40B7-A3D6-6B89769FEC96}"/>
                  </a:ext>
                </a:extLst>
              </p:cNvPr>
              <p:cNvPicPr/>
              <p:nvPr/>
            </p:nvPicPr>
            <p:blipFill>
              <a:blip r:embed="rId5"/>
              <a:stretch>
                <a:fillRect/>
              </a:stretch>
            </p:blipFill>
            <p:spPr>
              <a:xfrm>
                <a:off x="6308640" y="2438640"/>
                <a:ext cx="552600" cy="146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9EF964C0-36B1-4D77-AA84-AD16F10E0932}"/>
              </a:ext>
            </a:extLst>
          </p:cNvPr>
          <p:cNvSpPr>
            <a:spLocks noGrp="1"/>
          </p:cNvSpPr>
          <p:nvPr>
            <p:ph type="title"/>
          </p:nvPr>
        </p:nvSpPr>
        <p:spPr bwMode="auto">
          <a:xfrm>
            <a:off x="1981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a:ea typeface="ＭＳ Ｐゴシック" panose="020B0600070205080204" pitchFamily="34" charset="-128"/>
              </a:rPr>
              <a:t>Objectives</a:t>
            </a:r>
          </a:p>
        </p:txBody>
      </p:sp>
      <p:sp>
        <p:nvSpPr>
          <p:cNvPr id="2" name="Text Placeholder 2">
            <a:extLst>
              <a:ext uri="{FF2B5EF4-FFF2-40B4-BE49-F238E27FC236}">
                <a16:creationId xmlns:a16="http://schemas.microsoft.com/office/drawing/2014/main" id="{89FFF868-5754-422F-ACB6-7CEC9A97FEE4}"/>
              </a:ext>
            </a:extLst>
          </p:cNvPr>
          <p:cNvSpPr>
            <a:spLocks noGrp="1"/>
          </p:cNvSpPr>
          <p:nvPr>
            <p:ph type="body" sz="quarter" idx="10"/>
          </p:nvPr>
        </p:nvSpPr>
        <p:spPr bwMode="auto">
          <a:xfrm>
            <a:off x="344488" y="1189038"/>
            <a:ext cx="11482387" cy="5211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eaLnBrk="1" hangingPunct="1">
              <a:buFont typeface="Arial" panose="020B0604020202020204" pitchFamily="34" charset="0"/>
              <a:buChar char="•"/>
            </a:pPr>
            <a:r>
              <a:rPr lang="en-US" altLang="en-US">
                <a:ea typeface="ＭＳ Ｐゴシック" panose="020B0600070205080204" pitchFamily="34" charset="-128"/>
              </a:rPr>
              <a:t>Calculate instantaneous velocity using a tangent line on a position vs. time graph.</a:t>
            </a:r>
          </a:p>
          <a:p>
            <a:pPr algn="just" eaLnBrk="1" hangingPunct="1">
              <a:buFont typeface="Arial" panose="020B0604020202020204" pitchFamily="34" charset="0"/>
              <a:buChar char="•"/>
            </a:pPr>
            <a:r>
              <a:rPr lang="en-US" altLang="en-US">
                <a:ea typeface="ＭＳ Ｐゴシック" panose="020B0600070205080204" pitchFamily="34" charset="-128"/>
              </a:rPr>
              <a:t>Use mathematical representations (diagrams, graphs, and equations) to analyze the acceleration of an object.</a:t>
            </a:r>
          </a:p>
          <a:p>
            <a:pPr algn="just" eaLnBrk="1" hangingPunct="1">
              <a:buFont typeface="Arial" panose="020B0604020202020204" pitchFamily="34" charset="0"/>
              <a:buChar char="•"/>
            </a:pPr>
            <a:r>
              <a:rPr lang="en-US" altLang="en-US">
                <a:ea typeface="ＭＳ Ｐゴシック" panose="020B0600070205080204" pitchFamily="34" charset="-128"/>
              </a:rPr>
              <a:t>Identify cause-and-effect relationships related to constant acceleration, including acceleration due to gravity.</a:t>
            </a:r>
          </a:p>
          <a:p>
            <a:pPr algn="just" eaLnBrk="1" hangingPunct="1">
              <a:buFont typeface="Arial" panose="020B0604020202020204" pitchFamily="34" charset="0"/>
              <a:buChar char="•"/>
            </a:pPr>
            <a:r>
              <a:rPr lang="en-US" altLang="en-US">
                <a:ea typeface="ＭＳ Ｐゴシック" panose="020B0600070205080204" pitchFamily="34" charset="-128"/>
              </a:rPr>
              <a:t>Use algebraic reasoning to solve problems involving uniform or nonuniform motion.</a:t>
            </a:r>
          </a:p>
          <a:p>
            <a:pPr algn="just" eaLnBrk="1" hangingPunct="1">
              <a:buFont typeface="Arial" panose="020B0604020202020204" pitchFamily="34" charset="0"/>
              <a:buChar char="•"/>
            </a:pPr>
            <a:r>
              <a:rPr lang="en-US" altLang="en-US">
                <a:ea typeface="ＭＳ Ｐゴシック" panose="020B0600070205080204" pitchFamily="34" charset="-128"/>
              </a:rPr>
              <a:t>What causes displacement to be less than distance traveled? </a:t>
            </a:r>
          </a:p>
          <a:p>
            <a:pPr algn="just" eaLnBrk="1" hangingPunct="1">
              <a:buFont typeface="Arial" panose="020B0604020202020204" pitchFamily="34" charset="0"/>
              <a:buChar char="•"/>
            </a:pPr>
            <a:r>
              <a:rPr lang="en-US" altLang="en-US">
                <a:ea typeface="ＭＳ Ｐゴシック" panose="020B0600070205080204" pitchFamily="34" charset="-128"/>
              </a:rPr>
              <a:t>If an object returns to where it started, or if it takes an indirect route to a new position, displacement will be less than distance traveled.</a:t>
            </a:r>
          </a:p>
          <a:p>
            <a:pPr algn="just" eaLnBrk="1" hangingPunct="1">
              <a:buFont typeface="Arial" panose="020B0604020202020204" pitchFamily="34" charset="0"/>
              <a:buChar char="•"/>
            </a:pPr>
            <a:r>
              <a:rPr lang="en-US" altLang="en-US">
                <a:ea typeface="ＭＳ Ｐゴシック" panose="020B0600070205080204" pitchFamily="34" charset="-128"/>
              </a:rPr>
              <a:t>If velocity is constant for a given time interval, what is acceleration for that time interval? </a:t>
            </a:r>
          </a:p>
          <a:p>
            <a:pPr algn="just" eaLnBrk="1" hangingPunct="1">
              <a:buFont typeface="Arial" panose="020B0604020202020204" pitchFamily="34" charset="0"/>
              <a:buChar char="•"/>
            </a:pPr>
            <a:r>
              <a:rPr lang="en-US" altLang="en-US">
                <a:ea typeface="ＭＳ Ｐゴシック" panose="020B0600070205080204" pitchFamily="34" charset="-128"/>
              </a:rPr>
              <a:t>Zero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71CB7B35-ACE5-4B7B-AECB-CA45F07CD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a:extLst>
              <a:ext uri="{FF2B5EF4-FFF2-40B4-BE49-F238E27FC236}">
                <a16:creationId xmlns:a16="http://schemas.microsoft.com/office/drawing/2014/main" id="{D2DCF155-1C39-41DD-9D47-7D9F3FD860A6}"/>
              </a:ext>
            </a:extLst>
          </p:cNvPr>
          <p:cNvSpPr txBox="1">
            <a:spLocks noChangeArrowheads="1"/>
          </p:cNvSpPr>
          <p:nvPr/>
        </p:nvSpPr>
        <p:spPr bwMode="auto">
          <a:xfrm>
            <a:off x="7194550" y="1485900"/>
            <a:ext cx="29702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t (s)		v (m/s)</a:t>
            </a:r>
          </a:p>
          <a:p>
            <a:r>
              <a:rPr lang="en-US" altLang="en-US" sz="2400">
                <a:solidFill>
                  <a:srgbClr val="000000"/>
                </a:solidFill>
              </a:rPr>
              <a:t>0.0		    0.0</a:t>
            </a:r>
          </a:p>
          <a:p>
            <a:r>
              <a:rPr lang="en-US" altLang="en-US" sz="2400">
                <a:solidFill>
                  <a:srgbClr val="000000"/>
                </a:solidFill>
              </a:rPr>
              <a:t>1.0		    2.3</a:t>
            </a:r>
          </a:p>
          <a:p>
            <a:r>
              <a:rPr lang="en-US" altLang="en-US" sz="2400">
                <a:solidFill>
                  <a:srgbClr val="000000"/>
                </a:solidFill>
              </a:rPr>
              <a:t>2.0		    4.6</a:t>
            </a:r>
          </a:p>
        </p:txBody>
      </p:sp>
      <p:cxnSp>
        <p:nvCxnSpPr>
          <p:cNvPr id="5" name="Straight Connector 4">
            <a:extLst>
              <a:ext uri="{FF2B5EF4-FFF2-40B4-BE49-F238E27FC236}">
                <a16:creationId xmlns:a16="http://schemas.microsoft.com/office/drawing/2014/main" id="{9F434A5A-95FF-4008-B76D-50649EDE99F7}"/>
              </a:ext>
            </a:extLst>
          </p:cNvPr>
          <p:cNvCxnSpPr>
            <a:cxnSpLocks/>
            <a:stCxn id="35843" idx="0"/>
            <a:endCxn id="35843" idx="2"/>
          </p:cNvCxnSpPr>
          <p:nvPr/>
        </p:nvCxnSpPr>
        <p:spPr>
          <a:xfrm>
            <a:off x="8680450" y="1485900"/>
            <a:ext cx="0" cy="157003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35845" name="Picture 1">
            <a:extLst>
              <a:ext uri="{FF2B5EF4-FFF2-40B4-BE49-F238E27FC236}">
                <a16:creationId xmlns:a16="http://schemas.microsoft.com/office/drawing/2014/main" id="{830A9605-3DDA-480A-B0F3-D37757BB7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93850"/>
            <a:ext cx="53848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2B24028-CF8C-4BDB-9457-1EFBE733EAB8}"/>
              </a:ext>
            </a:extLst>
          </p:cNvPr>
          <p:cNvSpPr/>
          <p:nvPr/>
        </p:nvSpPr>
        <p:spPr>
          <a:xfrm>
            <a:off x="457200" y="1392238"/>
            <a:ext cx="1031875" cy="4953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8" name="Rectangle 7">
            <a:extLst>
              <a:ext uri="{FF2B5EF4-FFF2-40B4-BE49-F238E27FC236}">
                <a16:creationId xmlns:a16="http://schemas.microsoft.com/office/drawing/2014/main" id="{0F184785-B98B-4766-84BC-133CA88A12E3}"/>
              </a:ext>
            </a:extLst>
          </p:cNvPr>
          <p:cNvSpPr/>
          <p:nvPr/>
        </p:nvSpPr>
        <p:spPr>
          <a:xfrm>
            <a:off x="1868488" y="1598613"/>
            <a:ext cx="1030287" cy="49371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9" name="Rectangle 8">
            <a:extLst>
              <a:ext uri="{FF2B5EF4-FFF2-40B4-BE49-F238E27FC236}">
                <a16:creationId xmlns:a16="http://schemas.microsoft.com/office/drawing/2014/main" id="{14957A61-37A3-4D03-A06F-F04460C56513}"/>
              </a:ext>
            </a:extLst>
          </p:cNvPr>
          <p:cNvSpPr/>
          <p:nvPr/>
        </p:nvSpPr>
        <p:spPr>
          <a:xfrm>
            <a:off x="4140200" y="2020888"/>
            <a:ext cx="1031875" cy="4953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7" name="TextBox 6">
            <a:extLst>
              <a:ext uri="{FF2B5EF4-FFF2-40B4-BE49-F238E27FC236}">
                <a16:creationId xmlns:a16="http://schemas.microsoft.com/office/drawing/2014/main" id="{ABC2E3BE-964D-4C73-9554-A936D3B0B509}"/>
              </a:ext>
            </a:extLst>
          </p:cNvPr>
          <p:cNvSpPr txBox="1">
            <a:spLocks noChangeArrowheads="1"/>
          </p:cNvSpPr>
          <p:nvPr/>
        </p:nvSpPr>
        <p:spPr bwMode="auto">
          <a:xfrm rot="594213">
            <a:off x="509588" y="1692275"/>
            <a:ext cx="9159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v=0.0m/s</a:t>
            </a:r>
          </a:p>
        </p:txBody>
      </p:sp>
      <p:sp>
        <p:nvSpPr>
          <p:cNvPr id="11" name="TextBox 10">
            <a:extLst>
              <a:ext uri="{FF2B5EF4-FFF2-40B4-BE49-F238E27FC236}">
                <a16:creationId xmlns:a16="http://schemas.microsoft.com/office/drawing/2014/main" id="{99636BDF-6BC6-4190-8DA0-13F02E393480}"/>
              </a:ext>
            </a:extLst>
          </p:cNvPr>
          <p:cNvSpPr txBox="1">
            <a:spLocks noChangeArrowheads="1"/>
          </p:cNvSpPr>
          <p:nvPr/>
        </p:nvSpPr>
        <p:spPr bwMode="auto">
          <a:xfrm rot="594213">
            <a:off x="1714500" y="1938338"/>
            <a:ext cx="91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v=2.3m/s</a:t>
            </a:r>
          </a:p>
        </p:txBody>
      </p:sp>
      <p:sp>
        <p:nvSpPr>
          <p:cNvPr id="12" name="TextBox 11">
            <a:extLst>
              <a:ext uri="{FF2B5EF4-FFF2-40B4-BE49-F238E27FC236}">
                <a16:creationId xmlns:a16="http://schemas.microsoft.com/office/drawing/2014/main" id="{2500F7AC-E154-4DBB-9F7C-269DCE1B668F}"/>
              </a:ext>
            </a:extLst>
          </p:cNvPr>
          <p:cNvSpPr txBox="1">
            <a:spLocks noChangeArrowheads="1"/>
          </p:cNvSpPr>
          <p:nvPr/>
        </p:nvSpPr>
        <p:spPr bwMode="auto">
          <a:xfrm rot="594213">
            <a:off x="4198938" y="233045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v=4.6m/s</a:t>
            </a:r>
          </a:p>
        </p:txBody>
      </p:sp>
      <p:grpSp>
        <p:nvGrpSpPr>
          <p:cNvPr id="35852" name="Group 12">
            <a:extLst>
              <a:ext uri="{FF2B5EF4-FFF2-40B4-BE49-F238E27FC236}">
                <a16:creationId xmlns:a16="http://schemas.microsoft.com/office/drawing/2014/main" id="{DC9F66FA-2D6E-4824-A708-BCC273A3ED97}"/>
              </a:ext>
            </a:extLst>
          </p:cNvPr>
          <p:cNvGrpSpPr>
            <a:grpSpLocks/>
          </p:cNvGrpSpPr>
          <p:nvPr/>
        </p:nvGrpSpPr>
        <p:grpSpPr bwMode="auto">
          <a:xfrm>
            <a:off x="8004175" y="3343275"/>
            <a:ext cx="3933825" cy="3514725"/>
            <a:chOff x="434975" y="2114550"/>
            <a:chExt cx="5237163" cy="4678363"/>
          </a:xfrm>
        </p:grpSpPr>
        <p:grpSp>
          <p:nvGrpSpPr>
            <p:cNvPr id="35867" name="Group 15">
              <a:extLst>
                <a:ext uri="{FF2B5EF4-FFF2-40B4-BE49-F238E27FC236}">
                  <a16:creationId xmlns:a16="http://schemas.microsoft.com/office/drawing/2014/main" id="{8B34BBE4-A795-4B8B-AF06-3AE2D97AA2BE}"/>
                </a:ext>
              </a:extLst>
            </p:cNvPr>
            <p:cNvGrpSpPr>
              <a:grpSpLocks/>
            </p:cNvGrpSpPr>
            <p:nvPr/>
          </p:nvGrpSpPr>
          <p:grpSpPr bwMode="auto">
            <a:xfrm>
              <a:off x="434975" y="2114550"/>
              <a:ext cx="5026025" cy="4678363"/>
              <a:chOff x="718457" y="2113994"/>
              <a:chExt cx="5025711" cy="4678818"/>
            </a:xfrm>
          </p:grpSpPr>
          <p:grpSp>
            <p:nvGrpSpPr>
              <p:cNvPr id="35869" name="Group 12">
                <a:extLst>
                  <a:ext uri="{FF2B5EF4-FFF2-40B4-BE49-F238E27FC236}">
                    <a16:creationId xmlns:a16="http://schemas.microsoft.com/office/drawing/2014/main" id="{4D6F9C83-5BD8-410F-A259-EF3DF9F66C34}"/>
                  </a:ext>
                </a:extLst>
              </p:cNvPr>
              <p:cNvGrpSpPr>
                <a:grpSpLocks/>
              </p:cNvGrpSpPr>
              <p:nvPr/>
            </p:nvGrpSpPr>
            <p:grpSpPr bwMode="auto">
              <a:xfrm>
                <a:off x="718457" y="2242654"/>
                <a:ext cx="5025711" cy="4550158"/>
                <a:chOff x="718457" y="2242654"/>
                <a:chExt cx="5025711" cy="4550158"/>
              </a:xfrm>
            </p:grpSpPr>
            <p:grpSp>
              <p:nvGrpSpPr>
                <p:cNvPr id="35872" name="Group 10">
                  <a:extLst>
                    <a:ext uri="{FF2B5EF4-FFF2-40B4-BE49-F238E27FC236}">
                      <a16:creationId xmlns:a16="http://schemas.microsoft.com/office/drawing/2014/main" id="{0CBD8211-53BD-4936-B4AA-3B76AE3CAA12}"/>
                    </a:ext>
                  </a:extLst>
                </p:cNvPr>
                <p:cNvGrpSpPr>
                  <a:grpSpLocks/>
                </p:cNvGrpSpPr>
                <p:nvPr/>
              </p:nvGrpSpPr>
              <p:grpSpPr bwMode="auto">
                <a:xfrm>
                  <a:off x="718457" y="2998041"/>
                  <a:ext cx="5025711" cy="3794771"/>
                  <a:chOff x="6266729" y="1624169"/>
                  <a:chExt cx="6081110" cy="5050840"/>
                </a:xfrm>
              </p:grpSpPr>
              <p:grpSp>
                <p:nvGrpSpPr>
                  <p:cNvPr id="35874" name="Group 7">
                    <a:extLst>
                      <a:ext uri="{FF2B5EF4-FFF2-40B4-BE49-F238E27FC236}">
                        <a16:creationId xmlns:a16="http://schemas.microsoft.com/office/drawing/2014/main" id="{6F8DB382-BBCC-4834-B27C-73B84B9DDBAD}"/>
                      </a:ext>
                    </a:extLst>
                  </p:cNvPr>
                  <p:cNvGrpSpPr>
                    <a:grpSpLocks/>
                  </p:cNvGrpSpPr>
                  <p:nvPr/>
                </p:nvGrpSpPr>
                <p:grpSpPr bwMode="auto">
                  <a:xfrm>
                    <a:off x="6266729" y="2490759"/>
                    <a:ext cx="6081110" cy="4184250"/>
                    <a:chOff x="5874844" y="2109759"/>
                    <a:chExt cx="6081110" cy="4184250"/>
                  </a:xfrm>
                </p:grpSpPr>
                <p:pic>
                  <p:nvPicPr>
                    <p:cNvPr id="35876" name="Picture 5">
                      <a:extLst>
                        <a:ext uri="{FF2B5EF4-FFF2-40B4-BE49-F238E27FC236}">
                          <a16:creationId xmlns:a16="http://schemas.microsoft.com/office/drawing/2014/main" id="{967CDFCF-E61E-4BC6-9A29-6341D7517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844" y="2109759"/>
                      <a:ext cx="6081110" cy="41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6">
                      <a:extLst>
                        <a:ext uri="{FF2B5EF4-FFF2-40B4-BE49-F238E27FC236}">
                          <a16:creationId xmlns:a16="http://schemas.microsoft.com/office/drawing/2014/main" id="{2ED2E02F-FC4F-47D6-BF01-850A7326B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14" t="32309" r="10797" b="39594"/>
                    <a:stretch>
                      <a:fillRect/>
                    </a:stretch>
                  </p:blipFill>
                  <p:spPr bwMode="auto">
                    <a:xfrm>
                      <a:off x="6781800" y="2362197"/>
                      <a:ext cx="4517572" cy="117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75" name="Picture 9">
                    <a:extLst>
                      <a:ext uri="{FF2B5EF4-FFF2-40B4-BE49-F238E27FC236}">
                        <a16:creationId xmlns:a16="http://schemas.microsoft.com/office/drawing/2014/main" id="{B785493C-F7D0-4383-B0B5-588FB4AB3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14" t="32309" r="10797" b="39594"/>
                  <a:stretch>
                    <a:fillRect/>
                  </a:stretch>
                </p:blipFill>
                <p:spPr bwMode="auto">
                  <a:xfrm>
                    <a:off x="7173684" y="1624169"/>
                    <a:ext cx="4517572" cy="117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73" name="Picture 11">
                  <a:extLst>
                    <a:ext uri="{FF2B5EF4-FFF2-40B4-BE49-F238E27FC236}">
                      <a16:creationId xmlns:a16="http://schemas.microsoft.com/office/drawing/2014/main" id="{E36B73E0-C1E1-4128-934B-BB716DBB8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14" t="32309" r="10797" b="39594"/>
                <a:stretch>
                  <a:fillRect/>
                </a:stretch>
              </p:blipFill>
              <p:spPr bwMode="auto">
                <a:xfrm>
                  <a:off x="1468007" y="2242654"/>
                  <a:ext cx="3733531" cy="88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70" name="TextBox 13">
                <a:extLst>
                  <a:ext uri="{FF2B5EF4-FFF2-40B4-BE49-F238E27FC236}">
                    <a16:creationId xmlns:a16="http://schemas.microsoft.com/office/drawing/2014/main" id="{07AD01E8-9C46-43B5-B548-E2A07A587206}"/>
                  </a:ext>
                </a:extLst>
              </p:cNvPr>
              <p:cNvSpPr txBox="1">
                <a:spLocks noChangeArrowheads="1"/>
              </p:cNvSpPr>
              <p:nvPr/>
            </p:nvSpPr>
            <p:spPr bwMode="auto">
              <a:xfrm>
                <a:off x="1137195" y="2941879"/>
                <a:ext cx="454854" cy="3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a:solidFill>
                      <a:srgbClr val="000000"/>
                    </a:solidFill>
                  </a:rPr>
                  <a:t>20</a:t>
                </a:r>
              </a:p>
            </p:txBody>
          </p:sp>
          <p:sp>
            <p:nvSpPr>
              <p:cNvPr id="35871" name="TextBox 14">
                <a:extLst>
                  <a:ext uri="{FF2B5EF4-FFF2-40B4-BE49-F238E27FC236}">
                    <a16:creationId xmlns:a16="http://schemas.microsoft.com/office/drawing/2014/main" id="{9BF71793-E648-4247-9836-8DFF9154D97B}"/>
                  </a:ext>
                </a:extLst>
              </p:cNvPr>
              <p:cNvSpPr txBox="1">
                <a:spLocks noChangeArrowheads="1"/>
              </p:cNvSpPr>
              <p:nvPr/>
            </p:nvSpPr>
            <p:spPr bwMode="auto">
              <a:xfrm>
                <a:off x="1137195" y="2113994"/>
                <a:ext cx="454854" cy="3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a:solidFill>
                      <a:srgbClr val="000000"/>
                    </a:solidFill>
                  </a:rPr>
                  <a:t>25</a:t>
                </a:r>
              </a:p>
            </p:txBody>
          </p:sp>
        </p:grpSp>
        <p:pic>
          <p:nvPicPr>
            <p:cNvPr id="35868" name="Picture 29">
              <a:extLst>
                <a:ext uri="{FF2B5EF4-FFF2-40B4-BE49-F238E27FC236}">
                  <a16:creationId xmlns:a16="http://schemas.microsoft.com/office/drawing/2014/main" id="{C9D491D4-F2AE-4092-A028-4A1E669AC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2232025"/>
              <a:ext cx="83343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4" name="Straight Connector 43">
            <a:extLst>
              <a:ext uri="{FF2B5EF4-FFF2-40B4-BE49-F238E27FC236}">
                <a16:creationId xmlns:a16="http://schemas.microsoft.com/office/drawing/2014/main" id="{17E5DF8C-0D9E-4661-891D-7EAF27496015}"/>
              </a:ext>
            </a:extLst>
          </p:cNvPr>
          <p:cNvCxnSpPr>
            <a:stCxn id="31" idx="3"/>
            <a:endCxn id="39" idx="4"/>
          </p:cNvCxnSpPr>
          <p:nvPr/>
        </p:nvCxnSpPr>
        <p:spPr>
          <a:xfrm flipV="1">
            <a:off x="8550275" y="5099050"/>
            <a:ext cx="1127125" cy="1430338"/>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D900B20-6B3F-4804-9236-24767A230ACE}"/>
              </a:ext>
            </a:extLst>
          </p:cNvPr>
          <p:cNvSpPr/>
          <p:nvPr/>
        </p:nvSpPr>
        <p:spPr>
          <a:xfrm>
            <a:off x="8537575" y="6454775"/>
            <a:ext cx="88900" cy="87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32" name="Oval 31">
            <a:extLst>
              <a:ext uri="{FF2B5EF4-FFF2-40B4-BE49-F238E27FC236}">
                <a16:creationId xmlns:a16="http://schemas.microsoft.com/office/drawing/2014/main" id="{BCBC2304-B8CB-4E20-AC4D-A59D245653F3}"/>
              </a:ext>
            </a:extLst>
          </p:cNvPr>
          <p:cNvSpPr/>
          <p:nvPr/>
        </p:nvSpPr>
        <p:spPr>
          <a:xfrm>
            <a:off x="9088438" y="5751513"/>
            <a:ext cx="88900" cy="87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35856" name="TextBox 32">
            <a:extLst>
              <a:ext uri="{FF2B5EF4-FFF2-40B4-BE49-F238E27FC236}">
                <a16:creationId xmlns:a16="http://schemas.microsoft.com/office/drawing/2014/main" id="{ED6AD2B9-06CE-4B62-9ABB-0A94079B4CE7}"/>
              </a:ext>
            </a:extLst>
          </p:cNvPr>
          <p:cNvSpPr txBox="1">
            <a:spLocks noChangeArrowheads="1"/>
          </p:cNvSpPr>
          <p:nvPr/>
        </p:nvSpPr>
        <p:spPr bwMode="auto">
          <a:xfrm>
            <a:off x="8308975" y="5740400"/>
            <a:ext cx="247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2</a:t>
            </a:r>
          </a:p>
        </p:txBody>
      </p:sp>
      <p:sp>
        <p:nvSpPr>
          <p:cNvPr id="35857" name="TextBox 33">
            <a:extLst>
              <a:ext uri="{FF2B5EF4-FFF2-40B4-BE49-F238E27FC236}">
                <a16:creationId xmlns:a16="http://schemas.microsoft.com/office/drawing/2014/main" id="{BCBDD779-40DB-4BF9-B9B1-5A18B406D95C}"/>
              </a:ext>
            </a:extLst>
          </p:cNvPr>
          <p:cNvSpPr txBox="1">
            <a:spLocks noChangeArrowheads="1"/>
          </p:cNvSpPr>
          <p:nvPr/>
        </p:nvSpPr>
        <p:spPr bwMode="auto">
          <a:xfrm>
            <a:off x="8315325" y="5105400"/>
            <a:ext cx="247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4</a:t>
            </a:r>
          </a:p>
        </p:txBody>
      </p:sp>
      <p:sp>
        <p:nvSpPr>
          <p:cNvPr id="35858" name="TextBox 34">
            <a:extLst>
              <a:ext uri="{FF2B5EF4-FFF2-40B4-BE49-F238E27FC236}">
                <a16:creationId xmlns:a16="http://schemas.microsoft.com/office/drawing/2014/main" id="{3549D40B-4CF2-4F75-A0A3-26C433FAE8B3}"/>
              </a:ext>
            </a:extLst>
          </p:cNvPr>
          <p:cNvSpPr txBox="1">
            <a:spLocks noChangeArrowheads="1"/>
          </p:cNvSpPr>
          <p:nvPr/>
        </p:nvSpPr>
        <p:spPr bwMode="auto">
          <a:xfrm>
            <a:off x="8307388" y="4505325"/>
            <a:ext cx="247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6</a:t>
            </a:r>
          </a:p>
        </p:txBody>
      </p:sp>
      <p:sp>
        <p:nvSpPr>
          <p:cNvPr id="35859" name="TextBox 35">
            <a:extLst>
              <a:ext uri="{FF2B5EF4-FFF2-40B4-BE49-F238E27FC236}">
                <a16:creationId xmlns:a16="http://schemas.microsoft.com/office/drawing/2014/main" id="{4A5DC21C-ECBF-43BB-9225-60EF87471A9F}"/>
              </a:ext>
            </a:extLst>
          </p:cNvPr>
          <p:cNvSpPr txBox="1">
            <a:spLocks noChangeArrowheads="1"/>
          </p:cNvSpPr>
          <p:nvPr/>
        </p:nvSpPr>
        <p:spPr bwMode="auto">
          <a:xfrm>
            <a:off x="8316913" y="3910013"/>
            <a:ext cx="24765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8</a:t>
            </a:r>
          </a:p>
        </p:txBody>
      </p:sp>
      <p:sp>
        <p:nvSpPr>
          <p:cNvPr id="38" name="Rectangle 37">
            <a:extLst>
              <a:ext uri="{FF2B5EF4-FFF2-40B4-BE49-F238E27FC236}">
                <a16:creationId xmlns:a16="http://schemas.microsoft.com/office/drawing/2014/main" id="{30FE68D6-0364-444D-BC81-54283CE6AC2C}"/>
              </a:ext>
            </a:extLst>
          </p:cNvPr>
          <p:cNvSpPr/>
          <p:nvPr/>
        </p:nvSpPr>
        <p:spPr>
          <a:xfrm>
            <a:off x="7521575" y="3195638"/>
            <a:ext cx="1031875" cy="4953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35861" name="TextBox 36">
            <a:extLst>
              <a:ext uri="{FF2B5EF4-FFF2-40B4-BE49-F238E27FC236}">
                <a16:creationId xmlns:a16="http://schemas.microsoft.com/office/drawing/2014/main" id="{2ED1CC66-1778-4048-AE92-653513385E22}"/>
              </a:ext>
            </a:extLst>
          </p:cNvPr>
          <p:cNvSpPr txBox="1">
            <a:spLocks noChangeArrowheads="1"/>
          </p:cNvSpPr>
          <p:nvPr/>
        </p:nvSpPr>
        <p:spPr bwMode="auto">
          <a:xfrm>
            <a:off x="8256588" y="3297238"/>
            <a:ext cx="461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10</a:t>
            </a:r>
          </a:p>
        </p:txBody>
      </p:sp>
      <p:sp>
        <p:nvSpPr>
          <p:cNvPr id="39" name="Oval 38">
            <a:extLst>
              <a:ext uri="{FF2B5EF4-FFF2-40B4-BE49-F238E27FC236}">
                <a16:creationId xmlns:a16="http://schemas.microsoft.com/office/drawing/2014/main" id="{D0DEE8F0-FAC4-4948-AB98-BE20126B08CE}"/>
              </a:ext>
            </a:extLst>
          </p:cNvPr>
          <p:cNvSpPr/>
          <p:nvPr/>
        </p:nvSpPr>
        <p:spPr>
          <a:xfrm>
            <a:off x="9632950" y="5011738"/>
            <a:ext cx="88900" cy="87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0" name="TextBox 9">
            <a:extLst>
              <a:ext uri="{FF2B5EF4-FFF2-40B4-BE49-F238E27FC236}">
                <a16:creationId xmlns:a16="http://schemas.microsoft.com/office/drawing/2014/main" id="{0067D57D-30DE-4793-831F-405BFC330FC9}"/>
              </a:ext>
            </a:extLst>
          </p:cNvPr>
          <p:cNvSpPr txBox="1">
            <a:spLocks noRot="1" noChangeAspect="1" noMove="1" noResize="1" noEditPoints="1" noAdjustHandles="1" noChangeArrowheads="1" noChangeShapeType="1" noTextEdit="1"/>
          </p:cNvSpPr>
          <p:nvPr/>
        </p:nvSpPr>
        <p:spPr>
          <a:xfrm>
            <a:off x="1125365" y="3906177"/>
            <a:ext cx="1140440" cy="627672"/>
          </a:xfrm>
          <a:prstGeom prst="rect">
            <a:avLst/>
          </a:prstGeom>
          <a:blipFill>
            <a:blip r:embed="rId6"/>
            <a:stretch>
              <a:fillRect l="-8556" b="-8738"/>
            </a:stretch>
          </a:blipFill>
        </p:spPr>
        <p:txBody>
          <a:bodyPr/>
          <a:lstStyle/>
          <a:p>
            <a:pPr>
              <a:defRPr/>
            </a:pPr>
            <a:r>
              <a:rPr lang="en-US">
                <a:noFill/>
              </a:rPr>
              <a:t> </a:t>
            </a:r>
          </a:p>
        </p:txBody>
      </p:sp>
      <p:sp>
        <p:nvSpPr>
          <p:cNvPr id="41" name="TextBox 40">
            <a:extLst>
              <a:ext uri="{FF2B5EF4-FFF2-40B4-BE49-F238E27FC236}">
                <a16:creationId xmlns:a16="http://schemas.microsoft.com/office/drawing/2014/main" id="{B7768279-1C0C-4809-A6BA-CCD427D45D34}"/>
              </a:ext>
            </a:extLst>
          </p:cNvPr>
          <p:cNvSpPr txBox="1">
            <a:spLocks noRot="1" noChangeAspect="1" noMove="1" noResize="1" noEditPoints="1" noAdjustHandles="1" noChangeArrowheads="1" noChangeShapeType="1" noTextEdit="1"/>
          </p:cNvSpPr>
          <p:nvPr/>
        </p:nvSpPr>
        <p:spPr>
          <a:xfrm>
            <a:off x="1135077" y="4575069"/>
            <a:ext cx="1580882" cy="616644"/>
          </a:xfrm>
          <a:prstGeom prst="rect">
            <a:avLst/>
          </a:prstGeom>
          <a:blipFill>
            <a:blip r:embed="rId7"/>
            <a:stretch>
              <a:fillRect l="-5769" b="-8911"/>
            </a:stretch>
          </a:blipFill>
        </p:spPr>
        <p:txBody>
          <a:bodyPr/>
          <a:lstStyle/>
          <a:p>
            <a:pPr>
              <a:defRPr/>
            </a:pPr>
            <a:r>
              <a:rPr lang="en-US">
                <a:noFill/>
              </a:rPr>
              <a:t> </a:t>
            </a:r>
          </a:p>
        </p:txBody>
      </p:sp>
      <p:sp>
        <p:nvSpPr>
          <p:cNvPr id="42" name="TextBox 41">
            <a:extLst>
              <a:ext uri="{FF2B5EF4-FFF2-40B4-BE49-F238E27FC236}">
                <a16:creationId xmlns:a16="http://schemas.microsoft.com/office/drawing/2014/main" id="{CE217991-6E36-4905-88CC-D0C3BB7A09B3}"/>
              </a:ext>
            </a:extLst>
          </p:cNvPr>
          <p:cNvSpPr txBox="1">
            <a:spLocks noRot="1" noChangeAspect="1" noMove="1" noResize="1" noEditPoints="1" noAdjustHandles="1" noChangeArrowheads="1" noChangeShapeType="1" noTextEdit="1"/>
          </p:cNvSpPr>
          <p:nvPr/>
        </p:nvSpPr>
        <p:spPr>
          <a:xfrm>
            <a:off x="1154516" y="5267349"/>
            <a:ext cx="1011815" cy="616644"/>
          </a:xfrm>
          <a:prstGeom prst="rect">
            <a:avLst/>
          </a:prstGeom>
          <a:blipFill>
            <a:blip r:embed="rId8"/>
            <a:stretch>
              <a:fillRect l="-9036" b="-8911"/>
            </a:stretch>
          </a:blipFill>
        </p:spPr>
        <p:txBody>
          <a:bodyPr/>
          <a:lstStyle/>
          <a:p>
            <a:pPr>
              <a:defRPr/>
            </a:pPr>
            <a:r>
              <a:rPr lang="en-US">
                <a:noFill/>
              </a:rPr>
              <a:t> </a:t>
            </a:r>
          </a:p>
        </p:txBody>
      </p:sp>
      <p:sp>
        <p:nvSpPr>
          <p:cNvPr id="43" name="TextBox 42">
            <a:extLst>
              <a:ext uri="{FF2B5EF4-FFF2-40B4-BE49-F238E27FC236}">
                <a16:creationId xmlns:a16="http://schemas.microsoft.com/office/drawing/2014/main" id="{2A61A51A-8631-4738-8172-2E0CE9A8C6B7}"/>
              </a:ext>
            </a:extLst>
          </p:cNvPr>
          <p:cNvSpPr txBox="1">
            <a:spLocks noRot="1" noChangeAspect="1" noMove="1" noResize="1" noEditPoints="1" noAdjustHandles="1" noChangeArrowheads="1" noChangeShapeType="1" noTextEdit="1"/>
          </p:cNvSpPr>
          <p:nvPr/>
        </p:nvSpPr>
        <p:spPr>
          <a:xfrm>
            <a:off x="1090203" y="5914799"/>
            <a:ext cx="1932452" cy="461665"/>
          </a:xfrm>
          <a:prstGeom prst="rect">
            <a:avLst/>
          </a:prstGeom>
          <a:blipFill>
            <a:blip r:embed="rId9"/>
            <a:stretch>
              <a:fillRect l="-5047" t="-9211" b="-30263"/>
            </a:stretch>
          </a:blipFill>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heel(1)">
                                      <p:cBhvr>
                                        <p:cTn id="38" dur="2000"/>
                                        <p:tgtEl>
                                          <p:spTgt spid="3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1000"/>
                                        <p:tgtEl>
                                          <p:spTgt spid="43"/>
                                        </p:tgtEl>
                                      </p:cBhvr>
                                    </p:animEffect>
                                    <p:anim calcmode="lin" valueType="num">
                                      <p:cBhvr>
                                        <p:cTn id="70" dur="1000" fill="hold"/>
                                        <p:tgtEl>
                                          <p:spTgt spid="43"/>
                                        </p:tgtEl>
                                        <p:attrNameLst>
                                          <p:attrName>ppt_x</p:attrName>
                                        </p:attrNameLst>
                                      </p:cBhvr>
                                      <p:tavLst>
                                        <p:tav tm="0">
                                          <p:val>
                                            <p:strVal val="#ppt_x"/>
                                          </p:val>
                                        </p:tav>
                                        <p:tav tm="100000">
                                          <p:val>
                                            <p:strVal val="#ppt_x"/>
                                          </p:val>
                                        </p:tav>
                                      </p:tavLst>
                                    </p:anim>
                                    <p:anim calcmode="lin" valueType="num">
                                      <p:cBhvr>
                                        <p:cTn id="7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31" grpId="0" animBg="1"/>
      <p:bldP spid="32"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9DA0800B-E684-4F11-AC9D-812108B0B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BBB9FF6-2DB3-4C5D-8639-261EB403FE2B}"/>
              </a:ext>
            </a:extLst>
          </p:cNvPr>
          <p:cNvSpPr txBox="1">
            <a:spLocks noRot="1" noChangeAspect="1" noMove="1" noResize="1" noEditPoints="1" noAdjustHandles="1" noChangeArrowheads="1" noChangeShapeType="1" noTextEdit="1"/>
          </p:cNvSpPr>
          <p:nvPr/>
        </p:nvSpPr>
        <p:spPr>
          <a:xfrm>
            <a:off x="1127072" y="1667853"/>
            <a:ext cx="1140440" cy="627672"/>
          </a:xfrm>
          <a:prstGeom prst="rect">
            <a:avLst/>
          </a:prstGeom>
          <a:blipFill>
            <a:blip r:embed="rId4"/>
            <a:stretch>
              <a:fillRect l="-8556" b="-8738"/>
            </a:stretch>
          </a:blipFill>
        </p:spPr>
        <p:txBody>
          <a:bodyPr/>
          <a:lstStyle/>
          <a:p>
            <a:pPr>
              <a:defRPr/>
            </a:pPr>
            <a:r>
              <a:rPr lang="en-US">
                <a:noFill/>
              </a:rPr>
              <a:t> </a:t>
            </a:r>
          </a:p>
        </p:txBody>
      </p:sp>
      <p:sp>
        <p:nvSpPr>
          <p:cNvPr id="5" name="TextBox 4">
            <a:extLst>
              <a:ext uri="{FF2B5EF4-FFF2-40B4-BE49-F238E27FC236}">
                <a16:creationId xmlns:a16="http://schemas.microsoft.com/office/drawing/2014/main" id="{4D3B2EEA-C5A5-4386-900B-B8FEFC31785C}"/>
              </a:ext>
            </a:extLst>
          </p:cNvPr>
          <p:cNvSpPr txBox="1">
            <a:spLocks noRot="1" noChangeAspect="1" noMove="1" noResize="1" noEditPoints="1" noAdjustHandles="1" noChangeArrowheads="1" noChangeShapeType="1" noTextEdit="1"/>
          </p:cNvSpPr>
          <p:nvPr/>
        </p:nvSpPr>
        <p:spPr>
          <a:xfrm>
            <a:off x="1136784" y="2336745"/>
            <a:ext cx="1447832" cy="616579"/>
          </a:xfrm>
          <a:prstGeom prst="rect">
            <a:avLst/>
          </a:prstGeom>
          <a:blipFill>
            <a:blip r:embed="rId5"/>
            <a:stretch>
              <a:fillRect l="-6303" b="-8911"/>
            </a:stretch>
          </a:blipFill>
        </p:spPr>
        <p:txBody>
          <a:bodyPr/>
          <a:lstStyle/>
          <a:p>
            <a:pPr>
              <a:defRPr/>
            </a:pPr>
            <a:r>
              <a:rPr lang="en-US">
                <a:noFill/>
              </a:rPr>
              <a:t> </a:t>
            </a:r>
          </a:p>
        </p:txBody>
      </p:sp>
      <p:sp>
        <p:nvSpPr>
          <p:cNvPr id="7" name="TextBox 6">
            <a:extLst>
              <a:ext uri="{FF2B5EF4-FFF2-40B4-BE49-F238E27FC236}">
                <a16:creationId xmlns:a16="http://schemas.microsoft.com/office/drawing/2014/main" id="{6BC49BF8-F59B-4EBC-AE3D-B20D28C18483}"/>
              </a:ext>
            </a:extLst>
          </p:cNvPr>
          <p:cNvSpPr txBox="1">
            <a:spLocks noRot="1" noChangeAspect="1" noMove="1" noResize="1" noEditPoints="1" noAdjustHandles="1" noChangeArrowheads="1" noChangeShapeType="1" noTextEdit="1"/>
          </p:cNvSpPr>
          <p:nvPr/>
        </p:nvSpPr>
        <p:spPr>
          <a:xfrm>
            <a:off x="1156223" y="3029025"/>
            <a:ext cx="1055097" cy="616964"/>
          </a:xfrm>
          <a:prstGeom prst="rect">
            <a:avLst/>
          </a:prstGeom>
          <a:blipFill>
            <a:blip r:embed="rId6"/>
            <a:stretch>
              <a:fillRect l="-9249" b="-8911"/>
            </a:stretch>
          </a:blipFill>
        </p:spPr>
        <p:txBody>
          <a:bodyPr/>
          <a:lstStyle/>
          <a:p>
            <a:pPr>
              <a:defRPr/>
            </a:pPr>
            <a:r>
              <a:rPr lang="en-US">
                <a:noFill/>
              </a:rPr>
              <a:t> </a:t>
            </a:r>
          </a:p>
        </p:txBody>
      </p:sp>
      <p:sp>
        <p:nvSpPr>
          <p:cNvPr id="8" name="TextBox 7">
            <a:extLst>
              <a:ext uri="{FF2B5EF4-FFF2-40B4-BE49-F238E27FC236}">
                <a16:creationId xmlns:a16="http://schemas.microsoft.com/office/drawing/2014/main" id="{1AC292FE-8892-4E30-BD25-8C504B8A53A1}"/>
              </a:ext>
            </a:extLst>
          </p:cNvPr>
          <p:cNvSpPr txBox="1">
            <a:spLocks noChangeArrowheads="1"/>
          </p:cNvSpPr>
          <p:nvPr/>
        </p:nvSpPr>
        <p:spPr bwMode="auto">
          <a:xfrm>
            <a:off x="1092200" y="3676650"/>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t = 6 seconds</a:t>
            </a:r>
          </a:p>
        </p:txBody>
      </p:sp>
      <p:cxnSp>
        <p:nvCxnSpPr>
          <p:cNvPr id="3" name="Straight Arrow Connector 2">
            <a:extLst>
              <a:ext uri="{FF2B5EF4-FFF2-40B4-BE49-F238E27FC236}">
                <a16:creationId xmlns:a16="http://schemas.microsoft.com/office/drawing/2014/main" id="{65D422A8-065F-44F5-B13F-136D438CABC4}"/>
              </a:ext>
            </a:extLst>
          </p:cNvPr>
          <p:cNvCxnSpPr/>
          <p:nvPr/>
        </p:nvCxnSpPr>
        <p:spPr>
          <a:xfrm>
            <a:off x="1520825" y="2813050"/>
            <a:ext cx="606425" cy="698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0C59810-40C7-4F40-81A0-DBEAF4150F5B}"/>
              </a:ext>
            </a:extLst>
          </p:cNvPr>
          <p:cNvSpPr/>
          <p:nvPr/>
        </p:nvSpPr>
        <p:spPr>
          <a:xfrm>
            <a:off x="2584450" y="923925"/>
            <a:ext cx="8796338" cy="371475"/>
          </a:xfrm>
          <a:prstGeom prst="rect">
            <a:avLst/>
          </a:prstGeom>
          <a:solidFill>
            <a:schemeClr val="accent6">
              <a:alpha val="29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1" name="TextBox 10">
            <a:extLst>
              <a:ext uri="{FF2B5EF4-FFF2-40B4-BE49-F238E27FC236}">
                <a16:creationId xmlns:a16="http://schemas.microsoft.com/office/drawing/2014/main" id="{FAEC4561-1822-43F0-851B-7132A6B8CAD3}"/>
              </a:ext>
            </a:extLst>
          </p:cNvPr>
          <p:cNvSpPr txBox="1">
            <a:spLocks noChangeArrowheads="1"/>
          </p:cNvSpPr>
          <p:nvPr/>
        </p:nvSpPr>
        <p:spPr bwMode="auto">
          <a:xfrm>
            <a:off x="1092200" y="4364038"/>
            <a:ext cx="1235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t = 6 - 4</a:t>
            </a:r>
          </a:p>
        </p:txBody>
      </p:sp>
      <p:sp>
        <p:nvSpPr>
          <p:cNvPr id="12" name="TextBox 11">
            <a:extLst>
              <a:ext uri="{FF2B5EF4-FFF2-40B4-BE49-F238E27FC236}">
                <a16:creationId xmlns:a16="http://schemas.microsoft.com/office/drawing/2014/main" id="{73BC3363-2265-4596-9CAF-F9AB1CDFF145}"/>
              </a:ext>
            </a:extLst>
          </p:cNvPr>
          <p:cNvSpPr txBox="1">
            <a:spLocks noChangeArrowheads="1"/>
          </p:cNvSpPr>
          <p:nvPr/>
        </p:nvSpPr>
        <p:spPr bwMode="auto">
          <a:xfrm>
            <a:off x="1073150" y="5027613"/>
            <a:ext cx="8748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t = 2 seconds since time 4 seconds was the last recorded time.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91431CD7-B5C3-4A70-8B1C-00F623502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43863"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a:extLst>
              <a:ext uri="{FF2B5EF4-FFF2-40B4-BE49-F238E27FC236}">
                <a16:creationId xmlns:a16="http://schemas.microsoft.com/office/drawing/2014/main" id="{1B54BC49-925A-49F5-AF98-D7DE3F606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videoplayback.mp4">
            <a:hlinkClick r:id="" action="ppaction://media"/>
            <a:extLst>
              <a:ext uri="{FF2B5EF4-FFF2-40B4-BE49-F238E27FC236}">
                <a16:creationId xmlns:a16="http://schemas.microsoft.com/office/drawing/2014/main" id="{D6F7D5E3-17DB-4B96-84F6-5459D1E282E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4988" y="122238"/>
            <a:ext cx="392588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77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1E6AF21-A557-400B-8925-310E8E43764C}"/>
              </a:ext>
            </a:extLst>
          </p:cNvPr>
          <p:cNvSpPr>
            <a:spLocks noGrp="1" noChangeArrowheads="1"/>
          </p:cNvSpPr>
          <p:nvPr>
            <p:ph type="title"/>
          </p:nvPr>
        </p:nvSpPr>
        <p:spPr bwMode="auto">
          <a:xfrm>
            <a:off x="1016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Instantaneous Acceleration</a:t>
            </a:r>
          </a:p>
        </p:txBody>
      </p:sp>
      <p:sp>
        <p:nvSpPr>
          <p:cNvPr id="39939" name="Text Placeholder 2">
            <a:extLst>
              <a:ext uri="{FF2B5EF4-FFF2-40B4-BE49-F238E27FC236}">
                <a16:creationId xmlns:a16="http://schemas.microsoft.com/office/drawing/2014/main" id="{9CCA7D1C-D572-4C2D-9986-885028FAF166}"/>
              </a:ext>
            </a:extLst>
          </p:cNvPr>
          <p:cNvSpPr>
            <a:spLocks noGrp="1"/>
          </p:cNvSpPr>
          <p:nvPr>
            <p:ph type="body" sz="quarter" idx="12"/>
          </p:nvPr>
        </p:nvSpPr>
        <p:spPr bwMode="auto">
          <a:xfrm>
            <a:off x="96838" y="1096963"/>
            <a:ext cx="7859712" cy="1535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b="1">
                <a:ea typeface="ＭＳ Ｐゴシック" panose="020B0600070205080204" pitchFamily="34" charset="-128"/>
              </a:rPr>
              <a:t>Instantaneous acceleration </a:t>
            </a:r>
            <a:r>
              <a:rPr lang="en-US" altLang="en-US">
                <a:ea typeface="ＭＳ Ｐゴシック" panose="020B0600070205080204" pitchFamily="34" charset="-128"/>
              </a:rPr>
              <a:t>is the average acceleration over an infinitesimally small time interval. The slope of the tangent at an instant on a velocity vs. time graph is the instantaneous acceleration. </a:t>
            </a:r>
          </a:p>
        </p:txBody>
      </p:sp>
      <p:sp>
        <p:nvSpPr>
          <p:cNvPr id="39940" name="TextBox 4">
            <a:extLst>
              <a:ext uri="{FF2B5EF4-FFF2-40B4-BE49-F238E27FC236}">
                <a16:creationId xmlns:a16="http://schemas.microsoft.com/office/drawing/2014/main" id="{7A105BDF-1BDB-40AF-99A8-DC85CC7FDADA}"/>
              </a:ext>
            </a:extLst>
          </p:cNvPr>
          <p:cNvSpPr txBox="1">
            <a:spLocks noChangeArrowheads="1"/>
          </p:cNvSpPr>
          <p:nvPr/>
        </p:nvSpPr>
        <p:spPr bwMode="auto">
          <a:xfrm>
            <a:off x="276225" y="4030663"/>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Whiplash can occur in a car crash.</a:t>
            </a:r>
          </a:p>
        </p:txBody>
      </p:sp>
      <p:pic>
        <p:nvPicPr>
          <p:cNvPr id="39941" name="Picture 7" descr="PHYS22_SE_INV01L02_A0001024.jpg">
            <a:extLst>
              <a:ext uri="{FF2B5EF4-FFF2-40B4-BE49-F238E27FC236}">
                <a16:creationId xmlns:a16="http://schemas.microsoft.com/office/drawing/2014/main" id="{99D3688F-970C-4CAB-B19F-87AFBD5DC8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2840038"/>
            <a:ext cx="53308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158FC7-4744-46AD-9F1E-F1703FBA566A}"/>
              </a:ext>
            </a:extLst>
          </p:cNvPr>
          <p:cNvSpPr>
            <a:spLocks noChangeArrowheads="1"/>
          </p:cNvSpPr>
          <p:nvPr/>
        </p:nvSpPr>
        <p:spPr bwMode="auto">
          <a:xfrm>
            <a:off x="8018463" y="384175"/>
            <a:ext cx="407193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a:t>The time derivative of the acceleration is called jerk. The time derivative of the jerk is called snap, with the next two time derivatives called crackle and pop, respectively. In a crash, a large positive jerk becomes a large negative jerk in a very short time, as shown in the diagram. The change can lead to a condition called whiplash.</a:t>
            </a:r>
          </a:p>
          <a:p>
            <a:pPr algn="just"/>
            <a:r>
              <a:rPr lang="en-US" altLang="en-US"/>
              <a:t>What scenario could lead to a large acceleration in a short time. </a:t>
            </a:r>
          </a:p>
          <a:p>
            <a:pPr algn="just"/>
            <a:r>
              <a:rPr lang="en-US" altLang="en-US"/>
              <a:t>Answer: Being rear-ended in a 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DA06D117-A1EE-4B64-8AA8-D3E64B1E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36525"/>
            <a:ext cx="101917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a:extLst>
              <a:ext uri="{FF2B5EF4-FFF2-40B4-BE49-F238E27FC236}">
                <a16:creationId xmlns:a16="http://schemas.microsoft.com/office/drawing/2014/main" id="{20D549D3-7E3A-43D5-8F8E-E71FE2C5162D}"/>
              </a:ext>
            </a:extLst>
          </p:cNvPr>
          <p:cNvSpPr>
            <a:spLocks noChangeArrowheads="1"/>
          </p:cNvSpPr>
          <p:nvPr/>
        </p:nvSpPr>
        <p:spPr bwMode="auto">
          <a:xfrm>
            <a:off x="1000125" y="1898650"/>
            <a:ext cx="10191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3200">
                <a:latin typeface="Calibri" panose="020F0502020204030204" pitchFamily="34" charset="0"/>
              </a:rPr>
              <a:t>The area under an acceleration vs. time graph represents the change in velocity. The area under a jerk vs. time graph would represent the change in acceleration.</a:t>
            </a:r>
            <a:endParaRPr lang="en-US" altLang="en-US" sz="3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7988AE35-76F8-4957-A68C-41DFE2F3AF7E}"/>
              </a:ext>
            </a:extLst>
          </p:cNvPr>
          <p:cNvSpPr>
            <a:spLocks noGrp="1" noChangeArrowheads="1"/>
          </p:cNvSpPr>
          <p:nvPr>
            <p:ph type="title"/>
          </p:nvPr>
        </p:nvSpPr>
        <p:spPr bwMode="auto">
          <a:xfrm>
            <a:off x="201613"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Constant Acceleration</a:t>
            </a:r>
          </a:p>
        </p:txBody>
      </p:sp>
      <p:sp>
        <p:nvSpPr>
          <p:cNvPr id="43011" name="Text Placeholder 2">
            <a:extLst>
              <a:ext uri="{FF2B5EF4-FFF2-40B4-BE49-F238E27FC236}">
                <a16:creationId xmlns:a16="http://schemas.microsoft.com/office/drawing/2014/main" id="{B3B98B8A-44E5-4038-A082-58C94D9BA886}"/>
              </a:ext>
            </a:extLst>
          </p:cNvPr>
          <p:cNvSpPr>
            <a:spLocks noGrp="1"/>
          </p:cNvSpPr>
          <p:nvPr>
            <p:ph type="body" sz="quarter" idx="12"/>
          </p:nvPr>
        </p:nvSpPr>
        <p:spPr bwMode="auto">
          <a:xfrm>
            <a:off x="196850" y="1096963"/>
            <a:ext cx="4895850" cy="74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a:ea typeface="ＭＳ Ｐゴシック" panose="020B0600070205080204" pitchFamily="34" charset="-128"/>
              </a:rPr>
              <a:t>The two equations that describe an object’s velocity and displacement are called </a:t>
            </a:r>
            <a:r>
              <a:rPr lang="en-US" altLang="en-US" b="1">
                <a:ea typeface="ＭＳ Ｐゴシック" panose="020B0600070205080204" pitchFamily="34" charset="-128"/>
              </a:rPr>
              <a:t>equations of motion.</a:t>
            </a:r>
          </a:p>
        </p:txBody>
      </p:sp>
      <p:sp>
        <p:nvSpPr>
          <p:cNvPr id="15" name="TextBox 14">
            <a:extLst>
              <a:ext uri="{FF2B5EF4-FFF2-40B4-BE49-F238E27FC236}">
                <a16:creationId xmlns:a16="http://schemas.microsoft.com/office/drawing/2014/main" id="{1F79E9D3-5299-42B4-BD46-B9F1FA900AC5}"/>
              </a:ext>
            </a:extLst>
          </p:cNvPr>
          <p:cNvSpPr txBox="1">
            <a:spLocks noRot="1" noChangeAspect="1" noMove="1" noResize="1" noEditPoints="1" noAdjustHandles="1" noChangeArrowheads="1" noChangeShapeType="1" noTextEdit="1"/>
          </p:cNvSpPr>
          <p:nvPr/>
        </p:nvSpPr>
        <p:spPr>
          <a:xfrm>
            <a:off x="2112375" y="4050712"/>
            <a:ext cx="2346072" cy="400110"/>
          </a:xfrm>
          <a:prstGeom prst="rect">
            <a:avLst/>
          </a:prstGeom>
          <a:blipFill>
            <a:blip r:embed="rId3"/>
            <a:stretch>
              <a:fillRect b="-6250"/>
            </a:stretch>
          </a:blipFill>
        </p:spPr>
        <p:txBody>
          <a:bodyPr/>
          <a:lstStyle/>
          <a:p>
            <a:pPr>
              <a:defRPr/>
            </a:pPr>
            <a:r>
              <a:rPr lang="en-US">
                <a:noFill/>
                <a:cs typeface="ＭＳ Ｐゴシック" panose="020B0600070205080204" pitchFamily="34" charset="-128"/>
              </a:rPr>
              <a:t> </a:t>
            </a:r>
          </a:p>
        </p:txBody>
      </p:sp>
      <p:sp>
        <p:nvSpPr>
          <p:cNvPr id="16" name="TextBox 15">
            <a:extLst>
              <a:ext uri="{FF2B5EF4-FFF2-40B4-BE49-F238E27FC236}">
                <a16:creationId xmlns:a16="http://schemas.microsoft.com/office/drawing/2014/main" id="{29948DF3-7DAE-4E1B-AE59-94EC63AEFCD1}"/>
              </a:ext>
            </a:extLst>
          </p:cNvPr>
          <p:cNvSpPr txBox="1">
            <a:spLocks noRot="1" noChangeAspect="1" noMove="1" noResize="1" noEditPoints="1" noAdjustHandles="1" noChangeArrowheads="1" noChangeShapeType="1" noTextEdit="1"/>
          </p:cNvSpPr>
          <p:nvPr/>
        </p:nvSpPr>
        <p:spPr>
          <a:xfrm>
            <a:off x="4555431" y="4029670"/>
            <a:ext cx="2171697" cy="400110"/>
          </a:xfrm>
          <a:prstGeom prst="rect">
            <a:avLst/>
          </a:prstGeom>
          <a:blipFill>
            <a:blip r:embed="rId4"/>
            <a:stretch>
              <a:fillRect/>
            </a:stretch>
          </a:blipFill>
        </p:spPr>
        <p:txBody>
          <a:bodyPr/>
          <a:lstStyle/>
          <a:p>
            <a:pPr>
              <a:defRPr/>
            </a:pPr>
            <a:r>
              <a:rPr lang="en-US">
                <a:noFill/>
                <a:cs typeface="ＭＳ Ｐゴシック" panose="020B0600070205080204" pitchFamily="34" charset="-128"/>
              </a:rPr>
              <a:t> </a:t>
            </a:r>
          </a:p>
        </p:txBody>
      </p:sp>
      <p:pic>
        <p:nvPicPr>
          <p:cNvPr id="18" name="Picture 17" descr="INV01EXP02pg27.jpg">
            <a:extLst>
              <a:ext uri="{FF2B5EF4-FFF2-40B4-BE49-F238E27FC236}">
                <a16:creationId xmlns:a16="http://schemas.microsoft.com/office/drawing/2014/main" id="{D4F727A5-E22D-4A8C-B91B-9036379984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2063" y="1665288"/>
            <a:ext cx="34607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INV01EXP02pg26.jpg">
            <a:extLst>
              <a:ext uri="{FF2B5EF4-FFF2-40B4-BE49-F238E27FC236}">
                <a16:creationId xmlns:a16="http://schemas.microsoft.com/office/drawing/2014/main" id="{34F4DFCE-78D1-450B-A202-23B0594E8C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00" y="2286000"/>
            <a:ext cx="36671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HYS22_SE_INV01L02_T0001025.jpg">
            <a:extLst>
              <a:ext uri="{FF2B5EF4-FFF2-40B4-BE49-F238E27FC236}">
                <a16:creationId xmlns:a16="http://schemas.microsoft.com/office/drawing/2014/main" id="{73928576-27D3-4650-AFBF-0E4F5CD8FF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050" y="4500563"/>
            <a:ext cx="490537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PHYS22_SE_INV01L02_T0001026.jpg">
            <a:extLst>
              <a:ext uri="{FF2B5EF4-FFF2-40B4-BE49-F238E27FC236}">
                <a16:creationId xmlns:a16="http://schemas.microsoft.com/office/drawing/2014/main" id="{95EA711C-E7A7-467C-BA3B-9907746D37C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60975" y="3429000"/>
            <a:ext cx="32258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241D0C4-A55D-4B25-BBD6-E1BC6196B886}"/>
              </a:ext>
            </a:extLst>
          </p:cNvPr>
          <p:cNvSpPr>
            <a:spLocks noChangeArrowheads="1"/>
          </p:cNvSpPr>
          <p:nvPr/>
        </p:nvSpPr>
        <p:spPr bwMode="auto">
          <a:xfrm>
            <a:off x="8566150" y="476250"/>
            <a:ext cx="36671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1400"/>
              <a:t>You can construct an equation for constant accelerated motion from the velocity vs. time graph for an object. </a:t>
            </a:r>
          </a:p>
          <a:p>
            <a:pPr algn="just"/>
            <a:r>
              <a:rPr lang="en-US" altLang="en-US" sz="1400"/>
              <a:t>The general equation for a line can be used to produce a mathematical expression for the velocity. </a:t>
            </a:r>
          </a:p>
          <a:p>
            <a:pPr algn="just"/>
            <a:r>
              <a:rPr lang="en-US" altLang="en-US" sz="1400"/>
              <a:t>Discuss the similarities of the two equations.</a:t>
            </a:r>
          </a:p>
          <a:p>
            <a:pPr algn="just"/>
            <a:r>
              <a:rPr lang="en-US" altLang="en-US" sz="1400"/>
              <a:t>Notice that it is the same equation for velocity as on the graph; the terms have simply been rearranged.</a:t>
            </a:r>
          </a:p>
          <a:p>
            <a:pPr algn="just"/>
            <a:r>
              <a:rPr lang="en-US" altLang="en-US" sz="1400"/>
              <a:t>When you calculate the area under a curve on a graph, you are finding the </a:t>
            </a:r>
            <a:r>
              <a:rPr lang="en-US" altLang="en-US" sz="1400" b="1"/>
              <a:t>integral. </a:t>
            </a:r>
            <a:r>
              <a:rPr lang="en-US" altLang="en-US" sz="1400"/>
              <a:t>The resulting integral of the velocity vs. time graph for constant accelerated motion provides an equation for displacement as a function of time. </a:t>
            </a:r>
            <a:endParaRPr lang="en-US" altLang="en-US" sz="1400" b="1"/>
          </a:p>
          <a:p>
            <a:pPr algn="just"/>
            <a:r>
              <a:rPr lang="en-US" altLang="en-US" sz="1400"/>
              <a:t>In problems where velocity was constant, they calculated the area under the line using base times height to find the displacement of the object. </a:t>
            </a:r>
          </a:p>
          <a:p>
            <a:pPr algn="just"/>
            <a:r>
              <a:rPr lang="en-US" altLang="en-US" sz="1400"/>
              <a:t>Similarly, for constant accelerated motion, they can calculate the area under the function to find displacement. The sum of the area of the rectangle and the area of the triangle is the displacement for the time period highlighted.  </a:t>
            </a:r>
          </a:p>
          <a:p>
            <a:pPr algn="just"/>
            <a:r>
              <a:rPr lang="en-US" altLang="en-US" sz="1400"/>
              <a:t>The first term is the area of the rectangle and the second term is the area of the triangle.</a:t>
            </a:r>
          </a:p>
          <a:p>
            <a:pPr algn="just"/>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1000"/>
                                        <p:tgtEl>
                                          <p:spTgt spid="2">
                                            <p:txEl>
                                              <p:pRg st="2" end="2"/>
                                            </p:txEl>
                                          </p:spTgt>
                                        </p:tgtEl>
                                      </p:cBhvr>
                                    </p:animEffect>
                                    <p:anim calcmode="lin" valueType="num">
                                      <p:cBhvr>
                                        <p:cTn id="3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fade">
                                      <p:cBhvr>
                                        <p:cTn id="59" dur="1000"/>
                                        <p:tgtEl>
                                          <p:spTgt spid="2">
                                            <p:txEl>
                                              <p:pRg st="4" end="4"/>
                                            </p:txEl>
                                          </p:spTgt>
                                        </p:tgtEl>
                                      </p:cBhvr>
                                    </p:animEffect>
                                    <p:anim calcmode="lin" valueType="num">
                                      <p:cBhvr>
                                        <p:cTn id="6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nodeType="clickEffect">
                                  <p:stCondLst>
                                    <p:cond delay="0"/>
                                  </p:stCondLst>
                                  <p:childTnLst>
                                    <p:set>
                                      <p:cBhvr>
                                        <p:cTn id="65" dur="1" fill="hold">
                                          <p:stCondLst>
                                            <p:cond delay="0"/>
                                          </p:stCondLst>
                                        </p:cTn>
                                        <p:tgtEl>
                                          <p:spTgt spid="2">
                                            <p:txEl>
                                              <p:pRg st="5" end="5"/>
                                            </p:txEl>
                                          </p:spTgt>
                                        </p:tgtEl>
                                        <p:attrNameLst>
                                          <p:attrName>style.visibility</p:attrName>
                                        </p:attrNameLst>
                                      </p:cBhvr>
                                      <p:to>
                                        <p:strVal val="visible"/>
                                      </p:to>
                                    </p:set>
                                    <p:animEffect transition="in" filter="fade">
                                      <p:cBhvr>
                                        <p:cTn id="66" dur="1000"/>
                                        <p:tgtEl>
                                          <p:spTgt spid="2">
                                            <p:txEl>
                                              <p:pRg st="5" end="5"/>
                                            </p:txEl>
                                          </p:spTgt>
                                        </p:tgtEl>
                                      </p:cBhvr>
                                    </p:animEffect>
                                    <p:anim calcmode="lin" valueType="num">
                                      <p:cBhvr>
                                        <p:cTn id="6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nodeType="clickEffect">
                                  <p:stCondLst>
                                    <p:cond delay="0"/>
                                  </p:stCondLst>
                                  <p:childTnLst>
                                    <p:set>
                                      <p:cBhvr>
                                        <p:cTn id="72" dur="1" fill="hold">
                                          <p:stCondLst>
                                            <p:cond delay="0"/>
                                          </p:stCondLst>
                                        </p:cTn>
                                        <p:tgtEl>
                                          <p:spTgt spid="2">
                                            <p:txEl>
                                              <p:pRg st="6" end="6"/>
                                            </p:txEl>
                                          </p:spTgt>
                                        </p:tgtEl>
                                        <p:attrNameLst>
                                          <p:attrName>style.visibility</p:attrName>
                                        </p:attrNameLst>
                                      </p:cBhvr>
                                      <p:to>
                                        <p:strVal val="visible"/>
                                      </p:to>
                                    </p:set>
                                    <p:animEffect transition="in" filter="fade">
                                      <p:cBhvr>
                                        <p:cTn id="73" dur="1000"/>
                                        <p:tgtEl>
                                          <p:spTgt spid="2">
                                            <p:txEl>
                                              <p:pRg st="6" end="6"/>
                                            </p:txEl>
                                          </p:spTgt>
                                        </p:tgtEl>
                                      </p:cBhvr>
                                    </p:animEffect>
                                    <p:anim calcmode="lin" valueType="num">
                                      <p:cBhvr>
                                        <p:cTn id="7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2">
                                            <p:txEl>
                                              <p:pRg st="7" end="7"/>
                                            </p:txEl>
                                          </p:spTgt>
                                        </p:tgtEl>
                                        <p:attrNameLst>
                                          <p:attrName>style.visibility</p:attrName>
                                        </p:attrNameLst>
                                      </p:cBhvr>
                                      <p:to>
                                        <p:strVal val="visible"/>
                                      </p:to>
                                    </p:set>
                                    <p:animEffect transition="in" filter="fade">
                                      <p:cBhvr>
                                        <p:cTn id="84" dur="1000"/>
                                        <p:tgtEl>
                                          <p:spTgt spid="2">
                                            <p:txEl>
                                              <p:pRg st="7" end="7"/>
                                            </p:txEl>
                                          </p:spTgt>
                                        </p:tgtEl>
                                      </p:cBhvr>
                                    </p:animEffect>
                                    <p:anim calcmode="lin" valueType="num">
                                      <p:cBhvr>
                                        <p:cTn id="8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id="{19D91E50-AA90-48DA-A096-3A4A27D34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257175"/>
            <a:ext cx="1034415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47B80C1C-A961-4B37-AEA3-CF22292F9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6850"/>
            <a:ext cx="100584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C1A7C5F2-CA11-4B95-9FCF-5C297679E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23813"/>
            <a:ext cx="10947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Position-Time Graphs Position can be represented on a POSITION-TIME GRAPH,  which looks similar to a distance-time graph. However, there are two main  differences. - ppt download">
            <a:extLst>
              <a:ext uri="{FF2B5EF4-FFF2-40B4-BE49-F238E27FC236}">
                <a16:creationId xmlns:a16="http://schemas.microsoft.com/office/drawing/2014/main" id="{B1CCBD17-CA72-46B4-A4A1-350682ADE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61" t="24963" r="16667" b="7234"/>
          <a:stretch>
            <a:fillRect/>
          </a:stretch>
        </p:blipFill>
        <p:spPr bwMode="auto">
          <a:xfrm>
            <a:off x="784225" y="1377950"/>
            <a:ext cx="6956425"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5">
            <a:extLst>
              <a:ext uri="{FF2B5EF4-FFF2-40B4-BE49-F238E27FC236}">
                <a16:creationId xmlns:a16="http://schemas.microsoft.com/office/drawing/2014/main" id="{6ED21B14-5EF3-4754-B07B-50C5720C4BE4}"/>
              </a:ext>
            </a:extLst>
          </p:cNvPr>
          <p:cNvSpPr>
            <a:spLocks noChangeArrowheads="1"/>
          </p:cNvSpPr>
          <p:nvPr/>
        </p:nvSpPr>
        <p:spPr bwMode="auto">
          <a:xfrm>
            <a:off x="5775325" y="15017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7109" name="TextBox 1">
            <a:extLst>
              <a:ext uri="{FF2B5EF4-FFF2-40B4-BE49-F238E27FC236}">
                <a16:creationId xmlns:a16="http://schemas.microsoft.com/office/drawing/2014/main" id="{9E7066F4-FA95-43AF-8CA8-90303744D894}"/>
              </a:ext>
            </a:extLst>
          </p:cNvPr>
          <p:cNvSpPr txBox="1">
            <a:spLocks noChangeArrowheads="1"/>
          </p:cNvSpPr>
          <p:nvPr/>
        </p:nvSpPr>
        <p:spPr bwMode="auto">
          <a:xfrm rot="-5400000">
            <a:off x="-696912" y="3779838"/>
            <a:ext cx="227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latin typeface="Times New Roman" panose="02020603050405020304" pitchFamily="18" charset="0"/>
                <a:cs typeface="Times New Roman" panose="02020603050405020304" pitchFamily="18" charset="0"/>
              </a:rPr>
              <a:t>Velocity (m/s)</a:t>
            </a:r>
          </a:p>
        </p:txBody>
      </p:sp>
      <p:cxnSp>
        <p:nvCxnSpPr>
          <p:cNvPr id="4" name="Straight Connector 3">
            <a:extLst>
              <a:ext uri="{FF2B5EF4-FFF2-40B4-BE49-F238E27FC236}">
                <a16:creationId xmlns:a16="http://schemas.microsoft.com/office/drawing/2014/main" id="{01F28A31-F9E7-440F-957A-A0505E572F63}"/>
              </a:ext>
            </a:extLst>
          </p:cNvPr>
          <p:cNvCxnSpPr>
            <a:cxnSpLocks/>
            <a:endCxn id="10" idx="0"/>
          </p:cNvCxnSpPr>
          <p:nvPr/>
        </p:nvCxnSpPr>
        <p:spPr>
          <a:xfrm>
            <a:off x="1192213" y="3419475"/>
            <a:ext cx="773112" cy="14478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CBB78E-C4F4-4500-9D9E-FE1BE0914202}"/>
              </a:ext>
            </a:extLst>
          </p:cNvPr>
          <p:cNvSpPr/>
          <p:nvPr/>
        </p:nvSpPr>
        <p:spPr>
          <a:xfrm>
            <a:off x="1138238" y="3351213"/>
            <a:ext cx="88900" cy="87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9" name="Oval 8">
            <a:extLst>
              <a:ext uri="{FF2B5EF4-FFF2-40B4-BE49-F238E27FC236}">
                <a16:creationId xmlns:a16="http://schemas.microsoft.com/office/drawing/2014/main" id="{07BB0EF2-8AE2-4162-829B-C8FF495F0061}"/>
              </a:ext>
            </a:extLst>
          </p:cNvPr>
          <p:cNvSpPr/>
          <p:nvPr/>
        </p:nvSpPr>
        <p:spPr>
          <a:xfrm>
            <a:off x="1525588" y="4071938"/>
            <a:ext cx="88900" cy="87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0" name="Oval 9">
            <a:extLst>
              <a:ext uri="{FF2B5EF4-FFF2-40B4-BE49-F238E27FC236}">
                <a16:creationId xmlns:a16="http://schemas.microsoft.com/office/drawing/2014/main" id="{93243436-68FE-42BF-B270-6BCC107AF86B}"/>
              </a:ext>
            </a:extLst>
          </p:cNvPr>
          <p:cNvSpPr/>
          <p:nvPr/>
        </p:nvSpPr>
        <p:spPr>
          <a:xfrm>
            <a:off x="1920875" y="4867275"/>
            <a:ext cx="88900" cy="87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1" name="Rectangle 10">
            <a:extLst>
              <a:ext uri="{FF2B5EF4-FFF2-40B4-BE49-F238E27FC236}">
                <a16:creationId xmlns:a16="http://schemas.microsoft.com/office/drawing/2014/main" id="{26F98E75-6405-4C79-B6AF-9C50EB3CA802}"/>
              </a:ext>
            </a:extLst>
          </p:cNvPr>
          <p:cNvSpPr>
            <a:spLocks noRot="1" noChangeAspect="1" noMove="1" noResize="1" noEditPoints="1" noAdjustHandles="1" noChangeArrowheads="1" noChangeShapeType="1" noTextEdit="1"/>
          </p:cNvSpPr>
          <p:nvPr/>
        </p:nvSpPr>
        <p:spPr bwMode="auto">
          <a:xfrm>
            <a:off x="8148638" y="1862487"/>
            <a:ext cx="3331211" cy="3693319"/>
          </a:xfrm>
          <a:prstGeom prst="rect">
            <a:avLst/>
          </a:prstGeom>
          <a:blipFill>
            <a:blip r:embed="rId5"/>
            <a:stretch>
              <a:fillRect l="-1648" t="-992" b="-181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03644AFF-36D4-4427-8B17-8C85B7349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0"/>
            <a:ext cx="93313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Velocity Time Graph | Learn Important Terms and Concepts">
            <a:extLst>
              <a:ext uri="{FF2B5EF4-FFF2-40B4-BE49-F238E27FC236}">
                <a16:creationId xmlns:a16="http://schemas.microsoft.com/office/drawing/2014/main" id="{B4D9B0FE-2F42-4F65-AA7B-656ACC4E0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915" t="26660" r="-2" b="9091"/>
          <a:stretch>
            <a:fillRect/>
          </a:stretch>
        </p:blipFill>
        <p:spPr bwMode="auto">
          <a:xfrm>
            <a:off x="2220913" y="2743200"/>
            <a:ext cx="83010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5C1ABD5-A3CC-44D1-A2F1-F5A61F2C86EA}"/>
              </a:ext>
            </a:extLst>
          </p:cNvPr>
          <p:cNvSpPr txBox="1">
            <a:spLocks noChangeArrowheads="1"/>
          </p:cNvSpPr>
          <p:nvPr/>
        </p:nvSpPr>
        <p:spPr bwMode="auto">
          <a:xfrm>
            <a:off x="2482850" y="1685925"/>
            <a:ext cx="7775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Which one do you think is constant accelerated motion and accelerated motion that is not constant?</a:t>
            </a:r>
          </a:p>
        </p:txBody>
      </p:sp>
      <p:sp>
        <p:nvSpPr>
          <p:cNvPr id="7" name="TextBox 6">
            <a:extLst>
              <a:ext uri="{FF2B5EF4-FFF2-40B4-BE49-F238E27FC236}">
                <a16:creationId xmlns:a16="http://schemas.microsoft.com/office/drawing/2014/main" id="{A0CBAB0B-75C1-4972-AE29-CBFB266FC5C5}"/>
              </a:ext>
            </a:extLst>
          </p:cNvPr>
          <p:cNvSpPr txBox="1">
            <a:spLocks noChangeArrowheads="1"/>
          </p:cNvSpPr>
          <p:nvPr/>
        </p:nvSpPr>
        <p:spPr bwMode="auto">
          <a:xfrm>
            <a:off x="2386013" y="6046788"/>
            <a:ext cx="4102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constant accelerated motion</a:t>
            </a:r>
          </a:p>
        </p:txBody>
      </p:sp>
      <p:sp>
        <p:nvSpPr>
          <p:cNvPr id="8" name="TextBox 7">
            <a:extLst>
              <a:ext uri="{FF2B5EF4-FFF2-40B4-BE49-F238E27FC236}">
                <a16:creationId xmlns:a16="http://schemas.microsoft.com/office/drawing/2014/main" id="{7493EF46-C10F-40FE-B7AE-7881C29DBA00}"/>
              </a:ext>
            </a:extLst>
          </p:cNvPr>
          <p:cNvSpPr txBox="1">
            <a:spLocks noChangeArrowheads="1"/>
          </p:cNvSpPr>
          <p:nvPr/>
        </p:nvSpPr>
        <p:spPr bwMode="auto">
          <a:xfrm>
            <a:off x="6581775" y="6046788"/>
            <a:ext cx="4102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a:solidFill>
                  <a:srgbClr val="000000"/>
                </a:solidFill>
              </a:rPr>
              <a:t>accelerated motion that is not constant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fade">
                                      <p:cBhvr>
                                        <p:cTn id="7" dur="1000"/>
                                        <p:tgtEl>
                                          <p:spTgt spid="47109"/>
                                        </p:tgtEl>
                                      </p:cBhvr>
                                    </p:animEffect>
                                    <p:anim calcmode="lin" valueType="num">
                                      <p:cBhvr>
                                        <p:cTn id="8" dur="1000" fill="hold"/>
                                        <p:tgtEl>
                                          <p:spTgt spid="47109"/>
                                        </p:tgtEl>
                                        <p:attrNameLst>
                                          <p:attrName>ppt_x</p:attrName>
                                        </p:attrNameLst>
                                      </p:cBhvr>
                                      <p:tavLst>
                                        <p:tav tm="0">
                                          <p:val>
                                            <p:strVal val="#ppt_x"/>
                                          </p:val>
                                        </p:tav>
                                        <p:tav tm="100000">
                                          <p:val>
                                            <p:strVal val="#ppt_x"/>
                                          </p:val>
                                        </p:tav>
                                      </p:tavLst>
                                    </p:anim>
                                    <p:anim calcmode="lin" valueType="num">
                                      <p:cBhvr>
                                        <p:cTn id="9"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30BD77-6317-46CE-9D5A-74AFB8E9F430}"/>
              </a:ext>
            </a:extLst>
          </p:cNvPr>
          <p:cNvSpPr>
            <a:spLocks noChangeArrowheads="1"/>
          </p:cNvSpPr>
          <p:nvPr/>
        </p:nvSpPr>
        <p:spPr bwMode="auto">
          <a:xfrm>
            <a:off x="255588" y="587375"/>
            <a:ext cx="118649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2800">
                <a:solidFill>
                  <a:srgbClr val="21242C"/>
                </a:solidFill>
                <a:latin typeface="Lato"/>
              </a:rPr>
              <a:t>Scalars and vectors are two kinds of quantities that are used in physics and math. Scalars are quantities that only have magnitude (or size), while vectors have both magnitude and direction. Explore some examples of scalars and vectors, including distance, displacement, speed, and velocity.</a:t>
            </a:r>
            <a:endParaRPr lang="en-US" altLang="en-US" sz="2800"/>
          </a:p>
        </p:txBody>
      </p:sp>
      <p:pic>
        <p:nvPicPr>
          <p:cNvPr id="25602" name="Picture 2" descr="Scalar vs Vector - Definitions and Examples">
            <a:extLst>
              <a:ext uri="{FF2B5EF4-FFF2-40B4-BE49-F238E27FC236}">
                <a16:creationId xmlns:a16="http://schemas.microsoft.com/office/drawing/2014/main" id="{84FF2C1F-AFED-428C-94D0-786470F7C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4" t="15604" r="2876" b="6383"/>
          <a:stretch>
            <a:fillRect/>
          </a:stretch>
        </p:blipFill>
        <p:spPr bwMode="auto">
          <a:xfrm>
            <a:off x="2181225" y="2403475"/>
            <a:ext cx="8015288"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Difference Between Scalar and Vector Quantity (with Comparison Chart) -  Circuit Globe">
            <a:extLst>
              <a:ext uri="{FF2B5EF4-FFF2-40B4-BE49-F238E27FC236}">
                <a16:creationId xmlns:a16="http://schemas.microsoft.com/office/drawing/2014/main" id="{9CCA5E95-27FC-4226-8918-5B7A2361B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88"/>
          <a:stretch>
            <a:fillRect/>
          </a:stretch>
        </p:blipFill>
        <p:spPr bwMode="auto">
          <a:xfrm>
            <a:off x="31750" y="4097338"/>
            <a:ext cx="210502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546C441E-F17D-4E38-93E4-DA99F4860DA2}"/>
              </a:ext>
            </a:extLst>
          </p:cNvPr>
          <p:cNvGrpSpPr>
            <a:grpSpLocks/>
          </p:cNvGrpSpPr>
          <p:nvPr/>
        </p:nvGrpSpPr>
        <p:grpSpPr bwMode="auto">
          <a:xfrm>
            <a:off x="10252075" y="3429000"/>
            <a:ext cx="1908175" cy="1855788"/>
            <a:chOff x="10244033" y="2526272"/>
            <a:chExt cx="1908243" cy="1855080"/>
          </a:xfrm>
        </p:grpSpPr>
        <p:pic>
          <p:nvPicPr>
            <p:cNvPr id="13320" name="Picture 6" descr="Scalar and Vector - Definition, Types &amp; Physical Quantities - Physics -  Aakash Byjus | AESL">
              <a:extLst>
                <a:ext uri="{FF2B5EF4-FFF2-40B4-BE49-F238E27FC236}">
                  <a16:creationId xmlns:a16="http://schemas.microsoft.com/office/drawing/2014/main" id="{D58C113E-41E5-4398-9AFB-A3A386542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11" t="3230" r="14713" b="7408"/>
            <a:stretch>
              <a:fillRect/>
            </a:stretch>
          </p:blipFill>
          <p:spPr bwMode="auto">
            <a:xfrm>
              <a:off x="10244033" y="2526272"/>
              <a:ext cx="1908243" cy="15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2">
              <a:extLst>
                <a:ext uri="{FF2B5EF4-FFF2-40B4-BE49-F238E27FC236}">
                  <a16:creationId xmlns:a16="http://schemas.microsoft.com/office/drawing/2014/main" id="{9161D2B5-9EE1-47AE-972E-65946D46B5F9}"/>
                </a:ext>
              </a:extLst>
            </p:cNvPr>
            <p:cNvSpPr txBox="1">
              <a:spLocks noChangeArrowheads="1"/>
            </p:cNvSpPr>
            <p:nvPr/>
          </p:nvSpPr>
          <p:spPr bwMode="auto">
            <a:xfrm>
              <a:off x="10445659" y="4042798"/>
              <a:ext cx="142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00000"/>
                  </a:solidFill>
                </a:rPr>
                <a:t>Displacement</a:t>
              </a:r>
            </a:p>
          </p:txBody>
        </p:sp>
      </p:grpSp>
      <p:sp>
        <p:nvSpPr>
          <p:cNvPr id="5" name="Rectangle 4">
            <a:extLst>
              <a:ext uri="{FF2B5EF4-FFF2-40B4-BE49-F238E27FC236}">
                <a16:creationId xmlns:a16="http://schemas.microsoft.com/office/drawing/2014/main" id="{F80D63C9-F220-4352-99E6-8CB3541A53B2}"/>
              </a:ext>
            </a:extLst>
          </p:cNvPr>
          <p:cNvSpPr/>
          <p:nvPr/>
        </p:nvSpPr>
        <p:spPr>
          <a:xfrm>
            <a:off x="2538413" y="4687888"/>
            <a:ext cx="1138237" cy="447675"/>
          </a:xfrm>
          <a:prstGeom prst="rect">
            <a:avLst/>
          </a:prstGeom>
          <a:solidFill>
            <a:srgbClr val="5CE1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9" name="Rectangle 8">
            <a:extLst>
              <a:ext uri="{FF2B5EF4-FFF2-40B4-BE49-F238E27FC236}">
                <a16:creationId xmlns:a16="http://schemas.microsoft.com/office/drawing/2014/main" id="{1293F474-3DD3-4DF3-8989-795EE441C98A}"/>
              </a:ext>
            </a:extLst>
          </p:cNvPr>
          <p:cNvSpPr/>
          <p:nvPr/>
        </p:nvSpPr>
        <p:spPr>
          <a:xfrm>
            <a:off x="6767513" y="4945063"/>
            <a:ext cx="1138237" cy="447675"/>
          </a:xfrm>
          <a:prstGeom prst="rect">
            <a:avLst/>
          </a:prstGeom>
          <a:solidFill>
            <a:srgbClr val="C9E26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5602"/>
                                        </p:tgtEl>
                                        <p:attrNameLst>
                                          <p:attrName>style.visibility</p:attrName>
                                        </p:attrNameLst>
                                      </p:cBhvr>
                                      <p:to>
                                        <p:strVal val="visible"/>
                                      </p:to>
                                    </p:set>
                                    <p:animEffect transition="in" filter="fade">
                                      <p:cBhvr>
                                        <p:cTn id="14" dur="1000"/>
                                        <p:tgtEl>
                                          <p:spTgt spid="25602"/>
                                        </p:tgtEl>
                                      </p:cBhvr>
                                    </p:animEffect>
                                    <p:anim calcmode="lin" valueType="num">
                                      <p:cBhvr>
                                        <p:cTn id="15" dur="1000" fill="hold"/>
                                        <p:tgtEl>
                                          <p:spTgt spid="25602"/>
                                        </p:tgtEl>
                                        <p:attrNameLst>
                                          <p:attrName>ppt_x</p:attrName>
                                        </p:attrNameLst>
                                      </p:cBhvr>
                                      <p:tavLst>
                                        <p:tav tm="0">
                                          <p:val>
                                            <p:strVal val="#ppt_x"/>
                                          </p:val>
                                        </p:tav>
                                        <p:tav tm="100000">
                                          <p:val>
                                            <p:strVal val="#ppt_x"/>
                                          </p:val>
                                        </p:tav>
                                      </p:tavLst>
                                    </p:anim>
                                    <p:anim calcmode="lin" valueType="num">
                                      <p:cBhvr>
                                        <p:cTn id="16" dur="1000" fill="hold"/>
                                        <p:tgtEl>
                                          <p:spTgt spid="2560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25604"/>
                                        </p:tgtEl>
                                        <p:attrNameLst>
                                          <p:attrName>style.visibility</p:attrName>
                                        </p:attrNameLst>
                                      </p:cBhvr>
                                      <p:to>
                                        <p:strVal val="visible"/>
                                      </p:to>
                                    </p:set>
                                    <p:animEffect transition="in" filter="fade">
                                      <p:cBhvr>
                                        <p:cTn id="31" dur="1000"/>
                                        <p:tgtEl>
                                          <p:spTgt spid="25604"/>
                                        </p:tgtEl>
                                      </p:cBhvr>
                                    </p:animEffect>
                                    <p:anim calcmode="lin" valueType="num">
                                      <p:cBhvr>
                                        <p:cTn id="32" dur="1000" fill="hold"/>
                                        <p:tgtEl>
                                          <p:spTgt spid="25604"/>
                                        </p:tgtEl>
                                        <p:attrNameLst>
                                          <p:attrName>ppt_x</p:attrName>
                                        </p:attrNameLst>
                                      </p:cBhvr>
                                      <p:tavLst>
                                        <p:tav tm="0">
                                          <p:val>
                                            <p:strVal val="#ppt_x"/>
                                          </p:val>
                                        </p:tav>
                                        <p:tav tm="100000">
                                          <p:val>
                                            <p:strVal val="#ppt_x"/>
                                          </p:val>
                                        </p:tav>
                                      </p:tavLst>
                                    </p:anim>
                                    <p:anim calcmode="lin" valueType="num">
                                      <p:cBhvr>
                                        <p:cTn id="33" dur="1000" fill="hold"/>
                                        <p:tgtEl>
                                          <p:spTgt spid="25604"/>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a:extLst>
              <a:ext uri="{FF2B5EF4-FFF2-40B4-BE49-F238E27FC236}">
                <a16:creationId xmlns:a16="http://schemas.microsoft.com/office/drawing/2014/main" id="{DA7A9DD5-75C3-4AC7-907F-509C87C63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538163"/>
            <a:ext cx="116141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7F0CFF50-BF1C-44AE-9600-BF897654F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14300"/>
            <a:ext cx="96297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73E90FBE-E9CC-4701-8D87-D812B30E3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133350"/>
            <a:ext cx="83724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0732E257-ACB2-4327-8D76-37E18EEBE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19" r="44476" b="61649"/>
          <a:stretch>
            <a:fillRect/>
          </a:stretch>
        </p:blipFill>
        <p:spPr bwMode="auto">
          <a:xfrm>
            <a:off x="5424488" y="1447800"/>
            <a:ext cx="13430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F6C46675-3147-4DA5-973E-ADA399766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24" t="7523" r="31744" b="62502"/>
          <a:stretch>
            <a:fillRect/>
          </a:stretch>
        </p:blipFill>
        <p:spPr bwMode="auto">
          <a:xfrm>
            <a:off x="5319713" y="1974850"/>
            <a:ext cx="1552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713ADC35-EF45-44FD-8294-C434EF40B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336" t="3236" r="18933" b="59094"/>
          <a:stretch>
            <a:fillRect/>
          </a:stretch>
        </p:blipFill>
        <p:spPr bwMode="auto">
          <a:xfrm>
            <a:off x="5319713" y="2413000"/>
            <a:ext cx="1552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75885D4-6CBA-4764-9EF3-6F59887B6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 t="40266" r="56213" b="35210"/>
          <a:stretch>
            <a:fillRect/>
          </a:stretch>
        </p:blipFill>
        <p:spPr bwMode="auto">
          <a:xfrm>
            <a:off x="4959350" y="3021013"/>
            <a:ext cx="53228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508C739-E728-45D8-9373-9AFD928A0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133" t="10825" r="639" b="65530"/>
          <a:stretch>
            <a:fillRect/>
          </a:stretch>
        </p:blipFill>
        <p:spPr bwMode="auto">
          <a:xfrm>
            <a:off x="2736850" y="3054350"/>
            <a:ext cx="22225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CED0185-70ED-43A4-B4FC-5AB40C5FFE23}"/>
              </a:ext>
            </a:extLst>
          </p:cNvPr>
          <p:cNvGrpSpPr>
            <a:grpSpLocks/>
          </p:cNvGrpSpPr>
          <p:nvPr/>
        </p:nvGrpSpPr>
        <p:grpSpPr bwMode="auto">
          <a:xfrm>
            <a:off x="590550" y="3452813"/>
            <a:ext cx="11010900" cy="409575"/>
            <a:chOff x="120719" y="3412040"/>
            <a:chExt cx="11012039" cy="410026"/>
          </a:xfrm>
        </p:grpSpPr>
        <p:pic>
          <p:nvPicPr>
            <p:cNvPr id="53258" name="Picture 8">
              <a:extLst>
                <a:ext uri="{FF2B5EF4-FFF2-40B4-BE49-F238E27FC236}">
                  <a16:creationId xmlns:a16="http://schemas.microsoft.com/office/drawing/2014/main" id="{01A8E59F-B7D1-4881-BF7D-C13C55E6E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979" t="39812" r="-209" b="32967"/>
            <a:stretch>
              <a:fillRect/>
            </a:stretch>
          </p:blipFill>
          <p:spPr bwMode="auto">
            <a:xfrm>
              <a:off x="120719" y="3412040"/>
              <a:ext cx="6855722" cy="39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9">
              <a:extLst>
                <a:ext uri="{FF2B5EF4-FFF2-40B4-BE49-F238E27FC236}">
                  <a16:creationId xmlns:a16="http://schemas.microsoft.com/office/drawing/2014/main" id="{FB896FD4-1F9C-4171-9097-68B9A1426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 t="70790" r="65857" b="1450"/>
            <a:stretch>
              <a:fillRect/>
            </a:stretch>
          </p:blipFill>
          <p:spPr bwMode="auto">
            <a:xfrm>
              <a:off x="6976441" y="3417059"/>
              <a:ext cx="4156317" cy="4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E5BA5791-E73A-47F2-8853-C72516B18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13" t="62965" r="35533" b="-4231"/>
          <a:stretch>
            <a:fillRect/>
          </a:stretch>
        </p:blipFill>
        <p:spPr bwMode="auto">
          <a:xfrm>
            <a:off x="4208463" y="3922713"/>
            <a:ext cx="3775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id="{5F874529-B996-467D-BA9C-EDA7EC6D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53988"/>
            <a:ext cx="87058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a:extLst>
              <a:ext uri="{FF2B5EF4-FFF2-40B4-BE49-F238E27FC236}">
                <a16:creationId xmlns:a16="http://schemas.microsoft.com/office/drawing/2014/main" id="{E338995A-9303-4966-B901-D1475DC5EF3F}"/>
              </a:ext>
            </a:extLst>
          </p:cNvPr>
          <p:cNvSpPr>
            <a:spLocks noChangeArrowheads="1"/>
          </p:cNvSpPr>
          <p:nvPr/>
        </p:nvSpPr>
        <p:spPr bwMode="auto">
          <a:xfrm>
            <a:off x="3048000" y="5322888"/>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If accelerated motion is not constant, there’s no way to have a single value for </a:t>
            </a:r>
            <a:r>
              <a:rPr lang="en-US" altLang="en-US" i="1">
                <a:latin typeface="Calibri-Italic"/>
              </a:rPr>
              <a:t>a </a:t>
            </a:r>
            <a:r>
              <a:rPr lang="en-US" altLang="en-US">
                <a:latin typeface="Calibri" panose="020F0502020204030204" pitchFamily="34" charset="0"/>
              </a:rPr>
              <a:t>in the equation of motion displacement.</a:t>
            </a:r>
            <a:endParaRPr lang="en-US" altLang="en-US"/>
          </a:p>
        </p:txBody>
      </p:sp>
      <p:pic>
        <p:nvPicPr>
          <p:cNvPr id="4" name="Picture 5" descr="Velocity Time Graph | Learn Important Terms and Concepts">
            <a:extLst>
              <a:ext uri="{FF2B5EF4-FFF2-40B4-BE49-F238E27FC236}">
                <a16:creationId xmlns:a16="http://schemas.microsoft.com/office/drawing/2014/main" id="{2F238295-1555-406B-83A5-577E10D9C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848" t="26660" r="-2" b="9091"/>
          <a:stretch>
            <a:fillRect/>
          </a:stretch>
        </p:blipFill>
        <p:spPr bwMode="auto">
          <a:xfrm>
            <a:off x="3952875" y="1736725"/>
            <a:ext cx="42862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03"/>
                                        </p:tgtEl>
                                        <p:attrNameLst>
                                          <p:attrName>style.visibility</p:attrName>
                                        </p:attrNameLst>
                                      </p:cBhvr>
                                      <p:to>
                                        <p:strVal val="visible"/>
                                      </p:to>
                                    </p:set>
                                    <p:animEffect transition="in" filter="fade">
                                      <p:cBhvr>
                                        <p:cTn id="14" dur="1000"/>
                                        <p:tgtEl>
                                          <p:spTgt spid="51203"/>
                                        </p:tgtEl>
                                      </p:cBhvr>
                                    </p:animEffect>
                                    <p:anim calcmode="lin" valueType="num">
                                      <p:cBhvr>
                                        <p:cTn id="15" dur="1000" fill="hold"/>
                                        <p:tgtEl>
                                          <p:spTgt spid="51203"/>
                                        </p:tgtEl>
                                        <p:attrNameLst>
                                          <p:attrName>ppt_x</p:attrName>
                                        </p:attrNameLst>
                                      </p:cBhvr>
                                      <p:tavLst>
                                        <p:tav tm="0">
                                          <p:val>
                                            <p:strVal val="#ppt_x"/>
                                          </p:val>
                                        </p:tav>
                                        <p:tav tm="100000">
                                          <p:val>
                                            <p:strVal val="#ppt_x"/>
                                          </p:val>
                                        </p:tav>
                                      </p:tavLst>
                                    </p:anim>
                                    <p:anim calcmode="lin" valueType="num">
                                      <p:cBhvr>
                                        <p:cTn id="16" dur="1000" fill="hold"/>
                                        <p:tgtEl>
                                          <p:spTgt spid="5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B6B864B1-7237-41C4-9034-C5474B70C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670242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a:extLst>
              <a:ext uri="{FF2B5EF4-FFF2-40B4-BE49-F238E27FC236}">
                <a16:creationId xmlns:a16="http://schemas.microsoft.com/office/drawing/2014/main" id="{685A024F-0541-468D-8401-68D7B446E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903788"/>
            <a:ext cx="670242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a:extLst>
              <a:ext uri="{FF2B5EF4-FFF2-40B4-BE49-F238E27FC236}">
                <a16:creationId xmlns:a16="http://schemas.microsoft.com/office/drawing/2014/main" id="{65C4FB75-EE03-4C9C-B40B-378E72B4C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75" y="20638"/>
            <a:ext cx="538162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7">
            <a:extLst>
              <a:ext uri="{FF2B5EF4-FFF2-40B4-BE49-F238E27FC236}">
                <a16:creationId xmlns:a16="http://schemas.microsoft.com/office/drawing/2014/main" id="{380E3833-B102-4D24-8DF0-6C860D0F5606}"/>
              </a:ext>
            </a:extLst>
          </p:cNvPr>
          <p:cNvSpPr>
            <a:spLocks noChangeArrowheads="1"/>
          </p:cNvSpPr>
          <p:nvPr/>
        </p:nvSpPr>
        <p:spPr bwMode="auto">
          <a:xfrm>
            <a:off x="6970713" y="1674813"/>
            <a:ext cx="52212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The third equation is derived from the other two</a:t>
            </a:r>
          </a:p>
          <a:p>
            <a:r>
              <a:rPr lang="en-US" altLang="en-US">
                <a:latin typeface="Calibri" panose="020F0502020204030204" pitchFamily="34" charset="0"/>
              </a:rPr>
              <a:t>equations of motion by solving for time in one equation and substituting the result in the other.</a:t>
            </a:r>
          </a:p>
          <a:p>
            <a:r>
              <a:rPr lang="en-US" altLang="en-US">
                <a:latin typeface="Calibri" panose="020F0502020204030204" pitchFamily="34" charset="0"/>
              </a:rPr>
              <a:t>The third equation does not have time in it. So, it would be useful when time is unknown or</a:t>
            </a:r>
          </a:p>
          <a:p>
            <a:r>
              <a:rPr lang="en-US" altLang="en-US">
                <a:latin typeface="Calibri" panose="020F0502020204030204" pitchFamily="34" charset="0"/>
              </a:rPr>
              <a:t>cannot be measured directly.</a:t>
            </a:r>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a:extLst>
              <a:ext uri="{FF2B5EF4-FFF2-40B4-BE49-F238E27FC236}">
                <a16:creationId xmlns:a16="http://schemas.microsoft.com/office/drawing/2014/main" id="{6C8ACB0D-65D2-4E5D-9E42-CAD2744A2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
            <a:ext cx="121920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5">
            <a:extLst>
              <a:ext uri="{FF2B5EF4-FFF2-40B4-BE49-F238E27FC236}">
                <a16:creationId xmlns:a16="http://schemas.microsoft.com/office/drawing/2014/main" id="{462A06C3-DBBB-46A1-8351-DC24C7B1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4014788"/>
            <a:ext cx="120856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a:extLst>
              <a:ext uri="{FF2B5EF4-FFF2-40B4-BE49-F238E27FC236}">
                <a16:creationId xmlns:a16="http://schemas.microsoft.com/office/drawing/2014/main" id="{FEFEFD9C-0F27-4397-ABB7-343EA257B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41288"/>
            <a:ext cx="90963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a:extLst>
              <a:ext uri="{FF2B5EF4-FFF2-40B4-BE49-F238E27FC236}">
                <a16:creationId xmlns:a16="http://schemas.microsoft.com/office/drawing/2014/main" id="{7DB96525-E74C-4079-8AF4-766A78218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6908800"/>
            <a:ext cx="66976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71BF3855-D125-46B3-8427-AADFAA0160AA}"/>
              </a:ext>
            </a:extLst>
          </p:cNvPr>
          <p:cNvSpPr txBox="1">
            <a:spLocks noRot="1" noChangeAspect="1" noMove="1" noResize="1" noEditPoints="1" noAdjustHandles="1" noChangeArrowheads="1" noChangeShapeType="1" noTextEdit="1"/>
          </p:cNvSpPr>
          <p:nvPr/>
        </p:nvSpPr>
        <p:spPr bwMode="auto">
          <a:xfrm>
            <a:off x="5494338" y="1610496"/>
            <a:ext cx="5691819" cy="1569660"/>
          </a:xfrm>
          <a:prstGeom prst="rect">
            <a:avLst/>
          </a:prstGeom>
          <a:blipFill>
            <a:blip r:embed="rId4"/>
            <a:stretch>
              <a:fillRect l="-1606" t="-2713" r="-12527" b="-814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cxnSp>
        <p:nvCxnSpPr>
          <p:cNvPr id="6" name="Straight Connector 5">
            <a:extLst>
              <a:ext uri="{FF2B5EF4-FFF2-40B4-BE49-F238E27FC236}">
                <a16:creationId xmlns:a16="http://schemas.microsoft.com/office/drawing/2014/main" id="{2018FBFA-AB19-4A4D-99A1-FFE16C0BDA96}"/>
              </a:ext>
            </a:extLst>
          </p:cNvPr>
          <p:cNvCxnSpPr>
            <a:cxnSpLocks/>
          </p:cNvCxnSpPr>
          <p:nvPr/>
        </p:nvCxnSpPr>
        <p:spPr>
          <a:xfrm>
            <a:off x="6877050" y="1601788"/>
            <a:ext cx="0" cy="15700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AC6072-F771-4A11-B57E-72B82FE85E8E}"/>
              </a:ext>
            </a:extLst>
          </p:cNvPr>
          <p:cNvCxnSpPr>
            <a:cxnSpLocks/>
          </p:cNvCxnSpPr>
          <p:nvPr/>
        </p:nvCxnSpPr>
        <p:spPr>
          <a:xfrm>
            <a:off x="8950325" y="1601788"/>
            <a:ext cx="0" cy="15700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7351" name="Group 16">
            <a:extLst>
              <a:ext uri="{FF2B5EF4-FFF2-40B4-BE49-F238E27FC236}">
                <a16:creationId xmlns:a16="http://schemas.microsoft.com/office/drawing/2014/main" id="{D7168783-7C80-4D2A-83BE-9748818CA68C}"/>
              </a:ext>
            </a:extLst>
          </p:cNvPr>
          <p:cNvGrpSpPr>
            <a:grpSpLocks/>
          </p:cNvGrpSpPr>
          <p:nvPr/>
        </p:nvGrpSpPr>
        <p:grpSpPr bwMode="auto">
          <a:xfrm>
            <a:off x="176213" y="1609725"/>
            <a:ext cx="4727575" cy="1562100"/>
            <a:chOff x="176917" y="1610496"/>
            <a:chExt cx="4726165" cy="1561586"/>
          </a:xfrm>
        </p:grpSpPr>
        <p:pic>
          <p:nvPicPr>
            <p:cNvPr id="57356" name="Picture 1">
              <a:extLst>
                <a:ext uri="{FF2B5EF4-FFF2-40B4-BE49-F238E27FC236}">
                  <a16:creationId xmlns:a16="http://schemas.microsoft.com/office/drawing/2014/main" id="{AE5EBE56-ABD0-4F4D-A72B-D74B1F0CA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17" y="1610496"/>
              <a:ext cx="4726165" cy="156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Box 3">
              <a:extLst>
                <a:ext uri="{FF2B5EF4-FFF2-40B4-BE49-F238E27FC236}">
                  <a16:creationId xmlns:a16="http://schemas.microsoft.com/office/drawing/2014/main" id="{C79EC98A-9276-42A2-9AEB-51E57051B911}"/>
                </a:ext>
              </a:extLst>
            </p:cNvPr>
            <p:cNvSpPr txBox="1">
              <a:spLocks noChangeArrowheads="1"/>
            </p:cNvSpPr>
            <p:nvPr/>
          </p:nvSpPr>
          <p:spPr bwMode="auto">
            <a:xfrm>
              <a:off x="1747520" y="2895232"/>
              <a:ext cx="34176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a:solidFill>
                    <a:srgbClr val="000000"/>
                  </a:solidFill>
                </a:rPr>
                <a:t>10</a:t>
              </a:r>
            </a:p>
          </p:txBody>
        </p:sp>
        <p:sp>
          <p:nvSpPr>
            <p:cNvPr id="57358" name="TextBox 9">
              <a:extLst>
                <a:ext uri="{FF2B5EF4-FFF2-40B4-BE49-F238E27FC236}">
                  <a16:creationId xmlns:a16="http://schemas.microsoft.com/office/drawing/2014/main" id="{13728726-6041-4F34-8B1A-CFC6A56A0751}"/>
                </a:ext>
              </a:extLst>
            </p:cNvPr>
            <p:cNvSpPr txBox="1">
              <a:spLocks noChangeArrowheads="1"/>
            </p:cNvSpPr>
            <p:nvPr/>
          </p:nvSpPr>
          <p:spPr bwMode="auto">
            <a:xfrm>
              <a:off x="2955155" y="2885465"/>
              <a:ext cx="34176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a:solidFill>
                    <a:srgbClr val="000000"/>
                  </a:solidFill>
                </a:rPr>
                <a:t>20</a:t>
              </a:r>
            </a:p>
          </p:txBody>
        </p:sp>
        <p:sp>
          <p:nvSpPr>
            <p:cNvPr id="57359" name="TextBox 10">
              <a:extLst>
                <a:ext uri="{FF2B5EF4-FFF2-40B4-BE49-F238E27FC236}">
                  <a16:creationId xmlns:a16="http://schemas.microsoft.com/office/drawing/2014/main" id="{CA2CA1E5-7A4D-4F5A-B8BF-89ACAB69392A}"/>
                </a:ext>
              </a:extLst>
            </p:cNvPr>
            <p:cNvSpPr txBox="1">
              <a:spLocks noChangeArrowheads="1"/>
            </p:cNvSpPr>
            <p:nvPr/>
          </p:nvSpPr>
          <p:spPr bwMode="auto">
            <a:xfrm>
              <a:off x="4165515" y="2885465"/>
              <a:ext cx="34176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a:solidFill>
                    <a:srgbClr val="000000"/>
                  </a:solidFill>
                </a:rPr>
                <a:t>30</a:t>
              </a:r>
            </a:p>
          </p:txBody>
        </p:sp>
        <p:pic>
          <p:nvPicPr>
            <p:cNvPr id="57360" name="Picture 7">
              <a:extLst>
                <a:ext uri="{FF2B5EF4-FFF2-40B4-BE49-F238E27FC236}">
                  <a16:creationId xmlns:a16="http://schemas.microsoft.com/office/drawing/2014/main" id="{E9B5EDE9-3E7C-45C7-ADA2-619BEB7F2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4524" r="16219"/>
            <a:stretch>
              <a:fillRect/>
            </a:stretch>
          </p:blipFill>
          <p:spPr bwMode="auto">
            <a:xfrm>
              <a:off x="715103" y="1789981"/>
              <a:ext cx="2414178" cy="54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B3D3689-12CA-4D3C-B1B4-8F9DE0F0C0E1}"/>
                </a:ext>
              </a:extLst>
            </p:cNvPr>
            <p:cNvSpPr/>
            <p:nvPr/>
          </p:nvSpPr>
          <p:spPr>
            <a:xfrm>
              <a:off x="1748073" y="2335745"/>
              <a:ext cx="341210" cy="36976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4" name="Rectangle 13">
              <a:extLst>
                <a:ext uri="{FF2B5EF4-FFF2-40B4-BE49-F238E27FC236}">
                  <a16:creationId xmlns:a16="http://schemas.microsoft.com/office/drawing/2014/main" id="{2CECC918-9078-42E0-A14F-88FEA07B9EE9}"/>
                </a:ext>
              </a:extLst>
            </p:cNvPr>
            <p:cNvSpPr/>
            <p:nvPr/>
          </p:nvSpPr>
          <p:spPr>
            <a:xfrm>
              <a:off x="3135134" y="2259570"/>
              <a:ext cx="585612" cy="54592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cxnSp>
          <p:nvCxnSpPr>
            <p:cNvPr id="13" name="Straight Connector 12">
              <a:extLst>
                <a:ext uri="{FF2B5EF4-FFF2-40B4-BE49-F238E27FC236}">
                  <a16:creationId xmlns:a16="http://schemas.microsoft.com/office/drawing/2014/main" id="{A3DF29BF-E84D-44C4-BB52-9D0DB04B05C0}"/>
                </a:ext>
              </a:extLst>
            </p:cNvPr>
            <p:cNvCxnSpPr>
              <a:cxnSpLocks/>
            </p:cNvCxnSpPr>
            <p:nvPr/>
          </p:nvCxnSpPr>
          <p:spPr>
            <a:xfrm>
              <a:off x="3128786" y="1834260"/>
              <a:ext cx="671312" cy="97123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E3E75B-7899-41B2-8465-56A9237AD81B}"/>
                </a:ext>
              </a:extLst>
            </p:cNvPr>
            <p:cNvSpPr txBox="1">
              <a:spLocks noRot="1" noChangeAspect="1" noMove="1" noResize="1" noEditPoints="1" noAdjustHandles="1" noChangeArrowheads="1" noChangeShapeType="1" noTextEdit="1"/>
            </p:cNvSpPr>
            <p:nvPr/>
          </p:nvSpPr>
          <p:spPr>
            <a:xfrm>
              <a:off x="3157778" y="2435515"/>
              <a:ext cx="341760" cy="261610"/>
            </a:xfrm>
            <a:prstGeom prst="rect">
              <a:avLst/>
            </a:prstGeom>
            <a:blipFill>
              <a:blip r:embed="rId7"/>
              <a:stretch>
                <a:fillRect/>
              </a:stretch>
            </a:blipFill>
          </p:spPr>
          <p:txBody>
            <a:bodyPr/>
            <a:lstStyle/>
            <a:p>
              <a:pPr>
                <a:defRPr/>
              </a:pPr>
              <a:r>
                <a:rPr lang="en-US">
                  <a:noFill/>
                </a:rPr>
                <a:t> </a:t>
              </a:r>
            </a:p>
          </p:txBody>
        </p:sp>
      </p:grpSp>
      <p:sp>
        <p:nvSpPr>
          <p:cNvPr id="20" name="TextBox 19">
            <a:extLst>
              <a:ext uri="{FF2B5EF4-FFF2-40B4-BE49-F238E27FC236}">
                <a16:creationId xmlns:a16="http://schemas.microsoft.com/office/drawing/2014/main" id="{BDDE9151-FF43-49B7-963C-75EA3F572723}"/>
              </a:ext>
            </a:extLst>
          </p:cNvPr>
          <p:cNvSpPr txBox="1">
            <a:spLocks noRot="1" noChangeAspect="1" noMove="1" noResize="1" noEditPoints="1" noAdjustHandles="1" noChangeArrowheads="1" noChangeShapeType="1" noTextEdit="1"/>
          </p:cNvSpPr>
          <p:nvPr/>
        </p:nvSpPr>
        <p:spPr>
          <a:xfrm>
            <a:off x="1468697" y="3648699"/>
            <a:ext cx="5691818" cy="400110"/>
          </a:xfrm>
          <a:prstGeom prst="rect">
            <a:avLst/>
          </a:prstGeom>
          <a:blipFill>
            <a:blip r:embed="rId8"/>
            <a:stretch>
              <a:fillRect t="-9231" b="-27692"/>
            </a:stretch>
          </a:blipFill>
        </p:spPr>
        <p:txBody>
          <a:bodyPr/>
          <a:lstStyle/>
          <a:p>
            <a:pPr>
              <a:defRPr/>
            </a:pPr>
            <a:r>
              <a:rPr lang="en-US">
                <a:noFill/>
              </a:rPr>
              <a:t> </a:t>
            </a:r>
          </a:p>
        </p:txBody>
      </p:sp>
      <p:sp>
        <p:nvSpPr>
          <p:cNvPr id="21" name="TextBox 20">
            <a:extLst>
              <a:ext uri="{FF2B5EF4-FFF2-40B4-BE49-F238E27FC236}">
                <a16:creationId xmlns:a16="http://schemas.microsoft.com/office/drawing/2014/main" id="{1E9119B1-5D19-485B-94DD-AB0BD98E6B26}"/>
              </a:ext>
            </a:extLst>
          </p:cNvPr>
          <p:cNvSpPr txBox="1">
            <a:spLocks noRot="1" noChangeAspect="1" noMove="1" noResize="1" noEditPoints="1" noAdjustHandles="1" noChangeArrowheads="1" noChangeShapeType="1" noTextEdit="1"/>
          </p:cNvSpPr>
          <p:nvPr/>
        </p:nvSpPr>
        <p:spPr>
          <a:xfrm>
            <a:off x="1449531" y="4152785"/>
            <a:ext cx="5691818" cy="526939"/>
          </a:xfrm>
          <a:prstGeom prst="rect">
            <a:avLst/>
          </a:prstGeom>
          <a:blipFill>
            <a:blip r:embed="rId9"/>
            <a:stretch>
              <a:fillRect b="-6897"/>
            </a:stretch>
          </a:blipFill>
        </p:spPr>
        <p:txBody>
          <a:bodyPr/>
          <a:lstStyle/>
          <a:p>
            <a:pPr>
              <a:defRPr/>
            </a:pPr>
            <a:r>
              <a:rPr lang="en-US">
                <a:noFill/>
              </a:rPr>
              <a:t> </a:t>
            </a:r>
          </a:p>
        </p:txBody>
      </p:sp>
      <p:sp>
        <p:nvSpPr>
          <p:cNvPr id="22" name="TextBox 21">
            <a:extLst>
              <a:ext uri="{FF2B5EF4-FFF2-40B4-BE49-F238E27FC236}">
                <a16:creationId xmlns:a16="http://schemas.microsoft.com/office/drawing/2014/main" id="{3B087BC6-30AF-471C-AEFE-C16646C65603}"/>
              </a:ext>
            </a:extLst>
          </p:cNvPr>
          <p:cNvSpPr txBox="1"/>
          <p:nvPr/>
        </p:nvSpPr>
        <p:spPr>
          <a:xfrm>
            <a:off x="1449531" y="4795171"/>
            <a:ext cx="5691818" cy="400110"/>
          </a:xfrm>
          <a:prstGeom prst="rect">
            <a:avLst/>
          </a:prstGeom>
          <a:solidFill>
            <a:schemeClr val="bg1"/>
          </a:solidFill>
        </p:spPr>
        <p:txBody>
          <a:bodyPr>
            <a:spAutoFit/>
          </a:bodyPr>
          <a:lstStyle/>
          <a:p>
            <a:pPr>
              <a:defRPr/>
            </a:pPr>
            <a:r>
              <a:rPr lang="el-GR" sz="2000" dirty="0">
                <a:solidFill>
                  <a:srgbClr val="000000"/>
                </a:solidFill>
                <a:highlight>
                  <a:srgbClr val="FFFF00"/>
                </a:highlight>
                <a:latin typeface="Verdana" panose="020B0604030504040204" pitchFamily="34" charset="0"/>
                <a:ea typeface="Verdana" panose="020B0604030504040204" pitchFamily="34" charset="0"/>
                <a:cs typeface="Times New Roman" panose="02020603050405020304" pitchFamily="18" charset="0"/>
              </a:rPr>
              <a:t>Δ</a:t>
            </a:r>
            <a:r>
              <a:rPr lang="en-US" sz="2000" dirty="0">
                <a:solidFill>
                  <a:srgbClr val="000000"/>
                </a:solidFill>
                <a:highlight>
                  <a:srgbClr val="FFFF00"/>
                </a:highlight>
                <a:latin typeface="Verdana" panose="020B0604030504040204" pitchFamily="34" charset="0"/>
                <a:ea typeface="Verdana" panose="020B0604030504040204" pitchFamily="34" charset="0"/>
                <a:cs typeface="Times New Roman" panose="02020603050405020304" pitchFamily="18" charset="0"/>
              </a:rPr>
              <a:t>d </a:t>
            </a:r>
            <a:r>
              <a:rPr lang="en-US" sz="2000" dirty="0">
                <a:solidFill>
                  <a:srgbClr val="000000"/>
                </a:solidFill>
                <a:highlight>
                  <a:srgbClr val="FFFF00"/>
                </a:highlight>
                <a:latin typeface="Times New Roman" panose="02020603050405020304" pitchFamily="18" charset="0"/>
                <a:cs typeface="Times New Roman" panose="02020603050405020304" pitchFamily="18" charset="0"/>
              </a:rPr>
              <a:t>= 40 + 5 = 45m</a:t>
            </a:r>
          </a:p>
        </p:txBody>
      </p:sp>
      <p:sp>
        <p:nvSpPr>
          <p:cNvPr id="23" name="TextBox 22">
            <a:extLst>
              <a:ext uri="{FF2B5EF4-FFF2-40B4-BE49-F238E27FC236}">
                <a16:creationId xmlns:a16="http://schemas.microsoft.com/office/drawing/2014/main" id="{1EE0F961-ACA6-43C8-AB89-F61EE0D50183}"/>
              </a:ext>
            </a:extLst>
          </p:cNvPr>
          <p:cNvSpPr txBox="1">
            <a:spLocks noRot="1" noChangeAspect="1" noMove="1" noResize="1" noEditPoints="1" noAdjustHandles="1" noChangeArrowheads="1" noChangeShapeType="1" noTextEdit="1"/>
          </p:cNvSpPr>
          <p:nvPr/>
        </p:nvSpPr>
        <p:spPr>
          <a:xfrm>
            <a:off x="953931" y="5333430"/>
            <a:ext cx="5691818" cy="697114"/>
          </a:xfrm>
          <a:prstGeom prst="rect">
            <a:avLst/>
          </a:prstGeom>
          <a:blipFill>
            <a:blip r:embed="rId10"/>
            <a:stretch>
              <a:fillRect/>
            </a:stretch>
          </a:blipFill>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id="{2A8B4858-3F46-41E5-855B-1B7B2B63A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27000"/>
            <a:ext cx="91630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a:extLst>
              <a:ext uri="{FF2B5EF4-FFF2-40B4-BE49-F238E27FC236}">
                <a16:creationId xmlns:a16="http://schemas.microsoft.com/office/drawing/2014/main" id="{FA777DDF-3341-4694-832B-151D9B83A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6934200"/>
            <a:ext cx="93837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912B6464-E4B0-40C3-B812-C16E666FEE36}"/>
              </a:ext>
            </a:extLst>
          </p:cNvPr>
          <p:cNvSpPr txBox="1">
            <a:spLocks noRot="1" noChangeAspect="1" noMove="1" noResize="1" noEditPoints="1" noAdjustHandles="1" noChangeArrowheads="1" noChangeShapeType="1" noTextEdit="1"/>
          </p:cNvSpPr>
          <p:nvPr/>
        </p:nvSpPr>
        <p:spPr bwMode="auto">
          <a:xfrm>
            <a:off x="5494338" y="1859340"/>
            <a:ext cx="5691819" cy="1569660"/>
          </a:xfrm>
          <a:prstGeom prst="rect">
            <a:avLst/>
          </a:prstGeom>
          <a:blipFill>
            <a:blip r:embed="rId4"/>
            <a:stretch>
              <a:fillRect l="-1606" t="-2713" b="-814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cxnSp>
        <p:nvCxnSpPr>
          <p:cNvPr id="5" name="Straight Connector 4">
            <a:extLst>
              <a:ext uri="{FF2B5EF4-FFF2-40B4-BE49-F238E27FC236}">
                <a16:creationId xmlns:a16="http://schemas.microsoft.com/office/drawing/2014/main" id="{26695BCC-03CA-4B90-8ED5-A0EE56C302E0}"/>
              </a:ext>
            </a:extLst>
          </p:cNvPr>
          <p:cNvCxnSpPr>
            <a:cxnSpLocks/>
          </p:cNvCxnSpPr>
          <p:nvPr/>
        </p:nvCxnSpPr>
        <p:spPr>
          <a:xfrm>
            <a:off x="6877050" y="1851025"/>
            <a:ext cx="0" cy="157003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891561-7EC6-40EC-A46A-D00570DF6A43}"/>
              </a:ext>
            </a:extLst>
          </p:cNvPr>
          <p:cNvCxnSpPr>
            <a:cxnSpLocks/>
          </p:cNvCxnSpPr>
          <p:nvPr/>
        </p:nvCxnSpPr>
        <p:spPr>
          <a:xfrm>
            <a:off x="8950325" y="1851025"/>
            <a:ext cx="0" cy="157003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8BB0AE-DC09-4C19-A078-C36120DFF55C}"/>
              </a:ext>
            </a:extLst>
          </p:cNvPr>
          <p:cNvSpPr txBox="1">
            <a:spLocks noRot="1" noChangeAspect="1" noMove="1" noResize="1" noEditPoints="1" noAdjustHandles="1" noChangeArrowheads="1" noChangeShapeType="1" noTextEdit="1"/>
          </p:cNvSpPr>
          <p:nvPr/>
        </p:nvSpPr>
        <p:spPr>
          <a:xfrm>
            <a:off x="1282913" y="3420926"/>
            <a:ext cx="5691818" cy="424732"/>
          </a:xfrm>
          <a:prstGeom prst="rect">
            <a:avLst/>
          </a:prstGeom>
          <a:blipFill>
            <a:blip r:embed="rId5"/>
            <a:stretch>
              <a:fillRect l="-1071" t="-8571" b="-18571"/>
            </a:stretch>
          </a:blipFill>
        </p:spPr>
        <p:txBody>
          <a:bodyPr/>
          <a:lstStyle/>
          <a:p>
            <a:pPr>
              <a:defRPr/>
            </a:pPr>
            <a:r>
              <a:rPr lang="en-US">
                <a:noFill/>
              </a:rPr>
              <a:t> </a:t>
            </a:r>
          </a:p>
        </p:txBody>
      </p:sp>
      <p:sp>
        <p:nvSpPr>
          <p:cNvPr id="18" name="TextBox 17">
            <a:extLst>
              <a:ext uri="{FF2B5EF4-FFF2-40B4-BE49-F238E27FC236}">
                <a16:creationId xmlns:a16="http://schemas.microsoft.com/office/drawing/2014/main" id="{9C6D08B6-9C41-4374-8DDD-45BE7A514D20}"/>
              </a:ext>
            </a:extLst>
          </p:cNvPr>
          <p:cNvSpPr txBox="1">
            <a:spLocks noRot="1" noChangeAspect="1" noMove="1" noResize="1" noEditPoints="1" noAdjustHandles="1" noChangeArrowheads="1" noChangeShapeType="1" noTextEdit="1"/>
          </p:cNvSpPr>
          <p:nvPr/>
        </p:nvSpPr>
        <p:spPr>
          <a:xfrm>
            <a:off x="787313" y="3959185"/>
            <a:ext cx="5691818" cy="670568"/>
          </a:xfrm>
          <a:prstGeom prst="rect">
            <a:avLst/>
          </a:prstGeom>
          <a:blipFill>
            <a:blip r:embed="rId6"/>
            <a:stretch>
              <a:fillRect/>
            </a:stretch>
          </a:blipFill>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EEE4BA3E-892A-4E58-904D-06CFEA5E1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0"/>
            <a:ext cx="8410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a:extLst>
              <a:ext uri="{FF2B5EF4-FFF2-40B4-BE49-F238E27FC236}">
                <a16:creationId xmlns:a16="http://schemas.microsoft.com/office/drawing/2014/main" id="{3C6601ED-2A92-4D74-8C21-68B6E27D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3667125"/>
            <a:ext cx="836136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a:extLst>
              <a:ext uri="{FF2B5EF4-FFF2-40B4-BE49-F238E27FC236}">
                <a16:creationId xmlns:a16="http://schemas.microsoft.com/office/drawing/2014/main" id="{FC18B663-5ACA-4A4F-9D53-6798C10B3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26988"/>
            <a:ext cx="89217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5">
            <a:extLst>
              <a:ext uri="{FF2B5EF4-FFF2-40B4-BE49-F238E27FC236}">
                <a16:creationId xmlns:a16="http://schemas.microsoft.com/office/drawing/2014/main" id="{37D232C8-E21E-447A-B813-B5934B6A32EC}"/>
              </a:ext>
            </a:extLst>
          </p:cNvPr>
          <p:cNvSpPr>
            <a:spLocks noChangeArrowheads="1"/>
          </p:cNvSpPr>
          <p:nvPr/>
        </p:nvSpPr>
        <p:spPr bwMode="auto">
          <a:xfrm>
            <a:off x="12192000" y="6488113"/>
            <a:ext cx="830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12.2 m</a:t>
            </a:r>
            <a:endParaRPr lang="en-US" altLang="en-US"/>
          </a:p>
        </p:txBody>
      </p:sp>
      <p:sp>
        <p:nvSpPr>
          <p:cNvPr id="2" name="TextBox 1">
            <a:extLst>
              <a:ext uri="{FF2B5EF4-FFF2-40B4-BE49-F238E27FC236}">
                <a16:creationId xmlns:a16="http://schemas.microsoft.com/office/drawing/2014/main" id="{FC4607F1-D9FB-4602-8F85-515ECE26DC8E}"/>
              </a:ext>
            </a:extLst>
          </p:cNvPr>
          <p:cNvSpPr txBox="1">
            <a:spLocks noRot="1" noChangeAspect="1" noMove="1" noResize="1" noEditPoints="1" noAdjustHandles="1" noChangeArrowheads="1" noChangeShapeType="1" noTextEdit="1"/>
          </p:cNvSpPr>
          <p:nvPr/>
        </p:nvSpPr>
        <p:spPr>
          <a:xfrm>
            <a:off x="642026" y="1848256"/>
            <a:ext cx="1655581" cy="369332"/>
          </a:xfrm>
          <a:prstGeom prst="rect">
            <a:avLst/>
          </a:prstGeom>
          <a:blipFill>
            <a:blip r:embed="rId3"/>
            <a:stretch>
              <a:fillRect b="-14754"/>
            </a:stretch>
          </a:blipFill>
        </p:spPr>
        <p:txBody>
          <a:bodyPr/>
          <a:lstStyle/>
          <a:p>
            <a:pPr>
              <a:defRPr/>
            </a:pPr>
            <a:r>
              <a:rPr lang="en-US">
                <a:noFill/>
              </a:rPr>
              <a:t> </a:t>
            </a:r>
          </a:p>
        </p:txBody>
      </p:sp>
      <p:sp>
        <p:nvSpPr>
          <p:cNvPr id="7" name="TextBox 6">
            <a:extLst>
              <a:ext uri="{FF2B5EF4-FFF2-40B4-BE49-F238E27FC236}">
                <a16:creationId xmlns:a16="http://schemas.microsoft.com/office/drawing/2014/main" id="{F9CFE6FF-980B-45B4-A6F2-7F28F1BA88A4}"/>
              </a:ext>
            </a:extLst>
          </p:cNvPr>
          <p:cNvSpPr txBox="1">
            <a:spLocks noRot="1" noChangeAspect="1" noMove="1" noResize="1" noEditPoints="1" noAdjustHandles="1" noChangeArrowheads="1" noChangeShapeType="1" noTextEdit="1"/>
          </p:cNvSpPr>
          <p:nvPr/>
        </p:nvSpPr>
        <p:spPr>
          <a:xfrm>
            <a:off x="630914" y="2250306"/>
            <a:ext cx="1728807" cy="369332"/>
          </a:xfrm>
          <a:prstGeom prst="rect">
            <a:avLst/>
          </a:prstGeom>
          <a:blipFill>
            <a:blip r:embed="rId4"/>
            <a:stretch>
              <a:fillRect b="-14754"/>
            </a:stretch>
          </a:blipFill>
        </p:spPr>
        <p:txBody>
          <a:bodyPr/>
          <a:lstStyle/>
          <a:p>
            <a:pPr>
              <a:defRPr/>
            </a:pPr>
            <a:r>
              <a:rPr lang="en-US">
                <a:noFill/>
              </a:rPr>
              <a:t> </a:t>
            </a:r>
          </a:p>
        </p:txBody>
      </p:sp>
      <p:sp>
        <p:nvSpPr>
          <p:cNvPr id="8" name="TextBox 7">
            <a:extLst>
              <a:ext uri="{FF2B5EF4-FFF2-40B4-BE49-F238E27FC236}">
                <a16:creationId xmlns:a16="http://schemas.microsoft.com/office/drawing/2014/main" id="{6A9DE55B-6EBD-4C39-9BDB-CE2A46A28A1D}"/>
              </a:ext>
            </a:extLst>
          </p:cNvPr>
          <p:cNvSpPr txBox="1">
            <a:spLocks noRot="1" noChangeAspect="1" noMove="1" noResize="1" noEditPoints="1" noAdjustHandles="1" noChangeArrowheads="1" noChangeShapeType="1" noTextEdit="1"/>
          </p:cNvSpPr>
          <p:nvPr/>
        </p:nvSpPr>
        <p:spPr>
          <a:xfrm>
            <a:off x="619802" y="2676277"/>
            <a:ext cx="1377492" cy="391582"/>
          </a:xfrm>
          <a:prstGeom prst="rect">
            <a:avLst/>
          </a:prstGeom>
          <a:blipFill>
            <a:blip r:embed="rId5"/>
            <a:stretch>
              <a:fillRect b="-10938"/>
            </a:stretch>
          </a:blipFill>
        </p:spPr>
        <p:txBody>
          <a:bodyPr/>
          <a:lstStyle/>
          <a:p>
            <a:pPr>
              <a:defRPr/>
            </a:pPr>
            <a:r>
              <a:rPr lang="en-US">
                <a:noFill/>
              </a:rPr>
              <a:t> </a:t>
            </a:r>
          </a:p>
        </p:txBody>
      </p:sp>
      <p:sp>
        <p:nvSpPr>
          <p:cNvPr id="9" name="TextBox 8">
            <a:extLst>
              <a:ext uri="{FF2B5EF4-FFF2-40B4-BE49-F238E27FC236}">
                <a16:creationId xmlns:a16="http://schemas.microsoft.com/office/drawing/2014/main" id="{7CE49BA8-8411-44BE-941C-FA277DF8CA10}"/>
              </a:ext>
            </a:extLst>
          </p:cNvPr>
          <p:cNvSpPr txBox="1">
            <a:spLocks noRot="1" noChangeAspect="1" noMove="1" noResize="1" noEditPoints="1" noAdjustHandles="1" noChangeArrowheads="1" noChangeShapeType="1" noTextEdit="1"/>
          </p:cNvSpPr>
          <p:nvPr/>
        </p:nvSpPr>
        <p:spPr>
          <a:xfrm>
            <a:off x="630914" y="3061386"/>
            <a:ext cx="732123" cy="369332"/>
          </a:xfrm>
          <a:prstGeom prst="rect">
            <a:avLst/>
          </a:prstGeom>
          <a:blipFill>
            <a:blip r:embed="rId6"/>
            <a:stretch>
              <a:fillRect/>
            </a:stretch>
          </a:blipFill>
        </p:spPr>
        <p:txBody>
          <a:bodyPr/>
          <a:lstStyle/>
          <a:p>
            <a:pPr>
              <a:defRPr/>
            </a:pPr>
            <a:r>
              <a:rPr lang="en-US">
                <a:noFill/>
              </a:rPr>
              <a:t> </a:t>
            </a:r>
          </a:p>
        </p:txBody>
      </p:sp>
      <p:sp>
        <p:nvSpPr>
          <p:cNvPr id="10" name="TextBox 9">
            <a:extLst>
              <a:ext uri="{FF2B5EF4-FFF2-40B4-BE49-F238E27FC236}">
                <a16:creationId xmlns:a16="http://schemas.microsoft.com/office/drawing/2014/main" id="{6EA9D5A9-CF30-4D79-890A-FF31C4A9B5CB}"/>
              </a:ext>
            </a:extLst>
          </p:cNvPr>
          <p:cNvSpPr txBox="1">
            <a:spLocks noRot="1" noChangeAspect="1" noMove="1" noResize="1" noEditPoints="1" noAdjustHandles="1" noChangeArrowheads="1" noChangeShapeType="1" noTextEdit="1"/>
          </p:cNvSpPr>
          <p:nvPr/>
        </p:nvSpPr>
        <p:spPr>
          <a:xfrm>
            <a:off x="599944" y="3424994"/>
            <a:ext cx="862031" cy="369332"/>
          </a:xfrm>
          <a:prstGeom prst="rect">
            <a:avLst/>
          </a:prstGeom>
          <a:blipFill>
            <a:blip r:embed="rId7"/>
            <a:stretch>
              <a:fillRect/>
            </a:stretch>
          </a:blipFill>
        </p:spPr>
        <p:txBody>
          <a:bodyPr/>
          <a:lstStyle/>
          <a:p>
            <a:pPr>
              <a:defRPr/>
            </a:pPr>
            <a:r>
              <a:rPr lang="en-US">
                <a:noFill/>
              </a:rPr>
              <a:t> </a:t>
            </a:r>
          </a:p>
        </p:txBody>
      </p:sp>
      <p:sp>
        <p:nvSpPr>
          <p:cNvPr id="11" name="TextBox 10">
            <a:extLst>
              <a:ext uri="{FF2B5EF4-FFF2-40B4-BE49-F238E27FC236}">
                <a16:creationId xmlns:a16="http://schemas.microsoft.com/office/drawing/2014/main" id="{6B958CC9-3DC2-434F-BDC8-F4210E6EA28B}"/>
              </a:ext>
            </a:extLst>
          </p:cNvPr>
          <p:cNvSpPr txBox="1">
            <a:spLocks noRot="1" noChangeAspect="1" noMove="1" noResize="1" noEditPoints="1" noAdjustHandles="1" noChangeArrowheads="1" noChangeShapeType="1" noTextEdit="1"/>
          </p:cNvSpPr>
          <p:nvPr/>
        </p:nvSpPr>
        <p:spPr>
          <a:xfrm>
            <a:off x="3138790" y="2091782"/>
            <a:ext cx="1431609" cy="369332"/>
          </a:xfrm>
          <a:prstGeom prst="rect">
            <a:avLst/>
          </a:prstGeom>
          <a:blipFill>
            <a:blip r:embed="rId8"/>
            <a:stretch>
              <a:fillRect b="-1639"/>
            </a:stretch>
          </a:blipFill>
        </p:spPr>
        <p:txBody>
          <a:bodyPr/>
          <a:lstStyle/>
          <a:p>
            <a:pPr>
              <a:defRPr/>
            </a:pPr>
            <a:r>
              <a:rPr lang="en-US">
                <a:noFill/>
              </a:rPr>
              <a:t> </a:t>
            </a:r>
          </a:p>
        </p:txBody>
      </p:sp>
      <p:sp>
        <p:nvSpPr>
          <p:cNvPr id="12" name="TextBox 11">
            <a:extLst>
              <a:ext uri="{FF2B5EF4-FFF2-40B4-BE49-F238E27FC236}">
                <a16:creationId xmlns:a16="http://schemas.microsoft.com/office/drawing/2014/main" id="{B768A8D2-427F-47F6-82B8-1131F098526E}"/>
              </a:ext>
            </a:extLst>
          </p:cNvPr>
          <p:cNvSpPr txBox="1">
            <a:spLocks noRot="1" noChangeAspect="1" noMove="1" noResize="1" noEditPoints="1" noAdjustHandles="1" noChangeArrowheads="1" noChangeShapeType="1" noTextEdit="1"/>
          </p:cNvSpPr>
          <p:nvPr/>
        </p:nvSpPr>
        <p:spPr>
          <a:xfrm>
            <a:off x="3138789" y="2619638"/>
            <a:ext cx="1380314" cy="369332"/>
          </a:xfrm>
          <a:prstGeom prst="rect">
            <a:avLst/>
          </a:prstGeom>
          <a:blipFill>
            <a:blip r:embed="rId9"/>
            <a:stretch>
              <a:fillRect b="-3333"/>
            </a:stretch>
          </a:blipFill>
        </p:spPr>
        <p:txBody>
          <a:bodyPr/>
          <a:lstStyle/>
          <a:p>
            <a:pPr>
              <a:defRPr/>
            </a:pPr>
            <a:r>
              <a:rPr lang="en-US">
                <a:noFill/>
              </a:rPr>
              <a:t> </a:t>
            </a:r>
          </a:p>
        </p:txBody>
      </p:sp>
      <p:sp>
        <p:nvSpPr>
          <p:cNvPr id="13" name="TextBox 12">
            <a:extLst>
              <a:ext uri="{FF2B5EF4-FFF2-40B4-BE49-F238E27FC236}">
                <a16:creationId xmlns:a16="http://schemas.microsoft.com/office/drawing/2014/main" id="{A2ABF91A-93E1-4DEF-8BA9-3A405904B6B6}"/>
              </a:ext>
            </a:extLst>
          </p:cNvPr>
          <p:cNvSpPr txBox="1">
            <a:spLocks noRot="1" noChangeAspect="1" noMove="1" noResize="1" noEditPoints="1" noAdjustHandles="1" noChangeArrowheads="1" noChangeShapeType="1" noTextEdit="1"/>
          </p:cNvSpPr>
          <p:nvPr/>
        </p:nvSpPr>
        <p:spPr>
          <a:xfrm>
            <a:off x="3201378" y="3148192"/>
            <a:ext cx="1252074" cy="567143"/>
          </a:xfrm>
          <a:prstGeom prst="rect">
            <a:avLst/>
          </a:prstGeom>
          <a:blipFill>
            <a:blip r:embed="rId10"/>
            <a:stretch>
              <a:fillRect/>
            </a:stretch>
          </a:blipFill>
        </p:spPr>
        <p:txBody>
          <a:bodyPr/>
          <a:lstStyle/>
          <a:p>
            <a:pPr>
              <a:defRPr/>
            </a:pPr>
            <a:r>
              <a:rPr lang="en-US">
                <a:noFill/>
              </a:rPr>
              <a:t> </a:t>
            </a:r>
          </a:p>
        </p:txBody>
      </p:sp>
      <p:sp>
        <p:nvSpPr>
          <p:cNvPr id="14" name="TextBox 13">
            <a:extLst>
              <a:ext uri="{FF2B5EF4-FFF2-40B4-BE49-F238E27FC236}">
                <a16:creationId xmlns:a16="http://schemas.microsoft.com/office/drawing/2014/main" id="{8E12B64C-F355-4B36-B658-8EB94C78D2EC}"/>
              </a:ext>
            </a:extLst>
          </p:cNvPr>
          <p:cNvSpPr txBox="1">
            <a:spLocks noRot="1" noChangeAspect="1" noMove="1" noResize="1" noEditPoints="1" noAdjustHandles="1" noChangeArrowheads="1" noChangeShapeType="1" noTextEdit="1"/>
          </p:cNvSpPr>
          <p:nvPr/>
        </p:nvSpPr>
        <p:spPr>
          <a:xfrm>
            <a:off x="3201378" y="3896076"/>
            <a:ext cx="1358898" cy="612732"/>
          </a:xfrm>
          <a:prstGeom prst="rect">
            <a:avLst/>
          </a:prstGeom>
          <a:blipFill>
            <a:blip r:embed="rId11"/>
            <a:stretch>
              <a:fillRect/>
            </a:stretch>
          </a:blipFill>
        </p:spPr>
        <p:txBody>
          <a:bodyPr/>
          <a:lstStyle/>
          <a:p>
            <a:pPr>
              <a:defRPr/>
            </a:pPr>
            <a:r>
              <a:rPr lang="en-US">
                <a:noFill/>
              </a:rPr>
              <a:t> </a:t>
            </a:r>
          </a:p>
        </p:txBody>
      </p:sp>
      <p:sp>
        <p:nvSpPr>
          <p:cNvPr id="15" name="TextBox 14">
            <a:extLst>
              <a:ext uri="{FF2B5EF4-FFF2-40B4-BE49-F238E27FC236}">
                <a16:creationId xmlns:a16="http://schemas.microsoft.com/office/drawing/2014/main" id="{5C0920A6-28C8-458A-8B52-65B95D1B5C6D}"/>
              </a:ext>
            </a:extLst>
          </p:cNvPr>
          <p:cNvSpPr txBox="1">
            <a:spLocks noRot="1" noChangeAspect="1" noMove="1" noResize="1" noEditPoints="1" noAdjustHandles="1" noChangeArrowheads="1" noChangeShapeType="1" noTextEdit="1"/>
          </p:cNvSpPr>
          <p:nvPr/>
        </p:nvSpPr>
        <p:spPr>
          <a:xfrm>
            <a:off x="3201378" y="4537565"/>
            <a:ext cx="1128065" cy="612732"/>
          </a:xfrm>
          <a:prstGeom prst="rect">
            <a:avLst/>
          </a:prstGeom>
          <a:blipFill>
            <a:blip r:embed="rId12"/>
            <a:stretch>
              <a:fillRect/>
            </a:stretch>
          </a:blipFill>
        </p:spPr>
        <p:txBody>
          <a:bodyPr/>
          <a:lstStyle/>
          <a:p>
            <a:pPr>
              <a:defRPr/>
            </a:pPr>
            <a:r>
              <a:rPr lang="en-US">
                <a:noFill/>
              </a:rPr>
              <a:t> </a:t>
            </a:r>
          </a:p>
        </p:txBody>
      </p:sp>
      <p:cxnSp>
        <p:nvCxnSpPr>
          <p:cNvPr id="4" name="Straight Connector 3">
            <a:extLst>
              <a:ext uri="{FF2B5EF4-FFF2-40B4-BE49-F238E27FC236}">
                <a16:creationId xmlns:a16="http://schemas.microsoft.com/office/drawing/2014/main" id="{02AA2F37-268E-42E6-9D1F-12ECFF85100B}"/>
              </a:ext>
            </a:extLst>
          </p:cNvPr>
          <p:cNvCxnSpPr/>
          <p:nvPr/>
        </p:nvCxnSpPr>
        <p:spPr>
          <a:xfrm flipH="1">
            <a:off x="3854450" y="4537075"/>
            <a:ext cx="26988" cy="3063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6229394B-E3D7-44B3-8162-4B001656E913}"/>
              </a:ext>
            </a:extLst>
          </p:cNvPr>
          <p:cNvCxnSpPr/>
          <p:nvPr/>
        </p:nvCxnSpPr>
        <p:spPr>
          <a:xfrm flipH="1">
            <a:off x="3794125" y="4872038"/>
            <a:ext cx="26988" cy="306387"/>
          </a:xfrm>
          <a:prstGeom prst="line">
            <a:avLst/>
          </a:prstGeom>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28154CC1-FB03-4015-B3F7-C5F932848E28}"/>
              </a:ext>
            </a:extLst>
          </p:cNvPr>
          <p:cNvSpPr txBox="1">
            <a:spLocks noRot="1" noChangeAspect="1" noMove="1" noResize="1" noEditPoints="1" noAdjustHandles="1" noChangeArrowheads="1" noChangeShapeType="1" noTextEdit="1"/>
          </p:cNvSpPr>
          <p:nvPr/>
        </p:nvSpPr>
        <p:spPr>
          <a:xfrm>
            <a:off x="3303677" y="5331038"/>
            <a:ext cx="1243417" cy="369332"/>
          </a:xfrm>
          <a:prstGeom prst="rect">
            <a:avLst/>
          </a:prstGeom>
          <a:blipFill>
            <a:blip r:embed="rId13"/>
            <a:stretch>
              <a:fillRect/>
            </a:stretch>
          </a:blipFill>
        </p:spPr>
        <p:txBody>
          <a:bodyPr/>
          <a:lstStyle/>
          <a:p>
            <a:pPr>
              <a:defRPr/>
            </a:pPr>
            <a:r>
              <a:rPr lang="en-US">
                <a:noFill/>
              </a:rPr>
              <a:t> </a:t>
            </a:r>
          </a:p>
        </p:txBody>
      </p:sp>
      <p:sp>
        <p:nvSpPr>
          <p:cNvPr id="20" name="TextBox 19">
            <a:extLst>
              <a:ext uri="{FF2B5EF4-FFF2-40B4-BE49-F238E27FC236}">
                <a16:creationId xmlns:a16="http://schemas.microsoft.com/office/drawing/2014/main" id="{0692B03E-8BCD-4264-AE3B-92EF3F3493ED}"/>
              </a:ext>
            </a:extLst>
          </p:cNvPr>
          <p:cNvSpPr txBox="1">
            <a:spLocks noRot="1" noChangeAspect="1" noMove="1" noResize="1" noEditPoints="1" noAdjustHandles="1" noChangeArrowheads="1" noChangeShapeType="1" noTextEdit="1"/>
          </p:cNvSpPr>
          <p:nvPr/>
        </p:nvSpPr>
        <p:spPr>
          <a:xfrm>
            <a:off x="5664984" y="2091782"/>
            <a:ext cx="1905137" cy="610936"/>
          </a:xfrm>
          <a:prstGeom prst="rect">
            <a:avLst/>
          </a:prstGeom>
          <a:blipFill>
            <a:blip r:embed="rId14"/>
            <a:stretch>
              <a:fillRect/>
            </a:stretch>
          </a:blipFill>
        </p:spPr>
        <p:txBody>
          <a:bodyPr/>
          <a:lstStyle/>
          <a:p>
            <a:pPr>
              <a:defRPr/>
            </a:pPr>
            <a:r>
              <a:rPr lang="en-US">
                <a:noFill/>
              </a:rPr>
              <a:t> </a:t>
            </a:r>
          </a:p>
        </p:txBody>
      </p:sp>
      <p:sp>
        <p:nvSpPr>
          <p:cNvPr id="21" name="TextBox 20">
            <a:extLst>
              <a:ext uri="{FF2B5EF4-FFF2-40B4-BE49-F238E27FC236}">
                <a16:creationId xmlns:a16="http://schemas.microsoft.com/office/drawing/2014/main" id="{1056EB62-86CE-44BB-9C9F-C5C8D72C5A5A}"/>
              </a:ext>
            </a:extLst>
          </p:cNvPr>
          <p:cNvSpPr txBox="1">
            <a:spLocks noRot="1" noChangeAspect="1" noMove="1" noResize="1" noEditPoints="1" noAdjustHandles="1" noChangeArrowheads="1" noChangeShapeType="1" noTextEdit="1"/>
          </p:cNvSpPr>
          <p:nvPr/>
        </p:nvSpPr>
        <p:spPr>
          <a:xfrm>
            <a:off x="5526859" y="2755918"/>
            <a:ext cx="3595664" cy="610936"/>
          </a:xfrm>
          <a:prstGeom prst="rect">
            <a:avLst/>
          </a:prstGeom>
          <a:blipFill>
            <a:blip r:embed="rId15"/>
            <a:stretch>
              <a:fillRect/>
            </a:stretch>
          </a:blipFill>
        </p:spPr>
        <p:txBody>
          <a:bodyPr/>
          <a:lstStyle/>
          <a:p>
            <a:pPr>
              <a:defRPr/>
            </a:pPr>
            <a:r>
              <a:rPr lang="en-US">
                <a:noFill/>
              </a:rPr>
              <a:t> </a:t>
            </a:r>
          </a:p>
        </p:txBody>
      </p:sp>
      <p:sp>
        <p:nvSpPr>
          <p:cNvPr id="22" name="TextBox 21">
            <a:extLst>
              <a:ext uri="{FF2B5EF4-FFF2-40B4-BE49-F238E27FC236}">
                <a16:creationId xmlns:a16="http://schemas.microsoft.com/office/drawing/2014/main" id="{F0181CE6-A716-4DFF-ADA0-D254EE030FA2}"/>
              </a:ext>
            </a:extLst>
          </p:cNvPr>
          <p:cNvSpPr txBox="1">
            <a:spLocks noRot="1" noChangeAspect="1" noMove="1" noResize="1" noEditPoints="1" noAdjustHandles="1" noChangeArrowheads="1" noChangeShapeType="1" noTextEdit="1"/>
          </p:cNvSpPr>
          <p:nvPr/>
        </p:nvSpPr>
        <p:spPr>
          <a:xfrm>
            <a:off x="5526859" y="3396665"/>
            <a:ext cx="3050130" cy="610936"/>
          </a:xfrm>
          <a:prstGeom prst="rect">
            <a:avLst/>
          </a:prstGeom>
          <a:blipFill>
            <a:blip r:embed="rId16"/>
            <a:stretch>
              <a:fillRect/>
            </a:stretch>
          </a:blipFill>
        </p:spPr>
        <p:txBody>
          <a:bodyPr/>
          <a:lstStyle/>
          <a:p>
            <a:pPr>
              <a:defRPr/>
            </a:pPr>
            <a:r>
              <a:rPr lang="en-US">
                <a:noFill/>
              </a:rPr>
              <a:t> </a:t>
            </a:r>
          </a:p>
        </p:txBody>
      </p:sp>
      <p:sp>
        <p:nvSpPr>
          <p:cNvPr id="23" name="TextBox 22">
            <a:extLst>
              <a:ext uri="{FF2B5EF4-FFF2-40B4-BE49-F238E27FC236}">
                <a16:creationId xmlns:a16="http://schemas.microsoft.com/office/drawing/2014/main" id="{3FBAD798-F060-48C5-8393-E969F7A184D9}"/>
              </a:ext>
            </a:extLst>
          </p:cNvPr>
          <p:cNvSpPr txBox="1">
            <a:spLocks noRot="1" noChangeAspect="1" noMove="1" noResize="1" noEditPoints="1" noAdjustHandles="1" noChangeArrowheads="1" noChangeShapeType="1" noTextEdit="1"/>
          </p:cNvSpPr>
          <p:nvPr/>
        </p:nvSpPr>
        <p:spPr>
          <a:xfrm>
            <a:off x="5522194" y="4091737"/>
            <a:ext cx="2553199" cy="610936"/>
          </a:xfrm>
          <a:prstGeom prst="rect">
            <a:avLst/>
          </a:prstGeom>
          <a:blipFill>
            <a:blip r:embed="rId17"/>
            <a:stretch>
              <a:fillRect/>
            </a:stretch>
          </a:blipFill>
        </p:spPr>
        <p:txBody>
          <a:bodyPr/>
          <a:lstStyle/>
          <a:p>
            <a:pPr>
              <a:defRPr/>
            </a:pPr>
            <a:r>
              <a:rPr lang="en-US">
                <a:noFill/>
              </a:rPr>
              <a:t> </a:t>
            </a:r>
          </a:p>
        </p:txBody>
      </p:sp>
      <p:sp>
        <p:nvSpPr>
          <p:cNvPr id="24" name="TextBox 23">
            <a:extLst>
              <a:ext uri="{FF2B5EF4-FFF2-40B4-BE49-F238E27FC236}">
                <a16:creationId xmlns:a16="http://schemas.microsoft.com/office/drawing/2014/main" id="{325B734A-D224-416D-956F-76318BBBD829}"/>
              </a:ext>
            </a:extLst>
          </p:cNvPr>
          <p:cNvSpPr txBox="1">
            <a:spLocks noRot="1" noChangeAspect="1" noMove="1" noResize="1" noEditPoints="1" noAdjustHandles="1" noChangeArrowheads="1" noChangeShapeType="1" noTextEdit="1"/>
          </p:cNvSpPr>
          <p:nvPr/>
        </p:nvSpPr>
        <p:spPr>
          <a:xfrm>
            <a:off x="5522193" y="4833760"/>
            <a:ext cx="1969706" cy="369332"/>
          </a:xfrm>
          <a:prstGeom prst="rect">
            <a:avLst/>
          </a:prstGeom>
          <a:blipFill>
            <a:blip r:embed="rId18"/>
            <a:stretch>
              <a:fillRect/>
            </a:stretch>
          </a:blipFill>
        </p:spPr>
        <p:txBody>
          <a:bodyPr/>
          <a:lstStyle/>
          <a:p>
            <a:pPr>
              <a:defRPr/>
            </a:pPr>
            <a:r>
              <a:rPr lang="en-US">
                <a:noFill/>
              </a:rPr>
              <a:t> </a:t>
            </a:r>
          </a:p>
        </p:txBody>
      </p:sp>
      <p:sp>
        <p:nvSpPr>
          <p:cNvPr id="25" name="TextBox 24">
            <a:extLst>
              <a:ext uri="{FF2B5EF4-FFF2-40B4-BE49-F238E27FC236}">
                <a16:creationId xmlns:a16="http://schemas.microsoft.com/office/drawing/2014/main" id="{3B6AF246-0DF7-4B98-98BD-043410CA76CC}"/>
              </a:ext>
            </a:extLst>
          </p:cNvPr>
          <p:cNvSpPr txBox="1">
            <a:spLocks noRot="1" noChangeAspect="1" noMove="1" noResize="1" noEditPoints="1" noAdjustHandles="1" noChangeArrowheads="1" noChangeShapeType="1" noTextEdit="1"/>
          </p:cNvSpPr>
          <p:nvPr/>
        </p:nvSpPr>
        <p:spPr>
          <a:xfrm>
            <a:off x="5522193" y="5379198"/>
            <a:ext cx="1600182" cy="369332"/>
          </a:xfrm>
          <a:prstGeom prst="rect">
            <a:avLst/>
          </a:prstGeom>
          <a:blipFill>
            <a:blip r:embed="rId19"/>
            <a:stretch>
              <a:fillRect/>
            </a:stretch>
          </a:blipFill>
        </p:spPr>
        <p:txBody>
          <a:bodyPr/>
          <a:lstStyle/>
          <a:p>
            <a:pPr>
              <a:defRPr/>
            </a:pPr>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up)">
                                      <p:cBhvr>
                                        <p:cTn id="77" dur="500"/>
                                        <p:tgtEl>
                                          <p:spTgt spid="18"/>
                                        </p:tgtEl>
                                      </p:cBhvr>
                                    </p:animEffect>
                                  </p:childTnLst>
                                </p:cTn>
                              </p:par>
                              <p:par>
                                <p:cTn id="78" presetID="22" presetClass="entr" presetSubtype="1"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up)">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42"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42" presetClass="entr" presetSubtype="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fade">
                                      <p:cBhvr>
                                        <p:cTn id="106" dur="1000"/>
                                        <p:tgtEl>
                                          <p:spTgt spid="22"/>
                                        </p:tgtEl>
                                      </p:cBhvr>
                                    </p:animEffect>
                                    <p:anim calcmode="lin" valueType="num">
                                      <p:cBhvr>
                                        <p:cTn id="107" dur="1000" fill="hold"/>
                                        <p:tgtEl>
                                          <p:spTgt spid="22"/>
                                        </p:tgtEl>
                                        <p:attrNameLst>
                                          <p:attrName>ppt_x</p:attrName>
                                        </p:attrNameLst>
                                      </p:cBhvr>
                                      <p:tavLst>
                                        <p:tav tm="0">
                                          <p:val>
                                            <p:strVal val="#ppt_x"/>
                                          </p:val>
                                        </p:tav>
                                        <p:tav tm="100000">
                                          <p:val>
                                            <p:strVal val="#ppt_x"/>
                                          </p:val>
                                        </p:tav>
                                      </p:tavLst>
                                    </p:anim>
                                    <p:anim calcmode="lin" valueType="num">
                                      <p:cBhvr>
                                        <p:cTn id="10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42" presetClass="entr" presetSubtype="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1000"/>
                                        <p:tgtEl>
                                          <p:spTgt spid="23"/>
                                        </p:tgtEl>
                                      </p:cBhvr>
                                    </p:animEffect>
                                    <p:anim calcmode="lin" valueType="num">
                                      <p:cBhvr>
                                        <p:cTn id="114" dur="1000" fill="hold"/>
                                        <p:tgtEl>
                                          <p:spTgt spid="23"/>
                                        </p:tgtEl>
                                        <p:attrNameLst>
                                          <p:attrName>ppt_x</p:attrName>
                                        </p:attrNameLst>
                                      </p:cBhvr>
                                      <p:tavLst>
                                        <p:tav tm="0">
                                          <p:val>
                                            <p:strVal val="#ppt_x"/>
                                          </p:val>
                                        </p:tav>
                                        <p:tav tm="100000">
                                          <p:val>
                                            <p:strVal val="#ppt_x"/>
                                          </p:val>
                                        </p:tav>
                                      </p:tavLst>
                                    </p:anim>
                                    <p:anim calcmode="lin" valueType="num">
                                      <p:cBhvr>
                                        <p:cTn id="1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2" presetClass="entr" presetSubtype="0"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fade">
                                      <p:cBhvr>
                                        <p:cTn id="120" dur="1000"/>
                                        <p:tgtEl>
                                          <p:spTgt spid="24"/>
                                        </p:tgtEl>
                                      </p:cBhvr>
                                    </p:animEffect>
                                    <p:anim calcmode="lin" valueType="num">
                                      <p:cBhvr>
                                        <p:cTn id="121" dur="1000" fill="hold"/>
                                        <p:tgtEl>
                                          <p:spTgt spid="24"/>
                                        </p:tgtEl>
                                        <p:attrNameLst>
                                          <p:attrName>ppt_x</p:attrName>
                                        </p:attrNameLst>
                                      </p:cBhvr>
                                      <p:tavLst>
                                        <p:tav tm="0">
                                          <p:val>
                                            <p:strVal val="#ppt_x"/>
                                          </p:val>
                                        </p:tav>
                                        <p:tav tm="100000">
                                          <p:val>
                                            <p:strVal val="#ppt_x"/>
                                          </p:val>
                                        </p:tav>
                                      </p:tavLst>
                                    </p:anim>
                                    <p:anim calcmode="lin" valueType="num">
                                      <p:cBhvr>
                                        <p:cTn id="1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2" presetClass="entr" presetSubtype="0" fill="hold"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B7B1-A29B-4345-933A-A372973895CA}"/>
              </a:ext>
            </a:extLst>
          </p:cNvPr>
          <p:cNvSpPr>
            <a:spLocks noGrp="1" noChangeArrowheads="1"/>
          </p:cNvSpPr>
          <p:nvPr>
            <p:ph type="title"/>
          </p:nvPr>
        </p:nvSpPr>
        <p:spPr bwMode="auto">
          <a:xfrm>
            <a:off x="609600" y="549275"/>
            <a:ext cx="109728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What does position mean? </a:t>
            </a:r>
            <a:br>
              <a:rPr lang="en-US" altLang="en-US">
                <a:ea typeface="ＭＳ Ｐゴシック" panose="020B0600070205080204" pitchFamily="34" charset="-128"/>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3" name="Text Placeholder 2">
            <a:extLst>
              <a:ext uri="{FF2B5EF4-FFF2-40B4-BE49-F238E27FC236}">
                <a16:creationId xmlns:a16="http://schemas.microsoft.com/office/drawing/2014/main" id="{2D895CAC-5DF5-457A-9186-DDE2EE979892}"/>
              </a:ext>
            </a:extLst>
          </p:cNvPr>
          <p:cNvSpPr>
            <a:spLocks noGrp="1" noChangeArrowheads="1"/>
          </p:cNvSpPr>
          <p:nvPr>
            <p:ph type="body" sz="quarter" idx="10"/>
          </p:nvPr>
        </p:nvSpPr>
        <p:spPr bwMode="auto">
          <a:xfrm>
            <a:off x="609600" y="1189038"/>
            <a:ext cx="10972800" cy="5211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buFont typeface="Arial" panose="020B0604020202020204" pitchFamily="34" charset="0"/>
              <a:buChar char="•"/>
            </a:pPr>
            <a:r>
              <a:rPr lang="en-US" altLang="en-US">
                <a:ea typeface="ＭＳ Ｐゴシック" panose="020B0600070205080204" pitchFamily="34" charset="-128"/>
              </a:rPr>
              <a:t>The position of an object is a measure of where the object is at a particular time with respect to some reference point. </a:t>
            </a:r>
          </a:p>
          <a:p>
            <a:pPr algn="just">
              <a:buFont typeface="Arial" panose="020B0604020202020204" pitchFamily="34" charset="0"/>
              <a:buChar char="•"/>
            </a:pPr>
            <a:endParaRPr lang="en-US" altLang="en-US">
              <a:ea typeface="ＭＳ Ｐゴシック" panose="020B0600070205080204" pitchFamily="34" charset="-128"/>
            </a:endParaRPr>
          </a:p>
          <a:p>
            <a:pPr algn="just">
              <a:buFont typeface="Arial" panose="020B0604020202020204" pitchFamily="34" charset="0"/>
              <a:buChar char="•"/>
            </a:pPr>
            <a:endParaRPr lang="en-US" altLang="en-US">
              <a:ea typeface="ＭＳ Ｐゴシック" panose="020B0600070205080204" pitchFamily="34" charset="-128"/>
            </a:endParaRPr>
          </a:p>
          <a:p>
            <a:pPr algn="just">
              <a:buFont typeface="Arial" panose="020B0604020202020204" pitchFamily="34" charset="0"/>
              <a:buChar char="•"/>
            </a:pPr>
            <a:r>
              <a:rPr lang="en-US" altLang="en-US" b="1">
                <a:ea typeface="ＭＳ Ｐゴシック" panose="020B0600070205080204" pitchFamily="34" charset="-128"/>
              </a:rPr>
              <a:t>Displacement</a:t>
            </a:r>
            <a:r>
              <a:rPr lang="en-US" altLang="en-US">
                <a:ea typeface="ＭＳ Ｐゴシック" panose="020B0600070205080204" pitchFamily="34" charset="-128"/>
              </a:rPr>
              <a:t> is defined to be the change in position of an object. It can be defined mathematically with the following equation:</a:t>
            </a:r>
          </a:p>
          <a:p>
            <a:pPr algn="just">
              <a:buFont typeface="Arial" panose="020B0604020202020204" pitchFamily="34" charset="0"/>
              <a:buChar char="•"/>
            </a:pPr>
            <a:endParaRPr lang="en-US" altLang="en-US">
              <a:ea typeface="ＭＳ Ｐゴシック" panose="020B0600070205080204" pitchFamily="34" charset="-128"/>
            </a:endParaRPr>
          </a:p>
        </p:txBody>
      </p:sp>
      <p:sp>
        <p:nvSpPr>
          <p:cNvPr id="4" name="Title 1">
            <a:extLst>
              <a:ext uri="{FF2B5EF4-FFF2-40B4-BE49-F238E27FC236}">
                <a16:creationId xmlns:a16="http://schemas.microsoft.com/office/drawing/2014/main" id="{01F1F843-5AF1-445B-BB20-C4E43A08BDDB}"/>
              </a:ext>
            </a:extLst>
          </p:cNvPr>
          <p:cNvSpPr txBox="1">
            <a:spLocks noChangeArrowheads="1"/>
          </p:cNvSpPr>
          <p:nvPr/>
        </p:nvSpPr>
        <p:spPr bwMode="auto">
          <a:xfrm>
            <a:off x="609600" y="2062163"/>
            <a:ext cx="10972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0072BC"/>
                </a:solidFill>
                <a:cs typeface="Arial" panose="020B0604020202020204" pitchFamily="34" charset="0"/>
              </a:rPr>
              <a:t>What does displacement mean?</a:t>
            </a:r>
            <a:br>
              <a:rPr lang="en-US" altLang="en-US" sz="3200" b="1">
                <a:solidFill>
                  <a:srgbClr val="0072BC"/>
                </a:solidFill>
                <a:cs typeface="Arial" panose="020B0604020202020204" pitchFamily="34" charset="0"/>
              </a:rPr>
            </a:br>
            <a:br>
              <a:rPr lang="en-US" altLang="en-US" sz="3200" b="1">
                <a:solidFill>
                  <a:srgbClr val="0072BC"/>
                </a:solidFill>
                <a:cs typeface="Arial" panose="020B0604020202020204" pitchFamily="34" charset="0"/>
              </a:rPr>
            </a:br>
            <a:endParaRPr lang="en-US" altLang="en-US" sz="3200" b="1">
              <a:solidFill>
                <a:srgbClr val="0072BC"/>
              </a:solidFill>
              <a:cs typeface="Arial" panose="020B0604020202020204" pitchFamily="34" charset="0"/>
            </a:endParaRPr>
          </a:p>
        </p:txBody>
      </p:sp>
      <p:pic>
        <p:nvPicPr>
          <p:cNvPr id="5" name="Picture 4">
            <a:extLst>
              <a:ext uri="{FF2B5EF4-FFF2-40B4-BE49-F238E27FC236}">
                <a16:creationId xmlns:a16="http://schemas.microsoft.com/office/drawing/2014/main" id="{19705D36-BF84-4D96-B694-42C0CBD1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538" y="3684588"/>
            <a:ext cx="48609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0A3697B0-EAE2-4B21-B91E-C00FE22ED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100013"/>
            <a:ext cx="8956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a:extLst>
              <a:ext uri="{FF2B5EF4-FFF2-40B4-BE49-F238E27FC236}">
                <a16:creationId xmlns:a16="http://schemas.microsoft.com/office/drawing/2014/main" id="{6A33CFB5-E8B4-4210-98C1-9DC5E4F90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588" y="6291263"/>
            <a:ext cx="19145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F122F91-541B-489D-ADC0-A1C8533D61A9}"/>
                  </a:ext>
                </a:extLst>
              </p:cNvPr>
              <p:cNvSpPr txBox="1"/>
              <p:nvPr/>
            </p:nvSpPr>
            <p:spPr>
              <a:xfrm>
                <a:off x="1799617" y="2003898"/>
                <a:ext cx="1732718"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𝑣</m:t>
                          </m:r>
                        </m:e>
                        <m:sub>
                          <m:r>
                            <a:rPr lang="en-US" sz="2400" b="0" i="1" smtClean="0">
                              <a:solidFill>
                                <a:srgbClr val="000000"/>
                              </a:solidFill>
                              <a:latin typeface="Cambria Math" panose="02040503050406030204" pitchFamily="18" charset="0"/>
                            </a:rPr>
                            <m:t>𝑖</m:t>
                          </m:r>
                        </m:sub>
                      </m:sSub>
                      <m:r>
                        <a:rPr lang="en-US" sz="2400" b="0" i="1" smtClean="0">
                          <a:solidFill>
                            <a:srgbClr val="000000"/>
                          </a:solidFill>
                          <a:latin typeface="Cambria Math" panose="02040503050406030204" pitchFamily="18" charset="0"/>
                        </a:rPr>
                        <m:t>=0 </m:t>
                      </m:r>
                      <m:r>
                        <a:rPr lang="en-US" sz="2400" b="0" i="1" smtClean="0">
                          <a:solidFill>
                            <a:srgbClr val="000000"/>
                          </a:solidFill>
                          <a:latin typeface="Cambria Math" panose="02040503050406030204" pitchFamily="18" charset="0"/>
                        </a:rPr>
                        <m:t>𝑚</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𝑠</m:t>
                      </m:r>
                    </m:oMath>
                  </m:oMathPara>
                </a14:m>
                <a:endParaRPr lang="en-US" sz="2400" b="0" dirty="0">
                  <a:solidFill>
                    <a:srgbClr val="000000"/>
                  </a:solidFill>
                </a:endParaRPr>
              </a:p>
            </p:txBody>
          </p:sp>
        </mc:Choice>
        <mc:Fallback xmlns="">
          <p:sp>
            <p:nvSpPr>
              <p:cNvPr id="2" name="TextBox 1">
                <a:extLst>
                  <a:ext uri="{FF2B5EF4-FFF2-40B4-BE49-F238E27FC236}">
                    <a16:creationId xmlns:a16="http://schemas.microsoft.com/office/drawing/2014/main" id="{9F122F91-541B-489D-ADC0-A1C8533D61A9}"/>
                  </a:ext>
                </a:extLst>
              </p:cNvPr>
              <p:cNvSpPr txBox="1">
                <a:spLocks noRot="1" noChangeAspect="1" noMove="1" noResize="1" noEditPoints="1" noAdjustHandles="1" noChangeArrowheads="1" noChangeShapeType="1" noTextEdit="1"/>
              </p:cNvSpPr>
              <p:nvPr/>
            </p:nvSpPr>
            <p:spPr>
              <a:xfrm>
                <a:off x="1799617" y="2003898"/>
                <a:ext cx="1732718" cy="461665"/>
              </a:xfrm>
              <a:prstGeom prst="rect">
                <a:avLst/>
              </a:prstGeom>
              <a:blipFill>
                <a:blip r:embed="rId4"/>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1A57D-3A49-4B22-A0C2-FFB4478A1F3F}"/>
                  </a:ext>
                </a:extLst>
              </p:cNvPr>
              <p:cNvSpPr txBox="1"/>
              <p:nvPr/>
            </p:nvSpPr>
            <p:spPr>
              <a:xfrm>
                <a:off x="1799617" y="2444108"/>
                <a:ext cx="2035878" cy="491288"/>
              </a:xfrm>
              <a:prstGeom prst="rect">
                <a:avLst/>
              </a:prstGeom>
              <a:noFill/>
            </p:spPr>
            <p:txBody>
              <a:bodyPr wrap="none" rtlCol="0">
                <a:spAutoFit/>
              </a:bodyPr>
              <a:lstStyle/>
              <a:p>
                <a:pPr algn="l"/>
                <a14:m>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𝑣</m:t>
                        </m:r>
                      </m:e>
                      <m:sub>
                        <m:r>
                          <a:rPr lang="en-US" sz="2400" b="0" i="1" smtClean="0">
                            <a:solidFill>
                              <a:srgbClr val="000000"/>
                            </a:solidFill>
                            <a:latin typeface="Cambria Math" panose="02040503050406030204" pitchFamily="18" charset="0"/>
                          </a:rPr>
                          <m:t>𝑓</m:t>
                        </m:r>
                      </m:sub>
                    </m:sSub>
                    <m:r>
                      <a:rPr lang="en-US" sz="2400" b="0" i="1" smtClean="0">
                        <a:solidFill>
                          <a:srgbClr val="000000"/>
                        </a:solidFill>
                        <a:latin typeface="Cambria Math" panose="02040503050406030204" pitchFamily="18" charset="0"/>
                      </a:rPr>
                      <m:t>=26.8</m:t>
                    </m:r>
                  </m:oMath>
                </a14:m>
                <a:r>
                  <a:rPr lang="en-US" sz="2400" b="0" dirty="0">
                    <a:solidFill>
                      <a:srgbClr val="000000"/>
                    </a:solidFill>
                  </a:rPr>
                  <a:t> m/s</a:t>
                </a:r>
              </a:p>
            </p:txBody>
          </p:sp>
        </mc:Choice>
        <mc:Fallback xmlns="">
          <p:sp>
            <p:nvSpPr>
              <p:cNvPr id="5" name="TextBox 4">
                <a:extLst>
                  <a:ext uri="{FF2B5EF4-FFF2-40B4-BE49-F238E27FC236}">
                    <a16:creationId xmlns:a16="http://schemas.microsoft.com/office/drawing/2014/main" id="{2F61A57D-3A49-4B22-A0C2-FFB4478A1F3F}"/>
                  </a:ext>
                </a:extLst>
              </p:cNvPr>
              <p:cNvSpPr txBox="1">
                <a:spLocks noRot="1" noChangeAspect="1" noMove="1" noResize="1" noEditPoints="1" noAdjustHandles="1" noChangeArrowheads="1" noChangeShapeType="1" noTextEdit="1"/>
              </p:cNvSpPr>
              <p:nvPr/>
            </p:nvSpPr>
            <p:spPr>
              <a:xfrm>
                <a:off x="1799617" y="2444108"/>
                <a:ext cx="2035878" cy="491288"/>
              </a:xfrm>
              <a:prstGeom prst="rect">
                <a:avLst/>
              </a:prstGeom>
              <a:blipFill>
                <a:blip r:embed="rId5"/>
                <a:stretch>
                  <a:fillRect t="-9877" r="-3293" b="-20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0B0F48B-689A-4A2F-BD81-0F1285F74140}"/>
                  </a:ext>
                </a:extLst>
              </p:cNvPr>
              <p:cNvSpPr txBox="1"/>
              <p:nvPr/>
            </p:nvSpPr>
            <p:spPr>
              <a:xfrm>
                <a:off x="1799617" y="3014798"/>
                <a:ext cx="1287917" cy="461665"/>
              </a:xfrm>
              <a:prstGeom prst="rect">
                <a:avLst/>
              </a:prstGeom>
              <a:noFill/>
            </p:spPr>
            <p:txBody>
              <a:bodyPr wrap="none" rtlCol="0">
                <a:spAutoFit/>
              </a:bodyPr>
              <a:lstStyle/>
              <a:p>
                <a:pPr algn="l"/>
                <a:r>
                  <a:rPr lang="en-US" sz="2400" b="0" dirty="0">
                    <a:solidFill>
                      <a:srgbClr val="000000"/>
                    </a:solidFill>
                  </a:rPr>
                  <a:t>t </a:t>
                </a:r>
                <a14:m>
                  <m:oMath xmlns:m="http://schemas.openxmlformats.org/officeDocument/2006/math">
                    <m:r>
                      <a:rPr lang="en-US" sz="2400" b="0" i="1" smtClean="0">
                        <a:solidFill>
                          <a:srgbClr val="000000"/>
                        </a:solidFill>
                        <a:latin typeface="Cambria Math" panose="02040503050406030204" pitchFamily="18" charset="0"/>
                      </a:rPr>
                      <m:t>=3.5 </m:t>
                    </m:r>
                    <m:r>
                      <a:rPr lang="en-US" sz="2400" b="0" i="1" smtClean="0">
                        <a:solidFill>
                          <a:srgbClr val="000000"/>
                        </a:solidFill>
                        <a:latin typeface="Cambria Math" panose="02040503050406030204" pitchFamily="18" charset="0"/>
                      </a:rPr>
                      <m:t>𝑠</m:t>
                    </m:r>
                  </m:oMath>
                </a14:m>
                <a:endParaRPr lang="en-US" sz="2400" b="0" dirty="0">
                  <a:solidFill>
                    <a:srgbClr val="000000"/>
                  </a:solidFill>
                </a:endParaRPr>
              </a:p>
            </p:txBody>
          </p:sp>
        </mc:Choice>
        <mc:Fallback xmlns="">
          <p:sp>
            <p:nvSpPr>
              <p:cNvPr id="6" name="TextBox 5">
                <a:extLst>
                  <a:ext uri="{FF2B5EF4-FFF2-40B4-BE49-F238E27FC236}">
                    <a16:creationId xmlns:a16="http://schemas.microsoft.com/office/drawing/2014/main" id="{E0B0F48B-689A-4A2F-BD81-0F1285F74140}"/>
                  </a:ext>
                </a:extLst>
              </p:cNvPr>
              <p:cNvSpPr txBox="1">
                <a:spLocks noRot="1" noChangeAspect="1" noMove="1" noResize="1" noEditPoints="1" noAdjustHandles="1" noChangeArrowheads="1" noChangeShapeType="1" noTextEdit="1"/>
              </p:cNvSpPr>
              <p:nvPr/>
            </p:nvSpPr>
            <p:spPr>
              <a:xfrm>
                <a:off x="1799617" y="3014798"/>
                <a:ext cx="1287917" cy="461665"/>
              </a:xfrm>
              <a:prstGeom prst="rect">
                <a:avLst/>
              </a:prstGeom>
              <a:blipFill>
                <a:blip r:embed="rId6"/>
                <a:stretch>
                  <a:fillRect l="-7109" t="-9333"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E80630-769D-418E-BF5F-FC54A2B7E1DB}"/>
                  </a:ext>
                </a:extLst>
              </p:cNvPr>
              <p:cNvSpPr txBox="1"/>
              <p:nvPr/>
            </p:nvSpPr>
            <p:spPr>
              <a:xfrm>
                <a:off x="1799616" y="3614363"/>
                <a:ext cx="1191352" cy="616964"/>
              </a:xfrm>
              <a:prstGeom prst="rect">
                <a:avLst/>
              </a:prstGeom>
              <a:noFill/>
            </p:spPr>
            <p:txBody>
              <a:bodyPr wrap="none" rtlCol="0">
                <a:spAutoFit/>
              </a:bodyPr>
              <a:lstStyle/>
              <a:p>
                <a:pPr algn="l"/>
                <a:r>
                  <a:rPr lang="en-US" sz="2400" dirty="0">
                    <a:solidFill>
                      <a:srgbClr val="000000"/>
                    </a:solidFill>
                  </a:rPr>
                  <a:t>a</a:t>
                </a:r>
                <a:r>
                  <a:rPr lang="en-US" sz="2400" b="0" dirty="0">
                    <a:solidFill>
                      <a:srgbClr val="000000"/>
                    </a:solidFill>
                  </a:rPr>
                  <a:t> </a:t>
                </a:r>
                <a14:m>
                  <m:oMath xmlns:m="http://schemas.openxmlformats.org/officeDocument/2006/math">
                    <m:r>
                      <a:rPr lang="en-US" sz="2400" b="0" i="1" smtClean="0">
                        <a:solidFill>
                          <a:srgbClr val="000000"/>
                        </a:solidFill>
                        <a:latin typeface="Cambria Math" panose="02040503050406030204" pitchFamily="18" charset="0"/>
                      </a:rPr>
                      <m:t>=</m:t>
                    </m:r>
                  </m:oMath>
                </a14:m>
                <a:r>
                  <a:rPr lang="en-US" sz="2400" b="0" dirty="0">
                    <a:solidFill>
                      <a:srgbClr val="000000"/>
                    </a:solidFill>
                  </a:rPr>
                  <a:t> </a:t>
                </a:r>
                <a14:m>
                  <m:oMath xmlns:m="http://schemas.openxmlformats.org/officeDocument/2006/math">
                    <m:f>
                      <m:fPr>
                        <m:ctrlPr>
                          <a:rPr lang="en-US" sz="2400" b="0" i="1" dirty="0" smtClean="0">
                            <a:solidFill>
                              <a:srgbClr val="000000"/>
                            </a:solidFill>
                            <a:latin typeface="Cambria Math" panose="02040503050406030204" pitchFamily="18" charset="0"/>
                          </a:rPr>
                        </m:ctrlPr>
                      </m:fPr>
                      <m:num>
                        <m:r>
                          <a:rPr lang="en-US" sz="2400" b="0" i="1" dirty="0" smtClean="0">
                            <a:solidFill>
                              <a:srgbClr val="000000"/>
                            </a:solidFill>
                            <a:latin typeface="Cambria Math" panose="02040503050406030204" pitchFamily="18" charset="0"/>
                          </a:rPr>
                          <m:t>26.8</m:t>
                        </m:r>
                      </m:num>
                      <m:den>
                        <m:r>
                          <a:rPr lang="en-US" sz="2400" b="0" i="1" dirty="0" smtClean="0">
                            <a:solidFill>
                              <a:srgbClr val="000000"/>
                            </a:solidFill>
                            <a:latin typeface="Cambria Math" panose="02040503050406030204" pitchFamily="18" charset="0"/>
                          </a:rPr>
                          <m:t>3.5</m:t>
                        </m:r>
                      </m:den>
                    </m:f>
                  </m:oMath>
                </a14:m>
                <a:endParaRPr lang="en-US" sz="2400" b="0" dirty="0">
                  <a:solidFill>
                    <a:srgbClr val="000000"/>
                  </a:solidFill>
                </a:endParaRPr>
              </a:p>
            </p:txBody>
          </p:sp>
        </mc:Choice>
        <mc:Fallback xmlns="">
          <p:sp>
            <p:nvSpPr>
              <p:cNvPr id="7" name="TextBox 6">
                <a:extLst>
                  <a:ext uri="{FF2B5EF4-FFF2-40B4-BE49-F238E27FC236}">
                    <a16:creationId xmlns:a16="http://schemas.microsoft.com/office/drawing/2014/main" id="{ECE80630-769D-418E-BF5F-FC54A2B7E1DB}"/>
                  </a:ext>
                </a:extLst>
              </p:cNvPr>
              <p:cNvSpPr txBox="1">
                <a:spLocks noRot="1" noChangeAspect="1" noMove="1" noResize="1" noEditPoints="1" noAdjustHandles="1" noChangeArrowheads="1" noChangeShapeType="1" noTextEdit="1"/>
              </p:cNvSpPr>
              <p:nvPr/>
            </p:nvSpPr>
            <p:spPr>
              <a:xfrm>
                <a:off x="1799616" y="3614363"/>
                <a:ext cx="1191352" cy="616964"/>
              </a:xfrm>
              <a:prstGeom prst="rect">
                <a:avLst/>
              </a:prstGeom>
              <a:blipFill>
                <a:blip r:embed="rId7"/>
                <a:stretch>
                  <a:fillRect l="-7653"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EBE84C-2E0C-47DC-B881-8C5BAE9EC492}"/>
                  </a:ext>
                </a:extLst>
              </p:cNvPr>
              <p:cNvSpPr txBox="1"/>
              <p:nvPr/>
            </p:nvSpPr>
            <p:spPr>
              <a:xfrm>
                <a:off x="1799616" y="4369227"/>
                <a:ext cx="2109295" cy="461665"/>
              </a:xfrm>
              <a:prstGeom prst="rect">
                <a:avLst/>
              </a:prstGeom>
              <a:noFill/>
            </p:spPr>
            <p:txBody>
              <a:bodyPr wrap="none" rtlCol="0">
                <a:spAutoFit/>
              </a:bodyPr>
              <a:lstStyle/>
              <a:p>
                <a:pPr algn="l"/>
                <a:r>
                  <a:rPr lang="en-US" sz="2400" dirty="0">
                    <a:solidFill>
                      <a:srgbClr val="000000"/>
                    </a:solidFill>
                  </a:rPr>
                  <a:t>a</a:t>
                </a:r>
                <a:r>
                  <a:rPr lang="en-US" sz="2400" b="0" dirty="0">
                    <a:solidFill>
                      <a:srgbClr val="000000"/>
                    </a:solidFill>
                  </a:rPr>
                  <a:t> </a:t>
                </a:r>
                <a14:m>
                  <m:oMath xmlns:m="http://schemas.openxmlformats.org/officeDocument/2006/math">
                    <m:r>
                      <a:rPr lang="en-US" sz="2400" b="0" i="1" smtClean="0">
                        <a:solidFill>
                          <a:srgbClr val="000000"/>
                        </a:solidFill>
                        <a:latin typeface="Cambria Math" panose="02040503050406030204" pitchFamily="18" charset="0"/>
                      </a:rPr>
                      <m:t>=7.65 </m:t>
                    </m:r>
                    <m:r>
                      <a:rPr lang="en-US" sz="2400" b="0" i="1" smtClean="0">
                        <a:solidFill>
                          <a:srgbClr val="000000"/>
                        </a:solidFill>
                        <a:latin typeface="Cambria Math" panose="02040503050406030204" pitchFamily="18" charset="0"/>
                      </a:rPr>
                      <m:t>𝑚</m:t>
                    </m:r>
                    <m:r>
                      <a:rPr lang="en-US" sz="2400" b="0" i="1" smtClean="0">
                        <a:solidFill>
                          <a:srgbClr val="000000"/>
                        </a:solidFill>
                        <a:latin typeface="Cambria Math" panose="02040503050406030204" pitchFamily="18" charset="0"/>
                      </a:rPr>
                      <m:t>/</m:t>
                    </m:r>
                    <m:sSup>
                      <m:sSupPr>
                        <m:ctrlPr>
                          <a:rPr lang="en-US" sz="2400" b="0" i="1" smtClean="0">
                            <a:solidFill>
                              <a:srgbClr val="000000"/>
                            </a:solidFill>
                            <a:latin typeface="Cambria Math" panose="02040503050406030204" pitchFamily="18" charset="0"/>
                          </a:rPr>
                        </m:ctrlPr>
                      </m:sSupPr>
                      <m:e>
                        <m:r>
                          <a:rPr lang="en-US" sz="2400" b="0" i="1" smtClean="0">
                            <a:solidFill>
                              <a:srgbClr val="000000"/>
                            </a:solidFill>
                            <a:latin typeface="Cambria Math" panose="02040503050406030204" pitchFamily="18" charset="0"/>
                          </a:rPr>
                          <m:t>𝑠</m:t>
                        </m:r>
                      </m:e>
                      <m:sup>
                        <m:r>
                          <a:rPr lang="en-US" sz="2400" b="0" i="1" smtClean="0">
                            <a:solidFill>
                              <a:srgbClr val="000000"/>
                            </a:solidFill>
                            <a:latin typeface="Cambria Math" panose="02040503050406030204" pitchFamily="18" charset="0"/>
                          </a:rPr>
                          <m:t>2</m:t>
                        </m:r>
                      </m:sup>
                    </m:sSup>
                  </m:oMath>
                </a14:m>
                <a:endParaRPr lang="en-US" sz="2400" b="0" dirty="0">
                  <a:solidFill>
                    <a:srgbClr val="000000"/>
                  </a:solidFill>
                </a:endParaRPr>
              </a:p>
            </p:txBody>
          </p:sp>
        </mc:Choice>
        <mc:Fallback xmlns="">
          <p:sp>
            <p:nvSpPr>
              <p:cNvPr id="8" name="TextBox 7">
                <a:extLst>
                  <a:ext uri="{FF2B5EF4-FFF2-40B4-BE49-F238E27FC236}">
                    <a16:creationId xmlns:a16="http://schemas.microsoft.com/office/drawing/2014/main" id="{60EBE84C-2E0C-47DC-B881-8C5BAE9EC492}"/>
                  </a:ext>
                </a:extLst>
              </p:cNvPr>
              <p:cNvSpPr txBox="1">
                <a:spLocks noRot="1" noChangeAspect="1" noMove="1" noResize="1" noEditPoints="1" noAdjustHandles="1" noChangeArrowheads="1" noChangeShapeType="1" noTextEdit="1"/>
              </p:cNvSpPr>
              <p:nvPr/>
            </p:nvSpPr>
            <p:spPr>
              <a:xfrm>
                <a:off x="1799616" y="4369227"/>
                <a:ext cx="2109295" cy="461665"/>
              </a:xfrm>
              <a:prstGeom prst="rect">
                <a:avLst/>
              </a:prstGeom>
              <a:blipFill>
                <a:blip r:embed="rId8"/>
                <a:stretch>
                  <a:fillRect l="-4335" t="-9333" b="-32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80C92160-929C-4D50-ADFD-55E2A82B0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703263"/>
            <a:ext cx="11585575"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a:extLst>
              <a:ext uri="{FF2B5EF4-FFF2-40B4-BE49-F238E27FC236}">
                <a16:creationId xmlns:a16="http://schemas.microsoft.com/office/drawing/2014/main" id="{792A6642-151D-4E1D-A19A-A4E8238A5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61913"/>
            <a:ext cx="9629775"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6E670135-B150-4ABE-972F-3C3ABB4AEE5C}"/>
              </a:ext>
            </a:extLst>
          </p:cNvPr>
          <p:cNvSpPr>
            <a:spLocks noGrp="1" noChangeArrowheads="1"/>
          </p:cNvSpPr>
          <p:nvPr>
            <p:ph type="title"/>
          </p:nvPr>
        </p:nvSpPr>
        <p:spPr bwMode="auto">
          <a:xfrm>
            <a:off x="1981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ea typeface="ＭＳ Ｐゴシック" panose="020B0600070205080204" pitchFamily="34" charset="-128"/>
              </a:rPr>
              <a:t>Acceleration Due to Gravity</a:t>
            </a:r>
          </a:p>
        </p:txBody>
      </p:sp>
      <p:sp>
        <p:nvSpPr>
          <p:cNvPr id="64515" name="Text Placeholder 2">
            <a:extLst>
              <a:ext uri="{FF2B5EF4-FFF2-40B4-BE49-F238E27FC236}">
                <a16:creationId xmlns:a16="http://schemas.microsoft.com/office/drawing/2014/main" id="{3099D15A-8505-47E6-A4BD-87C809227362}"/>
              </a:ext>
            </a:extLst>
          </p:cNvPr>
          <p:cNvSpPr>
            <a:spLocks noGrp="1"/>
          </p:cNvSpPr>
          <p:nvPr>
            <p:ph type="body" sz="quarter" idx="12"/>
          </p:nvPr>
        </p:nvSpPr>
        <p:spPr bwMode="auto">
          <a:xfrm>
            <a:off x="1960563" y="1096963"/>
            <a:ext cx="2371725" cy="5289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a:ea typeface="ＭＳ Ｐゴシック" panose="020B0600070205080204" pitchFamily="34" charset="-128"/>
              </a:rPr>
              <a:t>A body in free fall experiences a constant acceleration toward the center of Earth called acceleration due to gravity, </a:t>
            </a:r>
            <a:r>
              <a:rPr lang="en-US" altLang="en-US" i="1">
                <a:ea typeface="ＭＳ Ｐゴシック" panose="020B0600070205080204" pitchFamily="34" charset="-128"/>
              </a:rPr>
              <a:t>g</a:t>
            </a:r>
            <a:r>
              <a:rPr lang="en-US" altLang="en-US">
                <a:ea typeface="ＭＳ Ｐゴシック" panose="020B0600070205080204" pitchFamily="34" charset="-128"/>
              </a:rPr>
              <a:t>, which has a constant magnitude of 9.8 m/s</a:t>
            </a:r>
            <a:r>
              <a:rPr lang="en-US" altLang="en-US" baseline="30000">
                <a:ea typeface="ＭＳ Ｐゴシック" panose="020B0600070205080204" pitchFamily="34" charset="-128"/>
              </a:rPr>
              <a:t>2</a:t>
            </a:r>
            <a:r>
              <a:rPr lang="en-US" altLang="en-US">
                <a:ea typeface="ＭＳ Ｐゴシック" panose="020B0600070205080204" pitchFamily="34" charset="-128"/>
              </a:rPr>
              <a:t> toward the ground.</a:t>
            </a:r>
          </a:p>
        </p:txBody>
      </p:sp>
      <p:pic>
        <p:nvPicPr>
          <p:cNvPr id="64516" name="Picture 9" descr="PHYS22_SE_INV01L02_R2563928.jpg">
            <a:extLst>
              <a:ext uri="{FF2B5EF4-FFF2-40B4-BE49-F238E27FC236}">
                <a16:creationId xmlns:a16="http://schemas.microsoft.com/office/drawing/2014/main" id="{CF0632E2-80C9-4399-8194-A97EDE954F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98575"/>
            <a:ext cx="2822575"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HYS22_SE_INV01L02_T0001030.jpg">
            <a:extLst>
              <a:ext uri="{FF2B5EF4-FFF2-40B4-BE49-F238E27FC236}">
                <a16:creationId xmlns:a16="http://schemas.microsoft.com/office/drawing/2014/main" id="{F774E60E-AC67-4AED-BB67-DCA450002C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2050" y="1169988"/>
            <a:ext cx="24828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4A8E4182-265F-40F3-BEC0-C2BB83DDB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0013"/>
            <a:ext cx="9915525"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5">
            <a:extLst>
              <a:ext uri="{FF2B5EF4-FFF2-40B4-BE49-F238E27FC236}">
                <a16:creationId xmlns:a16="http://schemas.microsoft.com/office/drawing/2014/main" id="{FB55ED69-E475-4A6C-843D-E4770CD8E82E}"/>
              </a:ext>
            </a:extLst>
          </p:cNvPr>
          <p:cNvSpPr>
            <a:spLocks noChangeArrowheads="1"/>
          </p:cNvSpPr>
          <p:nvPr/>
        </p:nvSpPr>
        <p:spPr bwMode="auto">
          <a:xfrm>
            <a:off x="3567113" y="1522413"/>
            <a:ext cx="80676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2400">
                <a:latin typeface="Calibri" panose="020F0502020204030204" pitchFamily="34" charset="0"/>
              </a:rPr>
              <a:t>The upward dot diagram shows that the magnitude of velocity is highest in the first interval, then decreases more with each interval. </a:t>
            </a:r>
          </a:p>
          <a:p>
            <a:pPr algn="just"/>
            <a:r>
              <a:rPr lang="en-US" altLang="en-US" sz="2400">
                <a:latin typeface="Calibri" panose="020F0502020204030204" pitchFamily="34" charset="0"/>
              </a:rPr>
              <a:t>In the downward diagram, the opposite is true, indicating maximum magnitude of velocity upon returning to the trampoline. Both indicate that acceleration is working downward.</a:t>
            </a:r>
            <a:endParaRPr lang="en-US" altLang="en-US" sz="2400"/>
          </a:p>
        </p:txBody>
      </p:sp>
      <p:pic>
        <p:nvPicPr>
          <p:cNvPr id="66564" name="Picture 9" descr="PHYS22_SE_INV01L02_R2563928.jpg">
            <a:extLst>
              <a:ext uri="{FF2B5EF4-FFF2-40B4-BE49-F238E27FC236}">
                <a16:creationId xmlns:a16="http://schemas.microsoft.com/office/drawing/2014/main" id="{77D2E473-99BE-4370-8011-6F25C508AE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22413"/>
            <a:ext cx="2822575"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anim calcmode="lin" valueType="num">
                                      <p:cBhvr>
                                        <p:cTn id="8" dur="10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5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6563">
                                            <p:txEl>
                                              <p:pRg st="1" end="1"/>
                                            </p:txEl>
                                          </p:spTgt>
                                        </p:tgtEl>
                                        <p:attrNameLst>
                                          <p:attrName>style.visibility</p:attrName>
                                        </p:attrNameLst>
                                      </p:cBhvr>
                                      <p:to>
                                        <p:strVal val="visible"/>
                                      </p:to>
                                    </p:set>
                                    <p:animEffect transition="in" filter="fade">
                                      <p:cBhvr>
                                        <p:cTn id="14" dur="1000"/>
                                        <p:tgtEl>
                                          <p:spTgt spid="66563">
                                            <p:txEl>
                                              <p:pRg st="1" end="1"/>
                                            </p:txEl>
                                          </p:spTgt>
                                        </p:tgtEl>
                                      </p:cBhvr>
                                    </p:animEffect>
                                    <p:anim calcmode="lin" valueType="num">
                                      <p:cBhvr>
                                        <p:cTn id="15" dur="10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5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6B7974-E9E6-456F-A88D-340F8F2D3999}"/>
              </a:ext>
            </a:extLst>
          </p:cNvPr>
          <p:cNvSpPr/>
          <p:nvPr/>
        </p:nvSpPr>
        <p:spPr>
          <a:xfrm>
            <a:off x="0" y="-22225"/>
            <a:ext cx="12192000" cy="6880225"/>
          </a:xfrm>
          <a:prstGeom prst="rect">
            <a:avLst/>
          </a:prstGeom>
          <a:solidFill>
            <a:srgbClr val="FEFEF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pic>
        <p:nvPicPr>
          <p:cNvPr id="67587" name="Picture 4">
            <a:extLst>
              <a:ext uri="{FF2B5EF4-FFF2-40B4-BE49-F238E27FC236}">
                <a16:creationId xmlns:a16="http://schemas.microsoft.com/office/drawing/2014/main" id="{8197469F-DCB0-4D7B-8E37-A7E4D460B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0"/>
            <a:ext cx="8343901"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6FD5BB-92D3-4022-8BF3-D5CD80B27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798" b="52396"/>
          <a:stretch>
            <a:fillRect/>
          </a:stretch>
        </p:blipFill>
        <p:spPr bwMode="auto">
          <a:xfrm>
            <a:off x="6632575" y="19050"/>
            <a:ext cx="52022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6699D6B-E8F6-4EE0-A90F-33B2F00331D8}"/>
              </a:ext>
            </a:extLst>
          </p:cNvPr>
          <p:cNvSpPr/>
          <p:nvPr/>
        </p:nvSpPr>
        <p:spPr>
          <a:xfrm>
            <a:off x="11268075" y="461963"/>
            <a:ext cx="757238" cy="5911850"/>
          </a:xfrm>
          <a:prstGeom prst="rect">
            <a:avLst/>
          </a:prstGeom>
          <a:solidFill>
            <a:srgbClr val="FEFEF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pic>
        <p:nvPicPr>
          <p:cNvPr id="7" name="Picture 6">
            <a:extLst>
              <a:ext uri="{FF2B5EF4-FFF2-40B4-BE49-F238E27FC236}">
                <a16:creationId xmlns:a16="http://schemas.microsoft.com/office/drawing/2014/main" id="{40890911-D77F-4668-9136-1D7480071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739" t="12994" r="2399" b="56184"/>
          <a:stretch>
            <a:fillRect/>
          </a:stretch>
        </p:blipFill>
        <p:spPr bwMode="auto">
          <a:xfrm>
            <a:off x="8112125" y="1284288"/>
            <a:ext cx="382111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F403FE2-72AC-4113-9AED-B3A71EC7A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 t="48575" r="45924" b="26544"/>
          <a:stretch>
            <a:fillRect/>
          </a:stretch>
        </p:blipFill>
        <p:spPr bwMode="auto">
          <a:xfrm>
            <a:off x="7304088" y="2522538"/>
            <a:ext cx="48879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DF7DEA0-3C9B-4103-AC5D-69912E60F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421" t="52528" r="5977" b="26874"/>
          <a:stretch>
            <a:fillRect/>
          </a:stretch>
        </p:blipFill>
        <p:spPr bwMode="auto">
          <a:xfrm>
            <a:off x="8343900" y="3495675"/>
            <a:ext cx="377507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0A854-CC26-4C23-8D26-EF875C0D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 t="74617" r="39119" b="1601"/>
          <a:stretch>
            <a:fillRect/>
          </a:stretch>
        </p:blipFill>
        <p:spPr bwMode="auto">
          <a:xfrm>
            <a:off x="4779963" y="5435600"/>
            <a:ext cx="66659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a16="http://schemas.microsoft.com/office/drawing/2014/main" id="{C1584A66-3C1B-4607-8EE4-9828F6495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466"/>
          <a:stretch>
            <a:fillRect/>
          </a:stretch>
        </p:blipFill>
        <p:spPr bwMode="auto">
          <a:xfrm>
            <a:off x="0" y="0"/>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5">
            <a:extLst>
              <a:ext uri="{FF2B5EF4-FFF2-40B4-BE49-F238E27FC236}">
                <a16:creationId xmlns:a16="http://schemas.microsoft.com/office/drawing/2014/main" id="{CAAFC69C-CE35-451C-B9C7-C01ED617032E}"/>
              </a:ext>
            </a:extLst>
          </p:cNvPr>
          <p:cNvSpPr>
            <a:spLocks noChangeArrowheads="1"/>
          </p:cNvSpPr>
          <p:nvPr/>
        </p:nvSpPr>
        <p:spPr bwMode="auto">
          <a:xfrm>
            <a:off x="10450513" y="6907213"/>
            <a:ext cx="1751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libri-Bold"/>
              </a:rPr>
              <a:t>43. </a:t>
            </a:r>
            <a:r>
              <a:rPr lang="en-US" altLang="en-US">
                <a:latin typeface="Calibri" panose="020F0502020204030204" pitchFamily="34" charset="0"/>
              </a:rPr>
              <a:t>0.55 seconds</a:t>
            </a:r>
            <a:endParaRPr lang="en-US" altLang="en-US"/>
          </a:p>
        </p:txBody>
      </p:sp>
      <p:pic>
        <p:nvPicPr>
          <p:cNvPr id="68613" name="Picture 5" descr="I wonder, can you make a piece of paper dramatic? — OK">
            <a:extLst>
              <a:ext uri="{FF2B5EF4-FFF2-40B4-BE49-F238E27FC236}">
                <a16:creationId xmlns:a16="http://schemas.microsoft.com/office/drawing/2014/main" id="{EBC05690-3AF9-49B5-B5E4-E1F22044B6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476750"/>
            <a:ext cx="218598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a:extLst>
              <a:ext uri="{FF2B5EF4-FFF2-40B4-BE49-F238E27FC236}">
                <a16:creationId xmlns:a16="http://schemas.microsoft.com/office/drawing/2014/main" id="{47D6DBA2-8464-4A30-9127-1E43F9DE5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4618038"/>
            <a:ext cx="167481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BE6D284-7528-4CF4-BC82-F4537A2BFD1D}"/>
              </a:ext>
            </a:extLst>
          </p:cNvPr>
          <p:cNvCxnSpPr/>
          <p:nvPr/>
        </p:nvCxnSpPr>
        <p:spPr>
          <a:xfrm>
            <a:off x="895350" y="1847850"/>
            <a:ext cx="0" cy="360838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DBB0E4-3601-494D-B4CF-C1467C86AEDA}"/>
              </a:ext>
            </a:extLst>
          </p:cNvPr>
          <p:cNvSpPr txBox="1">
            <a:spLocks noChangeArrowheads="1"/>
          </p:cNvSpPr>
          <p:nvPr/>
        </p:nvSpPr>
        <p:spPr bwMode="auto">
          <a:xfrm>
            <a:off x="34925" y="3421063"/>
            <a:ext cx="868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1.5m</a:t>
            </a:r>
          </a:p>
        </p:txBody>
      </p:sp>
      <p:sp>
        <p:nvSpPr>
          <p:cNvPr id="11" name="TextBox 10">
            <a:extLst>
              <a:ext uri="{FF2B5EF4-FFF2-40B4-BE49-F238E27FC236}">
                <a16:creationId xmlns:a16="http://schemas.microsoft.com/office/drawing/2014/main" id="{BDEB2EC7-2CD1-4439-904B-406B378CB9FF}"/>
              </a:ext>
            </a:extLst>
          </p:cNvPr>
          <p:cNvSpPr txBox="1">
            <a:spLocks noRot="1" noChangeAspect="1" noMove="1" noResize="1" noEditPoints="1" noAdjustHandles="1" noChangeArrowheads="1" noChangeShapeType="1" noTextEdit="1"/>
          </p:cNvSpPr>
          <p:nvPr/>
        </p:nvSpPr>
        <p:spPr>
          <a:xfrm>
            <a:off x="2940378" y="1386590"/>
            <a:ext cx="2607893" cy="5336461"/>
          </a:xfrm>
          <a:prstGeom prst="rect">
            <a:avLst/>
          </a:prstGeom>
          <a:blipFill>
            <a:blip r:embed="rId5"/>
            <a:stretch>
              <a:fillRect l="-3505" t="-799" b="-1598"/>
            </a:stretch>
          </a:blipFill>
        </p:spPr>
        <p:txBody>
          <a:bodyPr/>
          <a:lstStyle/>
          <a:p>
            <a:pPr>
              <a:defRPr/>
            </a:pPr>
            <a:r>
              <a:rPr lang="en-US" dirty="0">
                <a:noFill/>
              </a:rPr>
              <a:t> </a:t>
            </a:r>
          </a:p>
        </p:txBody>
      </p:sp>
      <p:sp>
        <p:nvSpPr>
          <p:cNvPr id="8" name="Oval 7">
            <a:extLst>
              <a:ext uri="{FF2B5EF4-FFF2-40B4-BE49-F238E27FC236}">
                <a16:creationId xmlns:a16="http://schemas.microsoft.com/office/drawing/2014/main" id="{A11FF8DA-B0EF-4B51-A68C-27D6518D349C}"/>
              </a:ext>
            </a:extLst>
          </p:cNvPr>
          <p:cNvSpPr/>
          <p:nvPr/>
        </p:nvSpPr>
        <p:spPr>
          <a:xfrm>
            <a:off x="1188886" y="5337313"/>
            <a:ext cx="287699" cy="298174"/>
          </a:xfrm>
          <a:prstGeom prst="ellipse">
            <a:avLst/>
          </a:prstGeom>
          <a:ln/>
        </p:spPr>
        <p:style>
          <a:lnRef idx="1">
            <a:schemeClr val="accent2"/>
          </a:lnRef>
          <a:fillRef idx="2">
            <a:schemeClr val="accent2"/>
          </a:fillRef>
          <a:effectRef idx="1">
            <a:schemeClr val="accent2"/>
          </a:effectRef>
          <a:fontRef idx="minor">
            <a:schemeClr val="dk1"/>
          </a:fontRef>
        </p:style>
        <p:txBody>
          <a:bodyPr tIns="91440"/>
          <a:lstStyle/>
          <a:p>
            <a:pPr>
              <a:defRPr/>
            </a:pPr>
            <a:endParaRPr lang="en-US" sz="1200" dirty="0">
              <a:solidFill>
                <a:schemeClr val="tx2"/>
              </a:solidFill>
            </a:endParaRPr>
          </a:p>
        </p:txBody>
      </p:sp>
      <p:sp>
        <p:nvSpPr>
          <p:cNvPr id="10" name="Rectangle 9">
            <a:extLst>
              <a:ext uri="{FF2B5EF4-FFF2-40B4-BE49-F238E27FC236}">
                <a16:creationId xmlns:a16="http://schemas.microsoft.com/office/drawing/2014/main" id="{72FC5AB4-4327-45EB-AA6F-A423E45266A7}"/>
              </a:ext>
            </a:extLst>
          </p:cNvPr>
          <p:cNvSpPr/>
          <p:nvPr/>
        </p:nvSpPr>
        <p:spPr>
          <a:xfrm>
            <a:off x="2940050" y="2162175"/>
            <a:ext cx="2159000" cy="815975"/>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6" name="TextBox 15">
            <a:extLst>
              <a:ext uri="{FF2B5EF4-FFF2-40B4-BE49-F238E27FC236}">
                <a16:creationId xmlns:a16="http://schemas.microsoft.com/office/drawing/2014/main" id="{D0FF04A3-96FB-4E52-8202-B692C2099FCA}"/>
              </a:ext>
            </a:extLst>
          </p:cNvPr>
          <p:cNvSpPr txBox="1">
            <a:spLocks noChangeArrowheads="1"/>
          </p:cNvSpPr>
          <p:nvPr/>
        </p:nvSpPr>
        <p:spPr bwMode="auto">
          <a:xfrm>
            <a:off x="6248400" y="1489075"/>
            <a:ext cx="5757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n-US" altLang="en-US" sz="2400">
                <a:solidFill>
                  <a:srgbClr val="000000"/>
                </a:solidFill>
              </a:rPr>
              <a:t>Since the paper is going in upward direction it is going in positive side of y axis hence both have positive and not negative.</a:t>
            </a:r>
            <a:endParaRPr lang="en-US" altLang="en-US" sz="2400">
              <a:solidFill>
                <a:srgbClr val="000000"/>
              </a:solidFill>
              <a:latin typeface="Verdana" panose="020B0604030504040204" pitchFamily="34" charset="0"/>
            </a:endParaRPr>
          </a:p>
        </p:txBody>
      </p:sp>
      <p:sp>
        <p:nvSpPr>
          <p:cNvPr id="17" name="TextBox 16">
            <a:extLst>
              <a:ext uri="{FF2B5EF4-FFF2-40B4-BE49-F238E27FC236}">
                <a16:creationId xmlns:a16="http://schemas.microsoft.com/office/drawing/2014/main" id="{40D3C9B4-02F6-4784-BF28-B9BDADDC89C1}"/>
              </a:ext>
            </a:extLst>
          </p:cNvPr>
          <p:cNvSpPr txBox="1">
            <a:spLocks noRot="1" noChangeAspect="1" noMove="1" noResize="1" noEditPoints="1" noAdjustHandles="1" noChangeArrowheads="1" noChangeShapeType="1" noTextEdit="1"/>
          </p:cNvSpPr>
          <p:nvPr/>
        </p:nvSpPr>
        <p:spPr>
          <a:xfrm>
            <a:off x="6247747" y="3236410"/>
            <a:ext cx="5758723" cy="830997"/>
          </a:xfrm>
          <a:prstGeom prst="rect">
            <a:avLst/>
          </a:prstGeom>
          <a:blipFill>
            <a:blip r:embed="rId6"/>
            <a:stretch>
              <a:fillRect l="-1693" t="-5147" r="-1587" b="-16912"/>
            </a:stretch>
          </a:blipFill>
        </p:spPr>
        <p:txBody>
          <a:bodyPr/>
          <a:lstStyle/>
          <a:p>
            <a:pPr>
              <a:defRPr/>
            </a:pPr>
            <a:r>
              <a:rPr lang="en-US">
                <a:noFill/>
              </a:rPr>
              <a:t> </a:t>
            </a:r>
          </a:p>
        </p:txBody>
      </p:sp>
      <p:sp>
        <p:nvSpPr>
          <p:cNvPr id="2" name="Rectangle 1">
            <a:extLst>
              <a:ext uri="{FF2B5EF4-FFF2-40B4-BE49-F238E27FC236}">
                <a16:creationId xmlns:a16="http://schemas.microsoft.com/office/drawing/2014/main" id="{B71E9E50-644B-4ED9-A372-0D3407C7C06C}"/>
              </a:ext>
            </a:extLst>
          </p:cNvPr>
          <p:cNvSpPr/>
          <p:nvPr/>
        </p:nvSpPr>
        <p:spPr>
          <a:xfrm>
            <a:off x="2811463" y="1847850"/>
            <a:ext cx="2608262" cy="128428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4" name="Rectangle 13">
            <a:extLst>
              <a:ext uri="{FF2B5EF4-FFF2-40B4-BE49-F238E27FC236}">
                <a16:creationId xmlns:a16="http://schemas.microsoft.com/office/drawing/2014/main" id="{CC11654B-0245-42F0-ADEE-CE3082FA30A3}"/>
              </a:ext>
            </a:extLst>
          </p:cNvPr>
          <p:cNvSpPr/>
          <p:nvPr/>
        </p:nvSpPr>
        <p:spPr>
          <a:xfrm>
            <a:off x="2963863" y="3255963"/>
            <a:ext cx="2608262" cy="11271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5" name="Rectangle 14">
            <a:extLst>
              <a:ext uri="{FF2B5EF4-FFF2-40B4-BE49-F238E27FC236}">
                <a16:creationId xmlns:a16="http://schemas.microsoft.com/office/drawing/2014/main" id="{6BB38411-B5CB-4913-93A0-0C2A106369AF}"/>
              </a:ext>
            </a:extLst>
          </p:cNvPr>
          <p:cNvSpPr/>
          <p:nvPr/>
        </p:nvSpPr>
        <p:spPr>
          <a:xfrm>
            <a:off x="2963863" y="4303713"/>
            <a:ext cx="2608262" cy="8223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8" name="Rectangle 17">
            <a:extLst>
              <a:ext uri="{FF2B5EF4-FFF2-40B4-BE49-F238E27FC236}">
                <a16:creationId xmlns:a16="http://schemas.microsoft.com/office/drawing/2014/main" id="{9C0B4B94-CAEA-477A-8246-F44D6A097592}"/>
              </a:ext>
            </a:extLst>
          </p:cNvPr>
          <p:cNvSpPr/>
          <p:nvPr/>
        </p:nvSpPr>
        <p:spPr>
          <a:xfrm>
            <a:off x="2963863" y="5043488"/>
            <a:ext cx="2608262" cy="82391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19" name="Rectangle 18">
            <a:extLst>
              <a:ext uri="{FF2B5EF4-FFF2-40B4-BE49-F238E27FC236}">
                <a16:creationId xmlns:a16="http://schemas.microsoft.com/office/drawing/2014/main" id="{DC290B99-C659-425A-B866-46BEF5BEC9C4}"/>
              </a:ext>
            </a:extLst>
          </p:cNvPr>
          <p:cNvSpPr/>
          <p:nvPr/>
        </p:nvSpPr>
        <p:spPr>
          <a:xfrm>
            <a:off x="3000375" y="5842000"/>
            <a:ext cx="2608263" cy="8223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
        <p:nvSpPr>
          <p:cNvPr id="20" name="Rectangle 19">
            <a:extLst>
              <a:ext uri="{FF2B5EF4-FFF2-40B4-BE49-F238E27FC236}">
                <a16:creationId xmlns:a16="http://schemas.microsoft.com/office/drawing/2014/main" id="{CFE9C5B6-2276-407C-A855-D67D4E648ED0}"/>
              </a:ext>
            </a:extLst>
          </p:cNvPr>
          <p:cNvSpPr/>
          <p:nvPr/>
        </p:nvSpPr>
        <p:spPr>
          <a:xfrm>
            <a:off x="6224588" y="3087688"/>
            <a:ext cx="5757862" cy="11271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defRPr/>
            </a:pPr>
            <a:endParaRPr lang="en-US" sz="1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8613"/>
                                        </p:tgtEl>
                                      </p:cBhvr>
                                    </p:animEffect>
                                    <p:set>
                                      <p:cBhvr>
                                        <p:cTn id="7" dur="1" fill="hold">
                                          <p:stCondLst>
                                            <p:cond delay="499"/>
                                          </p:stCondLst>
                                        </p:cTn>
                                        <p:tgtEl>
                                          <p:spTgt spid="686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8615"/>
                                        </p:tgtEl>
                                        <p:attrNameLst>
                                          <p:attrName>style.visibility</p:attrName>
                                        </p:attrNameLst>
                                      </p:cBhvr>
                                      <p:to>
                                        <p:strVal val="visible"/>
                                      </p:to>
                                    </p:set>
                                    <p:animEffect transition="in" filter="fade">
                                      <p:cBhvr>
                                        <p:cTn id="10" dur="500"/>
                                        <p:tgtEl>
                                          <p:spTgt spid="686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3.95833E-6 -3.7037E-7 L 3.95833E-6 -0.5287 " pathEditMode="relative" rAng="0" ptsTypes="AA">
                                      <p:cBhvr>
                                        <p:cTn id="14" dur="2000" fill="hold"/>
                                        <p:tgtEl>
                                          <p:spTgt spid="68615"/>
                                        </p:tgtEl>
                                        <p:attrNameLst>
                                          <p:attrName>ppt_x</p:attrName>
                                          <p:attrName>ppt_y</p:attrName>
                                        </p:attrNameLst>
                                      </p:cBhvr>
                                      <p:rCtr x="0" y="-26435"/>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fade">
                                      <p:cBhvr>
                                        <p:cTn id="48" dur="1000"/>
                                        <p:tgtEl>
                                          <p:spTgt spid="16">
                                            <p:txEl>
                                              <p:pRg st="0" end="0"/>
                                            </p:txEl>
                                          </p:spTgt>
                                        </p:tgtEl>
                                      </p:cBhvr>
                                    </p:animEffect>
                                    <p:anim calcmode="lin" valueType="num">
                                      <p:cBhvr>
                                        <p:cTn id="4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grpId="0" nodeType="click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grpId="0" nodeType="click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2" grpId="0" animBg="1"/>
      <p:bldP spid="14" grpId="0" animBg="1"/>
      <p:bldP spid="15"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a:extLst>
              <a:ext uri="{FF2B5EF4-FFF2-40B4-BE49-F238E27FC236}">
                <a16:creationId xmlns:a16="http://schemas.microsoft.com/office/drawing/2014/main" id="{5474C3EA-946F-430C-976C-645C1D9AB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606" b="27283"/>
          <a:stretch>
            <a:fillRect/>
          </a:stretch>
        </p:blipFill>
        <p:spPr bwMode="auto">
          <a:xfrm>
            <a:off x="0" y="30163"/>
            <a:ext cx="12192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1">
            <a:extLst>
              <a:ext uri="{FF2B5EF4-FFF2-40B4-BE49-F238E27FC236}">
                <a16:creationId xmlns:a16="http://schemas.microsoft.com/office/drawing/2014/main" id="{609AA230-527B-4A2C-A94B-37A7BF655DE8}"/>
              </a:ext>
            </a:extLst>
          </p:cNvPr>
          <p:cNvSpPr>
            <a:spLocks noChangeArrowheads="1"/>
          </p:cNvSpPr>
          <p:nvPr/>
        </p:nvSpPr>
        <p:spPr bwMode="auto">
          <a:xfrm>
            <a:off x="10718800" y="6457950"/>
            <a:ext cx="147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libri-Bold"/>
              </a:rPr>
              <a:t>44. </a:t>
            </a:r>
            <a:r>
              <a:rPr lang="en-US" altLang="en-US">
                <a:latin typeface="Calibri" panose="020F0502020204030204" pitchFamily="34" charset="0"/>
              </a:rPr>
              <a:t>82 meters</a:t>
            </a:r>
            <a:endParaRPr lang="en-US" altLang="en-US"/>
          </a:p>
        </p:txBody>
      </p:sp>
      <p:pic>
        <p:nvPicPr>
          <p:cNvPr id="69636" name="Picture 5" descr="17,362 Cartoon Cliff Royalty-Free Photos and Stock Images | Shutterstock">
            <a:extLst>
              <a:ext uri="{FF2B5EF4-FFF2-40B4-BE49-F238E27FC236}">
                <a16:creationId xmlns:a16="http://schemas.microsoft.com/office/drawing/2014/main" id="{6181EA5E-1296-4CB7-9123-1A33F143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8950"/>
            <a:ext cx="5715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a:extLst>
              <a:ext uri="{FF2B5EF4-FFF2-40B4-BE49-F238E27FC236}">
                <a16:creationId xmlns:a16="http://schemas.microsoft.com/office/drawing/2014/main" id="{69CDB942-88EC-4169-AB82-2A589FC2B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4137025"/>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a:extLst>
              <a:ext uri="{FF2B5EF4-FFF2-40B4-BE49-F238E27FC236}">
                <a16:creationId xmlns:a16="http://schemas.microsoft.com/office/drawing/2014/main" id="{E9CFED86-FF47-49F5-AD1A-7A060C563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713" y="4703763"/>
            <a:ext cx="2952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C716139-9811-457C-B884-1E1336FB586B}"/>
              </a:ext>
            </a:extLst>
          </p:cNvPr>
          <p:cNvCxnSpPr>
            <a:cxnSpLocks/>
          </p:cNvCxnSpPr>
          <p:nvPr/>
        </p:nvCxnSpPr>
        <p:spPr>
          <a:xfrm>
            <a:off x="3101975" y="4810125"/>
            <a:ext cx="0" cy="201771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74A200-0811-486C-B4F7-9E1C122F4BB6}"/>
              </a:ext>
            </a:extLst>
          </p:cNvPr>
          <p:cNvSpPr txBox="1">
            <a:spLocks noChangeArrowheads="1"/>
          </p:cNvSpPr>
          <p:nvPr/>
        </p:nvSpPr>
        <p:spPr bwMode="auto">
          <a:xfrm>
            <a:off x="2232025" y="550862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 m</a:t>
            </a:r>
          </a:p>
        </p:txBody>
      </p:sp>
      <p:sp>
        <p:nvSpPr>
          <p:cNvPr id="9" name="TextBox 8">
            <a:extLst>
              <a:ext uri="{FF2B5EF4-FFF2-40B4-BE49-F238E27FC236}">
                <a16:creationId xmlns:a16="http://schemas.microsoft.com/office/drawing/2014/main" id="{FE03E86E-5DE8-4D32-A5C7-AD50EB9DFD0D}"/>
              </a:ext>
            </a:extLst>
          </p:cNvPr>
          <p:cNvSpPr txBox="1">
            <a:spLocks noRot="1" noChangeAspect="1" noMove="1" noResize="1" noEditPoints="1" noAdjustHandles="1" noChangeArrowheads="1" noChangeShapeType="1" noTextEdit="1"/>
          </p:cNvSpPr>
          <p:nvPr/>
        </p:nvSpPr>
        <p:spPr bwMode="auto">
          <a:xfrm>
            <a:off x="6096000" y="1592193"/>
            <a:ext cx="3688383" cy="830997"/>
          </a:xfrm>
          <a:prstGeom prst="rect">
            <a:avLst/>
          </a:prstGeom>
          <a:blipFill>
            <a:blip r:embed="rId6"/>
            <a:stretch>
              <a:fillRect l="-2479" t="-5109" b="-10219"/>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p:sp>
        <p:nvSpPr>
          <p:cNvPr id="10" name="TextBox 9">
            <a:extLst>
              <a:ext uri="{FF2B5EF4-FFF2-40B4-BE49-F238E27FC236}">
                <a16:creationId xmlns:a16="http://schemas.microsoft.com/office/drawing/2014/main" id="{86366E67-6257-4985-8404-1BEBC8B045B6}"/>
              </a:ext>
            </a:extLst>
          </p:cNvPr>
          <p:cNvSpPr txBox="1">
            <a:spLocks noRot="1" noChangeAspect="1" noMove="1" noResize="1" noEditPoints="1" noAdjustHandles="1" noChangeArrowheads="1" noChangeShapeType="1" noTextEdit="1"/>
          </p:cNvSpPr>
          <p:nvPr/>
        </p:nvSpPr>
        <p:spPr bwMode="auto">
          <a:xfrm>
            <a:off x="6096000" y="2347108"/>
            <a:ext cx="3688383" cy="1200329"/>
          </a:xfrm>
          <a:prstGeom prst="rect">
            <a:avLst/>
          </a:prstGeom>
          <a:blipFill>
            <a:blip r:embed="rId7"/>
            <a:stretch>
              <a:fillRect l="-2479" t="-3553" b="-1015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a:noFill/>
              </a:rPr>
              <a:t> </a:t>
            </a:r>
          </a:p>
        </p:txBody>
      </p:sp>
      <p:pic>
        <p:nvPicPr>
          <p:cNvPr id="2" name="Picture 1">
            <a:extLst>
              <a:ext uri="{FF2B5EF4-FFF2-40B4-BE49-F238E27FC236}">
                <a16:creationId xmlns:a16="http://schemas.microsoft.com/office/drawing/2014/main" id="{F3147BAE-0A88-488E-B79B-90D637FD0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8050" y="3548063"/>
            <a:ext cx="3905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26CBD3C-3786-4B98-BE8E-02EEFA1614B3}"/>
              </a:ext>
            </a:extLst>
          </p:cNvPr>
          <p:cNvSpPr txBox="1">
            <a:spLocks noChangeArrowheads="1"/>
          </p:cNvSpPr>
          <p:nvPr/>
        </p:nvSpPr>
        <p:spPr bwMode="auto">
          <a:xfrm>
            <a:off x="6096000" y="4167188"/>
            <a:ext cx="609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dirty="0" err="1">
                <a:solidFill>
                  <a:srgbClr val="000000"/>
                </a:solidFill>
                <a:latin typeface="Verdana" panose="020B0604030504040204" pitchFamily="34" charset="0"/>
              </a:rPr>
              <a:t>Δy</a:t>
            </a:r>
            <a:r>
              <a:rPr lang="en-US" altLang="en-US" sz="2400" dirty="0">
                <a:solidFill>
                  <a:srgbClr val="000000"/>
                </a:solidFill>
                <a:latin typeface="Verdana" panose="020B0604030504040204" pitchFamily="34" charset="0"/>
              </a:rPr>
              <a:t> = -10 x 3.2 + ½ (-9.8) (3.2 x 3.2)</a:t>
            </a:r>
            <a:endParaRPr lang="en-US" altLang="en-US" sz="2400" dirty="0">
              <a:solidFill>
                <a:srgbClr val="000000"/>
              </a:solidFill>
            </a:endParaRPr>
          </a:p>
        </p:txBody>
      </p:sp>
      <p:sp>
        <p:nvSpPr>
          <p:cNvPr id="13" name="TextBox 12">
            <a:extLst>
              <a:ext uri="{FF2B5EF4-FFF2-40B4-BE49-F238E27FC236}">
                <a16:creationId xmlns:a16="http://schemas.microsoft.com/office/drawing/2014/main" id="{8BDFF08B-4E9E-451B-A2C4-BBEA55A50A33}"/>
              </a:ext>
            </a:extLst>
          </p:cNvPr>
          <p:cNvSpPr txBox="1">
            <a:spLocks noChangeArrowheads="1"/>
          </p:cNvSpPr>
          <p:nvPr/>
        </p:nvSpPr>
        <p:spPr bwMode="auto">
          <a:xfrm>
            <a:off x="6096000" y="4672013"/>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dirty="0" err="1">
                <a:solidFill>
                  <a:srgbClr val="000000"/>
                </a:solidFill>
                <a:latin typeface="Verdana" panose="020B0604030504040204" pitchFamily="34" charset="0"/>
              </a:rPr>
              <a:t>Δy</a:t>
            </a:r>
            <a:r>
              <a:rPr lang="en-US" altLang="en-US" sz="2400" dirty="0">
                <a:solidFill>
                  <a:srgbClr val="000000"/>
                </a:solidFill>
                <a:latin typeface="Verdana" panose="020B0604030504040204" pitchFamily="34" charset="0"/>
              </a:rPr>
              <a:t> = -32 + ½ (-9.8) (10.24)</a:t>
            </a:r>
            <a:endParaRPr lang="en-US" altLang="en-US" sz="2400" dirty="0">
              <a:solidFill>
                <a:srgbClr val="000000"/>
              </a:solidFill>
            </a:endParaRPr>
          </a:p>
        </p:txBody>
      </p:sp>
      <p:sp>
        <p:nvSpPr>
          <p:cNvPr id="14" name="TextBox 13">
            <a:extLst>
              <a:ext uri="{FF2B5EF4-FFF2-40B4-BE49-F238E27FC236}">
                <a16:creationId xmlns:a16="http://schemas.microsoft.com/office/drawing/2014/main" id="{FA0CD971-EE8C-49B0-BE4F-E244A111D179}"/>
              </a:ext>
            </a:extLst>
          </p:cNvPr>
          <p:cNvSpPr txBox="1">
            <a:spLocks noChangeArrowheads="1"/>
          </p:cNvSpPr>
          <p:nvPr/>
        </p:nvSpPr>
        <p:spPr bwMode="auto">
          <a:xfrm>
            <a:off x="6096000" y="5184775"/>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dirty="0" err="1">
                <a:solidFill>
                  <a:srgbClr val="000000"/>
                </a:solidFill>
                <a:latin typeface="Verdana" panose="020B0604030504040204" pitchFamily="34" charset="0"/>
              </a:rPr>
              <a:t>Δy</a:t>
            </a:r>
            <a:r>
              <a:rPr lang="en-US" altLang="en-US" sz="2400" dirty="0">
                <a:solidFill>
                  <a:srgbClr val="000000"/>
                </a:solidFill>
                <a:latin typeface="Verdana" panose="020B0604030504040204" pitchFamily="34" charset="0"/>
              </a:rPr>
              <a:t> = -32 – 50.176</a:t>
            </a:r>
          </a:p>
        </p:txBody>
      </p:sp>
      <p:sp>
        <p:nvSpPr>
          <p:cNvPr id="15" name="TextBox 14">
            <a:extLst>
              <a:ext uri="{FF2B5EF4-FFF2-40B4-BE49-F238E27FC236}">
                <a16:creationId xmlns:a16="http://schemas.microsoft.com/office/drawing/2014/main" id="{017B7885-8220-4337-967C-EDF204D6E4CD}"/>
              </a:ext>
            </a:extLst>
          </p:cNvPr>
          <p:cNvSpPr txBox="1">
            <a:spLocks noChangeArrowheads="1"/>
          </p:cNvSpPr>
          <p:nvPr/>
        </p:nvSpPr>
        <p:spPr bwMode="auto">
          <a:xfrm>
            <a:off x="6096000" y="5697538"/>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dirty="0" err="1">
                <a:solidFill>
                  <a:srgbClr val="000000"/>
                </a:solidFill>
                <a:latin typeface="Verdana" panose="020B0604030504040204" pitchFamily="34" charset="0"/>
              </a:rPr>
              <a:t>Δy</a:t>
            </a:r>
            <a:r>
              <a:rPr lang="en-US" altLang="en-US" sz="2400" dirty="0">
                <a:solidFill>
                  <a:srgbClr val="000000"/>
                </a:solidFill>
                <a:latin typeface="Verdana" panose="020B0604030504040204" pitchFamily="34" charset="0"/>
              </a:rPr>
              <a:t> = - 82.176 meters</a:t>
            </a:r>
            <a:endParaRPr lang="en-US" altLang="en-US" sz="2400" dirty="0">
              <a:solidFill>
                <a:srgbClr val="000000"/>
              </a:solidFill>
            </a:endParaRPr>
          </a:p>
        </p:txBody>
      </p:sp>
      <p:sp>
        <p:nvSpPr>
          <p:cNvPr id="3" name="TextBox 2">
            <a:extLst>
              <a:ext uri="{FF2B5EF4-FFF2-40B4-BE49-F238E27FC236}">
                <a16:creationId xmlns:a16="http://schemas.microsoft.com/office/drawing/2014/main" id="{BE3483CE-099C-42CD-9405-70C49AEA3771}"/>
              </a:ext>
            </a:extLst>
          </p:cNvPr>
          <p:cNvSpPr txBox="1"/>
          <p:nvPr/>
        </p:nvSpPr>
        <p:spPr>
          <a:xfrm>
            <a:off x="6692629" y="1947366"/>
            <a:ext cx="4971233" cy="461665"/>
          </a:xfrm>
          <a:prstGeom prst="rect">
            <a:avLst/>
          </a:prstGeom>
          <a:noFill/>
        </p:spPr>
        <p:txBody>
          <a:bodyPr wrap="none" rtlCol="0">
            <a:spAutoFit/>
          </a:bodyPr>
          <a:lstStyle/>
          <a:p>
            <a:pPr algn="l"/>
            <a:r>
              <a:rPr lang="en-US" sz="2400" dirty="0">
                <a:solidFill>
                  <a:srgbClr val="000000"/>
                </a:solidFill>
              </a:rPr>
              <a:t>-            (Because it is falling down)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5E-6 4.07407E-6 L 2.5E-6 0.29467 " pathEditMode="relative" rAng="0" ptsTypes="AA">
                                      <p:cBhvr>
                                        <p:cTn id="6" dur="2000" fill="hold"/>
                                        <p:tgtEl>
                                          <p:spTgt spid="69641"/>
                                        </p:tgtEl>
                                        <p:attrNameLst>
                                          <p:attrName>ppt_x</p:attrName>
                                          <p:attrName>ppt_y</p:attrName>
                                        </p:attrNameLst>
                                      </p:cBhvr>
                                      <p:rCtr x="0" y="14722"/>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a:extLst>
              <a:ext uri="{FF2B5EF4-FFF2-40B4-BE49-F238E27FC236}">
                <a16:creationId xmlns:a16="http://schemas.microsoft.com/office/drawing/2014/main" id="{722BF7E3-5B92-4494-BAA0-1A86B853E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547"/>
          <a:stretch>
            <a:fillRect/>
          </a:stretch>
        </p:blipFill>
        <p:spPr bwMode="auto">
          <a:xfrm>
            <a:off x="0" y="0"/>
            <a:ext cx="12192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1">
            <a:extLst>
              <a:ext uri="{FF2B5EF4-FFF2-40B4-BE49-F238E27FC236}">
                <a16:creationId xmlns:a16="http://schemas.microsoft.com/office/drawing/2014/main" id="{8D5E53CA-12A9-4B2D-8E7F-001461BA7894}"/>
              </a:ext>
            </a:extLst>
          </p:cNvPr>
          <p:cNvSpPr>
            <a:spLocks noChangeArrowheads="1"/>
          </p:cNvSpPr>
          <p:nvPr/>
        </p:nvSpPr>
        <p:spPr bwMode="auto">
          <a:xfrm>
            <a:off x="10983913" y="6488113"/>
            <a:ext cx="1236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libri-Bold"/>
              </a:rPr>
              <a:t>45. </a:t>
            </a:r>
            <a:r>
              <a:rPr lang="en-US" altLang="en-US">
                <a:latin typeface="Calibri" panose="020F0502020204030204" pitchFamily="34" charset="0"/>
              </a:rPr>
              <a:t>5.9 m/s</a:t>
            </a:r>
            <a:endParaRPr lang="en-US" altLang="en-US"/>
          </a:p>
        </p:txBody>
      </p:sp>
      <p:pic>
        <p:nvPicPr>
          <p:cNvPr id="70660" name="Picture 5" descr="Kangaroo gif - antalyabocekilaclama.org">
            <a:extLst>
              <a:ext uri="{FF2B5EF4-FFF2-40B4-BE49-F238E27FC236}">
                <a16:creationId xmlns:a16="http://schemas.microsoft.com/office/drawing/2014/main" id="{3F152B97-0CDF-476B-8C60-120F44DF52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600325"/>
            <a:ext cx="523081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4973180A-7D9E-4013-90DF-260099D7CF83}"/>
              </a:ext>
            </a:extLst>
          </p:cNvPr>
          <p:cNvCxnSpPr/>
          <p:nvPr/>
        </p:nvCxnSpPr>
        <p:spPr>
          <a:xfrm>
            <a:off x="2265363" y="5556250"/>
            <a:ext cx="0" cy="1116013"/>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C58E1B-8622-4A6C-BE98-F7CD6B6C60FA}"/>
              </a:ext>
            </a:extLst>
          </p:cNvPr>
          <p:cNvSpPr txBox="1">
            <a:spLocks noChangeArrowheads="1"/>
          </p:cNvSpPr>
          <p:nvPr/>
        </p:nvSpPr>
        <p:spPr bwMode="auto">
          <a:xfrm>
            <a:off x="2265363" y="58832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0000"/>
                </a:solidFill>
              </a:rPr>
              <a:t>1.8m</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F55AF22-BC46-465C-8D92-7E16827311FA}"/>
                  </a:ext>
                </a:extLst>
              </p:cNvPr>
              <p:cNvSpPr/>
              <p:nvPr/>
            </p:nvSpPr>
            <p:spPr>
              <a:xfrm>
                <a:off x="820365" y="1266825"/>
                <a:ext cx="10163547" cy="1213794"/>
              </a:xfrm>
              <a:prstGeom prst="rect">
                <a:avLst/>
              </a:prstGeom>
            </p:spPr>
            <p:txBody>
              <a:bodyPr wrap="square">
                <a:spAutoFit/>
              </a:bodyPr>
              <a:lstStyle/>
              <a:p>
                <a:r>
                  <a:rPr lang="en-US" dirty="0"/>
                  <a:t>To calculate the kangaroo's vertical speed when it leaves the ground, we can use the following equation:</a:t>
                </a:r>
              </a:p>
              <a:p>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v</m:t>
                        </m:r>
                      </m:e>
                      <m:sup>
                        <m:r>
                          <a:rPr lang="en-US" b="0" i="0" smtClean="0">
                            <a:latin typeface="Cambria Math" panose="02040503050406030204" pitchFamily="18" charset="0"/>
                          </a:rPr>
                          <m:t>2</m:t>
                        </m:r>
                      </m:sup>
                    </m:s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up>
                        <m:r>
                          <a:rPr lang="en-US" b="0" i="0" smtClean="0">
                            <a:latin typeface="Cambria Math" panose="02040503050406030204" pitchFamily="18" charset="0"/>
                          </a:rPr>
                          <m:t>2</m:t>
                        </m:r>
                      </m:sup>
                    </m:sSubSup>
                    <m:r>
                      <a:rPr lang="en-US" b="0" i="0" smtClean="0">
                        <a:latin typeface="Cambria Math" panose="02040503050406030204" pitchFamily="18" charset="0"/>
                      </a:rPr>
                      <m:t>+2 </m:t>
                    </m:r>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a</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h</m:t>
                    </m:r>
                  </m:oMath>
                </a14:m>
                <a:r>
                  <a:rPr lang="en-US" dirty="0"/>
                  <a:t> </a:t>
                </a:r>
              </a:p>
              <a:p>
                <a:endParaRPr lang="en-US" dirty="0"/>
              </a:p>
            </p:txBody>
          </p:sp>
        </mc:Choice>
        <mc:Fallback xmlns="">
          <p:sp>
            <p:nvSpPr>
              <p:cNvPr id="2" name="Rectangle 1">
                <a:extLst>
                  <a:ext uri="{FF2B5EF4-FFF2-40B4-BE49-F238E27FC236}">
                    <a16:creationId xmlns:a16="http://schemas.microsoft.com/office/drawing/2014/main" id="{CF55AF22-BC46-465C-8D92-7E16827311FA}"/>
                  </a:ext>
                </a:extLst>
              </p:cNvPr>
              <p:cNvSpPr>
                <a:spLocks noRot="1" noChangeAspect="1" noMove="1" noResize="1" noEditPoints="1" noAdjustHandles="1" noChangeArrowheads="1" noChangeShapeType="1" noTextEdit="1"/>
              </p:cNvSpPr>
              <p:nvPr/>
            </p:nvSpPr>
            <p:spPr>
              <a:xfrm>
                <a:off x="820365" y="1266825"/>
                <a:ext cx="10163547" cy="1213794"/>
              </a:xfrm>
              <a:prstGeom prst="rect">
                <a:avLst/>
              </a:prstGeom>
              <a:blipFill>
                <a:blip r:embed="rId4"/>
                <a:stretch>
                  <a:fillRect l="-540" t="-3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0C9DAE6-2CED-424D-BEF6-ADC4A66B9031}"/>
                  </a:ext>
                </a:extLst>
              </p:cNvPr>
              <p:cNvSpPr/>
              <p:nvPr/>
            </p:nvSpPr>
            <p:spPr>
              <a:xfrm>
                <a:off x="3592749" y="1661477"/>
                <a:ext cx="6096000" cy="1477328"/>
              </a:xfrm>
              <a:prstGeom prst="rect">
                <a:avLst/>
              </a:prstGeom>
            </p:spPr>
            <p:txBody>
              <a:bodyPr>
                <a:spAutoFit/>
              </a:bodyPr>
              <a:lstStyle/>
              <a:p>
                <a:r>
                  <a:rPr lang="en-US" dirty="0"/>
                  <a:t>where:</a:t>
                </a:r>
              </a:p>
              <a:p>
                <a:r>
                  <a:rPr lang="en-US" dirty="0"/>
                  <a:t>• v is the final velocity (which is 0 at the highest point)</a:t>
                </a:r>
              </a:p>
              <a:p>
                <a:r>
                  <a:rPr lang="en-US"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Sub>
                  </m:oMath>
                </a14:m>
                <a:r>
                  <a:rPr lang="en-US" dirty="0"/>
                  <a:t> is the initial velocity (what we want to find)</a:t>
                </a:r>
              </a:p>
              <a:p>
                <a:r>
                  <a:rPr lang="en-US" dirty="0"/>
                  <a:t>• a is the acceleration due to gravity (-9.8 </a:t>
                </a:r>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m</m:t>
                        </m:r>
                        <m:r>
                          <a:rPr lang="en-US" b="0" i="0" smtClean="0">
                            <a:latin typeface="Cambria Math" panose="02040503050406030204" pitchFamily="18" charset="0"/>
                          </a:rPr>
                          <m:t>/</m:t>
                        </m:r>
                        <m:r>
                          <m:rPr>
                            <m:sty m:val="p"/>
                          </m:rPr>
                          <a:rPr lang="en-US" b="0" i="0" smtClean="0">
                            <a:latin typeface="Cambria Math" panose="02040503050406030204" pitchFamily="18" charset="0"/>
                          </a:rPr>
                          <m:t>s</m:t>
                        </m:r>
                      </m:e>
                      <m:sup>
                        <m:r>
                          <a:rPr lang="en-US" b="0" i="0" smtClean="0">
                            <a:latin typeface="Cambria Math" panose="02040503050406030204" pitchFamily="18" charset="0"/>
                          </a:rPr>
                          <m:t>2</m:t>
                        </m:r>
                      </m:sup>
                    </m:sSup>
                  </m:oMath>
                </a14:m>
                <a:r>
                  <a:rPr lang="en-US" dirty="0"/>
                  <a:t>)</a:t>
                </a:r>
              </a:p>
              <a:p>
                <a:r>
                  <a:rPr lang="en-US" dirty="0"/>
                  <a:t>• h is the height of the jump (1.8 m)</a:t>
                </a:r>
              </a:p>
            </p:txBody>
          </p:sp>
        </mc:Choice>
        <mc:Fallback xmlns="">
          <p:sp>
            <p:nvSpPr>
              <p:cNvPr id="4" name="Rectangle 3">
                <a:extLst>
                  <a:ext uri="{FF2B5EF4-FFF2-40B4-BE49-F238E27FC236}">
                    <a16:creationId xmlns:a16="http://schemas.microsoft.com/office/drawing/2014/main" id="{60C9DAE6-2CED-424D-BEF6-ADC4A66B9031}"/>
                  </a:ext>
                </a:extLst>
              </p:cNvPr>
              <p:cNvSpPr>
                <a:spLocks noRot="1" noChangeAspect="1" noMove="1" noResize="1" noEditPoints="1" noAdjustHandles="1" noChangeArrowheads="1" noChangeShapeType="1" noTextEdit="1"/>
              </p:cNvSpPr>
              <p:nvPr/>
            </p:nvSpPr>
            <p:spPr>
              <a:xfrm>
                <a:off x="3592749" y="1661477"/>
                <a:ext cx="6096000" cy="1477328"/>
              </a:xfrm>
              <a:prstGeom prst="rect">
                <a:avLst/>
              </a:prstGeom>
              <a:blipFill>
                <a:blip r:embed="rId5"/>
                <a:stretch>
                  <a:fillRect l="-800" t="-2479"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B65AD1F-C239-4643-ABF6-05E968B17C2B}"/>
                  </a:ext>
                </a:extLst>
              </p:cNvPr>
              <p:cNvSpPr/>
              <p:nvPr/>
            </p:nvSpPr>
            <p:spPr>
              <a:xfrm>
                <a:off x="4944537" y="3263554"/>
                <a:ext cx="2776016" cy="382797"/>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0</m:t>
                        </m:r>
                      </m:e>
                      <m:sup>
                        <m:r>
                          <a:rPr lang="en-US" b="0" i="0" smtClean="0">
                            <a:latin typeface="Cambria Math" panose="02040503050406030204" pitchFamily="18" charset="0"/>
                          </a:rPr>
                          <m:t>2</m:t>
                        </m:r>
                      </m:sup>
                    </m:s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up>
                        <m:r>
                          <a:rPr lang="en-US" b="0" i="0" smtClean="0">
                            <a:latin typeface="Cambria Math" panose="02040503050406030204" pitchFamily="18" charset="0"/>
                          </a:rPr>
                          <m:t>2</m:t>
                        </m:r>
                      </m:sup>
                    </m:sSubSup>
                    <m:r>
                      <a:rPr lang="en-US" b="0" i="0" smtClean="0">
                        <a:latin typeface="Cambria Math" panose="02040503050406030204" pitchFamily="18" charset="0"/>
                      </a:rPr>
                      <m:t>+2 </m:t>
                    </m:r>
                    <m:r>
                      <m:rPr>
                        <m:sty m:val="p"/>
                      </m:rPr>
                      <a:rPr lang="en-US" b="0" i="0" smtClean="0">
                        <a:latin typeface="Cambria Math" panose="02040503050406030204" pitchFamily="18" charset="0"/>
                      </a:rPr>
                      <m:t>X</m:t>
                    </m:r>
                    <m:r>
                      <a:rPr lang="en-US" b="0" i="0" smtClean="0">
                        <a:latin typeface="Cambria Math" panose="02040503050406030204" pitchFamily="18" charset="0"/>
                      </a:rPr>
                      <m:t> −9.8 </m:t>
                    </m:r>
                    <m:r>
                      <m:rPr>
                        <m:sty m:val="p"/>
                      </m:rPr>
                      <a:rPr lang="en-US" b="0" i="0" smtClean="0">
                        <a:latin typeface="Cambria Math" panose="02040503050406030204" pitchFamily="18" charset="0"/>
                      </a:rPr>
                      <m:t>X</m:t>
                    </m:r>
                    <m:r>
                      <a:rPr lang="en-US" b="0" i="0" smtClean="0">
                        <a:latin typeface="Cambria Math" panose="02040503050406030204" pitchFamily="18" charset="0"/>
                      </a:rPr>
                      <m:t> 1.8</m:t>
                    </m:r>
                  </m:oMath>
                </a14:m>
                <a:r>
                  <a:rPr lang="en-US" dirty="0"/>
                  <a:t> </a:t>
                </a:r>
              </a:p>
            </p:txBody>
          </p:sp>
        </mc:Choice>
        <mc:Fallback xmlns="">
          <p:sp>
            <p:nvSpPr>
              <p:cNvPr id="5" name="Rectangle 4">
                <a:extLst>
                  <a:ext uri="{FF2B5EF4-FFF2-40B4-BE49-F238E27FC236}">
                    <a16:creationId xmlns:a16="http://schemas.microsoft.com/office/drawing/2014/main" id="{3B65AD1F-C239-4643-ABF6-05E968B17C2B}"/>
                  </a:ext>
                </a:extLst>
              </p:cNvPr>
              <p:cNvSpPr>
                <a:spLocks noRot="1" noChangeAspect="1" noMove="1" noResize="1" noEditPoints="1" noAdjustHandles="1" noChangeArrowheads="1" noChangeShapeType="1" noTextEdit="1"/>
              </p:cNvSpPr>
              <p:nvPr/>
            </p:nvSpPr>
            <p:spPr>
              <a:xfrm>
                <a:off x="4944537" y="3263554"/>
                <a:ext cx="2776016" cy="382797"/>
              </a:xfrm>
              <a:prstGeom prst="rect">
                <a:avLst/>
              </a:prstGeom>
              <a:blipFill>
                <a:blip r:embed="rId6"/>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39D2466-096C-408C-9B0D-07CBBF1544EB}"/>
                  </a:ext>
                </a:extLst>
              </p:cNvPr>
              <p:cNvSpPr/>
              <p:nvPr/>
            </p:nvSpPr>
            <p:spPr>
              <a:xfrm>
                <a:off x="4944537" y="3747444"/>
                <a:ext cx="1907189" cy="382797"/>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0</m:t>
                        </m:r>
                      </m:e>
                      <m:sup>
                        <m:r>
                          <a:rPr lang="en-US" b="0" i="0" smtClean="0">
                            <a:latin typeface="Cambria Math" panose="02040503050406030204" pitchFamily="18" charset="0"/>
                          </a:rPr>
                          <m:t>2</m:t>
                        </m:r>
                      </m:sup>
                    </m:s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up>
                        <m:r>
                          <a:rPr lang="en-US" b="0" i="0" smtClean="0">
                            <a:latin typeface="Cambria Math" panose="02040503050406030204" pitchFamily="18" charset="0"/>
                          </a:rPr>
                          <m:t>2</m:t>
                        </m:r>
                      </m:sup>
                    </m:sSubSup>
                    <m:r>
                      <a:rPr lang="en-US" b="0" i="0" smtClean="0">
                        <a:latin typeface="Cambria Math" panose="02040503050406030204" pitchFamily="18" charset="0"/>
                      </a:rPr>
                      <m:t> −35.28</m:t>
                    </m:r>
                  </m:oMath>
                </a14:m>
                <a:r>
                  <a:rPr lang="en-US" dirty="0"/>
                  <a:t> </a:t>
                </a:r>
              </a:p>
            </p:txBody>
          </p:sp>
        </mc:Choice>
        <mc:Fallback xmlns="">
          <p:sp>
            <p:nvSpPr>
              <p:cNvPr id="10" name="Rectangle 9">
                <a:extLst>
                  <a:ext uri="{FF2B5EF4-FFF2-40B4-BE49-F238E27FC236}">
                    <a16:creationId xmlns:a16="http://schemas.microsoft.com/office/drawing/2014/main" id="{039D2466-096C-408C-9B0D-07CBBF1544EB}"/>
                  </a:ext>
                </a:extLst>
              </p:cNvPr>
              <p:cNvSpPr>
                <a:spLocks noRot="1" noChangeAspect="1" noMove="1" noResize="1" noEditPoints="1" noAdjustHandles="1" noChangeArrowheads="1" noChangeShapeType="1" noTextEdit="1"/>
              </p:cNvSpPr>
              <p:nvPr/>
            </p:nvSpPr>
            <p:spPr>
              <a:xfrm>
                <a:off x="4944537" y="3747444"/>
                <a:ext cx="1907189" cy="382797"/>
              </a:xfrm>
              <a:prstGeom prst="rect">
                <a:avLst/>
              </a:prstGeom>
              <a:blipFill>
                <a:blip r:embed="rId7"/>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9B0A886-645C-4CBE-B475-34A2EBEF3E5D}"/>
                  </a:ext>
                </a:extLst>
              </p:cNvPr>
              <p:cNvSpPr/>
              <p:nvPr/>
            </p:nvSpPr>
            <p:spPr>
              <a:xfrm>
                <a:off x="4944536" y="4220566"/>
                <a:ext cx="1793440" cy="382797"/>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up>
                        <m:r>
                          <a:rPr lang="en-US" b="0" i="0" smtClean="0">
                            <a:latin typeface="Cambria Math" panose="02040503050406030204" pitchFamily="18" charset="0"/>
                          </a:rPr>
                          <m:t>2</m:t>
                        </m:r>
                      </m:sup>
                    </m:sSubSup>
                    <m:r>
                      <a:rPr lang="en-US" b="0" i="0" smtClean="0">
                        <a:latin typeface="Cambria Math" panose="02040503050406030204" pitchFamily="18" charset="0"/>
                      </a:rPr>
                      <m:t>= −35.28</m:t>
                    </m:r>
                  </m:oMath>
                </a14:m>
                <a:r>
                  <a:rPr lang="en-US" dirty="0"/>
                  <a:t> </a:t>
                </a:r>
              </a:p>
            </p:txBody>
          </p:sp>
        </mc:Choice>
        <mc:Fallback xmlns="">
          <p:sp>
            <p:nvSpPr>
              <p:cNvPr id="11" name="Rectangle 10">
                <a:extLst>
                  <a:ext uri="{FF2B5EF4-FFF2-40B4-BE49-F238E27FC236}">
                    <a16:creationId xmlns:a16="http://schemas.microsoft.com/office/drawing/2014/main" id="{49B0A886-645C-4CBE-B475-34A2EBEF3E5D}"/>
                  </a:ext>
                </a:extLst>
              </p:cNvPr>
              <p:cNvSpPr>
                <a:spLocks noRot="1" noChangeAspect="1" noMove="1" noResize="1" noEditPoints="1" noAdjustHandles="1" noChangeArrowheads="1" noChangeShapeType="1" noTextEdit="1"/>
              </p:cNvSpPr>
              <p:nvPr/>
            </p:nvSpPr>
            <p:spPr>
              <a:xfrm>
                <a:off x="4944536" y="4220566"/>
                <a:ext cx="1793440" cy="382797"/>
              </a:xfrm>
              <a:prstGeom prst="rect">
                <a:avLst/>
              </a:prstGeom>
              <a:blipFill>
                <a:blip r:embed="rId8"/>
                <a:stretch>
                  <a:fillRect b="-476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B45F3384-35F6-4F40-8649-BCB3BB3E8EA5}"/>
              </a:ext>
            </a:extLst>
          </p:cNvPr>
          <p:cNvCxnSpPr/>
          <p:nvPr/>
        </p:nvCxnSpPr>
        <p:spPr>
          <a:xfrm flipH="1">
            <a:off x="5077839" y="4220566"/>
            <a:ext cx="97277" cy="382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97B1A-5431-4B39-BBC0-54EB6AADE255}"/>
              </a:ext>
            </a:extLst>
          </p:cNvPr>
          <p:cNvCxnSpPr/>
          <p:nvPr/>
        </p:nvCxnSpPr>
        <p:spPr>
          <a:xfrm flipH="1">
            <a:off x="5875898" y="4265963"/>
            <a:ext cx="97277" cy="382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E9BC81F-4415-4431-BE3F-06BC74E7CCCE}"/>
                  </a:ext>
                </a:extLst>
              </p:cNvPr>
              <p:cNvSpPr/>
              <p:nvPr/>
            </p:nvSpPr>
            <p:spPr>
              <a:xfrm>
                <a:off x="4944536" y="4874762"/>
                <a:ext cx="1511504" cy="398186"/>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 </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35.28</m:t>
                        </m:r>
                      </m:e>
                    </m:rad>
                  </m:oMath>
                </a14:m>
                <a:r>
                  <a:rPr lang="en-US" dirty="0"/>
                  <a:t> </a:t>
                </a:r>
              </a:p>
            </p:txBody>
          </p:sp>
        </mc:Choice>
        <mc:Fallback xmlns="">
          <p:sp>
            <p:nvSpPr>
              <p:cNvPr id="15" name="Rectangle 14">
                <a:extLst>
                  <a:ext uri="{FF2B5EF4-FFF2-40B4-BE49-F238E27FC236}">
                    <a16:creationId xmlns:a16="http://schemas.microsoft.com/office/drawing/2014/main" id="{1E9BC81F-4415-4431-BE3F-06BC74E7CCCE}"/>
                  </a:ext>
                </a:extLst>
              </p:cNvPr>
              <p:cNvSpPr>
                <a:spLocks noRot="1" noChangeAspect="1" noMove="1" noResize="1" noEditPoints="1" noAdjustHandles="1" noChangeArrowheads="1" noChangeShapeType="1" noTextEdit="1"/>
              </p:cNvSpPr>
              <p:nvPr/>
            </p:nvSpPr>
            <p:spPr>
              <a:xfrm>
                <a:off x="4944536" y="4874762"/>
                <a:ext cx="1511504" cy="398186"/>
              </a:xfrm>
              <a:prstGeom prst="rect">
                <a:avLst/>
              </a:prstGeom>
              <a:blipFill>
                <a:blip r:embed="rId9"/>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B444AE5-4945-400B-ADC6-32D41A3C9605}"/>
                  </a:ext>
                </a:extLst>
              </p:cNvPr>
              <p:cNvSpPr/>
              <p:nvPr/>
            </p:nvSpPr>
            <p:spPr>
              <a:xfrm>
                <a:off x="4944536" y="5432815"/>
                <a:ext cx="1423723" cy="369332"/>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oMath>
                </a14:m>
                <a:r>
                  <a:rPr lang="en-US" dirty="0"/>
                  <a:t> 5.9 m/s</a:t>
                </a:r>
              </a:p>
            </p:txBody>
          </p:sp>
        </mc:Choice>
        <mc:Fallback xmlns="">
          <p:sp>
            <p:nvSpPr>
              <p:cNvPr id="16" name="Rectangle 15">
                <a:extLst>
                  <a:ext uri="{FF2B5EF4-FFF2-40B4-BE49-F238E27FC236}">
                    <a16:creationId xmlns:a16="http://schemas.microsoft.com/office/drawing/2014/main" id="{0B444AE5-4945-400B-ADC6-32D41A3C9605}"/>
                  </a:ext>
                </a:extLst>
              </p:cNvPr>
              <p:cNvSpPr>
                <a:spLocks noRot="1" noChangeAspect="1" noMove="1" noResize="1" noEditPoints="1" noAdjustHandles="1" noChangeArrowheads="1" noChangeShapeType="1" noTextEdit="1"/>
              </p:cNvSpPr>
              <p:nvPr/>
            </p:nvSpPr>
            <p:spPr>
              <a:xfrm>
                <a:off x="4944536" y="5432815"/>
                <a:ext cx="1423723" cy="369332"/>
              </a:xfrm>
              <a:prstGeom prst="rect">
                <a:avLst/>
              </a:prstGeom>
              <a:blipFill>
                <a:blip r:embed="rId10"/>
                <a:stretch>
                  <a:fillRect t="-8197" r="-3846" b="-2459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1000"/>
                                        <p:tgtEl>
                                          <p:spTgt spid="4">
                                            <p:txEl>
                                              <p:pRg st="3" end="3"/>
                                            </p:txEl>
                                          </p:spTgt>
                                        </p:tgtEl>
                                      </p:cBhvr>
                                    </p:animEffect>
                                    <p:anim calcmode="lin" valueType="num">
                                      <p:cBhvr>
                                        <p:cTn id="5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fade">
                                      <p:cBhvr>
                                        <p:cTn id="61" dur="1000"/>
                                        <p:tgtEl>
                                          <p:spTgt spid="4">
                                            <p:txEl>
                                              <p:pRg st="4" end="4"/>
                                            </p:txEl>
                                          </p:spTgt>
                                        </p:tgtEl>
                                      </p:cBhvr>
                                    </p:animEffect>
                                    <p:anim calcmode="lin" valueType="num">
                                      <p:cBhvr>
                                        <p:cTn id="6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up)">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up)">
                                      <p:cBhvr>
                                        <p:cTn id="94" dur="500"/>
                                        <p:tgtEl>
                                          <p:spTgt spid="8"/>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anim calcmode="lin" valueType="num">
                                      <p:cBhvr>
                                        <p:cTn id="100" dur="1000" fill="hold"/>
                                        <p:tgtEl>
                                          <p:spTgt spid="15"/>
                                        </p:tgtEl>
                                        <p:attrNameLst>
                                          <p:attrName>ppt_x</p:attrName>
                                        </p:attrNameLst>
                                      </p:cBhvr>
                                      <p:tavLst>
                                        <p:tav tm="0">
                                          <p:val>
                                            <p:strVal val="#ppt_x"/>
                                          </p:val>
                                        </p:tav>
                                        <p:tav tm="100000">
                                          <p:val>
                                            <p:strVal val="#ppt_x"/>
                                          </p:val>
                                        </p:tav>
                                      </p:tavLst>
                                    </p:anim>
                                    <p:anim calcmode="lin" valueType="num">
                                      <p:cBhvr>
                                        <p:cTn id="10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1000"/>
                                        <p:tgtEl>
                                          <p:spTgt spid="16"/>
                                        </p:tgtEl>
                                      </p:cBhvr>
                                    </p:animEffect>
                                    <p:anim calcmode="lin" valueType="num">
                                      <p:cBhvr>
                                        <p:cTn id="107" dur="1000" fill="hold"/>
                                        <p:tgtEl>
                                          <p:spTgt spid="16"/>
                                        </p:tgtEl>
                                        <p:attrNameLst>
                                          <p:attrName>ppt_x</p:attrName>
                                        </p:attrNameLst>
                                      </p:cBhvr>
                                      <p:tavLst>
                                        <p:tav tm="0">
                                          <p:val>
                                            <p:strVal val="#ppt_x"/>
                                          </p:val>
                                        </p:tav>
                                        <p:tav tm="100000">
                                          <p:val>
                                            <p:strVal val="#ppt_x"/>
                                          </p:val>
                                        </p:tav>
                                      </p:tavLst>
                                    </p:anim>
                                    <p:anim calcmode="lin" valueType="num">
                                      <p:cBhvr>
                                        <p:cTn id="10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0" grpId="0"/>
      <p:bldP spid="11"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DCBE0ADF-4E16-4EAD-A879-84B8DD23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5">
            <a:extLst>
              <a:ext uri="{FF2B5EF4-FFF2-40B4-BE49-F238E27FC236}">
                <a16:creationId xmlns:a16="http://schemas.microsoft.com/office/drawing/2014/main" id="{7F955A41-1140-46ED-A845-D2E323B53F45}"/>
              </a:ext>
            </a:extLst>
          </p:cNvPr>
          <p:cNvSpPr>
            <a:spLocks noChangeArrowheads="1"/>
          </p:cNvSpPr>
          <p:nvPr/>
        </p:nvSpPr>
        <p:spPr bwMode="auto">
          <a:xfrm>
            <a:off x="11014075" y="6456363"/>
            <a:ext cx="117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libri-Bold"/>
              </a:rPr>
              <a:t>46. </a:t>
            </a:r>
            <a:r>
              <a:rPr lang="en-US" altLang="en-US">
                <a:latin typeface="Calibri" panose="020F0502020204030204" pitchFamily="34" charset="0"/>
              </a:rPr>
              <a:t>8.76 m</a:t>
            </a:r>
            <a:endParaRPr lang="en-US" altLang="en-US"/>
          </a:p>
        </p:txBody>
      </p:sp>
      <p:pic>
        <p:nvPicPr>
          <p:cNvPr id="71684" name="Picture 5" descr="uDikela kaNonie on X: &quot;A Ball was thrown vertically upward with an initial  speed of 20 per second. Blah blah blah,. Calculate the time it took for the  ball to hit the">
            <a:extLst>
              <a:ext uri="{FF2B5EF4-FFF2-40B4-BE49-F238E27FC236}">
                <a16:creationId xmlns:a16="http://schemas.microsoft.com/office/drawing/2014/main" id="{58EE574A-7828-40F5-B163-AC7E2D71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68" r="5672"/>
          <a:stretch>
            <a:fillRect/>
          </a:stretch>
        </p:blipFill>
        <p:spPr bwMode="auto">
          <a:xfrm>
            <a:off x="136525" y="2568575"/>
            <a:ext cx="284956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8305FA-BFD3-402E-B25D-F3CDD0736DFF}"/>
                  </a:ext>
                </a:extLst>
              </p:cNvPr>
              <p:cNvSpPr/>
              <p:nvPr/>
            </p:nvSpPr>
            <p:spPr>
              <a:xfrm>
                <a:off x="820365" y="1266825"/>
                <a:ext cx="10163547" cy="659796"/>
              </a:xfrm>
              <a:prstGeom prst="rect">
                <a:avLst/>
              </a:prstGeom>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v</m:t>
                        </m:r>
                      </m:e>
                      <m:sup>
                        <m:r>
                          <a:rPr lang="en-US" b="0" i="0" smtClean="0">
                            <a:latin typeface="Cambria Math" panose="02040503050406030204" pitchFamily="18" charset="0"/>
                          </a:rPr>
                          <m:t>2</m:t>
                        </m:r>
                      </m:sup>
                    </m:s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up>
                        <m:r>
                          <a:rPr lang="en-US" b="0" i="0" smtClean="0">
                            <a:latin typeface="Cambria Math" panose="02040503050406030204" pitchFamily="18" charset="0"/>
                          </a:rPr>
                          <m:t>2</m:t>
                        </m:r>
                      </m:sup>
                    </m:sSubSup>
                    <m:r>
                      <a:rPr lang="en-US" b="0" i="0" smtClean="0">
                        <a:latin typeface="Cambria Math" panose="02040503050406030204" pitchFamily="18" charset="0"/>
                      </a:rPr>
                      <m:t>+2 </m:t>
                    </m:r>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a</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h</m:t>
                    </m:r>
                  </m:oMath>
                </a14:m>
                <a:r>
                  <a:rPr lang="en-US" dirty="0"/>
                  <a:t> </a:t>
                </a:r>
              </a:p>
              <a:p>
                <a:endParaRPr lang="en-US" dirty="0"/>
              </a:p>
            </p:txBody>
          </p:sp>
        </mc:Choice>
        <mc:Fallback xmlns="">
          <p:sp>
            <p:nvSpPr>
              <p:cNvPr id="5" name="Rectangle 4">
                <a:extLst>
                  <a:ext uri="{FF2B5EF4-FFF2-40B4-BE49-F238E27FC236}">
                    <a16:creationId xmlns:a16="http://schemas.microsoft.com/office/drawing/2014/main" id="{688305FA-BFD3-402E-B25D-F3CDD0736DFF}"/>
                  </a:ext>
                </a:extLst>
              </p:cNvPr>
              <p:cNvSpPr>
                <a:spLocks noRot="1" noChangeAspect="1" noMove="1" noResize="1" noEditPoints="1" noAdjustHandles="1" noChangeArrowheads="1" noChangeShapeType="1" noTextEdit="1"/>
              </p:cNvSpPr>
              <p:nvPr/>
            </p:nvSpPr>
            <p:spPr>
              <a:xfrm>
                <a:off x="820365" y="1266825"/>
                <a:ext cx="10163547" cy="6597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039E538-74A8-446A-B962-6D2B19C3F50F}"/>
                  </a:ext>
                </a:extLst>
              </p:cNvPr>
              <p:cNvSpPr/>
              <p:nvPr/>
            </p:nvSpPr>
            <p:spPr>
              <a:xfrm>
                <a:off x="3592749" y="1661477"/>
                <a:ext cx="6096000" cy="1477328"/>
              </a:xfrm>
              <a:prstGeom prst="rect">
                <a:avLst/>
              </a:prstGeom>
            </p:spPr>
            <p:txBody>
              <a:bodyPr>
                <a:spAutoFit/>
              </a:bodyPr>
              <a:lstStyle/>
              <a:p>
                <a:r>
                  <a:rPr lang="en-US" dirty="0"/>
                  <a:t>where:</a:t>
                </a:r>
              </a:p>
              <a:p>
                <a:r>
                  <a:rPr lang="en-US" dirty="0"/>
                  <a:t>• v is the final velocity (which is 0 at the highest point)</a:t>
                </a:r>
              </a:p>
              <a:p>
                <a:r>
                  <a:rPr lang="en-US"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Sub>
                  </m:oMath>
                </a14:m>
                <a:r>
                  <a:rPr lang="en-US" dirty="0"/>
                  <a:t> is the initial velocity (13.1 m/s)</a:t>
                </a:r>
              </a:p>
              <a:p>
                <a:r>
                  <a:rPr lang="en-US" dirty="0"/>
                  <a:t>• a is the acceleration due to gravity (-9.8 </a:t>
                </a:r>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m</m:t>
                        </m:r>
                        <m:r>
                          <a:rPr lang="en-US" b="0" i="0" smtClean="0">
                            <a:latin typeface="Cambria Math" panose="02040503050406030204" pitchFamily="18" charset="0"/>
                          </a:rPr>
                          <m:t>/</m:t>
                        </m:r>
                        <m:r>
                          <m:rPr>
                            <m:sty m:val="p"/>
                          </m:rPr>
                          <a:rPr lang="en-US" b="0" i="0" smtClean="0">
                            <a:latin typeface="Cambria Math" panose="02040503050406030204" pitchFamily="18" charset="0"/>
                          </a:rPr>
                          <m:t>s</m:t>
                        </m:r>
                      </m:e>
                      <m:sup>
                        <m:r>
                          <a:rPr lang="en-US" b="0" i="0" smtClean="0">
                            <a:latin typeface="Cambria Math" panose="02040503050406030204" pitchFamily="18" charset="0"/>
                          </a:rPr>
                          <m:t>2</m:t>
                        </m:r>
                      </m:sup>
                    </m:sSup>
                  </m:oMath>
                </a14:m>
                <a:r>
                  <a:rPr lang="en-US" dirty="0"/>
                  <a:t>)</a:t>
                </a:r>
              </a:p>
              <a:p>
                <a:r>
                  <a:rPr lang="en-US" dirty="0"/>
                  <a:t>• h is the height of the jump (we have to find)</a:t>
                </a:r>
              </a:p>
            </p:txBody>
          </p:sp>
        </mc:Choice>
        <mc:Fallback xmlns="">
          <p:sp>
            <p:nvSpPr>
              <p:cNvPr id="6" name="Rectangle 5">
                <a:extLst>
                  <a:ext uri="{FF2B5EF4-FFF2-40B4-BE49-F238E27FC236}">
                    <a16:creationId xmlns:a16="http://schemas.microsoft.com/office/drawing/2014/main" id="{B039E538-74A8-446A-B962-6D2B19C3F50F}"/>
                  </a:ext>
                </a:extLst>
              </p:cNvPr>
              <p:cNvSpPr>
                <a:spLocks noRot="1" noChangeAspect="1" noMove="1" noResize="1" noEditPoints="1" noAdjustHandles="1" noChangeArrowheads="1" noChangeShapeType="1" noTextEdit="1"/>
              </p:cNvSpPr>
              <p:nvPr/>
            </p:nvSpPr>
            <p:spPr>
              <a:xfrm>
                <a:off x="3592749" y="1661477"/>
                <a:ext cx="6096000" cy="1477328"/>
              </a:xfrm>
              <a:prstGeom prst="rect">
                <a:avLst/>
              </a:prstGeom>
              <a:blipFill>
                <a:blip r:embed="rId5"/>
                <a:stretch>
                  <a:fillRect l="-800" t="-2479"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FDADE51-4735-4014-B598-D3F9D92498A8}"/>
                  </a:ext>
                </a:extLst>
              </p:cNvPr>
              <p:cNvSpPr/>
              <p:nvPr/>
            </p:nvSpPr>
            <p:spPr>
              <a:xfrm>
                <a:off x="4944537" y="3263554"/>
                <a:ext cx="2906437" cy="369332"/>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0</m:t>
                        </m:r>
                      </m:e>
                      <m:sup>
                        <m:r>
                          <a:rPr lang="en-US" b="0" i="0" smtClean="0">
                            <a:latin typeface="Cambria Math" panose="02040503050406030204" pitchFamily="18" charset="0"/>
                          </a:rPr>
                          <m:t>2</m:t>
                        </m:r>
                      </m:sup>
                    </m:sSup>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13.1</m:t>
                        </m:r>
                      </m:e>
                      <m:sup>
                        <m:r>
                          <a:rPr lang="en-US" b="0" i="1" smtClean="0">
                            <a:latin typeface="Cambria Math" panose="02040503050406030204" pitchFamily="18" charset="0"/>
                          </a:rPr>
                          <m:t>2</m:t>
                        </m:r>
                      </m:sup>
                    </m:sSup>
                    <m:r>
                      <a:rPr lang="en-US" b="0" i="0" smtClean="0">
                        <a:latin typeface="Cambria Math" panose="02040503050406030204" pitchFamily="18" charset="0"/>
                      </a:rPr>
                      <m:t>+2 </m:t>
                    </m:r>
                    <m:r>
                      <m:rPr>
                        <m:sty m:val="p"/>
                      </m:rPr>
                      <a:rPr lang="en-US" b="0" i="0" smtClean="0">
                        <a:latin typeface="Cambria Math" panose="02040503050406030204" pitchFamily="18" charset="0"/>
                      </a:rPr>
                      <m:t>X</m:t>
                    </m:r>
                    <m:r>
                      <a:rPr lang="en-US" b="0" i="0" smtClean="0">
                        <a:latin typeface="Cambria Math" panose="02040503050406030204" pitchFamily="18" charset="0"/>
                      </a:rPr>
                      <m:t> −9.8 </m:t>
                    </m:r>
                    <m:r>
                      <m:rPr>
                        <m:sty m:val="p"/>
                      </m:rPr>
                      <a:rPr lang="en-US" b="0" i="0" smtClean="0">
                        <a:latin typeface="Cambria Math" panose="02040503050406030204" pitchFamily="18" charset="0"/>
                      </a:rPr>
                      <m:t>X</m:t>
                    </m:r>
                    <m:r>
                      <a:rPr lang="en-US" b="0" i="0" smtClean="0">
                        <a:latin typeface="Cambria Math" panose="02040503050406030204" pitchFamily="18" charset="0"/>
                      </a:rPr>
                      <m:t> </m:t>
                    </m:r>
                  </m:oMath>
                </a14:m>
                <a:r>
                  <a:rPr lang="en-US" dirty="0"/>
                  <a:t>h </a:t>
                </a:r>
              </a:p>
            </p:txBody>
          </p:sp>
        </mc:Choice>
        <mc:Fallback xmlns="">
          <p:sp>
            <p:nvSpPr>
              <p:cNvPr id="7" name="Rectangle 6">
                <a:extLst>
                  <a:ext uri="{FF2B5EF4-FFF2-40B4-BE49-F238E27FC236}">
                    <a16:creationId xmlns:a16="http://schemas.microsoft.com/office/drawing/2014/main" id="{9FDADE51-4735-4014-B598-D3F9D92498A8}"/>
                  </a:ext>
                </a:extLst>
              </p:cNvPr>
              <p:cNvSpPr>
                <a:spLocks noRot="1" noChangeAspect="1" noMove="1" noResize="1" noEditPoints="1" noAdjustHandles="1" noChangeArrowheads="1" noChangeShapeType="1" noTextEdit="1"/>
              </p:cNvSpPr>
              <p:nvPr/>
            </p:nvSpPr>
            <p:spPr>
              <a:xfrm>
                <a:off x="4944537" y="3263554"/>
                <a:ext cx="2906437" cy="369332"/>
              </a:xfrm>
              <a:prstGeom prst="rect">
                <a:avLst/>
              </a:prstGeom>
              <a:blipFill>
                <a:blip r:embed="rId6"/>
                <a:stretch>
                  <a:fillRect t="-8197" r="-83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AA3210F-8C8C-4ED3-8011-88856638A5C6}"/>
                  </a:ext>
                </a:extLst>
              </p:cNvPr>
              <p:cNvSpPr/>
              <p:nvPr/>
            </p:nvSpPr>
            <p:spPr>
              <a:xfrm>
                <a:off x="4944537" y="3747444"/>
                <a:ext cx="2635593" cy="369332"/>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0</m:t>
                        </m:r>
                      </m:e>
                      <m:sup>
                        <m:r>
                          <a:rPr lang="en-US" b="0" i="0" smtClean="0">
                            <a:latin typeface="Cambria Math" panose="02040503050406030204" pitchFamily="18" charset="0"/>
                          </a:rPr>
                          <m:t>2</m:t>
                        </m:r>
                      </m:sup>
                    </m:sSup>
                    <m:r>
                      <a:rPr lang="en-US" b="0" i="0" smtClean="0">
                        <a:latin typeface="Cambria Math" panose="02040503050406030204" pitchFamily="18" charset="0"/>
                      </a:rPr>
                      <m:t>=171.61 −</m:t>
                    </m:r>
                  </m:oMath>
                </a14:m>
                <a:r>
                  <a:rPr lang="en-US" dirty="0"/>
                  <a:t> 19.6 x h </a:t>
                </a:r>
              </a:p>
            </p:txBody>
          </p:sp>
        </mc:Choice>
        <mc:Fallback xmlns="">
          <p:sp>
            <p:nvSpPr>
              <p:cNvPr id="8" name="Rectangle 7">
                <a:extLst>
                  <a:ext uri="{FF2B5EF4-FFF2-40B4-BE49-F238E27FC236}">
                    <a16:creationId xmlns:a16="http://schemas.microsoft.com/office/drawing/2014/main" id="{8AA3210F-8C8C-4ED3-8011-88856638A5C6}"/>
                  </a:ext>
                </a:extLst>
              </p:cNvPr>
              <p:cNvSpPr>
                <a:spLocks noRot="1" noChangeAspect="1" noMove="1" noResize="1" noEditPoints="1" noAdjustHandles="1" noChangeArrowheads="1" noChangeShapeType="1" noTextEdit="1"/>
              </p:cNvSpPr>
              <p:nvPr/>
            </p:nvSpPr>
            <p:spPr>
              <a:xfrm>
                <a:off x="4944537" y="3747444"/>
                <a:ext cx="2635593" cy="369332"/>
              </a:xfrm>
              <a:prstGeom prst="rect">
                <a:avLst/>
              </a:prstGeom>
              <a:blipFill>
                <a:blip r:embed="rId7"/>
                <a:stretch>
                  <a:fillRect t="-10000" r="-115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726D199-7AA8-4B62-ADE2-6BF3D55BC93C}"/>
                  </a:ext>
                </a:extLst>
              </p:cNvPr>
              <p:cNvSpPr/>
              <p:nvPr/>
            </p:nvSpPr>
            <p:spPr>
              <a:xfrm>
                <a:off x="4944536" y="4220566"/>
                <a:ext cx="2492990"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 </m:t>
                    </m:r>
                    <m:r>
                      <a:rPr lang="en-US" b="0" i="0" smtClean="0">
                        <a:latin typeface="Cambria Math" panose="02040503050406030204" pitchFamily="18" charset="0"/>
                      </a:rPr>
                      <m:t>171.61= −19.6</m:t>
                    </m:r>
                  </m:oMath>
                </a14:m>
                <a:r>
                  <a:rPr lang="en-US" dirty="0"/>
                  <a:t> x h </a:t>
                </a:r>
              </a:p>
            </p:txBody>
          </p:sp>
        </mc:Choice>
        <mc:Fallback xmlns="">
          <p:sp>
            <p:nvSpPr>
              <p:cNvPr id="9" name="Rectangle 8">
                <a:extLst>
                  <a:ext uri="{FF2B5EF4-FFF2-40B4-BE49-F238E27FC236}">
                    <a16:creationId xmlns:a16="http://schemas.microsoft.com/office/drawing/2014/main" id="{9726D199-7AA8-4B62-ADE2-6BF3D55BC93C}"/>
                  </a:ext>
                </a:extLst>
              </p:cNvPr>
              <p:cNvSpPr>
                <a:spLocks noRot="1" noChangeAspect="1" noMove="1" noResize="1" noEditPoints="1" noAdjustHandles="1" noChangeArrowheads="1" noChangeShapeType="1" noTextEdit="1"/>
              </p:cNvSpPr>
              <p:nvPr/>
            </p:nvSpPr>
            <p:spPr>
              <a:xfrm>
                <a:off x="4944536" y="4220566"/>
                <a:ext cx="2492990" cy="369332"/>
              </a:xfrm>
              <a:prstGeom prst="rect">
                <a:avLst/>
              </a:prstGeom>
              <a:blipFill>
                <a:blip r:embed="rId8"/>
                <a:stretch>
                  <a:fillRect t="-8197" r="-1222" b="-24590"/>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75476446-BA6F-4D5E-96FA-748756DC9F01}"/>
              </a:ext>
            </a:extLst>
          </p:cNvPr>
          <p:cNvCxnSpPr/>
          <p:nvPr/>
        </p:nvCxnSpPr>
        <p:spPr>
          <a:xfrm flipH="1">
            <a:off x="5077839" y="4220566"/>
            <a:ext cx="97277" cy="382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13A4F1F-D64C-4855-BDAA-848991D67C24}"/>
              </a:ext>
            </a:extLst>
          </p:cNvPr>
          <p:cNvCxnSpPr/>
          <p:nvPr/>
        </p:nvCxnSpPr>
        <p:spPr>
          <a:xfrm flipH="1">
            <a:off x="6319620" y="4207101"/>
            <a:ext cx="97277" cy="382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961F753-FE04-463A-8F48-96B5141153B1}"/>
                  </a:ext>
                </a:extLst>
              </p:cNvPr>
              <p:cNvSpPr/>
              <p:nvPr/>
            </p:nvSpPr>
            <p:spPr>
              <a:xfrm>
                <a:off x="4944536" y="4874762"/>
                <a:ext cx="1138453" cy="485774"/>
              </a:xfrm>
              <a:prstGeom prst="rect">
                <a:avLst/>
              </a:prstGeom>
            </p:spPr>
            <p:txBody>
              <a:bodyPr wrap="none">
                <a:spAutoFit/>
              </a:bodyPr>
              <a:lstStyle/>
              <a:p>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171.61</m:t>
                        </m:r>
                      </m:num>
                      <m:den>
                        <m:r>
                          <a:rPr lang="en-US" b="0" i="1" dirty="0" smtClean="0">
                            <a:latin typeface="Cambria Math" panose="02040503050406030204" pitchFamily="18" charset="0"/>
                          </a:rPr>
                          <m:t>19.6</m:t>
                        </m:r>
                      </m:den>
                    </m:f>
                    <m:r>
                      <a:rPr lang="en-US" b="0" i="0" smtClean="0">
                        <a:latin typeface="Cambria Math" panose="02040503050406030204" pitchFamily="18" charset="0"/>
                      </a:rPr>
                      <m:t>=</m:t>
                    </m:r>
                  </m:oMath>
                </a14:m>
                <a:r>
                  <a:rPr lang="en-US" dirty="0"/>
                  <a:t> h</a:t>
                </a:r>
              </a:p>
            </p:txBody>
          </p:sp>
        </mc:Choice>
        <mc:Fallback xmlns="">
          <p:sp>
            <p:nvSpPr>
              <p:cNvPr id="12" name="Rectangle 11">
                <a:extLst>
                  <a:ext uri="{FF2B5EF4-FFF2-40B4-BE49-F238E27FC236}">
                    <a16:creationId xmlns:a16="http://schemas.microsoft.com/office/drawing/2014/main" id="{B961F753-FE04-463A-8F48-96B5141153B1}"/>
                  </a:ext>
                </a:extLst>
              </p:cNvPr>
              <p:cNvSpPr>
                <a:spLocks noRot="1" noChangeAspect="1" noMove="1" noResize="1" noEditPoints="1" noAdjustHandles="1" noChangeArrowheads="1" noChangeShapeType="1" noTextEdit="1"/>
              </p:cNvSpPr>
              <p:nvPr/>
            </p:nvSpPr>
            <p:spPr>
              <a:xfrm>
                <a:off x="4944536" y="4874762"/>
                <a:ext cx="1138453" cy="485774"/>
              </a:xfrm>
              <a:prstGeom prst="rect">
                <a:avLst/>
              </a:prstGeom>
              <a:blipFill>
                <a:blip r:embed="rId9"/>
                <a:stretch>
                  <a:fillRect r="-3743"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9CA9997-D4C5-4F5A-90AA-A5DFF7ECB9B7}"/>
                  </a:ext>
                </a:extLst>
              </p:cNvPr>
              <p:cNvSpPr/>
              <p:nvPr/>
            </p:nvSpPr>
            <p:spPr>
              <a:xfrm>
                <a:off x="4944536" y="5432815"/>
                <a:ext cx="1319592" cy="369332"/>
              </a:xfrm>
              <a:prstGeom prst="rect">
                <a:avLst/>
              </a:prstGeom>
            </p:spPr>
            <p:txBody>
              <a:bodyPr wrap="none">
                <a:spAutoFit/>
              </a:bodyPr>
              <a:lstStyle/>
              <a:p>
                <a:r>
                  <a:rPr lang="en-US" b="0" dirty="0"/>
                  <a:t>h </a:t>
                </a:r>
                <a14:m>
                  <m:oMath xmlns:m="http://schemas.openxmlformats.org/officeDocument/2006/math">
                    <m:r>
                      <a:rPr lang="en-US" b="0" i="0" smtClean="0">
                        <a:latin typeface="Cambria Math" panose="02040503050406030204" pitchFamily="18" charset="0"/>
                      </a:rPr>
                      <m:t>=</m:t>
                    </m:r>
                  </m:oMath>
                </a14:m>
                <a:r>
                  <a:rPr lang="en-US" dirty="0"/>
                  <a:t> 8.75 m</a:t>
                </a:r>
              </a:p>
            </p:txBody>
          </p:sp>
        </mc:Choice>
        <mc:Fallback xmlns="">
          <p:sp>
            <p:nvSpPr>
              <p:cNvPr id="13" name="Rectangle 12">
                <a:extLst>
                  <a:ext uri="{FF2B5EF4-FFF2-40B4-BE49-F238E27FC236}">
                    <a16:creationId xmlns:a16="http://schemas.microsoft.com/office/drawing/2014/main" id="{49CA9997-D4C5-4F5A-90AA-A5DFF7ECB9B7}"/>
                  </a:ext>
                </a:extLst>
              </p:cNvPr>
              <p:cNvSpPr>
                <a:spLocks noRot="1" noChangeAspect="1" noMove="1" noResize="1" noEditPoints="1" noAdjustHandles="1" noChangeArrowheads="1" noChangeShapeType="1" noTextEdit="1"/>
              </p:cNvSpPr>
              <p:nvPr/>
            </p:nvSpPr>
            <p:spPr>
              <a:xfrm>
                <a:off x="4944536" y="5432815"/>
                <a:ext cx="1319592" cy="369332"/>
              </a:xfrm>
              <a:prstGeom prst="rect">
                <a:avLst/>
              </a:prstGeom>
              <a:blipFill>
                <a:blip r:embed="rId10"/>
                <a:stretch>
                  <a:fillRect l="-3687" t="-8197" r="-3687" b="-2459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up)">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up)">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68E4E-17BF-4365-8788-F9B48D4E06A8}"/>
              </a:ext>
            </a:extLst>
          </p:cNvPr>
          <p:cNvSpPr>
            <a:spLocks noGrp="1" noChangeArrowheads="1"/>
          </p:cNvSpPr>
          <p:nvPr>
            <p:ph type="body" sz="quarter" idx="10"/>
          </p:nvPr>
        </p:nvSpPr>
        <p:spPr bwMode="auto">
          <a:xfrm>
            <a:off x="157163" y="654050"/>
            <a:ext cx="10972800" cy="521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Font typeface="Arial" panose="020B0604020202020204" pitchFamily="34" charset="0"/>
              <a:buChar char="•"/>
            </a:pPr>
            <a:r>
              <a:rPr lang="en-US" altLang="en-US" sz="2000">
                <a:ea typeface="ＭＳ Ｐゴシック" panose="020B0600070205080204" pitchFamily="34" charset="-128"/>
              </a:rPr>
              <a:t>Example 1: Displacement of four moving objects</a:t>
            </a:r>
          </a:p>
          <a:p>
            <a:pPr>
              <a:buFont typeface="Arial" panose="020B0604020202020204" pitchFamily="34" charset="0"/>
              <a:buChar char="•"/>
            </a:pPr>
            <a:r>
              <a:rPr lang="en-US" altLang="en-US" sz="2000">
                <a:ea typeface="ＭＳ Ｐゴシック" panose="020B0600070205080204" pitchFamily="34" charset="-128"/>
              </a:rPr>
              <a:t>Four objects move according to the paths shown in the diagram below. Assume the units of the horizontal scale are given in meters.</a:t>
            </a:r>
          </a:p>
          <a:p>
            <a:pPr>
              <a:buFont typeface="Arial" panose="020B0604020202020204" pitchFamily="34" charset="0"/>
              <a:buChar char="•"/>
            </a:pPr>
            <a:r>
              <a:rPr lang="en-US" altLang="en-US" sz="2000">
                <a:ea typeface="ＭＳ Ｐゴシック" panose="020B0600070205080204" pitchFamily="34" charset="-128"/>
              </a:rPr>
              <a:t>What was the displacement of each object?</a:t>
            </a:r>
          </a:p>
          <a:p>
            <a:pPr>
              <a:buFont typeface="Arial" panose="020B0604020202020204" pitchFamily="34" charset="0"/>
              <a:buChar char="•"/>
            </a:pPr>
            <a:r>
              <a:rPr lang="en-US" altLang="en-US" sz="2000">
                <a:ea typeface="ＭＳ Ｐゴシック" panose="020B0600070205080204" pitchFamily="34" charset="-128"/>
              </a:rPr>
              <a:t>Object A had an initial position of 0m and a final position of 7m. </a:t>
            </a:r>
          </a:p>
          <a:p>
            <a:pPr>
              <a:buFont typeface="Arial" panose="020B0604020202020204" pitchFamily="34" charset="0"/>
              <a:buChar char="•"/>
            </a:pPr>
            <a:r>
              <a:rPr lang="en-US" altLang="en-US" sz="2000">
                <a:ea typeface="ＭＳ Ｐゴシック" panose="020B0600070205080204" pitchFamily="34" charset="-128"/>
              </a:rPr>
              <a:t>The displacement of object A can be shown with this equation:</a:t>
            </a:r>
          </a:p>
          <a:p>
            <a:pPr>
              <a:buFont typeface="Arial" panose="020B0604020202020204" pitchFamily="34" charset="0"/>
              <a:buChar char="•"/>
            </a:pPr>
            <a:r>
              <a:rPr lang="en-US" altLang="en-US" sz="2000">
                <a:ea typeface="ＭＳ Ｐゴシック" panose="020B0600070205080204" pitchFamily="34" charset="-128"/>
              </a:rPr>
              <a:t>Δx = 7m − 0m = +7m</a:t>
            </a:r>
          </a:p>
          <a:p>
            <a:pPr>
              <a:buFont typeface="Arial" panose="020B0604020202020204" pitchFamily="34" charset="0"/>
              <a:buChar char="•"/>
            </a:pPr>
            <a:r>
              <a:rPr lang="en-US" altLang="en-US" sz="2000">
                <a:ea typeface="ＭＳ Ｐゴシック" panose="020B0600070205080204" pitchFamily="34" charset="-128"/>
              </a:rPr>
              <a:t>Object B had an initial position of 12m and a final position of 7m. </a:t>
            </a:r>
          </a:p>
          <a:p>
            <a:pPr>
              <a:buFont typeface="Arial" panose="020B0604020202020204" pitchFamily="34" charset="0"/>
              <a:buChar char="•"/>
            </a:pPr>
            <a:r>
              <a:rPr lang="en-US" altLang="en-US" sz="2000">
                <a:ea typeface="ＭＳ Ｐゴシック" panose="020B0600070205080204" pitchFamily="34" charset="-128"/>
              </a:rPr>
              <a:t>The displacement of object B can be shown with this equation:</a:t>
            </a:r>
          </a:p>
          <a:p>
            <a:pPr>
              <a:buFont typeface="Arial" panose="020B0604020202020204" pitchFamily="34" charset="0"/>
              <a:buChar char="•"/>
            </a:pPr>
            <a:r>
              <a:rPr lang="en-US" altLang="en-US" sz="2000">
                <a:ea typeface="ＭＳ Ｐゴシック" panose="020B0600070205080204" pitchFamily="34" charset="-128"/>
              </a:rPr>
              <a:t>Δx = 7m − 12m = −5m</a:t>
            </a:r>
          </a:p>
          <a:p>
            <a:pPr>
              <a:buFont typeface="Arial" panose="020B0604020202020204" pitchFamily="34" charset="0"/>
              <a:buChar char="•"/>
            </a:pPr>
            <a:r>
              <a:rPr lang="en-US" altLang="en-US" sz="2000">
                <a:ea typeface="ＭＳ Ｐゴシック" panose="020B0600070205080204" pitchFamily="34" charset="-128"/>
              </a:rPr>
              <a:t>Object C had an initial position of 2m and a final position of 10m. The displacement of object C can be shown with this equation:</a:t>
            </a:r>
          </a:p>
          <a:p>
            <a:pPr>
              <a:buFont typeface="Arial" panose="020B0604020202020204" pitchFamily="34" charset="0"/>
              <a:buChar char="•"/>
            </a:pPr>
            <a:r>
              <a:rPr lang="en-US" altLang="en-US" sz="2000">
                <a:ea typeface="ＭＳ Ｐゴシック" panose="020B0600070205080204" pitchFamily="34" charset="-128"/>
              </a:rPr>
              <a:t>Δx = 10m − 2m = +8m</a:t>
            </a:r>
          </a:p>
          <a:p>
            <a:pPr>
              <a:buFont typeface="Arial" panose="020B0604020202020204" pitchFamily="34" charset="0"/>
              <a:buChar char="•"/>
            </a:pPr>
            <a:r>
              <a:rPr lang="en-US" altLang="en-US" sz="2000">
                <a:ea typeface="ＭＳ Ｐゴシック" panose="020B0600070205080204" pitchFamily="34" charset="-128"/>
              </a:rPr>
              <a:t>Object D had an initial position of 9m and a final position of 5m. The displacement of object D can be shown with this equation:</a:t>
            </a:r>
          </a:p>
          <a:p>
            <a:pPr>
              <a:buFont typeface="Arial" panose="020B0604020202020204" pitchFamily="34" charset="0"/>
              <a:buChar char="•"/>
            </a:pPr>
            <a:r>
              <a:rPr lang="en-US" altLang="en-US" sz="2000">
                <a:ea typeface="ＭＳ Ｐゴシック" panose="020B0600070205080204" pitchFamily="34" charset="-128"/>
              </a:rPr>
              <a:t>Δx = 5m − 9m = −4m</a:t>
            </a:r>
          </a:p>
        </p:txBody>
      </p:sp>
      <p:pic>
        <p:nvPicPr>
          <p:cNvPr id="15363" name="Picture 2" descr="https://cdn.kastatic.org/ka-perseus-images/fbfa714e31c5b377917985d7db4da375e7606801.png">
            <a:extLst>
              <a:ext uri="{FF2B5EF4-FFF2-40B4-BE49-F238E27FC236}">
                <a16:creationId xmlns:a16="http://schemas.microsoft.com/office/drawing/2014/main" id="{EEF8CE2E-73D3-41FA-97C3-D7FC0B89C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988" y="1552575"/>
            <a:ext cx="426085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a:extLst>
              <a:ext uri="{FF2B5EF4-FFF2-40B4-BE49-F238E27FC236}">
                <a16:creationId xmlns:a16="http://schemas.microsoft.com/office/drawing/2014/main" id="{F5AB53EB-B9AA-43A9-8161-E46CC3933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0"/>
            <a:ext cx="11776075"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a:extLst>
              <a:ext uri="{FF2B5EF4-FFF2-40B4-BE49-F238E27FC236}">
                <a16:creationId xmlns:a16="http://schemas.microsoft.com/office/drawing/2014/main" id="{F2E8576D-2F26-4DC1-9293-16CFB9613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6188"/>
            <a:ext cx="121920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a:extLst>
              <a:ext uri="{FF2B5EF4-FFF2-40B4-BE49-F238E27FC236}">
                <a16:creationId xmlns:a16="http://schemas.microsoft.com/office/drawing/2014/main" id="{D73908EF-9878-4F75-8D2E-A85701746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103188"/>
            <a:ext cx="11661775"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a:extLst>
              <a:ext uri="{FF2B5EF4-FFF2-40B4-BE49-F238E27FC236}">
                <a16:creationId xmlns:a16="http://schemas.microsoft.com/office/drawing/2014/main" id="{389195C4-ED8C-4BB6-BD5D-70ACA0536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315075"/>
            <a:ext cx="1201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hank You PNG Transparent Images Free Download | Vector Files | Pngtree">
            <a:extLst>
              <a:ext uri="{FF2B5EF4-FFF2-40B4-BE49-F238E27FC236}">
                <a16:creationId xmlns:a16="http://schemas.microsoft.com/office/drawing/2014/main" id="{9D6AE8B7-9744-4C0B-AFA7-CBD6C726B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313" y="87313"/>
            <a:ext cx="6683375"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14E549-165D-4635-AF88-287742D62141}"/>
              </a:ext>
            </a:extLst>
          </p:cNvPr>
          <p:cNvSpPr>
            <a:spLocks noGrp="1" noChangeArrowheads="1"/>
          </p:cNvSpPr>
          <p:nvPr>
            <p:ph type="body" sz="quarter" idx="10"/>
          </p:nvPr>
        </p:nvSpPr>
        <p:spPr bwMode="auto">
          <a:xfrm>
            <a:off x="157163" y="654050"/>
            <a:ext cx="10972800" cy="521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Font typeface="Arial" panose="020B0604020202020204" pitchFamily="34" charset="0"/>
              <a:buChar char="•"/>
            </a:pPr>
            <a:r>
              <a:rPr lang="en-US" altLang="en-US" sz="2800">
                <a:ea typeface="ＭＳ Ｐゴシック" panose="020B0600070205080204" pitchFamily="34" charset="-128"/>
              </a:rPr>
              <a:t>Example 2: Distance traveled of four moving objects Four objects move according to the paths shown in the diagram below. Assume the units of the horizontal scale are given in meters. </a:t>
            </a:r>
          </a:p>
          <a:p>
            <a:pPr>
              <a:buFont typeface="Arial" panose="020B0604020202020204" pitchFamily="34" charset="0"/>
              <a:buChar char="•"/>
            </a:pPr>
            <a:r>
              <a:rPr lang="en-US" altLang="en-US" sz="2800">
                <a:ea typeface="ＭＳ Ｐゴシック" panose="020B0600070205080204" pitchFamily="34" charset="-128"/>
              </a:rPr>
              <a:t>What was the total distance traveled by each object?</a:t>
            </a:r>
          </a:p>
          <a:p>
            <a:pPr>
              <a:buFont typeface="Arial" panose="020B0604020202020204" pitchFamily="34" charset="0"/>
              <a:buChar char="•"/>
            </a:pPr>
            <a:r>
              <a:rPr lang="en-US" altLang="en-US" sz="2800">
                <a:ea typeface="ＭＳ Ｐゴシック" panose="020B0600070205080204" pitchFamily="34" charset="-128"/>
              </a:rPr>
              <a:t>Object A travels a total distance of </a:t>
            </a:r>
          </a:p>
          <a:p>
            <a:pPr>
              <a:buFont typeface="Arial" panose="020B0604020202020204" pitchFamily="34" charset="0"/>
              <a:buChar char="•"/>
            </a:pPr>
            <a:r>
              <a:rPr lang="en-US" altLang="en-US" sz="2800">
                <a:ea typeface="ＭＳ Ｐゴシック" panose="020B0600070205080204" pitchFamily="34" charset="-128"/>
              </a:rPr>
              <a:t>7m</a:t>
            </a:r>
          </a:p>
          <a:p>
            <a:pPr>
              <a:buFont typeface="Arial" panose="020B0604020202020204" pitchFamily="34" charset="0"/>
              <a:buChar char="•"/>
            </a:pPr>
            <a:r>
              <a:rPr lang="en-US" altLang="en-US" sz="2800">
                <a:ea typeface="ＭＳ Ｐゴシック" panose="020B0600070205080204" pitchFamily="34" charset="-128"/>
              </a:rPr>
              <a:t>Object B travels a total distance of </a:t>
            </a:r>
          </a:p>
          <a:p>
            <a:pPr>
              <a:buFont typeface="Arial" panose="020B0604020202020204" pitchFamily="34" charset="0"/>
              <a:buChar char="•"/>
            </a:pPr>
            <a:r>
              <a:rPr lang="en-US" altLang="en-US" sz="2800">
                <a:ea typeface="ＭＳ Ｐゴシック" panose="020B0600070205080204" pitchFamily="34" charset="-128"/>
              </a:rPr>
              <a:t>5m</a:t>
            </a:r>
          </a:p>
          <a:p>
            <a:pPr>
              <a:buFont typeface="Arial" panose="020B0604020202020204" pitchFamily="34" charset="0"/>
              <a:buChar char="•"/>
            </a:pPr>
            <a:r>
              <a:rPr lang="en-US" altLang="en-US" sz="2800">
                <a:ea typeface="ＭＳ Ｐゴシック" panose="020B0600070205080204" pitchFamily="34" charset="-128"/>
              </a:rPr>
              <a:t>Object C travels a total distance of </a:t>
            </a:r>
          </a:p>
          <a:p>
            <a:pPr>
              <a:buFont typeface="Arial" panose="020B0604020202020204" pitchFamily="34" charset="0"/>
              <a:buChar char="•"/>
            </a:pPr>
            <a:r>
              <a:rPr lang="en-US" altLang="en-US" sz="2800">
                <a:ea typeface="ＭＳ Ｐゴシック" panose="020B0600070205080204" pitchFamily="34" charset="-128"/>
              </a:rPr>
              <a:t>8m + 2m + 2m = 12m</a:t>
            </a:r>
          </a:p>
          <a:p>
            <a:pPr>
              <a:buFont typeface="Arial" panose="020B0604020202020204" pitchFamily="34" charset="0"/>
              <a:buChar char="•"/>
            </a:pPr>
            <a:r>
              <a:rPr lang="en-US" altLang="en-US" sz="2800">
                <a:ea typeface="ＭＳ Ｐゴシック" panose="020B0600070205080204" pitchFamily="34" charset="-128"/>
              </a:rPr>
              <a:t>Object D travels a total distance of </a:t>
            </a:r>
          </a:p>
          <a:p>
            <a:pPr>
              <a:buFont typeface="Arial" panose="020B0604020202020204" pitchFamily="34" charset="0"/>
              <a:buChar char="•"/>
            </a:pPr>
            <a:r>
              <a:rPr lang="en-US" altLang="en-US" sz="2800">
                <a:ea typeface="ＭＳ Ｐゴシック" panose="020B0600070205080204" pitchFamily="34" charset="-128"/>
              </a:rPr>
              <a:t>6m + 2m = 8m</a:t>
            </a:r>
          </a:p>
        </p:txBody>
      </p:sp>
      <p:pic>
        <p:nvPicPr>
          <p:cNvPr id="16387" name="Picture 2" descr="https://cdn.kastatic.org/ka-perseus-images/fbfa714e31c5b377917985d7db4da375e7606801.png">
            <a:extLst>
              <a:ext uri="{FF2B5EF4-FFF2-40B4-BE49-F238E27FC236}">
                <a16:creationId xmlns:a16="http://schemas.microsoft.com/office/drawing/2014/main" id="{34424D12-80C6-4A07-830D-9D52732DE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75" y="2740025"/>
            <a:ext cx="58420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6AD8F3D8-A98D-4297-BE84-CC4E32A4D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33414326-07A6-430F-A15F-1B6AD74A2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52B6760-C5DD-4CDD-AD0F-6C240CBAAF69}"/>
              </a:ext>
            </a:extLst>
          </p:cNvPr>
          <p:cNvSpPr>
            <a:spLocks noGrp="1" noChangeArrowheads="1"/>
          </p:cNvSpPr>
          <p:nvPr>
            <p:ph type="title"/>
          </p:nvPr>
        </p:nvSpPr>
        <p:spPr bwMode="auto">
          <a:xfrm>
            <a:off x="609600" y="549275"/>
            <a:ext cx="109728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9459" name="Text Placeholder 2">
            <a:extLst>
              <a:ext uri="{FF2B5EF4-FFF2-40B4-BE49-F238E27FC236}">
                <a16:creationId xmlns:a16="http://schemas.microsoft.com/office/drawing/2014/main" id="{DDD9A79C-43FD-4ADE-99A7-3627EB5CC57D}"/>
              </a:ext>
            </a:extLst>
          </p:cNvPr>
          <p:cNvSpPr>
            <a:spLocks noGrp="1" noChangeArrowheads="1"/>
          </p:cNvSpPr>
          <p:nvPr>
            <p:ph type="body" sz="quarter" idx="10"/>
          </p:nvPr>
        </p:nvSpPr>
        <p:spPr bwMode="auto">
          <a:xfrm>
            <a:off x="609600" y="1189038"/>
            <a:ext cx="10972800" cy="5211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Font typeface="Arial" panose="020B0604020202020204" pitchFamily="34" charset="0"/>
              <a:buChar char="•"/>
            </a:pPr>
            <a:endParaRPr lang="en-US" altLang="en-US">
              <a:ea typeface="ＭＳ Ｐゴシック" panose="020B0600070205080204" pitchFamily="34" charset="-128"/>
            </a:endParaRPr>
          </a:p>
        </p:txBody>
      </p:sp>
      <p:pic>
        <p:nvPicPr>
          <p:cNvPr id="4" name="Instantaneous speed and velocity _ One-dimensional motion _ Physics _ Khan Academy.mp4">
            <a:hlinkClick r:id="" action="ppaction://media"/>
            <a:extLst>
              <a:ext uri="{FF2B5EF4-FFF2-40B4-BE49-F238E27FC236}">
                <a16:creationId xmlns:a16="http://schemas.microsoft.com/office/drawing/2014/main" id="{DAEFF247-6AFA-4DE9-A946-407A900A0D73}"/>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887538" y="271463"/>
            <a:ext cx="841692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7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X Science bio chem template">
  <a:themeElements>
    <a:clrScheme name="IT Updated Brand Colors 2012">
      <a:dk1>
        <a:srgbClr val="002663"/>
      </a:dk1>
      <a:lt1>
        <a:srgbClr val="FFFFFF"/>
      </a:lt1>
      <a:dk2>
        <a:srgbClr val="616265"/>
      </a:dk2>
      <a:lt2>
        <a:srgbClr val="FFFFFF"/>
      </a:lt2>
      <a:accent1>
        <a:srgbClr val="6C953C"/>
      </a:accent1>
      <a:accent2>
        <a:srgbClr val="569099"/>
      </a:accent2>
      <a:accent3>
        <a:srgbClr val="5381AC"/>
      </a:accent3>
      <a:accent4>
        <a:srgbClr val="D97A23"/>
      </a:accent4>
      <a:accent5>
        <a:srgbClr val="C9282D"/>
      </a:accent5>
      <a:accent6>
        <a:srgbClr val="ECAC00"/>
      </a:accent6>
      <a:hlink>
        <a:srgbClr val="5381AC"/>
      </a:hlink>
      <a:folHlink>
        <a:srgbClr val="5381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solidFill>
            <a:schemeClr val="bg2"/>
          </a:solidFill>
        </a:ln>
      </a:spPr>
      <a:bodyPr tIns="91440" rtlCol="0" anchor="t"/>
      <a:lstStyle>
        <a:defPPr algn="l">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err="1" smtClean="0">
            <a:solidFill>
              <a:srgbClr val="000000"/>
            </a:solidFill>
          </a:defRPr>
        </a:defPPr>
      </a:lstStyle>
    </a:txDef>
  </a:objectDefaults>
  <a:extraClrSchemeLst/>
  <a:extLst>
    <a:ext uri="{05A4C25C-085E-4340-85A3-A5531E510DB2}">
      <thm15:themeFamily xmlns:thm15="http://schemas.microsoft.com/office/thememl/2012/main" name="Presentation14" id="{CEF636E7-56D6-5A43-9505-E86B20DDFDBF}" vid="{2CE8827B-23AC-E14C-B69A-F24158CC9A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TX Science bio chem template</Template>
  <TotalTime>3385</TotalTime>
  <Words>3701</Words>
  <Application>Microsoft Office PowerPoint</Application>
  <PresentationFormat>Widescreen</PresentationFormat>
  <Paragraphs>302</Paragraphs>
  <Slides>52</Slides>
  <Notes>13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ＭＳ Ｐゴシック</vt:lpstr>
      <vt:lpstr>Arial</vt:lpstr>
      <vt:lpstr>Calibri</vt:lpstr>
      <vt:lpstr>Calibri-Bold</vt:lpstr>
      <vt:lpstr>Calibri-Italic</vt:lpstr>
      <vt:lpstr>Cambria Math</vt:lpstr>
      <vt:lpstr>Lato</vt:lpstr>
      <vt:lpstr>Times New Roman</vt:lpstr>
      <vt:lpstr>Verdana</vt:lpstr>
      <vt:lpstr>Wingdings</vt:lpstr>
      <vt:lpstr>ヒラギノ角ゴ Pro W3</vt:lpstr>
      <vt:lpstr>TX Science bio chem template</vt:lpstr>
      <vt:lpstr>Acceleration</vt:lpstr>
      <vt:lpstr>Objectives</vt:lpstr>
      <vt:lpstr>PowerPoint Presentation</vt:lpstr>
      <vt:lpstr>What does position mean?   </vt:lpstr>
      <vt:lpstr>PowerPoint Presentation</vt:lpstr>
      <vt:lpstr>PowerPoint Presentation</vt:lpstr>
      <vt:lpstr>PowerPoint Presentation</vt:lpstr>
      <vt:lpstr>PowerPoint Presentation</vt:lpstr>
      <vt:lpstr>PowerPoint Presentation</vt:lpstr>
      <vt:lpstr>Instantaneous Velocity</vt:lpstr>
      <vt:lpstr>PowerPoint Presentation</vt:lpstr>
      <vt:lpstr>Graphs of Changing Velocity</vt:lpstr>
      <vt:lpstr>PowerPoint Presentation</vt:lpstr>
      <vt:lpstr>PowerPoint Presentation</vt:lpstr>
      <vt:lpstr>Acceleration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Instantaneous Acceleration</vt:lpstr>
      <vt:lpstr>PowerPoint Presentation</vt:lpstr>
      <vt:lpstr>Constant Acceleration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Acceleration Due to Gravity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LE</dc:title>
  <dc:creator>Aptara Boston</dc:creator>
  <cp:lastModifiedBy>Best Techology</cp:lastModifiedBy>
  <cp:revision>221</cp:revision>
  <dcterms:created xsi:type="dcterms:W3CDTF">2020-11-12T18:51:49Z</dcterms:created>
  <dcterms:modified xsi:type="dcterms:W3CDTF">2024-10-22T04:56:26Z</dcterms:modified>
</cp:coreProperties>
</file>