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1"/>
  </p:notesMasterIdLst>
  <p:sldIdLst>
    <p:sldId id="256" r:id="rId2"/>
    <p:sldId id="284" r:id="rId3"/>
    <p:sldId id="283" r:id="rId4"/>
    <p:sldId id="257" r:id="rId5"/>
    <p:sldId id="258" r:id="rId6"/>
    <p:sldId id="259" r:id="rId7"/>
    <p:sldId id="260" r:id="rId8"/>
    <p:sldId id="261" r:id="rId9"/>
    <p:sldId id="280" r:id="rId10"/>
    <p:sldId id="262" r:id="rId11"/>
    <p:sldId id="263" r:id="rId12"/>
    <p:sldId id="264" r:id="rId13"/>
    <p:sldId id="281" r:id="rId14"/>
    <p:sldId id="265" r:id="rId15"/>
    <p:sldId id="266" r:id="rId16"/>
    <p:sldId id="267" r:id="rId17"/>
    <p:sldId id="268" r:id="rId18"/>
    <p:sldId id="272" r:id="rId19"/>
    <p:sldId id="273" r:id="rId20"/>
    <p:sldId id="269" r:id="rId21"/>
    <p:sldId id="270" r:id="rId22"/>
    <p:sldId id="271" r:id="rId23"/>
    <p:sldId id="274" r:id="rId24"/>
    <p:sldId id="275" r:id="rId25"/>
    <p:sldId id="276" r:id="rId26"/>
    <p:sldId id="277" r:id="rId27"/>
    <p:sldId id="278" r:id="rId28"/>
    <p:sldId id="279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8D6"/>
    <a:srgbClr val="FFF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434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541AD-C9B3-4AA4-9F4F-119A96F7158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225CD-B574-4B28-A367-00AA9BFD0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3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https://www.youtube.com/watch?v=5oi5j11FkQg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225CD-B574-4B28-A367-00AA9BFD0F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6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https://www.youtube.com/watch?v=8YhYqN9BwB4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225CD-B574-4B28-A367-00AA9BFD0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6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https://www.youtube.com/watch?v=TVAxASr0iUY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225CD-B574-4B28-A367-00AA9BFD0F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8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93CC-6489-47C0-85EC-886CED6CB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C4EB4-4904-4555-8A92-E272B841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51021-A415-414C-8146-51CD4941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9B38-FCE6-45B1-8E3B-CEF2F43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52F77-C99B-42AD-8810-3BD5CD66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6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E314-8D28-4E60-BA0A-B7012A7D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4C2AB-12C7-4B22-95AF-70E5BD328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FE8C-F9D1-4F0F-9623-DD5270BC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F46FA-2280-4026-A2A2-4EA3ACAC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415F-E7EE-4CDA-BC9A-C5188D14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A8723-A137-42F7-AE36-9700EE733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73FFD-8C99-42B9-9E44-4299EEA62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DF7A5-DB09-4A05-AB3C-3C84FB19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B6B5-34B8-4902-B69F-406A299F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9FA33-C5A1-4591-8292-15C0CBD4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EF15-CCA9-4475-8CBF-89F1ADE3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747D6-5F94-4DD7-A3F0-1E084470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BCFA4-170B-40F1-A487-DB56D817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504D-8C5D-4860-B071-36F56DC1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65F25-79F2-4DBA-BCF1-BE9CFC87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6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925D-673C-4E4A-A0E3-9FDEA2AA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65D8C-D6F5-4AD2-86C7-991F3C16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A880-E330-460C-81B7-A551F427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67D14-4A20-4694-B2F2-260EA7B4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D94A2-8637-4FE5-97D0-AA76F678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0421-7B32-4A88-B539-571136DC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7250-6E2F-42E4-A555-922B21AB3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8C700-F7B4-423F-A401-A9FB5AF2F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28096-1578-4564-B4AF-7D4B2B22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9E19B-120D-4D43-9B1A-BF1E1C4E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D8F22-AC8F-4026-9723-9F99B437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A5CFB-4C65-4CCE-8E87-E7A64B1B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D433B-7C9E-4687-891E-BCE5365C2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6E8F6-FF99-4D54-8FAB-FC62709AA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D8E90-4BFE-411A-9C40-FFB72D627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4375C8-0AC0-4617-9D24-5D1546C99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5A62D-AA3B-4A10-8616-A56C5D6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774DF-EC06-4EB5-B49E-685EC791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5C866-7232-499E-A841-4C89D44A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7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D6FA-A6E9-4082-826A-768E6CA6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D930B-E0AA-4A3D-AD21-18B3544D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0AA0A-BDA5-49C4-9445-45CEDF3DE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1D5F5-D32E-4BF7-BF9E-8BA4C4DE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3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10369C-2057-48A0-B7A0-E23D5A90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691A-0313-439B-8983-5B96F51D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49706-F56C-4BB4-9BD7-D5583712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32EB-BE86-483A-BC52-F7B46B81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8335-4704-4A8B-AEC2-191D640F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6DC5D-0F31-4DF6-8CEB-D82557FF0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CDB81-540B-49AA-B808-6003DBA7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3816B-0F09-4D70-8F33-C535AE8F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0679F-3566-4993-9F4B-215EF3E0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0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D8269-EA8C-483F-8FFF-C3021274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20D83-9BC8-4A8D-A59E-372FB4D33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A99D0-1189-456A-902C-69CF9E8F0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194DD-67E1-49A7-9D4B-4D663FFE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97A61-16FE-447D-B7C4-2044279B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C4954-C225-4C57-903D-E17AFEEA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45E06-1D7C-4074-A76E-E083C154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85F3C-F4EE-4E9E-8F9D-4A09D771B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3A9F6-6D29-4508-9CBB-EACB5F6DB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50506-3101-40A9-A3A4-E2ABDBABBB0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55E2-7C56-4F25-9443-1CC4B5989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67A76-2427-4CF7-81EC-E201CE9A3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60F2E-3D8E-449F-A0CC-ECBD9A400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8YhYqN9BwB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jpeg"/><Relationship Id="rId7" Type="http://schemas.openxmlformats.org/officeDocument/2006/relationships/hyperlink" Target="https://www.youtube.com/watch?v=TVAxASr0iU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5oi5j11FkQg" TargetMode="Externa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CD5E-A062-4EF2-8BCE-64B8261D8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080" y="462924"/>
            <a:ext cx="7863840" cy="1352865"/>
          </a:xfrm>
        </p:spPr>
        <p:txBody>
          <a:bodyPr>
            <a:normAutofit fontScale="90000"/>
          </a:bodyPr>
          <a:lstStyle/>
          <a:p>
            <a:r>
              <a:rPr lang="en-GB" sz="5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3</a:t>
            </a:r>
            <a:br>
              <a:rPr lang="en-GB" sz="5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5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Newton’s Laws of Motion</a:t>
            </a:r>
            <a:endParaRPr lang="en-US" sz="5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Newton's Laws of Motion">
            <a:extLst>
              <a:ext uri="{FF2B5EF4-FFF2-40B4-BE49-F238E27FC236}">
                <a16:creationId xmlns:a16="http://schemas.microsoft.com/office/drawing/2014/main" id="{63A272ED-085A-4251-9F54-58E01ADF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88" y="2068628"/>
            <a:ext cx="9472425" cy="45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540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1588-2A10-40E3-BA58-129BB69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Inertia and Mass: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707E4-45CA-4ECB-9AD7-A3C4CC952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2192000" cy="4351338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Which object you or the car</a:t>
            </a:r>
            <a:r>
              <a:rPr lang="en-US" b="1" dirty="0"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is harder to stop? </a:t>
            </a:r>
          </a:p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Based on your own experience, you can probably figure out that the car is harder to stop. </a:t>
            </a:r>
          </a:p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That is because it has more mass. </a:t>
            </a:r>
          </a:p>
          <a:p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more massive object has a greater inertia. </a:t>
            </a:r>
          </a:p>
          <a:p>
            <a:endParaRPr lang="en-US" dirty="0"/>
          </a:p>
        </p:txBody>
      </p:sp>
      <p:pic>
        <p:nvPicPr>
          <p:cNvPr id="4098" name="Picture 2" descr="When it's red, just stop the car! | Motion design animation, Paper cutout  art, Traffic signal">
            <a:extLst>
              <a:ext uri="{FF2B5EF4-FFF2-40B4-BE49-F238E27FC236}">
                <a16:creationId xmlns:a16="http://schemas.microsoft.com/office/drawing/2014/main" id="{9380C6C9-6C5F-4F61-9357-55E40818B8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42" y="3537240"/>
            <a:ext cx="4301292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32E1FD-B9A8-4FD7-BDBB-474547B24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87" r="50000" b="68850"/>
          <a:stretch/>
        </p:blipFill>
        <p:spPr>
          <a:xfrm>
            <a:off x="0" y="0"/>
            <a:ext cx="12192001" cy="1803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ACEE36-22B6-41D4-BBE6-D97D47107FBD}"/>
              </a:ext>
            </a:extLst>
          </p:cNvPr>
          <p:cNvSpPr txBox="1"/>
          <p:nvPr/>
        </p:nvSpPr>
        <p:spPr>
          <a:xfrm>
            <a:off x="900332" y="3059668"/>
            <a:ext cx="10170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object of bigger mass  has greater inertia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6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34FA-81A5-4291-9877-CCE4417D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C1A907-99C6-47B2-AA4C-27763EA2C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4" t="20199" r="43898" b="18534"/>
          <a:stretch/>
        </p:blipFill>
        <p:spPr>
          <a:xfrm>
            <a:off x="0" y="30066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2C470-9D3A-4B20-B7AC-F68232B68E68}"/>
              </a:ext>
            </a:extLst>
          </p:cNvPr>
          <p:cNvSpPr txBox="1"/>
          <p:nvPr/>
        </p:nvSpPr>
        <p:spPr>
          <a:xfrm>
            <a:off x="8778240" y="1955409"/>
            <a:ext cx="286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inertia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FCF5A-16C3-4604-A09F-D9AC907B77B6}"/>
              </a:ext>
            </a:extLst>
          </p:cNvPr>
          <p:cNvSpPr txBox="1"/>
          <p:nvPr/>
        </p:nvSpPr>
        <p:spPr>
          <a:xfrm>
            <a:off x="2431366" y="1955408"/>
            <a:ext cx="2869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Harder to move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56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FABE-ACC8-4567-858B-04852A134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15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Once Newton had described the connection between inertia and mass, he next figured out how to find the acceleration of an object when a force acted on it.</a:t>
            </a:r>
            <a:endParaRPr lang="en-US" sz="40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122" name="Picture 2" descr="Greater the mass, greater is the inertia of the body. Type 1 true and 0  false">
            <a:extLst>
              <a:ext uri="{FF2B5EF4-FFF2-40B4-BE49-F238E27FC236}">
                <a16:creationId xmlns:a16="http://schemas.microsoft.com/office/drawing/2014/main" id="{ECDD0657-5087-4B48-933E-6E91FC5C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570097"/>
            <a:ext cx="33147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20E6-79B0-4CDB-9820-BCE933D7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</a:rPr>
              <a:t>Newton's Second Law of Motion: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068A4-50CA-4A38-B557-82163B5BD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7618"/>
            <a:ext cx="8394192" cy="5672127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Newton's </a:t>
            </a:r>
            <a:r>
              <a:rPr lang="en-US" sz="2000" b="1" u="sng" dirty="0">
                <a:effectLst/>
                <a:latin typeface="ArialMT"/>
                <a:ea typeface="Malgun Gothic" panose="020B0503020000020004" pitchFamily="34" charset="-127"/>
              </a:rPr>
              <a:t>first law </a:t>
            </a: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stated that </a:t>
            </a:r>
            <a:r>
              <a:rPr lang="en-US" sz="2000" b="1" u="sng" dirty="0">
                <a:effectLst/>
                <a:latin typeface="ArialMT"/>
                <a:ea typeface="Malgun Gothic" panose="020B0503020000020004" pitchFamily="34" charset="-127"/>
              </a:rPr>
              <a:t>inertia exists for an object</a:t>
            </a: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Newton then explained that an object's mass directly affects how much force is needed to accelerate the object.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</a:rPr>
              <a:t>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</a:rPr>
              <a:t>Changes in Acceleration and Mass: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Suppose that you apply a constant net force on an object.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How does changing the mass of the object affect its acceleration?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You can see this with a horse-drawn sleigh.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The horses provide a steady force.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If the sleigh is empty, it will accelerate quickly when the horses pull on it.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If the sleigh is full of people, it has a greater inertia and will accelerate slowly.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The acceleration of the sleigh will change depending on the mass of the load it carries.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</a:rPr>
              <a:t>Newton understood these relationships and found a way to represent them mathematically.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30AAF-74FE-4515-B4E3-C3AB04BCD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" t="19115" r="43913" b="19599"/>
          <a:stretch/>
        </p:blipFill>
        <p:spPr>
          <a:xfrm>
            <a:off x="8496887" y="1820385"/>
            <a:ext cx="3695113" cy="4366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38F14C-E8FD-4400-838C-91721493B6BC}"/>
              </a:ext>
            </a:extLst>
          </p:cNvPr>
          <p:cNvSpPr/>
          <p:nvPr/>
        </p:nvSpPr>
        <p:spPr>
          <a:xfrm>
            <a:off x="2194560" y="4069080"/>
            <a:ext cx="768096" cy="29260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334EB-86A7-470E-B7F7-FA23FF82F395}"/>
              </a:ext>
            </a:extLst>
          </p:cNvPr>
          <p:cNvSpPr/>
          <p:nvPr/>
        </p:nvSpPr>
        <p:spPr>
          <a:xfrm>
            <a:off x="3859348" y="4069080"/>
            <a:ext cx="2344682" cy="29260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FF3E2-448D-41F9-BF4E-574494068706}"/>
              </a:ext>
            </a:extLst>
          </p:cNvPr>
          <p:cNvSpPr/>
          <p:nvPr/>
        </p:nvSpPr>
        <p:spPr>
          <a:xfrm>
            <a:off x="2277512" y="4649743"/>
            <a:ext cx="1785202" cy="29260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1439F3-CDC2-4A94-94A8-7887DD605B96}"/>
              </a:ext>
            </a:extLst>
          </p:cNvPr>
          <p:cNvSpPr/>
          <p:nvPr/>
        </p:nvSpPr>
        <p:spPr>
          <a:xfrm>
            <a:off x="5335852" y="4672853"/>
            <a:ext cx="1909900" cy="292608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4EBE7-6EA7-4F46-BE4D-BE87637A5F3F}"/>
              </a:ext>
            </a:extLst>
          </p:cNvPr>
          <p:cNvSpPr/>
          <p:nvPr/>
        </p:nvSpPr>
        <p:spPr>
          <a:xfrm>
            <a:off x="284660" y="4919084"/>
            <a:ext cx="2215472" cy="311322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ABCF-564E-45B6-94C7-49949266EFE4}"/>
              </a:ext>
            </a:extLst>
          </p:cNvPr>
          <p:cNvSpPr/>
          <p:nvPr/>
        </p:nvSpPr>
        <p:spPr>
          <a:xfrm>
            <a:off x="838200" y="5296533"/>
            <a:ext cx="1546185" cy="311322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42403A-8AD5-4148-8762-CE21D76593BD}"/>
              </a:ext>
            </a:extLst>
          </p:cNvPr>
          <p:cNvSpPr/>
          <p:nvPr/>
        </p:nvSpPr>
        <p:spPr>
          <a:xfrm>
            <a:off x="4393556" y="5276625"/>
            <a:ext cx="3954336" cy="331229"/>
          </a:xfrm>
          <a:prstGeom prst="rect">
            <a:avLst/>
          </a:pr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F6DA-A7C2-4148-9BBD-17CE268430E7}"/>
              </a:ext>
            </a:extLst>
          </p:cNvPr>
          <p:cNvSpPr/>
          <p:nvPr/>
        </p:nvSpPr>
        <p:spPr>
          <a:xfrm>
            <a:off x="11472421" y="216816"/>
            <a:ext cx="339365" cy="39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hlinkClick r:id="rId4"/>
            <a:extLst>
              <a:ext uri="{FF2B5EF4-FFF2-40B4-BE49-F238E27FC236}">
                <a16:creationId xmlns:a16="http://schemas.microsoft.com/office/drawing/2014/main" id="{BA1141EE-47B3-4813-9708-E1A9B54C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57" y="60809"/>
            <a:ext cx="1824168" cy="7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052F-67D0-4F0A-99E1-865A0FE81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Calculating Force: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8EE6D-E480-4EDC-8699-D6AD4EE86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second law of motion states that the size and direction of a net force equals the mass times the acceleration.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net force will have the same direction as the acceleration. </a:t>
            </a:r>
          </a:p>
          <a:p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relationship can be written as follows: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Net force=Mass</a:t>
            </a:r>
            <a:r>
              <a:rPr lang="en-GB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x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MT"/>
              </a:rPr>
              <a:t>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Acceleration</a:t>
            </a:r>
          </a:p>
          <a:p>
            <a:endParaRPr lang="en-US" sz="20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the net force and mass are known, the resulting acceleration can be derived by using this equation: </a:t>
            </a:r>
            <a:b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en-US" sz="2000" b="1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Acceleration=Net force / Mass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5754-C941-4076-AFA2-0437A918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5B7349-4EB9-4036-AA8E-658B62614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9" t="19260" r="44007" b="50277"/>
          <a:stretch/>
        </p:blipFill>
        <p:spPr>
          <a:xfrm>
            <a:off x="0" y="0"/>
            <a:ext cx="12191999" cy="2491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73514-4C75-4845-915F-55B04C2A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" t="19115" r="43913" b="19599"/>
          <a:stretch/>
        </p:blipFill>
        <p:spPr>
          <a:xfrm>
            <a:off x="0" y="2491409"/>
            <a:ext cx="12191999" cy="4366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DF69B0-E5A3-4184-8AE5-F1C3B2F7062B}"/>
              </a:ext>
            </a:extLst>
          </p:cNvPr>
          <p:cNvSpPr txBox="1"/>
          <p:nvPr/>
        </p:nvSpPr>
        <p:spPr>
          <a:xfrm>
            <a:off x="6260122" y="1378634"/>
            <a:ext cx="54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 will decrease the number of people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7484E-C03B-438D-9667-2CCB8754F536}"/>
              </a:ext>
            </a:extLst>
          </p:cNvPr>
          <p:cNvSpPr txBox="1"/>
          <p:nvPr/>
        </p:nvSpPr>
        <p:spPr>
          <a:xfrm>
            <a:off x="6260121" y="2133620"/>
            <a:ext cx="54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 will increase the number of people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4A5E-44D0-409D-9886-72ECC734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Calculations with Newton's Second Law: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EA7D6-403B-42A0-8C5B-A01D10D995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As you have already seen, the formula for Newton's second law can be written to solve for force or acceleration. </a:t>
                </a:r>
              </a:p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Newton's second law can also be written to solve for mass. </a:t>
                </a:r>
              </a:p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You already know that acceleration is measured in meters per second squared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p>
                        <m:r>
                          <a:rPr lang="en-US" sz="2400" b="1" i="1" smtClea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), and that mass is measured in kilograms (kg). </a:t>
                </a:r>
              </a:p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When you multiply mass and acceleration according to Newton's second law, you find that force is measured in kilograms times meters per second squared (kg-</a:t>
                </a:r>
                <a:r>
                  <a:rPr lang="en-US" sz="2400" b="1" dirty="0"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). </a:t>
                </a:r>
              </a:p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This unit is also called a newton (N), which is the SI unit of force. </a:t>
                </a:r>
              </a:p>
              <a:p>
                <a:pPr algn="just"/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One newton is the force required to give a 1-kg mass an acceleration of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b="1" dirty="0">
                    <a:effectLst/>
                    <a:latin typeface="ArialMT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2400" b="1" dirty="0">
                  <a:effectLst/>
                  <a:latin typeface="Calibri" panose="020F0502020204030204" pitchFamily="34" charset="0"/>
                  <a:ea typeface="Malgun Gothic" panose="020B0503020000020004" pitchFamily="34" charset="-127"/>
                  <a:cs typeface="Arial" panose="020B0604020202020204" pitchFamily="34" charset="0"/>
                </a:endParaRPr>
              </a:p>
              <a:p>
                <a:pPr algn="just"/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EA7D6-403B-42A0-8C5B-A01D10D995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812" t="-1574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4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5FFF8C-7D87-49AB-8392-36647F30A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655" r="44521" b="59422"/>
          <a:stretch/>
        </p:blipFill>
        <p:spPr>
          <a:xfrm>
            <a:off x="0" y="0"/>
            <a:ext cx="12192000" cy="1987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1D5A2-1C5F-4D75-A399-1D8AD4511755}"/>
              </a:ext>
            </a:extLst>
          </p:cNvPr>
          <p:cNvSpPr txBox="1"/>
          <p:nvPr/>
        </p:nvSpPr>
        <p:spPr>
          <a:xfrm>
            <a:off x="2417298" y="3181458"/>
            <a:ext cx="8231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Mass=    Net force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             Acceleration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023585-5EC3-4881-BCB2-6A4C250F60C9}"/>
              </a:ext>
            </a:extLst>
          </p:cNvPr>
          <p:cNvCxnSpPr/>
          <p:nvPr/>
        </p:nvCxnSpPr>
        <p:spPr>
          <a:xfrm>
            <a:off x="3971365" y="3827931"/>
            <a:ext cx="2698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AA9A-E545-440F-B0F3-4A819806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876B3A-41D4-4CAD-BF39-290AFFA95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82" r="43836" b="55158"/>
          <a:stretch/>
        </p:blipFill>
        <p:spPr>
          <a:xfrm>
            <a:off x="0" y="0"/>
            <a:ext cx="5552660" cy="221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E6947-2DB4-4D7D-BD5D-48D2D6829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4" t="16216" r="26956" b="16893"/>
          <a:stretch/>
        </p:blipFill>
        <p:spPr>
          <a:xfrm>
            <a:off x="0" y="2214148"/>
            <a:ext cx="5552660" cy="464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0268B2-2F81-4F53-86E2-2959DF53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" t="37604" r="43369" b="16892"/>
          <a:stretch/>
        </p:blipFill>
        <p:spPr>
          <a:xfrm>
            <a:off x="5552660" y="0"/>
            <a:ext cx="663934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D81B6-39CB-41F8-880D-C1AC3C0C3750}"/>
              </a:ext>
            </a:extLst>
          </p:cNvPr>
          <p:cNvSpPr txBox="1"/>
          <p:nvPr/>
        </p:nvSpPr>
        <p:spPr>
          <a:xfrm>
            <a:off x="5787700" y="1367642"/>
            <a:ext cx="1948841" cy="830997"/>
          </a:xfrm>
          <a:prstGeom prst="rect">
            <a:avLst/>
          </a:prstGeom>
          <a:solidFill>
            <a:srgbClr val="ECF8D6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Mass =    Net force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    Acceleration</a:t>
            </a: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055EA0-EC14-4476-88FE-A5AAD753D6BE}"/>
              </a:ext>
            </a:extLst>
          </p:cNvPr>
          <p:cNvCxnSpPr/>
          <p:nvPr/>
        </p:nvCxnSpPr>
        <p:spPr>
          <a:xfrm>
            <a:off x="6503675" y="1663795"/>
            <a:ext cx="1040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2A1A04-294F-48CE-B096-E11B0DC3C449}"/>
                  </a:ext>
                </a:extLst>
              </p:cNvPr>
              <p:cNvSpPr txBox="1"/>
              <p:nvPr/>
            </p:nvSpPr>
            <p:spPr>
              <a:xfrm>
                <a:off x="7736541" y="1367641"/>
                <a:ext cx="1326777" cy="605871"/>
              </a:xfrm>
              <a:prstGeom prst="rect">
                <a:avLst/>
              </a:prstGeom>
              <a:solidFill>
                <a:srgbClr val="ECF8D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m =      2 N</a:t>
                </a:r>
              </a:p>
              <a:p>
                <a:r>
                  <a:rPr lang="en-GB" sz="1600" b="1" dirty="0">
                    <a:solidFill>
                      <a:srgbClr val="FF0000"/>
                    </a:solidFill>
                  </a:rPr>
                  <a:t>         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2A1A04-294F-48CE-B096-E11B0DC3C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541" y="1367641"/>
                <a:ext cx="1326777" cy="605871"/>
              </a:xfrm>
              <a:prstGeom prst="rect">
                <a:avLst/>
              </a:prstGeom>
              <a:blipFill>
                <a:blip r:embed="rId5"/>
                <a:stretch>
                  <a:fillRect l="-2294" t="-3000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600108-59B4-4188-8282-FA9C88A7BF6A}"/>
              </a:ext>
            </a:extLst>
          </p:cNvPr>
          <p:cNvCxnSpPr/>
          <p:nvPr/>
        </p:nvCxnSpPr>
        <p:spPr>
          <a:xfrm>
            <a:off x="8163269" y="1642225"/>
            <a:ext cx="7816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792F1-1565-4E85-B9A1-68DEB4CCE213}"/>
                  </a:ext>
                </a:extLst>
              </p:cNvPr>
              <p:cNvSpPr txBox="1"/>
              <p:nvPr/>
            </p:nvSpPr>
            <p:spPr>
              <a:xfrm>
                <a:off x="9234138" y="1338792"/>
                <a:ext cx="1948841" cy="605871"/>
              </a:xfrm>
              <a:prstGeom prst="rect">
                <a:avLst/>
              </a:prstGeom>
              <a:solidFill>
                <a:srgbClr val="ECF8D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m =      1 N</a:t>
                </a:r>
              </a:p>
              <a:p>
                <a:r>
                  <a:rPr lang="en-GB" sz="1600" b="1" dirty="0">
                    <a:solidFill>
                      <a:srgbClr val="FF0000"/>
                    </a:solidFill>
                  </a:rPr>
                  <a:t>         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B792F1-1565-4E85-B9A1-68DEB4CC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138" y="1338792"/>
                <a:ext cx="1948841" cy="605871"/>
              </a:xfrm>
              <a:prstGeom prst="rect">
                <a:avLst/>
              </a:prstGeom>
              <a:blipFill>
                <a:blip r:embed="rId6"/>
                <a:stretch>
                  <a:fillRect l="-1881" t="-3030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9142D4-50F2-491A-8FB5-247A81457241}"/>
              </a:ext>
            </a:extLst>
          </p:cNvPr>
          <p:cNvCxnSpPr/>
          <p:nvPr/>
        </p:nvCxnSpPr>
        <p:spPr>
          <a:xfrm>
            <a:off x="9651410" y="1614832"/>
            <a:ext cx="7816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4092FE-0664-448D-A68E-251BE83A3734}"/>
              </a:ext>
            </a:extLst>
          </p:cNvPr>
          <p:cNvSpPr txBox="1"/>
          <p:nvPr/>
        </p:nvSpPr>
        <p:spPr>
          <a:xfrm>
            <a:off x="10658268" y="1367641"/>
            <a:ext cx="1411507" cy="338554"/>
          </a:xfrm>
          <a:prstGeom prst="rect">
            <a:avLst/>
          </a:prstGeom>
          <a:solidFill>
            <a:srgbClr val="ECF8D6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m = 0.25 kg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DBA7F-8F71-44CC-AC15-DA76F42F9661}"/>
              </a:ext>
            </a:extLst>
          </p:cNvPr>
          <p:cNvSpPr txBox="1"/>
          <p:nvPr/>
        </p:nvSpPr>
        <p:spPr>
          <a:xfrm>
            <a:off x="5797213" y="3421167"/>
            <a:ext cx="2366056" cy="830997"/>
          </a:xfrm>
          <a:prstGeom prst="rect">
            <a:avLst/>
          </a:prstGeom>
          <a:solidFill>
            <a:srgbClr val="ECF8D6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Acceleration =    Net force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                         mass</a:t>
            </a: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BD3C2E-B8E8-46B0-822C-62A6EC0A2520}"/>
              </a:ext>
            </a:extLst>
          </p:cNvPr>
          <p:cNvCxnSpPr/>
          <p:nvPr/>
        </p:nvCxnSpPr>
        <p:spPr>
          <a:xfrm>
            <a:off x="7170216" y="3683752"/>
            <a:ext cx="945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6FFD31E-BAF0-452B-B867-CBB75F0D63D7}"/>
              </a:ext>
            </a:extLst>
          </p:cNvPr>
          <p:cNvSpPr txBox="1"/>
          <p:nvPr/>
        </p:nvSpPr>
        <p:spPr>
          <a:xfrm>
            <a:off x="8185325" y="3421166"/>
            <a:ext cx="1326777" cy="584775"/>
          </a:xfrm>
          <a:prstGeom prst="rect">
            <a:avLst/>
          </a:prstGeom>
          <a:solidFill>
            <a:srgbClr val="ECF8D6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 =      3.5 N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         0.25 kg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D2D045-4445-42EF-8813-22D44B078E8F}"/>
              </a:ext>
            </a:extLst>
          </p:cNvPr>
          <p:cNvCxnSpPr/>
          <p:nvPr/>
        </p:nvCxnSpPr>
        <p:spPr>
          <a:xfrm>
            <a:off x="8612053" y="3695750"/>
            <a:ext cx="7816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0E1AF9-3BE7-45CD-951A-3D67ABA19FAC}"/>
                  </a:ext>
                </a:extLst>
              </p:cNvPr>
              <p:cNvSpPr txBox="1"/>
              <p:nvPr/>
            </p:nvSpPr>
            <p:spPr>
              <a:xfrm>
                <a:off x="9820405" y="3428999"/>
                <a:ext cx="1411507" cy="344133"/>
              </a:xfrm>
              <a:prstGeom prst="rect">
                <a:avLst/>
              </a:prstGeom>
              <a:solidFill>
                <a:srgbClr val="ECF8D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a = 14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0E1AF9-3BE7-45CD-951A-3D67ABA19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405" y="3428999"/>
                <a:ext cx="1411507" cy="344133"/>
              </a:xfrm>
              <a:prstGeom prst="rect">
                <a:avLst/>
              </a:prstGeom>
              <a:blipFill>
                <a:blip r:embed="rId7"/>
                <a:stretch>
                  <a:fillRect l="-2586" t="-1754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C0B8DF6-CA15-41C8-A85A-7E6E6BE482C4}"/>
              </a:ext>
            </a:extLst>
          </p:cNvPr>
          <p:cNvSpPr txBox="1"/>
          <p:nvPr/>
        </p:nvSpPr>
        <p:spPr>
          <a:xfrm>
            <a:off x="5840816" y="5611504"/>
            <a:ext cx="3810593" cy="830997"/>
          </a:xfrm>
          <a:prstGeom prst="rect">
            <a:avLst/>
          </a:prstGeom>
          <a:solidFill>
            <a:srgbClr val="ECF8D6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Net force = Acceleration X mass</a:t>
            </a:r>
          </a:p>
          <a:p>
            <a:endParaRPr lang="en-GB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547958-77FF-4ECF-8B3C-1525EF652B3C}"/>
                  </a:ext>
                </a:extLst>
              </p:cNvPr>
              <p:cNvSpPr txBox="1"/>
              <p:nvPr/>
            </p:nvSpPr>
            <p:spPr>
              <a:xfrm>
                <a:off x="5840816" y="5996985"/>
                <a:ext cx="3810593" cy="344133"/>
              </a:xfrm>
              <a:prstGeom prst="rect">
                <a:avLst/>
              </a:prstGeom>
              <a:solidFill>
                <a:srgbClr val="ECF8D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</a:rPr>
                  <a:t>F =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0.25 kg X 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= 1.5 N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547958-77FF-4ECF-8B3C-1525EF652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816" y="5996985"/>
                <a:ext cx="3810593" cy="344133"/>
              </a:xfrm>
              <a:prstGeom prst="rect">
                <a:avLst/>
              </a:prstGeom>
              <a:blipFill>
                <a:blip r:embed="rId8"/>
                <a:stretch>
                  <a:fillRect l="-800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3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ton's Law of Motion Word Search - WordMint">
            <a:extLst>
              <a:ext uri="{FF2B5EF4-FFF2-40B4-BE49-F238E27FC236}">
                <a16:creationId xmlns:a16="http://schemas.microsoft.com/office/drawing/2014/main" id="{0209A778-3402-4B6A-8102-305B9C12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18" y="0"/>
            <a:ext cx="9040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97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1CEE-3202-4CEC-B731-B8B0930B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998"/>
            <a:ext cx="113538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Third Law of Motion: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FC887-7EAD-47F0-9BC1-91C9CAB9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25416"/>
            <a:ext cx="7207624" cy="5688586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 library is full of shelves of books.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Gravity pulls each book down.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the shelf did not push upward on each book with equal force, the books would fall through the shelf.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force exerted by the shelf is equal in strength and opposite in direction to the force the books exert on the shelf. </a:t>
            </a:r>
          </a:p>
          <a:p>
            <a:pPr algn="just"/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third law of motion states that if one object exerts a force on another object, then the second object exerts a force of equal strength in the opposite direction on the first object. </a:t>
            </a:r>
          </a:p>
          <a:p>
            <a:pPr algn="just"/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Another way to state Newton's third law is that for every action there is an equal (in strength) but opposite (in direction) reaction. </a:t>
            </a:r>
          </a:p>
          <a:p>
            <a:pPr algn="just"/>
            <a:endParaRPr lang="en-US" dirty="0"/>
          </a:p>
        </p:txBody>
      </p:sp>
      <p:pic>
        <p:nvPicPr>
          <p:cNvPr id="6148" name="Picture 4" descr="What Is Newton's Third Law Of Motion?">
            <a:extLst>
              <a:ext uri="{FF2B5EF4-FFF2-40B4-BE49-F238E27FC236}">
                <a16:creationId xmlns:a16="http://schemas.microsoft.com/office/drawing/2014/main" id="{E9F66F32-2CD4-4DBB-995B-36856043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40" y="2989165"/>
            <a:ext cx="2321659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hat is Newton's third law? | Socratic">
            <a:extLst>
              <a:ext uri="{FF2B5EF4-FFF2-40B4-BE49-F238E27FC236}">
                <a16:creationId xmlns:a16="http://schemas.microsoft.com/office/drawing/2014/main" id="{FCB98BFF-B2EE-4086-B706-9EE585BE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66" y="2989165"/>
            <a:ext cx="2394614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BA3FB6-005E-48DF-9BC5-330437EF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53" y="4488094"/>
            <a:ext cx="3856107" cy="24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t my recent book haul on the shelf; looking good mixed in with my old :  r/bookhaul">
            <a:extLst>
              <a:ext uri="{FF2B5EF4-FFF2-40B4-BE49-F238E27FC236}">
                <a16:creationId xmlns:a16="http://schemas.microsoft.com/office/drawing/2014/main" id="{248E99C6-8AAB-4DFD-835D-B45440260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8422" r="25211" b="12842"/>
          <a:stretch/>
        </p:blipFill>
        <p:spPr bwMode="auto">
          <a:xfrm>
            <a:off x="8801105" y="97581"/>
            <a:ext cx="2230064" cy="27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B22B9F-5BBB-4B4E-B247-FCA1901543BD}"/>
              </a:ext>
            </a:extLst>
          </p:cNvPr>
          <p:cNvGrpSpPr/>
          <p:nvPr/>
        </p:nvGrpSpPr>
        <p:grpSpPr>
          <a:xfrm>
            <a:off x="9075000" y="220022"/>
            <a:ext cx="512873" cy="1341907"/>
            <a:chOff x="9645580" y="216180"/>
            <a:chExt cx="512873" cy="1263013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FF780FE-8484-45DF-8534-52A998C7CBE5}"/>
                </a:ext>
              </a:extLst>
            </p:cNvPr>
            <p:cNvSpPr/>
            <p:nvPr/>
          </p:nvSpPr>
          <p:spPr>
            <a:xfrm>
              <a:off x="9645580" y="254196"/>
              <a:ext cx="512873" cy="12249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spc="-3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D38715-31B8-42D9-A6F2-0FA95DB8E096}"/>
                </a:ext>
              </a:extLst>
            </p:cNvPr>
            <p:cNvSpPr txBox="1"/>
            <p:nvPr/>
          </p:nvSpPr>
          <p:spPr>
            <a:xfrm rot="16200000">
              <a:off x="9334963" y="649888"/>
              <a:ext cx="11444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Force of gravity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D15C00-751C-43B9-9DAB-FCE52F0DED14}"/>
              </a:ext>
            </a:extLst>
          </p:cNvPr>
          <p:cNvGrpSpPr/>
          <p:nvPr/>
        </p:nvGrpSpPr>
        <p:grpSpPr>
          <a:xfrm rot="10800000">
            <a:off x="10232268" y="1238607"/>
            <a:ext cx="512873" cy="1604234"/>
            <a:chOff x="9645580" y="14724"/>
            <a:chExt cx="512873" cy="1464469"/>
          </a:xfrm>
          <a:solidFill>
            <a:srgbClr val="92D050"/>
          </a:solidFill>
        </p:grpSpPr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74FADD18-2F5B-4AC7-B765-7415149B2A83}"/>
                </a:ext>
              </a:extLst>
            </p:cNvPr>
            <p:cNvSpPr/>
            <p:nvPr/>
          </p:nvSpPr>
          <p:spPr>
            <a:xfrm>
              <a:off x="9645580" y="254196"/>
              <a:ext cx="512873" cy="1224997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spc="-3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148A48-D40A-4638-AE8E-3AE6046486FE}"/>
                </a:ext>
              </a:extLst>
            </p:cNvPr>
            <p:cNvSpPr txBox="1"/>
            <p:nvPr/>
          </p:nvSpPr>
          <p:spPr>
            <a:xfrm rot="16200000">
              <a:off x="9150815" y="618517"/>
              <a:ext cx="146150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Force exerted by shelf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8E537-29F2-49D3-9DDB-8008117B4FE5}"/>
              </a:ext>
            </a:extLst>
          </p:cNvPr>
          <p:cNvSpPr/>
          <p:nvPr/>
        </p:nvSpPr>
        <p:spPr>
          <a:xfrm>
            <a:off x="8459589" y="6129072"/>
            <a:ext cx="339365" cy="39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hlinkClick r:id="rId7"/>
            <a:extLst>
              <a:ext uri="{FF2B5EF4-FFF2-40B4-BE49-F238E27FC236}">
                <a16:creationId xmlns:a16="http://schemas.microsoft.com/office/drawing/2014/main" id="{93E00F44-C995-4ECE-AB7D-385F9148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5" y="5973065"/>
            <a:ext cx="1824168" cy="7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1DD3D-8D90-4806-89B7-B433F4B6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295422"/>
            <a:ext cx="11619914" cy="6562578"/>
          </a:xfrm>
        </p:spPr>
        <p:txBody>
          <a:bodyPr>
            <a:normAutofit/>
          </a:bodyPr>
          <a:lstStyle/>
          <a:p>
            <a:pPr algn="just"/>
            <a:r>
              <a:rPr lang="en-US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Action-Reaction Pairs: </a:t>
            </a:r>
            <a:endParaRPr lang="en-US" sz="2800" dirty="0">
              <a:effectLst/>
              <a:latin typeface="ArialM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An action force is always paired with a reaction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Pairs of action and reaction forces are all around you.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you walk, you push backward on the ground with your feet.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Think of this as an action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ground pushes forward on your feet with an equal and opposite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is the reaction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can walk only because the ground pushes you forward!</a:t>
            </a:r>
            <a:endParaRPr lang="en-US" sz="28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895EBF-669A-4D4B-B002-A7777577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85" y="4093824"/>
            <a:ext cx="5132479" cy="33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ich external force is acting when a man walks?">
            <a:extLst>
              <a:ext uri="{FF2B5EF4-FFF2-40B4-BE49-F238E27FC236}">
                <a16:creationId xmlns:a16="http://schemas.microsoft.com/office/drawing/2014/main" id="{0FB7CAC9-1A5A-4EB3-8AD0-582364DB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72" y="4761992"/>
            <a:ext cx="3799331" cy="19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B4436A-9E19-4797-ABB7-383345523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9" t="19259" r="43836" b="58203"/>
          <a:stretch/>
        </p:blipFill>
        <p:spPr>
          <a:xfrm>
            <a:off x="0" y="1"/>
            <a:ext cx="12192000" cy="234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7045F-0E79-48FF-9B48-D1787AFED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" t="22402" r="43480" b="15925"/>
          <a:stretch/>
        </p:blipFill>
        <p:spPr>
          <a:xfrm>
            <a:off x="0" y="2345635"/>
            <a:ext cx="12192000" cy="451236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BE7277-E568-439A-907B-2C2B31856102}"/>
              </a:ext>
            </a:extLst>
          </p:cNvPr>
          <p:cNvCxnSpPr>
            <a:cxnSpLocks/>
          </p:cNvCxnSpPr>
          <p:nvPr/>
        </p:nvCxnSpPr>
        <p:spPr>
          <a:xfrm>
            <a:off x="2278966" y="5050304"/>
            <a:ext cx="1406769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9345F2-70C2-4B65-B09B-306FF5AD6AEE}"/>
              </a:ext>
            </a:extLst>
          </p:cNvPr>
          <p:cNvCxnSpPr>
            <a:cxnSpLocks/>
          </p:cNvCxnSpPr>
          <p:nvPr/>
        </p:nvCxnSpPr>
        <p:spPr>
          <a:xfrm flipH="1">
            <a:off x="858131" y="5315246"/>
            <a:ext cx="120982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3055BD-9E4F-4067-86E7-6DD97D4DF1D8}"/>
              </a:ext>
            </a:extLst>
          </p:cNvPr>
          <p:cNvCxnSpPr>
            <a:cxnSpLocks/>
          </p:cNvCxnSpPr>
          <p:nvPr/>
        </p:nvCxnSpPr>
        <p:spPr>
          <a:xfrm>
            <a:off x="5413717" y="5174569"/>
            <a:ext cx="0" cy="115589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6E0A32-ACCA-453B-AA20-4397A6E974C5}"/>
              </a:ext>
            </a:extLst>
          </p:cNvPr>
          <p:cNvCxnSpPr>
            <a:cxnSpLocks/>
          </p:cNvCxnSpPr>
          <p:nvPr/>
        </p:nvCxnSpPr>
        <p:spPr>
          <a:xfrm flipH="1" flipV="1">
            <a:off x="6780628" y="5261317"/>
            <a:ext cx="11724" cy="102928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038B-DF34-442D-A041-42FEFA85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Detecting Forces and Motion: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9089-9E71-4C1D-97FC-5B051D07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1686"/>
            <a:ext cx="8289241" cy="5658059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Some results of action-reaction forces are easily observed.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you were the skateboarder, you could feel the force of the ground on your foot.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could see and feel the skateboard accelerate.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you drop your pen, gravity pulls the pen downward and you can see it fall.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But some changes caused by action-reaction forces are not as easily detected.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you drop your pen, the pen pulls Earth upward with an equal and opposite reaction force, according to Newton's third law.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see the pen fall, but you don't see Earth accelerate toward the pen.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Remember Newton's second law.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mass increases and force stays the same, acceleration decreases.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same force acts on both Earth and your pen. </a:t>
            </a:r>
          </a:p>
          <a:p>
            <a:pPr algn="just"/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Because Earth has such a large mass, its acceleration is so small that you don't notice it. </a:t>
            </a:r>
            <a:endParaRPr lang="en-US" b="1" dirty="0"/>
          </a:p>
        </p:txBody>
      </p:sp>
      <p:pic>
        <p:nvPicPr>
          <p:cNvPr id="7170" name="Picture 2" descr="How can i drop my mesh on floor with rigid body - Blender Stack Exchange">
            <a:extLst>
              <a:ext uri="{FF2B5EF4-FFF2-40B4-BE49-F238E27FC236}">
                <a16:creationId xmlns:a16="http://schemas.microsoft.com/office/drawing/2014/main" id="{CB6E4CB3-1384-40FB-9CFC-224200DEC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70" y="2292945"/>
            <a:ext cx="3225421" cy="34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kate (gif) by Tleubaev 👾 on Dribbble">
            <a:extLst>
              <a:ext uri="{FF2B5EF4-FFF2-40B4-BE49-F238E27FC236}">
                <a16:creationId xmlns:a16="http://schemas.microsoft.com/office/drawing/2014/main" id="{9C3A055E-BE24-4BF9-BBF3-83230AB8C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26" y="90167"/>
            <a:ext cx="2670765" cy="20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82F6-2BBA-4199-90AB-644E1FCE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353800" cy="132556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Balanced and Action-Reaction Forces: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A4F08-922B-4CD7-A51E-81E2AE6B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7617"/>
            <a:ext cx="8229600" cy="567212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have learned that two equal forces acting in opposite directions on an object, balance each other and produce no change in motion.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 why aren't the action-reaction forces in Newton's third law of motion balanced as well?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 order for forces to balance, they must act on the same object.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Action-reaction forces are not balanced because they act on different objects.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a hockey player hits a puck with his stick, the action force is the force of the stick on the puck.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reaction force is the force of the puck on the stick.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 one force acts on the puck, while the other acts on the stick.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puck has a much smaller mass than the player and his stick, so you see the puck accelerate. </a:t>
            </a:r>
          </a:p>
          <a:p>
            <a:pPr algn="just"/>
            <a:endParaRPr lang="en-US" dirty="0"/>
          </a:p>
        </p:txBody>
      </p:sp>
      <p:pic>
        <p:nvPicPr>
          <p:cNvPr id="9218" name="Picture 2" descr="Hockey Stick Hitting Hockey Puck Stock Footage Video (100% Royalty-free)  1020890011 | Shutterstock">
            <a:extLst>
              <a:ext uri="{FF2B5EF4-FFF2-40B4-BE49-F238E27FC236}">
                <a16:creationId xmlns:a16="http://schemas.microsoft.com/office/drawing/2014/main" id="{393186F6-1529-4E29-AA10-B08C0A65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1447213"/>
            <a:ext cx="3652911" cy="261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lanced force | Mini Physics - Learn Physics">
            <a:extLst>
              <a:ext uri="{FF2B5EF4-FFF2-40B4-BE49-F238E27FC236}">
                <a16:creationId xmlns:a16="http://schemas.microsoft.com/office/drawing/2014/main" id="{1BD66B68-2E12-479D-B75E-144A1CB7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4168956"/>
            <a:ext cx="3652911" cy="26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E5B1-9E96-4FAB-81EB-12D61E2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613B04-C7BC-4DB0-BACA-53F9EEF0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7" t="20174" r="44007" b="63152"/>
          <a:stretch/>
        </p:blipFill>
        <p:spPr>
          <a:xfrm>
            <a:off x="0" y="0"/>
            <a:ext cx="12191999" cy="1753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177C1-4AAB-464D-878E-407BB58F9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6" t="20082" r="43479" b="20952"/>
          <a:stretch/>
        </p:blipFill>
        <p:spPr>
          <a:xfrm>
            <a:off x="0" y="1753463"/>
            <a:ext cx="12191999" cy="5104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B453D-AB7E-4334-B547-B9719B28C9AF}"/>
              </a:ext>
            </a:extLst>
          </p:cNvPr>
          <p:cNvSpPr txBox="1"/>
          <p:nvPr/>
        </p:nvSpPr>
        <p:spPr>
          <a:xfrm>
            <a:off x="9369078" y="4069198"/>
            <a:ext cx="18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ball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63D29-55B0-49E5-BC68-8D7FF6A00BC8}"/>
              </a:ext>
            </a:extLst>
          </p:cNvPr>
          <p:cNvSpPr txBox="1"/>
          <p:nvPr/>
        </p:nvSpPr>
        <p:spPr>
          <a:xfrm>
            <a:off x="9369078" y="3706425"/>
            <a:ext cx="18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player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4B741-8AF3-4240-8E08-B78348736CFE}"/>
              </a:ext>
            </a:extLst>
          </p:cNvPr>
          <p:cNvSpPr txBox="1"/>
          <p:nvPr/>
        </p:nvSpPr>
        <p:spPr>
          <a:xfrm>
            <a:off x="8255390" y="2649720"/>
            <a:ext cx="18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Player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9B204-8F1A-45D5-A8EF-14B5D7F1F24F}"/>
              </a:ext>
            </a:extLst>
          </p:cNvPr>
          <p:cNvSpPr txBox="1"/>
          <p:nvPr/>
        </p:nvSpPr>
        <p:spPr>
          <a:xfrm>
            <a:off x="8255390" y="2273352"/>
            <a:ext cx="18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ball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27D5-C806-4981-B2CD-DC457D48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1533A4-5B96-4745-9D3D-4C45C960C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531" r="42808" b="36274"/>
          <a:stretch/>
        </p:blipFill>
        <p:spPr>
          <a:xfrm>
            <a:off x="0" y="0"/>
            <a:ext cx="12192000" cy="1881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FC46F3-6BF3-4973-B373-C81FF9ABFBF0}"/>
              </a:ext>
            </a:extLst>
          </p:cNvPr>
          <p:cNvSpPr txBox="1"/>
          <p:nvPr/>
        </p:nvSpPr>
        <p:spPr>
          <a:xfrm>
            <a:off x="3376246" y="2110154"/>
            <a:ext cx="7652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The force applied by the ground on the dog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42DB-EAB6-4AA0-94C4-0DEF53DF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Laws Together: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06E3A-A246-414F-939F-5E9EFF98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0495"/>
            <a:ext cx="12192000" cy="4351338"/>
          </a:xfrm>
        </p:spPr>
        <p:txBody>
          <a:bodyPr/>
          <a:lstStyle/>
          <a:p>
            <a:r>
              <a:rPr lang="en-US" sz="1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you have a situation involving force, acceleration, and mass, it usually involves two or even all three of Newton's laws! Look at Figure 6 to see how Newton's laws apply to an amusement park ride.</a:t>
            </a:r>
            <a:endParaRPr lang="en-US" sz="18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B4D5B-3144-405B-89BE-0DFAB578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" t="19502" r="43913" b="13219"/>
          <a:stretch/>
        </p:blipFill>
        <p:spPr>
          <a:xfrm>
            <a:off x="0" y="1921565"/>
            <a:ext cx="12192000" cy="4936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9A9C3-4DD1-4998-ADFE-794948591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3" t="32313" r="68385" b="44408"/>
          <a:stretch/>
        </p:blipFill>
        <p:spPr>
          <a:xfrm>
            <a:off x="0" y="2855741"/>
            <a:ext cx="6217920" cy="40022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9F2993-0D76-4F95-97F6-40DD6DCC6939}"/>
              </a:ext>
            </a:extLst>
          </p:cNvPr>
          <p:cNvSpPr/>
          <p:nvPr/>
        </p:nvSpPr>
        <p:spPr>
          <a:xfrm>
            <a:off x="64008" y="3621024"/>
            <a:ext cx="75895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FAFED-E283-4D1B-8763-AAAB8B97C9A7}"/>
              </a:ext>
            </a:extLst>
          </p:cNvPr>
          <p:cNvSpPr/>
          <p:nvPr/>
        </p:nvSpPr>
        <p:spPr>
          <a:xfrm>
            <a:off x="2109216" y="3621024"/>
            <a:ext cx="75895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908EA-BD26-46CB-B492-15AB47A3BF8F}"/>
              </a:ext>
            </a:extLst>
          </p:cNvPr>
          <p:cNvSpPr/>
          <p:nvPr/>
        </p:nvSpPr>
        <p:spPr>
          <a:xfrm>
            <a:off x="4163568" y="3639312"/>
            <a:ext cx="75895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4B114-17AE-4210-9C0B-C112B6DE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Three Laws of Human Behavior | BehavioralEconomics.com | The BE Hub">
            <a:extLst>
              <a:ext uri="{FF2B5EF4-FFF2-40B4-BE49-F238E27FC236}">
                <a16:creationId xmlns:a16="http://schemas.microsoft.com/office/drawing/2014/main" id="{AAEA05AD-83B5-43BE-9884-A362BAD51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2326" y="0"/>
            <a:ext cx="58896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ton's Laws of Motion by Daenna González - issuu">
            <a:extLst>
              <a:ext uri="{FF2B5EF4-FFF2-40B4-BE49-F238E27FC236}">
                <a16:creationId xmlns:a16="http://schemas.microsoft.com/office/drawing/2014/main" id="{0C30B1F7-1549-4D8E-A77E-07A3159BA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2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5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10684"/>
            <a:ext cx="11978640" cy="6636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D7D204-B12C-4F3C-B445-B5AD3CBD145A}"/>
              </a:ext>
            </a:extLst>
          </p:cNvPr>
          <p:cNvSpPr/>
          <p:nvPr/>
        </p:nvSpPr>
        <p:spPr>
          <a:xfrm>
            <a:off x="795528" y="3589766"/>
            <a:ext cx="941832" cy="28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D5086-1ACA-42CE-961B-0C8FE3751934}"/>
              </a:ext>
            </a:extLst>
          </p:cNvPr>
          <p:cNvSpPr/>
          <p:nvPr/>
        </p:nvSpPr>
        <p:spPr>
          <a:xfrm>
            <a:off x="6224016" y="1803638"/>
            <a:ext cx="941832" cy="287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6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D84F73-25F2-45AC-BC99-F914F4B8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02" y="289668"/>
            <a:ext cx="10193395" cy="62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888E-3F38-447C-A343-321655BF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047"/>
            <a:ext cx="105156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First Law of Motion: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12B8E-78B2-4976-955A-3B87154C3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43" y="839041"/>
            <a:ext cx="11687009" cy="2146206"/>
          </a:xfrm>
        </p:spPr>
        <p:txBody>
          <a:bodyPr>
            <a:normAutofit/>
          </a:bodyPr>
          <a:lstStyle/>
          <a:p>
            <a:pPr marL="0" marR="0" algn="just">
              <a:lnSpc>
                <a:spcPct val="107000"/>
              </a:lnSpc>
              <a:spcBef>
                <a:spcPts val="1000"/>
              </a:spcBef>
              <a:spcAft>
                <a:spcPts val="250"/>
              </a:spcAft>
            </a:pP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you were watching an ice-hockey game, you would be surprised if a puck that was sitting still suddenly started moving without being hit. </a:t>
            </a:r>
          </a:p>
          <a:p>
            <a:pPr marL="0" marR="0" algn="just">
              <a:lnSpc>
                <a:spcPct val="107000"/>
              </a:lnSpc>
              <a:spcBef>
                <a:spcPts val="1000"/>
              </a:spcBef>
              <a:spcAft>
                <a:spcPts val="250"/>
              </a:spcAft>
            </a:pP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would also be surprised if a moving puck suddenly stopped in the middle of the ice. </a:t>
            </a:r>
          </a:p>
          <a:p>
            <a:pPr marL="0" marR="0" algn="just">
              <a:lnSpc>
                <a:spcPct val="107000"/>
              </a:lnSpc>
              <a:spcBef>
                <a:spcPts val="1000"/>
              </a:spcBef>
              <a:spcAft>
                <a:spcPts val="250"/>
              </a:spcAft>
            </a:pP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Your surprise would be the result of knowing that a net force must act upon an object to cause a change in motion.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B7DF7-F738-4D9F-9502-86C3B94E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731" y="2844087"/>
            <a:ext cx="6203595" cy="3948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D32695-F39A-44A6-A2AE-785856D77A59}"/>
              </a:ext>
            </a:extLst>
          </p:cNvPr>
          <p:cNvSpPr/>
          <p:nvPr/>
        </p:nvSpPr>
        <p:spPr>
          <a:xfrm>
            <a:off x="262943" y="2976282"/>
            <a:ext cx="5576046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00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natural phenomenon that you observe in the world demonstrates Newton's first law of motion. </a:t>
            </a:r>
          </a:p>
        </p:txBody>
      </p:sp>
      <p:pic>
        <p:nvPicPr>
          <p:cNvPr id="1026" name="Picture 2" descr="Puck GIFs - Get the best gif on GIFER">
            <a:extLst>
              <a:ext uri="{FF2B5EF4-FFF2-40B4-BE49-F238E27FC236}">
                <a16:creationId xmlns:a16="http://schemas.microsoft.com/office/drawing/2014/main" id="{4AC49C23-1B5D-4644-97B9-457B28F352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41" y="4125446"/>
            <a:ext cx="4246450" cy="23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9F6E97-5857-41C7-B4B8-FA7B79F21CBF}"/>
              </a:ext>
            </a:extLst>
          </p:cNvPr>
          <p:cNvSpPr/>
          <p:nvPr/>
        </p:nvSpPr>
        <p:spPr>
          <a:xfrm>
            <a:off x="11472421" y="216816"/>
            <a:ext cx="339365" cy="3959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hlinkClick r:id="rId5"/>
            <a:extLst>
              <a:ext uri="{FF2B5EF4-FFF2-40B4-BE49-F238E27FC236}">
                <a16:creationId xmlns:a16="http://schemas.microsoft.com/office/drawing/2014/main" id="{0750DA35-A8AF-4B86-8524-949DDD36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57" y="60809"/>
            <a:ext cx="1824168" cy="7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1F03-BA19-4A35-98CA-C239E0D7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005711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Newton's first law of motion states that an object at rest will remain at rest unless acted upon by a nonzero net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Therefore, a hockey puck that is sitting still will remain at rest unless a player hits it, applying a net force. </a:t>
            </a:r>
          </a:p>
          <a:p>
            <a:pPr algn="just"/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This law also states that an object moving at a constant velocity will continue moving at a constant velocity unless acted upon by a nonzero net force.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You can see this law in action when a hockey puck slides in a straight line across the ice.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motion remains constant until it hits something like the net of the goal or another hockey stick. </a:t>
            </a:r>
          </a:p>
          <a:p>
            <a:pPr algn="just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7FCD7-D856-4B51-AD5F-35BBA8051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11" y="170329"/>
            <a:ext cx="5087674" cy="65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29F7F-DEBE-4750-9BBB-2EB5E0FCC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708"/>
            <a:ext cx="10515600" cy="5614255"/>
          </a:xfrm>
        </p:spPr>
        <p:txBody>
          <a:bodyPr/>
          <a:lstStyle/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 simple statement of Newton's first law of motion is that if an object is not moving, it will not start moving until a net force acts on it.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an object is moving, it will continue at a constant velocity until a net force acts to change its speed or its direction. </a:t>
            </a:r>
          </a:p>
          <a:p>
            <a:pPr algn="just"/>
            <a:r>
              <a:rPr lang="en-US" sz="28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there is a net force acting on an object, it will accelerate.</a:t>
            </a:r>
          </a:p>
          <a:p>
            <a:pPr algn="just"/>
            <a:endParaRPr lang="en-US" sz="3600" b="1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pic>
        <p:nvPicPr>
          <p:cNvPr id="2050" name="Picture 2" descr="Basket Animated GIF - Basket Animated - Discover &amp; Share GIFs | Basketball  live wallpaper, Basketball videos, Basketball photography">
            <a:extLst>
              <a:ext uri="{FF2B5EF4-FFF2-40B4-BE49-F238E27FC236}">
                <a16:creationId xmlns:a16="http://schemas.microsoft.com/office/drawing/2014/main" id="{491F4218-DAD9-4549-B899-310341AC9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79" y="3369835"/>
            <a:ext cx="3357842" cy="33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ard men's basketball cancels rest of season due to COVID | Yardbarker">
            <a:extLst>
              <a:ext uri="{FF2B5EF4-FFF2-40B4-BE49-F238E27FC236}">
                <a16:creationId xmlns:a16="http://schemas.microsoft.com/office/drawing/2014/main" id="{5FF7C119-46F2-4058-A8A7-CC17C32C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3" y="3369835"/>
            <a:ext cx="3357841" cy="33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BS Kids GIF - Playing Basketball (1999) by LuxoVeggieDude9302 on DeviantArt">
            <a:extLst>
              <a:ext uri="{FF2B5EF4-FFF2-40B4-BE49-F238E27FC236}">
                <a16:creationId xmlns:a16="http://schemas.microsoft.com/office/drawing/2014/main" id="{B682E8B2-8C05-4A83-A430-2B71DD4EBE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93" y="3369835"/>
            <a:ext cx="3944049" cy="33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88F0A-97C0-40F4-9E99-7A43B877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D2A3BC-C156-4CCD-BBCE-A542497CC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3" t="30262" r="43566" b="392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A56DA-2CB0-4CF5-B531-7A119EFA3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9" t="35925" r="36865" b="3411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2953F1-373F-44CE-A0B7-E441BB44973D}"/>
              </a:ext>
            </a:extLst>
          </p:cNvPr>
          <p:cNvSpPr/>
          <p:nvPr/>
        </p:nvSpPr>
        <p:spPr>
          <a:xfrm>
            <a:off x="242047" y="3065929"/>
            <a:ext cx="5271247" cy="555812"/>
          </a:xfrm>
          <a:prstGeom prst="rect">
            <a:avLst/>
          </a:prstGeom>
          <a:solidFill>
            <a:srgbClr val="FFF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D8C1C-A01B-479C-9E46-D678B30332AF}"/>
              </a:ext>
            </a:extLst>
          </p:cNvPr>
          <p:cNvSpPr/>
          <p:nvPr/>
        </p:nvSpPr>
        <p:spPr>
          <a:xfrm>
            <a:off x="242047" y="5208493"/>
            <a:ext cx="11385177" cy="1174377"/>
          </a:xfrm>
          <a:prstGeom prst="rect">
            <a:avLst/>
          </a:prstGeom>
          <a:solidFill>
            <a:srgbClr val="FFF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1B74-0035-4CD9-BD9B-F4459F1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sz="4400" b="1" u="sng" dirty="0">
                <a:solidFill>
                  <a:srgbClr val="FF0000"/>
                </a:solidFill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Inertia: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262E1-730A-40CF-8E65-432F42B18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4360"/>
            <a:ext cx="6293224" cy="5683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Resistance to change in motion is called inertia.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So Newton's first law is also called the law of inertia.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Inertia explains many common events, including why </a:t>
            </a:r>
            <a:r>
              <a:rPr lang="en-US" sz="2000" b="1" u="sng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seat belts and air bags</a:t>
            </a: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 are used in vehicles.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If you are riding in a moving car, you are moving at the </a:t>
            </a:r>
            <a:r>
              <a:rPr lang="en-US" sz="2000" b="1" u="sng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same speed the car is moving</a:t>
            </a:r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When brakes apply a force to the car, the car decelerates.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The brakes did not apply a force to you, however, so inertia keeps you moving forward at the same speed and direction you were going before the car decelerated. </a:t>
            </a:r>
          </a:p>
          <a:p>
            <a:pPr algn="just"/>
            <a:r>
              <a:rPr lang="en-US" sz="2000" b="1" dirty="0">
                <a:effectLst/>
                <a:latin typeface="ArialMT"/>
                <a:ea typeface="Malgun Gothic" panose="020B0503020000020004" pitchFamily="34" charset="-127"/>
                <a:cs typeface="Arial" panose="020B0604020202020204" pitchFamily="34" charset="0"/>
              </a:rPr>
              <a:t>A force, such as the pull of a seat belt, is needed to pull you back. </a:t>
            </a:r>
            <a:endParaRPr lang="en-US" dirty="0"/>
          </a:p>
        </p:txBody>
      </p:sp>
      <p:pic>
        <p:nvPicPr>
          <p:cNvPr id="4098" name="Picture 2" descr="What are the different types of Inertia? - Quora">
            <a:extLst>
              <a:ext uri="{FF2B5EF4-FFF2-40B4-BE49-F238E27FC236}">
                <a16:creationId xmlns:a16="http://schemas.microsoft.com/office/drawing/2014/main" id="{B09E4948-4279-4FEA-9C96-35F76C8B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93" y="2692119"/>
            <a:ext cx="4220908" cy="41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if Stories">
            <a:extLst>
              <a:ext uri="{FF2B5EF4-FFF2-40B4-BE49-F238E27FC236}">
                <a16:creationId xmlns:a16="http://schemas.microsoft.com/office/drawing/2014/main" id="{2369BCE7-DF8E-4BCD-8D20-3C08EB14AF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47" y="57943"/>
            <a:ext cx="36576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r. Davis - Project Manager Turned Teacher: Teacher First: Creating a  Science GIF">
            <a:extLst>
              <a:ext uri="{FF2B5EF4-FFF2-40B4-BE49-F238E27FC236}">
                <a16:creationId xmlns:a16="http://schemas.microsoft.com/office/drawing/2014/main" id="{FB31DFF6-6A27-47CC-8A75-4D3BBF0DAA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025"/>
            <a:ext cx="5500468" cy="47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ertia GIFs | Tenor">
            <a:extLst>
              <a:ext uri="{FF2B5EF4-FFF2-40B4-BE49-F238E27FC236}">
                <a16:creationId xmlns:a16="http://schemas.microsoft.com/office/drawing/2014/main" id="{571436E2-7843-456D-9C8B-B852ABE60F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86" y="1252025"/>
            <a:ext cx="6438314" cy="47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1564</Words>
  <Application>Microsoft Office PowerPoint</Application>
  <PresentationFormat>Widescreen</PresentationFormat>
  <Paragraphs>127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Malgun Gothic</vt:lpstr>
      <vt:lpstr>Arial</vt:lpstr>
      <vt:lpstr>ArialMT</vt:lpstr>
      <vt:lpstr>Calibri</vt:lpstr>
      <vt:lpstr>Calibri Light</vt:lpstr>
      <vt:lpstr>Cambria Math</vt:lpstr>
      <vt:lpstr>Wingdings</vt:lpstr>
      <vt:lpstr>Office Theme</vt:lpstr>
      <vt:lpstr>Lesson 3 Newton’s Laws of Motion</vt:lpstr>
      <vt:lpstr>PowerPoint Presentation</vt:lpstr>
      <vt:lpstr>PowerPoint Presentation</vt:lpstr>
      <vt:lpstr>Newton's First Law of Motion:</vt:lpstr>
      <vt:lpstr>PowerPoint Presentation</vt:lpstr>
      <vt:lpstr>PowerPoint Presentation</vt:lpstr>
      <vt:lpstr>PowerPoint Presentation</vt:lpstr>
      <vt:lpstr>Inertia:</vt:lpstr>
      <vt:lpstr>PowerPoint Presentation</vt:lpstr>
      <vt:lpstr>Inertia and Mass:</vt:lpstr>
      <vt:lpstr>PowerPoint Presentation</vt:lpstr>
      <vt:lpstr>PowerPoint Presentation</vt:lpstr>
      <vt:lpstr>PowerPoint Presentation</vt:lpstr>
      <vt:lpstr>Newton's Second Law of Motion:</vt:lpstr>
      <vt:lpstr>Calculating Force:</vt:lpstr>
      <vt:lpstr>PowerPoint Presentation</vt:lpstr>
      <vt:lpstr>Calculations with Newton's Second Law:</vt:lpstr>
      <vt:lpstr>PowerPoint Presentation</vt:lpstr>
      <vt:lpstr>PowerPoint Presentation</vt:lpstr>
      <vt:lpstr>Newton's Third Law of Motion:</vt:lpstr>
      <vt:lpstr>PowerPoint Presentation</vt:lpstr>
      <vt:lpstr>PowerPoint Presentation</vt:lpstr>
      <vt:lpstr>Detecting Forces and Motion:</vt:lpstr>
      <vt:lpstr>Balanced and Action-Reaction Forces:</vt:lpstr>
      <vt:lpstr>PowerPoint Presentation</vt:lpstr>
      <vt:lpstr>PowerPoint Presentation</vt:lpstr>
      <vt:lpstr>Newton's Laws Together: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Radwa Khaled</dc:creator>
  <cp:lastModifiedBy>Fazila</cp:lastModifiedBy>
  <cp:revision>34</cp:revision>
  <dcterms:created xsi:type="dcterms:W3CDTF">2020-11-20T12:33:16Z</dcterms:created>
  <dcterms:modified xsi:type="dcterms:W3CDTF">2023-12-11T05:25:52Z</dcterms:modified>
</cp:coreProperties>
</file>