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7" r:id="rId5"/>
  </p:sldMasterIdLst>
  <p:notesMasterIdLst>
    <p:notesMasterId r:id="rId44"/>
  </p:notesMasterIdLst>
  <p:sldIdLst>
    <p:sldId id="257" r:id="rId6"/>
    <p:sldId id="314" r:id="rId7"/>
    <p:sldId id="358" r:id="rId8"/>
    <p:sldId id="357" r:id="rId9"/>
    <p:sldId id="359" r:id="rId10"/>
    <p:sldId id="387" r:id="rId11"/>
    <p:sldId id="258" r:id="rId12"/>
    <p:sldId id="356" r:id="rId13"/>
    <p:sldId id="419" r:id="rId14"/>
    <p:sldId id="334" r:id="rId15"/>
    <p:sldId id="273" r:id="rId16"/>
    <p:sldId id="366" r:id="rId17"/>
    <p:sldId id="367" r:id="rId18"/>
    <p:sldId id="263" r:id="rId19"/>
    <p:sldId id="337" r:id="rId20"/>
    <p:sldId id="266" r:id="rId21"/>
    <p:sldId id="269" r:id="rId22"/>
    <p:sldId id="371" r:id="rId23"/>
    <p:sldId id="370" r:id="rId24"/>
    <p:sldId id="274" r:id="rId25"/>
    <p:sldId id="340" r:id="rId26"/>
    <p:sldId id="342" r:id="rId27"/>
    <p:sldId id="341" r:id="rId28"/>
    <p:sldId id="361" r:id="rId29"/>
    <p:sldId id="362" r:id="rId30"/>
    <p:sldId id="344" r:id="rId31"/>
    <p:sldId id="346" r:id="rId32"/>
    <p:sldId id="420" r:id="rId33"/>
    <p:sldId id="347" r:id="rId34"/>
    <p:sldId id="378" r:id="rId35"/>
    <p:sldId id="349" r:id="rId36"/>
    <p:sldId id="421" r:id="rId37"/>
    <p:sldId id="275" r:id="rId38"/>
    <p:sldId id="280" r:id="rId39"/>
    <p:sldId id="282" r:id="rId40"/>
    <p:sldId id="422" r:id="rId41"/>
    <p:sldId id="423" r:id="rId42"/>
    <p:sldId id="4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E05CD-76CA-4857-9517-0DAFF1B62536}"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ED704-50F5-43B0-96BF-6B52CE835CE4}" type="slidenum">
              <a:rPr lang="en-US" smtClean="0"/>
              <a:t>‹#›</a:t>
            </a:fld>
            <a:endParaRPr lang="en-US"/>
          </a:p>
        </p:txBody>
      </p:sp>
    </p:spTree>
    <p:extLst>
      <p:ext uri="{BB962C8B-B14F-4D97-AF65-F5344CB8AC3E}">
        <p14:creationId xmlns:p14="http://schemas.microsoft.com/office/powerpoint/2010/main" val="1843205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EED704-50F5-43B0-96BF-6B52CE835CE4}" type="slidenum">
              <a:rPr lang="en-US" smtClean="0"/>
              <a:t>37</a:t>
            </a:fld>
            <a:endParaRPr lang="en-US"/>
          </a:p>
        </p:txBody>
      </p:sp>
    </p:spTree>
    <p:extLst>
      <p:ext uri="{BB962C8B-B14F-4D97-AF65-F5344CB8AC3E}">
        <p14:creationId xmlns:p14="http://schemas.microsoft.com/office/powerpoint/2010/main" val="258866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BB88-6DDE-4ADB-9081-B1E30D8657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0D731C-98DF-4530-97C5-E8D019540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659F0B-8D46-4F55-A595-34EE0144C33E}"/>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5" name="Footer Placeholder 4">
            <a:extLst>
              <a:ext uri="{FF2B5EF4-FFF2-40B4-BE49-F238E27FC236}">
                <a16:creationId xmlns:a16="http://schemas.microsoft.com/office/drawing/2014/main" id="{7B8B22CC-5490-41EC-9278-2FFEDFCC2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08B82-32A3-4B4A-9A38-F0E17DEF8CB0}"/>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1069726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D9A6-FF96-414A-8DC2-EC19626C2C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B8B74E-D862-48F7-B221-7D9A87185C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A8120-69F9-45F5-B9CE-B6DDBC370755}"/>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5" name="Footer Placeholder 4">
            <a:extLst>
              <a:ext uri="{FF2B5EF4-FFF2-40B4-BE49-F238E27FC236}">
                <a16:creationId xmlns:a16="http://schemas.microsoft.com/office/drawing/2014/main" id="{C6AC47DF-0D40-4E5C-8FC2-1F7C6BC39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5F43F-3643-4392-B519-E46401AB3140}"/>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2578648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BC52C-38FC-43CC-8320-3B09ABF9F7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F5091-4855-48AB-A4CC-F7126D5075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A4B60-C650-45EE-8B41-4F0D25E8A8D4}"/>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5" name="Footer Placeholder 4">
            <a:extLst>
              <a:ext uri="{FF2B5EF4-FFF2-40B4-BE49-F238E27FC236}">
                <a16:creationId xmlns:a16="http://schemas.microsoft.com/office/drawing/2014/main" id="{549F1FDB-528B-4E3C-B0DA-547C9FF8D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941A2-33C9-4E2F-ACA7-F6C2D2790693}"/>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201148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07FFFFF-6018-4DB8-96E7-4A9068226D91}" type="datetime1">
              <a:rPr lang="en-US" smtClean="0"/>
              <a:t>11/4/2024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0355F18-E6FC-45C3-BD7C-258F0594614A}"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8070975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B567AD-0F49-4531-8AB0-99A1AA956178}" type="datetime1">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1001047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3E66A22-46C1-405E-A4DB-CEF2738B1A50}" type="datetime1">
              <a:rPr lang="en-US" smtClean="0"/>
              <a:t>11/4/2024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0355F18-E6FC-45C3-BD7C-258F0594614A}"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5250803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BDF9D3-D78F-4E5B-9A73-1F5164C5CBD3}" type="datetime1">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747961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39128B-EEC5-41DA-955A-CD422CA6C2E7}" type="datetime1">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107338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7005C-9D98-4834-9C4E-DCA3A827371F}" type="datetime1">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4190453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391CA-49D2-4237-8DA9-45CA96BA1056}" type="datetime1">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85457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73FC65F-69C8-46CC-B1A4-7C55E42E5101}" type="datetime1">
              <a:rPr lang="en-US" smtClean="0"/>
              <a:t>11/4/2024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0355F18-E6FC-45C3-BD7C-258F0594614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5507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4FE4-CED9-4064-9F0B-BE9F69775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934EC-8022-4F43-8914-0415FFD7B4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55E7F-CEFD-4D67-9415-A14230074871}"/>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5" name="Footer Placeholder 4">
            <a:extLst>
              <a:ext uri="{FF2B5EF4-FFF2-40B4-BE49-F238E27FC236}">
                <a16:creationId xmlns:a16="http://schemas.microsoft.com/office/drawing/2014/main" id="{6D356554-18D6-4628-8452-156E5FD62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2DAE1-A8C5-449A-B67D-F4BE293D1263}"/>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623260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1996029-6274-4EB2-AA65-95C255433977}" type="datetime1">
              <a:rPr lang="en-US" smtClean="0"/>
              <a:t>11/4/2024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0355F18-E6FC-45C3-BD7C-258F0594614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339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21360D-EBAC-4244-8B16-D33CBC95EBF4}" type="datetime1">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3914066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AABDA-756D-4D1E-B18E-BB2EE012E0B7}" type="datetime1">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55F18-E6FC-45C3-BD7C-258F0594614A}" type="slidenum">
              <a:rPr lang="en-US" smtClean="0"/>
              <a:t>‹#›</a:t>
            </a:fld>
            <a:endParaRPr lang="en-US"/>
          </a:p>
        </p:txBody>
      </p:sp>
    </p:spTree>
    <p:extLst>
      <p:ext uri="{BB962C8B-B14F-4D97-AF65-F5344CB8AC3E}">
        <p14:creationId xmlns:p14="http://schemas.microsoft.com/office/powerpoint/2010/main" val="3360545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0B47-62FC-4305-A2B3-0B271253CF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20895-6B80-43DA-AE9F-242BFCB437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82EA25-44E7-4B3C-93CA-0BCE0081D5F1}"/>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5" name="Footer Placeholder 4">
            <a:extLst>
              <a:ext uri="{FF2B5EF4-FFF2-40B4-BE49-F238E27FC236}">
                <a16:creationId xmlns:a16="http://schemas.microsoft.com/office/drawing/2014/main" id="{33C5D2EA-B383-4F41-A27C-313FBC2E1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82940-E7D9-461D-A9B0-310F60175DAA}"/>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183402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BBAF-4C84-412B-B924-35E32D90F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1AF9F-03E4-407F-A7C5-9685F9C89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753C6-CA94-4A3D-A535-169F2B980F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567DB-EEE4-468F-9348-3D732D03B6F4}"/>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6" name="Footer Placeholder 5">
            <a:extLst>
              <a:ext uri="{FF2B5EF4-FFF2-40B4-BE49-F238E27FC236}">
                <a16:creationId xmlns:a16="http://schemas.microsoft.com/office/drawing/2014/main" id="{41A1FAC9-FB27-4180-BBF1-DBFBF0330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D6149-D7B3-434A-9B9F-0F5F7D46DF00}"/>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287925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049B-776E-4D06-9BAD-BFD36AC3DC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FD7639-C676-4244-B925-4188E30995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EAE864-812D-4644-A18D-72F80CBE70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185C83-42B2-4A26-B912-53DF4E98D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D5BA92-5EA0-4E56-BDD8-6C38AB80ED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B589D0-2255-4C51-A15D-C0E3B4B5663E}"/>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8" name="Footer Placeholder 7">
            <a:extLst>
              <a:ext uri="{FF2B5EF4-FFF2-40B4-BE49-F238E27FC236}">
                <a16:creationId xmlns:a16="http://schemas.microsoft.com/office/drawing/2014/main" id="{B626E23E-3B31-48E0-A3B9-245F17EC71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3CC54F-C693-4734-BEED-6B8EF3D6F57D}"/>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259223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FC51-85F3-4087-8C53-10F5841DC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6E9C65-1CFB-4D3E-A61D-97D7B4FDFB04}"/>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4" name="Footer Placeholder 3">
            <a:extLst>
              <a:ext uri="{FF2B5EF4-FFF2-40B4-BE49-F238E27FC236}">
                <a16:creationId xmlns:a16="http://schemas.microsoft.com/office/drawing/2014/main" id="{4B2AA724-2D50-4408-9B3E-A4BCFA9667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DDE20-336A-4DA0-A5A8-0E34950C74A8}"/>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80063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185C6C-C00E-412D-90EE-8A611A3BA789}"/>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3" name="Footer Placeholder 2">
            <a:extLst>
              <a:ext uri="{FF2B5EF4-FFF2-40B4-BE49-F238E27FC236}">
                <a16:creationId xmlns:a16="http://schemas.microsoft.com/office/drawing/2014/main" id="{6DACD7F7-9BF2-4741-833B-0BC615646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F02F80-2083-46A7-8326-63D25F03B169}"/>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2100556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6EB71-B0F1-4A9A-9F56-1E7589E33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F82EC-D5CA-4411-9173-E9886A873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7AD8E-708B-410E-B1A1-142FF94E3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BC19D-DDA2-4C86-BD0C-99D3488A64CD}"/>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6" name="Footer Placeholder 5">
            <a:extLst>
              <a:ext uri="{FF2B5EF4-FFF2-40B4-BE49-F238E27FC236}">
                <a16:creationId xmlns:a16="http://schemas.microsoft.com/office/drawing/2014/main" id="{FF1B697E-5923-469C-A17D-339C8928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774DE-1D98-4E9B-9097-B83F3203B80E}"/>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1668476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DD79-1490-44C8-A82F-A6697EB02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130BF1-0EF0-4BC1-A956-21D07D974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E2B6A8-6754-4387-92C7-393046E75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45375-81A6-4DE5-A8D8-94E1356BDA77}"/>
              </a:ext>
            </a:extLst>
          </p:cNvPr>
          <p:cNvSpPr>
            <a:spLocks noGrp="1"/>
          </p:cNvSpPr>
          <p:nvPr>
            <p:ph type="dt" sz="half" idx="10"/>
          </p:nvPr>
        </p:nvSpPr>
        <p:spPr/>
        <p:txBody>
          <a:bodyPr/>
          <a:lstStyle/>
          <a:p>
            <a:fld id="{EE334F9D-BF12-41C7-8B6E-6CFB402C6F65}" type="datetimeFigureOut">
              <a:rPr lang="en-US" smtClean="0"/>
              <a:t>11/4/2024</a:t>
            </a:fld>
            <a:endParaRPr lang="en-US"/>
          </a:p>
        </p:txBody>
      </p:sp>
      <p:sp>
        <p:nvSpPr>
          <p:cNvPr id="6" name="Footer Placeholder 5">
            <a:extLst>
              <a:ext uri="{FF2B5EF4-FFF2-40B4-BE49-F238E27FC236}">
                <a16:creationId xmlns:a16="http://schemas.microsoft.com/office/drawing/2014/main" id="{738724E8-53B9-4F47-9E4B-DDE942199A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3F3FB-1B87-411F-9CC3-0294E5C2A495}"/>
              </a:ext>
            </a:extLst>
          </p:cNvPr>
          <p:cNvSpPr>
            <a:spLocks noGrp="1"/>
          </p:cNvSpPr>
          <p:nvPr>
            <p:ph type="sldNum" sz="quarter" idx="12"/>
          </p:nvPr>
        </p:nvSpPr>
        <p:spPr/>
        <p:txBody>
          <a:bodyPr/>
          <a:lstStyle/>
          <a:p>
            <a:fld id="{EA4A0B45-6641-4917-92CB-E0B023E2249E}" type="slidenum">
              <a:rPr lang="en-US" smtClean="0"/>
              <a:t>‹#›</a:t>
            </a:fld>
            <a:endParaRPr lang="en-US"/>
          </a:p>
        </p:txBody>
      </p:sp>
    </p:spTree>
    <p:extLst>
      <p:ext uri="{BB962C8B-B14F-4D97-AF65-F5344CB8AC3E}">
        <p14:creationId xmlns:p14="http://schemas.microsoft.com/office/powerpoint/2010/main" val="215690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D5DA8-3ED9-49A5-B307-6C5761A61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D7F24-074C-4AA6-BBE3-7044509527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BC180-7242-4BDE-81F4-D30DEAC67F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34F9D-BF12-41C7-8B6E-6CFB402C6F65}" type="datetimeFigureOut">
              <a:rPr lang="en-US" smtClean="0"/>
              <a:t>11/4/2024</a:t>
            </a:fld>
            <a:endParaRPr lang="en-US"/>
          </a:p>
        </p:txBody>
      </p:sp>
      <p:sp>
        <p:nvSpPr>
          <p:cNvPr id="5" name="Footer Placeholder 4">
            <a:extLst>
              <a:ext uri="{FF2B5EF4-FFF2-40B4-BE49-F238E27FC236}">
                <a16:creationId xmlns:a16="http://schemas.microsoft.com/office/drawing/2014/main" id="{DA35E474-DF13-4A25-9E58-45CE1A3F1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0A5AFD-F51B-43DF-8695-BE49240C5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A0B45-6641-4917-92CB-E0B023E2249E}" type="slidenum">
              <a:rPr lang="en-US" smtClean="0"/>
              <a:t>‹#›</a:t>
            </a:fld>
            <a:endParaRPr lang="en-US"/>
          </a:p>
        </p:txBody>
      </p:sp>
    </p:spTree>
    <p:extLst>
      <p:ext uri="{BB962C8B-B14F-4D97-AF65-F5344CB8AC3E}">
        <p14:creationId xmlns:p14="http://schemas.microsoft.com/office/powerpoint/2010/main" val="3027379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7E59F5B-F6F0-449A-BCDD-B32741BA0A4B}" type="datetime1">
              <a:rPr lang="en-US" smtClean="0"/>
              <a:t>11/4/2024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0355F18-E6FC-45C3-BD7C-258F0594614A}"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679860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learn.genetics.utah.edu/content/basics/reproduction/"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ordwall.net/resource/14017980/science/traits-inherited-or-not-inherited"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1BA7-4368-449A-A73D-07603E659A5A}"/>
              </a:ext>
            </a:extLst>
          </p:cNvPr>
          <p:cNvSpPr>
            <a:spLocks noGrp="1"/>
          </p:cNvSpPr>
          <p:nvPr>
            <p:ph type="title"/>
          </p:nvPr>
        </p:nvSpPr>
        <p:spPr/>
        <p:txBody>
          <a:bodyPr/>
          <a:lstStyle/>
          <a:p>
            <a:endParaRPr lang="en-US"/>
          </a:p>
        </p:txBody>
      </p:sp>
      <p:pic>
        <p:nvPicPr>
          <p:cNvPr id="6" name="Picture 6" descr="Graphical user interface&#10;&#10;Description automatically generated">
            <a:extLst>
              <a:ext uri="{FF2B5EF4-FFF2-40B4-BE49-F238E27FC236}">
                <a16:creationId xmlns:a16="http://schemas.microsoft.com/office/drawing/2014/main" id="{DC563671-30AD-4862-A0DD-ECB898475DB0}"/>
              </a:ext>
            </a:extLst>
          </p:cNvPr>
          <p:cNvPicPr>
            <a:picLocks noGrp="1" noChangeAspect="1"/>
          </p:cNvPicPr>
          <p:nvPr>
            <p:ph idx="1"/>
          </p:nvPr>
        </p:nvPicPr>
        <p:blipFill>
          <a:blip r:embed="rId2"/>
          <a:stretch>
            <a:fillRect/>
          </a:stretch>
        </p:blipFill>
        <p:spPr>
          <a:xfrm>
            <a:off x="2606" y="-91850"/>
            <a:ext cx="12186788" cy="3326740"/>
          </a:xfrm>
        </p:spPr>
      </p:pic>
      <p:pic>
        <p:nvPicPr>
          <p:cNvPr id="7" name="Picture 7">
            <a:extLst>
              <a:ext uri="{FF2B5EF4-FFF2-40B4-BE49-F238E27FC236}">
                <a16:creationId xmlns:a16="http://schemas.microsoft.com/office/drawing/2014/main" id="{031C79ED-BA5E-484D-A971-03ACACC3D64D}"/>
              </a:ext>
            </a:extLst>
          </p:cNvPr>
          <p:cNvPicPr>
            <a:picLocks noChangeAspect="1"/>
          </p:cNvPicPr>
          <p:nvPr/>
        </p:nvPicPr>
        <p:blipFill rotWithShape="1">
          <a:blip r:embed="rId3"/>
          <a:srcRect l="-55" r="118" b="9231"/>
          <a:stretch/>
        </p:blipFill>
        <p:spPr>
          <a:xfrm>
            <a:off x="1937" y="3166914"/>
            <a:ext cx="12138315" cy="3744093"/>
          </a:xfrm>
          <a:prstGeom prst="rect">
            <a:avLst/>
          </a:prstGeom>
        </p:spPr>
      </p:pic>
    </p:spTree>
    <p:extLst>
      <p:ext uri="{BB962C8B-B14F-4D97-AF65-F5344CB8AC3E}">
        <p14:creationId xmlns:p14="http://schemas.microsoft.com/office/powerpoint/2010/main" val="272997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FCD9-33AE-4153-8151-C2B03EADE306}"/>
              </a:ext>
            </a:extLst>
          </p:cNvPr>
          <p:cNvSpPr>
            <a:spLocks noGrp="1"/>
          </p:cNvSpPr>
          <p:nvPr>
            <p:ph type="title"/>
          </p:nvPr>
        </p:nvSpPr>
        <p:spPr>
          <a:xfrm>
            <a:off x="741658" y="88792"/>
            <a:ext cx="9601200" cy="1485900"/>
          </a:xfrm>
        </p:spPr>
        <p:txBody>
          <a:bodyPr/>
          <a:lstStyle/>
          <a:p>
            <a:r>
              <a:rPr lang="en-US" b="1" dirty="0">
                <a:solidFill>
                  <a:srgbClr val="FF0000"/>
                </a:solidFill>
                <a:latin typeface="Arial" panose="020B0604020202020204" pitchFamily="34" charset="0"/>
                <a:ea typeface="+mj-lt"/>
                <a:cs typeface="Arial" panose="020B0604020202020204" pitchFamily="34" charset="0"/>
              </a:rPr>
              <a:t>Sexual Reproduction</a:t>
            </a:r>
            <a:endParaRPr lang="en-US" b="1" dirty="0">
              <a:solidFill>
                <a:srgbClr val="FF0000"/>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0F64A39B-E5AD-476E-BB0A-80EBB0107279}"/>
              </a:ext>
            </a:extLst>
          </p:cNvPr>
          <p:cNvSpPr>
            <a:spLocks noGrp="1"/>
          </p:cNvSpPr>
          <p:nvPr>
            <p:ph idx="1"/>
          </p:nvPr>
        </p:nvSpPr>
        <p:spPr>
          <a:xfrm>
            <a:off x="741658" y="831742"/>
            <a:ext cx="6105525" cy="6026258"/>
          </a:xfrm>
        </p:spPr>
        <p:txBody>
          <a:bodyPr vert="horz" lIns="91440" tIns="45720" rIns="91440" bIns="45720" rtlCol="0" anchor="t">
            <a:normAutofit/>
          </a:bodyPr>
          <a:lstStyle/>
          <a:p>
            <a:pPr marL="0" indent="0">
              <a:buNone/>
            </a:pPr>
            <a:r>
              <a:rPr lang="en-US" sz="2400" b="1" dirty="0">
                <a:latin typeface="Arial" panose="020B0604020202020204" pitchFamily="34" charset="0"/>
                <a:ea typeface="+mn-lt"/>
                <a:cs typeface="Arial" panose="020B0604020202020204" pitchFamily="34" charset="0"/>
              </a:rPr>
              <a:t>two parents combine their genetic material to produce </a:t>
            </a:r>
            <a:r>
              <a:rPr lang="en-US" sz="2400" b="1" dirty="0">
                <a:highlight>
                  <a:srgbClr val="FFFF00"/>
                </a:highlight>
                <a:latin typeface="Arial" panose="020B0604020202020204" pitchFamily="34" charset="0"/>
                <a:ea typeface="+mn-lt"/>
                <a:cs typeface="Arial" panose="020B0604020202020204" pitchFamily="34" charset="0"/>
              </a:rPr>
              <a:t>a new organism </a:t>
            </a:r>
            <a:r>
              <a:rPr lang="en-US" sz="2400" b="1" dirty="0">
                <a:latin typeface="Arial" panose="020B0604020202020204" pitchFamily="34" charset="0"/>
                <a:ea typeface="+mn-lt"/>
                <a:cs typeface="Arial" panose="020B0604020202020204" pitchFamily="34" charset="0"/>
              </a:rPr>
              <a:t>which </a:t>
            </a:r>
            <a:r>
              <a:rPr lang="en-US" sz="2400" b="1" dirty="0">
                <a:highlight>
                  <a:srgbClr val="FFFF00"/>
                </a:highlight>
                <a:latin typeface="Arial" panose="020B0604020202020204" pitchFamily="34" charset="0"/>
                <a:ea typeface="+mn-lt"/>
                <a:cs typeface="Arial" panose="020B0604020202020204" pitchFamily="34" charset="0"/>
              </a:rPr>
              <a:t>differs from both parents. </a:t>
            </a:r>
          </a:p>
          <a:p>
            <a:pPr marL="0" indent="0">
              <a:buNone/>
            </a:pPr>
            <a:r>
              <a:rPr lang="en-US" sz="2400" b="1" dirty="0">
                <a:latin typeface="Arial" panose="020B0604020202020204" pitchFamily="34" charset="0"/>
                <a:ea typeface="+mn-lt"/>
                <a:cs typeface="Arial" panose="020B0604020202020204" pitchFamily="34" charset="0"/>
              </a:rPr>
              <a:t>Sexual reproduction involves an </a:t>
            </a:r>
            <a:r>
              <a:rPr lang="en-US" sz="2400" b="1" dirty="0">
                <a:highlight>
                  <a:srgbClr val="FFFF00"/>
                </a:highlight>
                <a:latin typeface="Arial" panose="020B0604020202020204" pitchFamily="34" charset="0"/>
                <a:ea typeface="+mn-lt"/>
                <a:cs typeface="Arial" panose="020B0604020202020204" pitchFamily="34" charset="0"/>
              </a:rPr>
              <a:t>egg cell </a:t>
            </a:r>
            <a:r>
              <a:rPr lang="en-US" sz="2400" b="1" dirty="0">
                <a:latin typeface="Arial" panose="020B0604020202020204" pitchFamily="34" charset="0"/>
                <a:ea typeface="+mn-lt"/>
                <a:cs typeface="Arial" panose="020B0604020202020204" pitchFamily="34" charset="0"/>
              </a:rPr>
              <a:t>and </a:t>
            </a:r>
            <a:r>
              <a:rPr lang="en-US" sz="2400" b="1" dirty="0">
                <a:highlight>
                  <a:srgbClr val="FFFF00"/>
                </a:highlight>
                <a:latin typeface="Arial" panose="020B0604020202020204" pitchFamily="34" charset="0"/>
                <a:ea typeface="+mn-lt"/>
                <a:cs typeface="Arial" panose="020B0604020202020204" pitchFamily="34" charset="0"/>
              </a:rPr>
              <a:t>a sperm cell </a:t>
            </a:r>
            <a:r>
              <a:rPr lang="en-US" sz="2400" b="1" dirty="0">
                <a:latin typeface="Arial" panose="020B0604020202020204" pitchFamily="34" charset="0"/>
                <a:ea typeface="+mn-lt"/>
                <a:cs typeface="Arial" panose="020B0604020202020204" pitchFamily="34" charset="0"/>
              </a:rPr>
              <a:t>joining to form a new cell in a process called </a:t>
            </a:r>
            <a:r>
              <a:rPr lang="en-US" sz="3600" b="1" dirty="0">
                <a:solidFill>
                  <a:srgbClr val="FF0000"/>
                </a:solidFill>
                <a:latin typeface="Arial" panose="020B0604020202020204" pitchFamily="34" charset="0"/>
                <a:ea typeface="+mn-lt"/>
                <a:cs typeface="Arial" panose="020B0604020202020204" pitchFamily="34" charset="0"/>
              </a:rPr>
              <a:t>fertilization</a:t>
            </a:r>
            <a:r>
              <a:rPr lang="en-US" sz="2400" b="1" dirty="0">
                <a:latin typeface="Arial" panose="020B0604020202020204" pitchFamily="34" charset="0"/>
                <a:ea typeface="+mn-lt"/>
                <a:cs typeface="Arial" panose="020B0604020202020204" pitchFamily="34" charset="0"/>
              </a:rPr>
              <a:t>. </a:t>
            </a:r>
          </a:p>
          <a:p>
            <a:pPr marL="0" indent="0">
              <a:buNone/>
            </a:pPr>
            <a:r>
              <a:rPr lang="en-US" sz="2400" b="1" dirty="0">
                <a:latin typeface="Arial" panose="020B0604020202020204" pitchFamily="34" charset="0"/>
                <a:ea typeface="+mn-lt"/>
                <a:cs typeface="Arial" panose="020B0604020202020204" pitchFamily="34" charset="0"/>
              </a:rPr>
              <a:t>Sperm cells are from the father and contain half of the father’s chromosomes. </a:t>
            </a:r>
          </a:p>
          <a:p>
            <a:pPr marL="0" indent="0">
              <a:buNone/>
            </a:pPr>
            <a:r>
              <a:rPr lang="en-US" sz="2400" b="1" dirty="0">
                <a:latin typeface="Arial" panose="020B0604020202020204" pitchFamily="34" charset="0"/>
                <a:ea typeface="+mn-lt"/>
                <a:cs typeface="Arial" panose="020B0604020202020204" pitchFamily="34" charset="0"/>
              </a:rPr>
              <a:t>Egg cells are from the mother and contain half the mother’s chromosomes.</a:t>
            </a:r>
          </a:p>
          <a:p>
            <a:pPr marL="0" indent="0">
              <a:buNone/>
            </a:pPr>
            <a:r>
              <a:rPr lang="en-US" sz="2400" b="1" dirty="0">
                <a:latin typeface="Arial" panose="020B0604020202020204" pitchFamily="34" charset="0"/>
                <a:ea typeface="+mn-lt"/>
                <a:cs typeface="Arial" panose="020B0604020202020204" pitchFamily="34" charset="0"/>
              </a:rPr>
              <a:t>When fertilization occurs, a full set of chromosomes is present in the new cell.</a:t>
            </a:r>
            <a:endParaRPr lang="en-US" sz="2400" b="1" dirty="0">
              <a:latin typeface="Arial" panose="020B0604020202020204" pitchFamily="34" charset="0"/>
              <a:cs typeface="Arial" panose="020B0604020202020204" pitchFamily="34" charset="0"/>
            </a:endParaRPr>
          </a:p>
        </p:txBody>
      </p:sp>
      <p:pic>
        <p:nvPicPr>
          <p:cNvPr id="5" name="Picture 2" descr="Fertilization Stock Illustration - Download Image Now - iStock">
            <a:extLst>
              <a:ext uri="{FF2B5EF4-FFF2-40B4-BE49-F238E27FC236}">
                <a16:creationId xmlns:a16="http://schemas.microsoft.com/office/drawing/2014/main" id="{F4BAECF9-4D3F-43A2-9300-84F9F75F5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358" y="1574692"/>
            <a:ext cx="5087642"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75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1BC979-1CC7-4514-89C7-367BFA54E2AF}"/>
              </a:ext>
            </a:extLst>
          </p:cNvPr>
          <p:cNvSpPr txBox="1"/>
          <p:nvPr/>
        </p:nvSpPr>
        <p:spPr>
          <a:xfrm>
            <a:off x="815556" y="102313"/>
            <a:ext cx="89254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0000"/>
                </a:solidFill>
                <a:latin typeface="Arial" panose="020B0604020202020204" pitchFamily="34" charset="0"/>
                <a:ea typeface="+mn-lt"/>
                <a:cs typeface="Arial" panose="020B0604020202020204" pitchFamily="34" charset="0"/>
              </a:rPr>
              <a:t>Traits and genes</a:t>
            </a:r>
            <a:r>
              <a:rPr lang="en-US" sz="3200" b="1" dirty="0">
                <a:latin typeface="Arial" panose="020B0604020202020204" pitchFamily="34" charset="0"/>
                <a:ea typeface="+mn-lt"/>
                <a:cs typeface="Arial" panose="020B0604020202020204" pitchFamily="34" charset="0"/>
              </a:rPr>
              <a:t> </a:t>
            </a:r>
            <a:endParaRPr lang="en-US" sz="3200" dirty="0">
              <a:latin typeface="Arial" panose="020B0604020202020204" pitchFamily="34" charset="0"/>
              <a:ea typeface="Tahoma"/>
              <a:cs typeface="Arial" panose="020B0604020202020204" pitchFamily="34" charset="0"/>
            </a:endParaRPr>
          </a:p>
        </p:txBody>
      </p:sp>
      <p:sp>
        <p:nvSpPr>
          <p:cNvPr id="2" name="TextBox 1">
            <a:extLst>
              <a:ext uri="{FF2B5EF4-FFF2-40B4-BE49-F238E27FC236}">
                <a16:creationId xmlns:a16="http://schemas.microsoft.com/office/drawing/2014/main" id="{24CEE85E-B01F-40E7-A31F-E17B0F9DC665}"/>
              </a:ext>
            </a:extLst>
          </p:cNvPr>
          <p:cNvSpPr txBox="1"/>
          <p:nvPr/>
        </p:nvSpPr>
        <p:spPr>
          <a:xfrm>
            <a:off x="815556" y="920621"/>
            <a:ext cx="10737010"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latin typeface="Arial" panose="020B0604020202020204" pitchFamily="34" charset="0"/>
                <a:ea typeface="+mn-lt"/>
                <a:cs typeface="Arial" panose="020B0604020202020204" pitchFamily="34" charset="0"/>
              </a:rPr>
              <a:t>Because offspring receive roughly half their genetic information from each parent, they receive a combination of specific characteristics. </a:t>
            </a:r>
          </a:p>
          <a:p>
            <a:r>
              <a:rPr lang="en-US" sz="2600" b="1" u="sng" dirty="0">
                <a:solidFill>
                  <a:schemeClr val="accent6">
                    <a:lumMod val="75000"/>
                  </a:schemeClr>
                </a:solidFill>
                <a:latin typeface="Arial" panose="020B0604020202020204" pitchFamily="34" charset="0"/>
                <a:ea typeface="+mn-lt"/>
                <a:cs typeface="Arial" panose="020B0604020202020204" pitchFamily="34" charset="0"/>
              </a:rPr>
              <a:t>A specific</a:t>
            </a:r>
            <a:r>
              <a:rPr lang="en-US" sz="2600" b="1" dirty="0">
                <a:solidFill>
                  <a:schemeClr val="accent6">
                    <a:lumMod val="75000"/>
                  </a:schemeClr>
                </a:solidFill>
                <a:latin typeface="Arial" panose="020B0604020202020204" pitchFamily="34" charset="0"/>
                <a:ea typeface="+mn-lt"/>
                <a:cs typeface="Arial" panose="020B0604020202020204" pitchFamily="34" charset="0"/>
              </a:rPr>
              <a:t> </a:t>
            </a:r>
            <a:r>
              <a:rPr lang="en-US" sz="2600" b="1" u="sng" dirty="0">
                <a:solidFill>
                  <a:schemeClr val="accent6">
                    <a:lumMod val="75000"/>
                  </a:schemeClr>
                </a:solidFill>
                <a:latin typeface="Arial" panose="020B0604020202020204" pitchFamily="34" charset="0"/>
                <a:ea typeface="+mn-lt"/>
                <a:cs typeface="Arial" panose="020B0604020202020204" pitchFamily="34" charset="0"/>
              </a:rPr>
              <a:t>characteristic that an organism can pass to its offspring through its genes is called a </a:t>
            </a:r>
            <a:r>
              <a:rPr lang="en-US" sz="2600" b="1" u="sng" dirty="0">
                <a:solidFill>
                  <a:srgbClr val="FF0000"/>
                </a:solidFill>
                <a:latin typeface="Arial" panose="020B0604020202020204" pitchFamily="34" charset="0"/>
                <a:ea typeface="+mn-lt"/>
                <a:cs typeface="Arial" panose="020B0604020202020204" pitchFamily="34" charset="0"/>
              </a:rPr>
              <a:t>trait</a:t>
            </a:r>
            <a:r>
              <a:rPr lang="en-US" sz="2600" b="1" dirty="0">
                <a:latin typeface="Arial" panose="020B0604020202020204" pitchFamily="34" charset="0"/>
                <a:ea typeface="+mn-lt"/>
                <a:cs typeface="Arial" panose="020B0604020202020204" pitchFamily="34" charset="0"/>
              </a:rPr>
              <a:t>. </a:t>
            </a:r>
          </a:p>
          <a:p>
            <a:endParaRPr lang="en-US" sz="2600" b="1" dirty="0">
              <a:latin typeface="Arial" panose="020B0604020202020204" pitchFamily="34" charset="0"/>
              <a:ea typeface="+mn-lt"/>
              <a:cs typeface="Arial" panose="020B0604020202020204" pitchFamily="34" charset="0"/>
            </a:endParaRPr>
          </a:p>
          <a:p>
            <a:r>
              <a:rPr lang="en-US" sz="2600" b="1" u="sng" dirty="0">
                <a:solidFill>
                  <a:srgbClr val="FF0000"/>
                </a:solidFill>
                <a:latin typeface="Arial" panose="020B0604020202020204" pitchFamily="34" charset="0"/>
                <a:ea typeface="+mn-lt"/>
                <a:cs typeface="Arial" panose="020B0604020202020204" pitchFamily="34" charset="0"/>
              </a:rPr>
              <a:t>A gene </a:t>
            </a:r>
            <a:r>
              <a:rPr lang="en-US" sz="2600" b="1" u="sng" dirty="0">
                <a:solidFill>
                  <a:srgbClr val="92D050"/>
                </a:solidFill>
                <a:latin typeface="Arial" panose="020B0604020202020204" pitchFamily="34" charset="0"/>
                <a:ea typeface="+mn-lt"/>
                <a:cs typeface="Arial" panose="020B0604020202020204" pitchFamily="34" charset="0"/>
              </a:rPr>
              <a:t>is a sequence of DNA that determines a trait and is passed from parent to offspring</a:t>
            </a:r>
            <a:r>
              <a:rPr lang="en-US" sz="2600" b="1" dirty="0">
                <a:latin typeface="Arial" panose="020B0604020202020204" pitchFamily="34" charset="0"/>
                <a:ea typeface="+mn-lt"/>
                <a:cs typeface="Arial" panose="020B0604020202020204" pitchFamily="34" charset="0"/>
              </a:rPr>
              <a:t>.</a:t>
            </a:r>
          </a:p>
          <a:p>
            <a:r>
              <a:rPr lang="en-US" sz="2600" b="1" dirty="0">
                <a:latin typeface="Arial" panose="020B0604020202020204" pitchFamily="34" charset="0"/>
                <a:ea typeface="+mn-lt"/>
                <a:cs typeface="Arial" panose="020B0604020202020204" pitchFamily="34" charset="0"/>
              </a:rPr>
              <a:t> As a result, offspring may look very similar to their parents, or they may look very different, </a:t>
            </a:r>
          </a:p>
          <a:p>
            <a:r>
              <a:rPr lang="en-US" sz="2600" b="1" dirty="0">
                <a:latin typeface="Arial" panose="020B0604020202020204" pitchFamily="34" charset="0"/>
                <a:ea typeface="+mn-lt"/>
                <a:cs typeface="Arial" panose="020B0604020202020204" pitchFamily="34" charset="0"/>
              </a:rPr>
              <a:t>These differences are known as </a:t>
            </a:r>
            <a:r>
              <a:rPr lang="en-US" sz="2600" b="1" dirty="0">
                <a:highlight>
                  <a:srgbClr val="FFFF00"/>
                </a:highlight>
                <a:latin typeface="Arial" panose="020B0604020202020204" pitchFamily="34" charset="0"/>
                <a:ea typeface="+mn-lt"/>
                <a:cs typeface="Arial" panose="020B0604020202020204" pitchFamily="34" charset="0"/>
              </a:rPr>
              <a:t>variations</a:t>
            </a:r>
            <a:r>
              <a:rPr lang="en-US" sz="2600" b="1" dirty="0">
                <a:latin typeface="Arial" panose="020B0604020202020204" pitchFamily="34" charset="0"/>
                <a:ea typeface="+mn-lt"/>
                <a:cs typeface="Arial" panose="020B0604020202020204" pitchFamily="34" charset="0"/>
              </a:rPr>
              <a:t>, and they are what make you different from your siblings. Individual variations depend on which genes were passed on from each parent.</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614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8188-B4D8-4632-9700-D6DE7E90F136}"/>
              </a:ext>
            </a:extLst>
          </p:cNvPr>
          <p:cNvSpPr>
            <a:spLocks noGrp="1"/>
          </p:cNvSpPr>
          <p:nvPr>
            <p:ph type="title"/>
          </p:nvPr>
        </p:nvSpPr>
        <p:spPr>
          <a:xfrm>
            <a:off x="904875" y="228600"/>
            <a:ext cx="9601200" cy="1485900"/>
          </a:xfrm>
        </p:spPr>
        <p:txBody>
          <a:bodyPr>
            <a:normAutofit/>
          </a:bodyPr>
          <a:lstStyle/>
          <a:p>
            <a:r>
              <a:rPr lang="en-US" sz="5400" b="1" dirty="0">
                <a:solidFill>
                  <a:srgbClr val="FF0000"/>
                </a:solidFill>
                <a:latin typeface="Arial" panose="020B0604020202020204" pitchFamily="34" charset="0"/>
                <a:cs typeface="Arial" panose="020B0604020202020204" pitchFamily="34" charset="0"/>
              </a:rPr>
              <a:t>Genes</a:t>
            </a:r>
            <a:r>
              <a:rPr lang="en-US" sz="4800" dirty="0">
                <a:solidFill>
                  <a:srgbClr val="FF0000"/>
                </a:solidFill>
              </a:rPr>
              <a:t> </a:t>
            </a:r>
          </a:p>
        </p:txBody>
      </p:sp>
      <p:sp>
        <p:nvSpPr>
          <p:cNvPr id="4" name="Footer Placeholder 3">
            <a:extLst>
              <a:ext uri="{FF2B5EF4-FFF2-40B4-BE49-F238E27FC236}">
                <a16:creationId xmlns:a16="http://schemas.microsoft.com/office/drawing/2014/main" id="{BF2C8E45-4FF4-409C-8A16-124DE93A6AB9}"/>
              </a:ext>
            </a:extLst>
          </p:cNvPr>
          <p:cNvSpPr>
            <a:spLocks noGrp="1"/>
          </p:cNvSpPr>
          <p:nvPr>
            <p:ph type="ftr" sz="quarter" idx="11"/>
          </p:nvPr>
        </p:nvSpPr>
        <p:spPr/>
        <p:txBody>
          <a:bodyPr/>
          <a:lstStyle/>
          <a:p>
            <a:endParaRPr lang="en-US"/>
          </a:p>
        </p:txBody>
      </p:sp>
      <p:pic>
        <p:nvPicPr>
          <p:cNvPr id="4098" name="Picture 2" descr="gene chromosome - Eschool">
            <a:extLst>
              <a:ext uri="{FF2B5EF4-FFF2-40B4-BE49-F238E27FC236}">
                <a16:creationId xmlns:a16="http://schemas.microsoft.com/office/drawing/2014/main" id="{DE3866E2-5AEB-431F-A7CD-1D87030D90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5068" y="1377245"/>
            <a:ext cx="5112807" cy="4794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عرض الشرائح: كيفية توراث الاضطرابات الجينية - Mayo Clinic (مايو كلينك)">
            <a:extLst>
              <a:ext uri="{FF2B5EF4-FFF2-40B4-BE49-F238E27FC236}">
                <a16:creationId xmlns:a16="http://schemas.microsoft.com/office/drawing/2014/main" id="{EF5C9EEA-FEDB-43CD-B40F-3FD728ABC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7" y="1310922"/>
            <a:ext cx="5168476"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29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F9E2-FE61-4BED-8BB2-047B5DE49A07}"/>
              </a:ext>
            </a:extLst>
          </p:cNvPr>
          <p:cNvSpPr>
            <a:spLocks noGrp="1"/>
          </p:cNvSpPr>
          <p:nvPr>
            <p:ph type="title"/>
          </p:nvPr>
        </p:nvSpPr>
        <p:spPr>
          <a:xfrm>
            <a:off x="1233379" y="187036"/>
            <a:ext cx="9601200" cy="1485900"/>
          </a:xfrm>
        </p:spPr>
        <p:txBody>
          <a:bodyPr/>
          <a:lstStyle/>
          <a:p>
            <a:r>
              <a:rPr lang="en-US" sz="4800" b="1" dirty="0">
                <a:solidFill>
                  <a:srgbClr val="FF0000"/>
                </a:solidFill>
                <a:latin typeface="Arial" panose="020B0604020202020204" pitchFamily="34" charset="0"/>
                <a:cs typeface="Arial" panose="020B0604020202020204" pitchFamily="34" charset="0"/>
              </a:rPr>
              <a:t>Trait</a:t>
            </a:r>
            <a:r>
              <a:rPr lang="en-US" b="1" dirty="0">
                <a:latin typeface="Arial" panose="020B0604020202020204" pitchFamily="34" charset="0"/>
                <a:cs typeface="Arial" panose="020B0604020202020204" pitchFamily="34" charset="0"/>
              </a:rPr>
              <a:t> </a:t>
            </a:r>
          </a:p>
        </p:txBody>
      </p:sp>
      <p:pic>
        <p:nvPicPr>
          <p:cNvPr id="5122" name="Picture 2" descr="Traits - Definition and Examples - Biology Online Dictionary">
            <a:extLst>
              <a:ext uri="{FF2B5EF4-FFF2-40B4-BE49-F238E27FC236}">
                <a16:creationId xmlns:a16="http://schemas.microsoft.com/office/drawing/2014/main" id="{C0543D0D-D480-4F34-9A4C-258E4F3BD4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460" y="929985"/>
            <a:ext cx="11288889" cy="530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92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686800" cy="838200"/>
          </a:xfrm>
        </p:spPr>
        <p:txBody>
          <a:bodyPr>
            <a:noAutofit/>
          </a:bodyPr>
          <a:lstStyle/>
          <a:p>
            <a:pPr algn="ctr"/>
            <a:r>
              <a:rPr lang="en-US" sz="4000" b="1" dirty="0">
                <a:solidFill>
                  <a:srgbClr val="FF0000"/>
                </a:solidFill>
                <a:latin typeface="Arial" panose="020B0604020202020204" pitchFamily="34" charset="0"/>
                <a:cs typeface="Arial" panose="020B0604020202020204" pitchFamily="34" charset="0"/>
              </a:rPr>
              <a:t>Comparing Types of Reproduction</a:t>
            </a:r>
          </a:p>
        </p:txBody>
      </p:sp>
      <p:sp>
        <p:nvSpPr>
          <p:cNvPr id="3" name="Content Placeholder 2"/>
          <p:cNvSpPr>
            <a:spLocks noGrp="1"/>
          </p:cNvSpPr>
          <p:nvPr>
            <p:ph idx="1"/>
          </p:nvPr>
        </p:nvSpPr>
        <p:spPr>
          <a:xfrm>
            <a:off x="876300" y="1133475"/>
            <a:ext cx="11220450" cy="5572125"/>
          </a:xfrm>
        </p:spPr>
        <p:txBody>
          <a:bodyPr>
            <a:normAutofit lnSpcReduction="10000"/>
          </a:bodyPr>
          <a:lstStyle/>
          <a:p>
            <a:pPr marL="0" indent="0">
              <a:buNone/>
            </a:pPr>
            <a:r>
              <a:rPr lang="en-US" sz="2400" b="1" dirty="0">
                <a:latin typeface="Arial" panose="020B0604020202020204" pitchFamily="34" charset="0"/>
                <a:cs typeface="Arial" panose="020B0604020202020204" pitchFamily="34" charset="0"/>
              </a:rPr>
              <a:t>Both methods of reproduction have advantages and disadvantages</a:t>
            </a:r>
            <a:r>
              <a:rPr lang="en-US" dirty="0">
                <a:latin typeface="Arial" panose="020B0604020202020204" pitchFamily="34" charset="0"/>
                <a:cs typeface="Arial" panose="020B0604020202020204" pitchFamily="34" charset="0"/>
              </a:rPr>
              <a:t>. </a:t>
            </a:r>
          </a:p>
          <a:p>
            <a:pPr marL="0" indent="0">
              <a:buNone/>
            </a:pPr>
            <a:r>
              <a:rPr lang="en-US" sz="3400" b="1" u="sng" dirty="0">
                <a:highlight>
                  <a:srgbClr val="FFFF00"/>
                </a:highlight>
                <a:latin typeface="Arial" panose="020B0604020202020204" pitchFamily="34" charset="0"/>
                <a:cs typeface="Arial" panose="020B0604020202020204" pitchFamily="34" charset="0"/>
              </a:rPr>
              <a:t>Asexual reproduction:</a:t>
            </a:r>
            <a:endParaRPr lang="en-US" b="1" u="sng" dirty="0">
              <a:highlight>
                <a:srgbClr val="FFFF00"/>
              </a:highlight>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Organisms that reproduce asexually </a:t>
            </a:r>
            <a:r>
              <a:rPr lang="en-US" b="1" dirty="0">
                <a:solidFill>
                  <a:srgbClr val="FF0000"/>
                </a:solidFill>
                <a:latin typeface="Arial" panose="020B0604020202020204" pitchFamily="34" charset="0"/>
                <a:cs typeface="Arial" panose="020B0604020202020204" pitchFamily="34" charset="0"/>
              </a:rPr>
              <a:t>do not have to find a mate.</a:t>
            </a:r>
          </a:p>
          <a:p>
            <a:pPr marL="0" indent="0">
              <a:buNone/>
            </a:pPr>
            <a:r>
              <a:rPr lang="en-US" b="1" dirty="0">
                <a:latin typeface="Arial" panose="020B0604020202020204" pitchFamily="34" charset="0"/>
                <a:cs typeface="Arial" panose="020B0604020202020204" pitchFamily="34" charset="0"/>
              </a:rPr>
              <a:t>They can also produce many </a:t>
            </a:r>
            <a:r>
              <a:rPr lang="en-US" b="1" dirty="0">
                <a:solidFill>
                  <a:srgbClr val="FF0000"/>
                </a:solidFill>
                <a:latin typeface="Arial" panose="020B0604020202020204" pitchFamily="34" charset="0"/>
                <a:cs typeface="Arial" panose="020B0604020202020204" pitchFamily="34" charset="0"/>
              </a:rPr>
              <a:t>offspring fairly quickly. </a:t>
            </a:r>
          </a:p>
          <a:p>
            <a:pPr marL="0" indent="0">
              <a:buNone/>
            </a:pPr>
            <a:r>
              <a:rPr lang="en-US" b="1" dirty="0">
                <a:highlight>
                  <a:srgbClr val="FF0000"/>
                </a:highlight>
                <a:latin typeface="Arial" panose="020B0604020202020204" pitchFamily="34" charset="0"/>
                <a:cs typeface="Arial" panose="020B0604020202020204" pitchFamily="34" charset="0"/>
              </a:rPr>
              <a:t>The downside is </a:t>
            </a:r>
            <a:r>
              <a:rPr lang="en-US" b="1" dirty="0">
                <a:latin typeface="Arial" panose="020B0604020202020204" pitchFamily="34" charset="0"/>
                <a:cs typeface="Arial" panose="020B0604020202020204" pitchFamily="34" charset="0"/>
              </a:rPr>
              <a:t>that all of the offspring </a:t>
            </a:r>
            <a:r>
              <a:rPr lang="en-US" b="1" dirty="0">
                <a:solidFill>
                  <a:srgbClr val="FF0000"/>
                </a:solidFill>
                <a:latin typeface="Arial" panose="020B0604020202020204" pitchFamily="34" charset="0"/>
                <a:cs typeface="Arial" panose="020B0604020202020204" pitchFamily="34" charset="0"/>
              </a:rPr>
              <a:t>have exactly the same genetic makeup as the parent. </a:t>
            </a:r>
          </a:p>
          <a:p>
            <a:pPr marL="0" indent="0">
              <a:buNone/>
            </a:pPr>
            <a:r>
              <a:rPr lang="en-US" sz="3400" b="1" u="sng" dirty="0">
                <a:highlight>
                  <a:srgbClr val="FFFF00"/>
                </a:highlight>
                <a:latin typeface="Arial" panose="020B0604020202020204" pitchFamily="34" charset="0"/>
                <a:cs typeface="Arial" panose="020B0604020202020204" pitchFamily="34" charset="0"/>
              </a:rPr>
              <a:t>Sexual reproduction:</a:t>
            </a:r>
            <a:endParaRPr lang="en-US" b="1" u="sng" dirty="0">
              <a:highlight>
                <a:srgbClr val="FFFF00"/>
              </a:highlight>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Organisms that reproduce sexually pass on genes with</a:t>
            </a:r>
            <a:r>
              <a:rPr lang="en-US" b="1" dirty="0">
                <a:highlight>
                  <a:srgbClr val="FFFF00"/>
                </a:highlight>
                <a:latin typeface="Arial" panose="020B0604020202020204" pitchFamily="34" charset="0"/>
                <a:cs typeface="Arial" panose="020B0604020202020204" pitchFamily="34" charset="0"/>
              </a:rPr>
              <a:t> greater genetic variation, this</a:t>
            </a:r>
            <a:r>
              <a:rPr lang="en-US" b="1" dirty="0">
                <a:latin typeface="Arial" panose="020B0604020202020204" pitchFamily="34" charset="0"/>
                <a:cs typeface="Arial" panose="020B0604020202020204" pitchFamily="34" charset="0"/>
              </a:rPr>
              <a:t> may increase their chances of surviving in a changing environment.</a:t>
            </a:r>
            <a:endParaRPr lang="en-US" b="1" dirty="0">
              <a:highlight>
                <a:srgbClr val="FFFF00"/>
              </a:highlight>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It is possible that they received a gene from a parent that helps them adapt to the changing environment. </a:t>
            </a:r>
          </a:p>
          <a:p>
            <a:pPr marL="0" indent="0">
              <a:buNone/>
            </a:pPr>
            <a:r>
              <a:rPr lang="en-US" b="1" dirty="0">
                <a:highlight>
                  <a:srgbClr val="FF0000"/>
                </a:highlight>
                <a:latin typeface="Arial" panose="020B0604020202020204" pitchFamily="34" charset="0"/>
                <a:cs typeface="Arial" panose="020B0604020202020204" pitchFamily="34" charset="0"/>
              </a:rPr>
              <a:t>One potential downside of sexual </a:t>
            </a:r>
            <a:r>
              <a:rPr lang="en-US" b="1" dirty="0">
                <a:latin typeface="Arial" panose="020B0604020202020204" pitchFamily="34" charset="0"/>
                <a:cs typeface="Arial" panose="020B0604020202020204" pitchFamily="34" charset="0"/>
              </a:rPr>
              <a:t>reproduction is that the organism needs to find a mate. This can sometimes be a problem for animals, such as polar bears, that live in remote areas.</a:t>
            </a:r>
          </a:p>
        </p:txBody>
      </p:sp>
      <p:sp>
        <p:nvSpPr>
          <p:cNvPr id="4" name="Rectangle 3">
            <a:extLst>
              <a:ext uri="{FF2B5EF4-FFF2-40B4-BE49-F238E27FC236}">
                <a16:creationId xmlns:a16="http://schemas.microsoft.com/office/drawing/2014/main" id="{E511CAFB-DBF3-43AC-92F2-22A8DD63BB84}"/>
              </a:ext>
            </a:extLst>
          </p:cNvPr>
          <p:cNvSpPr/>
          <p:nvPr/>
        </p:nvSpPr>
        <p:spPr>
          <a:xfrm>
            <a:off x="2868890" y="764143"/>
            <a:ext cx="6454219" cy="369332"/>
          </a:xfrm>
          <a:prstGeom prst="rect">
            <a:avLst/>
          </a:prstGeom>
        </p:spPr>
        <p:txBody>
          <a:bodyPr wrap="square">
            <a:spAutoFit/>
          </a:bodyPr>
          <a:lstStyle/>
          <a:p>
            <a:r>
              <a:rPr lang="en-US" dirty="0">
                <a:hlinkClick r:id="rId2"/>
              </a:rPr>
              <a:t>https://learn.genetics.utah.edu/content/basics/reproduction/</a:t>
            </a:r>
            <a:endParaRPr lang="en-US" dirty="0"/>
          </a:p>
        </p:txBody>
      </p:sp>
    </p:spTree>
    <p:extLst>
      <p:ext uri="{BB962C8B-B14F-4D97-AF65-F5344CB8AC3E}">
        <p14:creationId xmlns:p14="http://schemas.microsoft.com/office/powerpoint/2010/main" val="526235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FF862E-F1F1-428E-84BD-627BE0CF0773}"/>
              </a:ext>
            </a:extLst>
          </p:cNvPr>
          <p:cNvSpPr txBox="1"/>
          <p:nvPr/>
        </p:nvSpPr>
        <p:spPr>
          <a:xfrm>
            <a:off x="986288" y="1201947"/>
            <a:ext cx="10090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latin typeface="Time new roman"/>
              <a:cs typeface="Arial"/>
            </a:endParaRPr>
          </a:p>
        </p:txBody>
      </p:sp>
      <p:pic>
        <p:nvPicPr>
          <p:cNvPr id="7" name="Picture 8" descr="Table&#10;&#10;Description automatically generated">
            <a:extLst>
              <a:ext uri="{FF2B5EF4-FFF2-40B4-BE49-F238E27FC236}">
                <a16:creationId xmlns:a16="http://schemas.microsoft.com/office/drawing/2014/main" id="{7D43CF32-2A22-4376-9063-838F24D27D74}"/>
              </a:ext>
            </a:extLst>
          </p:cNvPr>
          <p:cNvPicPr>
            <a:picLocks noGrp="1" noChangeAspect="1"/>
          </p:cNvPicPr>
          <p:nvPr>
            <p:ph idx="1"/>
          </p:nvPr>
        </p:nvPicPr>
        <p:blipFill>
          <a:blip r:embed="rId2"/>
          <a:stretch>
            <a:fillRect/>
          </a:stretch>
        </p:blipFill>
        <p:spPr>
          <a:xfrm>
            <a:off x="1637762" y="1339699"/>
            <a:ext cx="8910726" cy="2368491"/>
          </a:xfrm>
        </p:spPr>
      </p:pic>
      <p:pic>
        <p:nvPicPr>
          <p:cNvPr id="9" name="Picture 10" descr="Table&#10;&#10;Description automatically generated">
            <a:extLst>
              <a:ext uri="{FF2B5EF4-FFF2-40B4-BE49-F238E27FC236}">
                <a16:creationId xmlns:a16="http://schemas.microsoft.com/office/drawing/2014/main" id="{0F3BB786-1EF9-43F8-A0B0-F9DFA0AC7ECE}"/>
              </a:ext>
            </a:extLst>
          </p:cNvPr>
          <p:cNvPicPr>
            <a:picLocks noChangeAspect="1"/>
          </p:cNvPicPr>
          <p:nvPr/>
        </p:nvPicPr>
        <p:blipFill>
          <a:blip r:embed="rId3"/>
          <a:stretch>
            <a:fillRect/>
          </a:stretch>
        </p:blipFill>
        <p:spPr>
          <a:xfrm>
            <a:off x="1637762" y="3845942"/>
            <a:ext cx="8637916" cy="2302938"/>
          </a:xfrm>
          <a:prstGeom prst="rect">
            <a:avLst/>
          </a:prstGeom>
        </p:spPr>
      </p:pic>
    </p:spTree>
    <p:extLst>
      <p:ext uri="{BB962C8B-B14F-4D97-AF65-F5344CB8AC3E}">
        <p14:creationId xmlns:p14="http://schemas.microsoft.com/office/powerpoint/2010/main" val="14099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686800" cy="838200"/>
          </a:xfrm>
        </p:spPr>
        <p:txBody>
          <a:bodyPr>
            <a:normAutofit/>
          </a:bodyPr>
          <a:lstStyle/>
          <a:p>
            <a:pPr algn="ctr"/>
            <a:r>
              <a:rPr lang="en-US" b="1" dirty="0">
                <a:solidFill>
                  <a:srgbClr val="FF0000"/>
                </a:solidFill>
                <a:latin typeface="Arial" panose="020B0604020202020204" pitchFamily="34" charset="0"/>
                <a:cs typeface="Arial" panose="020B0604020202020204" pitchFamily="34" charset="0"/>
              </a:rPr>
              <a:t>Inherited Traits </a:t>
            </a:r>
          </a:p>
        </p:txBody>
      </p:sp>
      <p:sp>
        <p:nvSpPr>
          <p:cNvPr id="3" name="Content Placeholder 2"/>
          <p:cNvSpPr>
            <a:spLocks noGrp="1"/>
          </p:cNvSpPr>
          <p:nvPr>
            <p:ph idx="1"/>
          </p:nvPr>
        </p:nvSpPr>
        <p:spPr>
          <a:xfrm>
            <a:off x="666750" y="1219200"/>
            <a:ext cx="11525250" cy="5562600"/>
          </a:xfrm>
        </p:spPr>
        <p:txBody>
          <a:bodyPr>
            <a:noAutofit/>
          </a:bodyPr>
          <a:lstStyle/>
          <a:p>
            <a:pPr marL="0" indent="0">
              <a:buNone/>
            </a:pPr>
            <a:r>
              <a:rPr lang="en-US" b="1" dirty="0">
                <a:latin typeface="Arial" panose="020B0604020202020204" pitchFamily="34" charset="0"/>
                <a:cs typeface="Arial" panose="020B0604020202020204" pitchFamily="34" charset="0"/>
              </a:rPr>
              <a:t>is the process by which an offspring receives genes from its parents.</a:t>
            </a:r>
          </a:p>
          <a:p>
            <a:pPr marL="0" indent="0">
              <a:buNone/>
            </a:pPr>
            <a:r>
              <a:rPr lang="en-US" b="1" dirty="0">
                <a:latin typeface="Arial" panose="020B0604020202020204" pitchFamily="34" charset="0"/>
                <a:cs typeface="Arial" panose="020B0604020202020204" pitchFamily="34" charset="0"/>
              </a:rPr>
              <a:t>When sperm and egg cells come together, genetic information from the mother and father mix. Genes are located on chromosomes and describe the factors that control a trait. Each trait is described by a pair of genes, with one gene from the mother and one from the father. Sometimes the pair of genes are the same. At other times, there are two different genes in the pair. </a:t>
            </a:r>
          </a:p>
          <a:p>
            <a:pPr marL="0" indent="0">
              <a:buNone/>
            </a:pP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en-US" b="1" u="sng" dirty="0">
                <a:latin typeface="Arial" panose="020B0604020202020204" pitchFamily="34" charset="0"/>
                <a:cs typeface="Arial" panose="020B0604020202020204" pitchFamily="34" charset="0"/>
              </a:rPr>
              <a:t>Allele:</a:t>
            </a:r>
          </a:p>
          <a:p>
            <a:pPr marL="0" indent="0">
              <a:buNone/>
            </a:pPr>
            <a:r>
              <a:rPr lang="en-US" b="1" dirty="0">
                <a:latin typeface="Arial" panose="020B0604020202020204" pitchFamily="34" charset="0"/>
                <a:cs typeface="Arial" panose="020B0604020202020204" pitchFamily="34" charset="0"/>
              </a:rPr>
              <a:t>An allele is a different form of the same gene. One allele is received from each parent, and the combination of alleles determines which traits the offspring will have. In the simplest case, alleles are either dominant or recessive. If an offspring inherits a dominant allele from either parent, that trait will always show up in the offspring. But, if the offspring inherits recessive alleles from each parent, a recessive trait will show. This relationship allows parents with two dominant alleles to pass on recessive alleles to their offspring. For example, two brown-eyed people may have a blue-eyed child. However, most genetic traits do not follow these simple patterns of dominant and recessive inheritance.</a:t>
            </a:r>
          </a:p>
        </p:txBody>
      </p:sp>
    </p:spTree>
    <p:extLst>
      <p:ext uri="{BB962C8B-B14F-4D97-AF65-F5344CB8AC3E}">
        <p14:creationId xmlns:p14="http://schemas.microsoft.com/office/powerpoint/2010/main" val="1080930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9E937-D3B8-4420-9A03-4EE532B9ED58}"/>
              </a:ext>
            </a:extLst>
          </p:cNvPr>
          <p:cNvSpPr>
            <a:spLocks noGrp="1"/>
          </p:cNvSpPr>
          <p:nvPr>
            <p:ph type="title"/>
          </p:nvPr>
        </p:nvSpPr>
        <p:spPr/>
        <p:txBody>
          <a:bodyPr/>
          <a:lstStyle/>
          <a:p>
            <a:r>
              <a:rPr lang="en-GB" b="1" dirty="0">
                <a:solidFill>
                  <a:srgbClr val="0070C0"/>
                </a:solidFill>
                <a:latin typeface="Arial" panose="020B0604020202020204" pitchFamily="34" charset="0"/>
                <a:cs typeface="Arial" panose="020B0604020202020204" pitchFamily="34" charset="0"/>
              </a:rPr>
              <a:t>Inherited trait </a:t>
            </a:r>
          </a:p>
        </p:txBody>
      </p:sp>
      <p:sp>
        <p:nvSpPr>
          <p:cNvPr id="3" name="Content Placeholder 2">
            <a:extLst>
              <a:ext uri="{FF2B5EF4-FFF2-40B4-BE49-F238E27FC236}">
                <a16:creationId xmlns:a16="http://schemas.microsoft.com/office/drawing/2014/main" id="{43B3A4E5-7A55-4128-9257-BEEFD157A772}"/>
              </a:ext>
            </a:extLst>
          </p:cNvPr>
          <p:cNvSpPr>
            <a:spLocks noGrp="1"/>
          </p:cNvSpPr>
          <p:nvPr>
            <p:ph idx="1"/>
          </p:nvPr>
        </p:nvSpPr>
        <p:spPr>
          <a:xfrm>
            <a:off x="790574" y="1657350"/>
            <a:ext cx="10410825" cy="5133975"/>
          </a:xfrm>
        </p:spPr>
        <p:txBody>
          <a:bodyPr>
            <a:normAutofit/>
          </a:bodyPr>
          <a:lstStyle/>
          <a:p>
            <a:r>
              <a:rPr lang="en-GB" sz="3500" b="1" dirty="0">
                <a:solidFill>
                  <a:srgbClr val="0070C0"/>
                </a:solidFill>
                <a:latin typeface="Arial" panose="020B0604020202020204" pitchFamily="34" charset="0"/>
                <a:cs typeface="Arial" panose="020B0604020202020204" pitchFamily="34" charset="0"/>
              </a:rPr>
              <a:t>Inheritance</a:t>
            </a:r>
            <a:r>
              <a:rPr lang="en-GB" sz="3500" b="1" dirty="0">
                <a:latin typeface="Arial" panose="020B0604020202020204" pitchFamily="34" charset="0"/>
                <a:cs typeface="Arial" panose="020B0604020202020204" pitchFamily="34" charset="0"/>
              </a:rPr>
              <a:t>: the process by  which the  process receives genes from their parents</a:t>
            </a:r>
          </a:p>
          <a:p>
            <a:endParaRPr lang="en-GB" sz="3500" b="1" dirty="0">
              <a:latin typeface="Arial" panose="020B0604020202020204" pitchFamily="34" charset="0"/>
              <a:cs typeface="Arial" panose="020B0604020202020204" pitchFamily="34" charset="0"/>
            </a:endParaRPr>
          </a:p>
          <a:p>
            <a:r>
              <a:rPr lang="en-GB" sz="3500" b="1" dirty="0">
                <a:solidFill>
                  <a:srgbClr val="0070C0"/>
                </a:solidFill>
                <a:latin typeface="Arial" panose="020B0604020202020204" pitchFamily="34" charset="0"/>
                <a:cs typeface="Arial" panose="020B0604020202020204" pitchFamily="34" charset="0"/>
              </a:rPr>
              <a:t>Gene</a:t>
            </a:r>
            <a:r>
              <a:rPr lang="en-GB" sz="3500" b="1" dirty="0">
                <a:latin typeface="Arial" panose="020B0604020202020204" pitchFamily="34" charset="0"/>
                <a:cs typeface="Arial" panose="020B0604020202020204" pitchFamily="34" charset="0"/>
              </a:rPr>
              <a:t>: is apportion on chromosome describes the factors that control a trait </a:t>
            </a:r>
          </a:p>
          <a:p>
            <a:endParaRPr lang="en-GB" sz="3500" b="1" dirty="0">
              <a:latin typeface="Arial" panose="020B0604020202020204" pitchFamily="34" charset="0"/>
              <a:cs typeface="Arial" panose="020B0604020202020204" pitchFamily="34" charset="0"/>
            </a:endParaRPr>
          </a:p>
          <a:p>
            <a:r>
              <a:rPr lang="en-GB" sz="3500" b="1" dirty="0">
                <a:solidFill>
                  <a:srgbClr val="0070C0"/>
                </a:solidFill>
                <a:latin typeface="Arial" panose="020B0604020202020204" pitchFamily="34" charset="0"/>
                <a:cs typeface="Arial" panose="020B0604020202020204" pitchFamily="34" charset="0"/>
              </a:rPr>
              <a:t>Allele</a:t>
            </a:r>
            <a:r>
              <a:rPr lang="en-GB" sz="3500" b="1" dirty="0">
                <a:latin typeface="Arial" panose="020B0604020202020204" pitchFamily="34" charset="0"/>
                <a:cs typeface="Arial" panose="020B0604020202020204" pitchFamily="34" charset="0"/>
              </a:rPr>
              <a:t>: Different form of the same trait </a:t>
            </a:r>
          </a:p>
          <a:p>
            <a:endParaRPr lang="en-GB" dirty="0">
              <a:latin typeface="Aharoni" panose="02010803020104030203" pitchFamily="2" charset="-79"/>
              <a:cs typeface="Aharoni" panose="02010803020104030203" pitchFamily="2" charset="-79"/>
            </a:endParaRPr>
          </a:p>
        </p:txBody>
      </p:sp>
      <p:sp>
        <p:nvSpPr>
          <p:cNvPr id="4" name="Rectangle 3">
            <a:extLst>
              <a:ext uri="{FF2B5EF4-FFF2-40B4-BE49-F238E27FC236}">
                <a16:creationId xmlns:a16="http://schemas.microsoft.com/office/drawing/2014/main" id="{685BC75F-C930-4185-8C3B-97C831CFA102}"/>
              </a:ext>
            </a:extLst>
          </p:cNvPr>
          <p:cNvSpPr/>
          <p:nvPr/>
        </p:nvSpPr>
        <p:spPr>
          <a:xfrm>
            <a:off x="1875541" y="6038365"/>
            <a:ext cx="8593318" cy="646331"/>
          </a:xfrm>
          <a:prstGeom prst="rect">
            <a:avLst/>
          </a:prstGeom>
        </p:spPr>
        <p:txBody>
          <a:bodyPr wrap="square">
            <a:spAutoFit/>
          </a:bodyPr>
          <a:lstStyle/>
          <a:p>
            <a:r>
              <a:rPr lang="en-US" dirty="0">
                <a:hlinkClick r:id="rId2"/>
              </a:rPr>
              <a:t>https://wordwall.net/resource/14017980/science/traits-inherited-or-not-inherited</a:t>
            </a:r>
            <a:endParaRPr lang="en-US" dirty="0"/>
          </a:p>
          <a:p>
            <a:endParaRPr lang="en-US" dirty="0"/>
          </a:p>
        </p:txBody>
      </p:sp>
    </p:spTree>
    <p:extLst>
      <p:ext uri="{BB962C8B-B14F-4D97-AF65-F5344CB8AC3E}">
        <p14:creationId xmlns:p14="http://schemas.microsoft.com/office/powerpoint/2010/main" val="221618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lele Punnett square - purple vs white flowers">
            <a:extLst>
              <a:ext uri="{FF2B5EF4-FFF2-40B4-BE49-F238E27FC236}">
                <a16:creationId xmlns:a16="http://schemas.microsoft.com/office/drawing/2014/main" id="{DB8C6F92-4C99-4A37-946A-A22FF257A8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75" y="0"/>
            <a:ext cx="6248400" cy="360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NA Basics Chapter 8: Genotypes and Phenotypes - MyHeritage Blog">
            <a:extLst>
              <a:ext uri="{FF2B5EF4-FFF2-40B4-BE49-F238E27FC236}">
                <a16:creationId xmlns:a16="http://schemas.microsoft.com/office/drawing/2014/main" id="{2A772DED-0F0A-4A7C-9D30-B7C418052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134" y="152399"/>
            <a:ext cx="4992791" cy="3276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CC040BE-00D6-4788-A2E0-EB7C91E3BD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750" t="21667" r="21563" b="25000"/>
          <a:stretch/>
        </p:blipFill>
        <p:spPr bwMode="auto">
          <a:xfrm>
            <a:off x="1581150" y="3730915"/>
            <a:ext cx="9467850" cy="297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585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0369-5328-4A94-879C-2377404921B3}"/>
              </a:ext>
            </a:extLst>
          </p:cNvPr>
          <p:cNvSpPr>
            <a:spLocks noGrp="1"/>
          </p:cNvSpPr>
          <p:nvPr>
            <p:ph type="title"/>
          </p:nvPr>
        </p:nvSpPr>
        <p:spPr>
          <a:xfrm>
            <a:off x="1519180" y="304800"/>
            <a:ext cx="10064044" cy="713509"/>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Allele, different forms of the same gene</a:t>
            </a:r>
          </a:p>
        </p:txBody>
      </p:sp>
      <p:pic>
        <p:nvPicPr>
          <p:cNvPr id="5" name="videoplayback (3)">
            <a:hlinkClick r:id="" action="ppaction://media"/>
            <a:extLst>
              <a:ext uri="{FF2B5EF4-FFF2-40B4-BE49-F238E27FC236}">
                <a16:creationId xmlns:a16="http://schemas.microsoft.com/office/drawing/2014/main" id="{6E4FF323-247F-437E-B485-6EAC4390619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2157" y="1427017"/>
            <a:ext cx="11058090" cy="4585855"/>
          </a:xfrm>
        </p:spPr>
      </p:pic>
    </p:spTree>
    <p:extLst>
      <p:ext uri="{BB962C8B-B14F-4D97-AF65-F5344CB8AC3E}">
        <p14:creationId xmlns:p14="http://schemas.microsoft.com/office/powerpoint/2010/main" val="17246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822B72-F62F-4657-8A27-D759BDACDF29}"/>
              </a:ext>
            </a:extLst>
          </p:cNvPr>
          <p:cNvSpPr>
            <a:spLocks noGrp="1"/>
          </p:cNvSpPr>
          <p:nvPr>
            <p:ph type="ftr" sz="quarter" idx="11"/>
          </p:nvPr>
        </p:nvSpPr>
        <p:spPr>
          <a:xfrm>
            <a:off x="646981" y="6453386"/>
            <a:ext cx="11852694" cy="404614"/>
          </a:xfrm>
        </p:spPr>
        <p:txBody>
          <a:bodyPr/>
          <a:lstStyle/>
          <a:p>
            <a:endParaRPr lang="en-US" sz="1000" dirty="0"/>
          </a:p>
        </p:txBody>
      </p:sp>
      <p:sp>
        <p:nvSpPr>
          <p:cNvPr id="4" name="Content Placeholder 3">
            <a:extLst>
              <a:ext uri="{FF2B5EF4-FFF2-40B4-BE49-F238E27FC236}">
                <a16:creationId xmlns:a16="http://schemas.microsoft.com/office/drawing/2014/main" id="{AA894F2D-D64B-4E1B-A538-7A90D4F038FF}"/>
              </a:ext>
            </a:extLst>
          </p:cNvPr>
          <p:cNvSpPr>
            <a:spLocks noGrp="1"/>
          </p:cNvSpPr>
          <p:nvPr>
            <p:ph idx="1"/>
          </p:nvPr>
        </p:nvSpPr>
        <p:spPr/>
        <p:txBody>
          <a:bodyPr vert="horz" lIns="91440" tIns="45720" rIns="91440" bIns="45720" rtlCol="0" anchor="t">
            <a:normAutofit/>
          </a:bodyPr>
          <a:lstStyle/>
          <a:p>
            <a:pPr marL="383540" indent="-383540"/>
            <a:endParaRPr lang="en-US">
              <a:latin typeface="Calibri"/>
              <a:cs typeface="Calibri"/>
            </a:endParaRPr>
          </a:p>
          <a:p>
            <a:pPr marL="383540" indent="-383540"/>
            <a:endParaRPr lang="en-US">
              <a:latin typeface="Calibri"/>
              <a:cs typeface="Calibri"/>
            </a:endParaRPr>
          </a:p>
        </p:txBody>
      </p:sp>
      <p:pic>
        <p:nvPicPr>
          <p:cNvPr id="2" name="Picture 4">
            <a:extLst>
              <a:ext uri="{FF2B5EF4-FFF2-40B4-BE49-F238E27FC236}">
                <a16:creationId xmlns:a16="http://schemas.microsoft.com/office/drawing/2014/main" id="{54D05094-D23E-43DF-93B6-2B7C248EE9A6}"/>
              </a:ext>
            </a:extLst>
          </p:cNvPr>
          <p:cNvPicPr>
            <a:picLocks noChangeAspect="1"/>
          </p:cNvPicPr>
          <p:nvPr/>
        </p:nvPicPr>
        <p:blipFill>
          <a:blip r:embed="rId2"/>
          <a:stretch>
            <a:fillRect/>
          </a:stretch>
        </p:blipFill>
        <p:spPr>
          <a:xfrm>
            <a:off x="895440" y="990600"/>
            <a:ext cx="2724060" cy="4632965"/>
          </a:xfrm>
          <a:prstGeom prst="rect">
            <a:avLst/>
          </a:prstGeom>
        </p:spPr>
      </p:pic>
      <p:pic>
        <p:nvPicPr>
          <p:cNvPr id="9" name="Picture 10" descr="Text&#10;&#10;Description automatically generated">
            <a:extLst>
              <a:ext uri="{FF2B5EF4-FFF2-40B4-BE49-F238E27FC236}">
                <a16:creationId xmlns:a16="http://schemas.microsoft.com/office/drawing/2014/main" id="{F02ECBC8-39DC-46B0-88EA-01795CB260EE}"/>
              </a:ext>
            </a:extLst>
          </p:cNvPr>
          <p:cNvPicPr>
            <a:picLocks noChangeAspect="1"/>
          </p:cNvPicPr>
          <p:nvPr/>
        </p:nvPicPr>
        <p:blipFill>
          <a:blip r:embed="rId3"/>
          <a:stretch>
            <a:fillRect/>
          </a:stretch>
        </p:blipFill>
        <p:spPr>
          <a:xfrm>
            <a:off x="4505325" y="895350"/>
            <a:ext cx="7200900" cy="4632966"/>
          </a:xfrm>
          <a:prstGeom prst="rect">
            <a:avLst/>
          </a:prstGeom>
        </p:spPr>
      </p:pic>
    </p:spTree>
    <p:extLst>
      <p:ext uri="{BB962C8B-B14F-4D97-AF65-F5344CB8AC3E}">
        <p14:creationId xmlns:p14="http://schemas.microsoft.com/office/powerpoint/2010/main" val="3491955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1D60-A8C3-4A97-ADFC-A5FF120436E8}"/>
              </a:ext>
            </a:extLst>
          </p:cNvPr>
          <p:cNvSpPr>
            <a:spLocks noGrp="1"/>
          </p:cNvSpPr>
          <p:nvPr>
            <p:ph type="title"/>
          </p:nvPr>
        </p:nvSpPr>
        <p:spPr>
          <a:xfrm>
            <a:off x="857250" y="247650"/>
            <a:ext cx="9601200" cy="1485900"/>
          </a:xfrm>
        </p:spPr>
        <p:txBody>
          <a:bodyPr/>
          <a:lstStyle/>
          <a:p>
            <a:r>
              <a:rPr lang="en-GB" b="1" dirty="0">
                <a:solidFill>
                  <a:srgbClr val="0070C0"/>
                </a:solidFill>
                <a:latin typeface="Arial" panose="020B0604020202020204" pitchFamily="34" charset="0"/>
                <a:cs typeface="Arial" panose="020B0604020202020204" pitchFamily="34" charset="0"/>
              </a:rPr>
              <a:t>Inherited traits </a:t>
            </a:r>
          </a:p>
        </p:txBody>
      </p:sp>
      <p:sp>
        <p:nvSpPr>
          <p:cNvPr id="3" name="Content Placeholder 2">
            <a:extLst>
              <a:ext uri="{FF2B5EF4-FFF2-40B4-BE49-F238E27FC236}">
                <a16:creationId xmlns:a16="http://schemas.microsoft.com/office/drawing/2014/main" id="{D8125E4F-7F93-46DA-97D0-C6BEAAD36F12}"/>
              </a:ext>
            </a:extLst>
          </p:cNvPr>
          <p:cNvSpPr>
            <a:spLocks noGrp="1"/>
          </p:cNvSpPr>
          <p:nvPr>
            <p:ph idx="1"/>
          </p:nvPr>
        </p:nvSpPr>
        <p:spPr>
          <a:xfrm>
            <a:off x="1000125" y="1285875"/>
            <a:ext cx="10239375" cy="4581525"/>
          </a:xfrm>
        </p:spPr>
        <p:txBody>
          <a:bodyPr>
            <a:normAutofit/>
          </a:bodyPr>
          <a:lstStyle/>
          <a:p>
            <a:r>
              <a:rPr lang="en-GB" sz="2400" dirty="0">
                <a:solidFill>
                  <a:srgbClr val="00B050"/>
                </a:solidFill>
                <a:latin typeface="Arial" panose="020B0604020202020204" pitchFamily="34" charset="0"/>
                <a:cs typeface="Arial" panose="020B0604020202020204" pitchFamily="34" charset="0"/>
              </a:rPr>
              <a:t> </a:t>
            </a:r>
            <a:r>
              <a:rPr lang="en-GB" sz="2400" b="1" dirty="0">
                <a:solidFill>
                  <a:srgbClr val="00B050"/>
                </a:solidFill>
                <a:latin typeface="Arial" panose="020B0604020202020204" pitchFamily="34" charset="0"/>
                <a:cs typeface="Arial" panose="020B0604020202020204" pitchFamily="34" charset="0"/>
              </a:rPr>
              <a:t>Types of allele</a:t>
            </a:r>
          </a:p>
          <a:p>
            <a:r>
              <a:rPr lang="en-GB" sz="2400" b="1" dirty="0">
                <a:latin typeface="Arial" panose="020B0604020202020204" pitchFamily="34" charset="0"/>
                <a:cs typeface="Arial" panose="020B0604020202020204" pitchFamily="34" charset="0"/>
              </a:rPr>
              <a:t>1-dominate allele: that masks the others </a:t>
            </a:r>
          </a:p>
          <a:p>
            <a:r>
              <a:rPr lang="en-GB" sz="2400" b="1" dirty="0">
                <a:latin typeface="Arial" panose="020B0604020202020204" pitchFamily="34" charset="0"/>
                <a:cs typeface="Arial" panose="020B0604020202020204" pitchFamily="34" charset="0"/>
              </a:rPr>
              <a:t>2-Recessive: is hidden by dominant </a:t>
            </a:r>
          </a:p>
          <a:p>
            <a:r>
              <a:rPr lang="en-GB" sz="2400" b="1" dirty="0">
                <a:latin typeface="Arial" panose="020B0604020202020204" pitchFamily="34" charset="0"/>
                <a:cs typeface="Arial" panose="020B0604020202020204" pitchFamily="34" charset="0"/>
              </a:rPr>
              <a:t>3- codominant </a:t>
            </a: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r>
              <a:rPr lang="en-GB" sz="2400" b="1" dirty="0">
                <a:solidFill>
                  <a:srgbClr val="0070C0"/>
                </a:solidFill>
                <a:latin typeface="Arial" panose="020B0604020202020204" pitchFamily="34" charset="0"/>
                <a:cs typeface="Arial" panose="020B0604020202020204" pitchFamily="34" charset="0"/>
              </a:rPr>
              <a:t>Incomplete dominance</a:t>
            </a:r>
            <a:r>
              <a:rPr lang="en-GB" sz="2400" b="1" dirty="0">
                <a:latin typeface="Arial" panose="020B0604020202020204" pitchFamily="34" charset="0"/>
                <a:cs typeface="Arial" panose="020B0604020202020204" pitchFamily="34" charset="0"/>
              </a:rPr>
              <a:t>: intermediate forms ( mixing )</a:t>
            </a:r>
          </a:p>
          <a:p>
            <a:r>
              <a:rPr lang="en-GB" sz="2400" b="1" dirty="0">
                <a:solidFill>
                  <a:srgbClr val="0070C0"/>
                </a:solidFill>
                <a:latin typeface="Arial" panose="020B0604020202020204" pitchFamily="34" charset="0"/>
                <a:cs typeface="Arial" panose="020B0604020202020204" pitchFamily="34" charset="0"/>
              </a:rPr>
              <a:t>Codominance</a:t>
            </a:r>
            <a:r>
              <a:rPr lang="en-GB" sz="2400" b="1" dirty="0">
                <a:latin typeface="Arial" panose="020B0604020202020204" pitchFamily="34" charset="0"/>
                <a:cs typeface="Arial" panose="020B0604020202020204" pitchFamily="34" charset="0"/>
              </a:rPr>
              <a:t> (shows blending /shows both alleles)</a:t>
            </a:r>
          </a:p>
          <a:p>
            <a:endParaRPr lang="en-GB" dirty="0"/>
          </a:p>
        </p:txBody>
      </p:sp>
    </p:spTree>
    <p:extLst>
      <p:ext uri="{BB962C8B-B14F-4D97-AF65-F5344CB8AC3E}">
        <p14:creationId xmlns:p14="http://schemas.microsoft.com/office/powerpoint/2010/main" val="2197989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F6663F-2DDC-41F0-8899-C990211BE030}"/>
              </a:ext>
            </a:extLst>
          </p:cNvPr>
          <p:cNvSpPr>
            <a:spLocks noGrp="1"/>
          </p:cNvSpPr>
          <p:nvPr>
            <p:ph idx="1"/>
          </p:nvPr>
        </p:nvSpPr>
        <p:spPr>
          <a:xfrm>
            <a:off x="866776" y="902732"/>
            <a:ext cx="5695949" cy="5617131"/>
          </a:xfrm>
        </p:spPr>
        <p:txBody>
          <a:bodyPr vert="horz" lIns="91440" tIns="45720" rIns="91440" bIns="45720" rtlCol="0" anchor="t">
            <a:normAutofit fontScale="92500" lnSpcReduction="10000"/>
          </a:bodyPr>
          <a:lstStyle/>
          <a:p>
            <a:pPr marL="383540" indent="-383540"/>
            <a:r>
              <a:rPr lang="en-US" sz="2400" b="1" dirty="0">
                <a:latin typeface="Arial" panose="020B0604020202020204" pitchFamily="34" charset="0"/>
                <a:ea typeface="+mn-lt"/>
                <a:cs typeface="Arial" panose="020B0604020202020204" pitchFamily="34" charset="0"/>
              </a:rPr>
              <a:t> </a:t>
            </a:r>
            <a:r>
              <a:rPr lang="en-US" sz="2800" b="1" dirty="0">
                <a:latin typeface="Arial" panose="020B0604020202020204" pitchFamily="34" charset="0"/>
                <a:ea typeface="+mn-lt"/>
                <a:cs typeface="Arial" panose="020B0604020202020204" pitchFamily="34" charset="0"/>
              </a:rPr>
              <a:t>Sometimes intermediate forms of a </a:t>
            </a:r>
            <a:r>
              <a:rPr lang="en-US" sz="2800" b="1" u="sng" dirty="0">
                <a:latin typeface="Arial" panose="020B0604020202020204" pitchFamily="34" charset="0"/>
                <a:ea typeface="+mn-lt"/>
                <a:cs typeface="Arial" panose="020B0604020202020204" pitchFamily="34" charset="0"/>
              </a:rPr>
              <a:t>dominant</a:t>
            </a:r>
            <a:r>
              <a:rPr lang="en-US" sz="2800" b="1" dirty="0">
                <a:latin typeface="Arial" panose="020B0604020202020204" pitchFamily="34" charset="0"/>
                <a:ea typeface="+mn-lt"/>
                <a:cs typeface="Arial" panose="020B0604020202020204" pitchFamily="34" charset="0"/>
              </a:rPr>
              <a:t> trait appear. </a:t>
            </a:r>
          </a:p>
          <a:p>
            <a:pPr marL="383540" indent="-383540"/>
            <a:endParaRPr lang="en-US" sz="2800" b="1" dirty="0">
              <a:latin typeface="Arial" panose="020B0604020202020204" pitchFamily="34" charset="0"/>
              <a:ea typeface="+mn-lt"/>
              <a:cs typeface="Arial" panose="020B0604020202020204" pitchFamily="34" charset="0"/>
            </a:endParaRPr>
          </a:p>
          <a:p>
            <a:pPr marL="383540" indent="-383540"/>
            <a:r>
              <a:rPr lang="en-US" sz="2800" b="1" dirty="0">
                <a:latin typeface="Arial" panose="020B0604020202020204" pitchFamily="34" charset="0"/>
                <a:ea typeface="+mn-lt"/>
                <a:cs typeface="Arial" panose="020B0604020202020204" pitchFamily="34" charset="0"/>
              </a:rPr>
              <a:t>This means that a mixing of colors or sizes occurs. </a:t>
            </a:r>
          </a:p>
          <a:p>
            <a:pPr marL="383540" indent="-383540"/>
            <a:endParaRPr lang="en-US" sz="2800" b="1" dirty="0">
              <a:latin typeface="Arial" panose="020B0604020202020204" pitchFamily="34" charset="0"/>
              <a:ea typeface="+mn-lt"/>
              <a:cs typeface="Arial" panose="020B0604020202020204" pitchFamily="34" charset="0"/>
            </a:endParaRPr>
          </a:p>
          <a:p>
            <a:pPr marL="383540" indent="-383540"/>
            <a:r>
              <a:rPr lang="en-US" sz="2800" b="1" dirty="0">
                <a:solidFill>
                  <a:srgbClr val="FF0000"/>
                </a:solidFill>
                <a:latin typeface="Arial" panose="020B0604020202020204" pitchFamily="34" charset="0"/>
                <a:ea typeface="+mn-lt"/>
                <a:cs typeface="Arial" panose="020B0604020202020204" pitchFamily="34" charset="0"/>
              </a:rPr>
              <a:t>Incomplete dominance </a:t>
            </a:r>
            <a:r>
              <a:rPr lang="en-US" sz="2800" b="1" dirty="0">
                <a:latin typeface="Arial" panose="020B0604020202020204" pitchFamily="34" charset="0"/>
                <a:ea typeface="+mn-lt"/>
                <a:cs typeface="Arial" panose="020B0604020202020204" pitchFamily="34" charset="0"/>
              </a:rPr>
              <a:t>may occur when a dominant allele and recessive allele are inherited. </a:t>
            </a:r>
          </a:p>
          <a:p>
            <a:pPr marL="383540" indent="-383540"/>
            <a:endParaRPr lang="en-US" sz="2800" b="1" dirty="0">
              <a:latin typeface="Arial" panose="020B0604020202020204" pitchFamily="34" charset="0"/>
              <a:ea typeface="+mn-lt"/>
              <a:cs typeface="Arial" panose="020B0604020202020204" pitchFamily="34" charset="0"/>
            </a:endParaRPr>
          </a:p>
          <a:p>
            <a:pPr marL="383540" indent="-383540"/>
            <a:r>
              <a:rPr lang="en-US" sz="2800" b="1" dirty="0">
                <a:latin typeface="Arial" panose="020B0604020202020204" pitchFamily="34" charset="0"/>
                <a:ea typeface="+mn-lt"/>
                <a:cs typeface="Arial" panose="020B0604020202020204" pitchFamily="34" charset="0"/>
              </a:rPr>
              <a:t>The offspring will have a </a:t>
            </a:r>
            <a:r>
              <a:rPr lang="en-US" sz="2800" b="1" u="sng" dirty="0">
                <a:solidFill>
                  <a:srgbClr val="FF0000"/>
                </a:solidFill>
                <a:latin typeface="Arial" panose="020B0604020202020204" pitchFamily="34" charset="0"/>
                <a:ea typeface="+mn-lt"/>
                <a:cs typeface="Arial" panose="020B0604020202020204" pitchFamily="34" charset="0"/>
              </a:rPr>
              <a:t>mixture</a:t>
            </a:r>
            <a:r>
              <a:rPr lang="en-US" sz="2800" b="1" dirty="0">
                <a:latin typeface="Arial" panose="020B0604020202020204" pitchFamily="34" charset="0"/>
                <a:ea typeface="+mn-lt"/>
                <a:cs typeface="Arial" panose="020B0604020202020204" pitchFamily="34" charset="0"/>
              </a:rPr>
              <a:t> of these two alleles</a:t>
            </a:r>
            <a:r>
              <a:rPr lang="en-US" sz="3200" b="1" dirty="0">
                <a:latin typeface="Arial" panose="020B0604020202020204" pitchFamily="34" charset="0"/>
                <a:ea typeface="+mn-lt"/>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1363374-A6DB-4906-9DF1-BD00CF456A9B}"/>
              </a:ext>
            </a:extLst>
          </p:cNvPr>
          <p:cNvSpPr txBox="1"/>
          <p:nvPr/>
        </p:nvSpPr>
        <p:spPr>
          <a:xfrm>
            <a:off x="2688835" y="194846"/>
            <a:ext cx="69667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FF0000"/>
                </a:solidFill>
                <a:latin typeface="Arial" panose="020B0604020202020204" pitchFamily="34" charset="0"/>
                <a:ea typeface="+mn-lt"/>
                <a:cs typeface="Arial" panose="020B0604020202020204" pitchFamily="34" charset="0"/>
              </a:rPr>
              <a:t>Incomplete Dominance</a:t>
            </a:r>
            <a:endParaRPr lang="en-US" sz="40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F3DDEA0-ED5E-41BE-977F-842FF11CDEB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8" name="Picture 2" descr="Incomplete dominance vs Co-dominance- Definition, 10 Differences, Examples">
            <a:extLst>
              <a:ext uri="{FF2B5EF4-FFF2-40B4-BE49-F238E27FC236}">
                <a16:creationId xmlns:a16="http://schemas.microsoft.com/office/drawing/2014/main" id="{C679775C-35FD-43BE-A196-3C11E8BCA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140618"/>
            <a:ext cx="4953000" cy="514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539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B45528F-58F4-4CA2-9E4F-DB65882E1BAA}"/>
              </a:ext>
            </a:extLst>
          </p:cNvPr>
          <p:cNvPicPr>
            <a:picLocks noGrp="1" noChangeAspect="1"/>
          </p:cNvPicPr>
          <p:nvPr>
            <p:ph idx="1"/>
          </p:nvPr>
        </p:nvPicPr>
        <p:blipFill>
          <a:blip r:embed="rId2"/>
          <a:stretch>
            <a:fillRect/>
          </a:stretch>
        </p:blipFill>
        <p:spPr>
          <a:xfrm>
            <a:off x="1156388" y="1416005"/>
            <a:ext cx="10586594" cy="5323328"/>
          </a:xfrm>
        </p:spPr>
      </p:pic>
      <p:sp>
        <p:nvSpPr>
          <p:cNvPr id="9" name="TextBox 8">
            <a:extLst>
              <a:ext uri="{FF2B5EF4-FFF2-40B4-BE49-F238E27FC236}">
                <a16:creationId xmlns:a16="http://schemas.microsoft.com/office/drawing/2014/main" id="{1045CC22-BC98-403C-B561-FB5916E651E7}"/>
              </a:ext>
            </a:extLst>
          </p:cNvPr>
          <p:cNvSpPr txBox="1"/>
          <p:nvPr/>
        </p:nvSpPr>
        <p:spPr>
          <a:xfrm>
            <a:off x="707370" y="108108"/>
            <a:ext cx="1148463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solidFill>
                  <a:srgbClr val="FF0000"/>
                </a:solidFill>
                <a:latin typeface="Arial" panose="020B0604020202020204" pitchFamily="34" charset="0"/>
                <a:ea typeface="+mn-lt"/>
                <a:cs typeface="Arial" panose="020B0604020202020204" pitchFamily="34" charset="0"/>
              </a:rPr>
              <a:t>Circle the flowers that demonstrate incomplete dominance in petal color</a:t>
            </a:r>
            <a:endParaRPr lang="en-US" sz="3200" b="1" u="sng" dirty="0">
              <a:solidFill>
                <a:srgbClr val="FF0000"/>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AE7196EA-DF02-46F7-BDA0-1AED283BE010}"/>
              </a:ext>
            </a:extLst>
          </p:cNvPr>
          <p:cNvSpPr/>
          <p:nvPr/>
        </p:nvSpPr>
        <p:spPr>
          <a:xfrm>
            <a:off x="10028007" y="2038350"/>
            <a:ext cx="2015209" cy="12868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08FBED0-A180-4B6E-B967-01A994DCA138}"/>
              </a:ext>
            </a:extLst>
          </p:cNvPr>
          <p:cNvSpPr/>
          <p:nvPr/>
        </p:nvSpPr>
        <p:spPr>
          <a:xfrm>
            <a:off x="4362450" y="2382219"/>
            <a:ext cx="2876550" cy="3390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35DC4F1F-4950-41F6-BC34-8409BFBB03B2}"/>
              </a:ext>
            </a:extLst>
          </p:cNvPr>
          <p:cNvSpPr/>
          <p:nvPr/>
        </p:nvSpPr>
        <p:spPr>
          <a:xfrm>
            <a:off x="7086600" y="1304588"/>
            <a:ext cx="2876550" cy="2155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25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6270DD-2035-4315-91A9-7BE608A7478D}"/>
              </a:ext>
            </a:extLst>
          </p:cNvPr>
          <p:cNvSpPr>
            <a:spLocks noGrp="1"/>
          </p:cNvSpPr>
          <p:nvPr>
            <p:ph idx="1"/>
          </p:nvPr>
        </p:nvSpPr>
        <p:spPr>
          <a:xfrm>
            <a:off x="856891" y="91935"/>
            <a:ext cx="9601200" cy="3581400"/>
          </a:xfrm>
        </p:spPr>
        <p:txBody>
          <a:bodyPr vert="horz" lIns="91440" tIns="45720" rIns="91440" bIns="45720" rtlCol="0" anchor="t">
            <a:normAutofit/>
          </a:bodyPr>
          <a:lstStyle/>
          <a:p>
            <a:pPr marL="383540" indent="-383540"/>
            <a:r>
              <a:rPr lang="en-US" sz="4800" b="1" dirty="0">
                <a:solidFill>
                  <a:srgbClr val="FF0000"/>
                </a:solidFill>
                <a:latin typeface="Arial" panose="020B0604020202020204" pitchFamily="34" charset="0"/>
                <a:cs typeface="Arial" panose="020B0604020202020204" pitchFamily="34" charset="0"/>
              </a:rPr>
              <a:t>Codominance </a:t>
            </a:r>
          </a:p>
          <a:p>
            <a:pPr marL="383540" indent="-383540"/>
            <a:endParaRPr lang="en-US" sz="4000" b="1" dirty="0"/>
          </a:p>
        </p:txBody>
      </p:sp>
      <p:sp>
        <p:nvSpPr>
          <p:cNvPr id="4" name="TextBox 3">
            <a:extLst>
              <a:ext uri="{FF2B5EF4-FFF2-40B4-BE49-F238E27FC236}">
                <a16:creationId xmlns:a16="http://schemas.microsoft.com/office/drawing/2014/main" id="{5BB24D38-3BD6-4C5E-9678-D62AF47FDA3E}"/>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5" name="TextBox 4">
            <a:extLst>
              <a:ext uri="{FF2B5EF4-FFF2-40B4-BE49-F238E27FC236}">
                <a16:creationId xmlns:a16="http://schemas.microsoft.com/office/drawing/2014/main" id="{367E4F36-B511-458C-9B4D-60547EBC469D}"/>
              </a:ext>
            </a:extLst>
          </p:cNvPr>
          <p:cNvSpPr txBox="1"/>
          <p:nvPr/>
        </p:nvSpPr>
        <p:spPr>
          <a:xfrm>
            <a:off x="856891" y="1250830"/>
            <a:ext cx="1124938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0000"/>
                </a:solidFill>
                <a:latin typeface="Arial" panose="020B0604020202020204" pitchFamily="34" charset="0"/>
                <a:ea typeface="+mn-lt"/>
                <a:cs typeface="Arial" panose="020B0604020202020204" pitchFamily="34" charset="0"/>
              </a:rPr>
              <a:t>Codominance </a:t>
            </a:r>
            <a:r>
              <a:rPr lang="en-US" sz="2800" b="1" dirty="0">
                <a:latin typeface="Arial" panose="020B0604020202020204" pitchFamily="34" charset="0"/>
                <a:ea typeface="+mn-lt"/>
                <a:cs typeface="Arial" panose="020B0604020202020204" pitchFamily="34" charset="0"/>
              </a:rPr>
              <a:t>Unlike incomplete dominance, which shows a blending of traits, codominance results in both alleles being expressed at the same time.</a:t>
            </a:r>
          </a:p>
          <a:p>
            <a:endParaRPr lang="en-US" sz="2800" b="1" dirty="0">
              <a:latin typeface="Arial" panose="020B0604020202020204" pitchFamily="34" charset="0"/>
              <a:cs typeface="Arial" panose="020B0604020202020204" pitchFamily="34" charset="0"/>
            </a:endParaRPr>
          </a:p>
        </p:txBody>
      </p:sp>
      <p:pic>
        <p:nvPicPr>
          <p:cNvPr id="7" name="Picture 2" descr="Incomplete dominance vs Co-dominance- Definition, 10 Differences, Examples">
            <a:extLst>
              <a:ext uri="{FF2B5EF4-FFF2-40B4-BE49-F238E27FC236}">
                <a16:creationId xmlns:a16="http://schemas.microsoft.com/office/drawing/2014/main" id="{88B4F26F-1277-43F5-AA5E-23A3A6A14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91" y="2998141"/>
            <a:ext cx="10351911" cy="366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34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04DB-8EB6-4BC8-BC27-6D3BCB5512AA}"/>
              </a:ext>
            </a:extLst>
          </p:cNvPr>
          <p:cNvSpPr>
            <a:spLocks noGrp="1"/>
          </p:cNvSpPr>
          <p:nvPr>
            <p:ph type="title"/>
          </p:nvPr>
        </p:nvSpPr>
        <p:spPr>
          <a:xfrm>
            <a:off x="925902" y="383875"/>
            <a:ext cx="10003766" cy="1485900"/>
          </a:xfrm>
        </p:spPr>
        <p:txBody>
          <a:bodyPr>
            <a:noAutofit/>
          </a:bodyPr>
          <a:lstStyle/>
          <a:p>
            <a:r>
              <a:rPr lang="en-US" sz="3600" dirty="0">
                <a:solidFill>
                  <a:srgbClr val="FF0000"/>
                </a:solidFill>
                <a:ea typeface="+mj-lt"/>
                <a:cs typeface="+mj-lt"/>
              </a:rPr>
              <a:t>Draw the parents of this flower in the box. Assume that the flower’s color is determined by codominance.</a:t>
            </a:r>
            <a:endParaRPr lang="en-US" sz="3600" dirty="0">
              <a:solidFill>
                <a:srgbClr val="FF0000"/>
              </a:solidFill>
            </a:endParaRPr>
          </a:p>
        </p:txBody>
      </p:sp>
      <p:pic>
        <p:nvPicPr>
          <p:cNvPr id="5" name="Picture 5" descr="A picture containing text&#10;&#10;Description automatically generated">
            <a:extLst>
              <a:ext uri="{FF2B5EF4-FFF2-40B4-BE49-F238E27FC236}">
                <a16:creationId xmlns:a16="http://schemas.microsoft.com/office/drawing/2014/main" id="{42FFD1E8-3E0D-48F7-911C-43AB89A6707B}"/>
              </a:ext>
            </a:extLst>
          </p:cNvPr>
          <p:cNvPicPr>
            <a:picLocks noGrp="1" noChangeAspect="1"/>
          </p:cNvPicPr>
          <p:nvPr>
            <p:ph idx="1"/>
          </p:nvPr>
        </p:nvPicPr>
        <p:blipFill>
          <a:blip r:embed="rId2"/>
          <a:stretch>
            <a:fillRect/>
          </a:stretch>
        </p:blipFill>
        <p:spPr>
          <a:xfrm>
            <a:off x="925902" y="2040148"/>
            <a:ext cx="11215890" cy="4817852"/>
          </a:xfrm>
        </p:spPr>
      </p:pic>
      <p:sp>
        <p:nvSpPr>
          <p:cNvPr id="3" name="TextBox 2"/>
          <p:cNvSpPr txBox="1"/>
          <p:nvPr/>
        </p:nvSpPr>
        <p:spPr>
          <a:xfrm>
            <a:off x="2202873" y="3796145"/>
            <a:ext cx="5320145" cy="369332"/>
          </a:xfrm>
          <a:prstGeom prst="rect">
            <a:avLst/>
          </a:prstGeom>
          <a:noFill/>
        </p:spPr>
        <p:txBody>
          <a:bodyPr wrap="square" rtlCol="0">
            <a:spAutoFit/>
          </a:bodyPr>
          <a:lstStyle/>
          <a:p>
            <a:r>
              <a:rPr lang="en-US" dirty="0"/>
              <a:t>Draw white flower and red flower</a:t>
            </a:r>
          </a:p>
        </p:txBody>
      </p:sp>
    </p:spTree>
    <p:extLst>
      <p:ext uri="{BB962C8B-B14F-4D97-AF65-F5344CB8AC3E}">
        <p14:creationId xmlns:p14="http://schemas.microsoft.com/office/powerpoint/2010/main" val="109695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499C-7F42-4697-B58D-F16D39027FBC}"/>
              </a:ext>
            </a:extLst>
          </p:cNvPr>
          <p:cNvSpPr>
            <a:spLocks noGrp="1"/>
          </p:cNvSpPr>
          <p:nvPr>
            <p:ph type="title"/>
          </p:nvPr>
        </p:nvSpPr>
        <p:spPr>
          <a:xfrm>
            <a:off x="837391" y="127207"/>
            <a:ext cx="9601200" cy="717920"/>
          </a:xfrm>
        </p:spPr>
        <p:txBody>
          <a:bodyPr/>
          <a:lstStyle/>
          <a:p>
            <a:r>
              <a:rPr lang="en-US" dirty="0">
                <a:solidFill>
                  <a:srgbClr val="FF0000"/>
                </a:solidFill>
              </a:rPr>
              <a:t>Multiple Alleles</a:t>
            </a:r>
          </a:p>
        </p:txBody>
      </p:sp>
      <p:pic>
        <p:nvPicPr>
          <p:cNvPr id="5" name="Picture 5" descr="Text, letter&#10;&#10;Description automatically generated">
            <a:extLst>
              <a:ext uri="{FF2B5EF4-FFF2-40B4-BE49-F238E27FC236}">
                <a16:creationId xmlns:a16="http://schemas.microsoft.com/office/drawing/2014/main" id="{A006F64E-66F6-4686-91F3-F1CB5580F351}"/>
              </a:ext>
            </a:extLst>
          </p:cNvPr>
          <p:cNvPicPr>
            <a:picLocks noGrp="1" noChangeAspect="1"/>
          </p:cNvPicPr>
          <p:nvPr>
            <p:ph idx="1"/>
          </p:nvPr>
        </p:nvPicPr>
        <p:blipFill>
          <a:blip r:embed="rId2"/>
          <a:stretch>
            <a:fillRect/>
          </a:stretch>
        </p:blipFill>
        <p:spPr>
          <a:xfrm>
            <a:off x="837391" y="942109"/>
            <a:ext cx="11115316" cy="2850367"/>
          </a:xfrm>
        </p:spPr>
      </p:pic>
      <p:sp>
        <p:nvSpPr>
          <p:cNvPr id="4" name="Footer Placeholder 3">
            <a:extLst>
              <a:ext uri="{FF2B5EF4-FFF2-40B4-BE49-F238E27FC236}">
                <a16:creationId xmlns:a16="http://schemas.microsoft.com/office/drawing/2014/main" id="{95610635-54C8-4A52-9730-953CC33889C9}"/>
              </a:ext>
            </a:extLst>
          </p:cNvPr>
          <p:cNvSpPr>
            <a:spLocks noGrp="1"/>
          </p:cNvSpPr>
          <p:nvPr>
            <p:ph type="ftr" sz="quarter" idx="11"/>
          </p:nvPr>
        </p:nvSpPr>
        <p:spPr/>
        <p:txBody>
          <a:bodyPr/>
          <a:lstStyle/>
          <a:p>
            <a:endParaRPr lang="en-US"/>
          </a:p>
        </p:txBody>
      </p:sp>
      <p:pic>
        <p:nvPicPr>
          <p:cNvPr id="6" name="Picture 6" descr="Table&#10;&#10;Description automatically generated">
            <a:extLst>
              <a:ext uri="{FF2B5EF4-FFF2-40B4-BE49-F238E27FC236}">
                <a16:creationId xmlns:a16="http://schemas.microsoft.com/office/drawing/2014/main" id="{F6859CA5-032A-4177-8D1B-8E740D09BD37}"/>
              </a:ext>
            </a:extLst>
          </p:cNvPr>
          <p:cNvPicPr>
            <a:picLocks noChangeAspect="1"/>
          </p:cNvPicPr>
          <p:nvPr/>
        </p:nvPicPr>
        <p:blipFill>
          <a:blip r:embed="rId3"/>
          <a:stretch>
            <a:fillRect/>
          </a:stretch>
        </p:blipFill>
        <p:spPr>
          <a:xfrm>
            <a:off x="698741" y="3792476"/>
            <a:ext cx="5149609" cy="3044946"/>
          </a:xfrm>
          <a:prstGeom prst="rect">
            <a:avLst/>
          </a:prstGeom>
        </p:spPr>
      </p:pic>
      <p:pic>
        <p:nvPicPr>
          <p:cNvPr id="7" name="Picture 8" descr="A group of bunnies&#10;&#10;Description automatically generated">
            <a:extLst>
              <a:ext uri="{FF2B5EF4-FFF2-40B4-BE49-F238E27FC236}">
                <a16:creationId xmlns:a16="http://schemas.microsoft.com/office/drawing/2014/main" id="{9DD6FE2B-2CD1-44E7-9F16-369ACA9D35ED}"/>
              </a:ext>
            </a:extLst>
          </p:cNvPr>
          <p:cNvPicPr>
            <a:picLocks noChangeAspect="1"/>
          </p:cNvPicPr>
          <p:nvPr/>
        </p:nvPicPr>
        <p:blipFill>
          <a:blip r:embed="rId4"/>
          <a:stretch>
            <a:fillRect/>
          </a:stretch>
        </p:blipFill>
        <p:spPr>
          <a:xfrm>
            <a:off x="7341979" y="3792476"/>
            <a:ext cx="4610728" cy="3065524"/>
          </a:xfrm>
          <a:prstGeom prst="rect">
            <a:avLst/>
          </a:prstGeom>
        </p:spPr>
      </p:pic>
    </p:spTree>
    <p:extLst>
      <p:ext uri="{BB962C8B-B14F-4D97-AF65-F5344CB8AC3E}">
        <p14:creationId xmlns:p14="http://schemas.microsoft.com/office/powerpoint/2010/main" val="391005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6270DD-2035-4315-91A9-7BE608A7478D}"/>
              </a:ext>
            </a:extLst>
          </p:cNvPr>
          <p:cNvSpPr>
            <a:spLocks noGrp="1"/>
          </p:cNvSpPr>
          <p:nvPr>
            <p:ph idx="1"/>
          </p:nvPr>
        </p:nvSpPr>
        <p:spPr>
          <a:xfrm>
            <a:off x="803572" y="1165785"/>
            <a:ext cx="9536624" cy="3813874"/>
          </a:xfrm>
        </p:spPr>
        <p:txBody>
          <a:bodyPr vert="horz" lIns="91440" tIns="45720" rIns="91440" bIns="45720" rtlCol="0" anchor="t">
            <a:normAutofit/>
          </a:bodyPr>
          <a:lstStyle/>
          <a:p>
            <a:pPr marL="383540" indent="-383540"/>
            <a:endParaRPr lang="en-US" sz="4000" b="1" dirty="0">
              <a:latin typeface="Time new roman"/>
            </a:endParaRPr>
          </a:p>
          <a:p>
            <a:pPr marL="383540" indent="-383540"/>
            <a:endParaRPr lang="en-US" sz="4000" dirty="0">
              <a:latin typeface="Time new roman"/>
            </a:endParaRPr>
          </a:p>
        </p:txBody>
      </p:sp>
      <p:sp>
        <p:nvSpPr>
          <p:cNvPr id="7" name="TextBox 6">
            <a:extLst>
              <a:ext uri="{FF2B5EF4-FFF2-40B4-BE49-F238E27FC236}">
                <a16:creationId xmlns:a16="http://schemas.microsoft.com/office/drawing/2014/main" id="{0F404D72-C9D9-46FA-961A-54D266BDB0C0}"/>
              </a:ext>
            </a:extLst>
          </p:cNvPr>
          <p:cNvSpPr txBox="1"/>
          <p:nvPr/>
        </p:nvSpPr>
        <p:spPr>
          <a:xfrm>
            <a:off x="657224" y="136089"/>
            <a:ext cx="11344276" cy="6555641"/>
          </a:xfrm>
          <a:prstGeom prst="rect">
            <a:avLst/>
          </a:prstGeom>
          <a:noFill/>
        </p:spPr>
        <p:txBody>
          <a:bodyPr wrap="square">
            <a:spAutoFit/>
          </a:bodyPr>
          <a:lstStyle/>
          <a:p>
            <a:pPr marL="0" indent="0">
              <a:buNone/>
            </a:pPr>
            <a:r>
              <a:rPr lang="en-US" sz="2800" b="1" u="sng" dirty="0">
                <a:solidFill>
                  <a:srgbClr val="FF0000"/>
                </a:solidFill>
                <a:latin typeface="Arial" panose="020B0604020202020204" pitchFamily="34" charset="0"/>
                <a:cs typeface="Arial" panose="020B0604020202020204" pitchFamily="34" charset="0"/>
              </a:rPr>
              <a:t>Polygenic Inheritance: </a:t>
            </a:r>
          </a:p>
          <a:p>
            <a:pPr marL="0" indent="0">
              <a:buNone/>
            </a:pPr>
            <a:endParaRPr lang="en-US" sz="2800" b="1" u="sng" dirty="0">
              <a:solidFill>
                <a:srgbClr val="FF0000"/>
              </a:solidFill>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In polygenetic inheritance, these different genes are expressed together to produce the trait. </a:t>
            </a:r>
          </a:p>
          <a:p>
            <a:pPr marL="0" indent="0">
              <a:buNone/>
            </a:pPr>
            <a:endParaRPr lang="en-US" sz="2800" b="1" dirty="0">
              <a:latin typeface="Arial" panose="020B0604020202020204" pitchFamily="34" charset="0"/>
              <a:cs typeface="Arial" panose="020B0604020202020204" pitchFamily="34" charset="0"/>
            </a:endParaRPr>
          </a:p>
          <a:p>
            <a:pPr marL="0" indent="0">
              <a:buNone/>
            </a:pPr>
            <a:r>
              <a:rPr lang="en-US" sz="2800" b="1" dirty="0">
                <a:highlight>
                  <a:srgbClr val="FFFF00"/>
                </a:highlight>
                <a:latin typeface="Arial" panose="020B0604020202020204" pitchFamily="34" charset="0"/>
                <a:cs typeface="Arial" panose="020B0604020202020204" pitchFamily="34" charset="0"/>
              </a:rPr>
              <a:t>Human height</a:t>
            </a:r>
            <a:r>
              <a:rPr lang="en-US" sz="2800" b="1" dirty="0">
                <a:latin typeface="Arial" panose="020B0604020202020204" pitchFamily="34" charset="0"/>
                <a:cs typeface="Arial" panose="020B0604020202020204" pitchFamily="34" charset="0"/>
              </a:rPr>
              <a:t> is an example of this.</a:t>
            </a:r>
          </a:p>
          <a:p>
            <a:pPr marL="0" indent="0">
              <a:buNone/>
            </a:pPr>
            <a:endParaRPr lang="en-US" sz="2800" b="1"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 If the mother is</a:t>
            </a:r>
            <a:r>
              <a:rPr lang="en-US" sz="2800" b="1" dirty="0">
                <a:solidFill>
                  <a:srgbClr val="FF0000"/>
                </a:solidFill>
                <a:latin typeface="Arial" panose="020B0604020202020204" pitchFamily="34" charset="0"/>
                <a:cs typeface="Arial" panose="020B0604020202020204" pitchFamily="34" charset="0"/>
              </a:rPr>
              <a:t> 5 feet 2 </a:t>
            </a:r>
            <a:r>
              <a:rPr lang="en-US" sz="2800" b="1" dirty="0">
                <a:latin typeface="Arial" panose="020B0604020202020204" pitchFamily="34" charset="0"/>
                <a:cs typeface="Arial" panose="020B0604020202020204" pitchFamily="34" charset="0"/>
              </a:rPr>
              <a:t>inches tall and the father </a:t>
            </a:r>
            <a:r>
              <a:rPr lang="en-US" sz="2800" b="1" dirty="0">
                <a:solidFill>
                  <a:srgbClr val="FF0000"/>
                </a:solidFill>
                <a:latin typeface="Arial" panose="020B0604020202020204" pitchFamily="34" charset="0"/>
                <a:cs typeface="Arial" panose="020B0604020202020204" pitchFamily="34" charset="0"/>
              </a:rPr>
              <a:t>is 6 feet tall,</a:t>
            </a:r>
            <a:r>
              <a:rPr lang="en-US" sz="2800" b="1" dirty="0">
                <a:latin typeface="Arial" panose="020B0604020202020204" pitchFamily="34" charset="0"/>
                <a:cs typeface="Arial" panose="020B0604020202020204" pitchFamily="34" charset="0"/>
              </a:rPr>
              <a:t> </a:t>
            </a:r>
          </a:p>
          <a:p>
            <a:pPr marL="0" indent="0">
              <a:buNone/>
            </a:pPr>
            <a:r>
              <a:rPr lang="en-US" sz="2800" b="1" dirty="0">
                <a:latin typeface="Arial" panose="020B0604020202020204" pitchFamily="34" charset="0"/>
                <a:cs typeface="Arial" panose="020B0604020202020204" pitchFamily="34" charset="0"/>
              </a:rPr>
              <a:t>then you might think that all of the offspring would be 5 feet 7 inches.</a:t>
            </a:r>
          </a:p>
          <a:p>
            <a:pPr marL="0" indent="0">
              <a:buNone/>
            </a:pPr>
            <a:endParaRPr lang="en-US" sz="2800" b="1"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However, there can be a large variation in the heights of the children. </a:t>
            </a:r>
          </a:p>
          <a:p>
            <a:pPr marL="0" indent="0">
              <a:buNone/>
            </a:pPr>
            <a:r>
              <a:rPr lang="en-US" sz="2800" b="1" dirty="0">
                <a:latin typeface="Arial" panose="020B0604020202020204" pitchFamily="34" charset="0"/>
                <a:cs typeface="Arial" panose="020B0604020202020204" pitchFamily="34" charset="0"/>
              </a:rPr>
              <a:t>This fact is due to multiple genes working together to produce the trait.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48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44292F-2871-4337-A79B-5F3C3A1B2CF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2" name="Picture 3" descr="Graphical user interface, text, application&#10;&#10;Description automatically generated">
            <a:extLst>
              <a:ext uri="{FF2B5EF4-FFF2-40B4-BE49-F238E27FC236}">
                <a16:creationId xmlns:a16="http://schemas.microsoft.com/office/drawing/2014/main" id="{3CCB30F4-AE1D-4DA5-B998-0320A0FC9034}"/>
              </a:ext>
            </a:extLst>
          </p:cNvPr>
          <p:cNvPicPr>
            <a:picLocks noChangeAspect="1"/>
          </p:cNvPicPr>
          <p:nvPr/>
        </p:nvPicPr>
        <p:blipFill>
          <a:blip r:embed="rId2"/>
          <a:stretch>
            <a:fillRect/>
          </a:stretch>
        </p:blipFill>
        <p:spPr>
          <a:xfrm>
            <a:off x="972548" y="530520"/>
            <a:ext cx="10989610" cy="3039212"/>
          </a:xfrm>
          <a:prstGeom prst="rect">
            <a:avLst/>
          </a:prstGeom>
        </p:spPr>
      </p:pic>
      <p:pic>
        <p:nvPicPr>
          <p:cNvPr id="8" name="Content Placeholder 7">
            <a:extLst>
              <a:ext uri="{FF2B5EF4-FFF2-40B4-BE49-F238E27FC236}">
                <a16:creationId xmlns:a16="http://schemas.microsoft.com/office/drawing/2014/main" id="{6016B25D-D241-4677-9B0E-9FCE1CC556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7165" y="3675911"/>
            <a:ext cx="10644310" cy="3039213"/>
          </a:xfrm>
        </p:spPr>
      </p:pic>
    </p:spTree>
    <p:extLst>
      <p:ext uri="{BB962C8B-B14F-4D97-AF65-F5344CB8AC3E}">
        <p14:creationId xmlns:p14="http://schemas.microsoft.com/office/powerpoint/2010/main" val="2219101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C21CF-60FC-4D75-8402-F181CE3FB851}"/>
              </a:ext>
            </a:extLst>
          </p:cNvPr>
          <p:cNvSpPr>
            <a:spLocks noGrp="1"/>
          </p:cNvSpPr>
          <p:nvPr>
            <p:ph idx="1"/>
          </p:nvPr>
        </p:nvSpPr>
        <p:spPr>
          <a:xfrm>
            <a:off x="923925" y="899913"/>
            <a:ext cx="11144250" cy="5110361"/>
          </a:xfrm>
        </p:spPr>
        <p:txBody>
          <a:bodyPr>
            <a:normAutofit/>
          </a:bodyPr>
          <a:lstStyle/>
          <a:p>
            <a:r>
              <a:rPr lang="en-US" sz="2400" b="1" u="sng" dirty="0">
                <a:solidFill>
                  <a:srgbClr val="FF0000"/>
                </a:solidFill>
                <a:latin typeface="Arial" panose="020B0604020202020204" pitchFamily="34" charset="0"/>
                <a:cs typeface="Arial" panose="020B0604020202020204" pitchFamily="34" charset="0"/>
              </a:rPr>
              <a:t>Acquired Traits</a:t>
            </a:r>
            <a:endParaRPr lang="en-US" sz="4000" b="1" u="sng" dirty="0">
              <a:solidFill>
                <a:srgbClr val="FF0000"/>
              </a:solidFill>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The traits you inherit can be affected by your experience. For example, </a:t>
            </a:r>
          </a:p>
          <a:p>
            <a:pPr marL="0" indent="0">
              <a:buNone/>
            </a:pPr>
            <a:r>
              <a:rPr lang="en-US" sz="2400" b="1" dirty="0">
                <a:latin typeface="Arial" panose="020B0604020202020204" pitchFamily="34" charset="0"/>
                <a:cs typeface="Arial" panose="020B0604020202020204" pitchFamily="34" charset="0"/>
              </a:rPr>
              <a:t>humans are born with teeth, vocal cords, and tongues – all of which enable us to speak.</a:t>
            </a:r>
          </a:p>
          <a:p>
            <a:pPr marL="0" indent="0">
              <a:buNone/>
            </a:pPr>
            <a:r>
              <a:rPr lang="en-US" sz="2400" b="1" dirty="0">
                <a:latin typeface="Arial" panose="020B0604020202020204" pitchFamily="34" charset="0"/>
                <a:cs typeface="Arial" panose="020B0604020202020204" pitchFamily="34" charset="0"/>
              </a:rPr>
              <a:t>The ability for language is an inherited trait. The language or languages you use, however, are acquired traits.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combination of inherited traits and acquired traits helps many organisms to survive in their environment. </a:t>
            </a:r>
          </a:p>
          <a:p>
            <a:pPr marL="0" indent="0">
              <a:buNone/>
            </a:pPr>
            <a:r>
              <a:rPr lang="en-US" sz="2400" b="1" dirty="0">
                <a:latin typeface="Arial" panose="020B0604020202020204" pitchFamily="34" charset="0"/>
                <a:cs typeface="Arial" panose="020B0604020202020204" pitchFamily="34" charset="0"/>
              </a:rPr>
              <a:t>The fox squirrel in Figure has inherited traits from its parents that help it survive in its environment. The squirrel also acquired traits that help it survive, by learning behaviors from its parents and by interacting with its environment.</a:t>
            </a:r>
          </a:p>
          <a:p>
            <a:endParaRPr lang="en-GB" dirty="0"/>
          </a:p>
        </p:txBody>
      </p:sp>
      <p:sp>
        <p:nvSpPr>
          <p:cNvPr id="4" name="Footer Placeholder 3">
            <a:extLst>
              <a:ext uri="{FF2B5EF4-FFF2-40B4-BE49-F238E27FC236}">
                <a16:creationId xmlns:a16="http://schemas.microsoft.com/office/drawing/2014/main" id="{C273DC74-94C0-47C5-B9CE-595C6EC5F06F}"/>
              </a:ext>
            </a:extLst>
          </p:cNvPr>
          <p:cNvSpPr>
            <a:spLocks noGrp="1"/>
          </p:cNvSpPr>
          <p:nvPr>
            <p:ph type="ftr" sz="quarter" idx="11"/>
          </p:nvPr>
        </p:nvSpPr>
        <p:spPr/>
        <p:txBody>
          <a:bodyPr/>
          <a:lstStyle/>
          <a:p>
            <a:endParaRPr lang="en-US"/>
          </a:p>
        </p:txBody>
      </p:sp>
      <p:sp>
        <p:nvSpPr>
          <p:cNvPr id="5" name="Title 1">
            <a:extLst>
              <a:ext uri="{FF2B5EF4-FFF2-40B4-BE49-F238E27FC236}">
                <a16:creationId xmlns:a16="http://schemas.microsoft.com/office/drawing/2014/main" id="{6B1E1D66-3D28-492F-90D6-F8E9A9DDCC58}"/>
              </a:ext>
            </a:extLst>
          </p:cNvPr>
          <p:cNvSpPr>
            <a:spLocks noGrp="1"/>
          </p:cNvSpPr>
          <p:nvPr>
            <p:ph type="title"/>
          </p:nvPr>
        </p:nvSpPr>
        <p:spPr>
          <a:xfrm>
            <a:off x="1233379" y="76200"/>
            <a:ext cx="9601200" cy="742950"/>
          </a:xfrm>
        </p:spPr>
        <p:txBody>
          <a:bodyPr>
            <a:normAutofit/>
          </a:bodyPr>
          <a:lstStyle/>
          <a:p>
            <a:pPr algn="ctr"/>
            <a:r>
              <a:rPr lang="en-US" sz="4400" b="1" dirty="0">
                <a:solidFill>
                  <a:srgbClr val="FF0000"/>
                </a:solidFill>
                <a:latin typeface="Arial" panose="020B0604020202020204" pitchFamily="34" charset="0"/>
                <a:cs typeface="Arial" panose="020B0604020202020204" pitchFamily="34" charset="0"/>
              </a:rPr>
              <a:t>Genes and the Environment</a:t>
            </a:r>
          </a:p>
        </p:txBody>
      </p:sp>
    </p:spTree>
    <p:extLst>
      <p:ext uri="{BB962C8B-B14F-4D97-AF65-F5344CB8AC3E}">
        <p14:creationId xmlns:p14="http://schemas.microsoft.com/office/powerpoint/2010/main" val="2358154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6270DD-2035-4315-91A9-7BE608A7478D}"/>
              </a:ext>
            </a:extLst>
          </p:cNvPr>
          <p:cNvSpPr>
            <a:spLocks noGrp="1"/>
          </p:cNvSpPr>
          <p:nvPr>
            <p:ph idx="1"/>
          </p:nvPr>
        </p:nvSpPr>
        <p:spPr>
          <a:xfrm>
            <a:off x="738996" y="1049547"/>
            <a:ext cx="9601200" cy="3581400"/>
          </a:xfrm>
        </p:spPr>
        <p:txBody>
          <a:bodyPr vert="horz" lIns="91440" tIns="45720" rIns="91440" bIns="45720" rtlCol="0" anchor="t">
            <a:normAutofit/>
          </a:bodyPr>
          <a:lstStyle/>
          <a:p>
            <a:pPr marL="0" indent="0">
              <a:buNone/>
            </a:pPr>
            <a:endParaRPr lang="en-US" sz="4000" b="1" dirty="0">
              <a:latin typeface="Time new roman"/>
            </a:endParaRPr>
          </a:p>
          <a:p>
            <a:pPr marL="383540" indent="-383540"/>
            <a:endParaRPr lang="en-US" sz="4000" dirty="0">
              <a:latin typeface="Time new roman"/>
            </a:endParaRPr>
          </a:p>
        </p:txBody>
      </p:sp>
      <p:sp>
        <p:nvSpPr>
          <p:cNvPr id="9" name="TextBox 8">
            <a:extLst>
              <a:ext uri="{FF2B5EF4-FFF2-40B4-BE49-F238E27FC236}">
                <a16:creationId xmlns:a16="http://schemas.microsoft.com/office/drawing/2014/main" id="{21989F41-0D90-4D91-87C0-545A6C69BD51}"/>
              </a:ext>
            </a:extLst>
          </p:cNvPr>
          <p:cNvSpPr txBox="1"/>
          <p:nvPr/>
        </p:nvSpPr>
        <p:spPr>
          <a:xfrm>
            <a:off x="842514" y="1245079"/>
            <a:ext cx="107945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dirty="0">
              <a:latin typeface="Time new roman"/>
            </a:endParaRPr>
          </a:p>
        </p:txBody>
      </p:sp>
      <p:pic>
        <p:nvPicPr>
          <p:cNvPr id="2" name="Picture 1"/>
          <p:cNvPicPr>
            <a:picLocks noChangeAspect="1"/>
          </p:cNvPicPr>
          <p:nvPr/>
        </p:nvPicPr>
        <p:blipFill>
          <a:blip r:embed="rId2"/>
          <a:stretch>
            <a:fillRect/>
          </a:stretch>
        </p:blipFill>
        <p:spPr>
          <a:xfrm>
            <a:off x="1797709" y="3881779"/>
            <a:ext cx="9291622" cy="2976221"/>
          </a:xfrm>
          <a:prstGeom prst="rect">
            <a:avLst/>
          </a:prstGeom>
        </p:spPr>
      </p:pic>
      <p:pic>
        <p:nvPicPr>
          <p:cNvPr id="7" name="Picture 6" descr="A picture containing outdoor, tree, mammal, squirrel&#10;&#10;Description automatically generated">
            <a:extLst>
              <a:ext uri="{FF2B5EF4-FFF2-40B4-BE49-F238E27FC236}">
                <a16:creationId xmlns:a16="http://schemas.microsoft.com/office/drawing/2014/main" id="{01771025-E05A-492A-946D-911BA6B5FF2A}"/>
              </a:ext>
            </a:extLst>
          </p:cNvPr>
          <p:cNvPicPr>
            <a:picLocks noChangeAspect="1"/>
          </p:cNvPicPr>
          <p:nvPr/>
        </p:nvPicPr>
        <p:blipFill>
          <a:blip r:embed="rId3"/>
          <a:stretch>
            <a:fillRect/>
          </a:stretch>
        </p:blipFill>
        <p:spPr>
          <a:xfrm>
            <a:off x="1797709" y="231807"/>
            <a:ext cx="9022691" cy="3197193"/>
          </a:xfrm>
          <a:prstGeom prst="rect">
            <a:avLst/>
          </a:prstGeom>
        </p:spPr>
      </p:pic>
    </p:spTree>
    <p:extLst>
      <p:ext uri="{BB962C8B-B14F-4D97-AF65-F5344CB8AC3E}">
        <p14:creationId xmlns:p14="http://schemas.microsoft.com/office/powerpoint/2010/main" val="191231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894F2D-D64B-4E1B-A538-7A90D4F038FF}"/>
              </a:ext>
            </a:extLst>
          </p:cNvPr>
          <p:cNvSpPr>
            <a:spLocks noGrp="1"/>
          </p:cNvSpPr>
          <p:nvPr>
            <p:ph idx="1"/>
          </p:nvPr>
        </p:nvSpPr>
        <p:spPr/>
        <p:txBody>
          <a:bodyPr vert="horz" lIns="91440" tIns="45720" rIns="91440" bIns="45720" rtlCol="0" anchor="t">
            <a:normAutofit/>
          </a:bodyPr>
          <a:lstStyle/>
          <a:p>
            <a:pPr marL="383540" indent="-383540"/>
            <a:endParaRPr lang="en-US">
              <a:latin typeface="Calibri"/>
              <a:cs typeface="Calibri"/>
            </a:endParaRPr>
          </a:p>
          <a:p>
            <a:pPr marL="383540" indent="-383540"/>
            <a:endParaRPr lang="en-US">
              <a:latin typeface="Calibri"/>
              <a:cs typeface="Calibri"/>
            </a:endParaRPr>
          </a:p>
        </p:txBody>
      </p:sp>
      <p:pic>
        <p:nvPicPr>
          <p:cNvPr id="2" name="Picture 4" descr="A group of kittens&#10;&#10;Description automatically generated">
            <a:extLst>
              <a:ext uri="{FF2B5EF4-FFF2-40B4-BE49-F238E27FC236}">
                <a16:creationId xmlns:a16="http://schemas.microsoft.com/office/drawing/2014/main" id="{E8BCDF5B-46D8-4858-9FD9-7AA56A0EC827}"/>
              </a:ext>
            </a:extLst>
          </p:cNvPr>
          <p:cNvPicPr>
            <a:picLocks noChangeAspect="1"/>
          </p:cNvPicPr>
          <p:nvPr/>
        </p:nvPicPr>
        <p:blipFill>
          <a:blip r:embed="rId2"/>
          <a:stretch>
            <a:fillRect/>
          </a:stretch>
        </p:blipFill>
        <p:spPr>
          <a:xfrm>
            <a:off x="741872" y="1115029"/>
            <a:ext cx="11455879" cy="5179886"/>
          </a:xfrm>
          <a:prstGeom prst="rect">
            <a:avLst/>
          </a:prstGeom>
        </p:spPr>
      </p:pic>
    </p:spTree>
    <p:extLst>
      <p:ext uri="{BB962C8B-B14F-4D97-AF65-F5344CB8AC3E}">
        <p14:creationId xmlns:p14="http://schemas.microsoft.com/office/powerpoint/2010/main" val="125195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erited &amp; Acquired Traits">
            <a:hlinkClick r:id="" action="ppaction://media"/>
            <a:extLst>
              <a:ext uri="{FF2B5EF4-FFF2-40B4-BE49-F238E27FC236}">
                <a16:creationId xmlns:a16="http://schemas.microsoft.com/office/drawing/2014/main" id="{6197A1CD-51EA-448E-8912-3044795BBA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735" y="419228"/>
            <a:ext cx="11918487" cy="5025608"/>
          </a:xfrm>
        </p:spPr>
      </p:pic>
    </p:spTree>
    <p:extLst>
      <p:ext uri="{BB962C8B-B14F-4D97-AF65-F5344CB8AC3E}">
        <p14:creationId xmlns:p14="http://schemas.microsoft.com/office/powerpoint/2010/main" val="7727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6270DD-2035-4315-91A9-7BE608A7478D}"/>
              </a:ext>
            </a:extLst>
          </p:cNvPr>
          <p:cNvSpPr>
            <a:spLocks noGrp="1"/>
          </p:cNvSpPr>
          <p:nvPr>
            <p:ph idx="1"/>
          </p:nvPr>
        </p:nvSpPr>
        <p:spPr>
          <a:xfrm>
            <a:off x="738996" y="1049547"/>
            <a:ext cx="9601200" cy="3581400"/>
          </a:xfrm>
        </p:spPr>
        <p:txBody>
          <a:bodyPr vert="horz" lIns="91440" tIns="45720" rIns="91440" bIns="45720" rtlCol="0" anchor="t">
            <a:normAutofit/>
          </a:bodyPr>
          <a:lstStyle/>
          <a:p>
            <a:pPr marL="0" indent="0">
              <a:buNone/>
            </a:pPr>
            <a:endParaRPr lang="en-US" sz="4000" b="1" dirty="0">
              <a:latin typeface="Time new roman"/>
            </a:endParaRPr>
          </a:p>
          <a:p>
            <a:pPr marL="383540" indent="-383540"/>
            <a:endParaRPr lang="en-US" sz="4000" dirty="0">
              <a:latin typeface="Time new roman"/>
            </a:endParaRPr>
          </a:p>
        </p:txBody>
      </p:sp>
      <p:sp>
        <p:nvSpPr>
          <p:cNvPr id="4" name="TextBox 3">
            <a:extLst>
              <a:ext uri="{FF2B5EF4-FFF2-40B4-BE49-F238E27FC236}">
                <a16:creationId xmlns:a16="http://schemas.microsoft.com/office/drawing/2014/main" id="{D91F12F0-ADFA-4E0E-AE65-2BCEAC08F13A}"/>
              </a:ext>
            </a:extLst>
          </p:cNvPr>
          <p:cNvSpPr txBox="1"/>
          <p:nvPr/>
        </p:nvSpPr>
        <p:spPr>
          <a:xfrm>
            <a:off x="928777" y="1259457"/>
            <a:ext cx="49860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000" b="1" dirty="0">
              <a:solidFill>
                <a:srgbClr val="CF4806"/>
              </a:solidFill>
              <a:latin typeface="AvenirLTW01"/>
            </a:endParaRPr>
          </a:p>
        </p:txBody>
      </p:sp>
      <p:sp>
        <p:nvSpPr>
          <p:cNvPr id="5" name="TextBox 4">
            <a:extLst>
              <a:ext uri="{FF2B5EF4-FFF2-40B4-BE49-F238E27FC236}">
                <a16:creationId xmlns:a16="http://schemas.microsoft.com/office/drawing/2014/main" id="{9443D24A-151B-4CC0-939A-3722FEA97E74}"/>
              </a:ext>
            </a:extLst>
          </p:cNvPr>
          <p:cNvSpPr txBox="1"/>
          <p:nvPr/>
        </p:nvSpPr>
        <p:spPr>
          <a:xfrm>
            <a:off x="785004" y="2467155"/>
            <a:ext cx="53886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latin typeface="AvenirLTW01"/>
            </a:endParaRPr>
          </a:p>
        </p:txBody>
      </p:sp>
      <p:pic>
        <p:nvPicPr>
          <p:cNvPr id="7" name="Picture 8">
            <a:extLst>
              <a:ext uri="{FF2B5EF4-FFF2-40B4-BE49-F238E27FC236}">
                <a16:creationId xmlns:a16="http://schemas.microsoft.com/office/drawing/2014/main" id="{EE3B3276-286D-4E64-99D4-0C178A20F589}"/>
              </a:ext>
            </a:extLst>
          </p:cNvPr>
          <p:cNvPicPr>
            <a:picLocks noChangeAspect="1"/>
          </p:cNvPicPr>
          <p:nvPr/>
        </p:nvPicPr>
        <p:blipFill>
          <a:blip r:embed="rId2"/>
          <a:stretch>
            <a:fillRect/>
          </a:stretch>
        </p:blipFill>
        <p:spPr>
          <a:xfrm>
            <a:off x="4529431" y="2649747"/>
            <a:ext cx="7146069" cy="2862733"/>
          </a:xfrm>
          <a:prstGeom prst="rect">
            <a:avLst/>
          </a:prstGeom>
        </p:spPr>
      </p:pic>
      <p:pic>
        <p:nvPicPr>
          <p:cNvPr id="9" name="Picture 10" descr="Text&#10;&#10;Description automatically generated">
            <a:extLst>
              <a:ext uri="{FF2B5EF4-FFF2-40B4-BE49-F238E27FC236}">
                <a16:creationId xmlns:a16="http://schemas.microsoft.com/office/drawing/2014/main" id="{82F26331-584C-4E2C-A02F-3C6A504734E7}"/>
              </a:ext>
            </a:extLst>
          </p:cNvPr>
          <p:cNvPicPr>
            <a:picLocks noChangeAspect="1"/>
          </p:cNvPicPr>
          <p:nvPr/>
        </p:nvPicPr>
        <p:blipFill>
          <a:blip r:embed="rId3"/>
          <a:stretch>
            <a:fillRect/>
          </a:stretch>
        </p:blipFill>
        <p:spPr>
          <a:xfrm>
            <a:off x="785004" y="162794"/>
            <a:ext cx="11274632" cy="2483424"/>
          </a:xfrm>
          <a:prstGeom prst="rect">
            <a:avLst/>
          </a:prstGeom>
        </p:spPr>
      </p:pic>
      <p:pic>
        <p:nvPicPr>
          <p:cNvPr id="2" name="Picture 1"/>
          <p:cNvPicPr>
            <a:picLocks noChangeAspect="1"/>
          </p:cNvPicPr>
          <p:nvPr/>
        </p:nvPicPr>
        <p:blipFill>
          <a:blip r:embed="rId4"/>
          <a:stretch>
            <a:fillRect/>
          </a:stretch>
        </p:blipFill>
        <p:spPr>
          <a:xfrm>
            <a:off x="785004" y="2694187"/>
            <a:ext cx="3177396" cy="2947705"/>
          </a:xfrm>
          <a:prstGeom prst="rect">
            <a:avLst/>
          </a:prstGeom>
        </p:spPr>
      </p:pic>
    </p:spTree>
    <p:extLst>
      <p:ext uri="{BB962C8B-B14F-4D97-AF65-F5344CB8AC3E}">
        <p14:creationId xmlns:p14="http://schemas.microsoft.com/office/powerpoint/2010/main" val="1764846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686800" cy="838200"/>
          </a:xfrm>
        </p:spPr>
        <p:txBody>
          <a:bodyPr>
            <a:noAutofit/>
          </a:bodyPr>
          <a:lstStyle/>
          <a:p>
            <a:pPr algn="ctr"/>
            <a:r>
              <a:rPr lang="en-US" sz="5400" dirty="0"/>
              <a:t>Calculation</a:t>
            </a: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402" t="24973" r="23185" b="19467"/>
          <a:stretch/>
        </p:blipFill>
        <p:spPr bwMode="auto">
          <a:xfrm>
            <a:off x="1981200" y="1219200"/>
            <a:ext cx="815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929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193" t="50227" r="22373" b="23220"/>
          <a:stretch/>
        </p:blipFill>
        <p:spPr bwMode="auto">
          <a:xfrm>
            <a:off x="2057400" y="1219200"/>
            <a:ext cx="8077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828800" y="304800"/>
            <a:ext cx="8686800" cy="8382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n-US" sz="5400"/>
              <a:t>Calculation</a:t>
            </a:r>
            <a:endParaRPr lang="en-US" sz="5400" dirty="0"/>
          </a:p>
        </p:txBody>
      </p:sp>
    </p:spTree>
    <p:extLst>
      <p:ext uri="{BB962C8B-B14F-4D97-AF65-F5344CB8AC3E}">
        <p14:creationId xmlns:p14="http://schemas.microsoft.com/office/powerpoint/2010/main" val="2661298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686800" cy="838200"/>
          </a:xfrm>
        </p:spPr>
        <p:txBody>
          <a:bodyPr>
            <a:noAutofit/>
          </a:bodyPr>
          <a:lstStyle/>
          <a:p>
            <a:r>
              <a:rPr lang="en-US" sz="2400" b="1" dirty="0">
                <a:latin typeface="Arial" panose="020B0604020202020204" pitchFamily="34" charset="0"/>
                <a:cs typeface="Arial" panose="020B0604020202020204" pitchFamily="34" charset="0"/>
              </a:rPr>
              <a:t>Indicate whether each of the listed traits is acquired from the environment or has been inherited. </a:t>
            </a:r>
          </a:p>
        </p:txBody>
      </p:sp>
      <p:pic>
        <p:nvPicPr>
          <p:cNvPr id="11266" name="Picture 2"/>
          <p:cNvPicPr>
            <a:picLocks noGrp="1" noChangeAspect="1" noChangeArrowheads="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2656" t="49651" r="49810" b="27692"/>
          <a:stretch/>
        </p:blipFill>
        <p:spPr bwMode="auto">
          <a:xfrm>
            <a:off x="1905001" y="1295401"/>
            <a:ext cx="8381999"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379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686800" cy="838200"/>
          </a:xfrm>
        </p:spPr>
        <p:txBody>
          <a:bodyPr>
            <a:noAutofit/>
          </a:bodyPr>
          <a:lstStyle/>
          <a:p>
            <a:r>
              <a:rPr lang="en-US" sz="2400" b="1" dirty="0">
                <a:latin typeface="Arial" panose="020B0604020202020204" pitchFamily="34" charset="0"/>
                <a:cs typeface="Arial" panose="020B0604020202020204" pitchFamily="34" charset="0"/>
              </a:rPr>
              <a:t>Indicate whether each of the listed traits is acquired from the environment or has been inherited. </a:t>
            </a:r>
          </a:p>
        </p:txBody>
      </p:sp>
      <p:pic>
        <p:nvPicPr>
          <p:cNvPr id="11266" name="Picture 2"/>
          <p:cNvPicPr>
            <a:picLocks noGrp="1" noChangeAspect="1" noChangeArrowheads="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2656" t="49651" r="49810" b="27692"/>
          <a:stretch/>
        </p:blipFill>
        <p:spPr bwMode="auto">
          <a:xfrm>
            <a:off x="1905001" y="1295401"/>
            <a:ext cx="8381999"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15000" y="3733800"/>
            <a:ext cx="2209800" cy="923330"/>
          </a:xfrm>
          <a:prstGeom prst="rect">
            <a:avLst/>
          </a:prstGeom>
          <a:noFill/>
        </p:spPr>
        <p:txBody>
          <a:bodyPr wrap="square" rtlCol="0">
            <a:spAutoFit/>
          </a:bodyPr>
          <a:lstStyle/>
          <a:p>
            <a:endParaRPr lang="en-US" dirty="0"/>
          </a:p>
          <a:p>
            <a:pPr algn="ctr"/>
            <a:r>
              <a:rPr lang="en-US" sz="3600" b="1" dirty="0">
                <a:solidFill>
                  <a:srgbClr val="FF0000"/>
                </a:solidFill>
              </a:rPr>
              <a:t>√</a:t>
            </a:r>
          </a:p>
        </p:txBody>
      </p:sp>
      <p:sp>
        <p:nvSpPr>
          <p:cNvPr id="5" name="TextBox 4"/>
          <p:cNvSpPr txBox="1"/>
          <p:nvPr/>
        </p:nvSpPr>
        <p:spPr>
          <a:xfrm>
            <a:off x="5710646" y="4648200"/>
            <a:ext cx="2209800" cy="923330"/>
          </a:xfrm>
          <a:prstGeom prst="rect">
            <a:avLst/>
          </a:prstGeom>
          <a:noFill/>
        </p:spPr>
        <p:txBody>
          <a:bodyPr wrap="square" rtlCol="0">
            <a:spAutoFit/>
          </a:bodyPr>
          <a:lstStyle/>
          <a:p>
            <a:endParaRPr lang="en-US" dirty="0"/>
          </a:p>
          <a:p>
            <a:pPr algn="ctr"/>
            <a:r>
              <a:rPr lang="en-US" sz="3600" b="1" dirty="0">
                <a:solidFill>
                  <a:srgbClr val="FF0000"/>
                </a:solidFill>
              </a:rPr>
              <a:t>√</a:t>
            </a:r>
          </a:p>
        </p:txBody>
      </p:sp>
      <p:sp>
        <p:nvSpPr>
          <p:cNvPr id="6" name="TextBox 5"/>
          <p:cNvSpPr txBox="1"/>
          <p:nvPr/>
        </p:nvSpPr>
        <p:spPr>
          <a:xfrm>
            <a:off x="7963986" y="1905000"/>
            <a:ext cx="2209800" cy="923330"/>
          </a:xfrm>
          <a:prstGeom prst="rect">
            <a:avLst/>
          </a:prstGeom>
          <a:noFill/>
        </p:spPr>
        <p:txBody>
          <a:bodyPr wrap="square" rtlCol="0">
            <a:spAutoFit/>
          </a:bodyPr>
          <a:lstStyle/>
          <a:p>
            <a:endParaRPr lang="en-US" dirty="0"/>
          </a:p>
          <a:p>
            <a:pPr algn="ctr"/>
            <a:r>
              <a:rPr lang="en-US" sz="3600" b="1" dirty="0">
                <a:solidFill>
                  <a:srgbClr val="FF0000"/>
                </a:solidFill>
              </a:rPr>
              <a:t>√</a:t>
            </a:r>
          </a:p>
        </p:txBody>
      </p:sp>
      <p:sp>
        <p:nvSpPr>
          <p:cNvPr id="7" name="TextBox 6"/>
          <p:cNvSpPr txBox="1"/>
          <p:nvPr/>
        </p:nvSpPr>
        <p:spPr>
          <a:xfrm>
            <a:off x="7963986" y="2834861"/>
            <a:ext cx="2209800" cy="923330"/>
          </a:xfrm>
          <a:prstGeom prst="rect">
            <a:avLst/>
          </a:prstGeom>
          <a:noFill/>
        </p:spPr>
        <p:txBody>
          <a:bodyPr wrap="square" rtlCol="0">
            <a:spAutoFit/>
          </a:bodyPr>
          <a:lstStyle/>
          <a:p>
            <a:endParaRPr lang="en-US" dirty="0"/>
          </a:p>
          <a:p>
            <a:pPr algn="ctr"/>
            <a:r>
              <a:rPr lang="en-US" sz="3600" b="1" dirty="0">
                <a:solidFill>
                  <a:srgbClr val="FF0000"/>
                </a:solidFill>
              </a:rPr>
              <a:t>√</a:t>
            </a:r>
          </a:p>
        </p:txBody>
      </p:sp>
      <p:sp>
        <p:nvSpPr>
          <p:cNvPr id="8" name="TextBox 7"/>
          <p:cNvSpPr txBox="1"/>
          <p:nvPr/>
        </p:nvSpPr>
        <p:spPr>
          <a:xfrm>
            <a:off x="7963986" y="5525813"/>
            <a:ext cx="2209800" cy="923330"/>
          </a:xfrm>
          <a:prstGeom prst="rect">
            <a:avLst/>
          </a:prstGeom>
          <a:noFill/>
        </p:spPr>
        <p:txBody>
          <a:bodyPr wrap="square" rtlCol="0">
            <a:spAutoFit/>
          </a:bodyPr>
          <a:lstStyle/>
          <a:p>
            <a:endParaRPr lang="en-US" dirty="0"/>
          </a:p>
          <a:p>
            <a:pPr algn="ctr"/>
            <a:r>
              <a:rPr lang="en-US" sz="3600" b="1" dirty="0">
                <a:solidFill>
                  <a:srgbClr val="FF0000"/>
                </a:solidFill>
              </a:rPr>
              <a:t>√</a:t>
            </a:r>
          </a:p>
        </p:txBody>
      </p:sp>
    </p:spTree>
    <p:extLst>
      <p:ext uri="{BB962C8B-B14F-4D97-AF65-F5344CB8AC3E}">
        <p14:creationId xmlns:p14="http://schemas.microsoft.com/office/powerpoint/2010/main" val="3429966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FF24A9-5795-490F-916D-CCBBE07E65CA}"/>
              </a:ext>
            </a:extLst>
          </p:cNvPr>
          <p:cNvPicPr>
            <a:picLocks noChangeAspect="1"/>
          </p:cNvPicPr>
          <p:nvPr/>
        </p:nvPicPr>
        <p:blipFill>
          <a:blip r:embed="rId2"/>
          <a:stretch>
            <a:fillRect/>
          </a:stretch>
        </p:blipFill>
        <p:spPr>
          <a:xfrm>
            <a:off x="0" y="17230"/>
            <a:ext cx="12191999" cy="6823540"/>
          </a:xfrm>
          <a:prstGeom prst="rect">
            <a:avLst/>
          </a:prstGeom>
        </p:spPr>
      </p:pic>
      <p:sp>
        <p:nvSpPr>
          <p:cNvPr id="7" name="TextBox 6">
            <a:extLst>
              <a:ext uri="{FF2B5EF4-FFF2-40B4-BE49-F238E27FC236}">
                <a16:creationId xmlns:a16="http://schemas.microsoft.com/office/drawing/2014/main" id="{3C971DF7-C18D-424B-8AAB-77924238DE6D}"/>
              </a:ext>
            </a:extLst>
          </p:cNvPr>
          <p:cNvSpPr txBox="1"/>
          <p:nvPr/>
        </p:nvSpPr>
        <p:spPr>
          <a:xfrm>
            <a:off x="561474" y="1991420"/>
            <a:ext cx="5534526" cy="830997"/>
          </a:xfrm>
          <a:prstGeom prst="rect">
            <a:avLst/>
          </a:prstGeom>
          <a:solidFill>
            <a:schemeClr val="bg1"/>
          </a:solidFill>
        </p:spPr>
        <p:txBody>
          <a:bodyPr wrap="square" rtlCol="0">
            <a:spAutoFit/>
          </a:bodyPr>
          <a:lstStyle/>
          <a:p>
            <a:pPr algn="just"/>
            <a:r>
              <a:rPr lang="en-US" sz="2400" dirty="0">
                <a:solidFill>
                  <a:schemeClr val="accent6">
                    <a:lumMod val="75000"/>
                  </a:schemeClr>
                </a:solidFill>
              </a:rPr>
              <a:t>Inheritance is the process by which an offspring receives traits from its parents.</a:t>
            </a:r>
          </a:p>
        </p:txBody>
      </p:sp>
      <p:sp>
        <p:nvSpPr>
          <p:cNvPr id="9" name="TextBox 8">
            <a:extLst>
              <a:ext uri="{FF2B5EF4-FFF2-40B4-BE49-F238E27FC236}">
                <a16:creationId xmlns:a16="http://schemas.microsoft.com/office/drawing/2014/main" id="{5AEC22D8-7FC7-4D9C-A744-482DE620BF07}"/>
              </a:ext>
            </a:extLst>
          </p:cNvPr>
          <p:cNvSpPr txBox="1"/>
          <p:nvPr/>
        </p:nvSpPr>
        <p:spPr>
          <a:xfrm>
            <a:off x="6521116" y="2079652"/>
            <a:ext cx="5534526" cy="2462213"/>
          </a:xfrm>
          <a:prstGeom prst="rect">
            <a:avLst/>
          </a:prstGeom>
          <a:solidFill>
            <a:schemeClr val="bg1"/>
          </a:solidFill>
        </p:spPr>
        <p:txBody>
          <a:bodyPr wrap="square" rtlCol="0">
            <a:spAutoFit/>
          </a:bodyPr>
          <a:lstStyle/>
          <a:p>
            <a:pPr algn="just"/>
            <a:r>
              <a:rPr lang="en-US" sz="2200" dirty="0">
                <a:solidFill>
                  <a:schemeClr val="accent6">
                    <a:lumMod val="75000"/>
                  </a:schemeClr>
                </a:solidFill>
              </a:rPr>
              <a:t>In asexual reproduction, one parent is needed, forming offspring occurs rapidly, and genetic information is identical to the parent. In sexual reproduction, two parents are needed, forming offspring takes time, and the offspring have different combinations of genes than the parents.</a:t>
            </a:r>
          </a:p>
        </p:txBody>
      </p:sp>
      <p:sp>
        <p:nvSpPr>
          <p:cNvPr id="10" name="Rectangle 9">
            <a:extLst>
              <a:ext uri="{FF2B5EF4-FFF2-40B4-BE49-F238E27FC236}">
                <a16:creationId xmlns:a16="http://schemas.microsoft.com/office/drawing/2014/main" id="{9BBDC681-7F13-4AF2-9A37-F6D531D8D8F8}"/>
              </a:ext>
            </a:extLst>
          </p:cNvPr>
          <p:cNvSpPr/>
          <p:nvPr/>
        </p:nvSpPr>
        <p:spPr>
          <a:xfrm>
            <a:off x="6240379" y="4541865"/>
            <a:ext cx="5678905" cy="22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5B2133-3239-403C-8744-9488194CEFF8}"/>
              </a:ext>
            </a:extLst>
          </p:cNvPr>
          <p:cNvPicPr>
            <a:picLocks noChangeAspect="1"/>
          </p:cNvPicPr>
          <p:nvPr/>
        </p:nvPicPr>
        <p:blipFill>
          <a:blip r:embed="rId3"/>
          <a:stretch>
            <a:fillRect/>
          </a:stretch>
        </p:blipFill>
        <p:spPr>
          <a:xfrm>
            <a:off x="4990283" y="4431365"/>
            <a:ext cx="350550" cy="220999"/>
          </a:xfrm>
          <a:prstGeom prst="rect">
            <a:avLst/>
          </a:prstGeom>
        </p:spPr>
      </p:pic>
      <p:pic>
        <p:nvPicPr>
          <p:cNvPr id="12" name="Picture 11">
            <a:extLst>
              <a:ext uri="{FF2B5EF4-FFF2-40B4-BE49-F238E27FC236}">
                <a16:creationId xmlns:a16="http://schemas.microsoft.com/office/drawing/2014/main" id="{46F65C84-0360-493E-BC4D-9A3313BB6A56}"/>
              </a:ext>
            </a:extLst>
          </p:cNvPr>
          <p:cNvPicPr>
            <a:picLocks noChangeAspect="1"/>
          </p:cNvPicPr>
          <p:nvPr/>
        </p:nvPicPr>
        <p:blipFill>
          <a:blip r:embed="rId3"/>
          <a:stretch>
            <a:fillRect/>
          </a:stretch>
        </p:blipFill>
        <p:spPr>
          <a:xfrm>
            <a:off x="4990283" y="4920649"/>
            <a:ext cx="350550" cy="220999"/>
          </a:xfrm>
          <a:prstGeom prst="rect">
            <a:avLst/>
          </a:prstGeom>
        </p:spPr>
      </p:pic>
      <p:pic>
        <p:nvPicPr>
          <p:cNvPr id="13" name="Picture 12">
            <a:extLst>
              <a:ext uri="{FF2B5EF4-FFF2-40B4-BE49-F238E27FC236}">
                <a16:creationId xmlns:a16="http://schemas.microsoft.com/office/drawing/2014/main" id="{05884AE0-96C8-46E5-925E-285FD0AD54D6}"/>
              </a:ext>
            </a:extLst>
          </p:cNvPr>
          <p:cNvPicPr>
            <a:picLocks noChangeAspect="1"/>
          </p:cNvPicPr>
          <p:nvPr/>
        </p:nvPicPr>
        <p:blipFill>
          <a:blip r:embed="rId3"/>
          <a:stretch>
            <a:fillRect/>
          </a:stretch>
        </p:blipFill>
        <p:spPr>
          <a:xfrm>
            <a:off x="3602641" y="5470318"/>
            <a:ext cx="350550" cy="220999"/>
          </a:xfrm>
          <a:prstGeom prst="rect">
            <a:avLst/>
          </a:prstGeom>
        </p:spPr>
      </p:pic>
      <p:pic>
        <p:nvPicPr>
          <p:cNvPr id="14" name="Picture 13">
            <a:extLst>
              <a:ext uri="{FF2B5EF4-FFF2-40B4-BE49-F238E27FC236}">
                <a16:creationId xmlns:a16="http://schemas.microsoft.com/office/drawing/2014/main" id="{AA15ED56-30BD-4804-B730-FD7F3DED543C}"/>
              </a:ext>
            </a:extLst>
          </p:cNvPr>
          <p:cNvPicPr>
            <a:picLocks noChangeAspect="1"/>
          </p:cNvPicPr>
          <p:nvPr/>
        </p:nvPicPr>
        <p:blipFill>
          <a:blip r:embed="rId3"/>
          <a:stretch>
            <a:fillRect/>
          </a:stretch>
        </p:blipFill>
        <p:spPr>
          <a:xfrm>
            <a:off x="3610662" y="5923218"/>
            <a:ext cx="350550" cy="220999"/>
          </a:xfrm>
          <a:prstGeom prst="rect">
            <a:avLst/>
          </a:prstGeom>
        </p:spPr>
      </p:pic>
      <p:pic>
        <p:nvPicPr>
          <p:cNvPr id="15" name="Picture 14">
            <a:extLst>
              <a:ext uri="{FF2B5EF4-FFF2-40B4-BE49-F238E27FC236}">
                <a16:creationId xmlns:a16="http://schemas.microsoft.com/office/drawing/2014/main" id="{3BF3BF7F-04CB-4974-BADF-8AC6D895D351}"/>
              </a:ext>
            </a:extLst>
          </p:cNvPr>
          <p:cNvPicPr>
            <a:picLocks noChangeAspect="1"/>
          </p:cNvPicPr>
          <p:nvPr/>
        </p:nvPicPr>
        <p:blipFill>
          <a:blip r:embed="rId3"/>
          <a:stretch>
            <a:fillRect/>
          </a:stretch>
        </p:blipFill>
        <p:spPr>
          <a:xfrm>
            <a:off x="4990283" y="6346237"/>
            <a:ext cx="350550" cy="220999"/>
          </a:xfrm>
          <a:prstGeom prst="rect">
            <a:avLst/>
          </a:prstGeom>
        </p:spPr>
      </p:pic>
    </p:spTree>
    <p:extLst>
      <p:ext uri="{BB962C8B-B14F-4D97-AF65-F5344CB8AC3E}">
        <p14:creationId xmlns:p14="http://schemas.microsoft.com/office/powerpoint/2010/main" val="10148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878A2-EFEB-4F1A-A82A-4BE342C7EB4F}"/>
              </a:ext>
            </a:extLst>
          </p:cNvPr>
          <p:cNvPicPr>
            <a:picLocks noChangeAspect="1"/>
          </p:cNvPicPr>
          <p:nvPr/>
        </p:nvPicPr>
        <p:blipFill rotWithShape="1">
          <a:blip r:embed="rId3"/>
          <a:srcRect l="51710" t="64870"/>
          <a:stretch/>
        </p:blipFill>
        <p:spPr>
          <a:xfrm>
            <a:off x="6304548" y="0"/>
            <a:ext cx="5887452" cy="2397107"/>
          </a:xfrm>
          <a:prstGeom prst="rect">
            <a:avLst/>
          </a:prstGeom>
        </p:spPr>
      </p:pic>
      <p:pic>
        <p:nvPicPr>
          <p:cNvPr id="6" name="Picture 5">
            <a:extLst>
              <a:ext uri="{FF2B5EF4-FFF2-40B4-BE49-F238E27FC236}">
                <a16:creationId xmlns:a16="http://schemas.microsoft.com/office/drawing/2014/main" id="{E08C91E0-A149-430A-8CDA-DE093E1621D0}"/>
              </a:ext>
            </a:extLst>
          </p:cNvPr>
          <p:cNvPicPr>
            <a:picLocks noChangeAspect="1"/>
          </p:cNvPicPr>
          <p:nvPr/>
        </p:nvPicPr>
        <p:blipFill rotWithShape="1">
          <a:blip r:embed="rId4"/>
          <a:srcRect t="2248"/>
          <a:stretch/>
        </p:blipFill>
        <p:spPr>
          <a:xfrm>
            <a:off x="0" y="1892968"/>
            <a:ext cx="12192000" cy="4965032"/>
          </a:xfrm>
          <a:prstGeom prst="rect">
            <a:avLst/>
          </a:prstGeom>
        </p:spPr>
      </p:pic>
      <p:pic>
        <p:nvPicPr>
          <p:cNvPr id="7" name="Picture 6">
            <a:extLst>
              <a:ext uri="{FF2B5EF4-FFF2-40B4-BE49-F238E27FC236}">
                <a16:creationId xmlns:a16="http://schemas.microsoft.com/office/drawing/2014/main" id="{FDBF51E3-4048-4E9D-A15C-34A41BB2D501}"/>
              </a:ext>
            </a:extLst>
          </p:cNvPr>
          <p:cNvPicPr>
            <a:picLocks noChangeAspect="1"/>
          </p:cNvPicPr>
          <p:nvPr/>
        </p:nvPicPr>
        <p:blipFill>
          <a:blip r:embed="rId5"/>
          <a:stretch>
            <a:fillRect/>
          </a:stretch>
        </p:blipFill>
        <p:spPr>
          <a:xfrm>
            <a:off x="1" y="-1"/>
            <a:ext cx="6304548" cy="2397107"/>
          </a:xfrm>
          <a:prstGeom prst="rect">
            <a:avLst/>
          </a:prstGeom>
        </p:spPr>
      </p:pic>
      <p:sp>
        <p:nvSpPr>
          <p:cNvPr id="8" name="TextBox 7">
            <a:extLst>
              <a:ext uri="{FF2B5EF4-FFF2-40B4-BE49-F238E27FC236}">
                <a16:creationId xmlns:a16="http://schemas.microsoft.com/office/drawing/2014/main" id="{B4DA6C40-66ED-44FC-8C5B-942797E9B8F4}"/>
              </a:ext>
            </a:extLst>
          </p:cNvPr>
          <p:cNvSpPr txBox="1"/>
          <p:nvPr/>
        </p:nvSpPr>
        <p:spPr>
          <a:xfrm>
            <a:off x="385012" y="3113210"/>
            <a:ext cx="5534526" cy="461665"/>
          </a:xfrm>
          <a:prstGeom prst="rect">
            <a:avLst/>
          </a:prstGeom>
          <a:solidFill>
            <a:schemeClr val="bg1"/>
          </a:solidFill>
        </p:spPr>
        <p:txBody>
          <a:bodyPr wrap="square" rtlCol="0">
            <a:spAutoFit/>
          </a:bodyPr>
          <a:lstStyle/>
          <a:p>
            <a:pPr algn="just"/>
            <a:r>
              <a:rPr lang="en-US" sz="2400" dirty="0">
                <a:solidFill>
                  <a:schemeClr val="accent6">
                    <a:lumMod val="75000"/>
                  </a:schemeClr>
                </a:solidFill>
              </a:rPr>
              <a:t>The trait will show up in the offspring.</a:t>
            </a:r>
          </a:p>
        </p:txBody>
      </p:sp>
      <p:sp>
        <p:nvSpPr>
          <p:cNvPr id="9" name="TextBox 8">
            <a:extLst>
              <a:ext uri="{FF2B5EF4-FFF2-40B4-BE49-F238E27FC236}">
                <a16:creationId xmlns:a16="http://schemas.microsoft.com/office/drawing/2014/main" id="{5524C2AE-72AA-4834-848E-A24459952F54}"/>
              </a:ext>
            </a:extLst>
          </p:cNvPr>
          <p:cNvSpPr txBox="1"/>
          <p:nvPr/>
        </p:nvSpPr>
        <p:spPr>
          <a:xfrm>
            <a:off x="385012" y="4883108"/>
            <a:ext cx="5534526" cy="1569660"/>
          </a:xfrm>
          <a:prstGeom prst="rect">
            <a:avLst/>
          </a:prstGeom>
          <a:solidFill>
            <a:schemeClr val="bg1"/>
          </a:solidFill>
        </p:spPr>
        <p:txBody>
          <a:bodyPr wrap="square" rtlCol="0">
            <a:spAutoFit/>
          </a:bodyPr>
          <a:lstStyle/>
          <a:p>
            <a:pPr algn="just"/>
            <a:r>
              <a:rPr lang="en-US" sz="2400" dirty="0">
                <a:solidFill>
                  <a:schemeClr val="accent6">
                    <a:lumMod val="75000"/>
                  </a:schemeClr>
                </a:solidFill>
              </a:rPr>
              <a:t>Codominance or incomplete dominance can lead to a larger variety of expressed traits, which may help certain individuals to survive a changing environment. </a:t>
            </a:r>
          </a:p>
        </p:txBody>
      </p:sp>
      <p:sp>
        <p:nvSpPr>
          <p:cNvPr id="10" name="TextBox 9">
            <a:extLst>
              <a:ext uri="{FF2B5EF4-FFF2-40B4-BE49-F238E27FC236}">
                <a16:creationId xmlns:a16="http://schemas.microsoft.com/office/drawing/2014/main" id="{53AE6A9D-1426-4DE6-90B9-C50B54AA3950}"/>
              </a:ext>
            </a:extLst>
          </p:cNvPr>
          <p:cNvSpPr txBox="1"/>
          <p:nvPr/>
        </p:nvSpPr>
        <p:spPr>
          <a:xfrm>
            <a:off x="6513095" y="2968832"/>
            <a:ext cx="5534526" cy="1446550"/>
          </a:xfrm>
          <a:prstGeom prst="rect">
            <a:avLst/>
          </a:prstGeom>
          <a:solidFill>
            <a:schemeClr val="bg1"/>
          </a:solidFill>
        </p:spPr>
        <p:txBody>
          <a:bodyPr wrap="square" rtlCol="0">
            <a:spAutoFit/>
          </a:bodyPr>
          <a:lstStyle/>
          <a:p>
            <a:pPr algn="just"/>
            <a:r>
              <a:rPr lang="en-US" sz="2200" dirty="0">
                <a:solidFill>
                  <a:schemeClr val="accent6">
                    <a:lumMod val="75000"/>
                  </a:schemeClr>
                </a:solidFill>
              </a:rPr>
              <a:t>The offspring are the result of codominant alleles. Because both alleles are dominant, both are expressed in the wings of the offspring.</a:t>
            </a:r>
          </a:p>
        </p:txBody>
      </p:sp>
      <p:sp>
        <p:nvSpPr>
          <p:cNvPr id="11" name="TextBox 10">
            <a:extLst>
              <a:ext uri="{FF2B5EF4-FFF2-40B4-BE49-F238E27FC236}">
                <a16:creationId xmlns:a16="http://schemas.microsoft.com/office/drawing/2014/main" id="{2ED72875-FA64-4988-885D-7E61F03FA81A}"/>
              </a:ext>
            </a:extLst>
          </p:cNvPr>
          <p:cNvSpPr txBox="1"/>
          <p:nvPr/>
        </p:nvSpPr>
        <p:spPr>
          <a:xfrm>
            <a:off x="6497053" y="5252218"/>
            <a:ext cx="5534526" cy="1446550"/>
          </a:xfrm>
          <a:prstGeom prst="rect">
            <a:avLst/>
          </a:prstGeom>
          <a:solidFill>
            <a:schemeClr val="bg1"/>
          </a:solidFill>
        </p:spPr>
        <p:txBody>
          <a:bodyPr wrap="square" rtlCol="0">
            <a:spAutoFit/>
          </a:bodyPr>
          <a:lstStyle/>
          <a:p>
            <a:pPr algn="just"/>
            <a:r>
              <a:rPr lang="en-US" sz="2200" dirty="0">
                <a:solidFill>
                  <a:schemeClr val="accent6">
                    <a:lumMod val="75000"/>
                  </a:schemeClr>
                </a:solidFill>
              </a:rPr>
              <a:t>The wide variety of hair color and the different combinations suggest that the trait is a result of multiple alleles or polygenetic inheritance.</a:t>
            </a:r>
          </a:p>
        </p:txBody>
      </p:sp>
    </p:spTree>
    <p:extLst>
      <p:ext uri="{BB962C8B-B14F-4D97-AF65-F5344CB8AC3E}">
        <p14:creationId xmlns:p14="http://schemas.microsoft.com/office/powerpoint/2010/main" val="202364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ppy Chromosomes&quot; Greeting Card for Sale by paulo silveira | Redbubble">
            <a:extLst>
              <a:ext uri="{FF2B5EF4-FFF2-40B4-BE49-F238E27FC236}">
                <a16:creationId xmlns:a16="http://schemas.microsoft.com/office/drawing/2014/main" id="{C769BCEF-018A-43EB-AAA9-49557E124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171" y="-2093439"/>
            <a:ext cx="8283659" cy="1104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4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822B72-F62F-4657-8A27-D759BDACDF29}"/>
              </a:ext>
            </a:extLst>
          </p:cNvPr>
          <p:cNvSpPr>
            <a:spLocks noGrp="1"/>
          </p:cNvSpPr>
          <p:nvPr>
            <p:ph type="ftr" sz="quarter" idx="11"/>
          </p:nvPr>
        </p:nvSpPr>
        <p:spPr>
          <a:xfrm>
            <a:off x="646981" y="6453386"/>
            <a:ext cx="11852694" cy="404614"/>
          </a:xfrm>
        </p:spPr>
        <p:txBody>
          <a:bodyPr/>
          <a:lstStyle/>
          <a:p>
            <a:endParaRPr lang="en-US" sz="1000" dirty="0"/>
          </a:p>
        </p:txBody>
      </p:sp>
      <p:sp>
        <p:nvSpPr>
          <p:cNvPr id="4" name="Content Placeholder 3">
            <a:extLst>
              <a:ext uri="{FF2B5EF4-FFF2-40B4-BE49-F238E27FC236}">
                <a16:creationId xmlns:a16="http://schemas.microsoft.com/office/drawing/2014/main" id="{AA894F2D-D64B-4E1B-A538-7A90D4F038FF}"/>
              </a:ext>
            </a:extLst>
          </p:cNvPr>
          <p:cNvSpPr>
            <a:spLocks noGrp="1"/>
          </p:cNvSpPr>
          <p:nvPr>
            <p:ph idx="1"/>
          </p:nvPr>
        </p:nvSpPr>
        <p:spPr/>
        <p:txBody>
          <a:bodyPr vert="horz" lIns="91440" tIns="45720" rIns="91440" bIns="45720" rtlCol="0" anchor="t">
            <a:normAutofit/>
          </a:bodyPr>
          <a:lstStyle/>
          <a:p>
            <a:pPr marL="383540" indent="-383540"/>
            <a:endParaRPr lang="en-US">
              <a:latin typeface="Calibri"/>
              <a:cs typeface="Calibri"/>
            </a:endParaRPr>
          </a:p>
          <a:p>
            <a:pPr marL="383540" indent="-383540"/>
            <a:endParaRPr lang="en-US">
              <a:latin typeface="Calibri"/>
              <a:cs typeface="Calibri"/>
            </a:endParaRPr>
          </a:p>
        </p:txBody>
      </p:sp>
      <p:pic>
        <p:nvPicPr>
          <p:cNvPr id="2" name="Picture 4" descr="Table&#10;&#10;Description automatically generated">
            <a:extLst>
              <a:ext uri="{FF2B5EF4-FFF2-40B4-BE49-F238E27FC236}">
                <a16:creationId xmlns:a16="http://schemas.microsoft.com/office/drawing/2014/main" id="{CE8DB6BD-C518-4F4F-84E8-D0FE4955D67E}"/>
              </a:ext>
            </a:extLst>
          </p:cNvPr>
          <p:cNvPicPr>
            <a:picLocks noChangeAspect="1"/>
          </p:cNvPicPr>
          <p:nvPr/>
        </p:nvPicPr>
        <p:blipFill>
          <a:blip r:embed="rId2"/>
          <a:stretch>
            <a:fillRect/>
          </a:stretch>
        </p:blipFill>
        <p:spPr>
          <a:xfrm>
            <a:off x="2352137" y="958412"/>
            <a:ext cx="7660255" cy="5286231"/>
          </a:xfrm>
          <a:prstGeom prst="rect">
            <a:avLst/>
          </a:prstGeom>
        </p:spPr>
      </p:pic>
    </p:spTree>
    <p:extLst>
      <p:ext uri="{BB962C8B-B14F-4D97-AF65-F5344CB8AC3E}">
        <p14:creationId xmlns:p14="http://schemas.microsoft.com/office/powerpoint/2010/main" val="166485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894F2D-D64B-4E1B-A538-7A90D4F038FF}"/>
              </a:ext>
            </a:extLst>
          </p:cNvPr>
          <p:cNvSpPr>
            <a:spLocks noGrp="1"/>
          </p:cNvSpPr>
          <p:nvPr>
            <p:ph idx="1"/>
          </p:nvPr>
        </p:nvSpPr>
        <p:spPr/>
        <p:txBody>
          <a:bodyPr vert="horz" lIns="91440" tIns="45720" rIns="91440" bIns="45720" rtlCol="0" anchor="t">
            <a:normAutofit/>
          </a:bodyPr>
          <a:lstStyle/>
          <a:p>
            <a:pPr marL="383540" indent="-383540"/>
            <a:endParaRPr lang="en-US">
              <a:latin typeface="Calibri"/>
              <a:cs typeface="Calibri"/>
            </a:endParaRPr>
          </a:p>
          <a:p>
            <a:pPr marL="383540" indent="-383540"/>
            <a:endParaRPr lang="en-US">
              <a:latin typeface="Calibri"/>
              <a:cs typeface="Calibri"/>
            </a:endParaRPr>
          </a:p>
        </p:txBody>
      </p:sp>
      <p:pic>
        <p:nvPicPr>
          <p:cNvPr id="5" name="Picture 5">
            <a:extLst>
              <a:ext uri="{FF2B5EF4-FFF2-40B4-BE49-F238E27FC236}">
                <a16:creationId xmlns:a16="http://schemas.microsoft.com/office/drawing/2014/main" id="{38BDF605-99DC-4447-B849-CE6ECBC2CA40}"/>
              </a:ext>
            </a:extLst>
          </p:cNvPr>
          <p:cNvPicPr>
            <a:picLocks noChangeAspect="1"/>
          </p:cNvPicPr>
          <p:nvPr/>
        </p:nvPicPr>
        <p:blipFill>
          <a:blip r:embed="rId2"/>
          <a:stretch>
            <a:fillRect/>
          </a:stretch>
        </p:blipFill>
        <p:spPr>
          <a:xfrm>
            <a:off x="1777042" y="1138231"/>
            <a:ext cx="9026104" cy="5012859"/>
          </a:xfrm>
          <a:prstGeom prst="rect">
            <a:avLst/>
          </a:prstGeom>
        </p:spPr>
      </p:pic>
    </p:spTree>
    <p:extLst>
      <p:ext uri="{BB962C8B-B14F-4D97-AF65-F5344CB8AC3E}">
        <p14:creationId xmlns:p14="http://schemas.microsoft.com/office/powerpoint/2010/main" val="364488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xual and Asexual Reproduction Explain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4720" y="154744"/>
            <a:ext cx="11198517" cy="6298642"/>
          </a:xfrm>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849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686800" cy="838200"/>
          </a:xfrm>
        </p:spPr>
        <p:txBody>
          <a:bodyPr>
            <a:noAutofit/>
          </a:bodyPr>
          <a:lstStyle/>
          <a:p>
            <a:pPr algn="ctr"/>
            <a:r>
              <a:rPr lang="en-US" sz="5400" b="1" dirty="0">
                <a:solidFill>
                  <a:srgbClr val="FF0000"/>
                </a:solidFill>
              </a:rPr>
              <a:t>Reproduction</a:t>
            </a:r>
          </a:p>
        </p:txBody>
      </p:sp>
      <p:sp>
        <p:nvSpPr>
          <p:cNvPr id="3" name="Content Placeholder 2"/>
          <p:cNvSpPr>
            <a:spLocks noGrp="1"/>
          </p:cNvSpPr>
          <p:nvPr>
            <p:ph idx="1"/>
          </p:nvPr>
        </p:nvSpPr>
        <p:spPr>
          <a:xfrm>
            <a:off x="761999" y="1524000"/>
            <a:ext cx="11344275" cy="5257800"/>
          </a:xfrm>
        </p:spPr>
        <p:txBody>
          <a:bodyPr>
            <a:normAutofit/>
          </a:bodyPr>
          <a:lstStyle/>
          <a:p>
            <a:pPr marL="0" indent="0">
              <a:buNone/>
            </a:pPr>
            <a:r>
              <a:rPr lang="en-US" sz="2400" b="1" dirty="0">
                <a:latin typeface="Arial" panose="020B0604020202020204" pitchFamily="34" charset="0"/>
                <a:cs typeface="Arial" panose="020B0604020202020204" pitchFamily="34" charset="0"/>
              </a:rPr>
              <a:t>The process by which plants and animals give rise to one or more other individuals of a given kind of organism(offspring ) by some generation process. </a:t>
            </a:r>
          </a:p>
          <a:p>
            <a:pPr marL="0" indent="0">
              <a:buNone/>
            </a:pPr>
            <a:endParaRPr lang="en-US" sz="2400" dirty="0"/>
          </a:p>
          <a:p>
            <a:pPr marL="0" indent="0" algn="ctr">
              <a:buNone/>
            </a:pPr>
            <a:r>
              <a:rPr lang="en-US" sz="2400" b="1" dirty="0">
                <a:highlight>
                  <a:srgbClr val="FFFF00"/>
                </a:highlight>
                <a:latin typeface="Arial" panose="020B0604020202020204" pitchFamily="34" charset="0"/>
                <a:cs typeface="Arial" panose="020B0604020202020204" pitchFamily="34" charset="0"/>
              </a:rPr>
              <a:t>Animals use one of two main methods to produce offspring. </a:t>
            </a:r>
          </a:p>
          <a:p>
            <a:pPr algn="ctr">
              <a:buFont typeface="Wingdings" pitchFamily="2" charset="2"/>
              <a:buChar char="v"/>
            </a:pPr>
            <a:r>
              <a:rPr lang="en-US" sz="2400" b="1" u="sng" dirty="0">
                <a:solidFill>
                  <a:srgbClr val="FF0000"/>
                </a:solidFill>
                <a:latin typeface="Arial" panose="020B0604020202020204" pitchFamily="34" charset="0"/>
                <a:cs typeface="Arial" panose="020B0604020202020204" pitchFamily="34" charset="0"/>
              </a:rPr>
              <a:t>asexual reproduction</a:t>
            </a:r>
          </a:p>
          <a:p>
            <a:pPr algn="ctr">
              <a:buFont typeface="Wingdings" pitchFamily="2" charset="2"/>
              <a:buChar char="v"/>
            </a:pPr>
            <a:r>
              <a:rPr lang="en-US" sz="2400" b="1" u="sng" dirty="0">
                <a:solidFill>
                  <a:srgbClr val="FF0000"/>
                </a:solidFill>
                <a:latin typeface="Arial" panose="020B0604020202020204" pitchFamily="34" charset="0"/>
                <a:cs typeface="Arial" panose="020B0604020202020204" pitchFamily="34" charset="0"/>
              </a:rPr>
              <a:t>sexual reproduction</a:t>
            </a:r>
          </a:p>
          <a:p>
            <a:pPr algn="ctr">
              <a:buFont typeface="Wingdings" pitchFamily="2" charset="2"/>
              <a:buChar char="v"/>
            </a:pPr>
            <a:endParaRPr lang="en-US" sz="2400" b="1" u="sng" dirty="0">
              <a:solidFill>
                <a:srgbClr val="FF0000"/>
              </a:solidFill>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Reproduction guarantees that the genes of one species are passed on to the </a:t>
            </a:r>
            <a:r>
              <a:rPr lang="en-US" sz="2400" b="1" dirty="0">
                <a:solidFill>
                  <a:srgbClr val="002060"/>
                </a:solidFill>
                <a:latin typeface="Arial" panose="020B0604020202020204" pitchFamily="34" charset="0"/>
                <a:cs typeface="Arial" panose="020B0604020202020204" pitchFamily="34" charset="0"/>
              </a:rPr>
              <a:t>next generation. </a:t>
            </a:r>
          </a:p>
        </p:txBody>
      </p:sp>
    </p:spTree>
    <p:extLst>
      <p:ext uri="{BB962C8B-B14F-4D97-AF65-F5344CB8AC3E}">
        <p14:creationId xmlns:p14="http://schemas.microsoft.com/office/powerpoint/2010/main" val="2679425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894F2D-D64B-4E1B-A538-7A90D4F038FF}"/>
              </a:ext>
            </a:extLst>
          </p:cNvPr>
          <p:cNvSpPr>
            <a:spLocks noGrp="1"/>
          </p:cNvSpPr>
          <p:nvPr>
            <p:ph idx="1"/>
          </p:nvPr>
        </p:nvSpPr>
        <p:spPr/>
        <p:txBody>
          <a:bodyPr vert="horz" lIns="91440" tIns="45720" rIns="91440" bIns="45720" rtlCol="0" anchor="t">
            <a:normAutofit/>
          </a:bodyPr>
          <a:lstStyle/>
          <a:p>
            <a:pPr marL="383540" indent="-383540"/>
            <a:endParaRPr lang="en-US">
              <a:latin typeface="Calibri"/>
              <a:cs typeface="Calibri"/>
            </a:endParaRPr>
          </a:p>
          <a:p>
            <a:pPr marL="383540" indent="-383540"/>
            <a:endParaRPr lang="en-US">
              <a:latin typeface="Calibri"/>
              <a:cs typeface="Calibri"/>
            </a:endParaRPr>
          </a:p>
        </p:txBody>
      </p:sp>
      <p:sp>
        <p:nvSpPr>
          <p:cNvPr id="2" name="TextBox 1">
            <a:extLst>
              <a:ext uri="{FF2B5EF4-FFF2-40B4-BE49-F238E27FC236}">
                <a16:creationId xmlns:a16="http://schemas.microsoft.com/office/drawing/2014/main" id="{C3AC6196-D8CF-47B9-85FB-C5372797812D}"/>
              </a:ext>
            </a:extLst>
          </p:cNvPr>
          <p:cNvSpPr txBox="1"/>
          <p:nvPr/>
        </p:nvSpPr>
        <p:spPr>
          <a:xfrm>
            <a:off x="714375" y="0"/>
            <a:ext cx="5505450"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0000"/>
                </a:solidFill>
                <a:latin typeface="Arial" panose="020B0604020202020204" pitchFamily="34" charset="0"/>
                <a:cs typeface="Arial" panose="020B0604020202020204" pitchFamily="34" charset="0"/>
              </a:rPr>
              <a:t>Asexual</a:t>
            </a:r>
            <a:r>
              <a:rPr lang="en-US" sz="3600" b="1" dirty="0">
                <a:solidFill>
                  <a:srgbClr val="FF0000"/>
                </a:solidFill>
                <a:latin typeface="Arial" panose="020B0604020202020204" pitchFamily="34" charset="0"/>
                <a:ea typeface="+mn-lt"/>
                <a:cs typeface="Arial" panose="020B0604020202020204" pitchFamily="34" charset="0"/>
              </a:rPr>
              <a:t> Reproduction</a:t>
            </a:r>
            <a:r>
              <a:rPr lang="en-US" sz="2000" b="1" dirty="0">
                <a:solidFill>
                  <a:srgbClr val="FF0000"/>
                </a:solidFill>
                <a:latin typeface="Arial" panose="020B0604020202020204" pitchFamily="34" charset="0"/>
                <a:ea typeface="+mn-lt"/>
                <a:cs typeface="Arial" panose="020B0604020202020204" pitchFamily="34" charset="0"/>
              </a:rPr>
              <a:t> </a:t>
            </a:r>
          </a:p>
          <a:p>
            <a:endParaRPr lang="en-US" sz="2000" b="1" dirty="0">
              <a:solidFill>
                <a:srgbClr val="FF0000"/>
              </a:solidFill>
              <a:latin typeface="Arial" panose="020B0604020202020204" pitchFamily="34" charset="0"/>
              <a:ea typeface="+mn-lt"/>
              <a:cs typeface="Arial" panose="020B0604020202020204" pitchFamily="34" charset="0"/>
            </a:endParaRPr>
          </a:p>
          <a:p>
            <a:endParaRPr lang="en-US" sz="2000" b="1" dirty="0">
              <a:solidFill>
                <a:srgbClr val="FF0000"/>
              </a:solidFill>
              <a:latin typeface="Arial" panose="020B0604020202020204" pitchFamily="34" charset="0"/>
              <a:ea typeface="+mn-lt"/>
              <a:cs typeface="Arial" panose="020B0604020202020204" pitchFamily="34" charset="0"/>
            </a:endParaRPr>
          </a:p>
          <a:p>
            <a:pPr marL="342900" indent="-342900">
              <a:buFont typeface="Wingdings" panose="05000000000000000000" pitchFamily="2" charset="2"/>
              <a:buChar char="v"/>
            </a:pPr>
            <a:r>
              <a:rPr lang="en-US" sz="2400" b="1" dirty="0">
                <a:latin typeface="Arial" panose="020B0604020202020204" pitchFamily="34" charset="0"/>
                <a:ea typeface="+mn-lt"/>
                <a:cs typeface="Arial" panose="020B0604020202020204" pitchFamily="34" charset="0"/>
              </a:rPr>
              <a:t>A reproductive process that involves </a:t>
            </a:r>
            <a:r>
              <a:rPr lang="en-US" sz="2400" b="1" dirty="0">
                <a:highlight>
                  <a:srgbClr val="FFFF00"/>
                </a:highlight>
                <a:latin typeface="Arial" panose="020B0604020202020204" pitchFamily="34" charset="0"/>
                <a:ea typeface="+mn-lt"/>
                <a:cs typeface="Arial" panose="020B0604020202020204" pitchFamily="34" charset="0"/>
              </a:rPr>
              <a:t>only one parent </a:t>
            </a:r>
          </a:p>
          <a:p>
            <a:endParaRPr lang="en-US" sz="2400" b="1" dirty="0">
              <a:highlight>
                <a:srgbClr val="FFFF00"/>
              </a:highlight>
              <a:latin typeface="Arial" panose="020B0604020202020204" pitchFamily="34" charset="0"/>
              <a:ea typeface="+mn-lt"/>
              <a:cs typeface="Arial" panose="020B0604020202020204" pitchFamily="34" charset="0"/>
            </a:endParaRPr>
          </a:p>
          <a:p>
            <a:pPr marL="342900" indent="-342900">
              <a:buFont typeface="Wingdings" panose="05000000000000000000" pitchFamily="2" charset="2"/>
              <a:buChar char="v"/>
            </a:pPr>
            <a:r>
              <a:rPr lang="en-US" sz="2400" b="1" dirty="0">
                <a:latin typeface="Arial" panose="020B0604020202020204" pitchFamily="34" charset="0"/>
                <a:ea typeface="+mn-lt"/>
                <a:cs typeface="Arial" panose="020B0604020202020204" pitchFamily="34" charset="0"/>
              </a:rPr>
              <a:t>produces offspring that are genetically </a:t>
            </a:r>
            <a:r>
              <a:rPr lang="en-US" sz="2400" b="1" dirty="0">
                <a:highlight>
                  <a:srgbClr val="FFFF00"/>
                </a:highlight>
                <a:latin typeface="Arial" panose="020B0604020202020204" pitchFamily="34" charset="0"/>
                <a:ea typeface="+mn-lt"/>
                <a:cs typeface="Arial" panose="020B0604020202020204" pitchFamily="34" charset="0"/>
              </a:rPr>
              <a:t>identical to the parent</a:t>
            </a:r>
            <a:r>
              <a:rPr lang="en-US" sz="2400" b="1" dirty="0">
                <a:latin typeface="Arial" panose="020B0604020202020204" pitchFamily="34" charset="0"/>
                <a:ea typeface="+mn-lt"/>
                <a:cs typeface="Arial" panose="020B0604020202020204" pitchFamily="34" charset="0"/>
              </a:rPr>
              <a:t>.</a:t>
            </a:r>
          </a:p>
          <a:p>
            <a:r>
              <a:rPr lang="en-US" sz="2400" b="1" dirty="0">
                <a:latin typeface="Arial" panose="020B0604020202020204" pitchFamily="34" charset="0"/>
                <a:ea typeface="+mn-lt"/>
                <a:cs typeface="Arial" panose="020B0604020202020204" pitchFamily="34" charset="0"/>
              </a:rPr>
              <a:t> </a:t>
            </a:r>
          </a:p>
          <a:p>
            <a:pPr marL="342900" indent="-342900">
              <a:buFont typeface="Wingdings" panose="05000000000000000000" pitchFamily="2" charset="2"/>
              <a:buChar char="v"/>
            </a:pPr>
            <a:r>
              <a:rPr lang="en-US" sz="2400" b="1" dirty="0">
                <a:latin typeface="Arial" panose="020B0604020202020204" pitchFamily="34" charset="0"/>
                <a:ea typeface="+mn-lt"/>
                <a:cs typeface="Arial" panose="020B0604020202020204" pitchFamily="34" charset="0"/>
              </a:rPr>
              <a:t>It is the simplest form of reproduction. </a:t>
            </a:r>
          </a:p>
          <a:p>
            <a:endParaRPr lang="en-US" sz="2400" b="1" dirty="0">
              <a:latin typeface="Arial" panose="020B0604020202020204" pitchFamily="34" charset="0"/>
              <a:ea typeface="+mn-lt"/>
              <a:cs typeface="Arial" panose="020B0604020202020204" pitchFamily="34" charset="0"/>
            </a:endParaRPr>
          </a:p>
          <a:p>
            <a:pPr marL="342900" indent="-342900">
              <a:buFont typeface="Wingdings" panose="05000000000000000000" pitchFamily="2" charset="2"/>
              <a:buChar char="v"/>
            </a:pPr>
            <a:r>
              <a:rPr lang="en-US" sz="2400" b="1" dirty="0">
                <a:latin typeface="Arial" panose="020B0604020202020204" pitchFamily="34" charset="0"/>
                <a:ea typeface="+mn-lt"/>
                <a:cs typeface="Arial" panose="020B0604020202020204" pitchFamily="34" charset="0"/>
              </a:rPr>
              <a:t>Animals such as </a:t>
            </a:r>
            <a:r>
              <a:rPr lang="en-US" sz="2400" b="1" dirty="0">
                <a:solidFill>
                  <a:srgbClr val="002060"/>
                </a:solidFill>
                <a:highlight>
                  <a:srgbClr val="FFFF00"/>
                </a:highlight>
                <a:latin typeface="Arial" panose="020B0604020202020204" pitchFamily="34" charset="0"/>
                <a:ea typeface="+mn-lt"/>
                <a:cs typeface="Arial" panose="020B0604020202020204" pitchFamily="34" charset="0"/>
              </a:rPr>
              <a:t>sponges, corals, and certain jellyfish</a:t>
            </a:r>
            <a:r>
              <a:rPr lang="en-US" sz="2400" b="1" dirty="0">
                <a:latin typeface="Arial" panose="020B0604020202020204" pitchFamily="34" charset="0"/>
                <a:ea typeface="+mn-lt"/>
                <a:cs typeface="Arial" panose="020B0604020202020204" pitchFamily="34" charset="0"/>
              </a:rPr>
              <a:t> reproduce asexually. </a:t>
            </a:r>
          </a:p>
          <a:p>
            <a:endParaRPr lang="en-US" sz="2400" b="1" dirty="0">
              <a:latin typeface="Arial" panose="020B0604020202020204" pitchFamily="34" charset="0"/>
              <a:ea typeface="+mn-lt"/>
              <a:cs typeface="Arial" panose="020B0604020202020204" pitchFamily="34" charset="0"/>
            </a:endParaRPr>
          </a:p>
          <a:p>
            <a:endParaRPr lang="en-US" sz="2000" dirty="0">
              <a:latin typeface="Franklin Gothic Book" panose="020B0503020102020204"/>
            </a:endParaRPr>
          </a:p>
        </p:txBody>
      </p:sp>
      <p:pic>
        <p:nvPicPr>
          <p:cNvPr id="5" name="Picture 12" descr="Tentacalizing&amp;#39; - A Look at Anemones - Scuba Diving News, Gear, Education |  Dive Training Magazine">
            <a:extLst>
              <a:ext uri="{FF2B5EF4-FFF2-40B4-BE49-F238E27FC236}">
                <a16:creationId xmlns:a16="http://schemas.microsoft.com/office/drawing/2014/main" id="{C897DE05-1F7F-4F6F-B031-D074A7B05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9428" y="183982"/>
            <a:ext cx="2964744" cy="24431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Types of Animal Reproduction - Definitions and Examples">
            <a:extLst>
              <a:ext uri="{FF2B5EF4-FFF2-40B4-BE49-F238E27FC236}">
                <a16:creationId xmlns:a16="http://schemas.microsoft.com/office/drawing/2014/main" id="{B0A20111-E883-4BEB-9E90-9B0EB937F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3981"/>
            <a:ext cx="2815166" cy="2443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production Methods | Boundless Biology">
            <a:extLst>
              <a:ext uri="{FF2B5EF4-FFF2-40B4-BE49-F238E27FC236}">
                <a16:creationId xmlns:a16="http://schemas.microsoft.com/office/drawing/2014/main" id="{13FF1A5F-CE48-4BBE-ADBB-9DC68508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948" y="2792089"/>
            <a:ext cx="3902252" cy="2055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AA68C4-1600-4D0D-B6DA-3AFF85A87F18}"/>
              </a:ext>
            </a:extLst>
          </p:cNvPr>
          <p:cNvPicPr>
            <a:picLocks noChangeAspect="1"/>
          </p:cNvPicPr>
          <p:nvPr/>
        </p:nvPicPr>
        <p:blipFill>
          <a:blip r:embed="rId5"/>
          <a:stretch>
            <a:fillRect/>
          </a:stretch>
        </p:blipFill>
        <p:spPr>
          <a:xfrm>
            <a:off x="7222948" y="4913158"/>
            <a:ext cx="4007027" cy="1657588"/>
          </a:xfrm>
          <a:prstGeom prst="rect">
            <a:avLst/>
          </a:prstGeom>
        </p:spPr>
      </p:pic>
    </p:spTree>
    <p:extLst>
      <p:ext uri="{BB962C8B-B14F-4D97-AF65-F5344CB8AC3E}">
        <p14:creationId xmlns:p14="http://schemas.microsoft.com/office/powerpoint/2010/main" val="2258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894F2D-D64B-4E1B-A538-7A90D4F038FF}"/>
              </a:ext>
            </a:extLst>
          </p:cNvPr>
          <p:cNvSpPr>
            <a:spLocks noGrp="1"/>
          </p:cNvSpPr>
          <p:nvPr>
            <p:ph idx="1"/>
          </p:nvPr>
        </p:nvSpPr>
        <p:spPr/>
        <p:txBody>
          <a:bodyPr vert="horz" lIns="91440" tIns="45720" rIns="91440" bIns="45720" rtlCol="0" anchor="t">
            <a:normAutofit/>
          </a:bodyPr>
          <a:lstStyle/>
          <a:p>
            <a:pPr marL="383540" indent="-383540"/>
            <a:endParaRPr lang="en-US">
              <a:latin typeface="Calibri"/>
              <a:cs typeface="Calibri"/>
            </a:endParaRPr>
          </a:p>
          <a:p>
            <a:pPr marL="383540" indent="-383540"/>
            <a:endParaRPr lang="en-US">
              <a:latin typeface="Calibri"/>
              <a:cs typeface="Calibri"/>
            </a:endParaRPr>
          </a:p>
        </p:txBody>
      </p:sp>
      <p:sp>
        <p:nvSpPr>
          <p:cNvPr id="2" name="TextBox 1">
            <a:extLst>
              <a:ext uri="{FF2B5EF4-FFF2-40B4-BE49-F238E27FC236}">
                <a16:creationId xmlns:a16="http://schemas.microsoft.com/office/drawing/2014/main" id="{C3AC6196-D8CF-47B9-85FB-C5372797812D}"/>
              </a:ext>
            </a:extLst>
          </p:cNvPr>
          <p:cNvSpPr txBox="1"/>
          <p:nvPr/>
        </p:nvSpPr>
        <p:spPr>
          <a:xfrm>
            <a:off x="714375" y="0"/>
            <a:ext cx="6781800"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FF0000"/>
                </a:solidFill>
                <a:latin typeface="Arial" panose="020B0604020202020204" pitchFamily="34" charset="0"/>
                <a:cs typeface="Arial" panose="020B0604020202020204" pitchFamily="34" charset="0"/>
              </a:rPr>
              <a:t>Asexual</a:t>
            </a:r>
            <a:r>
              <a:rPr lang="en-US" sz="3600" b="1" dirty="0">
                <a:solidFill>
                  <a:srgbClr val="FF0000"/>
                </a:solidFill>
                <a:latin typeface="Arial" panose="020B0604020202020204" pitchFamily="34" charset="0"/>
                <a:ea typeface="+mn-lt"/>
                <a:cs typeface="Arial" panose="020B0604020202020204" pitchFamily="34" charset="0"/>
              </a:rPr>
              <a:t> Reproduction</a:t>
            </a:r>
            <a:r>
              <a:rPr lang="en-US" sz="2000" b="1" dirty="0">
                <a:solidFill>
                  <a:srgbClr val="FF0000"/>
                </a:solidFill>
                <a:latin typeface="Arial" panose="020B0604020202020204" pitchFamily="34" charset="0"/>
                <a:ea typeface="+mn-lt"/>
                <a:cs typeface="Arial" panose="020B0604020202020204" pitchFamily="34" charset="0"/>
              </a:rPr>
              <a:t> </a:t>
            </a:r>
          </a:p>
          <a:p>
            <a:endParaRPr lang="en-US" sz="2000" b="1" dirty="0">
              <a:solidFill>
                <a:srgbClr val="FF0000"/>
              </a:solidFill>
              <a:latin typeface="Arial" panose="020B0604020202020204" pitchFamily="34" charset="0"/>
              <a:ea typeface="+mn-lt"/>
              <a:cs typeface="Arial" panose="020B0604020202020204" pitchFamily="34" charset="0"/>
            </a:endParaRPr>
          </a:p>
          <a:p>
            <a:endParaRPr lang="en-US" sz="2000" b="1" dirty="0">
              <a:solidFill>
                <a:srgbClr val="FF0000"/>
              </a:solidFill>
              <a:highlight>
                <a:srgbClr val="FFFF00"/>
              </a:highlight>
              <a:latin typeface="Arial" panose="020B0604020202020204" pitchFamily="34" charset="0"/>
              <a:ea typeface="+mn-lt"/>
              <a:cs typeface="Arial" panose="020B0604020202020204" pitchFamily="34" charset="0"/>
            </a:endParaRPr>
          </a:p>
          <a:p>
            <a:pPr marL="0" indent="0">
              <a:buNone/>
            </a:pPr>
            <a:r>
              <a:rPr lang="en-US" sz="2400" b="1" u="sng" dirty="0">
                <a:latin typeface="Arial" panose="020B0604020202020204" pitchFamily="34" charset="0"/>
                <a:cs typeface="Arial" panose="020B0604020202020204" pitchFamily="34" charset="0"/>
              </a:rPr>
              <a:t>Two main forms of asexual reproduction are:</a:t>
            </a:r>
          </a:p>
          <a:p>
            <a:pPr>
              <a:buFont typeface="Wingdings" pitchFamily="2" charset="2"/>
              <a:buChar char="v"/>
            </a:pPr>
            <a:r>
              <a:rPr lang="en-US" sz="2400" b="1" dirty="0">
                <a:highlight>
                  <a:srgbClr val="FFFF00"/>
                </a:highlight>
                <a:latin typeface="Arial" panose="020B0604020202020204" pitchFamily="34" charset="0"/>
                <a:cs typeface="Arial" panose="020B0604020202020204" pitchFamily="34" charset="0"/>
              </a:rPr>
              <a:t>Fragmentation</a:t>
            </a:r>
          </a:p>
          <a:p>
            <a:pPr marL="0" indent="0">
              <a:buNone/>
            </a:pPr>
            <a:r>
              <a:rPr lang="en-US" sz="2400" b="1" dirty="0">
                <a:latin typeface="Arial" panose="020B0604020202020204" pitchFamily="34" charset="0"/>
                <a:cs typeface="Arial" panose="020B0604020202020204" pitchFamily="34" charset="0"/>
              </a:rPr>
              <a:t>a new organism forms from a piece of the original. </a:t>
            </a:r>
          </a:p>
          <a:p>
            <a:pPr marL="0" indent="0">
              <a:buNone/>
            </a:pPr>
            <a:r>
              <a:rPr lang="en-US" sz="2400" b="1" dirty="0">
                <a:latin typeface="Arial" panose="020B0604020202020204" pitchFamily="34" charset="0"/>
                <a:cs typeface="Arial" panose="020B0604020202020204" pitchFamily="34" charset="0"/>
              </a:rPr>
              <a:t>For example, a whole new sea star can develop from a single arm that breaks off.</a:t>
            </a:r>
          </a:p>
          <a:p>
            <a:pPr marL="0" indent="0">
              <a:buNone/>
            </a:pPr>
            <a:endParaRPr lang="en-US" sz="24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en-US" sz="2400" b="1" dirty="0">
                <a:highlight>
                  <a:srgbClr val="FFFF00"/>
                </a:highlight>
                <a:latin typeface="Arial" panose="020B0604020202020204" pitchFamily="34" charset="0"/>
                <a:cs typeface="Arial" panose="020B0604020202020204" pitchFamily="34" charset="0"/>
              </a:rPr>
              <a:t>Budding</a:t>
            </a:r>
          </a:p>
          <a:p>
            <a:pPr marL="0" indent="0">
              <a:buNone/>
            </a:pPr>
            <a:r>
              <a:rPr lang="en-US" sz="2400" b="1" dirty="0">
                <a:latin typeface="Arial" panose="020B0604020202020204" pitchFamily="34" charset="0"/>
                <a:cs typeface="Arial" panose="020B0604020202020204" pitchFamily="34" charset="0"/>
              </a:rPr>
              <a:t>a new animal grows out from the parent until it fully matures  and breaks off. </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Sponges and some sea anemones reproduce in this way</a:t>
            </a:r>
            <a:endParaRPr lang="en-US" sz="2000" b="1"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B5D6C0C-26BC-494B-8929-30B28BC437E5}"/>
              </a:ext>
            </a:extLst>
          </p:cNvPr>
          <p:cNvPicPr>
            <a:picLocks noChangeAspect="1"/>
          </p:cNvPicPr>
          <p:nvPr/>
        </p:nvPicPr>
        <p:blipFill>
          <a:blip r:embed="rId2"/>
          <a:stretch>
            <a:fillRect/>
          </a:stretch>
        </p:blipFill>
        <p:spPr>
          <a:xfrm>
            <a:off x="7696200" y="247650"/>
            <a:ext cx="4222044" cy="2524125"/>
          </a:xfrm>
          <a:prstGeom prst="rect">
            <a:avLst/>
          </a:prstGeom>
        </p:spPr>
      </p:pic>
      <p:pic>
        <p:nvPicPr>
          <p:cNvPr id="6" name="Picture 2" descr="What is budding in asexual reproduction? Here are some examples.">
            <a:extLst>
              <a:ext uri="{FF2B5EF4-FFF2-40B4-BE49-F238E27FC236}">
                <a16:creationId xmlns:a16="http://schemas.microsoft.com/office/drawing/2014/main" id="{C32A8E54-92FE-433C-A47E-BE82DC377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497" y="3167598"/>
            <a:ext cx="39814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udding in Hydra, Yeast and Spongilla with diagram - Biologysir">
            <a:extLst>
              <a:ext uri="{FF2B5EF4-FFF2-40B4-BE49-F238E27FC236}">
                <a16:creationId xmlns:a16="http://schemas.microsoft.com/office/drawing/2014/main" id="{3A7505A2-E53A-4B34-92C4-D2B87E968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1038225"/>
            <a:ext cx="6648450" cy="541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95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0978D8F146FA40BBF8D763A0FC2DEE" ma:contentTypeVersion="0" ma:contentTypeDescription="Create a new document." ma:contentTypeScope="" ma:versionID="14da2cd06ea64c94fb373f0baaca520a">
  <xsd:schema xmlns:xsd="http://www.w3.org/2001/XMLSchema" xmlns:xs="http://www.w3.org/2001/XMLSchema" xmlns:p="http://schemas.microsoft.com/office/2006/metadata/properties" targetNamespace="http://schemas.microsoft.com/office/2006/metadata/properties" ma:root="true" ma:fieldsID="d1d1cbee42804079d8cb06765cf79b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73BEB6-C31D-4B70-A21B-D03A89E18BEE}">
  <ds:schemaRefs>
    <ds:schemaRef ds:uri="http://schemas.microsoft.com/sharepoint/v3/contenttype/forms"/>
  </ds:schemaRefs>
</ds:datastoreItem>
</file>

<file path=customXml/itemProps2.xml><?xml version="1.0" encoding="utf-8"?>
<ds:datastoreItem xmlns:ds="http://schemas.openxmlformats.org/officeDocument/2006/customXml" ds:itemID="{03980468-11CF-4A30-8031-970E030C8BA7}">
  <ds:schemaRefs>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s>
</ds:datastoreItem>
</file>

<file path=customXml/itemProps3.xml><?xml version="1.0" encoding="utf-8"?>
<ds:datastoreItem xmlns:ds="http://schemas.openxmlformats.org/officeDocument/2006/customXml" ds:itemID="{55672B41-7245-4599-B231-1F183B186559}">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352</TotalTime>
  <Words>1357</Words>
  <Application>Microsoft Office PowerPoint</Application>
  <PresentationFormat>Widescreen</PresentationFormat>
  <Paragraphs>131</Paragraphs>
  <Slides>38</Slides>
  <Notes>1</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Aharoni</vt:lpstr>
      <vt:lpstr>Arial</vt:lpstr>
      <vt:lpstr>AvenirLTW01</vt:lpstr>
      <vt:lpstr>Calibri</vt:lpstr>
      <vt:lpstr>Calibri Light</vt:lpstr>
      <vt:lpstr>Franklin Gothic Book</vt:lpstr>
      <vt:lpstr>Tahoma</vt:lpstr>
      <vt:lpstr>Time new roman</vt:lpstr>
      <vt:lpstr>Wingdings</vt:lpstr>
      <vt:lpstr>Office Theme</vt:lpstr>
      <vt:lpstr>Crop</vt:lpstr>
      <vt:lpstr>PowerPoint Presentation</vt:lpstr>
      <vt:lpstr>PowerPoint Presentation</vt:lpstr>
      <vt:lpstr>PowerPoint Presentation</vt:lpstr>
      <vt:lpstr>PowerPoint Presentation</vt:lpstr>
      <vt:lpstr>PowerPoint Presentation</vt:lpstr>
      <vt:lpstr>PowerPoint Presentation</vt:lpstr>
      <vt:lpstr>Reproduction</vt:lpstr>
      <vt:lpstr>PowerPoint Presentation</vt:lpstr>
      <vt:lpstr>PowerPoint Presentation</vt:lpstr>
      <vt:lpstr>Sexual Reproduction</vt:lpstr>
      <vt:lpstr>PowerPoint Presentation</vt:lpstr>
      <vt:lpstr>Genes </vt:lpstr>
      <vt:lpstr>Trait </vt:lpstr>
      <vt:lpstr>Comparing Types of Reproduction</vt:lpstr>
      <vt:lpstr>PowerPoint Presentation</vt:lpstr>
      <vt:lpstr>Inherited Traits </vt:lpstr>
      <vt:lpstr>Inherited trait </vt:lpstr>
      <vt:lpstr>PowerPoint Presentation</vt:lpstr>
      <vt:lpstr>Allele, different forms of the same gene</vt:lpstr>
      <vt:lpstr>Inherited traits </vt:lpstr>
      <vt:lpstr>PowerPoint Presentation</vt:lpstr>
      <vt:lpstr>PowerPoint Presentation</vt:lpstr>
      <vt:lpstr>PowerPoint Presentation</vt:lpstr>
      <vt:lpstr>Draw the parents of this flower in the box. Assume that the flower’s color is determined by codominance.</vt:lpstr>
      <vt:lpstr>Multiple Alleles</vt:lpstr>
      <vt:lpstr>PowerPoint Presentation</vt:lpstr>
      <vt:lpstr>PowerPoint Presentation</vt:lpstr>
      <vt:lpstr>Genes and the Environment</vt:lpstr>
      <vt:lpstr>PowerPoint Presentation</vt:lpstr>
      <vt:lpstr>PowerPoint Presentation</vt:lpstr>
      <vt:lpstr>PowerPoint Presentation</vt:lpstr>
      <vt:lpstr>Calculation</vt:lpstr>
      <vt:lpstr>PowerPoint Presentation</vt:lpstr>
      <vt:lpstr>Indicate whether each of the listed traits is acquired from the environment or has been inherited. </vt:lpstr>
      <vt:lpstr>Indicate whether each of the listed traits is acquired from the environment or has been inherited.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Sajeda Fatafta</dc:creator>
  <cp:lastModifiedBy>Best Techology</cp:lastModifiedBy>
  <cp:revision>915</cp:revision>
  <dcterms:created xsi:type="dcterms:W3CDTF">2021-08-31T05:19:29Z</dcterms:created>
  <dcterms:modified xsi:type="dcterms:W3CDTF">2024-11-04T07:14:24Z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0x0101009A0978D8F146FA40BBF8D763A0FC2DEE</vt:lpwstr>
  </property>
</Properties>
</file>