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3"/>
  </p:notesMasterIdLst>
  <p:sldIdLst>
    <p:sldId id="256" r:id="rId2"/>
    <p:sldId id="257" r:id="rId3"/>
    <p:sldId id="258" r:id="rId4"/>
    <p:sldId id="260" r:id="rId5"/>
    <p:sldId id="259"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D7017-AE69-44F7-9F3E-DF90B370328E}" type="datetimeFigureOut">
              <a:rPr lang="en-US" smtClean="0"/>
              <a:t>11/19/2024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6DB3E-B898-42E2-84F7-637912B82D5D}" type="slidenum">
              <a:rPr lang="en-US" smtClean="0"/>
              <a:t>‹#›</a:t>
            </a:fld>
            <a:endParaRPr lang="en-US"/>
          </a:p>
        </p:txBody>
      </p:sp>
    </p:spTree>
    <p:extLst>
      <p:ext uri="{BB962C8B-B14F-4D97-AF65-F5344CB8AC3E}">
        <p14:creationId xmlns:p14="http://schemas.microsoft.com/office/powerpoint/2010/main" val="261901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https://www.youtube.com/watch?v=W-daJxfe4As</a:t>
            </a:r>
          </a:p>
        </p:txBody>
      </p:sp>
      <p:sp>
        <p:nvSpPr>
          <p:cNvPr id="4" name="Slide Number Placeholder 3"/>
          <p:cNvSpPr>
            <a:spLocks noGrp="1"/>
          </p:cNvSpPr>
          <p:nvPr>
            <p:ph type="sldNum" sz="quarter" idx="5"/>
          </p:nvPr>
        </p:nvSpPr>
        <p:spPr/>
        <p:txBody>
          <a:bodyPr/>
          <a:lstStyle/>
          <a:p>
            <a:fld id="{06F6DB3E-B898-42E2-84F7-637912B82D5D}" type="slidenum">
              <a:rPr lang="en-US" smtClean="0"/>
              <a:t>21</a:t>
            </a:fld>
            <a:endParaRPr lang="en-US"/>
          </a:p>
        </p:txBody>
      </p:sp>
    </p:spTree>
    <p:extLst>
      <p:ext uri="{BB962C8B-B14F-4D97-AF65-F5344CB8AC3E}">
        <p14:creationId xmlns:p14="http://schemas.microsoft.com/office/powerpoint/2010/main" val="3201601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1D8BD707-D9CF-40AE-B4C6-C98DA3205C09}" type="datetimeFigureOut">
              <a:rPr lang="en-US" smtClean="0"/>
              <a:pPr/>
              <a:t>11/19/2024</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1D8BD707-D9CF-40AE-B4C6-C98DA3205C09}" type="datetimeFigureOut">
              <a:rPr lang="en-US" smtClean="0"/>
              <a:pPr/>
              <a:t>11/19/2024</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1D8BD707-D9CF-40AE-B4C6-C98DA3205C09}" type="datetimeFigureOut">
              <a:rPr lang="en-US" smtClean="0"/>
              <a:pPr/>
              <a:t>11/19/2024</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1D8BD707-D9CF-40AE-B4C6-C98DA3205C09}" type="datetimeFigureOut">
              <a:rPr lang="en-US" smtClean="0"/>
              <a:pPr/>
              <a:t>11/19/2024</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11/19/2024</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229600" cy="6058986"/>
          </a:xfrm>
        </p:spPr>
        <p:txBody>
          <a:bodyPr>
            <a:noAutofit/>
          </a:bodyPr>
          <a:lstStyle/>
          <a:p>
            <a:pPr algn="ctr"/>
            <a:r>
              <a:rPr lang="en-US" sz="7200" b="1" u="sng" dirty="0">
                <a:latin typeface="Lucida Calligraphy" pitchFamily="66" charset="0"/>
              </a:rPr>
              <a:t>Topic 3</a:t>
            </a:r>
            <a:br>
              <a:rPr lang="en-US" sz="7200" b="1" u="sng" dirty="0">
                <a:latin typeface="Lucida Calligraphy" pitchFamily="66" charset="0"/>
              </a:rPr>
            </a:br>
            <a:r>
              <a:rPr lang="en-US" sz="7200" b="1" u="sng" dirty="0">
                <a:latin typeface="Lucida Calligraphy" pitchFamily="66" charset="0"/>
              </a:rPr>
              <a:t>Lesson 3.2:</a:t>
            </a:r>
            <a:br>
              <a:rPr lang="en-US" sz="7200" b="1" u="sng" dirty="0">
                <a:latin typeface="Lucida Calligraphy" pitchFamily="66" charset="0"/>
              </a:rPr>
            </a:br>
            <a:r>
              <a:rPr lang="en-US" sz="7200" b="1" u="sng" dirty="0">
                <a:latin typeface="Lucida Calligraphy" pitchFamily="66" charset="0"/>
              </a:rPr>
              <a:t>Plant structures for </a:t>
            </a:r>
            <a:br>
              <a:rPr lang="en-US" sz="7200" b="1" u="sng" dirty="0">
                <a:latin typeface="Lucida Calligraphy" pitchFamily="66" charset="0"/>
              </a:rPr>
            </a:br>
            <a:r>
              <a:rPr lang="en-US" sz="7200" b="1" u="sng" dirty="0">
                <a:latin typeface="Lucida Calligraphy" pitchFamily="66" charset="0"/>
              </a:rPr>
              <a:t>reproduction</a:t>
            </a:r>
          </a:p>
        </p:txBody>
      </p:sp>
    </p:spTree>
    <p:extLst>
      <p:ext uri="{BB962C8B-B14F-4D97-AF65-F5344CB8AC3E}">
        <p14:creationId xmlns:p14="http://schemas.microsoft.com/office/powerpoint/2010/main" val="207879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Calligraphy" pitchFamily="66" charset="0"/>
              </a:rPr>
              <a:t>Gymnosperms</a:t>
            </a:r>
          </a:p>
        </p:txBody>
      </p:sp>
      <p:sp>
        <p:nvSpPr>
          <p:cNvPr id="4" name="Content Placeholder 3"/>
          <p:cNvSpPr>
            <a:spLocks noGrp="1"/>
          </p:cNvSpPr>
          <p:nvPr>
            <p:ph idx="1"/>
          </p:nvPr>
        </p:nvSpPr>
        <p:spPr>
          <a:xfrm>
            <a:off x="304800" y="1371600"/>
            <a:ext cx="8382000" cy="5181600"/>
          </a:xfrm>
        </p:spPr>
        <p:txBody>
          <a:bodyPr>
            <a:normAutofit/>
          </a:bodyPr>
          <a:lstStyle/>
          <a:p>
            <a:pPr marL="0" indent="0">
              <a:buNone/>
            </a:pPr>
            <a:r>
              <a:rPr lang="en-US" sz="1500" dirty="0"/>
              <a:t>Trees such as pines, redwoods, firs, cedars, and hemlocks are all classified as gymnosperms. Many gymnosperms have needle-like leaves and deep roots. However, all have cones and unprotected seeds. These two characteristics set them apart from other vascular plants. </a:t>
            </a:r>
            <a:br>
              <a:rPr lang="en-US" sz="1500" dirty="0"/>
            </a:br>
            <a:r>
              <a:rPr lang="en-US" sz="1500" dirty="0"/>
              <a:t>The structures in Figure 5 are cones, which are the </a:t>
            </a:r>
          </a:p>
          <a:p>
            <a:pPr marL="0" indent="0">
              <a:buNone/>
            </a:pPr>
            <a:r>
              <a:rPr lang="en-US" sz="1500" dirty="0"/>
              <a:t>reproductive structures of gymnosperms. Male cones</a:t>
            </a:r>
          </a:p>
          <a:p>
            <a:pPr marL="0" indent="0">
              <a:buNone/>
            </a:pPr>
            <a:r>
              <a:rPr lang="en-US" sz="1500" dirty="0"/>
              <a:t>hold pollen, whereas the female cone has an ovule, the </a:t>
            </a:r>
          </a:p>
          <a:p>
            <a:pPr marL="0" indent="0">
              <a:buNone/>
            </a:pPr>
            <a:r>
              <a:rPr lang="en-US" sz="1500" dirty="0"/>
              <a:t>structure holding the egg.  The female cone also makes</a:t>
            </a:r>
          </a:p>
          <a:p>
            <a:pPr marL="0" indent="0">
              <a:buNone/>
            </a:pPr>
            <a:r>
              <a:rPr lang="en-US" sz="1500" dirty="0"/>
              <a:t>a sticky substance on the outside of the cone, needed</a:t>
            </a:r>
          </a:p>
          <a:p>
            <a:pPr marL="0" indent="0">
              <a:buNone/>
            </a:pPr>
            <a:r>
              <a:rPr lang="en-US" sz="1500" dirty="0"/>
              <a:t>for pollination. Pollen from male cone is light enough to</a:t>
            </a:r>
          </a:p>
          <a:p>
            <a:pPr marL="0" indent="0">
              <a:buNone/>
            </a:pPr>
            <a:r>
              <a:rPr lang="en-US" sz="1500" dirty="0"/>
              <a:t>be carried by the wind. When the wind blows, pollen</a:t>
            </a:r>
          </a:p>
          <a:p>
            <a:pPr marL="0" indent="0">
              <a:buNone/>
            </a:pPr>
            <a:r>
              <a:rPr lang="en-US" sz="1500" dirty="0"/>
              <a:t>may land on the sticky female cone. When this happens,</a:t>
            </a:r>
          </a:p>
          <a:p>
            <a:pPr marL="0" indent="0">
              <a:buNone/>
            </a:pPr>
            <a:r>
              <a:rPr lang="en-US" sz="1500" dirty="0"/>
              <a:t>the egg may become fertilized. The ovule seals off &amp; the</a:t>
            </a:r>
          </a:p>
          <a:p>
            <a:pPr marL="0" indent="0">
              <a:buNone/>
            </a:pPr>
            <a:r>
              <a:rPr lang="en-US" sz="1500" dirty="0"/>
              <a:t>zygote develops into a plant embryo in the seed. Seeds </a:t>
            </a:r>
          </a:p>
          <a:p>
            <a:pPr marL="0" indent="0">
              <a:buNone/>
            </a:pPr>
            <a:r>
              <a:rPr lang="en-US" sz="1500" dirty="0"/>
              <a:t>can remain in the female cone for a few years, until they </a:t>
            </a:r>
          </a:p>
          <a:p>
            <a:pPr marL="0" indent="0">
              <a:buNone/>
            </a:pPr>
            <a:r>
              <a:rPr lang="en-US" sz="1500" dirty="0"/>
              <a:t>mature.  The seeds of gymnosperms are "naked," meaning</a:t>
            </a:r>
          </a:p>
          <a:p>
            <a:pPr marL="0" indent="0">
              <a:buNone/>
            </a:pPr>
            <a:r>
              <a:rPr lang="en-US" sz="1500" dirty="0"/>
              <a:t>they are unprotected. Once the female cone matures, the</a:t>
            </a:r>
          </a:p>
          <a:p>
            <a:pPr marL="0" indent="0">
              <a:buNone/>
            </a:pPr>
            <a:r>
              <a:rPr lang="en-US" sz="1500" dirty="0"/>
              <a:t>scales open, exposing the seeds. As wind blows, exposed </a:t>
            </a:r>
          </a:p>
          <a:p>
            <a:pPr marL="0" indent="0">
              <a:buNone/>
            </a:pPr>
            <a:r>
              <a:rPr lang="en-US" sz="1500" dirty="0"/>
              <a:t>seeds are blown out of the cone and spread by the wind.</a:t>
            </a:r>
          </a:p>
          <a:p>
            <a:pPr marL="0" indent="0">
              <a:buNone/>
            </a:pPr>
            <a:r>
              <a:rPr lang="en-US" sz="1600" b="1" u="sng" dirty="0" err="1"/>
              <a:t>Reacding</a:t>
            </a:r>
            <a:r>
              <a:rPr lang="en-US" sz="1600" b="1" u="sng" dirty="0"/>
              <a:t> check: </a:t>
            </a:r>
            <a:r>
              <a:rPr lang="en-US" sz="1600" dirty="0"/>
              <a:t> How do you think the female cone’s ability to open and close helps with reproduction?</a:t>
            </a:r>
          </a:p>
          <a:p>
            <a:pPr marL="0" indent="0">
              <a:buNone/>
            </a:pPr>
            <a:r>
              <a:rPr lang="en-US" sz="1600" dirty="0">
                <a:solidFill>
                  <a:srgbClr val="FF0000"/>
                </a:solidFill>
              </a:rPr>
              <a:t>In cold wet conditions, the wind is not likely to blow the seeds far from the parent tree. Its better when the wind can blow the seeds far away.</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50" t="18176" r="36687" b="19049"/>
          <a:stretch/>
        </p:blipFill>
        <p:spPr bwMode="auto">
          <a:xfrm>
            <a:off x="5562600" y="2133600"/>
            <a:ext cx="3352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47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Lucida Calligraphy" pitchFamily="66" charset="0"/>
              </a:rPr>
              <a:t>Angiosperms</a:t>
            </a:r>
          </a:p>
        </p:txBody>
      </p:sp>
      <p:sp>
        <p:nvSpPr>
          <p:cNvPr id="4" name="Content Placeholder 3"/>
          <p:cNvSpPr>
            <a:spLocks noGrp="1"/>
          </p:cNvSpPr>
          <p:nvPr>
            <p:ph idx="1"/>
          </p:nvPr>
        </p:nvSpPr>
        <p:spPr>
          <a:xfrm>
            <a:off x="457200" y="1447800"/>
            <a:ext cx="8229600" cy="4526280"/>
          </a:xfrm>
        </p:spPr>
        <p:txBody>
          <a:bodyPr>
            <a:noAutofit/>
          </a:bodyPr>
          <a:lstStyle/>
          <a:p>
            <a:pPr marL="0" indent="0">
              <a:buNone/>
            </a:pPr>
            <a:r>
              <a:rPr lang="en-US" sz="1500" dirty="0"/>
              <a:t>All angiosperms share two important characteristics. They all produce flowers and fruits that contain seeds. The angiosperm life cycle begins when pollen forms in the flower’s anthers. These structures are found at the end of the stamens, which are the male reproductive structure. The female reproductive structure is the pistil and has three parts: the stigma, style, and ovary. When pollen falls on the stigma, pollination may occur, which can lead to fertilization. Some angiosperms are pollinated by the wind, but most rely on animals called pollinators, such as bees and hummingbirds. When an organism enters a flower to obtain food, it becomes coated with pollen. Some of the pollen can drop onto the flower’s stigma as the animal leaves. The pollen can also be brushed onto the stigma of the next flower the animal visits. If the pollen falls on the stigma of a similar plant, fertilization can occur. A sperm cell joins with an egg cell inside an ovule within the ovary at the base of the flower. The zygote then begins to develop into the seed’s embryo. </a:t>
            </a:r>
          </a:p>
          <a:p>
            <a:pPr marL="0" indent="0">
              <a:buNone/>
            </a:pPr>
            <a:r>
              <a:rPr lang="en-US" sz="1500" dirty="0"/>
              <a:t>Other parts of the ovule develop into the rest of the seed. </a:t>
            </a:r>
          </a:p>
          <a:p>
            <a:pPr marL="0" indent="0">
              <a:buNone/>
            </a:pPr>
            <a:r>
              <a:rPr lang="en-US" sz="1500" dirty="0"/>
              <a:t>Additional structures help a flowering plant to reproduce</a:t>
            </a:r>
          </a:p>
          <a:p>
            <a:pPr marL="0" indent="0">
              <a:buNone/>
            </a:pPr>
            <a:r>
              <a:rPr lang="en-US" sz="1500" dirty="0"/>
              <a:t>successfully. </a:t>
            </a:r>
          </a:p>
          <a:p>
            <a:pPr marL="0" indent="0">
              <a:buNone/>
            </a:pPr>
            <a:r>
              <a:rPr lang="en-US" sz="1500" dirty="0"/>
              <a:t>Colorful, often pleasantly-scented petals</a:t>
            </a:r>
          </a:p>
          <a:p>
            <a:pPr marL="0" indent="0">
              <a:buNone/>
            </a:pPr>
            <a:r>
              <a:rPr lang="en-US" sz="1500" dirty="0"/>
              <a:t>surround the plant’s reproductive organs </a:t>
            </a:r>
          </a:p>
          <a:p>
            <a:pPr marL="0" indent="0">
              <a:buNone/>
            </a:pPr>
            <a:r>
              <a:rPr lang="en-US" sz="1500" dirty="0"/>
              <a:t>and attract pollinators. Green sepals protect the</a:t>
            </a:r>
          </a:p>
          <a:p>
            <a:pPr marL="0" indent="0">
              <a:buNone/>
            </a:pPr>
            <a:r>
              <a:rPr lang="en-US" sz="1500" dirty="0"/>
              <a:t>growing flower. The flower is what develops the </a:t>
            </a:r>
          </a:p>
          <a:p>
            <a:pPr marL="0" indent="0">
              <a:buNone/>
            </a:pPr>
            <a:r>
              <a:rPr lang="en-US" sz="1500" dirty="0"/>
              <a:t>fruit—the ripened ovary and other structures of </a:t>
            </a:r>
          </a:p>
          <a:p>
            <a:pPr marL="0" indent="0">
              <a:buNone/>
            </a:pPr>
            <a:r>
              <a:rPr lang="en-US" sz="1500" dirty="0"/>
              <a:t>an angiosperm enclosing one or more seeds. </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38" t="15159" r="50764" b="2954"/>
          <a:stretch/>
        </p:blipFill>
        <p:spPr bwMode="auto">
          <a:xfrm>
            <a:off x="5715000" y="4038601"/>
            <a:ext cx="2841171" cy="259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164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Calligraphy" pitchFamily="66" charset="0"/>
              </a:rPr>
              <a:t>Seed Dispersal</a:t>
            </a:r>
          </a:p>
        </p:txBody>
      </p:sp>
      <p:sp>
        <p:nvSpPr>
          <p:cNvPr id="3" name="Content Placeholder 2"/>
          <p:cNvSpPr>
            <a:spLocks noGrp="1"/>
          </p:cNvSpPr>
          <p:nvPr>
            <p:ph idx="1"/>
          </p:nvPr>
        </p:nvSpPr>
        <p:spPr>
          <a:xfrm>
            <a:off x="457200" y="1646236"/>
            <a:ext cx="8229600" cy="5059363"/>
          </a:xfrm>
        </p:spPr>
        <p:txBody>
          <a:bodyPr>
            <a:noAutofit/>
          </a:bodyPr>
          <a:lstStyle/>
          <a:p>
            <a:pPr marL="0" indent="0">
              <a:buNone/>
            </a:pPr>
            <a:r>
              <a:rPr lang="en-US" sz="1600" dirty="0"/>
              <a:t>          Fruits are the means by which angiosperm seeds are dispersed. Often the scent and color of fruit attracts animals to the plant. Animals eat the fruit and then the seeds in it pass through the animal’s digestive system. As the animal moves around, seeds are deposited in different areas in the animal’s dung, or droppings. The droppings have an added benefit of providing nutrients and moisture for the seed. In other cases, seeds disperse by falling into water or being carried by the wind. Seeds with barbs attach to fur or clothing and are carried away. Others are ejected by the seed pods and scattered in different directions. Seeds dispersed far from the parent plant have a better chance of surviving. Distance keeps the new plant from competing with the parent plant for light, water, and nutrients. When a seed lands in a spot with suitable conditions, germination may occur. </a:t>
            </a:r>
          </a:p>
          <a:p>
            <a:pPr marL="0" indent="0">
              <a:buNone/>
            </a:pPr>
            <a:r>
              <a:rPr lang="en-US" sz="2000" b="1" u="sng" dirty="0"/>
              <a:t>Germination:</a:t>
            </a:r>
          </a:p>
          <a:p>
            <a:pPr marL="0" indent="0">
              <a:buNone/>
            </a:pPr>
            <a:r>
              <a:rPr lang="en-US" sz="1600" dirty="0"/>
              <a:t>          It occurs when the embryo sprouts out of the seed.</a:t>
            </a:r>
          </a:p>
          <a:p>
            <a:pPr marL="0" indent="0">
              <a:buNone/>
            </a:pPr>
            <a:r>
              <a:rPr lang="en-US" sz="2000" b="1" u="sng" dirty="0"/>
              <a:t>Reading Check:</a:t>
            </a:r>
          </a:p>
          <a:p>
            <a:pPr marL="0" indent="0">
              <a:buNone/>
            </a:pPr>
            <a:r>
              <a:rPr lang="en-US" sz="1600" dirty="0"/>
              <a:t>          How do the examples of seed dispersal given in the above text help you understand the role of seed dispersal in plant reproduction?</a:t>
            </a:r>
          </a:p>
          <a:p>
            <a:pPr marL="0" indent="0">
              <a:buNone/>
            </a:pPr>
            <a:r>
              <a:rPr lang="en-US" sz="1600" dirty="0"/>
              <a:t>          </a:t>
            </a:r>
            <a:r>
              <a:rPr lang="en-US" sz="1600" u="sng" dirty="0">
                <a:solidFill>
                  <a:srgbClr val="FF0000"/>
                </a:solidFill>
              </a:rPr>
              <a:t>Each example describes a way that the seeds are carried from one place to another. This helps me see how scattering seeds help plants to reproduce.</a:t>
            </a:r>
            <a:endParaRPr lang="en-US" sz="1800" dirty="0"/>
          </a:p>
        </p:txBody>
      </p:sp>
    </p:spTree>
    <p:extLst>
      <p:ext uri="{BB962C8B-B14F-4D97-AF65-F5344CB8AC3E}">
        <p14:creationId xmlns:p14="http://schemas.microsoft.com/office/powerpoint/2010/main" val="296426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11500" b="1" u="sng" dirty="0">
                <a:latin typeface="Lucida Calligraphy" pitchFamily="66" charset="0"/>
              </a:rPr>
              <a:t>Learning Check</a:t>
            </a:r>
            <a:endParaRPr lang="en-US" b="1" u="sng" dirty="0">
              <a:latin typeface="Lucida Calligraphy" pitchFamily="66" charset="0"/>
            </a:endParaRPr>
          </a:p>
        </p:txBody>
      </p:sp>
    </p:spTree>
    <p:extLst>
      <p:ext uri="{BB962C8B-B14F-4D97-AF65-F5344CB8AC3E}">
        <p14:creationId xmlns:p14="http://schemas.microsoft.com/office/powerpoint/2010/main" val="219467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a:latin typeface="Lucida Calligraphy" pitchFamily="66" charset="0"/>
              </a:rPr>
              <a:t>Complete the diagrams. Identify the sporophyte and gametophyte stage in each diagram</a:t>
            </a: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717" t="14135" r="38635" b="51663"/>
          <a:stretch/>
        </p:blipFill>
        <p:spPr bwMode="auto">
          <a:xfrm>
            <a:off x="1143000" y="1524000"/>
            <a:ext cx="70865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b="1" dirty="0">
                <a:latin typeface="Lucida Calligraphy" pitchFamily="66" charset="0"/>
              </a:rPr>
              <a:t>Complete the diagrams. Identify the sporophyte and gametophyte stage in each diagram</a:t>
            </a:r>
          </a:p>
        </p:txBody>
      </p:sp>
      <p:pic>
        <p:nvPicPr>
          <p:cNvPr id="11"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017" t="33337" r="21964" b="14279"/>
          <a:stretch/>
        </p:blipFill>
        <p:spPr bwMode="auto">
          <a:xfrm>
            <a:off x="1422350" y="1524000"/>
            <a:ext cx="657864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87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304800"/>
            <a:ext cx="8229600" cy="1143000"/>
          </a:xfrm>
          <a:prstGeom prst="rect">
            <a:avLst/>
          </a:prstGeom>
        </p:spPr>
        <p:txBody>
          <a:bodyPr rIns="91440" anchor="b">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2400" b="1" dirty="0">
                <a:latin typeface="Lucida Calligraphy" pitchFamily="66" charset="0"/>
              </a:rPr>
              <a:t>Complete the diagrams. Identify the sporophyte and gametophyte stage in each diagram</a:t>
            </a:r>
          </a:p>
        </p:txBody>
      </p:sp>
      <p:pic>
        <p:nvPicPr>
          <p:cNvPr id="921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610" t="49780" r="38554" b="16018"/>
          <a:stretch/>
        </p:blipFill>
        <p:spPr bwMode="auto">
          <a:xfrm>
            <a:off x="1219200" y="1600200"/>
            <a:ext cx="6705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69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rIns="91440" anchor="b">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r>
              <a:rPr lang="en-US" sz="2400" b="1" dirty="0">
                <a:latin typeface="Lucida Calligraphy" pitchFamily="66" charset="0"/>
              </a:rPr>
              <a:t>Complete the diagrams. Identify the sporophyte and gametophyte stage in each diagram</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2775" t="18031" r="30356" b="41273"/>
          <a:stretch/>
        </p:blipFill>
        <p:spPr bwMode="auto">
          <a:xfrm>
            <a:off x="1219200" y="1524000"/>
            <a:ext cx="693419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1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latin typeface="Lucida Calligraphy" pitchFamily="66" charset="0"/>
              </a:rPr>
              <a:t>Comlpete</a:t>
            </a:r>
            <a:r>
              <a:rPr lang="en-US" dirty="0">
                <a:latin typeface="Lucida Calligraphy" pitchFamily="66" charset="0"/>
              </a:rPr>
              <a:t> the diagram by filling the missing words</a:t>
            </a:r>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508" t="17166" r="20858" b="24821"/>
          <a:stretch/>
        </p:blipFill>
        <p:spPr bwMode="auto">
          <a:xfrm>
            <a:off x="1066800" y="1676400"/>
            <a:ext cx="7391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32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Lucida Calligraphy" pitchFamily="66" charset="0"/>
              </a:rPr>
              <a:t>Complete the diagram by filling the missing words</a:t>
            </a:r>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61" t="17653" r="64824" b="48145"/>
          <a:stretch/>
        </p:blipFill>
        <p:spPr bwMode="auto">
          <a:xfrm>
            <a:off x="1295400" y="1524000"/>
            <a:ext cx="7086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33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latin typeface="Lucida Calligraphy" pitchFamily="66" charset="0"/>
              </a:rPr>
              <a:t>Objectives</a:t>
            </a:r>
          </a:p>
        </p:txBody>
      </p:sp>
      <p:sp>
        <p:nvSpPr>
          <p:cNvPr id="2" name="Content Placeholder 1"/>
          <p:cNvSpPr>
            <a:spLocks noGrp="1"/>
          </p:cNvSpPr>
          <p:nvPr>
            <p:ph idx="1"/>
          </p:nvPr>
        </p:nvSpPr>
        <p:spPr/>
        <p:txBody>
          <a:bodyPr>
            <a:noAutofit/>
          </a:bodyPr>
          <a:lstStyle/>
          <a:p>
            <a:pPr algn="ctr"/>
            <a:r>
              <a:rPr lang="en-US" sz="2000" dirty="0"/>
              <a:t>Students will be able to discuss and explain:</a:t>
            </a:r>
          </a:p>
          <a:p>
            <a:pPr marL="0" indent="0" algn="ctr">
              <a:buNone/>
            </a:pPr>
            <a:r>
              <a:rPr lang="en-US" sz="2000" dirty="0"/>
              <a:t>     • How do plants reproduce? </a:t>
            </a:r>
          </a:p>
          <a:p>
            <a:pPr marL="0" indent="0" algn="ctr">
              <a:buNone/>
            </a:pPr>
            <a:r>
              <a:rPr lang="en-US" sz="2000" dirty="0"/>
              <a:t>     • How do seeds become new plants? </a:t>
            </a:r>
          </a:p>
          <a:p>
            <a:pPr marL="0" indent="0" algn="ctr">
              <a:buNone/>
            </a:pPr>
            <a:r>
              <a:rPr lang="en-US" sz="2000" dirty="0"/>
              <a:t>     • reproductive cycles in plants.</a:t>
            </a:r>
          </a:p>
          <a:p>
            <a:pPr marL="0" indent="0" algn="ctr">
              <a:buNone/>
            </a:pPr>
            <a:r>
              <a:rPr lang="en-US" sz="2000" dirty="0"/>
              <a:t>     • the structures and sequence of events in plant reproduction.</a:t>
            </a:r>
          </a:p>
          <a:p>
            <a:pPr marL="0" indent="0" algn="ctr">
              <a:buNone/>
            </a:pPr>
            <a:r>
              <a:rPr lang="en-US" sz="2000" dirty="0"/>
              <a:t>     • Which specialized plant structures affect the probability of   </a:t>
            </a:r>
          </a:p>
          <a:p>
            <a:pPr marL="0" indent="0" algn="ctr">
              <a:buNone/>
            </a:pPr>
            <a:r>
              <a:rPr lang="en-US" sz="2000" dirty="0"/>
              <a:t>       successful reproduction?</a:t>
            </a:r>
          </a:p>
          <a:p>
            <a:pPr marL="0" indent="0" algn="ctr">
              <a:buNone/>
            </a:pPr>
            <a:endParaRPr lang="en-US" sz="2000" dirty="0"/>
          </a:p>
          <a:p>
            <a:pPr algn="ctr"/>
            <a:r>
              <a:rPr lang="en-US" sz="2000" dirty="0"/>
              <a:t>Students will cite textual evidence to</a:t>
            </a:r>
          </a:p>
          <a:p>
            <a:pPr marL="0" indent="0" algn="ctr">
              <a:buNone/>
            </a:pPr>
            <a:r>
              <a:rPr lang="en-US" sz="2000" dirty="0"/>
              <a:t>    • identify aspects of the text that lead to conceptual understanding</a:t>
            </a:r>
          </a:p>
          <a:p>
            <a:pPr marL="0" indent="0" algn="ctr">
              <a:buNone/>
            </a:pPr>
            <a:r>
              <a:rPr lang="en-US" sz="2000" dirty="0"/>
              <a:t>      of plant reproduction and seed dispersal.</a:t>
            </a:r>
          </a:p>
          <a:p>
            <a:pPr marL="0" indent="0" algn="ctr">
              <a:buNone/>
            </a:pPr>
            <a:endParaRPr lang="en-US" sz="2000" dirty="0"/>
          </a:p>
          <a:p>
            <a:pPr marL="0" indent="0" algn="ctr">
              <a:buNone/>
            </a:pPr>
            <a:endParaRPr lang="en-US" sz="2000" dirty="0"/>
          </a:p>
        </p:txBody>
      </p:sp>
    </p:spTree>
    <p:extLst>
      <p:ext uri="{BB962C8B-B14F-4D97-AF65-F5344CB8AC3E}">
        <p14:creationId xmlns:p14="http://schemas.microsoft.com/office/powerpoint/2010/main" val="282498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CFD1F-B0D0-4090-AA4C-C03C960C4ADB}"/>
              </a:ext>
            </a:extLst>
          </p:cNvPr>
          <p:cNvPicPr>
            <a:picLocks noChangeAspect="1"/>
          </p:cNvPicPr>
          <p:nvPr/>
        </p:nvPicPr>
        <p:blipFill rotWithShape="1">
          <a:blip r:embed="rId2"/>
          <a:srcRect l="17500" t="15926" r="12501" b="5556"/>
          <a:stretch/>
        </p:blipFill>
        <p:spPr>
          <a:xfrm>
            <a:off x="0" y="472542"/>
            <a:ext cx="9371412" cy="5912915"/>
          </a:xfrm>
          <a:prstGeom prst="rect">
            <a:avLst/>
          </a:prstGeom>
        </p:spPr>
      </p:pic>
      <p:grpSp>
        <p:nvGrpSpPr>
          <p:cNvPr id="9" name="Group 8">
            <a:extLst>
              <a:ext uri="{FF2B5EF4-FFF2-40B4-BE49-F238E27FC236}">
                <a16:creationId xmlns:a16="http://schemas.microsoft.com/office/drawing/2014/main" id="{0AD96F88-2FBA-48EF-83C2-A272428F7CAD}"/>
              </a:ext>
            </a:extLst>
          </p:cNvPr>
          <p:cNvGrpSpPr/>
          <p:nvPr/>
        </p:nvGrpSpPr>
        <p:grpSpPr>
          <a:xfrm>
            <a:off x="3657600" y="1143000"/>
            <a:ext cx="4971854" cy="4965700"/>
            <a:chOff x="3657600" y="1143000"/>
            <a:chExt cx="4971854" cy="4965700"/>
          </a:xfrm>
        </p:grpSpPr>
        <p:pic>
          <p:nvPicPr>
            <p:cNvPr id="1028" name="Picture 4" descr="Fertilization in Plants- Process and Types - Agriculture Wale">
              <a:extLst>
                <a:ext uri="{FF2B5EF4-FFF2-40B4-BE49-F238E27FC236}">
                  <a16:creationId xmlns:a16="http://schemas.microsoft.com/office/drawing/2014/main" id="{584F734E-AFC6-4942-9173-AF6BC5349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28" t="66112"/>
            <a:stretch/>
          </p:blipFill>
          <p:spPr bwMode="auto">
            <a:xfrm>
              <a:off x="3657600" y="4038600"/>
              <a:ext cx="4971854" cy="2070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ertilization in Plants- Process and Types - Agriculture Wale">
              <a:extLst>
                <a:ext uri="{FF2B5EF4-FFF2-40B4-BE49-F238E27FC236}">
                  <a16:creationId xmlns:a16="http://schemas.microsoft.com/office/drawing/2014/main" id="{87150958-F28E-4FBE-8BC9-2B6901905A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961" t="17463" b="33888"/>
            <a:stretch/>
          </p:blipFill>
          <p:spPr bwMode="auto">
            <a:xfrm>
              <a:off x="6217762" y="1143000"/>
              <a:ext cx="2381054" cy="2971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413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3BBCB9-6075-43CA-9429-86C2A1F15E4C}"/>
              </a:ext>
            </a:extLst>
          </p:cNvPr>
          <p:cNvPicPr>
            <a:picLocks noChangeAspect="1"/>
          </p:cNvPicPr>
          <p:nvPr/>
        </p:nvPicPr>
        <p:blipFill>
          <a:blip r:embed="rId3"/>
          <a:stretch>
            <a:fillRect/>
          </a:stretch>
        </p:blipFill>
        <p:spPr>
          <a:xfrm>
            <a:off x="152400" y="228600"/>
            <a:ext cx="8839200" cy="6400800"/>
          </a:xfrm>
          <a:prstGeom prst="rect">
            <a:avLst/>
          </a:prstGeom>
        </p:spPr>
      </p:pic>
      <p:sp>
        <p:nvSpPr>
          <p:cNvPr id="2" name="Rectangle 1">
            <a:extLst>
              <a:ext uri="{FF2B5EF4-FFF2-40B4-BE49-F238E27FC236}">
                <a16:creationId xmlns:a16="http://schemas.microsoft.com/office/drawing/2014/main" id="{B6435210-FE75-47A9-BBD0-80F5CCC5225E}"/>
              </a:ext>
            </a:extLst>
          </p:cNvPr>
          <p:cNvSpPr/>
          <p:nvPr/>
        </p:nvSpPr>
        <p:spPr>
          <a:xfrm>
            <a:off x="685800" y="1371600"/>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5317AE-7F30-4028-8C6F-8D6AA2B5FCE7}"/>
              </a:ext>
            </a:extLst>
          </p:cNvPr>
          <p:cNvSpPr/>
          <p:nvPr/>
        </p:nvSpPr>
        <p:spPr>
          <a:xfrm>
            <a:off x="4800600" y="1694075"/>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206423-BAFE-4D93-8AE5-A3A956858930}"/>
              </a:ext>
            </a:extLst>
          </p:cNvPr>
          <p:cNvSpPr/>
          <p:nvPr/>
        </p:nvSpPr>
        <p:spPr>
          <a:xfrm>
            <a:off x="685800" y="2819400"/>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33A2B3-195D-429E-901D-FE6E9C315033}"/>
              </a:ext>
            </a:extLst>
          </p:cNvPr>
          <p:cNvSpPr/>
          <p:nvPr/>
        </p:nvSpPr>
        <p:spPr>
          <a:xfrm>
            <a:off x="4800600" y="4534292"/>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63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Lucida Calligraphy" pitchFamily="66" charset="0"/>
              </a:rPr>
              <a:t>Plant Reproduction</a:t>
            </a:r>
          </a:p>
        </p:txBody>
      </p:sp>
      <p:sp>
        <p:nvSpPr>
          <p:cNvPr id="3" name="Content Placeholder 2"/>
          <p:cNvSpPr>
            <a:spLocks noGrp="1"/>
          </p:cNvSpPr>
          <p:nvPr>
            <p:ph idx="1"/>
          </p:nvPr>
        </p:nvSpPr>
        <p:spPr>
          <a:xfrm>
            <a:off x="228600" y="1646237"/>
            <a:ext cx="8458200" cy="4526280"/>
          </a:xfrm>
        </p:spPr>
        <p:txBody>
          <a:bodyPr>
            <a:noAutofit/>
          </a:bodyPr>
          <a:lstStyle/>
          <a:p>
            <a:pPr marL="0" indent="0">
              <a:buNone/>
            </a:pPr>
            <a:r>
              <a:rPr lang="en-US" sz="1600" dirty="0"/>
              <a:t>Different types of plants have different structures and </a:t>
            </a:r>
          </a:p>
          <a:p>
            <a:pPr marL="0" indent="0">
              <a:buNone/>
            </a:pPr>
            <a:r>
              <a:rPr lang="en-US" sz="1600" dirty="0"/>
              <a:t>methods that help them reproduce. But the goal is the </a:t>
            </a:r>
          </a:p>
          <a:p>
            <a:pPr marL="0" indent="0">
              <a:buNone/>
            </a:pPr>
            <a:r>
              <a:rPr lang="en-US" sz="1600" dirty="0"/>
              <a:t>same .i.e. to produce new generations of life. </a:t>
            </a:r>
          </a:p>
          <a:p>
            <a:pPr marL="0" indent="0">
              <a:buNone/>
            </a:pPr>
            <a:r>
              <a:rPr lang="en-US" sz="1600" dirty="0"/>
              <a:t>     When a seed, like ones from the fruits &amp; vegetables</a:t>
            </a:r>
          </a:p>
          <a:p>
            <a:pPr marL="0" indent="0">
              <a:buNone/>
            </a:pPr>
            <a:r>
              <a:rPr lang="en-US" sz="1600" dirty="0"/>
              <a:t>in Figure 1, is planted in healthy soil and gets plenty of </a:t>
            </a:r>
          </a:p>
          <a:p>
            <a:pPr marL="0" indent="0">
              <a:buNone/>
            </a:pPr>
            <a:r>
              <a:rPr lang="en-US" sz="1600" dirty="0"/>
              <a:t>water and sunlight, it can grow into an adult plant.</a:t>
            </a:r>
          </a:p>
          <a:p>
            <a:pPr marL="0" indent="0">
              <a:buNone/>
            </a:pPr>
            <a:r>
              <a:rPr lang="en-US" sz="1600" dirty="0"/>
              <a:t>    But this is just one part in the process of how plants</a:t>
            </a:r>
          </a:p>
          <a:p>
            <a:pPr marL="0" indent="0">
              <a:buNone/>
            </a:pPr>
            <a:r>
              <a:rPr lang="en-US" sz="1600" dirty="0"/>
              <a:t> reproduce. A lot must first happen in a plant’s life </a:t>
            </a:r>
          </a:p>
          <a:p>
            <a:pPr marL="0" indent="0">
              <a:buNone/>
            </a:pPr>
            <a:r>
              <a:rPr lang="en-US" sz="1600" dirty="0"/>
              <a:t>before it can produce a seed that can grow into a plant. </a:t>
            </a:r>
          </a:p>
          <a:p>
            <a:pPr marL="0" indent="0">
              <a:buNone/>
            </a:pPr>
            <a:r>
              <a:rPr lang="en-US" sz="1600" dirty="0"/>
              <a:t>    Surprisingly to some, plants are like animals in that </a:t>
            </a:r>
          </a:p>
          <a:p>
            <a:pPr marL="0" indent="0">
              <a:buNone/>
            </a:pPr>
            <a:r>
              <a:rPr lang="en-US" sz="1600" dirty="0"/>
              <a:t>reproduction requires a sperm cell fertilizing an egg cell for a new organism to begin. To ensure successful reproduction, plants have evolved specialized structures over time. </a:t>
            </a:r>
          </a:p>
          <a:p>
            <a:pPr marL="0" indent="0" algn="ctr">
              <a:buNone/>
            </a:pPr>
            <a:endParaRPr lang="en-US" sz="2000" b="1" u="sng" dirty="0"/>
          </a:p>
          <a:p>
            <a:pPr marL="0" indent="0" algn="ctr">
              <a:buNone/>
            </a:pPr>
            <a:r>
              <a:rPr lang="en-US" sz="2000" b="1" u="sng" dirty="0"/>
              <a:t>Connect it</a:t>
            </a:r>
          </a:p>
          <a:p>
            <a:pPr marL="0" indent="0" algn="ctr">
              <a:buNone/>
            </a:pPr>
            <a:r>
              <a:rPr lang="en-US" sz="2000" dirty="0"/>
              <a:t>Where in the fruit are seeds found and what is their purpose?</a:t>
            </a:r>
          </a:p>
          <a:p>
            <a:pPr marL="0" indent="0" algn="ctr">
              <a:buNone/>
            </a:pPr>
            <a:r>
              <a:rPr lang="en-US" sz="2000" b="1" u="sng" dirty="0"/>
              <a:t>___________________________________________________________________________________________________________________________________________________________________________________________________</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9" t="15435" r="19154" b="17606"/>
          <a:stretch/>
        </p:blipFill>
        <p:spPr bwMode="auto">
          <a:xfrm>
            <a:off x="5410201" y="1600200"/>
            <a:ext cx="3550916" cy="247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123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Lucida Calligraphy" pitchFamily="66" charset="0"/>
              </a:rPr>
              <a:t>Plant Reproduction</a:t>
            </a:r>
          </a:p>
        </p:txBody>
      </p:sp>
      <p:sp>
        <p:nvSpPr>
          <p:cNvPr id="3" name="Content Placeholder 2"/>
          <p:cNvSpPr>
            <a:spLocks noGrp="1"/>
          </p:cNvSpPr>
          <p:nvPr>
            <p:ph idx="1"/>
          </p:nvPr>
        </p:nvSpPr>
        <p:spPr>
          <a:xfrm>
            <a:off x="228600" y="1646237"/>
            <a:ext cx="8458200" cy="4526280"/>
          </a:xfrm>
        </p:spPr>
        <p:txBody>
          <a:bodyPr>
            <a:noAutofit/>
          </a:bodyPr>
          <a:lstStyle/>
          <a:p>
            <a:pPr marL="0" indent="0">
              <a:buNone/>
            </a:pPr>
            <a:r>
              <a:rPr lang="en-US" sz="1600" dirty="0"/>
              <a:t>Different types of plants have different structures and </a:t>
            </a:r>
          </a:p>
          <a:p>
            <a:pPr marL="0" indent="0">
              <a:buNone/>
            </a:pPr>
            <a:r>
              <a:rPr lang="en-US" sz="1600" dirty="0"/>
              <a:t>methods that help them reproduce. But the goal is the </a:t>
            </a:r>
          </a:p>
          <a:p>
            <a:pPr marL="0" indent="0">
              <a:buNone/>
            </a:pPr>
            <a:r>
              <a:rPr lang="en-US" sz="1600" dirty="0"/>
              <a:t>same .i.e. to produce new generations of life. </a:t>
            </a:r>
          </a:p>
          <a:p>
            <a:pPr marL="0" indent="0">
              <a:buNone/>
            </a:pPr>
            <a:r>
              <a:rPr lang="en-US" sz="1600" dirty="0"/>
              <a:t>     When a seed, like ones from the fruits &amp; vegetables</a:t>
            </a:r>
          </a:p>
          <a:p>
            <a:pPr marL="0" indent="0">
              <a:buNone/>
            </a:pPr>
            <a:r>
              <a:rPr lang="en-US" sz="1600" dirty="0"/>
              <a:t>in Figure 1, is planted in healthy soil and gets plenty of </a:t>
            </a:r>
          </a:p>
          <a:p>
            <a:pPr marL="0" indent="0">
              <a:buNone/>
            </a:pPr>
            <a:r>
              <a:rPr lang="en-US" sz="1600" dirty="0"/>
              <a:t>water and sunlight, it can grow into an adult plant.</a:t>
            </a:r>
          </a:p>
          <a:p>
            <a:pPr marL="0" indent="0">
              <a:buNone/>
            </a:pPr>
            <a:r>
              <a:rPr lang="en-US" sz="1600" dirty="0"/>
              <a:t>    But this is just one part in the process of how plants</a:t>
            </a:r>
          </a:p>
          <a:p>
            <a:pPr marL="0" indent="0">
              <a:buNone/>
            </a:pPr>
            <a:r>
              <a:rPr lang="en-US" sz="1600" dirty="0"/>
              <a:t> reproduce. A lot must first happen in a plant’s life </a:t>
            </a:r>
          </a:p>
          <a:p>
            <a:pPr marL="0" indent="0">
              <a:buNone/>
            </a:pPr>
            <a:r>
              <a:rPr lang="en-US" sz="1600" dirty="0"/>
              <a:t>before it can produce a seed that can grow into a plant. </a:t>
            </a:r>
          </a:p>
          <a:p>
            <a:pPr marL="0" indent="0">
              <a:buNone/>
            </a:pPr>
            <a:r>
              <a:rPr lang="en-US" sz="1600" dirty="0"/>
              <a:t>    Surprisingly to some, plants are like animals in that </a:t>
            </a:r>
          </a:p>
          <a:p>
            <a:pPr marL="0" indent="0">
              <a:buNone/>
            </a:pPr>
            <a:r>
              <a:rPr lang="en-US" sz="1600" dirty="0"/>
              <a:t>reproduction requires a sperm cell fertilizing an egg cell for a new organism to begin. To ensure successful reproduction, plants have evolved specialized structures over time. </a:t>
            </a:r>
          </a:p>
          <a:p>
            <a:pPr marL="0" indent="0" algn="ctr">
              <a:buNone/>
            </a:pPr>
            <a:endParaRPr lang="en-US" sz="2000" b="1" u="sng" dirty="0"/>
          </a:p>
          <a:p>
            <a:pPr marL="0" indent="0" algn="ctr">
              <a:buNone/>
            </a:pPr>
            <a:r>
              <a:rPr lang="en-US" sz="2000" b="1" u="sng" dirty="0"/>
              <a:t>Connect it</a:t>
            </a:r>
          </a:p>
          <a:p>
            <a:pPr marL="0" indent="0" algn="ctr">
              <a:buNone/>
            </a:pPr>
            <a:r>
              <a:rPr lang="en-US" sz="2000" dirty="0"/>
              <a:t>Where in the fruit are seeds found and what is their purpose?</a:t>
            </a:r>
            <a:endParaRPr lang="en-US" sz="2000" dirty="0">
              <a:solidFill>
                <a:srgbClr val="FF0000"/>
              </a:solidFill>
            </a:endParaRPr>
          </a:p>
          <a:p>
            <a:pPr marL="0" indent="0" algn="ctr">
              <a:buNone/>
            </a:pPr>
            <a:r>
              <a:rPr lang="en-US" sz="2000" u="sng" dirty="0">
                <a:solidFill>
                  <a:srgbClr val="FF0000"/>
                </a:solidFill>
              </a:rPr>
              <a:t>The seeds are usually found inside the fruits. Their purpose is to grow into a new plant.</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9" t="15435" r="19154" b="17606"/>
          <a:stretch/>
        </p:blipFill>
        <p:spPr bwMode="auto">
          <a:xfrm>
            <a:off x="5410201" y="1600200"/>
            <a:ext cx="3550916" cy="247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57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Calligraphy" pitchFamily="66" charset="0"/>
              </a:rPr>
              <a:t>Plant Life Cycles</a:t>
            </a:r>
          </a:p>
        </p:txBody>
      </p:sp>
      <p:sp>
        <p:nvSpPr>
          <p:cNvPr id="4" name="Content Placeholder 3"/>
          <p:cNvSpPr>
            <a:spLocks noGrp="1"/>
          </p:cNvSpPr>
          <p:nvPr>
            <p:ph idx="1"/>
          </p:nvPr>
        </p:nvSpPr>
        <p:spPr>
          <a:xfrm>
            <a:off x="457200" y="1646236"/>
            <a:ext cx="8229600" cy="4906963"/>
          </a:xfrm>
        </p:spPr>
        <p:txBody>
          <a:bodyPr>
            <a:normAutofit fontScale="77500" lnSpcReduction="20000"/>
          </a:bodyPr>
          <a:lstStyle/>
          <a:p>
            <a:pPr marL="0" indent="0" algn="ctr">
              <a:buNone/>
            </a:pPr>
            <a:r>
              <a:rPr lang="en-US" dirty="0"/>
              <a:t>Plants have complex life cycles that include two different stages: </a:t>
            </a:r>
          </a:p>
          <a:p>
            <a:pPr marL="0" indent="0" algn="ctr">
              <a:buNone/>
            </a:pPr>
            <a:endParaRPr lang="en-US" dirty="0"/>
          </a:p>
          <a:p>
            <a:pPr marL="0" indent="0">
              <a:buNone/>
            </a:pPr>
            <a:r>
              <a:rPr lang="en-US" sz="3100" b="1" u="sng" dirty="0"/>
              <a:t>The sporophyte stages:</a:t>
            </a:r>
          </a:p>
          <a:p>
            <a:pPr marL="0" indent="0">
              <a:buNone/>
            </a:pPr>
            <a:r>
              <a:rPr lang="en-US" dirty="0"/>
              <a:t>During the sporophyte stage, a plant produces the spores that will eventually develop into gametophytes. </a:t>
            </a:r>
          </a:p>
          <a:p>
            <a:pPr marL="0" indent="0">
              <a:buNone/>
            </a:pPr>
            <a:endParaRPr lang="en-US" dirty="0"/>
          </a:p>
          <a:p>
            <a:pPr marL="0" indent="0">
              <a:buNone/>
            </a:pPr>
            <a:r>
              <a:rPr lang="en-US" sz="3100" b="1" u="sng" dirty="0"/>
              <a:t>The gametophyte stages:</a:t>
            </a:r>
          </a:p>
          <a:p>
            <a:pPr marL="0" indent="0">
              <a:buNone/>
            </a:pPr>
            <a:r>
              <a:rPr lang="en-US" dirty="0"/>
              <a:t>During the gametophyte stage, male and female gametophytes produce sex cells that will eventually be involved in the process of fertilization.</a:t>
            </a:r>
          </a:p>
          <a:p>
            <a:pPr marL="0" indent="0">
              <a:buNone/>
            </a:pPr>
            <a:endParaRPr lang="en-US" dirty="0"/>
          </a:p>
          <a:p>
            <a:pPr marL="0" indent="0">
              <a:buNone/>
            </a:pPr>
            <a:r>
              <a:rPr lang="en-US" sz="3100" b="1" u="sng" dirty="0"/>
              <a:t>Fertilization:</a:t>
            </a:r>
          </a:p>
          <a:p>
            <a:pPr marL="0" indent="0">
              <a:buNone/>
            </a:pPr>
            <a:r>
              <a:rPr lang="en-US" dirty="0"/>
              <a:t>          A process which occurs when a sperm cell unites with an egg cell to produce a new organism. </a:t>
            </a:r>
          </a:p>
        </p:txBody>
      </p:sp>
    </p:spTree>
    <p:extLst>
      <p:ext uri="{BB962C8B-B14F-4D97-AF65-F5344CB8AC3E}">
        <p14:creationId xmlns:p14="http://schemas.microsoft.com/office/powerpoint/2010/main" val="132601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924"/>
            <a:ext cx="8229600" cy="1143000"/>
          </a:xfrm>
        </p:spPr>
        <p:txBody>
          <a:bodyPr>
            <a:normAutofit fontScale="90000"/>
          </a:bodyPr>
          <a:lstStyle/>
          <a:p>
            <a:pPr algn="ctr"/>
            <a:r>
              <a:rPr lang="en-US" b="1" dirty="0">
                <a:latin typeface="Lucida Calligraphy" pitchFamily="66" charset="0"/>
              </a:rPr>
              <a:t>Nonvascular and Seedless Vascular Plants</a:t>
            </a:r>
          </a:p>
        </p:txBody>
      </p:sp>
      <p:sp>
        <p:nvSpPr>
          <p:cNvPr id="3" name="Content Placeholder 2"/>
          <p:cNvSpPr>
            <a:spLocks noGrp="1"/>
          </p:cNvSpPr>
          <p:nvPr>
            <p:ph idx="1"/>
          </p:nvPr>
        </p:nvSpPr>
        <p:spPr>
          <a:xfrm>
            <a:off x="152400" y="1646236"/>
            <a:ext cx="8534400" cy="5059363"/>
          </a:xfrm>
        </p:spPr>
        <p:txBody>
          <a:bodyPr>
            <a:noAutofit/>
          </a:bodyPr>
          <a:lstStyle/>
          <a:p>
            <a:pPr marL="0" indent="0">
              <a:buNone/>
            </a:pPr>
            <a:r>
              <a:rPr lang="en-US" sz="1600" dirty="0"/>
              <a:t>Mosses and other nonvascular plants produce </a:t>
            </a:r>
          </a:p>
          <a:p>
            <a:pPr marL="0" indent="0">
              <a:buNone/>
            </a:pPr>
            <a:r>
              <a:rPr lang="en-US" sz="1600" dirty="0"/>
              <a:t>sporophytes that resemble small trees or flowers.</a:t>
            </a:r>
          </a:p>
          <a:p>
            <a:pPr marL="0" indent="0">
              <a:buNone/>
            </a:pPr>
            <a:r>
              <a:rPr lang="en-US" sz="1600" dirty="0"/>
              <a:t>The sporophytes release spores that grow into </a:t>
            </a:r>
          </a:p>
          <a:p>
            <a:pPr marL="0" indent="0">
              <a:buNone/>
            </a:pPr>
            <a:r>
              <a:rPr lang="en-US" sz="1600" dirty="0"/>
              <a:t>male and female gametophytes. These </a:t>
            </a:r>
            <a:r>
              <a:rPr lang="en-US" sz="1600" dirty="0" err="1"/>
              <a:t>gameto</a:t>
            </a:r>
            <a:r>
              <a:rPr lang="en-US" sz="1600" dirty="0"/>
              <a:t>-</a:t>
            </a:r>
          </a:p>
          <a:p>
            <a:pPr marL="0" indent="0">
              <a:buNone/>
            </a:pPr>
            <a:r>
              <a:rPr lang="en-US" sz="1600" dirty="0" err="1"/>
              <a:t>phytes</a:t>
            </a:r>
            <a:r>
              <a:rPr lang="en-US" sz="1600" dirty="0"/>
              <a:t> produce the sperm &amp; egg cells that are </a:t>
            </a:r>
          </a:p>
          <a:p>
            <a:pPr marL="0" indent="0">
              <a:buNone/>
            </a:pPr>
            <a:r>
              <a:rPr lang="en-US" sz="1600" dirty="0"/>
              <a:t>needed for a zygote or fertilized egg, to form and</a:t>
            </a:r>
          </a:p>
          <a:p>
            <a:pPr marL="0" indent="0">
              <a:buNone/>
            </a:pPr>
            <a:r>
              <a:rPr lang="en-US" sz="1600" dirty="0"/>
              <a:t>develop into a </a:t>
            </a:r>
            <a:r>
              <a:rPr lang="en-US" sz="1600" dirty="0" err="1"/>
              <a:t>newsporophyte</a:t>
            </a:r>
            <a:r>
              <a:rPr lang="en-US" sz="1600" dirty="0"/>
              <a:t> as is shown in </a:t>
            </a:r>
          </a:p>
          <a:p>
            <a:pPr marL="0" indent="0">
              <a:buNone/>
            </a:pPr>
            <a:r>
              <a:rPr lang="en-US" sz="1600" dirty="0"/>
              <a:t>Figure. The life stages of seedless vascular plants, </a:t>
            </a:r>
          </a:p>
          <a:p>
            <a:pPr marL="0" indent="0">
              <a:buNone/>
            </a:pPr>
            <a:r>
              <a:rPr lang="en-US" sz="1600" dirty="0"/>
              <a:t>such as ferns, are similar to nonvascular plants in </a:t>
            </a:r>
          </a:p>
          <a:p>
            <a:pPr marL="0" indent="0">
              <a:buNone/>
            </a:pPr>
            <a:r>
              <a:rPr lang="en-US" sz="1600" dirty="0"/>
              <a:t>some ways. Sporophytes produce spores that </a:t>
            </a:r>
          </a:p>
          <a:p>
            <a:pPr marL="0" indent="0">
              <a:buNone/>
            </a:pPr>
            <a:r>
              <a:rPr lang="en-US" sz="1600" dirty="0"/>
              <a:t>develop into </a:t>
            </a:r>
            <a:r>
              <a:rPr lang="en-US" sz="1600" dirty="0" err="1"/>
              <a:t>gametophytes.But</a:t>
            </a:r>
            <a:r>
              <a:rPr lang="en-US" sz="1600" dirty="0"/>
              <a:t> fern gametophytes</a:t>
            </a:r>
          </a:p>
          <a:p>
            <a:pPr marL="0" indent="0">
              <a:buNone/>
            </a:pPr>
            <a:r>
              <a:rPr lang="en-US" sz="1600" dirty="0"/>
              <a:t>have both male and female structures that produce</a:t>
            </a:r>
          </a:p>
          <a:p>
            <a:pPr marL="0" indent="0">
              <a:buNone/>
            </a:pPr>
            <a:r>
              <a:rPr lang="en-US" sz="1600" dirty="0"/>
              <a:t>sex cells. When a sperm cell fertilizes an egg cell, </a:t>
            </a:r>
          </a:p>
          <a:p>
            <a:pPr marL="0" indent="0">
              <a:buNone/>
            </a:pPr>
            <a:r>
              <a:rPr lang="en-US" sz="1600" dirty="0"/>
              <a:t>a new sporophyte begins to develop.</a:t>
            </a:r>
            <a:endParaRPr lang="en-US" sz="1600" b="1" u="sng" dirty="0"/>
          </a:p>
          <a:p>
            <a:pPr marL="0" indent="0">
              <a:buNone/>
            </a:pPr>
            <a:r>
              <a:rPr lang="en-US" sz="1600" b="1" u="sng" dirty="0"/>
              <a:t>Learning check:</a:t>
            </a:r>
          </a:p>
          <a:p>
            <a:pPr marL="0" indent="0">
              <a:buNone/>
            </a:pPr>
            <a:r>
              <a:rPr lang="en-US" sz="1600" dirty="0"/>
              <a:t>What is the purpose of the sporophyte stage?</a:t>
            </a:r>
          </a:p>
          <a:p>
            <a:pPr marL="0" indent="0">
              <a:buNone/>
            </a:pPr>
            <a:r>
              <a:rPr lang="en-US" sz="1600" dirty="0"/>
              <a:t>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469" t="32175" r="16637" b="24388"/>
          <a:stretch/>
        </p:blipFill>
        <p:spPr bwMode="auto">
          <a:xfrm>
            <a:off x="5029200" y="1524000"/>
            <a:ext cx="393844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09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924"/>
            <a:ext cx="8229600" cy="1143000"/>
          </a:xfrm>
        </p:spPr>
        <p:txBody>
          <a:bodyPr>
            <a:normAutofit fontScale="90000"/>
          </a:bodyPr>
          <a:lstStyle/>
          <a:p>
            <a:pPr algn="ctr"/>
            <a:r>
              <a:rPr lang="en-US" b="1" dirty="0">
                <a:latin typeface="Lucida Calligraphy" pitchFamily="66" charset="0"/>
              </a:rPr>
              <a:t>Nonvascular and Seedless Vascular Plants</a:t>
            </a:r>
          </a:p>
        </p:txBody>
      </p:sp>
      <p:sp>
        <p:nvSpPr>
          <p:cNvPr id="3" name="Content Placeholder 2"/>
          <p:cNvSpPr>
            <a:spLocks noGrp="1"/>
          </p:cNvSpPr>
          <p:nvPr>
            <p:ph idx="1"/>
          </p:nvPr>
        </p:nvSpPr>
        <p:spPr>
          <a:xfrm>
            <a:off x="152400" y="1646236"/>
            <a:ext cx="8815248" cy="5059363"/>
          </a:xfrm>
        </p:spPr>
        <p:txBody>
          <a:bodyPr>
            <a:noAutofit/>
          </a:bodyPr>
          <a:lstStyle/>
          <a:p>
            <a:pPr marL="0" indent="0">
              <a:buNone/>
            </a:pPr>
            <a:r>
              <a:rPr lang="en-US" sz="1600" dirty="0"/>
              <a:t>Mosses and other nonvascular plants produce </a:t>
            </a:r>
          </a:p>
          <a:p>
            <a:pPr marL="0" indent="0">
              <a:buNone/>
            </a:pPr>
            <a:r>
              <a:rPr lang="en-US" sz="1600" dirty="0"/>
              <a:t>sporophytes that resemble small trees or flowers.</a:t>
            </a:r>
          </a:p>
          <a:p>
            <a:pPr marL="0" indent="0">
              <a:buNone/>
            </a:pPr>
            <a:r>
              <a:rPr lang="en-US" sz="1600" dirty="0"/>
              <a:t>The sporophytes release spores that grow into </a:t>
            </a:r>
          </a:p>
          <a:p>
            <a:pPr marL="0" indent="0">
              <a:buNone/>
            </a:pPr>
            <a:r>
              <a:rPr lang="en-US" sz="1600" dirty="0"/>
              <a:t>male and female gametophytes. These </a:t>
            </a:r>
            <a:r>
              <a:rPr lang="en-US" sz="1600" dirty="0" err="1"/>
              <a:t>gameto</a:t>
            </a:r>
            <a:r>
              <a:rPr lang="en-US" sz="1600" dirty="0"/>
              <a:t>-</a:t>
            </a:r>
          </a:p>
          <a:p>
            <a:pPr marL="0" indent="0">
              <a:buNone/>
            </a:pPr>
            <a:r>
              <a:rPr lang="en-US" sz="1600" dirty="0" err="1"/>
              <a:t>phytes</a:t>
            </a:r>
            <a:r>
              <a:rPr lang="en-US" sz="1600" dirty="0"/>
              <a:t> produce the sperm &amp; egg cells that are </a:t>
            </a:r>
          </a:p>
          <a:p>
            <a:pPr marL="0" indent="0">
              <a:buNone/>
            </a:pPr>
            <a:r>
              <a:rPr lang="en-US" sz="1600" dirty="0"/>
              <a:t>needed for a zygote or fertilized egg, to form and</a:t>
            </a:r>
          </a:p>
          <a:p>
            <a:pPr marL="0" indent="0">
              <a:buNone/>
            </a:pPr>
            <a:r>
              <a:rPr lang="en-US" sz="1600" dirty="0"/>
              <a:t>develop into a new sporophyte as is shown in </a:t>
            </a:r>
          </a:p>
          <a:p>
            <a:pPr marL="0" indent="0">
              <a:buNone/>
            </a:pPr>
            <a:r>
              <a:rPr lang="en-US" sz="1600" dirty="0"/>
              <a:t>Figure. The life stages of seedless vascular plants, </a:t>
            </a:r>
          </a:p>
          <a:p>
            <a:pPr marL="0" indent="0">
              <a:buNone/>
            </a:pPr>
            <a:r>
              <a:rPr lang="en-US" sz="1600" dirty="0"/>
              <a:t>such as ferns, are similar to nonvascular plants in </a:t>
            </a:r>
          </a:p>
          <a:p>
            <a:pPr marL="0" indent="0">
              <a:buNone/>
            </a:pPr>
            <a:r>
              <a:rPr lang="en-US" sz="1600" dirty="0"/>
              <a:t>some ways. Sporophytes produce spores that </a:t>
            </a:r>
          </a:p>
          <a:p>
            <a:pPr marL="0" indent="0">
              <a:buNone/>
            </a:pPr>
            <a:r>
              <a:rPr lang="en-US" sz="1600" dirty="0"/>
              <a:t>develop into gametophytes. But fern gametophytes</a:t>
            </a:r>
          </a:p>
          <a:p>
            <a:pPr marL="0" indent="0">
              <a:buNone/>
            </a:pPr>
            <a:r>
              <a:rPr lang="en-US" sz="1600" dirty="0"/>
              <a:t>have both male and female structures that produce</a:t>
            </a:r>
          </a:p>
          <a:p>
            <a:pPr marL="0" indent="0">
              <a:buNone/>
            </a:pPr>
            <a:r>
              <a:rPr lang="en-US" sz="1600" dirty="0"/>
              <a:t>sex cells. When a sperm cell fertilizes an egg cell, </a:t>
            </a:r>
          </a:p>
          <a:p>
            <a:pPr marL="0" indent="0">
              <a:buNone/>
            </a:pPr>
            <a:r>
              <a:rPr lang="en-US" sz="1600" dirty="0"/>
              <a:t>a new sporophyte begins to develop.</a:t>
            </a:r>
            <a:endParaRPr lang="en-US" sz="1600" b="1" u="sng" dirty="0"/>
          </a:p>
          <a:p>
            <a:pPr marL="0" indent="0">
              <a:buNone/>
            </a:pPr>
            <a:r>
              <a:rPr lang="en-US" sz="2000" b="1" u="sng" dirty="0"/>
              <a:t>Learning check:</a:t>
            </a:r>
          </a:p>
          <a:p>
            <a:pPr marL="0" indent="0">
              <a:buNone/>
            </a:pPr>
            <a:r>
              <a:rPr lang="en-US" sz="1600" dirty="0"/>
              <a:t>    What is the purpose of the sporophyte stage?</a:t>
            </a:r>
          </a:p>
          <a:p>
            <a:pPr marL="0" indent="0">
              <a:buNone/>
            </a:pPr>
            <a:r>
              <a:rPr lang="en-US" sz="1800" dirty="0"/>
              <a:t> </a:t>
            </a:r>
            <a:r>
              <a:rPr lang="en-US" sz="1800" u="sng" dirty="0">
                <a:solidFill>
                  <a:srgbClr val="FF0000"/>
                </a:solidFill>
              </a:rPr>
              <a:t>This stage of the plant life cycle forms the spores that will grow into gametophytes which produce the egg and the sperm cells </a:t>
            </a:r>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469" t="32175" r="16637" b="24388"/>
          <a:stretch/>
        </p:blipFill>
        <p:spPr bwMode="auto">
          <a:xfrm>
            <a:off x="5029200" y="1524000"/>
            <a:ext cx="393844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3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Calligraphy" pitchFamily="66" charset="0"/>
              </a:rPr>
              <a:t>Other Vascular Plants</a:t>
            </a:r>
          </a:p>
        </p:txBody>
      </p:sp>
      <p:sp>
        <p:nvSpPr>
          <p:cNvPr id="4" name="Content Placeholder 3"/>
          <p:cNvSpPr>
            <a:spLocks noGrp="1"/>
          </p:cNvSpPr>
          <p:nvPr>
            <p:ph idx="1"/>
          </p:nvPr>
        </p:nvSpPr>
        <p:spPr>
          <a:xfrm>
            <a:off x="304800" y="1905000"/>
            <a:ext cx="8382000" cy="4190999"/>
          </a:xfrm>
        </p:spPr>
        <p:txBody>
          <a:bodyPr>
            <a:normAutofit/>
          </a:bodyPr>
          <a:lstStyle/>
          <a:p>
            <a:pPr marL="0" indent="0">
              <a:buNone/>
            </a:pPr>
            <a:r>
              <a:rPr lang="en-US" sz="1600" dirty="0"/>
              <a:t>      The two other types of vascular plants are:</a:t>
            </a:r>
          </a:p>
          <a:p>
            <a:pPr>
              <a:buFont typeface="Wingdings" pitchFamily="2" charset="2"/>
              <a:buChar char="§"/>
            </a:pPr>
            <a:r>
              <a:rPr lang="en-US" sz="1600" dirty="0"/>
              <a:t>Gymnosperm:</a:t>
            </a:r>
          </a:p>
          <a:p>
            <a:pPr marL="0" indent="0">
              <a:buNone/>
            </a:pPr>
            <a:r>
              <a:rPr lang="en-US" sz="1600" dirty="0"/>
              <a:t>         In gymnosperms, the gametophytes develop inside cones.</a:t>
            </a:r>
          </a:p>
          <a:p>
            <a:pPr>
              <a:buFont typeface="Wingdings" pitchFamily="2" charset="2"/>
              <a:buChar char="§"/>
            </a:pPr>
            <a:r>
              <a:rPr lang="en-US" sz="1600" dirty="0"/>
              <a:t>Angiosperms</a:t>
            </a:r>
          </a:p>
          <a:p>
            <a:pPr marL="0" indent="0">
              <a:buNone/>
            </a:pPr>
            <a:r>
              <a:rPr lang="en-US" sz="1600" dirty="0"/>
              <a:t>         In an angiosperm like the one shown in Figure, they develop inside flowers. </a:t>
            </a:r>
          </a:p>
          <a:p>
            <a:pPr marL="0" indent="0">
              <a:buNone/>
            </a:pPr>
            <a:endParaRPr lang="en-US" sz="1600" dirty="0"/>
          </a:p>
          <a:p>
            <a:pPr marL="0" indent="0">
              <a:buNone/>
            </a:pPr>
            <a:r>
              <a:rPr lang="en-US" sz="1600" dirty="0"/>
              <a:t>          The male gametophyte in these types of plants is called pollen. Pollen contains cells that will mature into sperm cells. The eggs are present in tiny structures inside ovary called ovules. For reproduction to occur, pollen must travel to the female gametophyte so it can fertilize egg cells. </a:t>
            </a:r>
          </a:p>
          <a:p>
            <a:pPr marL="0" indent="0">
              <a:buNone/>
            </a:pPr>
            <a:endParaRPr lang="en-US" sz="1600" dirty="0"/>
          </a:p>
          <a:p>
            <a:pPr marL="0" indent="0">
              <a:buNone/>
            </a:pPr>
            <a:r>
              <a:rPr lang="en-US" sz="2400" b="1" u="sng" dirty="0"/>
              <a:t>Pollination:</a:t>
            </a:r>
          </a:p>
          <a:p>
            <a:pPr marL="0" indent="0">
              <a:buNone/>
            </a:pPr>
            <a:r>
              <a:rPr lang="en-US" sz="1600" dirty="0"/>
              <a:t>          The process of transferring pollen from male reproductive structures to female reproductive structures in plants is called pollination. </a:t>
            </a:r>
          </a:p>
          <a:p>
            <a:pPr marL="0" indent="0">
              <a:buNone/>
            </a:pPr>
            <a:r>
              <a:rPr lang="en-US" sz="1600" dirty="0"/>
              <a:t>          Pollination must occur in these plants before fertilization can occur.</a:t>
            </a:r>
          </a:p>
        </p:txBody>
      </p:sp>
    </p:spTree>
    <p:extLst>
      <p:ext uri="{BB962C8B-B14F-4D97-AF65-F5344CB8AC3E}">
        <p14:creationId xmlns:p14="http://schemas.microsoft.com/office/powerpoint/2010/main" val="2777220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Lucida Calligraphy" pitchFamily="66" charset="0"/>
              </a:rPr>
              <a:t>Structures for Reproduction</a:t>
            </a:r>
          </a:p>
        </p:txBody>
      </p:sp>
      <p:sp>
        <p:nvSpPr>
          <p:cNvPr id="3" name="Content Placeholder 2"/>
          <p:cNvSpPr>
            <a:spLocks noGrp="1"/>
          </p:cNvSpPr>
          <p:nvPr>
            <p:ph idx="1"/>
          </p:nvPr>
        </p:nvSpPr>
        <p:spPr>
          <a:xfrm>
            <a:off x="343989" y="1447800"/>
            <a:ext cx="8382000" cy="5181600"/>
          </a:xfrm>
        </p:spPr>
        <p:txBody>
          <a:bodyPr>
            <a:normAutofit fontScale="55000" lnSpcReduction="20000"/>
          </a:bodyPr>
          <a:lstStyle/>
          <a:p>
            <a:r>
              <a:rPr lang="en-US" dirty="0"/>
              <a:t>Over time, plants have evolved body structures that help them reproduce. Different types of plants have evolved different structures in response to their environments and their unique needs. Reproduction is one of the reasons for this diverse variety in the different plant types. </a:t>
            </a:r>
          </a:p>
          <a:p>
            <a:pPr marL="0" indent="0">
              <a:buNone/>
            </a:pPr>
            <a:endParaRPr lang="en-US" sz="1800" dirty="0"/>
          </a:p>
          <a:p>
            <a:r>
              <a:rPr lang="en-US" sz="4400" b="1" u="sng" dirty="0"/>
              <a:t>Asexual Reproduction:</a:t>
            </a:r>
            <a:br>
              <a:rPr lang="en-US" dirty="0"/>
            </a:br>
            <a:r>
              <a:rPr lang="en-US" dirty="0"/>
              <a:t>       Though sexual reproduction is the dominant way that plants reproduce, many plants also undergo asexual reproduction. New plants can grow from the roots, leaves, or stems of a parent plant. If conditions are favorable, a single plant can quickly spread by producing many exact copies of itself. Scientists can use a plant's ability to reproduce asexually in order to grow plants with favorable characteristics. e.g.</a:t>
            </a:r>
          </a:p>
          <a:p>
            <a:pPr marL="0" indent="0">
              <a:buNone/>
            </a:pPr>
            <a:r>
              <a:rPr lang="en-US" sz="4400" b="1" dirty="0"/>
              <a:t>    </a:t>
            </a:r>
            <a:r>
              <a:rPr lang="en-US" sz="4400" b="1" u="sng" dirty="0"/>
              <a:t>Grafting:</a:t>
            </a:r>
          </a:p>
          <a:p>
            <a:pPr marL="0" indent="0">
              <a:buNone/>
            </a:pPr>
            <a:r>
              <a:rPr lang="en-US" dirty="0"/>
              <a:t>            It is one way that humans can reproduce </a:t>
            </a:r>
          </a:p>
          <a:p>
            <a:pPr marL="0" indent="0">
              <a:buNone/>
            </a:pPr>
            <a:r>
              <a:rPr lang="en-US" dirty="0"/>
              <a:t>     plants. Part of a plant's stem is cut and then </a:t>
            </a:r>
          </a:p>
          <a:p>
            <a:pPr marL="0" indent="0">
              <a:buNone/>
            </a:pPr>
            <a:r>
              <a:rPr lang="en-US" dirty="0"/>
              <a:t>     attached to another plant. These apple trees </a:t>
            </a:r>
          </a:p>
          <a:p>
            <a:pPr marL="0" indent="0">
              <a:buNone/>
            </a:pPr>
            <a:r>
              <a:rPr lang="en-US" dirty="0"/>
              <a:t>     have been grafted in order to ensure that the</a:t>
            </a:r>
          </a:p>
          <a:p>
            <a:pPr marL="0" indent="0">
              <a:buNone/>
            </a:pPr>
            <a:r>
              <a:rPr lang="en-US" dirty="0"/>
              <a:t>     desired characteristics from the original tree </a:t>
            </a:r>
          </a:p>
          <a:p>
            <a:pPr marL="0" indent="0">
              <a:buNone/>
            </a:pPr>
            <a:r>
              <a:rPr lang="en-US" dirty="0"/>
              <a:t>     are maintained in future trees.</a:t>
            </a:r>
            <a:endParaRPr lang="en-US" b="1" dirty="0"/>
          </a:p>
          <a:p>
            <a:r>
              <a:rPr lang="en-US" sz="3600" b="1" u="sng" dirty="0"/>
              <a:t>Reading Check: </a:t>
            </a:r>
            <a:r>
              <a:rPr lang="en-US" sz="3300" dirty="0"/>
              <a:t>What is the benefit of asexual reproduction?</a:t>
            </a:r>
          </a:p>
          <a:p>
            <a:pPr marL="0" indent="0">
              <a:buNone/>
            </a:pPr>
            <a:r>
              <a:rPr lang="en-US" sz="3300" dirty="0"/>
              <a:t>         </a:t>
            </a:r>
            <a:r>
              <a:rPr lang="en-US" sz="3300" u="sng" dirty="0">
                <a:solidFill>
                  <a:srgbClr val="FF0000"/>
                </a:solidFill>
              </a:rPr>
              <a:t>It requires only one parent plant. It also allows a plant to spread more </a:t>
            </a:r>
          </a:p>
          <a:p>
            <a:pPr marL="0" indent="0">
              <a:buNone/>
            </a:pPr>
            <a:r>
              <a:rPr lang="en-US" sz="3300" dirty="0">
                <a:solidFill>
                  <a:srgbClr val="FF0000"/>
                </a:solidFill>
              </a:rPr>
              <a:t>         </a:t>
            </a:r>
            <a:r>
              <a:rPr lang="en-US" sz="3300" u="sng" dirty="0">
                <a:solidFill>
                  <a:srgbClr val="FF0000"/>
                </a:solidFill>
              </a:rPr>
              <a:t>quickly.</a:t>
            </a:r>
            <a:endParaRPr lang="en-US" sz="36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84" t="21577" r="23496" b="48360"/>
          <a:stretch/>
        </p:blipFill>
        <p:spPr bwMode="auto">
          <a:xfrm>
            <a:off x="5410200" y="3886200"/>
            <a:ext cx="3352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006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253</TotalTime>
  <Words>2038</Words>
  <Application>Microsoft Office PowerPoint</Application>
  <PresentationFormat>On-screen Show (4:3)</PresentationFormat>
  <Paragraphs>163</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Lucida Calligraphy</vt:lpstr>
      <vt:lpstr>Rockwell</vt:lpstr>
      <vt:lpstr>Wingdings</vt:lpstr>
      <vt:lpstr>Wingdings 2</vt:lpstr>
      <vt:lpstr>Foundry</vt:lpstr>
      <vt:lpstr>Topic 3 Lesson 3.2: Plant structures for  reproduction</vt:lpstr>
      <vt:lpstr>Objectives</vt:lpstr>
      <vt:lpstr>Plant Reproduction</vt:lpstr>
      <vt:lpstr>Plant Reproduction</vt:lpstr>
      <vt:lpstr>Plant Life Cycles</vt:lpstr>
      <vt:lpstr>Nonvascular and Seedless Vascular Plants</vt:lpstr>
      <vt:lpstr>Nonvascular and Seedless Vascular Plants</vt:lpstr>
      <vt:lpstr>Other Vascular Plants</vt:lpstr>
      <vt:lpstr>Structures for Reproduction</vt:lpstr>
      <vt:lpstr>Gymnosperms</vt:lpstr>
      <vt:lpstr>Angiosperms</vt:lpstr>
      <vt:lpstr>Seed Dispersal</vt:lpstr>
      <vt:lpstr>PowerPoint Presentation</vt:lpstr>
      <vt:lpstr>Complete the diagrams. Identify the sporophyte and gametophyte stage in each diagram</vt:lpstr>
      <vt:lpstr>Complete the diagrams. Identify the sporophyte and gametophyte stage in each diagram</vt:lpstr>
      <vt:lpstr>PowerPoint Presentation</vt:lpstr>
      <vt:lpstr>Complete the diagrams. Identify the sporophyte and gametophyte stage in each diagram</vt:lpstr>
      <vt:lpstr>Comlpete the diagram by filling the missing words</vt:lpstr>
      <vt:lpstr>Complete the diagram by filling the missing words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3 Lesson 3.2: Plant structures for  reproduction</dc:title>
  <dc:creator>mahwash hafeez</dc:creator>
  <cp:lastModifiedBy>Best Techology</cp:lastModifiedBy>
  <cp:revision>50</cp:revision>
  <dcterms:created xsi:type="dcterms:W3CDTF">2006-08-16T00:00:00Z</dcterms:created>
  <dcterms:modified xsi:type="dcterms:W3CDTF">2024-11-19T08:12:11Z</dcterms:modified>
</cp:coreProperties>
</file>