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371DB2-7416-49AD-A758-B06B74BF14F6}"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263821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371DB2-7416-49AD-A758-B06B74BF14F6}"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25502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371DB2-7416-49AD-A758-B06B74BF14F6}"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354050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371DB2-7416-49AD-A758-B06B74BF14F6}"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BC979-4891-4436-9FA7-B2DB021BB0C1}"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52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371DB2-7416-49AD-A758-B06B74BF14F6}"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2339493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E371DB2-7416-49AD-A758-B06B74BF14F6}"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1137345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E371DB2-7416-49AD-A758-B06B74BF14F6}"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172416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71DB2-7416-49AD-A758-B06B74BF14F6}"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584609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71DB2-7416-49AD-A758-B06B74BF14F6}"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148544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71DB2-7416-49AD-A758-B06B74BF14F6}"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383075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371DB2-7416-49AD-A758-B06B74BF14F6}"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32016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371DB2-7416-49AD-A758-B06B74BF14F6}"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131165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371DB2-7416-49AD-A758-B06B74BF14F6}" type="datetimeFigureOut">
              <a:rPr lang="en-US" smtClean="0"/>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181564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71DB2-7416-49AD-A758-B06B74BF14F6}"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369227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71DB2-7416-49AD-A758-B06B74BF14F6}" type="datetimeFigureOut">
              <a:rPr lang="en-US" smtClean="0"/>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54903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371DB2-7416-49AD-A758-B06B74BF14F6}"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293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371DB2-7416-49AD-A758-B06B74BF14F6}"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BC979-4891-4436-9FA7-B2DB021BB0C1}" type="slidenum">
              <a:rPr lang="en-US" smtClean="0"/>
              <a:t>‹#›</a:t>
            </a:fld>
            <a:endParaRPr lang="en-US"/>
          </a:p>
        </p:txBody>
      </p:sp>
    </p:spTree>
    <p:extLst>
      <p:ext uri="{BB962C8B-B14F-4D97-AF65-F5344CB8AC3E}">
        <p14:creationId xmlns:p14="http://schemas.microsoft.com/office/powerpoint/2010/main" val="202139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E371DB2-7416-49AD-A758-B06B74BF14F6}" type="datetimeFigureOut">
              <a:rPr lang="en-US" smtClean="0"/>
              <a:t>4/3/2021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2DBC979-4891-4436-9FA7-B2DB021BB0C1}" type="slidenum">
              <a:rPr lang="en-US" smtClean="0"/>
              <a:t>‹#›</a:t>
            </a:fld>
            <a:endParaRPr lang="en-US"/>
          </a:p>
        </p:txBody>
      </p:sp>
    </p:spTree>
    <p:extLst>
      <p:ext uri="{BB962C8B-B14F-4D97-AF65-F5344CB8AC3E}">
        <p14:creationId xmlns:p14="http://schemas.microsoft.com/office/powerpoint/2010/main" val="4630402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FB"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00009317B"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E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F3"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774" y="2276475"/>
            <a:ext cx="9744075" cy="1866900"/>
          </a:xfrm>
          <a:prstGeom prst="rect">
            <a:avLst/>
          </a:prstGeom>
        </p:spPr>
      </p:pic>
      <p:pic>
        <p:nvPicPr>
          <p:cNvPr id="5" name="Picture 4"/>
          <p:cNvPicPr>
            <a:picLocks noChangeAspect="1"/>
          </p:cNvPicPr>
          <p:nvPr/>
        </p:nvPicPr>
        <p:blipFill>
          <a:blip r:embed="rId3"/>
          <a:stretch>
            <a:fillRect/>
          </a:stretch>
        </p:blipFill>
        <p:spPr>
          <a:xfrm>
            <a:off x="104774" y="219076"/>
            <a:ext cx="11782425" cy="1781174"/>
          </a:xfrm>
          <a:prstGeom prst="rect">
            <a:avLst/>
          </a:prstGeom>
        </p:spPr>
      </p:pic>
      <p:sp>
        <p:nvSpPr>
          <p:cNvPr id="6" name="Rectangle 5"/>
          <p:cNvSpPr/>
          <p:nvPr/>
        </p:nvSpPr>
        <p:spPr>
          <a:xfrm>
            <a:off x="257175" y="4419600"/>
            <a:ext cx="6096000" cy="1754326"/>
          </a:xfrm>
          <a:prstGeom prst="rect">
            <a:avLst/>
          </a:prstGeom>
        </p:spPr>
        <p:txBody>
          <a:bodyPr>
            <a:spAutoFit/>
          </a:bodyPr>
          <a:lstStyle/>
          <a:p>
            <a:pPr fontAlgn="base"/>
            <a:r>
              <a:rPr lang="en-US" b="1" dirty="0">
                <a:latin typeface="inherit"/>
              </a:rPr>
              <a:t>Guiding Questions</a:t>
            </a:r>
          </a:p>
          <a:p>
            <a:pPr fontAlgn="base">
              <a:buFont typeface="Arial" panose="020B0604020202020204" pitchFamily="34" charset="0"/>
              <a:buChar char="•"/>
            </a:pPr>
            <a:r>
              <a:rPr lang="en-US" dirty="0">
                <a:solidFill>
                  <a:srgbClr val="FF9900"/>
                </a:solidFill>
                <a:latin typeface="inherit"/>
              </a:rPr>
              <a:t>How does electricity relate to magnetism?</a:t>
            </a:r>
          </a:p>
          <a:p>
            <a:pPr fontAlgn="base">
              <a:buFont typeface="Arial" panose="020B0604020202020204" pitchFamily="34" charset="0"/>
              <a:buChar char="•"/>
            </a:pPr>
            <a:r>
              <a:rPr lang="en-US" dirty="0">
                <a:solidFill>
                  <a:srgbClr val="FF9900"/>
                </a:solidFill>
                <a:latin typeface="inherit"/>
              </a:rPr>
              <a:t>How can you describe the magnetic field produced by a current?</a:t>
            </a:r>
          </a:p>
          <a:p>
            <a:pPr fontAlgn="base">
              <a:buFont typeface="Arial" panose="020B0604020202020204" pitchFamily="34" charset="0"/>
              <a:buChar char="•"/>
            </a:pPr>
            <a:r>
              <a:rPr lang="en-US" dirty="0">
                <a:solidFill>
                  <a:srgbClr val="FF9900"/>
                </a:solidFill>
                <a:latin typeface="inherit"/>
              </a:rPr>
              <a:t>What are the properties of solenoids and electromagnets?</a:t>
            </a:r>
            <a:endParaRPr lang="en-US" b="0" i="0" dirty="0">
              <a:solidFill>
                <a:srgbClr val="FF9900"/>
              </a:solidFill>
              <a:effectLst/>
              <a:latin typeface="inherit"/>
            </a:endParaRPr>
          </a:p>
        </p:txBody>
      </p:sp>
      <p:sp>
        <p:nvSpPr>
          <p:cNvPr id="7" name="Rectangle 6"/>
          <p:cNvSpPr/>
          <p:nvPr/>
        </p:nvSpPr>
        <p:spPr>
          <a:xfrm>
            <a:off x="10270216" y="2180480"/>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472</a:t>
            </a:r>
            <a:endParaRPr lang="en-US" dirty="0"/>
          </a:p>
        </p:txBody>
      </p:sp>
    </p:spTree>
    <p:extLst>
      <p:ext uri="{BB962C8B-B14F-4D97-AF65-F5344CB8AC3E}">
        <p14:creationId xmlns:p14="http://schemas.microsoft.com/office/powerpoint/2010/main" val="3449791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4925" y="957262"/>
            <a:ext cx="8858250" cy="4943475"/>
          </a:xfrm>
          <a:prstGeom prst="rect">
            <a:avLst/>
          </a:prstGeom>
          <a:ln>
            <a:noFill/>
          </a:ln>
          <a:effectLst>
            <a:softEdge rad="112500"/>
          </a:effectLst>
        </p:spPr>
      </p:pic>
      <p:sp>
        <p:nvSpPr>
          <p:cNvPr id="5" name="Rectangle 4"/>
          <p:cNvSpPr/>
          <p:nvPr/>
        </p:nvSpPr>
        <p:spPr>
          <a:xfrm>
            <a:off x="10439862" y="434459"/>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476</a:t>
            </a:r>
            <a:endParaRPr lang="en-US" dirty="0"/>
          </a:p>
        </p:txBody>
      </p:sp>
    </p:spTree>
    <p:extLst>
      <p:ext uri="{BB962C8B-B14F-4D97-AF65-F5344CB8AC3E}">
        <p14:creationId xmlns:p14="http://schemas.microsoft.com/office/powerpoint/2010/main" val="48611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444" y="1879938"/>
            <a:ext cx="3802881" cy="3139321"/>
          </a:xfrm>
          <a:prstGeom prst="rect">
            <a:avLst/>
          </a:prstGeom>
        </p:spPr>
        <p:txBody>
          <a:bodyPr wrap="square">
            <a:spAutoFit/>
          </a:bodyPr>
          <a:lstStyle/>
          <a:p>
            <a:pPr fontAlgn="base"/>
            <a:r>
              <a:rPr lang="en-US" dirty="0">
                <a:solidFill>
                  <a:srgbClr val="000000"/>
                </a:solidFill>
                <a:latin typeface="AvenirLTW01"/>
              </a:rPr>
              <a:t> </a:t>
            </a:r>
            <a:r>
              <a:rPr lang="en-US" dirty="0">
                <a:latin typeface="AvenirLTW01"/>
              </a:rPr>
              <a:t>You can increase the strength of the magnetic field inside a solenoid by increasing the number of coils or loops of wire. Winding the coils closer together also produces a stronger magnetic field.</a:t>
            </a:r>
          </a:p>
          <a:p>
            <a:pPr fontAlgn="base"/>
            <a:endParaRPr lang="en-US" dirty="0">
              <a:latin typeface="AvenirLTW01"/>
            </a:endParaRPr>
          </a:p>
          <a:p>
            <a:pPr fontAlgn="base"/>
            <a:r>
              <a:rPr lang="en-US" dirty="0">
                <a:latin typeface="AvenirLTW01"/>
              </a:rPr>
              <a:t> As in a straight wire, increasing the current through the solenoid wire will also increase the magnetic field.</a:t>
            </a:r>
            <a:endParaRPr lang="en-US" b="0" i="0" dirty="0">
              <a:effectLst/>
              <a:latin typeface="AvenirLTW01"/>
            </a:endParaRPr>
          </a:p>
        </p:txBody>
      </p:sp>
      <p:sp>
        <p:nvSpPr>
          <p:cNvPr id="5" name="Rectangle 4"/>
          <p:cNvSpPr/>
          <p:nvPr/>
        </p:nvSpPr>
        <p:spPr>
          <a:xfrm>
            <a:off x="321444" y="377309"/>
            <a:ext cx="4062331" cy="461665"/>
          </a:xfrm>
          <a:prstGeom prst="rect">
            <a:avLst/>
          </a:prstGeom>
        </p:spPr>
        <p:txBody>
          <a:bodyPr wrap="none">
            <a:spAutoFit/>
          </a:bodyPr>
          <a:lstStyle/>
          <a:p>
            <a:pPr fontAlgn="base"/>
            <a:r>
              <a:rPr lang="en-US" sz="2400" b="1" dirty="0">
                <a:solidFill>
                  <a:srgbClr val="FF9900"/>
                </a:solidFill>
              </a:rPr>
              <a:t>Field Strength and Solenoids</a:t>
            </a:r>
          </a:p>
        </p:txBody>
      </p:sp>
      <p:pic>
        <p:nvPicPr>
          <p:cNvPr id="6" name="Picture 5"/>
          <p:cNvPicPr>
            <a:picLocks noChangeAspect="1"/>
          </p:cNvPicPr>
          <p:nvPr/>
        </p:nvPicPr>
        <p:blipFill>
          <a:blip r:embed="rId2"/>
          <a:stretch>
            <a:fillRect/>
          </a:stretch>
        </p:blipFill>
        <p:spPr>
          <a:xfrm>
            <a:off x="4383775" y="523875"/>
            <a:ext cx="7058025" cy="5810250"/>
          </a:xfrm>
          <a:prstGeom prst="rect">
            <a:avLst/>
          </a:prstGeom>
        </p:spPr>
      </p:pic>
      <p:sp>
        <p:nvSpPr>
          <p:cNvPr id="7" name="Rectangle 6"/>
          <p:cNvSpPr/>
          <p:nvPr/>
        </p:nvSpPr>
        <p:spPr>
          <a:xfrm>
            <a:off x="11078037" y="0"/>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477</a:t>
            </a:r>
            <a:endParaRPr lang="en-US" dirty="0"/>
          </a:p>
        </p:txBody>
      </p:sp>
      <p:sp>
        <p:nvSpPr>
          <p:cNvPr id="9" name="Rectangle 8"/>
          <p:cNvSpPr/>
          <p:nvPr/>
        </p:nvSpPr>
        <p:spPr>
          <a:xfrm>
            <a:off x="940385" y="6334125"/>
            <a:ext cx="5072479" cy="369332"/>
          </a:xfrm>
          <a:prstGeom prst="rect">
            <a:avLst/>
          </a:prstGeom>
        </p:spPr>
        <p:txBody>
          <a:bodyPr wrap="none">
            <a:spAutoFit/>
          </a:bodyPr>
          <a:lstStyle/>
          <a:p>
            <a:r>
              <a:rPr lang="en-US" dirty="0"/>
              <a:t>https://www.youtube.com/watch?v=qy7bIeBh-0c</a:t>
            </a:r>
          </a:p>
        </p:txBody>
      </p:sp>
    </p:spTree>
    <p:extLst>
      <p:ext uri="{BB962C8B-B14F-4D97-AF65-F5344CB8AC3E}">
        <p14:creationId xmlns:p14="http://schemas.microsoft.com/office/powerpoint/2010/main" val="187185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373" y="1827163"/>
            <a:ext cx="5191027" cy="3416320"/>
          </a:xfrm>
          <a:prstGeom prst="rect">
            <a:avLst/>
          </a:prstGeom>
        </p:spPr>
        <p:txBody>
          <a:bodyPr wrap="square">
            <a:spAutoFit/>
          </a:bodyPr>
          <a:lstStyle/>
          <a:p>
            <a:pPr fontAlgn="base"/>
            <a:r>
              <a:rPr lang="en-US" dirty="0">
                <a:solidFill>
                  <a:srgbClr val="000000"/>
                </a:solidFill>
                <a:latin typeface="AvenirLTW01"/>
              </a:rPr>
              <a:t> </a:t>
            </a:r>
            <a:r>
              <a:rPr lang="en-US" dirty="0">
                <a:latin typeface="AvenirLTW01"/>
              </a:rPr>
              <a:t>What else can you do to a solenoid to make the magnetic field even stronger? You add a ferromagnetic material to it. </a:t>
            </a:r>
          </a:p>
          <a:p>
            <a:pPr fontAlgn="base"/>
            <a:endParaRPr lang="en-US" dirty="0">
              <a:latin typeface="AvenirLTW01"/>
            </a:endParaRPr>
          </a:p>
          <a:p>
            <a:pPr fontAlgn="base"/>
            <a:r>
              <a:rPr lang="en-US" dirty="0">
                <a:latin typeface="AvenirLTW01"/>
              </a:rPr>
              <a:t>A ferromagnetic material is a substance that becomes a magnet when exposed to a magnetic field. </a:t>
            </a:r>
          </a:p>
          <a:p>
            <a:pPr fontAlgn="base"/>
            <a:endParaRPr lang="en-US" dirty="0">
              <a:latin typeface="AvenirLTW01"/>
            </a:endParaRPr>
          </a:p>
          <a:p>
            <a:pPr fontAlgn="base"/>
            <a:r>
              <a:rPr lang="en-US" dirty="0">
                <a:latin typeface="AvenirLTW01"/>
              </a:rPr>
              <a:t>The elements iron, nickel and cobalt are ferromagnetic. As shown in </a:t>
            </a:r>
            <a:r>
              <a:rPr lang="en-US" b="1" dirty="0">
                <a:latin typeface="inherit"/>
              </a:rPr>
              <a:t>Figure 6</a:t>
            </a:r>
            <a:r>
              <a:rPr lang="en-US" dirty="0">
                <a:latin typeface="AvenirLTW01"/>
              </a:rPr>
              <a:t>, a solenoid with a ferromagnetic core is called an </a:t>
            </a:r>
            <a:r>
              <a:rPr lang="en-US" b="1" u="sng" dirty="0">
                <a:latin typeface="inherit"/>
                <a:hlinkClick r:id="rId2"/>
              </a:rPr>
              <a:t>electromagnet</a:t>
            </a:r>
            <a:r>
              <a:rPr lang="en-US" dirty="0">
                <a:latin typeface="AvenirLTW01"/>
              </a:rPr>
              <a:t>.</a:t>
            </a:r>
            <a:endParaRPr lang="en-US" b="0" i="0" dirty="0">
              <a:effectLst/>
              <a:latin typeface="AvenirLTW01"/>
            </a:endParaRPr>
          </a:p>
        </p:txBody>
      </p:sp>
      <p:sp>
        <p:nvSpPr>
          <p:cNvPr id="5" name="Rectangle 4"/>
          <p:cNvSpPr/>
          <p:nvPr/>
        </p:nvSpPr>
        <p:spPr>
          <a:xfrm>
            <a:off x="295373" y="415409"/>
            <a:ext cx="2972289" cy="584775"/>
          </a:xfrm>
          <a:prstGeom prst="rect">
            <a:avLst/>
          </a:prstGeom>
        </p:spPr>
        <p:txBody>
          <a:bodyPr wrap="none">
            <a:spAutoFit/>
          </a:bodyPr>
          <a:lstStyle/>
          <a:p>
            <a:pPr fontAlgn="base"/>
            <a:r>
              <a:rPr lang="en-US" sz="3200" b="1" dirty="0">
                <a:solidFill>
                  <a:srgbClr val="FF9900"/>
                </a:solidFill>
              </a:rPr>
              <a:t>Electromagnets</a:t>
            </a:r>
          </a:p>
        </p:txBody>
      </p:sp>
      <p:pic>
        <p:nvPicPr>
          <p:cNvPr id="6" name="Picture 5"/>
          <p:cNvPicPr>
            <a:picLocks noChangeAspect="1"/>
          </p:cNvPicPr>
          <p:nvPr/>
        </p:nvPicPr>
        <p:blipFill>
          <a:blip r:embed="rId3"/>
          <a:stretch>
            <a:fillRect/>
          </a:stretch>
        </p:blipFill>
        <p:spPr>
          <a:xfrm>
            <a:off x="6548437" y="1084212"/>
            <a:ext cx="5195888" cy="4402187"/>
          </a:xfrm>
          <a:prstGeom prst="rect">
            <a:avLst/>
          </a:prstGeom>
          <a:ln>
            <a:noFill/>
          </a:ln>
          <a:effectLst>
            <a:softEdge rad="112500"/>
          </a:effectLst>
        </p:spPr>
      </p:pic>
      <p:sp>
        <p:nvSpPr>
          <p:cNvPr id="7" name="Rectangle 6"/>
          <p:cNvSpPr/>
          <p:nvPr/>
        </p:nvSpPr>
        <p:spPr>
          <a:xfrm>
            <a:off x="9146381" y="338464"/>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477</a:t>
            </a:r>
            <a:endParaRPr lang="en-US" dirty="0"/>
          </a:p>
        </p:txBody>
      </p:sp>
      <p:sp>
        <p:nvSpPr>
          <p:cNvPr id="8" name="Rectangle 7"/>
          <p:cNvSpPr/>
          <p:nvPr/>
        </p:nvSpPr>
        <p:spPr>
          <a:xfrm>
            <a:off x="1341306" y="6070462"/>
            <a:ext cx="5207131" cy="369332"/>
          </a:xfrm>
          <a:prstGeom prst="rect">
            <a:avLst/>
          </a:prstGeom>
        </p:spPr>
        <p:txBody>
          <a:bodyPr wrap="none">
            <a:spAutoFit/>
          </a:bodyPr>
          <a:lstStyle/>
          <a:p>
            <a:r>
              <a:rPr lang="en-US" dirty="0"/>
              <a:t>https://www.youtube.com/watch?v=IKIBDny8jPg</a:t>
            </a:r>
          </a:p>
        </p:txBody>
      </p:sp>
    </p:spTree>
    <p:extLst>
      <p:ext uri="{BB962C8B-B14F-4D97-AF65-F5344CB8AC3E}">
        <p14:creationId xmlns:p14="http://schemas.microsoft.com/office/powerpoint/2010/main" val="357120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623" y="2337138"/>
            <a:ext cx="5333902" cy="2862322"/>
          </a:xfrm>
          <a:prstGeom prst="rect">
            <a:avLst/>
          </a:prstGeom>
        </p:spPr>
        <p:txBody>
          <a:bodyPr wrap="square">
            <a:spAutoFit/>
          </a:bodyPr>
          <a:lstStyle/>
          <a:p>
            <a:r>
              <a:rPr lang="en-US" dirty="0">
                <a:latin typeface="AvenirLTW01"/>
              </a:rPr>
              <a:t>When a ferromagnetic material is placed within a solenoid, both the current and the magnetized material </a:t>
            </a:r>
            <a:r>
              <a:rPr lang="en-US" b="1" u="sng" dirty="0">
                <a:latin typeface="AvenirLTW01"/>
                <a:hlinkClick r:id="rId2"/>
              </a:rPr>
              <a:t>produce</a:t>
            </a:r>
            <a:r>
              <a:rPr lang="en-US" dirty="0">
                <a:latin typeface="AvenirLTW01"/>
              </a:rPr>
              <a:t> a magnetic field. </a:t>
            </a:r>
          </a:p>
          <a:p>
            <a:endParaRPr lang="en-US" dirty="0">
              <a:latin typeface="AvenirLTW01"/>
            </a:endParaRPr>
          </a:p>
          <a:p>
            <a:r>
              <a:rPr lang="en-US" dirty="0">
                <a:latin typeface="AvenirLTW01"/>
              </a:rPr>
              <a:t>This combination produces a magnetic field that is stronger than that produced by the solenoid alone. As in a solenoid, the magnetic field of an electromagnet increases when the number of coils , the closeness of the coils, or the current increases</a:t>
            </a:r>
            <a:r>
              <a:rPr lang="en-US" dirty="0">
                <a:solidFill>
                  <a:srgbClr val="000000"/>
                </a:solidFill>
                <a:latin typeface="AvenirLTW01"/>
              </a:rPr>
              <a:t>.</a:t>
            </a:r>
            <a:endParaRPr lang="en-US" dirty="0"/>
          </a:p>
        </p:txBody>
      </p:sp>
      <p:sp>
        <p:nvSpPr>
          <p:cNvPr id="6" name="Rectangle 5"/>
          <p:cNvSpPr/>
          <p:nvPr/>
        </p:nvSpPr>
        <p:spPr>
          <a:xfrm>
            <a:off x="295373" y="415409"/>
            <a:ext cx="2972289" cy="584775"/>
          </a:xfrm>
          <a:prstGeom prst="rect">
            <a:avLst/>
          </a:prstGeom>
        </p:spPr>
        <p:txBody>
          <a:bodyPr wrap="none">
            <a:spAutoFit/>
          </a:bodyPr>
          <a:lstStyle/>
          <a:p>
            <a:pPr fontAlgn="base"/>
            <a:r>
              <a:rPr lang="en-US" sz="3200" b="1" dirty="0">
                <a:solidFill>
                  <a:srgbClr val="FF9900"/>
                </a:solidFill>
              </a:rPr>
              <a:t>Electromagnets</a:t>
            </a:r>
          </a:p>
        </p:txBody>
      </p:sp>
      <p:pic>
        <p:nvPicPr>
          <p:cNvPr id="7" name="Picture 6"/>
          <p:cNvPicPr>
            <a:picLocks noChangeAspect="1"/>
          </p:cNvPicPr>
          <p:nvPr/>
        </p:nvPicPr>
        <p:blipFill>
          <a:blip r:embed="rId3"/>
          <a:stretch>
            <a:fillRect/>
          </a:stretch>
        </p:blipFill>
        <p:spPr>
          <a:xfrm>
            <a:off x="6467476" y="2337138"/>
            <a:ext cx="4614862" cy="4092237"/>
          </a:xfrm>
          <a:prstGeom prst="rect">
            <a:avLst/>
          </a:prstGeom>
          <a:ln>
            <a:noFill/>
          </a:ln>
          <a:effectLst>
            <a:softEdge rad="112500"/>
          </a:effectLst>
        </p:spPr>
      </p:pic>
      <p:pic>
        <p:nvPicPr>
          <p:cNvPr id="8" name="Picture 7"/>
          <p:cNvPicPr>
            <a:picLocks noChangeAspect="1"/>
          </p:cNvPicPr>
          <p:nvPr/>
        </p:nvPicPr>
        <p:blipFill>
          <a:blip r:embed="rId4"/>
          <a:stretch>
            <a:fillRect/>
          </a:stretch>
        </p:blipFill>
        <p:spPr>
          <a:xfrm>
            <a:off x="6467476" y="415409"/>
            <a:ext cx="4614862" cy="1800225"/>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3057574" y="5676900"/>
            <a:ext cx="3371850" cy="752475"/>
          </a:xfrm>
          <a:prstGeom prst="rect">
            <a:avLst/>
          </a:prstGeom>
          <a:ln>
            <a:noFill/>
          </a:ln>
          <a:effectLst>
            <a:softEdge rad="112500"/>
          </a:effectLst>
        </p:spPr>
      </p:pic>
      <p:sp>
        <p:nvSpPr>
          <p:cNvPr id="10" name="Rectangle 9"/>
          <p:cNvSpPr/>
          <p:nvPr/>
        </p:nvSpPr>
        <p:spPr>
          <a:xfrm>
            <a:off x="5724525" y="523130"/>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477</a:t>
            </a:r>
            <a:endParaRPr lang="en-US" dirty="0"/>
          </a:p>
        </p:txBody>
      </p:sp>
    </p:spTree>
    <p:extLst>
      <p:ext uri="{BB962C8B-B14F-4D97-AF65-F5344CB8AC3E}">
        <p14:creationId xmlns:p14="http://schemas.microsoft.com/office/powerpoint/2010/main" val="170654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7750" y="366712"/>
            <a:ext cx="8886825" cy="6124575"/>
          </a:xfrm>
          <a:prstGeom prst="rect">
            <a:avLst/>
          </a:prstGeom>
        </p:spPr>
      </p:pic>
      <p:sp>
        <p:nvSpPr>
          <p:cNvPr id="5" name="Rectangle 4"/>
          <p:cNvSpPr/>
          <p:nvPr/>
        </p:nvSpPr>
        <p:spPr>
          <a:xfrm>
            <a:off x="10344612" y="366712"/>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478</a:t>
            </a:r>
            <a:endParaRPr lang="en-US" dirty="0"/>
          </a:p>
        </p:txBody>
      </p:sp>
    </p:spTree>
    <p:extLst>
      <p:ext uri="{BB962C8B-B14F-4D97-AF65-F5344CB8AC3E}">
        <p14:creationId xmlns:p14="http://schemas.microsoft.com/office/powerpoint/2010/main" val="2321967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1125" y="1314450"/>
            <a:ext cx="8248650" cy="4171950"/>
          </a:xfrm>
          <a:prstGeom prst="rect">
            <a:avLst/>
          </a:prstGeom>
        </p:spPr>
      </p:pic>
    </p:spTree>
    <p:extLst>
      <p:ext uri="{BB962C8B-B14F-4D97-AF65-F5344CB8AC3E}">
        <p14:creationId xmlns:p14="http://schemas.microsoft.com/office/powerpoint/2010/main" val="118105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1203663"/>
            <a:ext cx="5553075" cy="4893647"/>
          </a:xfrm>
          <a:prstGeom prst="rect">
            <a:avLst/>
          </a:prstGeom>
        </p:spPr>
        <p:txBody>
          <a:bodyPr wrap="square">
            <a:spAutoFit/>
          </a:bodyPr>
          <a:lstStyle/>
          <a:p>
            <a:pPr fontAlgn="base"/>
            <a:r>
              <a:rPr lang="en-US" sz="2400" dirty="0">
                <a:latin typeface="AvenirLTW01"/>
              </a:rPr>
              <a:t>Have a look at </a:t>
            </a:r>
            <a:r>
              <a:rPr lang="en-US" sz="2400" b="1" dirty="0">
                <a:latin typeface="inherit"/>
              </a:rPr>
              <a:t>Figure 1</a:t>
            </a:r>
            <a:r>
              <a:rPr lang="en-US" sz="2400" dirty="0">
                <a:latin typeface="AvenirLTW01"/>
              </a:rPr>
              <a:t>. How is this crane’s magnet strong enough to lift these heavy metal beams? </a:t>
            </a:r>
          </a:p>
          <a:p>
            <a:pPr fontAlgn="base"/>
            <a:endParaRPr lang="en-US" sz="2400" dirty="0">
              <a:latin typeface="AvenirLTW01"/>
            </a:endParaRPr>
          </a:p>
          <a:p>
            <a:pPr fontAlgn="base"/>
            <a:r>
              <a:rPr lang="en-US" sz="2400" dirty="0">
                <a:latin typeface="AvenirLTW01"/>
              </a:rPr>
              <a:t>The answer may surprise you. </a:t>
            </a:r>
          </a:p>
          <a:p>
            <a:pPr fontAlgn="base"/>
            <a:endParaRPr lang="en-US" sz="2400" dirty="0">
              <a:latin typeface="AvenirLTW01"/>
            </a:endParaRPr>
          </a:p>
          <a:p>
            <a:pPr fontAlgn="base"/>
            <a:r>
              <a:rPr lang="en-US" sz="2400" dirty="0">
                <a:latin typeface="AvenirLTW01"/>
              </a:rPr>
              <a:t>The magnetic field of this crane is actually generated by an electric current! </a:t>
            </a:r>
          </a:p>
          <a:p>
            <a:pPr fontAlgn="base"/>
            <a:endParaRPr lang="en-US" sz="2400" dirty="0">
              <a:latin typeface="AvenirLTW01"/>
            </a:endParaRPr>
          </a:p>
          <a:p>
            <a:pPr fontAlgn="base"/>
            <a:r>
              <a:rPr lang="en-US" sz="2400" dirty="0">
                <a:latin typeface="AvenirLTW01"/>
              </a:rPr>
              <a:t>The relationship between electricity and magnetism is called </a:t>
            </a:r>
            <a:r>
              <a:rPr lang="en-US" sz="2400" b="1" u="sng" dirty="0">
                <a:latin typeface="inherit"/>
                <a:hlinkClick r:id="rId2"/>
              </a:rPr>
              <a:t>electromagnetism</a:t>
            </a:r>
            <a:r>
              <a:rPr lang="en-US" sz="2400" dirty="0">
                <a:latin typeface="AvenirLTW01"/>
              </a:rPr>
              <a:t>.</a:t>
            </a:r>
            <a:endParaRPr lang="en-US" sz="2400" b="0" i="0" dirty="0">
              <a:effectLst/>
              <a:latin typeface="AvenirLTW01"/>
            </a:endParaRPr>
          </a:p>
        </p:txBody>
      </p:sp>
      <p:sp>
        <p:nvSpPr>
          <p:cNvPr id="6" name="Rectangle 5"/>
          <p:cNvSpPr/>
          <p:nvPr/>
        </p:nvSpPr>
        <p:spPr>
          <a:xfrm>
            <a:off x="358872" y="377309"/>
            <a:ext cx="5014514" cy="584775"/>
          </a:xfrm>
          <a:prstGeom prst="rect">
            <a:avLst/>
          </a:prstGeom>
        </p:spPr>
        <p:txBody>
          <a:bodyPr wrap="none">
            <a:spAutoFit/>
          </a:bodyPr>
          <a:lstStyle/>
          <a:p>
            <a:pPr fontAlgn="base"/>
            <a:r>
              <a:rPr lang="en-US" sz="3200" b="1" dirty="0">
                <a:solidFill>
                  <a:srgbClr val="FFC000"/>
                </a:solidFill>
              </a:rPr>
              <a:t>Electromagnetic Principles</a:t>
            </a:r>
          </a:p>
        </p:txBody>
      </p:sp>
      <p:pic>
        <p:nvPicPr>
          <p:cNvPr id="7" name="Picture 6"/>
          <p:cNvPicPr>
            <a:picLocks noChangeAspect="1"/>
          </p:cNvPicPr>
          <p:nvPr/>
        </p:nvPicPr>
        <p:blipFill>
          <a:blip r:embed="rId3"/>
          <a:stretch>
            <a:fillRect/>
          </a:stretch>
        </p:blipFill>
        <p:spPr>
          <a:xfrm>
            <a:off x="6162675" y="509588"/>
            <a:ext cx="5238750" cy="5510212"/>
          </a:xfrm>
          <a:prstGeom prst="rect">
            <a:avLst/>
          </a:prstGeom>
          <a:ln>
            <a:noFill/>
          </a:ln>
          <a:effectLst>
            <a:softEdge rad="112500"/>
          </a:effectLst>
        </p:spPr>
      </p:pic>
      <p:sp>
        <p:nvSpPr>
          <p:cNvPr id="8" name="Rectangle 7"/>
          <p:cNvSpPr/>
          <p:nvPr/>
        </p:nvSpPr>
        <p:spPr>
          <a:xfrm>
            <a:off x="10365466" y="7977"/>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473</a:t>
            </a:r>
            <a:endParaRPr lang="en-US" dirty="0"/>
          </a:p>
        </p:txBody>
      </p:sp>
      <p:sp>
        <p:nvSpPr>
          <p:cNvPr id="9" name="Rectangle 8"/>
          <p:cNvSpPr/>
          <p:nvPr/>
        </p:nvSpPr>
        <p:spPr>
          <a:xfrm>
            <a:off x="4456456" y="6076713"/>
            <a:ext cx="5450788" cy="369332"/>
          </a:xfrm>
          <a:prstGeom prst="rect">
            <a:avLst/>
          </a:prstGeom>
        </p:spPr>
        <p:txBody>
          <a:bodyPr wrap="none">
            <a:spAutoFit/>
          </a:bodyPr>
          <a:lstStyle/>
          <a:p>
            <a:r>
              <a:rPr lang="en-US" dirty="0"/>
              <a:t>https://www.youtube.com/watch?v=-mQsQaX0miM</a:t>
            </a:r>
          </a:p>
        </p:txBody>
      </p:sp>
    </p:spTree>
    <p:extLst>
      <p:ext uri="{BB962C8B-B14F-4D97-AF65-F5344CB8AC3E}">
        <p14:creationId xmlns:p14="http://schemas.microsoft.com/office/powerpoint/2010/main" val="87862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872" y="1139815"/>
            <a:ext cx="5518053" cy="4524315"/>
          </a:xfrm>
          <a:prstGeom prst="rect">
            <a:avLst/>
          </a:prstGeom>
        </p:spPr>
        <p:txBody>
          <a:bodyPr wrap="square">
            <a:spAutoFit/>
          </a:bodyPr>
          <a:lstStyle/>
          <a:p>
            <a:r>
              <a:rPr lang="en-US" dirty="0">
                <a:latin typeface="AvenirLTW01"/>
              </a:rPr>
              <a:t>Electromagnetism was first discovered by a scientist named Hans Christian </a:t>
            </a:r>
            <a:r>
              <a:rPr lang="en-US" dirty="0" err="1">
                <a:latin typeface="AvenirLTW01"/>
              </a:rPr>
              <a:t>Ørsted</a:t>
            </a:r>
            <a:r>
              <a:rPr lang="en-US" dirty="0">
                <a:latin typeface="AvenirLTW01"/>
              </a:rPr>
              <a:t>.</a:t>
            </a:r>
          </a:p>
          <a:p>
            <a:endParaRPr lang="en-US" dirty="0">
              <a:latin typeface="AvenirLTW01"/>
            </a:endParaRPr>
          </a:p>
          <a:p>
            <a:r>
              <a:rPr lang="en-US" dirty="0">
                <a:latin typeface="AvenirLTW01"/>
              </a:rPr>
              <a:t> During a class he was teaching, he brought a compass near a wire that had an electric current running through it. He noticed that the compass needle changed direction when it was near the wire.</a:t>
            </a:r>
          </a:p>
          <a:p>
            <a:endParaRPr lang="en-US" dirty="0">
              <a:latin typeface="AvenirLTW01"/>
            </a:endParaRPr>
          </a:p>
          <a:p>
            <a:r>
              <a:rPr lang="en-US" dirty="0">
                <a:latin typeface="AvenirLTW01"/>
              </a:rPr>
              <a:t> He placed several different compasses near a wire and found out that the compass needles changed direction when a current passed through the wire. </a:t>
            </a:r>
          </a:p>
          <a:p>
            <a:endParaRPr lang="en-US" dirty="0">
              <a:latin typeface="AvenirLTW01"/>
            </a:endParaRPr>
          </a:p>
          <a:p>
            <a:r>
              <a:rPr lang="en-US" dirty="0">
                <a:latin typeface="AvenirLTW01"/>
              </a:rPr>
              <a:t>The compass needles did not change direction when no current flowed. </a:t>
            </a:r>
            <a:r>
              <a:rPr lang="en-US" dirty="0" err="1">
                <a:latin typeface="AvenirLTW01"/>
              </a:rPr>
              <a:t>Ørsted</a:t>
            </a:r>
            <a:r>
              <a:rPr lang="en-US" dirty="0">
                <a:latin typeface="AvenirLTW01"/>
              </a:rPr>
              <a:t> concluded that an electric current produces a magnetic field, so electricity and magnetism are related.</a:t>
            </a:r>
            <a:endParaRPr lang="en-US" dirty="0"/>
          </a:p>
        </p:txBody>
      </p:sp>
      <p:sp>
        <p:nvSpPr>
          <p:cNvPr id="5" name="Rectangle 4"/>
          <p:cNvSpPr/>
          <p:nvPr/>
        </p:nvSpPr>
        <p:spPr>
          <a:xfrm>
            <a:off x="358872" y="377309"/>
            <a:ext cx="5014514" cy="584775"/>
          </a:xfrm>
          <a:prstGeom prst="rect">
            <a:avLst/>
          </a:prstGeom>
        </p:spPr>
        <p:txBody>
          <a:bodyPr wrap="none">
            <a:spAutoFit/>
          </a:bodyPr>
          <a:lstStyle/>
          <a:p>
            <a:pPr fontAlgn="base"/>
            <a:r>
              <a:rPr lang="en-US" sz="3200" b="1" dirty="0">
                <a:solidFill>
                  <a:srgbClr val="FFC000"/>
                </a:solidFill>
              </a:rPr>
              <a:t>Electromagnetic Principles</a:t>
            </a:r>
          </a:p>
        </p:txBody>
      </p:sp>
      <p:pic>
        <p:nvPicPr>
          <p:cNvPr id="6" name="Picture 5"/>
          <p:cNvPicPr>
            <a:picLocks noChangeAspect="1"/>
          </p:cNvPicPr>
          <p:nvPr/>
        </p:nvPicPr>
        <p:blipFill>
          <a:blip r:embed="rId2"/>
          <a:stretch>
            <a:fillRect/>
          </a:stretch>
        </p:blipFill>
        <p:spPr>
          <a:xfrm>
            <a:off x="6505574" y="3648075"/>
            <a:ext cx="5514975" cy="2571750"/>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6505574" y="377309"/>
            <a:ext cx="5514975" cy="2886075"/>
          </a:xfrm>
          <a:prstGeom prst="rect">
            <a:avLst/>
          </a:prstGeom>
          <a:ln>
            <a:noFill/>
          </a:ln>
          <a:effectLst>
            <a:softEdge rad="112500"/>
          </a:effectLst>
        </p:spPr>
      </p:pic>
      <p:sp>
        <p:nvSpPr>
          <p:cNvPr id="10" name="Rectangle 9"/>
          <p:cNvSpPr/>
          <p:nvPr/>
        </p:nvSpPr>
        <p:spPr>
          <a:xfrm>
            <a:off x="10365466" y="51911"/>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473</a:t>
            </a:r>
            <a:endParaRPr lang="en-US" dirty="0"/>
          </a:p>
        </p:txBody>
      </p:sp>
    </p:spTree>
    <p:extLst>
      <p:ext uri="{BB962C8B-B14F-4D97-AF65-F5344CB8AC3E}">
        <p14:creationId xmlns:p14="http://schemas.microsoft.com/office/powerpoint/2010/main" val="134986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1975" y="3629741"/>
            <a:ext cx="10582275" cy="2818684"/>
          </a:xfrm>
          <a:prstGeom prst="rect">
            <a:avLst/>
          </a:prstGeom>
          <a:ln>
            <a:noFill/>
          </a:ln>
          <a:effectLst>
            <a:softEdge rad="112500"/>
          </a:effectLst>
        </p:spPr>
      </p:pic>
      <p:sp>
        <p:nvSpPr>
          <p:cNvPr id="5" name="Rectangle 4"/>
          <p:cNvSpPr/>
          <p:nvPr/>
        </p:nvSpPr>
        <p:spPr>
          <a:xfrm>
            <a:off x="249031" y="1070313"/>
            <a:ext cx="6096000" cy="1200329"/>
          </a:xfrm>
          <a:prstGeom prst="rect">
            <a:avLst/>
          </a:prstGeom>
        </p:spPr>
        <p:txBody>
          <a:bodyPr>
            <a:spAutoFit/>
          </a:bodyPr>
          <a:lstStyle/>
          <a:p>
            <a:pPr fontAlgn="base"/>
            <a:r>
              <a:rPr lang="en-US" dirty="0">
                <a:latin typeface="AvenirLTW01"/>
              </a:rPr>
              <a:t>When you examine </a:t>
            </a:r>
            <a:r>
              <a:rPr lang="en-US" b="1" dirty="0">
                <a:latin typeface="inherit"/>
              </a:rPr>
              <a:t>Figure 2</a:t>
            </a:r>
            <a:r>
              <a:rPr lang="en-US" dirty="0">
                <a:latin typeface="AvenirLTW01"/>
              </a:rPr>
              <a:t>, you can see that the magnetic field produced by a current has a certain direction. </a:t>
            </a:r>
          </a:p>
          <a:p>
            <a:pPr fontAlgn="base"/>
            <a:endParaRPr lang="en-US" dirty="0">
              <a:latin typeface="AvenirLTW01"/>
            </a:endParaRPr>
          </a:p>
        </p:txBody>
      </p:sp>
      <p:sp>
        <p:nvSpPr>
          <p:cNvPr id="6" name="Rectangle 5"/>
          <p:cNvSpPr/>
          <p:nvPr/>
        </p:nvSpPr>
        <p:spPr>
          <a:xfrm>
            <a:off x="249031" y="234434"/>
            <a:ext cx="5372561" cy="584775"/>
          </a:xfrm>
          <a:prstGeom prst="rect">
            <a:avLst/>
          </a:prstGeom>
        </p:spPr>
        <p:txBody>
          <a:bodyPr wrap="none">
            <a:spAutoFit/>
          </a:bodyPr>
          <a:lstStyle/>
          <a:p>
            <a:pPr fontAlgn="base"/>
            <a:r>
              <a:rPr lang="en-US" sz="3200" b="1" dirty="0">
                <a:solidFill>
                  <a:srgbClr val="FFC000"/>
                </a:solidFill>
              </a:rPr>
              <a:t>Magnetic Fields and Current</a:t>
            </a:r>
          </a:p>
        </p:txBody>
      </p:sp>
      <p:sp>
        <p:nvSpPr>
          <p:cNvPr id="7" name="Rectangle 6"/>
          <p:cNvSpPr/>
          <p:nvPr/>
        </p:nvSpPr>
        <p:spPr>
          <a:xfrm>
            <a:off x="9498691" y="342155"/>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474</a:t>
            </a:r>
            <a:endParaRPr lang="en-US" dirty="0"/>
          </a:p>
        </p:txBody>
      </p:sp>
      <p:sp>
        <p:nvSpPr>
          <p:cNvPr id="8" name="Rectangle 7"/>
          <p:cNvSpPr/>
          <p:nvPr/>
        </p:nvSpPr>
        <p:spPr>
          <a:xfrm>
            <a:off x="3830853" y="1921581"/>
            <a:ext cx="6096000" cy="1200329"/>
          </a:xfrm>
          <a:prstGeom prst="rect">
            <a:avLst/>
          </a:prstGeom>
        </p:spPr>
        <p:txBody>
          <a:bodyPr>
            <a:spAutoFit/>
          </a:bodyPr>
          <a:lstStyle/>
          <a:p>
            <a:pPr fontAlgn="base"/>
            <a:r>
              <a:rPr lang="en-US" dirty="0">
                <a:latin typeface="AvenirLTW01"/>
              </a:rPr>
              <a:t>This field also has a certain strength. How can the field change? It can change in direction and strength, and it can be turned off or on. To turn the magnetic field off or on, simply turn the current off or on.</a:t>
            </a:r>
          </a:p>
        </p:txBody>
      </p:sp>
    </p:spTree>
    <p:extLst>
      <p:ext uri="{BB962C8B-B14F-4D97-AF65-F5344CB8AC3E}">
        <p14:creationId xmlns:p14="http://schemas.microsoft.com/office/powerpoint/2010/main" val="224849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031" y="234434"/>
            <a:ext cx="5372561" cy="584775"/>
          </a:xfrm>
          <a:prstGeom prst="rect">
            <a:avLst/>
          </a:prstGeom>
        </p:spPr>
        <p:txBody>
          <a:bodyPr wrap="none">
            <a:spAutoFit/>
          </a:bodyPr>
          <a:lstStyle/>
          <a:p>
            <a:pPr fontAlgn="base"/>
            <a:r>
              <a:rPr lang="en-US" sz="3200" b="1" dirty="0">
                <a:solidFill>
                  <a:srgbClr val="FFC000"/>
                </a:solidFill>
              </a:rPr>
              <a:t>Magnetic Fields and Current</a:t>
            </a:r>
          </a:p>
        </p:txBody>
      </p:sp>
      <p:pic>
        <p:nvPicPr>
          <p:cNvPr id="6" name="Picture 5"/>
          <p:cNvPicPr>
            <a:picLocks noChangeAspect="1"/>
          </p:cNvPicPr>
          <p:nvPr/>
        </p:nvPicPr>
        <p:blipFill>
          <a:blip r:embed="rId2"/>
          <a:stretch>
            <a:fillRect/>
          </a:stretch>
        </p:blipFill>
        <p:spPr>
          <a:xfrm>
            <a:off x="421857" y="1226067"/>
            <a:ext cx="5476875" cy="2981325"/>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7016666" y="819208"/>
            <a:ext cx="3985010" cy="5446838"/>
          </a:xfrm>
          <a:prstGeom prst="rect">
            <a:avLst/>
          </a:prstGeom>
          <a:ln>
            <a:noFill/>
          </a:ln>
          <a:effectLst>
            <a:softEdge rad="112500"/>
          </a:effectLst>
        </p:spPr>
      </p:pic>
      <p:sp>
        <p:nvSpPr>
          <p:cNvPr id="8" name="Rectangle 7"/>
          <p:cNvSpPr/>
          <p:nvPr/>
        </p:nvSpPr>
        <p:spPr>
          <a:xfrm>
            <a:off x="249031" y="4692391"/>
            <a:ext cx="6096000" cy="2677656"/>
          </a:xfrm>
          <a:prstGeom prst="rect">
            <a:avLst/>
          </a:prstGeom>
        </p:spPr>
        <p:txBody>
          <a:bodyPr>
            <a:spAutoFit/>
          </a:bodyPr>
          <a:lstStyle/>
          <a:p>
            <a:r>
              <a:rPr lang="en-US" sz="2400" dirty="0">
                <a:latin typeface="AvenirLTW01"/>
              </a:rPr>
              <a:t>To change the strength of a magnetic field around a current carrying straight wire, change the amount of current running through the wire. If current is increased, the magnetic field becomes stronger. If the current is decreased, the strength of the magnetic field decreases.</a:t>
            </a:r>
            <a:endParaRPr lang="en-US" sz="2400" dirty="0"/>
          </a:p>
        </p:txBody>
      </p:sp>
      <p:sp>
        <p:nvSpPr>
          <p:cNvPr id="9" name="Rectangle 8"/>
          <p:cNvSpPr/>
          <p:nvPr/>
        </p:nvSpPr>
        <p:spPr>
          <a:xfrm>
            <a:off x="9604570" y="342155"/>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474</a:t>
            </a:r>
            <a:endParaRPr lang="en-US" dirty="0"/>
          </a:p>
        </p:txBody>
      </p:sp>
      <p:sp>
        <p:nvSpPr>
          <p:cNvPr id="10" name="Rectangle 9"/>
          <p:cNvSpPr/>
          <p:nvPr/>
        </p:nvSpPr>
        <p:spPr>
          <a:xfrm>
            <a:off x="421857" y="741068"/>
            <a:ext cx="5478038" cy="369332"/>
          </a:xfrm>
          <a:prstGeom prst="rect">
            <a:avLst/>
          </a:prstGeom>
        </p:spPr>
        <p:txBody>
          <a:bodyPr wrap="none">
            <a:spAutoFit/>
          </a:bodyPr>
          <a:lstStyle/>
          <a:p>
            <a:r>
              <a:rPr lang="en-US" dirty="0"/>
              <a:t>https://www.youtube.com/watch?v=oEEYMhPY5tY</a:t>
            </a:r>
          </a:p>
        </p:txBody>
      </p:sp>
    </p:spTree>
    <p:extLst>
      <p:ext uri="{BB962C8B-B14F-4D97-AF65-F5344CB8AC3E}">
        <p14:creationId xmlns:p14="http://schemas.microsoft.com/office/powerpoint/2010/main" val="340671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456" y="1263391"/>
            <a:ext cx="5456444" cy="3416320"/>
          </a:xfrm>
          <a:prstGeom prst="rect">
            <a:avLst/>
          </a:prstGeom>
        </p:spPr>
        <p:txBody>
          <a:bodyPr wrap="square">
            <a:spAutoFit/>
          </a:bodyPr>
          <a:lstStyle/>
          <a:p>
            <a:r>
              <a:rPr lang="en-US" sz="2400" dirty="0">
                <a:latin typeface="AvenirLTW01"/>
              </a:rPr>
              <a:t>To change the strength of a magnetic field around a current carrying straight wire, change the amount of current running through the wire.</a:t>
            </a:r>
          </a:p>
          <a:p>
            <a:endParaRPr lang="en-US" sz="2400" dirty="0">
              <a:latin typeface="AvenirLTW01"/>
            </a:endParaRPr>
          </a:p>
          <a:p>
            <a:r>
              <a:rPr lang="en-US" sz="2400" dirty="0">
                <a:latin typeface="AvenirLTW01"/>
              </a:rPr>
              <a:t> If current is increased, the magnetic field becomes stronger. If the current is decreased, the strength of the magnetic field decreases.</a:t>
            </a:r>
            <a:endParaRPr lang="en-US" sz="2400" dirty="0"/>
          </a:p>
        </p:txBody>
      </p:sp>
      <p:sp>
        <p:nvSpPr>
          <p:cNvPr id="5" name="Rectangle 4"/>
          <p:cNvSpPr/>
          <p:nvPr/>
        </p:nvSpPr>
        <p:spPr>
          <a:xfrm>
            <a:off x="249031" y="234434"/>
            <a:ext cx="5372561" cy="584775"/>
          </a:xfrm>
          <a:prstGeom prst="rect">
            <a:avLst/>
          </a:prstGeom>
        </p:spPr>
        <p:txBody>
          <a:bodyPr wrap="none">
            <a:spAutoFit/>
          </a:bodyPr>
          <a:lstStyle/>
          <a:p>
            <a:pPr fontAlgn="base"/>
            <a:r>
              <a:rPr lang="en-US" sz="3200" b="1" dirty="0">
                <a:solidFill>
                  <a:srgbClr val="FFC000"/>
                </a:solidFill>
              </a:rPr>
              <a:t>Magnetic Fields and Current</a:t>
            </a:r>
          </a:p>
        </p:txBody>
      </p:sp>
      <p:pic>
        <p:nvPicPr>
          <p:cNvPr id="6" name="Picture 5"/>
          <p:cNvPicPr>
            <a:picLocks noChangeAspect="1"/>
          </p:cNvPicPr>
          <p:nvPr/>
        </p:nvPicPr>
        <p:blipFill>
          <a:blip r:embed="rId2"/>
          <a:stretch>
            <a:fillRect/>
          </a:stretch>
        </p:blipFill>
        <p:spPr>
          <a:xfrm>
            <a:off x="6829425" y="819209"/>
            <a:ext cx="4895850" cy="4495741"/>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1663033" y="5224462"/>
            <a:ext cx="4562475" cy="1000125"/>
          </a:xfrm>
          <a:prstGeom prst="rect">
            <a:avLst/>
          </a:prstGeom>
        </p:spPr>
      </p:pic>
      <p:sp>
        <p:nvSpPr>
          <p:cNvPr id="8" name="Rectangle 7"/>
          <p:cNvSpPr/>
          <p:nvPr/>
        </p:nvSpPr>
        <p:spPr>
          <a:xfrm>
            <a:off x="8497664" y="342155"/>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474</a:t>
            </a:r>
            <a:endParaRPr lang="en-US" dirty="0"/>
          </a:p>
        </p:txBody>
      </p:sp>
    </p:spTree>
    <p:extLst>
      <p:ext uri="{BB962C8B-B14F-4D97-AF65-F5344CB8AC3E}">
        <p14:creationId xmlns:p14="http://schemas.microsoft.com/office/powerpoint/2010/main" val="426309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548" y="933181"/>
            <a:ext cx="4729212" cy="3693319"/>
          </a:xfrm>
          <a:prstGeom prst="rect">
            <a:avLst/>
          </a:prstGeom>
        </p:spPr>
        <p:txBody>
          <a:bodyPr wrap="square">
            <a:spAutoFit/>
          </a:bodyPr>
          <a:lstStyle/>
          <a:p>
            <a:pPr fontAlgn="base"/>
            <a:r>
              <a:rPr lang="en-US" dirty="0">
                <a:solidFill>
                  <a:srgbClr val="000000"/>
                </a:solidFill>
                <a:latin typeface="AvenirLTW01"/>
              </a:rPr>
              <a:t> </a:t>
            </a:r>
            <a:r>
              <a:rPr lang="en-US" dirty="0">
                <a:latin typeface="AvenirLTW01"/>
              </a:rPr>
              <a:t>Suppose you have a loop of wire rather than a straight wire. The magnetic field formed around the loop of wire is in many ways like the field formed when a current flows through a straight wire. </a:t>
            </a:r>
          </a:p>
          <a:p>
            <a:pPr fontAlgn="base"/>
            <a:endParaRPr lang="en-US" dirty="0">
              <a:latin typeface="AvenirLTW01"/>
            </a:endParaRPr>
          </a:p>
          <a:p>
            <a:pPr fontAlgn="base"/>
            <a:r>
              <a:rPr lang="en-US" dirty="0">
                <a:latin typeface="AvenirLTW01"/>
              </a:rPr>
              <a:t>The direction of the field depends on the direction of the current and can be determined by using the right-hand rule. </a:t>
            </a:r>
          </a:p>
          <a:p>
            <a:pPr fontAlgn="base"/>
            <a:endParaRPr lang="en-US" dirty="0">
              <a:latin typeface="AvenirLTW01"/>
            </a:endParaRPr>
          </a:p>
          <a:p>
            <a:pPr fontAlgn="base"/>
            <a:r>
              <a:rPr lang="en-US" dirty="0">
                <a:latin typeface="AvenirLTW01"/>
              </a:rPr>
              <a:t>The field can be turned off or on by turning the current off or on. The strength of the field depends on the strength of the current.</a:t>
            </a:r>
            <a:endParaRPr lang="en-US" b="0" i="0" dirty="0">
              <a:effectLst/>
              <a:latin typeface="AvenirLTW01"/>
            </a:endParaRPr>
          </a:p>
        </p:txBody>
      </p:sp>
      <p:sp>
        <p:nvSpPr>
          <p:cNvPr id="5" name="Rectangle 4"/>
          <p:cNvSpPr/>
          <p:nvPr/>
        </p:nvSpPr>
        <p:spPr>
          <a:xfrm>
            <a:off x="0" y="167759"/>
            <a:ext cx="6801862" cy="584775"/>
          </a:xfrm>
          <a:prstGeom prst="rect">
            <a:avLst/>
          </a:prstGeom>
        </p:spPr>
        <p:txBody>
          <a:bodyPr wrap="none">
            <a:spAutoFit/>
          </a:bodyPr>
          <a:lstStyle/>
          <a:p>
            <a:pPr fontAlgn="base"/>
            <a:r>
              <a:rPr lang="en-US" sz="3200" b="1" dirty="0">
                <a:solidFill>
                  <a:srgbClr val="FF9900"/>
                </a:solidFill>
              </a:rPr>
              <a:t>Magnetic Fields Around Wire Loops</a:t>
            </a:r>
          </a:p>
        </p:txBody>
      </p:sp>
      <p:pic>
        <p:nvPicPr>
          <p:cNvPr id="6" name="Picture 5"/>
          <p:cNvPicPr>
            <a:picLocks noChangeAspect="1"/>
          </p:cNvPicPr>
          <p:nvPr/>
        </p:nvPicPr>
        <p:blipFill>
          <a:blip r:embed="rId2"/>
          <a:stretch>
            <a:fillRect/>
          </a:stretch>
        </p:blipFill>
        <p:spPr>
          <a:xfrm>
            <a:off x="619376" y="5099484"/>
            <a:ext cx="4600575" cy="1009650"/>
          </a:xfrm>
          <a:prstGeom prst="rect">
            <a:avLst/>
          </a:prstGeom>
        </p:spPr>
      </p:pic>
      <p:pic>
        <p:nvPicPr>
          <p:cNvPr id="7" name="Picture 6"/>
          <p:cNvPicPr>
            <a:picLocks noChangeAspect="1"/>
          </p:cNvPicPr>
          <p:nvPr/>
        </p:nvPicPr>
        <p:blipFill>
          <a:blip r:embed="rId3"/>
          <a:stretch>
            <a:fillRect/>
          </a:stretch>
        </p:blipFill>
        <p:spPr>
          <a:xfrm>
            <a:off x="6405261" y="933181"/>
            <a:ext cx="4810125" cy="4533900"/>
          </a:xfrm>
          <a:prstGeom prst="rect">
            <a:avLst/>
          </a:prstGeom>
          <a:ln>
            <a:noFill/>
          </a:ln>
          <a:effectLst>
            <a:softEdge rad="112500"/>
          </a:effectLst>
        </p:spPr>
      </p:pic>
      <p:sp>
        <p:nvSpPr>
          <p:cNvPr id="8" name="Rectangle 7"/>
          <p:cNvSpPr/>
          <p:nvPr/>
        </p:nvSpPr>
        <p:spPr>
          <a:xfrm>
            <a:off x="9710448" y="383202"/>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475</a:t>
            </a:r>
            <a:endParaRPr lang="en-US" dirty="0"/>
          </a:p>
        </p:txBody>
      </p:sp>
      <p:sp>
        <p:nvSpPr>
          <p:cNvPr id="9" name="Rectangle 8"/>
          <p:cNvSpPr/>
          <p:nvPr/>
        </p:nvSpPr>
        <p:spPr>
          <a:xfrm>
            <a:off x="6101697" y="5739802"/>
            <a:ext cx="5244000" cy="369332"/>
          </a:xfrm>
          <a:prstGeom prst="rect">
            <a:avLst/>
          </a:prstGeom>
        </p:spPr>
        <p:txBody>
          <a:bodyPr wrap="none">
            <a:spAutoFit/>
          </a:bodyPr>
          <a:lstStyle/>
          <a:p>
            <a:r>
              <a:rPr lang="en-US" dirty="0"/>
              <a:t>https://www.youtube.com/watch?v=te8MO8jVh5k</a:t>
            </a:r>
          </a:p>
        </p:txBody>
      </p:sp>
    </p:spTree>
    <p:extLst>
      <p:ext uri="{BB962C8B-B14F-4D97-AF65-F5344CB8AC3E}">
        <p14:creationId xmlns:p14="http://schemas.microsoft.com/office/powerpoint/2010/main" val="127386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633" y="1005915"/>
            <a:ext cx="11396311" cy="923330"/>
          </a:xfrm>
          <a:prstGeom prst="rect">
            <a:avLst/>
          </a:prstGeom>
        </p:spPr>
        <p:txBody>
          <a:bodyPr wrap="square">
            <a:spAutoFit/>
          </a:bodyPr>
          <a:lstStyle/>
          <a:p>
            <a:r>
              <a:rPr lang="en-US" dirty="0">
                <a:latin typeface="AvenirLTW01"/>
              </a:rPr>
              <a:t>There is one main difference, however, when a current flows through a loop of wire. Look at </a:t>
            </a:r>
            <a:r>
              <a:rPr lang="en-US" b="1" dirty="0">
                <a:latin typeface="AvenirLTW01"/>
              </a:rPr>
              <a:t>Figure 4</a:t>
            </a:r>
            <a:r>
              <a:rPr lang="en-US" dirty="0">
                <a:latin typeface="AvenirLTW01"/>
              </a:rPr>
              <a:t>, which shows a current flowing through a loop of wire and the magnetic field it produces. Shaping a wire into a loop can increase the strength of the magnetic field within the loop.</a:t>
            </a:r>
            <a:endParaRPr lang="en-US" dirty="0"/>
          </a:p>
        </p:txBody>
      </p:sp>
      <p:sp>
        <p:nvSpPr>
          <p:cNvPr id="5" name="Rectangle 4"/>
          <p:cNvSpPr/>
          <p:nvPr/>
        </p:nvSpPr>
        <p:spPr>
          <a:xfrm>
            <a:off x="317634" y="215886"/>
            <a:ext cx="6801862" cy="584775"/>
          </a:xfrm>
          <a:prstGeom prst="rect">
            <a:avLst/>
          </a:prstGeom>
        </p:spPr>
        <p:txBody>
          <a:bodyPr wrap="none">
            <a:spAutoFit/>
          </a:bodyPr>
          <a:lstStyle/>
          <a:p>
            <a:pPr fontAlgn="base"/>
            <a:r>
              <a:rPr lang="en-US" sz="3200" b="1" dirty="0">
                <a:solidFill>
                  <a:srgbClr val="FF9900"/>
                </a:solidFill>
              </a:rPr>
              <a:t>Magnetic Fields Around Wire Loops</a:t>
            </a:r>
          </a:p>
        </p:txBody>
      </p:sp>
      <p:pic>
        <p:nvPicPr>
          <p:cNvPr id="6" name="Picture 5"/>
          <p:cNvPicPr>
            <a:picLocks noChangeAspect="1"/>
          </p:cNvPicPr>
          <p:nvPr/>
        </p:nvPicPr>
        <p:blipFill>
          <a:blip r:embed="rId2"/>
          <a:stretch>
            <a:fillRect/>
          </a:stretch>
        </p:blipFill>
        <p:spPr>
          <a:xfrm>
            <a:off x="1633637" y="2250001"/>
            <a:ext cx="7115175" cy="4056751"/>
          </a:xfrm>
          <a:prstGeom prst="rect">
            <a:avLst/>
          </a:prstGeom>
        </p:spPr>
      </p:pic>
      <p:sp>
        <p:nvSpPr>
          <p:cNvPr id="7" name="Rectangle 6"/>
          <p:cNvSpPr/>
          <p:nvPr/>
        </p:nvSpPr>
        <p:spPr>
          <a:xfrm>
            <a:off x="10144587" y="138941"/>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475</a:t>
            </a:r>
            <a:endParaRPr lang="en-US" dirty="0"/>
          </a:p>
        </p:txBody>
      </p:sp>
    </p:spTree>
    <p:extLst>
      <p:ext uri="{BB962C8B-B14F-4D97-AF65-F5344CB8AC3E}">
        <p14:creationId xmlns:p14="http://schemas.microsoft.com/office/powerpoint/2010/main" val="309129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250" y="1154490"/>
            <a:ext cx="5067300" cy="4247317"/>
          </a:xfrm>
          <a:prstGeom prst="rect">
            <a:avLst/>
          </a:prstGeom>
        </p:spPr>
        <p:txBody>
          <a:bodyPr wrap="square">
            <a:spAutoFit/>
          </a:bodyPr>
          <a:lstStyle/>
          <a:p>
            <a:pPr fontAlgn="base"/>
            <a:r>
              <a:rPr lang="en-US" dirty="0">
                <a:latin typeface="AvenirLTW01"/>
              </a:rPr>
              <a:t>There are many practical uses of coiling a current-carrying wire to make a strong magnetic field. Two devices that strengthen a magnetic field by running a current through coiled wire are solenoids and electromagnets.</a:t>
            </a:r>
          </a:p>
          <a:p>
            <a:pPr fontAlgn="base"/>
            <a:endParaRPr lang="en-US" dirty="0">
              <a:latin typeface="AvenirLTW01"/>
            </a:endParaRPr>
          </a:p>
          <a:p>
            <a:pPr fontAlgn="base"/>
            <a:r>
              <a:rPr lang="en-US" dirty="0">
                <a:latin typeface="AvenirLTW01"/>
              </a:rPr>
              <a:t> A </a:t>
            </a:r>
            <a:r>
              <a:rPr lang="en-US" b="1" u="sng" dirty="0">
                <a:latin typeface="inherit"/>
                <a:hlinkClick r:id="rId2"/>
              </a:rPr>
              <a:t>solenoid</a:t>
            </a:r>
            <a:r>
              <a:rPr lang="en-US" dirty="0">
                <a:latin typeface="AvenirLTW01"/>
              </a:rPr>
              <a:t> is a coil of wire with a current running through it, as shown in </a:t>
            </a:r>
            <a:r>
              <a:rPr lang="en-US" b="1" dirty="0">
                <a:latin typeface="inherit"/>
              </a:rPr>
              <a:t>Figure 5</a:t>
            </a:r>
            <a:r>
              <a:rPr lang="en-US" dirty="0">
                <a:latin typeface="AvenirLTW01"/>
              </a:rPr>
              <a:t>.</a:t>
            </a:r>
          </a:p>
          <a:p>
            <a:pPr fontAlgn="base"/>
            <a:endParaRPr lang="en-US" dirty="0">
              <a:latin typeface="AvenirLTW01"/>
            </a:endParaRPr>
          </a:p>
          <a:p>
            <a:pPr fontAlgn="base"/>
            <a:r>
              <a:rPr lang="en-US" dirty="0">
                <a:latin typeface="AvenirLTW01"/>
              </a:rPr>
              <a:t> It is similar to stacked loops of wire. In a solenoid, the magnetic field is strengthened in the center of the coil when a current runs through the coil. One end of a solenoid acts like the north pole of a magnet, and the other end acts like the south pole.</a:t>
            </a:r>
            <a:endParaRPr lang="en-US" b="0" i="0" dirty="0">
              <a:effectLst/>
              <a:latin typeface="AvenirLTW01"/>
            </a:endParaRPr>
          </a:p>
        </p:txBody>
      </p:sp>
      <p:sp>
        <p:nvSpPr>
          <p:cNvPr id="5" name="Rectangle 4"/>
          <p:cNvSpPr/>
          <p:nvPr/>
        </p:nvSpPr>
        <p:spPr>
          <a:xfrm>
            <a:off x="285899" y="405884"/>
            <a:ext cx="4233851" cy="461665"/>
          </a:xfrm>
          <a:prstGeom prst="rect">
            <a:avLst/>
          </a:prstGeom>
        </p:spPr>
        <p:txBody>
          <a:bodyPr wrap="none">
            <a:spAutoFit/>
          </a:bodyPr>
          <a:lstStyle/>
          <a:p>
            <a:pPr fontAlgn="base"/>
            <a:r>
              <a:rPr lang="en-US" sz="2400" b="1" dirty="0">
                <a:solidFill>
                  <a:srgbClr val="FF9900"/>
                </a:solidFill>
              </a:rPr>
              <a:t>Solenoids and Electromagnets</a:t>
            </a:r>
          </a:p>
        </p:txBody>
      </p:sp>
      <p:pic>
        <p:nvPicPr>
          <p:cNvPr id="6" name="Picture 5"/>
          <p:cNvPicPr>
            <a:picLocks noChangeAspect="1"/>
          </p:cNvPicPr>
          <p:nvPr/>
        </p:nvPicPr>
        <p:blipFill>
          <a:blip r:embed="rId3"/>
          <a:stretch>
            <a:fillRect/>
          </a:stretch>
        </p:blipFill>
        <p:spPr>
          <a:xfrm>
            <a:off x="6424612" y="405884"/>
            <a:ext cx="3986213" cy="4400549"/>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6505575" y="4876801"/>
            <a:ext cx="3771899" cy="1790700"/>
          </a:xfrm>
          <a:prstGeom prst="rect">
            <a:avLst/>
          </a:prstGeom>
        </p:spPr>
      </p:pic>
      <p:sp>
        <p:nvSpPr>
          <p:cNvPr id="8" name="Rectangle 7"/>
          <p:cNvSpPr/>
          <p:nvPr/>
        </p:nvSpPr>
        <p:spPr>
          <a:xfrm>
            <a:off x="10863724" y="405884"/>
            <a:ext cx="856325" cy="369332"/>
          </a:xfrm>
          <a:prstGeom prst="rect">
            <a:avLst/>
          </a:prstGeom>
        </p:spPr>
        <p:txBody>
          <a:bodyPr wrap="none">
            <a:spAutoFit/>
          </a:bodyPr>
          <a:lstStyle/>
          <a:p>
            <a:r>
              <a:rPr lang="en-US" b="1" dirty="0" err="1">
                <a:solidFill>
                  <a:srgbClr val="FF9900"/>
                </a:solidFill>
              </a:rPr>
              <a:t>Pg</a:t>
            </a:r>
            <a:r>
              <a:rPr lang="en-US" b="1" dirty="0">
                <a:solidFill>
                  <a:srgbClr val="FF9900"/>
                </a:solidFill>
              </a:rPr>
              <a:t> 476</a:t>
            </a:r>
            <a:endParaRPr lang="en-US" dirty="0"/>
          </a:p>
        </p:txBody>
      </p:sp>
      <p:sp>
        <p:nvSpPr>
          <p:cNvPr id="9" name="Rectangle 8"/>
          <p:cNvSpPr/>
          <p:nvPr/>
        </p:nvSpPr>
        <p:spPr>
          <a:xfrm>
            <a:off x="476250" y="5968484"/>
            <a:ext cx="5336974" cy="369332"/>
          </a:xfrm>
          <a:prstGeom prst="rect">
            <a:avLst/>
          </a:prstGeom>
        </p:spPr>
        <p:txBody>
          <a:bodyPr wrap="none">
            <a:spAutoFit/>
          </a:bodyPr>
          <a:lstStyle/>
          <a:p>
            <a:r>
              <a:rPr lang="en-US" dirty="0"/>
              <a:t>https://www.youtube.com/watch?v=NT6er8XDkfU</a:t>
            </a:r>
          </a:p>
        </p:txBody>
      </p:sp>
    </p:spTree>
    <p:extLst>
      <p:ext uri="{BB962C8B-B14F-4D97-AF65-F5344CB8AC3E}">
        <p14:creationId xmlns:p14="http://schemas.microsoft.com/office/powerpoint/2010/main" val="2076088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81</TotalTime>
  <Words>451</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AvenirLTW01</vt:lpstr>
      <vt:lpstr>Calisto MT</vt:lpstr>
      <vt:lpstr>inherit</vt:lpstr>
      <vt:lpstr>Trebuchet MS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HK TECH</dc:creator>
  <cp:lastModifiedBy>HK TECH</cp:lastModifiedBy>
  <cp:revision>9</cp:revision>
  <dcterms:created xsi:type="dcterms:W3CDTF">2021-04-03T20:47:58Z</dcterms:created>
  <dcterms:modified xsi:type="dcterms:W3CDTF">2021-04-03T22:09:41Z</dcterms:modified>
</cp:coreProperties>
</file>