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85" d="100"/>
          <a:sy n="85" d="100"/>
        </p:scale>
        <p:origin x="49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2D51EE-23AB-48F7-B4D3-FEEF54558942}"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428169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D51EE-23AB-48F7-B4D3-FEEF54558942}"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240142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D51EE-23AB-48F7-B4D3-FEEF54558942}"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24793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D51EE-23AB-48F7-B4D3-FEEF54558942}"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118260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D51EE-23AB-48F7-B4D3-FEEF54558942}"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313973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2D51EE-23AB-48F7-B4D3-FEEF54558942}"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129210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2D51EE-23AB-48F7-B4D3-FEEF54558942}"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150272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2D51EE-23AB-48F7-B4D3-FEEF54558942}"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339097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D51EE-23AB-48F7-B4D3-FEEF54558942}"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390136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D51EE-23AB-48F7-B4D3-FEEF54558942}"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3224632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D51EE-23AB-48F7-B4D3-FEEF54558942}"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0B1ED-ECC6-4420-B327-B39CD554034C}" type="slidenum">
              <a:rPr lang="en-US" smtClean="0"/>
              <a:t>‹#›</a:t>
            </a:fld>
            <a:endParaRPr lang="en-US"/>
          </a:p>
        </p:txBody>
      </p:sp>
    </p:spTree>
    <p:extLst>
      <p:ext uri="{BB962C8B-B14F-4D97-AF65-F5344CB8AC3E}">
        <p14:creationId xmlns:p14="http://schemas.microsoft.com/office/powerpoint/2010/main" val="368975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51EE-23AB-48F7-B4D3-FEEF54558942}" type="datetimeFigureOut">
              <a:rPr lang="en-US" smtClean="0"/>
              <a:t>3/24/2024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0B1ED-ECC6-4420-B327-B39CD554034C}" type="slidenum">
              <a:rPr lang="en-US" smtClean="0"/>
              <a:t>‹#›</a:t>
            </a:fld>
            <a:endParaRPr lang="en-US"/>
          </a:p>
        </p:txBody>
      </p:sp>
    </p:spTree>
    <p:extLst>
      <p:ext uri="{BB962C8B-B14F-4D97-AF65-F5344CB8AC3E}">
        <p14:creationId xmlns:p14="http://schemas.microsoft.com/office/powerpoint/2010/main" val="355258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E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C3" TargetMode="External"/><Relationship Id="rId1" Type="http://schemas.openxmlformats.org/officeDocument/2006/relationships/slideLayout" Target="../slideLayouts/slideLayout2.xml"/><Relationship Id="rId4" Type="http://schemas.openxmlformats.org/officeDocument/2006/relationships/hyperlink" Target="https://www.youtube.com/watch?v=R4ht2RcWVl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AEAE" TargetMode="External"/><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CB"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D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ntent-delivery-service.savvasrealize.com/content-delivery-service/eps/prod-realize-reader/api/item/1a651d1f-ed6e-451b-a3e0-5f0d793ecd64/1/file/9780328988297_G7_Live_05142018_SE_NA/OPS/xhtml/glossary.xhtml#P700101450100000000000080030B0DB" TargetMode="External"/><Relationship Id="rId1" Type="http://schemas.openxmlformats.org/officeDocument/2006/relationships/slideLayout" Target="../slideLayouts/slideLayout2.xml"/><Relationship Id="rId4" Type="http://schemas.openxmlformats.org/officeDocument/2006/relationships/hyperlink" Target="https://www.youtube.com/watch?v=Mp0Bu75MSj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499" y="142876"/>
            <a:ext cx="11782425" cy="3038474"/>
          </a:xfrm>
          <a:prstGeom prst="rect">
            <a:avLst/>
          </a:prstGeom>
        </p:spPr>
      </p:pic>
      <p:pic>
        <p:nvPicPr>
          <p:cNvPr id="5" name="Picture 4"/>
          <p:cNvPicPr>
            <a:picLocks noChangeAspect="1"/>
          </p:cNvPicPr>
          <p:nvPr/>
        </p:nvPicPr>
        <p:blipFill>
          <a:blip r:embed="rId3"/>
          <a:stretch>
            <a:fillRect/>
          </a:stretch>
        </p:blipFill>
        <p:spPr>
          <a:xfrm>
            <a:off x="4453247" y="1318161"/>
            <a:ext cx="7635834" cy="1863189"/>
          </a:xfrm>
          <a:prstGeom prst="rect">
            <a:avLst/>
          </a:prstGeom>
        </p:spPr>
      </p:pic>
      <p:sp>
        <p:nvSpPr>
          <p:cNvPr id="6" name="Rounded Rectangle 5"/>
          <p:cNvSpPr/>
          <p:nvPr/>
        </p:nvSpPr>
        <p:spPr>
          <a:xfrm>
            <a:off x="4453247" y="1328739"/>
            <a:ext cx="2352676" cy="2269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Black" panose="020B0A04020102020204" pitchFamily="34" charset="0"/>
              </a:rPr>
              <a:t>Lesson</a:t>
            </a:r>
            <a:r>
              <a:rPr lang="en-US" dirty="0"/>
              <a:t> </a:t>
            </a:r>
          </a:p>
        </p:txBody>
      </p:sp>
      <p:sp>
        <p:nvSpPr>
          <p:cNvPr id="7" name="Rectangle 6"/>
          <p:cNvSpPr/>
          <p:nvPr/>
        </p:nvSpPr>
        <p:spPr>
          <a:xfrm>
            <a:off x="190499" y="3880697"/>
            <a:ext cx="4225823" cy="1754326"/>
          </a:xfrm>
          <a:prstGeom prst="rect">
            <a:avLst/>
          </a:prstGeom>
          <a:solidFill>
            <a:schemeClr val="accent2">
              <a:lumMod val="75000"/>
            </a:schemeClr>
          </a:solidFill>
        </p:spPr>
        <p:txBody>
          <a:bodyPr wrap="square">
            <a:spAutoFit/>
          </a:bodyPr>
          <a:lstStyle/>
          <a:p>
            <a:pPr fontAlgn="base"/>
            <a:r>
              <a:rPr lang="en-US" b="1" dirty="0">
                <a:effectLst/>
                <a:latin typeface="inherit"/>
              </a:rPr>
              <a:t>Guiding Questions</a:t>
            </a:r>
          </a:p>
          <a:p>
            <a:pPr fontAlgn="base">
              <a:buFont typeface="Arial" panose="020B0604020202020204" pitchFamily="34" charset="0"/>
              <a:buChar char="•"/>
            </a:pPr>
            <a:r>
              <a:rPr lang="en-US" b="0" i="0" dirty="0">
                <a:solidFill>
                  <a:srgbClr val="000000"/>
                </a:solidFill>
                <a:effectLst/>
                <a:latin typeface="inherit"/>
              </a:rPr>
              <a:t>How can you change the magnetic force and potential energy between objects?</a:t>
            </a:r>
          </a:p>
          <a:p>
            <a:pPr fontAlgn="base">
              <a:buFont typeface="Arial" panose="020B0604020202020204" pitchFamily="34" charset="0"/>
              <a:buChar char="•"/>
            </a:pPr>
            <a:r>
              <a:rPr lang="en-US" b="0" i="0" dirty="0">
                <a:solidFill>
                  <a:srgbClr val="000000"/>
                </a:solidFill>
                <a:effectLst/>
                <a:latin typeface="inherit"/>
              </a:rPr>
              <a:t>How can you detect and describe a magnetic field?</a:t>
            </a:r>
          </a:p>
        </p:txBody>
      </p:sp>
      <p:pic>
        <p:nvPicPr>
          <p:cNvPr id="9" name="Picture 8"/>
          <p:cNvPicPr>
            <a:picLocks noChangeAspect="1"/>
          </p:cNvPicPr>
          <p:nvPr/>
        </p:nvPicPr>
        <p:blipFill>
          <a:blip r:embed="rId4"/>
          <a:stretch>
            <a:fillRect/>
          </a:stretch>
        </p:blipFill>
        <p:spPr>
          <a:xfrm>
            <a:off x="5458939" y="3384344"/>
            <a:ext cx="5905500" cy="3295650"/>
          </a:xfrm>
          <a:prstGeom prst="rect">
            <a:avLst/>
          </a:prstGeom>
        </p:spPr>
      </p:pic>
      <p:sp>
        <p:nvSpPr>
          <p:cNvPr id="10" name="Rounded Rectangle 9"/>
          <p:cNvSpPr/>
          <p:nvPr/>
        </p:nvSpPr>
        <p:spPr>
          <a:xfrm>
            <a:off x="10295906" y="1472540"/>
            <a:ext cx="1163782" cy="3206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464</a:t>
            </a:r>
          </a:p>
        </p:txBody>
      </p:sp>
    </p:spTree>
    <p:extLst>
      <p:ext uri="{BB962C8B-B14F-4D97-AF65-F5344CB8AC3E}">
        <p14:creationId xmlns:p14="http://schemas.microsoft.com/office/powerpoint/2010/main" val="83901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1229809"/>
            <a:ext cx="5324204" cy="4893647"/>
          </a:xfrm>
          <a:prstGeom prst="rect">
            <a:avLst/>
          </a:prstGeom>
        </p:spPr>
        <p:txBody>
          <a:bodyPr wrap="square">
            <a:spAutoFit/>
          </a:bodyPr>
          <a:lstStyle/>
          <a:p>
            <a:pPr fontAlgn="base"/>
            <a:r>
              <a:rPr lang="en-US" sz="2400" b="0" i="0" dirty="0">
                <a:solidFill>
                  <a:srgbClr val="000000"/>
                </a:solidFill>
                <a:effectLst/>
                <a:latin typeface="AvenirLTW01"/>
              </a:rPr>
              <a:t>The magnetic force is strongest at a magnet’s poles. That is why the paper clips tend to stick to the horseshoe magnet at its ends. </a:t>
            </a:r>
          </a:p>
          <a:p>
            <a:pPr fontAlgn="base"/>
            <a:endParaRPr lang="en-US" sz="2400" dirty="0">
              <a:solidFill>
                <a:srgbClr val="000000"/>
              </a:solidFill>
              <a:latin typeface="AvenirLTW01"/>
            </a:endParaRPr>
          </a:p>
          <a:p>
            <a:pPr fontAlgn="base"/>
            <a:r>
              <a:rPr lang="en-US" sz="2400" b="0" i="0" dirty="0">
                <a:solidFill>
                  <a:srgbClr val="000000"/>
                </a:solidFill>
                <a:effectLst/>
                <a:latin typeface="AvenirLTW01"/>
              </a:rPr>
              <a:t>There is an area of magnetic force that surrounds a magnet. This area of force is the </a:t>
            </a:r>
            <a:r>
              <a:rPr lang="en-US" sz="2400" b="1" i="0" u="sng" dirty="0">
                <a:solidFill>
                  <a:srgbClr val="02659C"/>
                </a:solidFill>
                <a:effectLst/>
                <a:latin typeface="inherit"/>
                <a:hlinkClick r:id="rId2"/>
              </a:rPr>
              <a:t>magnetic field</a:t>
            </a:r>
            <a:r>
              <a:rPr lang="en-US" sz="2400" b="0" i="0" dirty="0">
                <a:solidFill>
                  <a:srgbClr val="000000"/>
                </a:solidFill>
                <a:effectLst/>
                <a:latin typeface="AvenirLTW01"/>
              </a:rPr>
              <a:t> of the magnet.</a:t>
            </a:r>
          </a:p>
          <a:p>
            <a:pPr fontAlgn="base"/>
            <a:endParaRPr lang="en-US" sz="2400" dirty="0">
              <a:solidFill>
                <a:srgbClr val="000000"/>
              </a:solidFill>
              <a:latin typeface="AvenirLTW01"/>
            </a:endParaRPr>
          </a:p>
          <a:p>
            <a:pPr fontAlgn="base"/>
            <a:r>
              <a:rPr lang="en-US" sz="2400" b="0" i="0" dirty="0">
                <a:solidFill>
                  <a:srgbClr val="000000"/>
                </a:solidFill>
                <a:effectLst/>
                <a:latin typeface="AvenirLTW01"/>
              </a:rPr>
              <a:t> This field is the source of magnetic energy. It allows magnets to attract objects at a distance.</a:t>
            </a:r>
          </a:p>
        </p:txBody>
      </p:sp>
      <p:sp>
        <p:nvSpPr>
          <p:cNvPr id="5" name="Rectangle 4"/>
          <p:cNvSpPr/>
          <p:nvPr/>
        </p:nvSpPr>
        <p:spPr>
          <a:xfrm>
            <a:off x="174071" y="268122"/>
            <a:ext cx="2945422"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Magnetic Fields </a:t>
            </a:r>
          </a:p>
        </p:txBody>
      </p:sp>
      <p:pic>
        <p:nvPicPr>
          <p:cNvPr id="7" name="Picture 6"/>
          <p:cNvPicPr>
            <a:picLocks noChangeAspect="1"/>
          </p:cNvPicPr>
          <p:nvPr/>
        </p:nvPicPr>
        <p:blipFill>
          <a:blip r:embed="rId3"/>
          <a:stretch>
            <a:fillRect/>
          </a:stretch>
        </p:blipFill>
        <p:spPr>
          <a:xfrm>
            <a:off x="5966670" y="676894"/>
            <a:ext cx="5789901" cy="5446562"/>
          </a:xfrm>
          <a:prstGeom prst="rect">
            <a:avLst/>
          </a:prstGeom>
          <a:ln>
            <a:noFill/>
          </a:ln>
          <a:effectLst>
            <a:softEdge rad="112500"/>
          </a:effectLst>
        </p:spPr>
      </p:pic>
      <p:sp>
        <p:nvSpPr>
          <p:cNvPr id="8" name="Rounded Rectangle 7"/>
          <p:cNvSpPr/>
          <p:nvPr/>
        </p:nvSpPr>
        <p:spPr>
          <a:xfrm>
            <a:off x="10474036" y="347621"/>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467</a:t>
            </a:r>
          </a:p>
        </p:txBody>
      </p:sp>
    </p:spTree>
    <p:extLst>
      <p:ext uri="{BB962C8B-B14F-4D97-AF65-F5344CB8AC3E}">
        <p14:creationId xmlns:p14="http://schemas.microsoft.com/office/powerpoint/2010/main" val="289756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0" y="852897"/>
            <a:ext cx="12017929" cy="2308324"/>
          </a:xfrm>
          <a:prstGeom prst="rect">
            <a:avLst/>
          </a:prstGeom>
        </p:spPr>
        <p:txBody>
          <a:bodyPr wrap="square">
            <a:spAutoFit/>
          </a:bodyPr>
          <a:lstStyle/>
          <a:p>
            <a:r>
              <a:rPr lang="en-US" sz="2400" b="0" i="0" dirty="0">
                <a:solidFill>
                  <a:srgbClr val="000000"/>
                </a:solidFill>
                <a:effectLst/>
                <a:latin typeface="AvenirLTW01"/>
              </a:rPr>
              <a:t>The magnetic field extends from one pole to the other pole of the magnet. You cannot see a magnetic field, but if you place tiny pieces of iron near a magnet, they will arrange themselves along the magnetic field. </a:t>
            </a:r>
          </a:p>
          <a:p>
            <a:endParaRPr lang="en-US" sz="2400" dirty="0">
              <a:solidFill>
                <a:srgbClr val="000000"/>
              </a:solidFill>
              <a:latin typeface="AvenirLTW01"/>
            </a:endParaRPr>
          </a:p>
          <a:p>
            <a:r>
              <a:rPr lang="en-US" sz="2400" b="0" i="0" dirty="0">
                <a:solidFill>
                  <a:srgbClr val="000000"/>
                </a:solidFill>
                <a:effectLst/>
                <a:latin typeface="AvenirLTW01"/>
              </a:rPr>
              <a:t>Their arrangement looks a lot like lines, so illustrations of magnetic fields are drawn with lines, as shown in </a:t>
            </a:r>
            <a:r>
              <a:rPr lang="en-US" sz="2400" b="1" i="0" u="none" strike="noStrike" dirty="0">
                <a:solidFill>
                  <a:srgbClr val="000000"/>
                </a:solidFill>
                <a:effectLst/>
                <a:latin typeface="AvenirLTW01"/>
              </a:rPr>
              <a:t>Figure 4</a:t>
            </a:r>
            <a:r>
              <a:rPr lang="en-US" sz="2400" b="0" i="0" dirty="0">
                <a:solidFill>
                  <a:srgbClr val="000000"/>
                </a:solidFill>
                <a:effectLst/>
                <a:latin typeface="AvenirLTW01"/>
              </a:rPr>
              <a:t>.</a:t>
            </a:r>
            <a:endParaRPr lang="en-US" sz="2400" dirty="0"/>
          </a:p>
        </p:txBody>
      </p:sp>
      <p:sp>
        <p:nvSpPr>
          <p:cNvPr id="5" name="Rectangle 4"/>
          <p:cNvSpPr/>
          <p:nvPr/>
        </p:nvSpPr>
        <p:spPr>
          <a:xfrm>
            <a:off x="174071" y="268122"/>
            <a:ext cx="2945422"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Magnetic Fields </a:t>
            </a:r>
          </a:p>
        </p:txBody>
      </p:sp>
      <p:sp>
        <p:nvSpPr>
          <p:cNvPr id="6" name="Rectangle 5"/>
          <p:cNvSpPr/>
          <p:nvPr/>
        </p:nvSpPr>
        <p:spPr>
          <a:xfrm>
            <a:off x="8407730" y="3473716"/>
            <a:ext cx="3610199" cy="2585323"/>
          </a:xfrm>
          <a:prstGeom prst="rect">
            <a:avLst/>
          </a:prstGeom>
        </p:spPr>
        <p:txBody>
          <a:bodyPr wrap="square">
            <a:spAutoFit/>
          </a:bodyPr>
          <a:lstStyle/>
          <a:p>
            <a:pPr fontAlgn="base"/>
            <a:r>
              <a:rPr lang="en-US" b="1" dirty="0">
                <a:solidFill>
                  <a:srgbClr val="1D42A5"/>
                </a:solidFill>
                <a:effectLst/>
                <a:latin typeface="inherit"/>
              </a:rPr>
              <a:t>Visualizing Magnetic Fields</a:t>
            </a:r>
            <a:r>
              <a:rPr lang="en-US" b="1" dirty="0">
                <a:effectLst/>
              </a:rPr>
              <a:t> </a:t>
            </a:r>
            <a:r>
              <a:rPr lang="en-US" b="1" dirty="0">
                <a:solidFill>
                  <a:schemeClr val="accent4">
                    <a:lumMod val="60000"/>
                    <a:lumOff val="40000"/>
                  </a:schemeClr>
                </a:solidFill>
                <a:effectLst/>
                <a:latin typeface="inherit"/>
              </a:rPr>
              <a:t>Figure 4</a:t>
            </a:r>
            <a:endParaRPr lang="en-US" b="1" dirty="0">
              <a:solidFill>
                <a:schemeClr val="accent4">
                  <a:lumMod val="60000"/>
                  <a:lumOff val="40000"/>
                </a:schemeClr>
              </a:solidFill>
              <a:effectLst/>
            </a:endParaRPr>
          </a:p>
          <a:p>
            <a:pPr fontAlgn="base"/>
            <a:r>
              <a:rPr lang="en-US" b="0" i="0" dirty="0">
                <a:solidFill>
                  <a:schemeClr val="accent4">
                    <a:lumMod val="60000"/>
                    <a:lumOff val="40000"/>
                  </a:schemeClr>
                </a:solidFill>
                <a:effectLst/>
                <a:latin typeface="inherit"/>
              </a:rPr>
              <a:t>The magnetic field around a bar magnet causes iron filings to form the arrangement shown. This arrangement can also be represented by magnetic field lines. The field is strongest where the lines are closest together</a:t>
            </a:r>
            <a:r>
              <a:rPr lang="en-US" b="0" i="0" dirty="0">
                <a:solidFill>
                  <a:srgbClr val="000000"/>
                </a:solidFill>
                <a:effectLst/>
                <a:latin typeface="inherit"/>
              </a:rPr>
              <a:t>.</a:t>
            </a:r>
          </a:p>
        </p:txBody>
      </p:sp>
      <p:pic>
        <p:nvPicPr>
          <p:cNvPr id="8" name="Picture 7"/>
          <p:cNvPicPr>
            <a:picLocks noChangeAspect="1"/>
          </p:cNvPicPr>
          <p:nvPr/>
        </p:nvPicPr>
        <p:blipFill>
          <a:blip r:embed="rId2"/>
          <a:stretch>
            <a:fillRect/>
          </a:stretch>
        </p:blipFill>
        <p:spPr>
          <a:xfrm>
            <a:off x="174071" y="3161221"/>
            <a:ext cx="8233659" cy="3298956"/>
          </a:xfrm>
          <a:prstGeom prst="rect">
            <a:avLst/>
          </a:prstGeom>
          <a:ln>
            <a:noFill/>
          </a:ln>
          <a:effectLst>
            <a:softEdge rad="112500"/>
          </a:effectLst>
        </p:spPr>
      </p:pic>
      <p:sp>
        <p:nvSpPr>
          <p:cNvPr id="9" name="Rounded Rectangle 8"/>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467</a:t>
            </a:r>
          </a:p>
        </p:txBody>
      </p:sp>
    </p:spTree>
    <p:extLst>
      <p:ext uri="{BB962C8B-B14F-4D97-AF65-F5344CB8AC3E}">
        <p14:creationId xmlns:p14="http://schemas.microsoft.com/office/powerpoint/2010/main" val="371569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566057" y="1304928"/>
            <a:ext cx="6096000" cy="4154984"/>
          </a:xfrm>
          <a:prstGeom prst="rect">
            <a:avLst/>
          </a:prstGeom>
        </p:spPr>
        <p:txBody>
          <a:bodyPr>
            <a:spAutoFit/>
          </a:bodyPr>
          <a:lstStyle/>
          <a:p>
            <a:r>
              <a:rPr lang="en-US" sz="2400" b="0" i="0" dirty="0">
                <a:solidFill>
                  <a:srgbClr val="000000"/>
                </a:solidFill>
                <a:effectLst/>
                <a:latin typeface="AvenirLTW01"/>
              </a:rPr>
              <a:t>Objects containing iron, such as steel paper clips, experience a force when they are in a magnetic field. </a:t>
            </a:r>
          </a:p>
          <a:p>
            <a:endParaRPr lang="en-US" sz="2400" dirty="0">
              <a:solidFill>
                <a:srgbClr val="000000"/>
              </a:solidFill>
              <a:latin typeface="AvenirLTW01"/>
            </a:endParaRPr>
          </a:p>
          <a:p>
            <a:r>
              <a:rPr lang="en-US" sz="2400" b="0" i="0" dirty="0">
                <a:solidFill>
                  <a:srgbClr val="000000"/>
                </a:solidFill>
                <a:effectLst/>
                <a:latin typeface="AvenirLTW01"/>
              </a:rPr>
              <a:t>These objects line up with the field around them. Particles inside the objects can also line up with the field. </a:t>
            </a:r>
          </a:p>
          <a:p>
            <a:endParaRPr lang="en-US" sz="2400" dirty="0">
              <a:solidFill>
                <a:srgbClr val="000000"/>
              </a:solidFill>
              <a:latin typeface="AvenirLTW01"/>
            </a:endParaRPr>
          </a:p>
          <a:p>
            <a:r>
              <a:rPr lang="en-US" sz="2400" b="0" i="0" dirty="0">
                <a:solidFill>
                  <a:srgbClr val="000000"/>
                </a:solidFill>
                <a:effectLst/>
                <a:latin typeface="AvenirLTW01"/>
              </a:rPr>
              <a:t>When the particles in an object line up with the field, the object becomes a temporary magnet.</a:t>
            </a:r>
            <a:endParaRPr lang="en-US" sz="2400" dirty="0"/>
          </a:p>
        </p:txBody>
      </p:sp>
      <p:sp>
        <p:nvSpPr>
          <p:cNvPr id="5" name="Rectangle 4"/>
          <p:cNvSpPr/>
          <p:nvPr/>
        </p:nvSpPr>
        <p:spPr>
          <a:xfrm>
            <a:off x="174071" y="268122"/>
            <a:ext cx="2945422"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Magnetic Fields </a:t>
            </a:r>
          </a:p>
        </p:txBody>
      </p:sp>
      <p:pic>
        <p:nvPicPr>
          <p:cNvPr id="6" name="Picture 5"/>
          <p:cNvPicPr>
            <a:picLocks noChangeAspect="1"/>
          </p:cNvPicPr>
          <p:nvPr/>
        </p:nvPicPr>
        <p:blipFill>
          <a:blip r:embed="rId2"/>
          <a:stretch>
            <a:fillRect/>
          </a:stretch>
        </p:blipFill>
        <p:spPr>
          <a:xfrm>
            <a:off x="7089569" y="1304927"/>
            <a:ext cx="4548249" cy="4763363"/>
          </a:xfrm>
          <a:prstGeom prst="rect">
            <a:avLst/>
          </a:prstGeom>
          <a:ln>
            <a:noFill/>
          </a:ln>
          <a:effectLst>
            <a:softEdge rad="112500"/>
          </a:effectLst>
        </p:spPr>
      </p:pic>
      <p:sp>
        <p:nvSpPr>
          <p:cNvPr id="7" name="Rounded Rectangle 6"/>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467</a:t>
            </a:r>
          </a:p>
        </p:txBody>
      </p:sp>
      <p:sp>
        <p:nvSpPr>
          <p:cNvPr id="8" name="Rectangle 7"/>
          <p:cNvSpPr/>
          <p:nvPr/>
        </p:nvSpPr>
        <p:spPr>
          <a:xfrm>
            <a:off x="1239333" y="5727277"/>
            <a:ext cx="5560433" cy="369332"/>
          </a:xfrm>
          <a:prstGeom prst="rect">
            <a:avLst/>
          </a:prstGeom>
        </p:spPr>
        <p:txBody>
          <a:bodyPr wrap="none">
            <a:spAutoFit/>
          </a:bodyPr>
          <a:lstStyle/>
          <a:p>
            <a:r>
              <a:rPr lang="en-US" dirty="0"/>
              <a:t>https://www.youtube.com/watch?v=R4ht2RcWVlI&amp;t=59s</a:t>
            </a:r>
          </a:p>
        </p:txBody>
      </p:sp>
    </p:spTree>
    <p:extLst>
      <p:ext uri="{BB962C8B-B14F-4D97-AF65-F5344CB8AC3E}">
        <p14:creationId xmlns:p14="http://schemas.microsoft.com/office/powerpoint/2010/main" val="330516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1297195"/>
            <a:ext cx="5680464" cy="5016758"/>
          </a:xfrm>
          <a:prstGeom prst="rect">
            <a:avLst/>
          </a:prstGeom>
        </p:spPr>
        <p:txBody>
          <a:bodyPr wrap="square">
            <a:spAutoFit/>
          </a:bodyPr>
          <a:lstStyle/>
          <a:p>
            <a:pPr fontAlgn="base"/>
            <a:r>
              <a:rPr lang="en-US" b="0" i="0" dirty="0">
                <a:solidFill>
                  <a:srgbClr val="000000"/>
                </a:solidFill>
                <a:effectLst/>
                <a:latin typeface="AvenirLTW01"/>
              </a:rPr>
              <a:t> </a:t>
            </a:r>
            <a:r>
              <a:rPr lang="en-US" sz="2000" b="0" i="0" dirty="0">
                <a:solidFill>
                  <a:srgbClr val="000000"/>
                </a:solidFill>
                <a:effectLst/>
                <a:latin typeface="AvenirLTW01"/>
              </a:rPr>
              <a:t>The lines in </a:t>
            </a:r>
            <a:r>
              <a:rPr lang="en-US" sz="2000" b="1" i="0" u="none" strike="noStrike" dirty="0">
                <a:solidFill>
                  <a:srgbClr val="000000"/>
                </a:solidFill>
                <a:effectLst/>
                <a:latin typeface="inherit"/>
              </a:rPr>
              <a:t>Figure 4</a:t>
            </a:r>
            <a:r>
              <a:rPr lang="en-US" sz="2000" b="0" i="0" dirty="0">
                <a:solidFill>
                  <a:srgbClr val="000000"/>
                </a:solidFill>
                <a:effectLst/>
                <a:latin typeface="AvenirLTW01"/>
              </a:rPr>
              <a:t> and </a:t>
            </a:r>
            <a:r>
              <a:rPr lang="en-US" sz="2000" b="1" i="0" u="none" strike="noStrike" dirty="0">
                <a:solidFill>
                  <a:srgbClr val="000000"/>
                </a:solidFill>
                <a:effectLst/>
                <a:latin typeface="inherit"/>
              </a:rPr>
              <a:t>Figure 5</a:t>
            </a:r>
            <a:r>
              <a:rPr lang="en-US" sz="2000" b="0" i="0" dirty="0">
                <a:solidFill>
                  <a:srgbClr val="000000"/>
                </a:solidFill>
                <a:effectLst/>
                <a:latin typeface="AvenirLTW01"/>
              </a:rPr>
              <a:t> show a single magnetic field—a field that is produced by one magnet.</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Single magnetic field lines spread out from one pole, curve around the magnet to the other pole, and make complete loops.</a:t>
            </a:r>
          </a:p>
          <a:p>
            <a:pPr fontAlgn="base"/>
            <a:r>
              <a:rPr lang="en-US" sz="2000" b="0" i="0" dirty="0">
                <a:solidFill>
                  <a:srgbClr val="000000"/>
                </a:solidFill>
                <a:effectLst/>
                <a:latin typeface="AvenirLTW01"/>
              </a:rPr>
              <a:t> Arrows on the lines point from the north pole to the south pole to indicate the direction of the field.</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When the lines are close together, the magnetic field is stronger than it is where the lines are far apart. </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Magnetic field lines never cross one another.</a:t>
            </a:r>
          </a:p>
        </p:txBody>
      </p:sp>
      <p:sp>
        <p:nvSpPr>
          <p:cNvPr id="5" name="Rectangle 4"/>
          <p:cNvSpPr/>
          <p:nvPr/>
        </p:nvSpPr>
        <p:spPr>
          <a:xfrm>
            <a:off x="174071" y="268122"/>
            <a:ext cx="4054700"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Single Magnetic Fields </a:t>
            </a:r>
          </a:p>
        </p:txBody>
      </p:sp>
      <p:pic>
        <p:nvPicPr>
          <p:cNvPr id="6" name="Picture 5"/>
          <p:cNvPicPr>
            <a:picLocks noChangeAspect="1"/>
          </p:cNvPicPr>
          <p:nvPr/>
        </p:nvPicPr>
        <p:blipFill>
          <a:blip r:embed="rId2"/>
          <a:stretch>
            <a:fillRect/>
          </a:stretch>
        </p:blipFill>
        <p:spPr>
          <a:xfrm>
            <a:off x="5948238" y="430666"/>
            <a:ext cx="5876925" cy="6257925"/>
          </a:xfrm>
          <a:prstGeom prst="rect">
            <a:avLst/>
          </a:prstGeom>
          <a:ln>
            <a:noFill/>
          </a:ln>
          <a:effectLst>
            <a:softEdge rad="112500"/>
          </a:effectLst>
        </p:spPr>
      </p:pic>
      <p:sp>
        <p:nvSpPr>
          <p:cNvPr id="7" name="Rounded Rectangle 6"/>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468</a:t>
            </a:r>
          </a:p>
        </p:txBody>
      </p:sp>
    </p:spTree>
    <p:extLst>
      <p:ext uri="{BB962C8B-B14F-4D97-AF65-F5344CB8AC3E}">
        <p14:creationId xmlns:p14="http://schemas.microsoft.com/office/powerpoint/2010/main" val="381046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268122"/>
            <a:ext cx="4870629"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rPr>
              <a:t>Combined</a:t>
            </a:r>
            <a:r>
              <a:rPr lang="en-US" sz="3200" b="1" dirty="0">
                <a:solidFill>
                  <a:schemeClr val="accent2">
                    <a:lumMod val="75000"/>
                  </a:schemeClr>
                </a:solidFill>
                <a:effectLst/>
              </a:rPr>
              <a:t> Magnetic Fields </a:t>
            </a:r>
          </a:p>
        </p:txBody>
      </p:sp>
      <p:sp>
        <p:nvSpPr>
          <p:cNvPr id="5" name="Rectangle 4"/>
          <p:cNvSpPr/>
          <p:nvPr/>
        </p:nvSpPr>
        <p:spPr>
          <a:xfrm>
            <a:off x="257298" y="1277311"/>
            <a:ext cx="6096000" cy="3477875"/>
          </a:xfrm>
          <a:prstGeom prst="rect">
            <a:avLst/>
          </a:prstGeom>
        </p:spPr>
        <p:txBody>
          <a:bodyPr>
            <a:spAutoFit/>
          </a:bodyPr>
          <a:lstStyle/>
          <a:p>
            <a:pPr fontAlgn="base"/>
            <a:r>
              <a:rPr lang="en-US" b="0" i="0" dirty="0">
                <a:solidFill>
                  <a:srgbClr val="000000"/>
                </a:solidFill>
                <a:effectLst/>
                <a:latin typeface="AvenirLTW01"/>
              </a:rPr>
              <a:t> </a:t>
            </a:r>
            <a:r>
              <a:rPr lang="en-US" sz="2000" b="0" i="0" dirty="0">
                <a:solidFill>
                  <a:srgbClr val="000000"/>
                </a:solidFill>
                <a:effectLst/>
                <a:latin typeface="AvenirLTW01"/>
              </a:rPr>
              <a:t>The magnetic fields of two magnets placed near each other will interact with one another. </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When two like poles are close together, the poles and the magnetic fields around them repel one another. </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When two opposite poles are close together, the fields combine to form a strong magnetic field between the two magnets, as shown in </a:t>
            </a:r>
            <a:r>
              <a:rPr lang="en-US" sz="2000" b="1" i="0" u="none" strike="noStrike" dirty="0">
                <a:solidFill>
                  <a:srgbClr val="000000"/>
                </a:solidFill>
                <a:effectLst/>
                <a:latin typeface="inherit"/>
              </a:rPr>
              <a:t>Figure 6</a:t>
            </a:r>
            <a:r>
              <a:rPr lang="en-US" sz="2000" b="0" i="0" dirty="0">
                <a:solidFill>
                  <a:srgbClr val="000000"/>
                </a:solidFill>
                <a:effectLst/>
                <a:latin typeface="AvenirLTW01"/>
              </a:rPr>
              <a:t>. </a:t>
            </a:r>
          </a:p>
          <a:p>
            <a:pPr fontAlgn="base"/>
            <a:r>
              <a:rPr lang="en-US" sz="2000" b="0" i="0" dirty="0">
                <a:solidFill>
                  <a:srgbClr val="000000"/>
                </a:solidFill>
                <a:effectLst/>
                <a:latin typeface="AvenirLTW01"/>
              </a:rPr>
              <a:t>As in a single magnetic</a:t>
            </a:r>
          </a:p>
        </p:txBody>
      </p:sp>
      <p:pic>
        <p:nvPicPr>
          <p:cNvPr id="7" name="Picture 6"/>
          <p:cNvPicPr>
            <a:picLocks noChangeAspect="1"/>
          </p:cNvPicPr>
          <p:nvPr/>
        </p:nvPicPr>
        <p:blipFill>
          <a:blip r:embed="rId2"/>
          <a:stretch>
            <a:fillRect/>
          </a:stretch>
        </p:blipFill>
        <p:spPr>
          <a:xfrm>
            <a:off x="6103918" y="852897"/>
            <a:ext cx="5840556" cy="4943475"/>
          </a:xfrm>
          <a:prstGeom prst="rect">
            <a:avLst/>
          </a:prstGeom>
          <a:ln>
            <a:noFill/>
          </a:ln>
          <a:effectLst>
            <a:softEdge rad="112500"/>
          </a:effectLst>
        </p:spPr>
      </p:pic>
      <p:sp>
        <p:nvSpPr>
          <p:cNvPr id="8" name="Rectangle 7"/>
          <p:cNvSpPr/>
          <p:nvPr/>
        </p:nvSpPr>
        <p:spPr>
          <a:xfrm>
            <a:off x="6456218" y="98844"/>
            <a:ext cx="6096000" cy="923330"/>
          </a:xfrm>
          <a:prstGeom prst="rect">
            <a:avLst/>
          </a:prstGeom>
        </p:spPr>
        <p:txBody>
          <a:bodyPr>
            <a:spAutoFit/>
          </a:bodyPr>
          <a:lstStyle/>
          <a:p>
            <a:pPr fontAlgn="base"/>
            <a:r>
              <a:rPr lang="en-US" b="1" dirty="0">
                <a:solidFill>
                  <a:srgbClr val="1D42A5"/>
                </a:solidFill>
                <a:effectLst/>
                <a:latin typeface="inherit"/>
              </a:rPr>
              <a:t>Magnetic Field Lines</a:t>
            </a:r>
            <a:r>
              <a:rPr lang="en-US" b="1" dirty="0">
                <a:solidFill>
                  <a:schemeClr val="accent4">
                    <a:lumMod val="60000"/>
                    <a:lumOff val="40000"/>
                  </a:schemeClr>
                </a:solidFill>
                <a:effectLst/>
              </a:rPr>
              <a:t> </a:t>
            </a:r>
            <a:r>
              <a:rPr lang="en-US" b="1" dirty="0">
                <a:solidFill>
                  <a:schemeClr val="accent4">
                    <a:lumMod val="60000"/>
                    <a:lumOff val="40000"/>
                  </a:schemeClr>
                </a:solidFill>
                <a:effectLst/>
                <a:latin typeface="inherit"/>
              </a:rPr>
              <a:t>Figure 5</a:t>
            </a:r>
            <a:endParaRPr lang="en-US" b="1" dirty="0">
              <a:solidFill>
                <a:schemeClr val="accent4">
                  <a:lumMod val="60000"/>
                  <a:lumOff val="40000"/>
                </a:schemeClr>
              </a:solidFill>
              <a:effectLst/>
            </a:endParaRPr>
          </a:p>
          <a:p>
            <a:pPr fontAlgn="base"/>
            <a:r>
              <a:rPr lang="en-US" b="0" i="0" dirty="0">
                <a:solidFill>
                  <a:schemeClr val="accent4">
                    <a:lumMod val="60000"/>
                    <a:lumOff val="40000"/>
                  </a:schemeClr>
                </a:solidFill>
                <a:effectLst/>
                <a:latin typeface="inherit"/>
              </a:rPr>
              <a:t>These lines show the shape of the field around the magnetic poles of a horseshoe magnet</a:t>
            </a:r>
            <a:r>
              <a:rPr lang="en-US" b="0" i="0" dirty="0">
                <a:solidFill>
                  <a:srgbClr val="000000"/>
                </a:solidFill>
                <a:effectLst/>
                <a:latin typeface="inherit"/>
              </a:rPr>
              <a:t>.</a:t>
            </a:r>
          </a:p>
        </p:txBody>
      </p:sp>
      <p:sp>
        <p:nvSpPr>
          <p:cNvPr id="9" name="Rectangle 8"/>
          <p:cNvSpPr/>
          <p:nvPr/>
        </p:nvSpPr>
        <p:spPr>
          <a:xfrm>
            <a:off x="5848473" y="5806770"/>
            <a:ext cx="6096000" cy="646331"/>
          </a:xfrm>
          <a:prstGeom prst="rect">
            <a:avLst/>
          </a:prstGeom>
        </p:spPr>
        <p:txBody>
          <a:bodyPr wrap="square">
            <a:spAutoFit/>
          </a:bodyPr>
          <a:lstStyle/>
          <a:p>
            <a:r>
              <a:rPr lang="en-US" b="0" i="0" dirty="0">
                <a:solidFill>
                  <a:schemeClr val="accent4">
                    <a:lumMod val="60000"/>
                    <a:lumOff val="40000"/>
                  </a:schemeClr>
                </a:solidFill>
                <a:effectLst/>
                <a:latin typeface="AvenirLTW01"/>
              </a:rPr>
              <a:t>Add labels to the illustration to show where the magnetic field is strongest and where it is weakest.</a:t>
            </a:r>
            <a:endParaRPr lang="en-US" dirty="0">
              <a:solidFill>
                <a:schemeClr val="accent4">
                  <a:lumMod val="60000"/>
                  <a:lumOff val="40000"/>
                </a:schemeClr>
              </a:solidFill>
            </a:endParaRPr>
          </a:p>
        </p:txBody>
      </p:sp>
      <p:sp>
        <p:nvSpPr>
          <p:cNvPr id="10" name="Rounded Rectangle 9"/>
          <p:cNvSpPr/>
          <p:nvPr/>
        </p:nvSpPr>
        <p:spPr>
          <a:xfrm>
            <a:off x="10502673" y="1277311"/>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468</a:t>
            </a:r>
          </a:p>
        </p:txBody>
      </p:sp>
    </p:spTree>
    <p:extLst>
      <p:ext uri="{BB962C8B-B14F-4D97-AF65-F5344CB8AC3E}">
        <p14:creationId xmlns:p14="http://schemas.microsoft.com/office/powerpoint/2010/main" val="529412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127" y="1103105"/>
            <a:ext cx="4158962" cy="2376365"/>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333127" y="3781426"/>
            <a:ext cx="4158962" cy="237636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5143561" y="4392202"/>
            <a:ext cx="6137997" cy="1459057"/>
          </a:xfrm>
          <a:prstGeom prst="rect">
            <a:avLst/>
          </a:prstGeom>
          <a:ln>
            <a:noFill/>
          </a:ln>
          <a:effectLst>
            <a:softEdge rad="112500"/>
          </a:effectLst>
        </p:spPr>
      </p:pic>
      <p:sp>
        <p:nvSpPr>
          <p:cNvPr id="7" name="Rectangle 6"/>
          <p:cNvSpPr/>
          <p:nvPr/>
        </p:nvSpPr>
        <p:spPr>
          <a:xfrm>
            <a:off x="510497" y="216374"/>
            <a:ext cx="4211409" cy="584775"/>
          </a:xfrm>
          <a:prstGeom prst="rect">
            <a:avLst/>
          </a:prstGeom>
          <a:solidFill>
            <a:schemeClr val="accent4"/>
          </a:solidFill>
        </p:spPr>
        <p:txBody>
          <a:bodyPr wrap="none">
            <a:spAutoFit/>
          </a:bodyPr>
          <a:lstStyle/>
          <a:p>
            <a:r>
              <a:rPr lang="en-US" sz="3200" b="1" i="0" dirty="0">
                <a:solidFill>
                  <a:schemeClr val="accent2">
                    <a:lumMod val="75000"/>
                  </a:schemeClr>
                </a:solidFill>
                <a:effectLst/>
                <a:latin typeface="AvenirLTW01"/>
              </a:rPr>
              <a:t>Magnetic Field Lines</a:t>
            </a:r>
            <a:endParaRPr lang="en-US" sz="3200" dirty="0">
              <a:solidFill>
                <a:schemeClr val="accent2">
                  <a:lumMod val="75000"/>
                </a:schemeClr>
              </a:solidFill>
            </a:endParaRPr>
          </a:p>
        </p:txBody>
      </p:sp>
      <p:pic>
        <p:nvPicPr>
          <p:cNvPr id="8" name="Picture 7"/>
          <p:cNvPicPr>
            <a:picLocks noChangeAspect="1"/>
          </p:cNvPicPr>
          <p:nvPr/>
        </p:nvPicPr>
        <p:blipFill>
          <a:blip r:embed="rId5"/>
          <a:stretch>
            <a:fillRect/>
          </a:stretch>
        </p:blipFill>
        <p:spPr>
          <a:xfrm>
            <a:off x="4721906" y="256742"/>
            <a:ext cx="7082475" cy="3828369"/>
          </a:xfrm>
          <a:prstGeom prst="rect">
            <a:avLst/>
          </a:prstGeom>
          <a:ln>
            <a:noFill/>
          </a:ln>
          <a:effectLst>
            <a:softEdge rad="112500"/>
          </a:effectLst>
        </p:spPr>
      </p:pic>
      <p:sp>
        <p:nvSpPr>
          <p:cNvPr id="9" name="Rounded Rectangle 8"/>
          <p:cNvSpPr/>
          <p:nvPr/>
        </p:nvSpPr>
        <p:spPr>
          <a:xfrm>
            <a:off x="10438410" y="259111"/>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468</a:t>
            </a:r>
          </a:p>
        </p:txBody>
      </p:sp>
      <p:sp>
        <p:nvSpPr>
          <p:cNvPr id="2" name="Rectangle 1"/>
          <p:cNvSpPr/>
          <p:nvPr/>
        </p:nvSpPr>
        <p:spPr>
          <a:xfrm>
            <a:off x="5143561" y="5851259"/>
            <a:ext cx="4831900" cy="369332"/>
          </a:xfrm>
          <a:prstGeom prst="rect">
            <a:avLst/>
          </a:prstGeom>
        </p:spPr>
        <p:txBody>
          <a:bodyPr wrap="none">
            <a:spAutoFit/>
          </a:bodyPr>
          <a:lstStyle/>
          <a:p>
            <a:r>
              <a:rPr lang="en-US" dirty="0"/>
              <a:t>https://www.youtube.com/watch?v=e44-IbTo3C4</a:t>
            </a:r>
          </a:p>
        </p:txBody>
      </p:sp>
    </p:spTree>
    <p:extLst>
      <p:ext uri="{BB962C8B-B14F-4D97-AF65-F5344CB8AC3E}">
        <p14:creationId xmlns:p14="http://schemas.microsoft.com/office/powerpoint/2010/main" val="181848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1162700"/>
            <a:ext cx="5763591" cy="5016758"/>
          </a:xfrm>
          <a:prstGeom prst="rect">
            <a:avLst/>
          </a:prstGeom>
        </p:spPr>
        <p:txBody>
          <a:bodyPr wrap="square">
            <a:spAutoFit/>
          </a:bodyPr>
          <a:lstStyle/>
          <a:p>
            <a:pPr fontAlgn="base"/>
            <a:r>
              <a:rPr lang="en-US" b="0" i="0" dirty="0">
                <a:solidFill>
                  <a:srgbClr val="000000"/>
                </a:solidFill>
                <a:effectLst/>
                <a:latin typeface="AvenirLTW01"/>
              </a:rPr>
              <a:t> </a:t>
            </a:r>
            <a:r>
              <a:rPr lang="en-US" sz="2000" b="0" i="0" dirty="0">
                <a:solidFill>
                  <a:srgbClr val="000000"/>
                </a:solidFill>
                <a:effectLst/>
                <a:latin typeface="AvenirLTW01"/>
              </a:rPr>
              <a:t>Earth itself acts as a very large magnet. </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Materials in the core of the planet generate a magnetic field that surrounds the planet. This magnetic field is very similar to the field that surrounds a bar magnet. </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The magnetic poles of Earth are located near the geographic poles. These are the points where the magnetic field is strongest. </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The magnetic field lines pass out of the core and through the rocky mantle. They also loop through the space surrounding Earth. The magnetic field is three-dimensional and it is shaped like a donut, as shown in </a:t>
            </a:r>
            <a:r>
              <a:rPr lang="en-US" sz="2000" b="1" i="0" u="none" strike="noStrike" dirty="0">
                <a:solidFill>
                  <a:srgbClr val="000000"/>
                </a:solidFill>
                <a:effectLst/>
                <a:latin typeface="inherit"/>
              </a:rPr>
              <a:t>Figure 7</a:t>
            </a:r>
            <a:r>
              <a:rPr lang="en-US" sz="2000" b="0" i="0" dirty="0">
                <a:solidFill>
                  <a:srgbClr val="000000"/>
                </a:solidFill>
                <a:effectLst/>
                <a:latin typeface="AvenirLTW01"/>
              </a:rPr>
              <a:t>.</a:t>
            </a:r>
          </a:p>
        </p:txBody>
      </p:sp>
      <p:sp>
        <p:nvSpPr>
          <p:cNvPr id="6" name="Rectangle 5"/>
          <p:cNvSpPr/>
          <p:nvPr/>
        </p:nvSpPr>
        <p:spPr>
          <a:xfrm>
            <a:off x="174071" y="268122"/>
            <a:ext cx="3933321"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Earth’s Magnetic Field</a:t>
            </a:r>
          </a:p>
        </p:txBody>
      </p:sp>
      <p:pic>
        <p:nvPicPr>
          <p:cNvPr id="8" name="Picture 7"/>
          <p:cNvPicPr>
            <a:picLocks noChangeAspect="1"/>
          </p:cNvPicPr>
          <p:nvPr/>
        </p:nvPicPr>
        <p:blipFill>
          <a:blip r:embed="rId2"/>
          <a:stretch>
            <a:fillRect/>
          </a:stretch>
        </p:blipFill>
        <p:spPr>
          <a:xfrm>
            <a:off x="5937661" y="390525"/>
            <a:ext cx="6103918" cy="6076950"/>
          </a:xfrm>
          <a:prstGeom prst="rect">
            <a:avLst/>
          </a:prstGeom>
          <a:ln>
            <a:noFill/>
          </a:ln>
          <a:effectLst>
            <a:softEdge rad="112500"/>
          </a:effectLst>
        </p:spPr>
      </p:pic>
      <p:sp>
        <p:nvSpPr>
          <p:cNvPr id="9" name="Rounded Rectangle 8"/>
          <p:cNvSpPr/>
          <p:nvPr/>
        </p:nvSpPr>
        <p:spPr>
          <a:xfrm>
            <a:off x="4773878" y="44733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469</a:t>
            </a:r>
          </a:p>
        </p:txBody>
      </p:sp>
      <p:sp>
        <p:nvSpPr>
          <p:cNvPr id="10" name="Rectangle 9"/>
          <p:cNvSpPr/>
          <p:nvPr/>
        </p:nvSpPr>
        <p:spPr>
          <a:xfrm>
            <a:off x="2514564" y="6242152"/>
            <a:ext cx="5015925" cy="369332"/>
          </a:xfrm>
          <a:prstGeom prst="rect">
            <a:avLst/>
          </a:prstGeom>
        </p:spPr>
        <p:txBody>
          <a:bodyPr wrap="none">
            <a:spAutoFit/>
          </a:bodyPr>
          <a:lstStyle/>
          <a:p>
            <a:r>
              <a:rPr lang="en-US" dirty="0"/>
              <a:t>https://www.youtube.com/watch?v=OsQNHFlF8w4</a:t>
            </a:r>
          </a:p>
        </p:txBody>
      </p:sp>
    </p:spTree>
    <p:extLst>
      <p:ext uri="{BB962C8B-B14F-4D97-AF65-F5344CB8AC3E}">
        <p14:creationId xmlns:p14="http://schemas.microsoft.com/office/powerpoint/2010/main" val="1019395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1285182"/>
            <a:ext cx="5668589" cy="3477875"/>
          </a:xfrm>
          <a:prstGeom prst="rect">
            <a:avLst/>
          </a:prstGeom>
        </p:spPr>
        <p:txBody>
          <a:bodyPr wrap="square">
            <a:spAutoFit/>
          </a:bodyPr>
          <a:lstStyle/>
          <a:p>
            <a:r>
              <a:rPr lang="en-US" sz="2000" b="0" i="0" dirty="0">
                <a:solidFill>
                  <a:srgbClr val="000000"/>
                </a:solidFill>
                <a:effectLst/>
                <a:latin typeface="AvenirLTW01"/>
              </a:rPr>
              <a:t>People have used this magnetic field for many centuries for navigation. A compass, shown in </a:t>
            </a:r>
            <a:r>
              <a:rPr lang="en-US" sz="2000" b="1" i="0" u="none" strike="noStrike" dirty="0">
                <a:solidFill>
                  <a:srgbClr val="000000"/>
                </a:solidFill>
                <a:effectLst/>
                <a:latin typeface="AvenirLTW01"/>
              </a:rPr>
              <a:t>Figure 7</a:t>
            </a:r>
            <a:r>
              <a:rPr lang="en-US" sz="2000" b="0" i="0" dirty="0">
                <a:solidFill>
                  <a:srgbClr val="000000"/>
                </a:solidFill>
                <a:effectLst/>
                <a:latin typeface="AvenirLTW01"/>
              </a:rPr>
              <a:t>, is a magnetized needle that can turn easily. </a:t>
            </a:r>
          </a:p>
          <a:p>
            <a:endParaRPr lang="en-US" sz="2000" dirty="0">
              <a:solidFill>
                <a:srgbClr val="000000"/>
              </a:solidFill>
              <a:latin typeface="AvenirLTW01"/>
            </a:endParaRPr>
          </a:p>
          <a:p>
            <a:r>
              <a:rPr lang="en-US" sz="2000" b="0" i="0" dirty="0">
                <a:solidFill>
                  <a:srgbClr val="000000"/>
                </a:solidFill>
                <a:effectLst/>
                <a:latin typeface="AvenirLTW01"/>
              </a:rPr>
              <a:t>The needle interacts with Earth’s magnetic field. One end is attracted to the north magnetic pole and the other end to the south magnetic pole. </a:t>
            </a:r>
          </a:p>
          <a:p>
            <a:endParaRPr lang="en-US" sz="2000" dirty="0">
              <a:solidFill>
                <a:srgbClr val="000000"/>
              </a:solidFill>
              <a:latin typeface="AvenirLTW01"/>
            </a:endParaRPr>
          </a:p>
          <a:p>
            <a:r>
              <a:rPr lang="en-US" sz="2000" b="0" i="0" dirty="0">
                <a:solidFill>
                  <a:srgbClr val="000000"/>
                </a:solidFill>
                <a:effectLst/>
                <a:latin typeface="AvenirLTW01"/>
              </a:rPr>
              <a:t>People can use a compass to determine the direction in which they are traveling.</a:t>
            </a:r>
            <a:endParaRPr lang="en-US" sz="2000" dirty="0"/>
          </a:p>
        </p:txBody>
      </p:sp>
      <p:sp>
        <p:nvSpPr>
          <p:cNvPr id="5" name="Rectangle 4"/>
          <p:cNvSpPr/>
          <p:nvPr/>
        </p:nvSpPr>
        <p:spPr>
          <a:xfrm>
            <a:off x="174071" y="268122"/>
            <a:ext cx="3933321"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Earth’s Magnetic Field</a:t>
            </a:r>
          </a:p>
        </p:txBody>
      </p:sp>
      <p:pic>
        <p:nvPicPr>
          <p:cNvPr id="6" name="Picture 5"/>
          <p:cNvPicPr>
            <a:picLocks noChangeAspect="1"/>
          </p:cNvPicPr>
          <p:nvPr/>
        </p:nvPicPr>
        <p:blipFill>
          <a:blip r:embed="rId2"/>
          <a:stretch>
            <a:fillRect/>
          </a:stretch>
        </p:blipFill>
        <p:spPr>
          <a:xfrm>
            <a:off x="6306972" y="1104406"/>
            <a:ext cx="5128966" cy="4346368"/>
          </a:xfrm>
          <a:prstGeom prst="ellipse">
            <a:avLst/>
          </a:prstGeom>
          <a:ln>
            <a:noFill/>
          </a:ln>
          <a:effectLst>
            <a:softEdge rad="112500"/>
          </a:effectLst>
        </p:spPr>
      </p:pic>
      <p:sp>
        <p:nvSpPr>
          <p:cNvPr id="7" name="Rounded Rectangle 6"/>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469</a:t>
            </a:r>
          </a:p>
        </p:txBody>
      </p:sp>
    </p:spTree>
    <p:extLst>
      <p:ext uri="{BB962C8B-B14F-4D97-AF65-F5344CB8AC3E}">
        <p14:creationId xmlns:p14="http://schemas.microsoft.com/office/powerpoint/2010/main" val="1654509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852897"/>
            <a:ext cx="5906095" cy="5324535"/>
          </a:xfrm>
          <a:prstGeom prst="rect">
            <a:avLst/>
          </a:prstGeom>
        </p:spPr>
        <p:txBody>
          <a:bodyPr wrap="square">
            <a:spAutoFit/>
          </a:bodyPr>
          <a:lstStyle/>
          <a:p>
            <a:pPr fontAlgn="base"/>
            <a:r>
              <a:rPr lang="en-US" b="0" i="0" dirty="0">
                <a:solidFill>
                  <a:srgbClr val="000000"/>
                </a:solidFill>
                <a:effectLst/>
                <a:latin typeface="AvenirLTW01"/>
              </a:rPr>
              <a:t> </a:t>
            </a:r>
            <a:r>
              <a:rPr lang="en-US" sz="2000" b="0" i="0" dirty="0">
                <a:solidFill>
                  <a:srgbClr val="000000"/>
                </a:solidFill>
                <a:effectLst/>
                <a:latin typeface="AvenirLTW01"/>
              </a:rPr>
              <a:t>There is a constant stream of particles that flows from the sun toward Earth. This stream is known as the solar wind. </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These particles have electric charges and they have a lot of energy as they move very rapidly through space. If they were to reach the surface of Earth, the particles in the stream could harm living things.</a:t>
            </a:r>
          </a:p>
          <a:p>
            <a:pPr fontAlgn="base"/>
            <a:r>
              <a:rPr lang="en-US" sz="2000" b="0" i="0" dirty="0">
                <a:solidFill>
                  <a:srgbClr val="000000"/>
                </a:solidFill>
                <a:effectLst/>
                <a:latin typeface="AvenirLTW01"/>
              </a:rPr>
              <a:t>Fortunately, Earth’s magnetic field protects us.</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 Electrically charged particles interact with magnetic forces. Earth’s magnetic field changes the motion of the charged particles.</a:t>
            </a:r>
          </a:p>
          <a:p>
            <a:pPr fontAlgn="base"/>
            <a:endParaRPr lang="en-US" sz="2000" dirty="0">
              <a:solidFill>
                <a:srgbClr val="000000"/>
              </a:solidFill>
              <a:latin typeface="AvenirLTW01"/>
            </a:endParaRPr>
          </a:p>
          <a:p>
            <a:pPr fontAlgn="base"/>
            <a:r>
              <a:rPr lang="en-US" sz="2000" b="0" i="0" dirty="0">
                <a:solidFill>
                  <a:srgbClr val="000000"/>
                </a:solidFill>
                <a:effectLst/>
                <a:latin typeface="AvenirLTW01"/>
              </a:rPr>
              <a:t> They flow toward the north and south poles and then past Earth into space. </a:t>
            </a:r>
          </a:p>
        </p:txBody>
      </p:sp>
      <p:sp>
        <p:nvSpPr>
          <p:cNvPr id="5" name="Rectangle 4"/>
          <p:cNvSpPr/>
          <p:nvPr/>
        </p:nvSpPr>
        <p:spPr>
          <a:xfrm>
            <a:off x="174071" y="268122"/>
            <a:ext cx="4166333"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Protecting Life on Earth</a:t>
            </a:r>
          </a:p>
        </p:txBody>
      </p:sp>
      <p:pic>
        <p:nvPicPr>
          <p:cNvPr id="6" name="Picture 5"/>
          <p:cNvPicPr>
            <a:picLocks noChangeAspect="1"/>
          </p:cNvPicPr>
          <p:nvPr/>
        </p:nvPicPr>
        <p:blipFill>
          <a:blip r:embed="rId2"/>
          <a:stretch>
            <a:fillRect/>
          </a:stretch>
        </p:blipFill>
        <p:spPr>
          <a:xfrm>
            <a:off x="6080167" y="760021"/>
            <a:ext cx="5949538" cy="5070763"/>
          </a:xfrm>
          <a:prstGeom prst="rect">
            <a:avLst/>
          </a:prstGeom>
          <a:ln>
            <a:noFill/>
          </a:ln>
          <a:effectLst>
            <a:softEdge rad="112500"/>
          </a:effectLst>
        </p:spPr>
      </p:pic>
      <p:sp>
        <p:nvSpPr>
          <p:cNvPr id="7" name="Rounded Rectangle 6"/>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470</a:t>
            </a:r>
          </a:p>
        </p:txBody>
      </p:sp>
    </p:spTree>
    <p:extLst>
      <p:ext uri="{BB962C8B-B14F-4D97-AF65-F5344CB8AC3E}">
        <p14:creationId xmlns:p14="http://schemas.microsoft.com/office/powerpoint/2010/main" val="2128902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1115062"/>
            <a:ext cx="5442958" cy="4401205"/>
          </a:xfrm>
          <a:prstGeom prst="rect">
            <a:avLst/>
          </a:prstGeom>
        </p:spPr>
        <p:txBody>
          <a:bodyPr wrap="square">
            <a:spAutoFit/>
          </a:bodyPr>
          <a:lstStyle/>
          <a:p>
            <a:r>
              <a:rPr lang="en-US" sz="2000" b="0" i="0" dirty="0">
                <a:solidFill>
                  <a:srgbClr val="000000"/>
                </a:solidFill>
                <a:effectLst/>
                <a:latin typeface="AvenirLTW01"/>
              </a:rPr>
              <a:t>Although you cannot see this protective field, you can sometimes see evidence of it working. </a:t>
            </a:r>
          </a:p>
          <a:p>
            <a:endParaRPr lang="en-US" sz="2000" dirty="0">
              <a:solidFill>
                <a:srgbClr val="000000"/>
              </a:solidFill>
              <a:latin typeface="AvenirLTW01"/>
            </a:endParaRPr>
          </a:p>
          <a:p>
            <a:r>
              <a:rPr lang="en-US" sz="2000" b="0" i="0" dirty="0">
                <a:solidFill>
                  <a:srgbClr val="000000"/>
                </a:solidFill>
                <a:effectLst/>
                <a:latin typeface="AvenirLTW01"/>
              </a:rPr>
              <a:t>Auroras, sometimes called the “Northern Lights,” are glowing displays in the night sky. </a:t>
            </a:r>
          </a:p>
          <a:p>
            <a:endParaRPr lang="en-US" sz="2000" dirty="0">
              <a:solidFill>
                <a:srgbClr val="000000"/>
              </a:solidFill>
              <a:latin typeface="AvenirLTW01"/>
            </a:endParaRPr>
          </a:p>
          <a:p>
            <a:r>
              <a:rPr lang="en-US" sz="2000" b="0" i="0" dirty="0">
                <a:solidFill>
                  <a:srgbClr val="000000"/>
                </a:solidFill>
                <a:effectLst/>
                <a:latin typeface="AvenirLTW01"/>
              </a:rPr>
              <a:t>As these energetic electrically charged particles travel along the magnetic field lines, they sometimes collide with gas atoms in the upper atmosphere.</a:t>
            </a:r>
          </a:p>
          <a:p>
            <a:endParaRPr lang="en-US" sz="2000" dirty="0">
              <a:solidFill>
                <a:srgbClr val="000000"/>
              </a:solidFill>
              <a:latin typeface="AvenirLTW01"/>
            </a:endParaRPr>
          </a:p>
          <a:p>
            <a:r>
              <a:rPr lang="en-US" sz="2000" b="0" i="0" dirty="0">
                <a:solidFill>
                  <a:srgbClr val="000000"/>
                </a:solidFill>
                <a:effectLst/>
                <a:latin typeface="AvenirLTW01"/>
              </a:rPr>
              <a:t> These collisions cause the atoms to give off light. The result is often more spectacular than a fireworks show (</a:t>
            </a:r>
            <a:r>
              <a:rPr lang="en-US" sz="2000" b="1" i="0" u="none" strike="noStrike" dirty="0">
                <a:solidFill>
                  <a:srgbClr val="000000"/>
                </a:solidFill>
                <a:effectLst/>
                <a:latin typeface="AvenirLTW01"/>
              </a:rPr>
              <a:t>Figure 8</a:t>
            </a:r>
            <a:r>
              <a:rPr lang="en-US" sz="2000" b="0" i="0" dirty="0">
                <a:solidFill>
                  <a:srgbClr val="000000"/>
                </a:solidFill>
                <a:effectLst/>
                <a:latin typeface="AvenirLTW01"/>
              </a:rPr>
              <a:t>).</a:t>
            </a:r>
            <a:endParaRPr lang="en-US" sz="2000" dirty="0"/>
          </a:p>
        </p:txBody>
      </p:sp>
      <p:sp>
        <p:nvSpPr>
          <p:cNvPr id="5" name="Rectangle 4"/>
          <p:cNvSpPr/>
          <p:nvPr/>
        </p:nvSpPr>
        <p:spPr>
          <a:xfrm>
            <a:off x="174071" y="268122"/>
            <a:ext cx="4166333"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Protecting Life on Earth</a:t>
            </a:r>
          </a:p>
        </p:txBody>
      </p:sp>
      <p:pic>
        <p:nvPicPr>
          <p:cNvPr id="6" name="Picture 5"/>
          <p:cNvPicPr>
            <a:picLocks noChangeAspect="1"/>
          </p:cNvPicPr>
          <p:nvPr/>
        </p:nvPicPr>
        <p:blipFill>
          <a:blip r:embed="rId2"/>
          <a:stretch>
            <a:fillRect/>
          </a:stretch>
        </p:blipFill>
        <p:spPr>
          <a:xfrm>
            <a:off x="5818909" y="424543"/>
            <a:ext cx="6016769" cy="5976257"/>
          </a:xfrm>
          <a:prstGeom prst="rect">
            <a:avLst/>
          </a:prstGeom>
          <a:ln>
            <a:noFill/>
          </a:ln>
          <a:effectLst>
            <a:softEdge rad="112500"/>
          </a:effectLst>
        </p:spPr>
      </p:pic>
      <p:sp>
        <p:nvSpPr>
          <p:cNvPr id="7" name="Rounded Rectangle 6"/>
          <p:cNvSpPr/>
          <p:nvPr/>
        </p:nvSpPr>
        <p:spPr>
          <a:xfrm>
            <a:off x="4497765" y="274987"/>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470</a:t>
            </a:r>
          </a:p>
        </p:txBody>
      </p:sp>
      <p:sp>
        <p:nvSpPr>
          <p:cNvPr id="8" name="Rectangle 7"/>
          <p:cNvSpPr/>
          <p:nvPr/>
        </p:nvSpPr>
        <p:spPr>
          <a:xfrm>
            <a:off x="785352" y="5842403"/>
            <a:ext cx="5033557" cy="369332"/>
          </a:xfrm>
          <a:prstGeom prst="rect">
            <a:avLst/>
          </a:prstGeom>
        </p:spPr>
        <p:txBody>
          <a:bodyPr wrap="none">
            <a:spAutoFit/>
          </a:bodyPr>
          <a:lstStyle/>
          <a:p>
            <a:r>
              <a:rPr lang="en-US" dirty="0"/>
              <a:t>https://www.youtube.com/watch?v=HlV41w8ySmA</a:t>
            </a:r>
          </a:p>
        </p:txBody>
      </p:sp>
    </p:spTree>
    <p:extLst>
      <p:ext uri="{BB962C8B-B14F-4D97-AF65-F5344CB8AC3E}">
        <p14:creationId xmlns:p14="http://schemas.microsoft.com/office/powerpoint/2010/main" val="343049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328551" y="1574194"/>
            <a:ext cx="4469080" cy="3785652"/>
          </a:xfrm>
          <a:prstGeom prst="rect">
            <a:avLst/>
          </a:prstGeom>
        </p:spPr>
        <p:txBody>
          <a:bodyPr wrap="square">
            <a:spAutoFit/>
          </a:bodyPr>
          <a:lstStyle/>
          <a:p>
            <a:pPr fontAlgn="base"/>
            <a:r>
              <a:rPr lang="en-US" sz="2400" b="0" i="0" dirty="0">
                <a:solidFill>
                  <a:srgbClr val="000000"/>
                </a:solidFill>
                <a:effectLst/>
                <a:latin typeface="AvenirLTW01"/>
              </a:rPr>
              <a:t>A </a:t>
            </a:r>
            <a:r>
              <a:rPr lang="en-US" sz="2400" b="1" i="0" u="sng" dirty="0">
                <a:solidFill>
                  <a:srgbClr val="02659C"/>
                </a:solidFill>
                <a:effectLst/>
                <a:latin typeface="inherit"/>
                <a:hlinkClick r:id="rId2"/>
              </a:rPr>
              <a:t>magnet</a:t>
            </a:r>
            <a:r>
              <a:rPr lang="en-US" sz="2400" b="0" i="0" dirty="0">
                <a:solidFill>
                  <a:srgbClr val="000000"/>
                </a:solidFill>
                <a:effectLst/>
                <a:latin typeface="AvenirLTW01"/>
              </a:rPr>
              <a:t> attracts iron and materials that contain iron. Magnets can be any size, from the ones you use in the kitchen to the entire Earth and beyond.</a:t>
            </a:r>
          </a:p>
          <a:p>
            <a:pPr fontAlgn="base"/>
            <a:endParaRPr lang="en-US" sz="2400" dirty="0">
              <a:solidFill>
                <a:srgbClr val="000000"/>
              </a:solidFill>
              <a:latin typeface="AvenirLTW01"/>
            </a:endParaRPr>
          </a:p>
          <a:p>
            <a:pPr fontAlgn="base"/>
            <a:r>
              <a:rPr lang="en-US" sz="2400" b="0" i="0" dirty="0">
                <a:solidFill>
                  <a:srgbClr val="000000"/>
                </a:solidFill>
                <a:effectLst/>
                <a:latin typeface="AvenirLTW01"/>
              </a:rPr>
              <a:t> People can use magnetic compasses in navigation because the whole planet acts as a magnet (</a:t>
            </a:r>
            <a:r>
              <a:rPr lang="en-US" sz="2400" b="1" i="0" u="none" strike="noStrike" dirty="0">
                <a:solidFill>
                  <a:srgbClr val="000000"/>
                </a:solidFill>
                <a:effectLst/>
                <a:latin typeface="inherit"/>
              </a:rPr>
              <a:t>Figure 1</a:t>
            </a:r>
            <a:r>
              <a:rPr lang="en-US" sz="2400" b="0" i="0" dirty="0">
                <a:solidFill>
                  <a:srgbClr val="000000"/>
                </a:solidFill>
                <a:effectLst/>
                <a:latin typeface="AvenirLTW01"/>
              </a:rPr>
              <a:t>).</a:t>
            </a:r>
          </a:p>
        </p:txBody>
      </p:sp>
      <p:sp>
        <p:nvSpPr>
          <p:cNvPr id="5" name="Rectangle 4"/>
          <p:cNvSpPr/>
          <p:nvPr/>
        </p:nvSpPr>
        <p:spPr>
          <a:xfrm>
            <a:off x="174071" y="268122"/>
            <a:ext cx="3641318" cy="461665"/>
          </a:xfrm>
          <a:prstGeom prst="rect">
            <a:avLst/>
          </a:prstGeom>
          <a:solidFill>
            <a:schemeClr val="bg1"/>
          </a:solidFill>
        </p:spPr>
        <p:txBody>
          <a:bodyPr wrap="none">
            <a:spAutoFit/>
          </a:bodyPr>
          <a:lstStyle/>
          <a:p>
            <a:pPr fontAlgn="base"/>
            <a:r>
              <a:rPr lang="en-US" sz="2400" b="1" dirty="0">
                <a:solidFill>
                  <a:schemeClr val="accent2">
                    <a:lumMod val="75000"/>
                  </a:schemeClr>
                </a:solidFill>
                <a:effectLst/>
              </a:rPr>
              <a:t>Magnetic Force and Energy</a:t>
            </a:r>
          </a:p>
        </p:txBody>
      </p:sp>
      <p:sp>
        <p:nvSpPr>
          <p:cNvPr id="7" name="Rectangle 6"/>
          <p:cNvSpPr/>
          <p:nvPr/>
        </p:nvSpPr>
        <p:spPr>
          <a:xfrm>
            <a:off x="5106589" y="0"/>
            <a:ext cx="6096000" cy="923330"/>
          </a:xfrm>
          <a:prstGeom prst="rect">
            <a:avLst/>
          </a:prstGeom>
        </p:spPr>
        <p:txBody>
          <a:bodyPr>
            <a:spAutoFit/>
          </a:bodyPr>
          <a:lstStyle/>
          <a:p>
            <a:r>
              <a:rPr lang="en-US" b="1" i="0" dirty="0">
                <a:solidFill>
                  <a:srgbClr val="000000"/>
                </a:solidFill>
                <a:effectLst/>
                <a:latin typeface="AvenirLTW01"/>
              </a:rPr>
              <a:t>Magnetic field lines are drawings that represent the invisible force around a magnet. Trace one of the magnetic field lines on this page.</a:t>
            </a:r>
            <a:endParaRPr lang="en-US" dirty="0"/>
          </a:p>
        </p:txBody>
      </p:sp>
      <p:sp>
        <p:nvSpPr>
          <p:cNvPr id="8" name="Rectangle 7"/>
          <p:cNvSpPr/>
          <p:nvPr/>
        </p:nvSpPr>
        <p:spPr>
          <a:xfrm>
            <a:off x="5421518" y="5359846"/>
            <a:ext cx="6096000" cy="923330"/>
          </a:xfrm>
          <a:prstGeom prst="rect">
            <a:avLst/>
          </a:prstGeom>
        </p:spPr>
        <p:txBody>
          <a:bodyPr>
            <a:spAutoFit/>
          </a:bodyPr>
          <a:lstStyle/>
          <a:p>
            <a:r>
              <a:rPr lang="en-US" b="1" i="0" dirty="0">
                <a:solidFill>
                  <a:srgbClr val="000000"/>
                </a:solidFill>
                <a:effectLst/>
                <a:latin typeface="AvenirLTW01"/>
              </a:rPr>
              <a:t>Magnetic field lines are drawings that represent the invisible force around a magnet. Trace one of the magnetic field lines on this page.</a:t>
            </a:r>
            <a:endParaRPr lang="en-US" dirty="0"/>
          </a:p>
        </p:txBody>
      </p:sp>
      <p:pic>
        <p:nvPicPr>
          <p:cNvPr id="9" name="Picture 8"/>
          <p:cNvPicPr>
            <a:picLocks noChangeAspect="1"/>
          </p:cNvPicPr>
          <p:nvPr/>
        </p:nvPicPr>
        <p:blipFill>
          <a:blip r:embed="rId3"/>
          <a:stretch>
            <a:fillRect/>
          </a:stretch>
        </p:blipFill>
        <p:spPr>
          <a:xfrm>
            <a:off x="4797631" y="923330"/>
            <a:ext cx="7343775" cy="4314825"/>
          </a:xfrm>
          <a:prstGeom prst="rect">
            <a:avLst/>
          </a:prstGeom>
          <a:ln>
            <a:noFill/>
          </a:ln>
          <a:effectLst>
            <a:softEdge rad="112500"/>
          </a:effectLst>
        </p:spPr>
      </p:pic>
      <p:sp>
        <p:nvSpPr>
          <p:cNvPr id="11" name="Rounded Rectangle 10"/>
          <p:cNvSpPr/>
          <p:nvPr/>
        </p:nvSpPr>
        <p:spPr>
          <a:xfrm>
            <a:off x="10508216" y="663542"/>
            <a:ext cx="1163782" cy="3206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465</a:t>
            </a:r>
          </a:p>
        </p:txBody>
      </p:sp>
      <p:sp>
        <p:nvSpPr>
          <p:cNvPr id="12" name="Rectangle 11"/>
          <p:cNvSpPr/>
          <p:nvPr/>
        </p:nvSpPr>
        <p:spPr>
          <a:xfrm>
            <a:off x="534346" y="6035535"/>
            <a:ext cx="4887172" cy="646331"/>
          </a:xfrm>
          <a:prstGeom prst="rect">
            <a:avLst/>
          </a:prstGeom>
        </p:spPr>
        <p:txBody>
          <a:bodyPr wrap="none">
            <a:spAutoFit/>
          </a:bodyPr>
          <a:lstStyle/>
          <a:p>
            <a:r>
              <a:rPr lang="en-US" dirty="0">
                <a:hlinkClick r:id="rId4"/>
              </a:rPr>
              <a:t>https://www.youtube.com/watch?v=R4ht2RcWVlI</a:t>
            </a:r>
            <a:endParaRPr lang="en-US" dirty="0"/>
          </a:p>
          <a:p>
            <a:endParaRPr lang="en-US" dirty="0"/>
          </a:p>
        </p:txBody>
      </p:sp>
    </p:spTree>
    <p:extLst>
      <p:ext uri="{BB962C8B-B14F-4D97-AF65-F5344CB8AC3E}">
        <p14:creationId xmlns:p14="http://schemas.microsoft.com/office/powerpoint/2010/main" val="352727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2146" y="1534946"/>
            <a:ext cx="3675475" cy="3535817"/>
          </a:xfrm>
          <a:prstGeom prst="rect">
            <a:avLst/>
          </a:prstGeom>
        </p:spPr>
      </p:pic>
      <p:pic>
        <p:nvPicPr>
          <p:cNvPr id="5" name="Picture 4"/>
          <p:cNvPicPr>
            <a:picLocks noChangeAspect="1"/>
          </p:cNvPicPr>
          <p:nvPr/>
        </p:nvPicPr>
        <p:blipFill>
          <a:blip r:embed="rId3"/>
          <a:stretch>
            <a:fillRect/>
          </a:stretch>
        </p:blipFill>
        <p:spPr>
          <a:xfrm>
            <a:off x="5745492" y="1534946"/>
            <a:ext cx="4714875" cy="3393314"/>
          </a:xfrm>
          <a:prstGeom prst="rect">
            <a:avLst/>
          </a:prstGeom>
        </p:spPr>
      </p:pic>
      <p:sp>
        <p:nvSpPr>
          <p:cNvPr id="6" name="Rounded Rectangle 5"/>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470</a:t>
            </a:r>
          </a:p>
        </p:txBody>
      </p:sp>
    </p:spTree>
    <p:extLst>
      <p:ext uri="{BB962C8B-B14F-4D97-AF65-F5344CB8AC3E}">
        <p14:creationId xmlns:p14="http://schemas.microsoft.com/office/powerpoint/2010/main" val="173456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9419" y="424419"/>
            <a:ext cx="9132124" cy="5893254"/>
          </a:xfrm>
          <a:prstGeom prst="rect">
            <a:avLst/>
          </a:prstGeom>
        </p:spPr>
      </p:pic>
      <p:sp>
        <p:nvSpPr>
          <p:cNvPr id="5" name="Rounded Rectangle 4"/>
          <p:cNvSpPr/>
          <p:nvPr/>
        </p:nvSpPr>
        <p:spPr>
          <a:xfrm>
            <a:off x="10865921" y="42441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471</a:t>
            </a:r>
          </a:p>
        </p:txBody>
      </p:sp>
    </p:spTree>
    <p:extLst>
      <p:ext uri="{BB962C8B-B14F-4D97-AF65-F5344CB8AC3E}">
        <p14:creationId xmlns:p14="http://schemas.microsoft.com/office/powerpoint/2010/main" val="369942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5034" y="748144"/>
            <a:ext cx="9595261" cy="5237019"/>
          </a:xfrm>
          <a:prstGeom prst="rect">
            <a:avLst/>
          </a:prstGeom>
        </p:spPr>
      </p:pic>
    </p:spTree>
    <p:extLst>
      <p:ext uri="{BB962C8B-B14F-4D97-AF65-F5344CB8AC3E}">
        <p14:creationId xmlns:p14="http://schemas.microsoft.com/office/powerpoint/2010/main" val="14014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1392060"/>
            <a:ext cx="5549835" cy="4154984"/>
          </a:xfrm>
          <a:prstGeom prst="rect">
            <a:avLst/>
          </a:prstGeom>
        </p:spPr>
        <p:txBody>
          <a:bodyPr wrap="square">
            <a:spAutoFit/>
          </a:bodyPr>
          <a:lstStyle/>
          <a:p>
            <a:r>
              <a:rPr lang="en-US" sz="2400" b="0" i="0" dirty="0">
                <a:solidFill>
                  <a:srgbClr val="000000"/>
                </a:solidFill>
                <a:effectLst/>
                <a:latin typeface="AvenirLTW01"/>
              </a:rPr>
              <a:t>Magnets attract iron and some other materials–usually metals. They attract or repel other magnets. This attraction or repulsion is called </a:t>
            </a:r>
            <a:r>
              <a:rPr lang="en-US" sz="2400" b="1" i="0" u="sng" dirty="0">
                <a:solidFill>
                  <a:srgbClr val="02659C"/>
                </a:solidFill>
                <a:effectLst/>
                <a:latin typeface="AvenirLTW01"/>
                <a:hlinkClick r:id="rId2"/>
              </a:rPr>
              <a:t>magnetism</a:t>
            </a:r>
            <a:r>
              <a:rPr lang="en-US" sz="2400" b="0" i="0" dirty="0">
                <a:solidFill>
                  <a:srgbClr val="000000"/>
                </a:solidFill>
                <a:effectLst/>
                <a:latin typeface="AvenirLTW01"/>
              </a:rPr>
              <a:t>.</a:t>
            </a:r>
          </a:p>
          <a:p>
            <a:endParaRPr lang="en-US" sz="2400" b="0" i="0" dirty="0">
              <a:solidFill>
                <a:srgbClr val="000000"/>
              </a:solidFill>
              <a:effectLst/>
              <a:latin typeface="AvenirLTW01"/>
            </a:endParaRPr>
          </a:p>
          <a:p>
            <a:r>
              <a:rPr lang="en-US" sz="2400" b="0" i="0" dirty="0">
                <a:solidFill>
                  <a:srgbClr val="000000"/>
                </a:solidFill>
                <a:effectLst/>
                <a:latin typeface="AvenirLTW01"/>
              </a:rPr>
              <a:t> The </a:t>
            </a:r>
            <a:r>
              <a:rPr lang="en-US" sz="2400" b="1" i="0" u="sng" dirty="0">
                <a:solidFill>
                  <a:srgbClr val="02659C"/>
                </a:solidFill>
                <a:effectLst/>
                <a:latin typeface="AvenirLTW01"/>
                <a:hlinkClick r:id="rId3"/>
              </a:rPr>
              <a:t>interaction</a:t>
            </a:r>
            <a:r>
              <a:rPr lang="en-US" sz="2400" b="0" i="0" dirty="0">
                <a:solidFill>
                  <a:srgbClr val="000000"/>
                </a:solidFill>
                <a:effectLst/>
                <a:latin typeface="AvenirLTW01"/>
              </a:rPr>
              <a:t> between a magnet and a substance containing iron is always an attraction. Magnets themselves can either attract or repel one another, depending on how they are placed.</a:t>
            </a:r>
            <a:endParaRPr lang="en-US" sz="2400" dirty="0"/>
          </a:p>
        </p:txBody>
      </p:sp>
      <p:pic>
        <p:nvPicPr>
          <p:cNvPr id="6" name="Picture 5"/>
          <p:cNvPicPr>
            <a:picLocks noChangeAspect="1"/>
          </p:cNvPicPr>
          <p:nvPr/>
        </p:nvPicPr>
        <p:blipFill>
          <a:blip r:embed="rId4"/>
          <a:stretch>
            <a:fillRect/>
          </a:stretch>
        </p:blipFill>
        <p:spPr>
          <a:xfrm>
            <a:off x="5872347" y="268122"/>
            <a:ext cx="6032664" cy="2926340"/>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5872346" y="3329234"/>
            <a:ext cx="6032665" cy="3190319"/>
          </a:xfrm>
          <a:prstGeom prst="rect">
            <a:avLst/>
          </a:prstGeom>
          <a:ln>
            <a:noFill/>
          </a:ln>
          <a:effectLst>
            <a:softEdge rad="112500"/>
          </a:effectLst>
        </p:spPr>
      </p:pic>
      <p:sp>
        <p:nvSpPr>
          <p:cNvPr id="8" name="Rounded Rectangle 7"/>
          <p:cNvSpPr/>
          <p:nvPr/>
        </p:nvSpPr>
        <p:spPr>
          <a:xfrm>
            <a:off x="10497787" y="400192"/>
            <a:ext cx="1163782" cy="32063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465</a:t>
            </a:r>
          </a:p>
        </p:txBody>
      </p:sp>
      <p:sp>
        <p:nvSpPr>
          <p:cNvPr id="9" name="Rectangle 8"/>
          <p:cNvSpPr/>
          <p:nvPr/>
        </p:nvSpPr>
        <p:spPr>
          <a:xfrm>
            <a:off x="174071" y="268122"/>
            <a:ext cx="3710246" cy="461665"/>
          </a:xfrm>
          <a:prstGeom prst="rect">
            <a:avLst/>
          </a:prstGeom>
          <a:solidFill>
            <a:schemeClr val="bg1"/>
          </a:solidFill>
        </p:spPr>
        <p:txBody>
          <a:bodyPr wrap="none">
            <a:spAutoFit/>
          </a:bodyPr>
          <a:lstStyle/>
          <a:p>
            <a:pPr fontAlgn="base"/>
            <a:r>
              <a:rPr lang="en-US" sz="2400" b="1" dirty="0">
                <a:solidFill>
                  <a:schemeClr val="accent2">
                    <a:lumMod val="75000"/>
                  </a:schemeClr>
                </a:solidFill>
                <a:effectLst/>
              </a:rPr>
              <a:t>Magnetic Force and Energy</a:t>
            </a:r>
          </a:p>
        </p:txBody>
      </p:sp>
    </p:spTree>
    <p:extLst>
      <p:ext uri="{BB962C8B-B14F-4D97-AF65-F5344CB8AC3E}">
        <p14:creationId xmlns:p14="http://schemas.microsoft.com/office/powerpoint/2010/main" val="95721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328450" y="1182170"/>
            <a:ext cx="5134199" cy="4154984"/>
          </a:xfrm>
          <a:prstGeom prst="rect">
            <a:avLst/>
          </a:prstGeom>
        </p:spPr>
        <p:txBody>
          <a:bodyPr wrap="square">
            <a:spAutoFit/>
          </a:bodyPr>
          <a:lstStyle/>
          <a:p>
            <a:r>
              <a:rPr lang="en-US" sz="2400" b="0" i="0" dirty="0">
                <a:solidFill>
                  <a:srgbClr val="000000"/>
                </a:solidFill>
                <a:effectLst/>
                <a:latin typeface="AvenirLTW01"/>
              </a:rPr>
              <a:t>Magnetism can be a permanent or temporary property of a material.</a:t>
            </a:r>
          </a:p>
          <a:p>
            <a:endParaRPr lang="en-US" sz="2400" dirty="0">
              <a:solidFill>
                <a:srgbClr val="000000"/>
              </a:solidFill>
              <a:latin typeface="AvenirLTW01"/>
            </a:endParaRPr>
          </a:p>
          <a:p>
            <a:r>
              <a:rPr lang="en-US" sz="2400" b="0" i="0" dirty="0">
                <a:solidFill>
                  <a:srgbClr val="000000"/>
                </a:solidFill>
                <a:effectLst/>
                <a:latin typeface="AvenirLTW01"/>
              </a:rPr>
              <a:t>Some materials, containing iron or certain other metals, can become permanent magnets after interacting with other magnets.</a:t>
            </a:r>
          </a:p>
          <a:p>
            <a:endParaRPr lang="en-US" sz="2400" dirty="0">
              <a:solidFill>
                <a:srgbClr val="000000"/>
              </a:solidFill>
              <a:latin typeface="AvenirLTW01"/>
            </a:endParaRPr>
          </a:p>
          <a:p>
            <a:r>
              <a:rPr lang="en-US" sz="2400" b="0" i="0" dirty="0">
                <a:solidFill>
                  <a:srgbClr val="000000"/>
                </a:solidFill>
                <a:effectLst/>
                <a:latin typeface="AvenirLTW01"/>
              </a:rPr>
              <a:t> On the other hand, temporary magnetism can occur in different ways.</a:t>
            </a:r>
            <a:endParaRPr lang="en-US" sz="2400" dirty="0"/>
          </a:p>
        </p:txBody>
      </p:sp>
      <p:sp>
        <p:nvSpPr>
          <p:cNvPr id="5" name="Rectangle 4"/>
          <p:cNvSpPr/>
          <p:nvPr/>
        </p:nvSpPr>
        <p:spPr>
          <a:xfrm>
            <a:off x="174071" y="268122"/>
            <a:ext cx="4778039"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Magnetic Force and Energy</a:t>
            </a:r>
          </a:p>
        </p:txBody>
      </p:sp>
      <p:pic>
        <p:nvPicPr>
          <p:cNvPr id="6" name="Picture 5"/>
          <p:cNvPicPr>
            <a:picLocks noChangeAspect="1"/>
          </p:cNvPicPr>
          <p:nvPr/>
        </p:nvPicPr>
        <p:blipFill>
          <a:blip r:embed="rId2"/>
          <a:stretch>
            <a:fillRect/>
          </a:stretch>
        </p:blipFill>
        <p:spPr>
          <a:xfrm>
            <a:off x="6590805" y="1182170"/>
            <a:ext cx="4429496" cy="3686713"/>
          </a:xfrm>
          <a:prstGeom prst="rect">
            <a:avLst/>
          </a:prstGeom>
        </p:spPr>
      </p:pic>
      <p:sp>
        <p:nvSpPr>
          <p:cNvPr id="7" name="Rounded Rectangle 6"/>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465</a:t>
            </a:r>
          </a:p>
        </p:txBody>
      </p:sp>
    </p:spTree>
    <p:extLst>
      <p:ext uri="{BB962C8B-B14F-4D97-AF65-F5344CB8AC3E}">
        <p14:creationId xmlns:p14="http://schemas.microsoft.com/office/powerpoint/2010/main" val="592573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1" y="1178305"/>
            <a:ext cx="6096000" cy="4524315"/>
          </a:xfrm>
          <a:prstGeom prst="rect">
            <a:avLst/>
          </a:prstGeom>
        </p:spPr>
        <p:txBody>
          <a:bodyPr>
            <a:spAutoFit/>
          </a:bodyPr>
          <a:lstStyle/>
          <a:p>
            <a:r>
              <a:rPr lang="en-US" sz="2400" b="0" i="0" dirty="0">
                <a:solidFill>
                  <a:srgbClr val="000000"/>
                </a:solidFill>
                <a:effectLst/>
                <a:latin typeface="AvenirLTW01"/>
              </a:rPr>
              <a:t>An iron or steel object that is touching a magnet can become a magnet itself as long as the contact exists.</a:t>
            </a:r>
          </a:p>
          <a:p>
            <a:endParaRPr lang="en-US" sz="2400" dirty="0">
              <a:solidFill>
                <a:srgbClr val="000000"/>
              </a:solidFill>
              <a:latin typeface="AvenirLTW01"/>
            </a:endParaRPr>
          </a:p>
          <a:p>
            <a:r>
              <a:rPr lang="en-US" sz="2400" b="0" i="0" dirty="0">
                <a:solidFill>
                  <a:srgbClr val="000000"/>
                </a:solidFill>
                <a:effectLst/>
                <a:latin typeface="AvenirLTW01"/>
              </a:rPr>
              <a:t> For example, you can make a chain of paper clips that hangs from a permanent magnet. </a:t>
            </a:r>
          </a:p>
          <a:p>
            <a:endParaRPr lang="en-US" sz="2400" dirty="0">
              <a:solidFill>
                <a:srgbClr val="000000"/>
              </a:solidFill>
              <a:latin typeface="AvenirLTW01"/>
            </a:endParaRPr>
          </a:p>
          <a:p>
            <a:r>
              <a:rPr lang="en-US" sz="2400" b="0" i="0" dirty="0">
                <a:solidFill>
                  <a:srgbClr val="000000"/>
                </a:solidFill>
                <a:effectLst/>
                <a:latin typeface="AvenirLTW01"/>
              </a:rPr>
              <a:t>Another type of temporary magnet is created when an electric current flows through a conductor. This kind of magnet exists as long as the current is flowing.</a:t>
            </a:r>
            <a:endParaRPr lang="en-US" sz="2400" dirty="0"/>
          </a:p>
        </p:txBody>
      </p:sp>
      <p:pic>
        <p:nvPicPr>
          <p:cNvPr id="6" name="Picture 5"/>
          <p:cNvPicPr>
            <a:picLocks noChangeAspect="1"/>
          </p:cNvPicPr>
          <p:nvPr/>
        </p:nvPicPr>
        <p:blipFill>
          <a:blip r:embed="rId2"/>
          <a:stretch>
            <a:fillRect/>
          </a:stretch>
        </p:blipFill>
        <p:spPr>
          <a:xfrm>
            <a:off x="6270070" y="438335"/>
            <a:ext cx="5510251" cy="2399868"/>
          </a:xfrm>
          <a:prstGeom prst="rect">
            <a:avLst/>
          </a:prstGeom>
        </p:spPr>
      </p:pic>
      <p:pic>
        <p:nvPicPr>
          <p:cNvPr id="8" name="Picture 7"/>
          <p:cNvPicPr>
            <a:picLocks noChangeAspect="1"/>
          </p:cNvPicPr>
          <p:nvPr/>
        </p:nvPicPr>
        <p:blipFill>
          <a:blip r:embed="rId3"/>
          <a:stretch>
            <a:fillRect/>
          </a:stretch>
        </p:blipFill>
        <p:spPr>
          <a:xfrm>
            <a:off x="6270069" y="3163611"/>
            <a:ext cx="5510251" cy="3143876"/>
          </a:xfrm>
          <a:prstGeom prst="rect">
            <a:avLst/>
          </a:prstGeom>
        </p:spPr>
      </p:pic>
      <p:sp>
        <p:nvSpPr>
          <p:cNvPr id="9" name="Rectangle 8"/>
          <p:cNvSpPr/>
          <p:nvPr/>
        </p:nvSpPr>
        <p:spPr>
          <a:xfrm>
            <a:off x="174071" y="268122"/>
            <a:ext cx="3630096" cy="461665"/>
          </a:xfrm>
          <a:prstGeom prst="rect">
            <a:avLst/>
          </a:prstGeom>
          <a:solidFill>
            <a:schemeClr val="bg1"/>
          </a:solidFill>
        </p:spPr>
        <p:txBody>
          <a:bodyPr wrap="none">
            <a:spAutoFit/>
          </a:bodyPr>
          <a:lstStyle/>
          <a:p>
            <a:pPr fontAlgn="base"/>
            <a:r>
              <a:rPr lang="en-US" sz="2400" b="1" dirty="0">
                <a:solidFill>
                  <a:schemeClr val="accent2">
                    <a:lumMod val="75000"/>
                  </a:schemeClr>
                </a:solidFill>
                <a:effectLst/>
              </a:rPr>
              <a:t>Magnetic Force and Energy</a:t>
            </a:r>
          </a:p>
        </p:txBody>
      </p:sp>
      <p:sp>
        <p:nvSpPr>
          <p:cNvPr id="10" name="Rounded Rectangle 9"/>
          <p:cNvSpPr/>
          <p:nvPr/>
        </p:nvSpPr>
        <p:spPr>
          <a:xfrm>
            <a:off x="10616540" y="103485"/>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465</a:t>
            </a:r>
          </a:p>
        </p:txBody>
      </p:sp>
    </p:spTree>
    <p:extLst>
      <p:ext uri="{BB962C8B-B14F-4D97-AF65-F5344CB8AC3E}">
        <p14:creationId xmlns:p14="http://schemas.microsoft.com/office/powerpoint/2010/main" val="322761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98186" y="1839317"/>
            <a:ext cx="5727965" cy="3046988"/>
          </a:xfrm>
          <a:prstGeom prst="rect">
            <a:avLst/>
          </a:prstGeom>
        </p:spPr>
        <p:txBody>
          <a:bodyPr wrap="square">
            <a:spAutoFit/>
          </a:bodyPr>
          <a:lstStyle/>
          <a:p>
            <a:pPr fontAlgn="base"/>
            <a:r>
              <a:rPr lang="en-US" b="0" i="0" dirty="0">
                <a:solidFill>
                  <a:srgbClr val="000000"/>
                </a:solidFill>
                <a:effectLst/>
                <a:latin typeface="AvenirLTW01"/>
              </a:rPr>
              <a:t> </a:t>
            </a:r>
            <a:r>
              <a:rPr lang="en-US" sz="2400" b="0" i="0" dirty="0">
                <a:solidFill>
                  <a:srgbClr val="000000"/>
                </a:solidFill>
                <a:effectLst/>
                <a:latin typeface="AvenirLTW01"/>
              </a:rPr>
              <a:t>Magnetism is caused by a force that can act at a distance. This </a:t>
            </a:r>
            <a:r>
              <a:rPr lang="en-US" sz="2400" b="1" i="0" u="sng" dirty="0">
                <a:solidFill>
                  <a:srgbClr val="02659C"/>
                </a:solidFill>
                <a:effectLst/>
                <a:latin typeface="inherit"/>
                <a:hlinkClick r:id="rId2"/>
              </a:rPr>
              <a:t>magnetic force</a:t>
            </a:r>
            <a:r>
              <a:rPr lang="en-US" sz="2400" b="0" i="0" dirty="0">
                <a:solidFill>
                  <a:srgbClr val="000000"/>
                </a:solidFill>
                <a:effectLst/>
                <a:latin typeface="AvenirLTW01"/>
              </a:rPr>
              <a:t> is a push or pull that occurs when a magnet interacts with another object. </a:t>
            </a:r>
          </a:p>
          <a:p>
            <a:pPr fontAlgn="base"/>
            <a:endParaRPr lang="en-US" sz="2400" dirty="0">
              <a:solidFill>
                <a:srgbClr val="000000"/>
              </a:solidFill>
              <a:latin typeface="AvenirLTW01"/>
            </a:endParaRPr>
          </a:p>
          <a:p>
            <a:pPr fontAlgn="base"/>
            <a:r>
              <a:rPr lang="en-US" sz="2400" b="0" i="0" dirty="0">
                <a:solidFill>
                  <a:srgbClr val="000000"/>
                </a:solidFill>
                <a:effectLst/>
                <a:latin typeface="AvenirLTW01"/>
              </a:rPr>
              <a:t>Some large magnets can attract objects from many meters away and are powerful enough to lift a car or truck.</a:t>
            </a:r>
          </a:p>
        </p:txBody>
      </p:sp>
      <p:sp>
        <p:nvSpPr>
          <p:cNvPr id="7" name="Rectangle 6"/>
          <p:cNvSpPr/>
          <p:nvPr/>
        </p:nvSpPr>
        <p:spPr>
          <a:xfrm>
            <a:off x="174071" y="268122"/>
            <a:ext cx="2888098"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Magnetic Force </a:t>
            </a:r>
          </a:p>
        </p:txBody>
      </p:sp>
      <p:pic>
        <p:nvPicPr>
          <p:cNvPr id="8" name="Picture 7"/>
          <p:cNvPicPr>
            <a:picLocks noChangeAspect="1"/>
          </p:cNvPicPr>
          <p:nvPr/>
        </p:nvPicPr>
        <p:blipFill>
          <a:blip r:embed="rId3"/>
          <a:stretch>
            <a:fillRect/>
          </a:stretch>
        </p:blipFill>
        <p:spPr>
          <a:xfrm>
            <a:off x="6281947" y="852897"/>
            <a:ext cx="5498376" cy="5443909"/>
          </a:xfrm>
          <a:prstGeom prst="rect">
            <a:avLst/>
          </a:prstGeom>
          <a:ln>
            <a:noFill/>
          </a:ln>
          <a:effectLst>
            <a:softEdge rad="112500"/>
          </a:effectLst>
        </p:spPr>
      </p:pic>
      <p:sp>
        <p:nvSpPr>
          <p:cNvPr id="9" name="Rounded Rectangle 8"/>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466</a:t>
            </a:r>
          </a:p>
        </p:txBody>
      </p:sp>
    </p:spTree>
    <p:extLst>
      <p:ext uri="{BB962C8B-B14F-4D97-AF65-F5344CB8AC3E}">
        <p14:creationId xmlns:p14="http://schemas.microsoft.com/office/powerpoint/2010/main" val="30831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74070" y="1162563"/>
            <a:ext cx="6369233" cy="5262979"/>
          </a:xfrm>
          <a:prstGeom prst="rect">
            <a:avLst/>
          </a:prstGeom>
        </p:spPr>
        <p:txBody>
          <a:bodyPr wrap="square">
            <a:spAutoFit/>
          </a:bodyPr>
          <a:lstStyle/>
          <a:p>
            <a:r>
              <a:rPr lang="en-US" sz="2400" b="0" i="0" dirty="0">
                <a:solidFill>
                  <a:schemeClr val="accent4">
                    <a:lumMod val="60000"/>
                    <a:lumOff val="40000"/>
                  </a:schemeClr>
                </a:solidFill>
                <a:effectLst/>
                <a:latin typeface="AvenirLTW01"/>
              </a:rPr>
              <a:t>How do you know if the magnetic force between two objects will be a push or a pull?</a:t>
            </a:r>
          </a:p>
          <a:p>
            <a:endParaRPr lang="en-US" sz="2400" dirty="0">
              <a:solidFill>
                <a:srgbClr val="FFFF00"/>
              </a:solidFill>
              <a:latin typeface="AvenirLTW01"/>
            </a:endParaRPr>
          </a:p>
          <a:p>
            <a:r>
              <a:rPr lang="en-US" sz="2400" b="0" i="0" dirty="0">
                <a:solidFill>
                  <a:srgbClr val="000000"/>
                </a:solidFill>
                <a:effectLst/>
                <a:latin typeface="AvenirLTW01"/>
              </a:rPr>
              <a:t>A magnet always exerts a pull on a magnetic object that is not itself a magnet. If you place the ends of the horseshoe magnet in </a:t>
            </a:r>
            <a:r>
              <a:rPr lang="en-US" sz="2400" b="1" i="0" u="none" strike="noStrike" dirty="0">
                <a:solidFill>
                  <a:srgbClr val="000000"/>
                </a:solidFill>
                <a:effectLst/>
                <a:latin typeface="AvenirLTW01"/>
              </a:rPr>
              <a:t>Figure 2</a:t>
            </a:r>
            <a:r>
              <a:rPr lang="en-US" sz="2400" b="0" i="0" dirty="0">
                <a:solidFill>
                  <a:srgbClr val="000000"/>
                </a:solidFill>
                <a:effectLst/>
                <a:latin typeface="AvenirLTW01"/>
              </a:rPr>
              <a:t> near a pile of paper clips, the paper clips always move toward the magnet.</a:t>
            </a:r>
          </a:p>
          <a:p>
            <a:endParaRPr lang="en-US" sz="2400" dirty="0">
              <a:solidFill>
                <a:srgbClr val="000000"/>
              </a:solidFill>
              <a:latin typeface="AvenirLTW01"/>
            </a:endParaRPr>
          </a:p>
          <a:p>
            <a:r>
              <a:rPr lang="en-US" sz="2400" b="0" i="0" dirty="0">
                <a:solidFill>
                  <a:srgbClr val="000000"/>
                </a:solidFill>
                <a:effectLst/>
                <a:latin typeface="AvenirLTW01"/>
              </a:rPr>
              <a:t>They never move away. Every magnet has two ends, called </a:t>
            </a:r>
            <a:r>
              <a:rPr lang="en-US" sz="2400" b="1" i="0" u="sng" dirty="0">
                <a:solidFill>
                  <a:srgbClr val="02659C"/>
                </a:solidFill>
                <a:effectLst/>
                <a:latin typeface="AvenirLTW01"/>
                <a:hlinkClick r:id="rId2"/>
              </a:rPr>
              <a:t>magnetic poles</a:t>
            </a:r>
            <a:r>
              <a:rPr lang="en-US" sz="2400" b="0" i="0" dirty="0">
                <a:solidFill>
                  <a:srgbClr val="000000"/>
                </a:solidFill>
                <a:effectLst/>
                <a:latin typeface="AvenirLTW01"/>
              </a:rPr>
              <a:t>, where the magnetic force is strongest. One pole is known as the north pole and the other is known as the south pole.</a:t>
            </a:r>
            <a:endParaRPr lang="en-US" sz="2400" dirty="0"/>
          </a:p>
        </p:txBody>
      </p:sp>
      <p:sp>
        <p:nvSpPr>
          <p:cNvPr id="5" name="Rectangle 4"/>
          <p:cNvSpPr/>
          <p:nvPr/>
        </p:nvSpPr>
        <p:spPr>
          <a:xfrm>
            <a:off x="174071" y="268122"/>
            <a:ext cx="2888098"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Magnetic Force </a:t>
            </a:r>
          </a:p>
        </p:txBody>
      </p:sp>
      <p:pic>
        <p:nvPicPr>
          <p:cNvPr id="6" name="Picture 5"/>
          <p:cNvPicPr>
            <a:picLocks noChangeAspect="1"/>
          </p:cNvPicPr>
          <p:nvPr/>
        </p:nvPicPr>
        <p:blipFill>
          <a:blip r:embed="rId3"/>
          <a:stretch>
            <a:fillRect/>
          </a:stretch>
        </p:blipFill>
        <p:spPr>
          <a:xfrm>
            <a:off x="6466114" y="1693065"/>
            <a:ext cx="5355771" cy="4081214"/>
          </a:xfrm>
          <a:prstGeom prst="rect">
            <a:avLst/>
          </a:prstGeom>
          <a:ln>
            <a:noFill/>
          </a:ln>
          <a:effectLst>
            <a:softEdge rad="112500"/>
          </a:effectLst>
        </p:spPr>
      </p:pic>
      <p:sp>
        <p:nvSpPr>
          <p:cNvPr id="7" name="Rectangle 6"/>
          <p:cNvSpPr/>
          <p:nvPr/>
        </p:nvSpPr>
        <p:spPr>
          <a:xfrm>
            <a:off x="6096000" y="380429"/>
            <a:ext cx="6096000" cy="1200329"/>
          </a:xfrm>
          <a:prstGeom prst="rect">
            <a:avLst/>
          </a:prstGeom>
        </p:spPr>
        <p:txBody>
          <a:bodyPr>
            <a:spAutoFit/>
          </a:bodyPr>
          <a:lstStyle/>
          <a:p>
            <a:pPr fontAlgn="base"/>
            <a:r>
              <a:rPr lang="en-US" b="1" dirty="0">
                <a:solidFill>
                  <a:srgbClr val="1D42A5"/>
                </a:solidFill>
                <a:effectLst/>
                <a:latin typeface="inherit"/>
              </a:rPr>
              <a:t>Push or Pull</a:t>
            </a:r>
            <a:r>
              <a:rPr lang="en-US" b="1" dirty="0">
                <a:effectLst/>
              </a:rPr>
              <a:t> </a:t>
            </a:r>
            <a:r>
              <a:rPr lang="en-US" b="1" dirty="0">
                <a:effectLst/>
                <a:latin typeface="inherit"/>
              </a:rPr>
              <a:t>Figure 2</a:t>
            </a:r>
            <a:endParaRPr lang="en-US" b="1" dirty="0">
              <a:effectLst/>
            </a:endParaRPr>
          </a:p>
          <a:p>
            <a:pPr fontAlgn="base"/>
            <a:r>
              <a:rPr lang="en-US" b="1" i="0" dirty="0">
                <a:solidFill>
                  <a:srgbClr val="006B66"/>
                </a:solidFill>
                <a:effectLst/>
                <a:latin typeface="inherit"/>
              </a:rPr>
              <a:t>SEP Develop Models</a:t>
            </a:r>
            <a:r>
              <a:rPr lang="en-US" b="0" i="0" dirty="0">
                <a:solidFill>
                  <a:srgbClr val="000000"/>
                </a:solidFill>
                <a:effectLst/>
                <a:latin typeface="inherit"/>
              </a:rPr>
              <a:t> Magnets can either push or pull. Draw arrows on the paperclips and on the bar magnets to show the direction of the magnetic force.</a:t>
            </a:r>
          </a:p>
        </p:txBody>
      </p:sp>
      <p:sp>
        <p:nvSpPr>
          <p:cNvPr id="8" name="Rounded Rectangle 7"/>
          <p:cNvSpPr/>
          <p:nvPr/>
        </p:nvSpPr>
        <p:spPr>
          <a:xfrm>
            <a:off x="10462161" y="268122"/>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466</a:t>
            </a:r>
          </a:p>
        </p:txBody>
      </p:sp>
      <p:sp>
        <p:nvSpPr>
          <p:cNvPr id="2" name="Rectangle 1"/>
          <p:cNvSpPr/>
          <p:nvPr/>
        </p:nvSpPr>
        <p:spPr>
          <a:xfrm>
            <a:off x="6169928" y="5915244"/>
            <a:ext cx="5052793" cy="646331"/>
          </a:xfrm>
          <a:prstGeom prst="rect">
            <a:avLst/>
          </a:prstGeom>
        </p:spPr>
        <p:txBody>
          <a:bodyPr wrap="none">
            <a:spAutoFit/>
          </a:bodyPr>
          <a:lstStyle/>
          <a:p>
            <a:r>
              <a:rPr lang="en-US" dirty="0">
                <a:hlinkClick r:id="rId4"/>
              </a:rPr>
              <a:t>https://www.youtube.com/watch?v</a:t>
            </a:r>
            <a:r>
              <a:rPr lang="en-US">
                <a:hlinkClick r:id="rId4"/>
              </a:rPr>
              <a:t>=Mp0Bu75MSj8</a:t>
            </a:r>
            <a:endParaRPr lang="en-US"/>
          </a:p>
          <a:p>
            <a:endParaRPr lang="en-US" dirty="0"/>
          </a:p>
        </p:txBody>
      </p:sp>
    </p:spTree>
    <p:extLst>
      <p:ext uri="{BB962C8B-B14F-4D97-AF65-F5344CB8AC3E}">
        <p14:creationId xmlns:p14="http://schemas.microsoft.com/office/powerpoint/2010/main" val="278215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74071" y="852897"/>
            <a:ext cx="7544890" cy="4431983"/>
          </a:xfrm>
          <a:prstGeom prst="rect">
            <a:avLst/>
          </a:prstGeom>
        </p:spPr>
        <p:txBody>
          <a:bodyPr wrap="square">
            <a:spAutoFit/>
          </a:bodyPr>
          <a:lstStyle/>
          <a:p>
            <a:pPr fontAlgn="base"/>
            <a:endParaRPr lang="en-US" b="1" dirty="0">
              <a:effectLst/>
            </a:endParaRPr>
          </a:p>
          <a:p>
            <a:pPr fontAlgn="base"/>
            <a:r>
              <a:rPr lang="en-US" sz="2400" b="0" i="0" dirty="0">
                <a:solidFill>
                  <a:srgbClr val="000000"/>
                </a:solidFill>
                <a:effectLst/>
                <a:latin typeface="AvenirLTW01"/>
              </a:rPr>
              <a:t> Recall the ways in which the potential energy of a system of electrical charges can change. As you apply a force to move opposite charges away from each other, the electric potential energy of the system increases. </a:t>
            </a:r>
          </a:p>
          <a:p>
            <a:pPr fontAlgn="base"/>
            <a:endParaRPr lang="en-US" sz="2400" dirty="0">
              <a:solidFill>
                <a:srgbClr val="000000"/>
              </a:solidFill>
              <a:latin typeface="AvenirLTW01"/>
            </a:endParaRPr>
          </a:p>
          <a:p>
            <a:pPr fontAlgn="base"/>
            <a:r>
              <a:rPr lang="en-US" sz="2400" b="0" i="0" dirty="0">
                <a:solidFill>
                  <a:srgbClr val="000000"/>
                </a:solidFill>
                <a:effectLst/>
                <a:latin typeface="AvenirLTW01"/>
              </a:rPr>
              <a:t>The same is true of magnets. Opposite poles naturally attract each other, so you must put energy into the system to pull them apart. As you apply a force to separate the two opposite poles, the potential energy of the system increases. </a:t>
            </a:r>
          </a:p>
        </p:txBody>
      </p:sp>
      <p:sp>
        <p:nvSpPr>
          <p:cNvPr id="6" name="Rectangle 5"/>
          <p:cNvSpPr/>
          <p:nvPr/>
        </p:nvSpPr>
        <p:spPr>
          <a:xfrm>
            <a:off x="260706" y="299253"/>
            <a:ext cx="3049104" cy="369332"/>
          </a:xfrm>
          <a:prstGeom prst="rect">
            <a:avLst/>
          </a:prstGeom>
        </p:spPr>
        <p:txBody>
          <a:bodyPr wrap="none">
            <a:spAutoFit/>
          </a:bodyPr>
          <a:lstStyle/>
          <a:p>
            <a:r>
              <a:rPr lang="en-US" b="1" dirty="0">
                <a:effectLst/>
              </a:rPr>
              <a:t>Magnets </a:t>
            </a:r>
            <a:r>
              <a:rPr lang="en-US" b="1" dirty="0" err="1">
                <a:effectLst/>
              </a:rPr>
              <a:t>nd</a:t>
            </a:r>
            <a:r>
              <a:rPr lang="en-US" b="1" dirty="0">
                <a:effectLst/>
              </a:rPr>
              <a:t> Potential Energy</a:t>
            </a:r>
            <a:endParaRPr lang="en-US" dirty="0"/>
          </a:p>
        </p:txBody>
      </p:sp>
      <p:sp>
        <p:nvSpPr>
          <p:cNvPr id="7" name="Rectangle 6"/>
          <p:cNvSpPr/>
          <p:nvPr/>
        </p:nvSpPr>
        <p:spPr>
          <a:xfrm>
            <a:off x="174071" y="268122"/>
            <a:ext cx="5377819"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rPr>
              <a:t>Magnets</a:t>
            </a:r>
            <a:r>
              <a:rPr lang="en-US" sz="3200" b="1" dirty="0">
                <a:solidFill>
                  <a:schemeClr val="accent2">
                    <a:lumMod val="75000"/>
                  </a:schemeClr>
                </a:solidFill>
                <a:effectLst/>
              </a:rPr>
              <a:t> and Potential Energy </a:t>
            </a:r>
          </a:p>
        </p:txBody>
      </p:sp>
      <p:pic>
        <p:nvPicPr>
          <p:cNvPr id="8" name="Picture 7"/>
          <p:cNvPicPr>
            <a:picLocks noChangeAspect="1"/>
          </p:cNvPicPr>
          <p:nvPr/>
        </p:nvPicPr>
        <p:blipFill>
          <a:blip r:embed="rId2"/>
          <a:stretch>
            <a:fillRect/>
          </a:stretch>
        </p:blipFill>
        <p:spPr>
          <a:xfrm>
            <a:off x="7718961" y="1041379"/>
            <a:ext cx="4457700" cy="4136263"/>
          </a:xfrm>
          <a:prstGeom prst="rect">
            <a:avLst/>
          </a:prstGeom>
          <a:ln>
            <a:noFill/>
          </a:ln>
          <a:effectLst>
            <a:softEdge rad="112500"/>
          </a:effectLst>
        </p:spPr>
      </p:pic>
      <p:sp>
        <p:nvSpPr>
          <p:cNvPr id="9" name="Rounded Rectangle 8"/>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466</a:t>
            </a:r>
          </a:p>
        </p:txBody>
      </p:sp>
      <p:sp>
        <p:nvSpPr>
          <p:cNvPr id="2" name="Rectangle 1"/>
          <p:cNvSpPr/>
          <p:nvPr/>
        </p:nvSpPr>
        <p:spPr>
          <a:xfrm>
            <a:off x="2862980" y="5684989"/>
            <a:ext cx="5138714" cy="369332"/>
          </a:xfrm>
          <a:prstGeom prst="rect">
            <a:avLst/>
          </a:prstGeom>
        </p:spPr>
        <p:txBody>
          <a:bodyPr wrap="none">
            <a:spAutoFit/>
          </a:bodyPr>
          <a:lstStyle/>
          <a:p>
            <a:r>
              <a:rPr lang="en-US" dirty="0"/>
              <a:t>https://www.youtube.com/watch?v=nThGHGEwFMg</a:t>
            </a:r>
          </a:p>
        </p:txBody>
      </p:sp>
    </p:spTree>
    <p:extLst>
      <p:ext uri="{BB962C8B-B14F-4D97-AF65-F5344CB8AC3E}">
        <p14:creationId xmlns:p14="http://schemas.microsoft.com/office/powerpoint/2010/main" val="43372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46202"/>
            <a:ext cx="6990236" cy="2647950"/>
          </a:xfrm>
          <a:prstGeom prst="rect">
            <a:avLst/>
          </a:prstGeom>
        </p:spPr>
      </p:pic>
      <p:sp>
        <p:nvSpPr>
          <p:cNvPr id="5" name="Rectangle 4"/>
          <p:cNvSpPr/>
          <p:nvPr/>
        </p:nvSpPr>
        <p:spPr>
          <a:xfrm>
            <a:off x="174071" y="976542"/>
            <a:ext cx="6096000" cy="1569660"/>
          </a:xfrm>
          <a:prstGeom prst="rect">
            <a:avLst/>
          </a:prstGeom>
        </p:spPr>
        <p:txBody>
          <a:bodyPr>
            <a:spAutoFit/>
          </a:bodyPr>
          <a:lstStyle/>
          <a:p>
            <a:r>
              <a:rPr lang="en-US" sz="2400" dirty="0">
                <a:solidFill>
                  <a:srgbClr val="000000"/>
                </a:solidFill>
                <a:latin typeface="AvenirLTW01"/>
              </a:rPr>
              <a:t>When the magnetic force between opposite poles pulls them together the potential energy of the system decreases. On the other hand, like poles repel each other. </a:t>
            </a:r>
            <a:endParaRPr lang="en-US" sz="2400" dirty="0"/>
          </a:p>
        </p:txBody>
      </p:sp>
      <p:sp>
        <p:nvSpPr>
          <p:cNvPr id="6" name="Rectangle 5"/>
          <p:cNvSpPr/>
          <p:nvPr/>
        </p:nvSpPr>
        <p:spPr>
          <a:xfrm>
            <a:off x="7552705" y="2140171"/>
            <a:ext cx="4370019" cy="3046988"/>
          </a:xfrm>
          <a:prstGeom prst="rect">
            <a:avLst/>
          </a:prstGeom>
        </p:spPr>
        <p:txBody>
          <a:bodyPr wrap="square">
            <a:spAutoFit/>
          </a:bodyPr>
          <a:lstStyle/>
          <a:p>
            <a:r>
              <a:rPr lang="en-US" sz="2400" b="0" i="0" dirty="0">
                <a:solidFill>
                  <a:srgbClr val="000000"/>
                </a:solidFill>
                <a:effectLst/>
                <a:latin typeface="AvenirLTW01"/>
              </a:rPr>
              <a:t>To push them together, you have to transfer energy to the system. This increases the potential energy of the system. </a:t>
            </a:r>
          </a:p>
          <a:p>
            <a:endParaRPr lang="en-US" sz="2400" dirty="0">
              <a:solidFill>
                <a:srgbClr val="000000"/>
              </a:solidFill>
              <a:latin typeface="AvenirLTW01"/>
            </a:endParaRPr>
          </a:p>
          <a:p>
            <a:r>
              <a:rPr lang="en-US" sz="2400" b="0" i="0" dirty="0">
                <a:solidFill>
                  <a:srgbClr val="000000"/>
                </a:solidFill>
                <a:effectLst/>
                <a:latin typeface="AvenirLTW01"/>
              </a:rPr>
              <a:t>Use the </a:t>
            </a:r>
            <a:r>
              <a:rPr lang="en-US" sz="2400" b="1" i="0" u="none" strike="noStrike" dirty="0">
                <a:solidFill>
                  <a:srgbClr val="000000"/>
                </a:solidFill>
                <a:effectLst/>
                <a:latin typeface="AvenirLTW01"/>
              </a:rPr>
              <a:t>Figure 3</a:t>
            </a:r>
            <a:r>
              <a:rPr lang="en-US" sz="2400" b="0" i="0" dirty="0">
                <a:solidFill>
                  <a:srgbClr val="000000"/>
                </a:solidFill>
                <a:effectLst/>
                <a:latin typeface="AvenirLTW01"/>
              </a:rPr>
              <a:t> activity to summarize these changes in potential energy</a:t>
            </a:r>
            <a:r>
              <a:rPr lang="en-US" b="0" i="0" dirty="0">
                <a:solidFill>
                  <a:srgbClr val="000000"/>
                </a:solidFill>
                <a:effectLst/>
                <a:latin typeface="AvenirLTW01"/>
              </a:rPr>
              <a:t>.</a:t>
            </a:r>
            <a:endParaRPr lang="en-US" dirty="0"/>
          </a:p>
        </p:txBody>
      </p:sp>
      <p:sp>
        <p:nvSpPr>
          <p:cNvPr id="7" name="Rectangle 6"/>
          <p:cNvSpPr/>
          <p:nvPr/>
        </p:nvSpPr>
        <p:spPr>
          <a:xfrm>
            <a:off x="174071" y="268122"/>
            <a:ext cx="5377819" cy="584775"/>
          </a:xfrm>
          <a:prstGeom prst="rect">
            <a:avLst/>
          </a:prstGeom>
          <a:solidFill>
            <a:schemeClr val="bg1"/>
          </a:solidFill>
        </p:spPr>
        <p:txBody>
          <a:bodyPr wrap="none">
            <a:spAutoFit/>
          </a:bodyPr>
          <a:lstStyle/>
          <a:p>
            <a:pPr fontAlgn="base"/>
            <a:r>
              <a:rPr lang="en-US" sz="3200" b="1" dirty="0">
                <a:solidFill>
                  <a:schemeClr val="accent2">
                    <a:lumMod val="75000"/>
                  </a:schemeClr>
                </a:solidFill>
                <a:effectLst/>
              </a:rPr>
              <a:t>Magnets and Potential Energy </a:t>
            </a:r>
          </a:p>
        </p:txBody>
      </p:sp>
      <p:sp>
        <p:nvSpPr>
          <p:cNvPr id="8" name="Rectangle 7"/>
          <p:cNvSpPr/>
          <p:nvPr/>
        </p:nvSpPr>
        <p:spPr>
          <a:xfrm>
            <a:off x="296882" y="5208552"/>
            <a:ext cx="11376562" cy="1200329"/>
          </a:xfrm>
          <a:prstGeom prst="rect">
            <a:avLst/>
          </a:prstGeom>
        </p:spPr>
        <p:txBody>
          <a:bodyPr wrap="square">
            <a:spAutoFit/>
          </a:bodyPr>
          <a:lstStyle/>
          <a:p>
            <a:pPr fontAlgn="base"/>
            <a:r>
              <a:rPr lang="en-US" b="1" dirty="0">
                <a:solidFill>
                  <a:srgbClr val="1D42A5"/>
                </a:solidFill>
                <a:effectLst/>
                <a:latin typeface="inherit"/>
              </a:rPr>
              <a:t>Potential Energy</a:t>
            </a:r>
            <a:r>
              <a:rPr lang="en-US" b="1" dirty="0">
                <a:effectLst/>
              </a:rPr>
              <a:t> </a:t>
            </a:r>
            <a:r>
              <a:rPr lang="en-US" b="1" dirty="0">
                <a:effectLst/>
                <a:latin typeface="inherit"/>
              </a:rPr>
              <a:t>Figure 3</a:t>
            </a:r>
            <a:endParaRPr lang="en-US" b="1" dirty="0">
              <a:effectLst/>
            </a:endParaRPr>
          </a:p>
          <a:p>
            <a:pPr fontAlgn="base"/>
            <a:r>
              <a:rPr lang="en-US" b="0" i="0" dirty="0">
                <a:solidFill>
                  <a:schemeClr val="accent4">
                    <a:lumMod val="60000"/>
                    <a:lumOff val="40000"/>
                  </a:schemeClr>
                </a:solidFill>
                <a:effectLst/>
                <a:latin typeface="inherit"/>
              </a:rPr>
              <a:t>The gravitational force between the plane and Earth is an attractive force. The forces between opposite charges and opposite magnetic poles are also attractive. Label the locations of increasing and decreasing potential energy in the images</a:t>
            </a:r>
            <a:r>
              <a:rPr lang="en-US" b="0" i="0" dirty="0">
                <a:solidFill>
                  <a:srgbClr val="000000"/>
                </a:solidFill>
                <a:effectLst/>
                <a:latin typeface="inherit"/>
              </a:rPr>
              <a:t>.</a:t>
            </a:r>
          </a:p>
        </p:txBody>
      </p:sp>
      <p:sp>
        <p:nvSpPr>
          <p:cNvPr id="9" name="Rounded Rectangle 8"/>
          <p:cNvSpPr/>
          <p:nvPr/>
        </p:nvSpPr>
        <p:spPr>
          <a:xfrm>
            <a:off x="10438410" y="560509"/>
            <a:ext cx="1163782" cy="32927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Pg</a:t>
            </a:r>
            <a:r>
              <a:rPr lang="en-US" dirty="0"/>
              <a:t> 467</a:t>
            </a:r>
          </a:p>
        </p:txBody>
      </p:sp>
    </p:spTree>
    <p:extLst>
      <p:ext uri="{BB962C8B-B14F-4D97-AF65-F5344CB8AC3E}">
        <p14:creationId xmlns:p14="http://schemas.microsoft.com/office/powerpoint/2010/main" val="3015436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1754</Words>
  <Application>Microsoft Office PowerPoint</Application>
  <PresentationFormat>Widescreen</PresentationFormat>
  <Paragraphs>148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AvenirLTW01</vt:lpstr>
      <vt:lpstr>Calibri</vt:lpstr>
      <vt:lpstr>Calibri Light</vt:lpstr>
      <vt:lpstr>inherit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HK TECH</dc:creator>
  <cp:lastModifiedBy>Best Techology</cp:lastModifiedBy>
  <cp:revision>24</cp:revision>
  <dcterms:created xsi:type="dcterms:W3CDTF">2021-03-27T11:37:27Z</dcterms:created>
  <dcterms:modified xsi:type="dcterms:W3CDTF">2024-03-24T12:30:14Z</dcterms:modified>
</cp:coreProperties>
</file>