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88" autoAdjust="0"/>
    <p:restoredTop sz="94660"/>
  </p:normalViewPr>
  <p:slideViewPr>
    <p:cSldViewPr snapToGrid="0">
      <p:cViewPr varScale="1">
        <p:scale>
          <a:sx n="85" d="100"/>
          <a:sy n="85" d="100"/>
        </p:scale>
        <p:origin x="51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87E88965-3974-4E0C-BE46-8D9E80EBB9D1}" type="datetimeFigureOut">
              <a:rPr lang="en-US" smtClean="0"/>
              <a:t>3/2/2024</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5D08379B-69D0-4127-89D6-7E1BF480F03F}" type="slidenum">
              <a:rPr lang="en-US" smtClean="0"/>
              <a:t>‹#›</a:t>
            </a:fld>
            <a:endParaRPr lang="en-US"/>
          </a:p>
        </p:txBody>
      </p:sp>
    </p:spTree>
    <p:extLst>
      <p:ext uri="{BB962C8B-B14F-4D97-AF65-F5344CB8AC3E}">
        <p14:creationId xmlns:p14="http://schemas.microsoft.com/office/powerpoint/2010/main" val="3755332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E88965-3974-4E0C-BE46-8D9E80EBB9D1}"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8379B-69D0-4127-89D6-7E1BF480F03F}" type="slidenum">
              <a:rPr lang="en-US" smtClean="0"/>
              <a:t>‹#›</a:t>
            </a:fld>
            <a:endParaRPr lang="en-US"/>
          </a:p>
        </p:txBody>
      </p:sp>
    </p:spTree>
    <p:extLst>
      <p:ext uri="{BB962C8B-B14F-4D97-AF65-F5344CB8AC3E}">
        <p14:creationId xmlns:p14="http://schemas.microsoft.com/office/powerpoint/2010/main" val="983778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7E88965-3974-4E0C-BE46-8D9E80EBB9D1}" type="datetimeFigureOut">
              <a:rPr lang="en-US" smtClean="0"/>
              <a:t>3/2/2024</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5D08379B-69D0-4127-89D6-7E1BF480F03F}" type="slidenum">
              <a:rPr lang="en-US" smtClean="0"/>
              <a:t>‹#›</a:t>
            </a:fld>
            <a:endParaRPr lang="en-US"/>
          </a:p>
        </p:txBody>
      </p:sp>
    </p:spTree>
    <p:extLst>
      <p:ext uri="{BB962C8B-B14F-4D97-AF65-F5344CB8AC3E}">
        <p14:creationId xmlns:p14="http://schemas.microsoft.com/office/powerpoint/2010/main" val="1952497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7E88965-3974-4E0C-BE46-8D9E80EBB9D1}" type="datetimeFigureOut">
              <a:rPr lang="en-US" smtClean="0"/>
              <a:t>3/2/2024</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5D08379B-69D0-4127-89D6-7E1BF480F03F}"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07104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87E88965-3974-4E0C-BE46-8D9E80EBB9D1}" type="datetimeFigureOut">
              <a:rPr lang="en-US" smtClean="0"/>
              <a:t>3/2/2024</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5D08379B-69D0-4127-89D6-7E1BF480F03F}" type="slidenum">
              <a:rPr lang="en-US" smtClean="0"/>
              <a:t>‹#›</a:t>
            </a:fld>
            <a:endParaRPr lang="en-US"/>
          </a:p>
        </p:txBody>
      </p:sp>
    </p:spTree>
    <p:extLst>
      <p:ext uri="{BB962C8B-B14F-4D97-AF65-F5344CB8AC3E}">
        <p14:creationId xmlns:p14="http://schemas.microsoft.com/office/powerpoint/2010/main" val="321524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7E88965-3974-4E0C-BE46-8D9E80EBB9D1}" type="datetimeFigureOut">
              <a:rPr lang="en-US" smtClean="0"/>
              <a:t>3/2/2024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08379B-69D0-4127-89D6-7E1BF480F03F}" type="slidenum">
              <a:rPr lang="en-US" smtClean="0"/>
              <a:t>‹#›</a:t>
            </a:fld>
            <a:endParaRPr lang="en-US"/>
          </a:p>
        </p:txBody>
      </p:sp>
    </p:spTree>
    <p:extLst>
      <p:ext uri="{BB962C8B-B14F-4D97-AF65-F5344CB8AC3E}">
        <p14:creationId xmlns:p14="http://schemas.microsoft.com/office/powerpoint/2010/main" val="248697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7E88965-3974-4E0C-BE46-8D9E80EBB9D1}" type="datetimeFigureOut">
              <a:rPr lang="en-US" smtClean="0"/>
              <a:t>3/2/2024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08379B-69D0-4127-89D6-7E1BF480F03F}" type="slidenum">
              <a:rPr lang="en-US" smtClean="0"/>
              <a:t>‹#›</a:t>
            </a:fld>
            <a:endParaRPr lang="en-US"/>
          </a:p>
        </p:txBody>
      </p:sp>
    </p:spTree>
    <p:extLst>
      <p:ext uri="{BB962C8B-B14F-4D97-AF65-F5344CB8AC3E}">
        <p14:creationId xmlns:p14="http://schemas.microsoft.com/office/powerpoint/2010/main" val="3698828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E88965-3974-4E0C-BE46-8D9E80EBB9D1}"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8379B-69D0-4127-89D6-7E1BF480F03F}" type="slidenum">
              <a:rPr lang="en-US" smtClean="0"/>
              <a:t>‹#›</a:t>
            </a:fld>
            <a:endParaRPr lang="en-US"/>
          </a:p>
        </p:txBody>
      </p:sp>
    </p:spTree>
    <p:extLst>
      <p:ext uri="{BB962C8B-B14F-4D97-AF65-F5344CB8AC3E}">
        <p14:creationId xmlns:p14="http://schemas.microsoft.com/office/powerpoint/2010/main" val="2584956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87E88965-3974-4E0C-BE46-8D9E80EBB9D1}" type="datetimeFigureOut">
              <a:rPr lang="en-US" smtClean="0"/>
              <a:t>3/2/2024</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5D08379B-69D0-4127-89D6-7E1BF480F03F}" type="slidenum">
              <a:rPr lang="en-US" smtClean="0"/>
              <a:t>‹#›</a:t>
            </a:fld>
            <a:endParaRPr lang="en-US"/>
          </a:p>
        </p:txBody>
      </p:sp>
    </p:spTree>
    <p:extLst>
      <p:ext uri="{BB962C8B-B14F-4D97-AF65-F5344CB8AC3E}">
        <p14:creationId xmlns:p14="http://schemas.microsoft.com/office/powerpoint/2010/main" val="2912924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E88965-3974-4E0C-BE46-8D9E80EBB9D1}"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8379B-69D0-4127-89D6-7E1BF480F03F}" type="slidenum">
              <a:rPr lang="en-US" smtClean="0"/>
              <a:t>‹#›</a:t>
            </a:fld>
            <a:endParaRPr lang="en-US"/>
          </a:p>
        </p:txBody>
      </p:sp>
    </p:spTree>
    <p:extLst>
      <p:ext uri="{BB962C8B-B14F-4D97-AF65-F5344CB8AC3E}">
        <p14:creationId xmlns:p14="http://schemas.microsoft.com/office/powerpoint/2010/main" val="1197472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87E88965-3974-4E0C-BE46-8D9E80EBB9D1}" type="datetimeFigureOut">
              <a:rPr lang="en-US" smtClean="0"/>
              <a:t>3/2/2024</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5D08379B-69D0-4127-89D6-7E1BF480F03F}" type="slidenum">
              <a:rPr lang="en-US" smtClean="0"/>
              <a:t>‹#›</a:t>
            </a:fld>
            <a:endParaRPr lang="en-US"/>
          </a:p>
        </p:txBody>
      </p:sp>
    </p:spTree>
    <p:extLst>
      <p:ext uri="{BB962C8B-B14F-4D97-AF65-F5344CB8AC3E}">
        <p14:creationId xmlns:p14="http://schemas.microsoft.com/office/powerpoint/2010/main" val="3813605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E88965-3974-4E0C-BE46-8D9E80EBB9D1}"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8379B-69D0-4127-89D6-7E1BF480F03F}" type="slidenum">
              <a:rPr lang="en-US" smtClean="0"/>
              <a:t>‹#›</a:t>
            </a:fld>
            <a:endParaRPr lang="en-US"/>
          </a:p>
        </p:txBody>
      </p:sp>
    </p:spTree>
    <p:extLst>
      <p:ext uri="{BB962C8B-B14F-4D97-AF65-F5344CB8AC3E}">
        <p14:creationId xmlns:p14="http://schemas.microsoft.com/office/powerpoint/2010/main" val="1759604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E88965-3974-4E0C-BE46-8D9E80EBB9D1}" type="datetimeFigureOut">
              <a:rPr lang="en-US" smtClean="0"/>
              <a:t>3/2/2024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08379B-69D0-4127-89D6-7E1BF480F03F}" type="slidenum">
              <a:rPr lang="en-US" smtClean="0"/>
              <a:t>‹#›</a:t>
            </a:fld>
            <a:endParaRPr lang="en-US"/>
          </a:p>
        </p:txBody>
      </p:sp>
    </p:spTree>
    <p:extLst>
      <p:ext uri="{BB962C8B-B14F-4D97-AF65-F5344CB8AC3E}">
        <p14:creationId xmlns:p14="http://schemas.microsoft.com/office/powerpoint/2010/main" val="4232487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E88965-3974-4E0C-BE46-8D9E80EBB9D1}" type="datetimeFigureOut">
              <a:rPr lang="en-US" smtClean="0"/>
              <a:t>3/2/2024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08379B-69D0-4127-89D6-7E1BF480F03F}" type="slidenum">
              <a:rPr lang="en-US" smtClean="0"/>
              <a:t>‹#›</a:t>
            </a:fld>
            <a:endParaRPr lang="en-US"/>
          </a:p>
        </p:txBody>
      </p:sp>
    </p:spTree>
    <p:extLst>
      <p:ext uri="{BB962C8B-B14F-4D97-AF65-F5344CB8AC3E}">
        <p14:creationId xmlns:p14="http://schemas.microsoft.com/office/powerpoint/2010/main" val="3352827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E88965-3974-4E0C-BE46-8D9E80EBB9D1}" type="datetimeFigureOut">
              <a:rPr lang="en-US" smtClean="0"/>
              <a:t>3/2/2024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08379B-69D0-4127-89D6-7E1BF480F03F}" type="slidenum">
              <a:rPr lang="en-US" smtClean="0"/>
              <a:t>‹#›</a:t>
            </a:fld>
            <a:endParaRPr lang="en-US"/>
          </a:p>
        </p:txBody>
      </p:sp>
    </p:spTree>
    <p:extLst>
      <p:ext uri="{BB962C8B-B14F-4D97-AF65-F5344CB8AC3E}">
        <p14:creationId xmlns:p14="http://schemas.microsoft.com/office/powerpoint/2010/main" val="2451179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E88965-3974-4E0C-BE46-8D9E80EBB9D1}"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8379B-69D0-4127-89D6-7E1BF480F03F}" type="slidenum">
              <a:rPr lang="en-US" smtClean="0"/>
              <a:t>‹#›</a:t>
            </a:fld>
            <a:endParaRPr lang="en-US"/>
          </a:p>
        </p:txBody>
      </p:sp>
    </p:spTree>
    <p:extLst>
      <p:ext uri="{BB962C8B-B14F-4D97-AF65-F5344CB8AC3E}">
        <p14:creationId xmlns:p14="http://schemas.microsoft.com/office/powerpoint/2010/main" val="1364660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E88965-3974-4E0C-BE46-8D9E80EBB9D1}"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8379B-69D0-4127-89D6-7E1BF480F03F}" type="slidenum">
              <a:rPr lang="en-US" smtClean="0"/>
              <a:t>‹#›</a:t>
            </a:fld>
            <a:endParaRPr lang="en-US"/>
          </a:p>
        </p:txBody>
      </p:sp>
    </p:spTree>
    <p:extLst>
      <p:ext uri="{BB962C8B-B14F-4D97-AF65-F5344CB8AC3E}">
        <p14:creationId xmlns:p14="http://schemas.microsoft.com/office/powerpoint/2010/main" val="59680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7E88965-3974-4E0C-BE46-8D9E80EBB9D1}" type="datetimeFigureOut">
              <a:rPr lang="en-US" smtClean="0"/>
              <a:t>3/2/2024</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D08379B-69D0-4127-89D6-7E1BF480F03F}" type="slidenum">
              <a:rPr lang="en-US" smtClean="0"/>
              <a:t>‹#›</a:t>
            </a:fld>
            <a:endParaRPr lang="en-US"/>
          </a:p>
        </p:txBody>
      </p:sp>
    </p:spTree>
    <p:extLst>
      <p:ext uri="{BB962C8B-B14F-4D97-AF65-F5344CB8AC3E}">
        <p14:creationId xmlns:p14="http://schemas.microsoft.com/office/powerpoint/2010/main" val="138023018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hyperlink" Target="https://www.youtube.com/watch?v=7v2gs8rdQzU&amp;t=51s"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content-delivery-service.savvasrealize.com/content-delivery-service/eps/prod-realize-reader/api/item/1a651d1f-ed6e-451b-a3e0-5f0d793ecd64/1/file/9780328988297_G7_Live_05142018_SE_NA/OPS/xhtml/glossary.xhtml#P700101450100000000000000004499B"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content-delivery-service.savvasrealize.com/content-delivery-service/eps/prod-realize-reader/api/item/1a651d1f-ed6e-451b-a3e0-5f0d793ecd64/1/file/9780328988297_G7_Live_05142018_SE_NA/OPS/xhtml/glossary.xhtml#P7001014501000000000000000044823"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content-delivery-service.savvasrealize.com/content-delivery-service/eps/prod-realize-reader/api/item/1a651d1f-ed6e-451b-a3e0-5f0d793ecd64/1/file/9780328988297_G7_Live_05142018_SE_NA/OPS/xhtml/glossary.xhtml#P7001014501000000000000000044F87"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content-delivery-service.savvasrealize.com/content-delivery-service/eps/prod-realize-reader/api/item/1a651d1f-ed6e-451b-a3e0-5f0d793ecd64/1/file/9780328988297_G7_Live_05142018_SE_NA/OPS/xhtml/glossary.xhtml#P7001014501000000000000000044F02"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content-delivery-service.savvasrealize.com/content-delivery-service/eps/prod-realize-reader/api/item/1a651d1f-ed6e-451b-a3e0-5f0d793ecd64/1/file/9780328988297_G7_Live_05142018_SE_NA/OPS/xhtml/glossary.xhtml#P7001014501000000000000000044FDF"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content-delivery-service.savvasrealize.com/content-delivery-service/eps/prod-realize-reader/api/item/1a651d1f-ed6e-451b-a3e0-5f0d793ecd64/1/file/9780328988297_G7_Live_05142018_SE_NA/OPS/xhtml/glossary.xhtml#P700101450100000000000080030B1CB-x10"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content-delivery-service.savvasrealize.com/content-delivery-service/eps/prod-realize-reader/api/item/1a651d1f-ed6e-451b-a3e0-5f0d793ecd64/1/file/9780328988297_G7_Live_05142018_SE_NA/OPS/xhtml/glossary.xhtml#P7001014501000000000000000044706"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content-delivery-service.savvasrealize.com/content-delivery-service/eps/prod-realize-reader/api/item/1a651d1f-ed6e-451b-a3e0-5f0d793ecd64/1/file/9780328988297_G7_Live_05142018_SE_NA/OPS/xhtml/glossary.xhtml#P700101450100000000000000004B17E" TargetMode="External"/><Relationship Id="rId1" Type="http://schemas.openxmlformats.org/officeDocument/2006/relationships/slideLayout" Target="../slideLayouts/slideLayout2.xml"/><Relationship Id="rId4" Type="http://schemas.openxmlformats.org/officeDocument/2006/relationships/hyperlink" Target="https://www.youtube.com/watch?v=aCTRjVEmeC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hyperlink" Target="https://www.sciencephoto.com/media/589800/view/photoelectric-effect"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0b0axfyJ4oo"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2450" y="185737"/>
            <a:ext cx="6915150" cy="1152525"/>
          </a:xfrm>
          <a:prstGeom prst="rect">
            <a:avLst/>
          </a:prstGeom>
        </p:spPr>
      </p:pic>
      <p:pic>
        <p:nvPicPr>
          <p:cNvPr id="8" name="Picture 7"/>
          <p:cNvPicPr>
            <a:picLocks noChangeAspect="1"/>
          </p:cNvPicPr>
          <p:nvPr/>
        </p:nvPicPr>
        <p:blipFill>
          <a:blip r:embed="rId3"/>
          <a:stretch>
            <a:fillRect/>
          </a:stretch>
        </p:blipFill>
        <p:spPr>
          <a:xfrm>
            <a:off x="7762875" y="1857374"/>
            <a:ext cx="4362450" cy="2714625"/>
          </a:xfrm>
          <a:prstGeom prst="rect">
            <a:avLst/>
          </a:prstGeom>
          <a:ln>
            <a:noFill/>
          </a:ln>
          <a:effectLst>
            <a:softEdge rad="112500"/>
          </a:effectLst>
        </p:spPr>
      </p:pic>
      <p:pic>
        <p:nvPicPr>
          <p:cNvPr id="9" name="Picture 8"/>
          <p:cNvPicPr>
            <a:picLocks noChangeAspect="1"/>
          </p:cNvPicPr>
          <p:nvPr/>
        </p:nvPicPr>
        <p:blipFill>
          <a:blip r:embed="rId4"/>
          <a:stretch>
            <a:fillRect/>
          </a:stretch>
        </p:blipFill>
        <p:spPr>
          <a:xfrm>
            <a:off x="552450" y="1566861"/>
            <a:ext cx="6915150" cy="1243013"/>
          </a:xfrm>
          <a:prstGeom prst="rect">
            <a:avLst/>
          </a:prstGeom>
        </p:spPr>
      </p:pic>
      <p:sp>
        <p:nvSpPr>
          <p:cNvPr id="10" name="Rectangle 9"/>
          <p:cNvSpPr/>
          <p:nvPr/>
        </p:nvSpPr>
        <p:spPr>
          <a:xfrm>
            <a:off x="552450" y="3000375"/>
            <a:ext cx="4695824" cy="1754326"/>
          </a:xfrm>
          <a:prstGeom prst="rect">
            <a:avLst/>
          </a:prstGeom>
        </p:spPr>
        <p:txBody>
          <a:bodyPr wrap="square">
            <a:spAutoFit/>
          </a:bodyPr>
          <a:lstStyle/>
          <a:p>
            <a:pPr fontAlgn="base"/>
            <a:r>
              <a:rPr lang="en-US" b="1" dirty="0">
                <a:latin typeface="inherit"/>
              </a:rPr>
              <a:t>Guiding Questions</a:t>
            </a:r>
            <a:endParaRPr lang="en-US" b="1" dirty="0">
              <a:solidFill>
                <a:srgbClr val="FF0000"/>
              </a:solidFill>
              <a:latin typeface="inherit"/>
            </a:endParaRPr>
          </a:p>
          <a:p>
            <a:pPr fontAlgn="base">
              <a:buFont typeface="Arial" panose="020B0604020202020204" pitchFamily="34" charset="0"/>
              <a:buChar char="•"/>
            </a:pPr>
            <a:r>
              <a:rPr lang="en-US" dirty="0">
                <a:solidFill>
                  <a:schemeClr val="accent6"/>
                </a:solidFill>
                <a:latin typeface="inherit"/>
              </a:rPr>
              <a:t>What makes up an electromagnetic wave?</a:t>
            </a:r>
          </a:p>
          <a:p>
            <a:pPr fontAlgn="base">
              <a:buFont typeface="Arial" panose="020B0604020202020204" pitchFamily="34" charset="0"/>
              <a:buChar char="•"/>
            </a:pPr>
            <a:r>
              <a:rPr lang="en-US" dirty="0">
                <a:solidFill>
                  <a:schemeClr val="accent6"/>
                </a:solidFill>
                <a:latin typeface="inherit"/>
              </a:rPr>
              <a:t>How can you model electromagnetic wave behavior?</a:t>
            </a:r>
          </a:p>
          <a:p>
            <a:pPr fontAlgn="base">
              <a:buFont typeface="Arial" panose="020B0604020202020204" pitchFamily="34" charset="0"/>
              <a:buChar char="•"/>
            </a:pPr>
            <a:r>
              <a:rPr lang="en-US" dirty="0">
                <a:solidFill>
                  <a:schemeClr val="accent6"/>
                </a:solidFill>
                <a:latin typeface="inherit"/>
              </a:rPr>
              <a:t>What kinds of waves make up the electromagnetic spectrum?</a:t>
            </a:r>
            <a:endParaRPr lang="en-US" b="0" i="0" dirty="0">
              <a:solidFill>
                <a:schemeClr val="accent6"/>
              </a:solidFill>
              <a:effectLst/>
              <a:latin typeface="inherit"/>
            </a:endParaRPr>
          </a:p>
        </p:txBody>
      </p:sp>
      <p:sp>
        <p:nvSpPr>
          <p:cNvPr id="2" name="Rectangle 1"/>
          <p:cNvSpPr/>
          <p:nvPr/>
        </p:nvSpPr>
        <p:spPr>
          <a:xfrm>
            <a:off x="1371600" y="5458510"/>
            <a:ext cx="6096000" cy="923330"/>
          </a:xfrm>
          <a:prstGeom prst="rect">
            <a:avLst/>
          </a:prstGeom>
        </p:spPr>
        <p:txBody>
          <a:bodyPr>
            <a:spAutoFit/>
          </a:bodyPr>
          <a:lstStyle/>
          <a:p>
            <a:r>
              <a:rPr lang="en-US" dirty="0">
                <a:hlinkClick r:id="rId5"/>
              </a:rPr>
              <a:t>https://www.youtube.com/watch?v=7v2gs8rdQzU&amp;t=51s</a:t>
            </a:r>
            <a:endParaRPr lang="en-US" dirty="0"/>
          </a:p>
          <a:p>
            <a:endParaRPr lang="en-US" dirty="0"/>
          </a:p>
        </p:txBody>
      </p:sp>
    </p:spTree>
    <p:extLst>
      <p:ext uri="{BB962C8B-B14F-4D97-AF65-F5344CB8AC3E}">
        <p14:creationId xmlns:p14="http://schemas.microsoft.com/office/powerpoint/2010/main" val="2803610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3425" y="1114425"/>
            <a:ext cx="6610350" cy="3695700"/>
          </a:xfrm>
          <a:prstGeom prst="rect">
            <a:avLst/>
          </a:prstGeom>
        </p:spPr>
      </p:pic>
      <p:sp>
        <p:nvSpPr>
          <p:cNvPr id="5" name="Rectangle 4"/>
          <p:cNvSpPr/>
          <p:nvPr/>
        </p:nvSpPr>
        <p:spPr>
          <a:xfrm>
            <a:off x="228334" y="120134"/>
            <a:ext cx="4568879" cy="584775"/>
          </a:xfrm>
          <a:prstGeom prst="rect">
            <a:avLst/>
          </a:prstGeom>
        </p:spPr>
        <p:txBody>
          <a:bodyPr wrap="none">
            <a:spAutoFit/>
          </a:bodyPr>
          <a:lstStyle/>
          <a:p>
            <a:pPr fontAlgn="base"/>
            <a:r>
              <a:rPr lang="en-US" sz="3200" b="1" dirty="0"/>
              <a:t>Particle Model of Light</a:t>
            </a:r>
          </a:p>
        </p:txBody>
      </p:sp>
      <p:pic>
        <p:nvPicPr>
          <p:cNvPr id="6" name="Picture 5"/>
          <p:cNvPicPr>
            <a:picLocks noChangeAspect="1"/>
          </p:cNvPicPr>
          <p:nvPr/>
        </p:nvPicPr>
        <p:blipFill>
          <a:blip r:embed="rId3"/>
          <a:stretch>
            <a:fillRect/>
          </a:stretch>
        </p:blipFill>
        <p:spPr>
          <a:xfrm>
            <a:off x="5895975" y="5072062"/>
            <a:ext cx="4686300" cy="1133475"/>
          </a:xfrm>
          <a:prstGeom prst="rect">
            <a:avLst/>
          </a:prstGeom>
        </p:spPr>
      </p:pic>
    </p:spTree>
    <p:extLst>
      <p:ext uri="{BB962C8B-B14F-4D97-AF65-F5344CB8AC3E}">
        <p14:creationId xmlns:p14="http://schemas.microsoft.com/office/powerpoint/2010/main" val="99100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30314" y="971788"/>
            <a:ext cx="6096000" cy="2862322"/>
          </a:xfrm>
          <a:prstGeom prst="rect">
            <a:avLst/>
          </a:prstGeom>
        </p:spPr>
        <p:txBody>
          <a:bodyPr>
            <a:spAutoFit/>
          </a:bodyPr>
          <a:lstStyle/>
          <a:p>
            <a:pPr marL="285750" indent="-285750" fontAlgn="base">
              <a:buFont typeface="Arial" panose="020B0604020202020204" pitchFamily="34" charset="0"/>
              <a:buChar char="•"/>
            </a:pPr>
            <a:r>
              <a:rPr lang="en-US" dirty="0">
                <a:solidFill>
                  <a:schemeClr val="accent6"/>
                </a:solidFill>
                <a:latin typeface="AvenirLTW01"/>
              </a:rPr>
              <a:t>If you use a wave model for electromagnetic waves, the waves have all of the properties that mechanical waves do. Namely, each wave has a certain amplitude, frequency, wavelength, wave speed, and energy.</a:t>
            </a:r>
          </a:p>
          <a:p>
            <a:pPr marL="285750" indent="-285750" fontAlgn="base">
              <a:buFont typeface="Arial" panose="020B0604020202020204" pitchFamily="34" charset="0"/>
              <a:buChar char="•"/>
            </a:pPr>
            <a:endParaRPr lang="en-US" dirty="0">
              <a:solidFill>
                <a:schemeClr val="accent6"/>
              </a:solidFill>
              <a:latin typeface="AvenirLTW01"/>
            </a:endParaRPr>
          </a:p>
          <a:p>
            <a:pPr marL="285750" indent="-285750" fontAlgn="base">
              <a:buFont typeface="Arial" panose="020B0604020202020204" pitchFamily="34" charset="0"/>
              <a:buChar char="•"/>
            </a:pPr>
            <a:r>
              <a:rPr lang="en-US" dirty="0">
                <a:solidFill>
                  <a:schemeClr val="accent6"/>
                </a:solidFill>
                <a:latin typeface="AvenirLTW01"/>
              </a:rPr>
              <a:t> Electromagnetic waves are divided into categories based on their wavelengths (or frequencies). Visible light, radio waves, and X-rays are three examples of electromagnetic waves. </a:t>
            </a:r>
          </a:p>
          <a:p>
            <a:pPr marL="285750" indent="-285750" fontAlgn="base">
              <a:buFont typeface="Arial" panose="020B0604020202020204" pitchFamily="34" charset="0"/>
              <a:buChar char="•"/>
            </a:pPr>
            <a:endParaRPr lang="en-US" dirty="0">
              <a:solidFill>
                <a:srgbClr val="FF0000"/>
              </a:solidFill>
              <a:latin typeface="AvenirLTW01"/>
            </a:endParaRPr>
          </a:p>
        </p:txBody>
      </p:sp>
      <p:sp>
        <p:nvSpPr>
          <p:cNvPr id="5" name="Rectangle 4"/>
          <p:cNvSpPr/>
          <p:nvPr/>
        </p:nvSpPr>
        <p:spPr>
          <a:xfrm>
            <a:off x="291939" y="215384"/>
            <a:ext cx="5705408" cy="584775"/>
          </a:xfrm>
          <a:prstGeom prst="rect">
            <a:avLst/>
          </a:prstGeom>
        </p:spPr>
        <p:txBody>
          <a:bodyPr wrap="none">
            <a:spAutoFit/>
          </a:bodyPr>
          <a:lstStyle/>
          <a:p>
            <a:pPr fontAlgn="base"/>
            <a:r>
              <a:rPr lang="en-US" sz="3200" b="1" dirty="0"/>
              <a:t>Wavelength and Frequency</a:t>
            </a:r>
          </a:p>
        </p:txBody>
      </p:sp>
      <p:pic>
        <p:nvPicPr>
          <p:cNvPr id="6" name="Picture 5"/>
          <p:cNvPicPr>
            <a:picLocks noChangeAspect="1"/>
          </p:cNvPicPr>
          <p:nvPr/>
        </p:nvPicPr>
        <p:blipFill>
          <a:blip r:embed="rId2"/>
          <a:stretch>
            <a:fillRect/>
          </a:stretch>
        </p:blipFill>
        <p:spPr>
          <a:xfrm>
            <a:off x="444339" y="4005739"/>
            <a:ext cx="9814086" cy="2276833"/>
          </a:xfrm>
          <a:prstGeom prst="rect">
            <a:avLst/>
          </a:prstGeom>
          <a:ln>
            <a:noFill/>
          </a:ln>
          <a:effectLst>
            <a:softEdge rad="112500"/>
          </a:effectLst>
        </p:spPr>
      </p:pic>
    </p:spTree>
    <p:extLst>
      <p:ext uri="{BB962C8B-B14F-4D97-AF65-F5344CB8AC3E}">
        <p14:creationId xmlns:p14="http://schemas.microsoft.com/office/powerpoint/2010/main" val="1586469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8829" y="1600153"/>
            <a:ext cx="6127913" cy="1754326"/>
          </a:xfrm>
          <a:prstGeom prst="rect">
            <a:avLst/>
          </a:prstGeom>
        </p:spPr>
        <p:txBody>
          <a:bodyPr wrap="square">
            <a:spAutoFit/>
          </a:bodyPr>
          <a:lstStyle/>
          <a:p>
            <a:pPr marL="285750" indent="-285750" fontAlgn="base">
              <a:buFont typeface="Arial" panose="020B0604020202020204" pitchFamily="34" charset="0"/>
              <a:buChar char="•"/>
            </a:pPr>
            <a:r>
              <a:rPr lang="en-US" dirty="0">
                <a:solidFill>
                  <a:schemeClr val="accent6"/>
                </a:solidFill>
                <a:latin typeface="AvenirLTW01"/>
              </a:rPr>
              <a:t>each has properties that make it more useful for some purposes than for others. If you tried to microwave your food with radio waves, or make a phone call with X-rays, you wouldn’t get very far! All electromagnetic waves travel at the same speed in a vacuum, but they have different wavelengths and different frequencies.</a:t>
            </a:r>
          </a:p>
        </p:txBody>
      </p:sp>
      <p:sp>
        <p:nvSpPr>
          <p:cNvPr id="5" name="Rectangle 4"/>
          <p:cNvSpPr/>
          <p:nvPr/>
        </p:nvSpPr>
        <p:spPr>
          <a:xfrm>
            <a:off x="291939" y="215384"/>
            <a:ext cx="5705408" cy="584775"/>
          </a:xfrm>
          <a:prstGeom prst="rect">
            <a:avLst/>
          </a:prstGeom>
        </p:spPr>
        <p:txBody>
          <a:bodyPr wrap="none">
            <a:spAutoFit/>
          </a:bodyPr>
          <a:lstStyle/>
          <a:p>
            <a:pPr fontAlgn="base"/>
            <a:r>
              <a:rPr lang="en-US" sz="3200" b="1" dirty="0"/>
              <a:t>Wavelength and Frequency</a:t>
            </a:r>
          </a:p>
        </p:txBody>
      </p:sp>
      <p:pic>
        <p:nvPicPr>
          <p:cNvPr id="9" name="Picture 8"/>
          <p:cNvPicPr>
            <a:picLocks noChangeAspect="1"/>
          </p:cNvPicPr>
          <p:nvPr/>
        </p:nvPicPr>
        <p:blipFill>
          <a:blip r:embed="rId2"/>
          <a:stretch>
            <a:fillRect/>
          </a:stretch>
        </p:blipFill>
        <p:spPr>
          <a:xfrm>
            <a:off x="8843962" y="582704"/>
            <a:ext cx="2105025" cy="2771775"/>
          </a:xfrm>
          <a:prstGeom prst="rect">
            <a:avLst/>
          </a:prstGeom>
          <a:ln>
            <a:noFill/>
          </a:ln>
          <a:effectLst>
            <a:softEdge rad="112500"/>
          </a:effectLst>
        </p:spPr>
      </p:pic>
      <p:pic>
        <p:nvPicPr>
          <p:cNvPr id="10" name="Picture 9"/>
          <p:cNvPicPr>
            <a:picLocks noChangeAspect="1"/>
          </p:cNvPicPr>
          <p:nvPr/>
        </p:nvPicPr>
        <p:blipFill>
          <a:blip r:embed="rId3"/>
          <a:stretch>
            <a:fillRect/>
          </a:stretch>
        </p:blipFill>
        <p:spPr>
          <a:xfrm>
            <a:off x="3883293" y="5419224"/>
            <a:ext cx="4610100" cy="876300"/>
          </a:xfrm>
          <a:prstGeom prst="rect">
            <a:avLst/>
          </a:prstGeom>
          <a:ln>
            <a:noFill/>
          </a:ln>
          <a:effectLst>
            <a:softEdge rad="112500"/>
          </a:effectLst>
        </p:spPr>
      </p:pic>
    </p:spTree>
    <p:extLst>
      <p:ext uri="{BB962C8B-B14F-4D97-AF65-F5344CB8AC3E}">
        <p14:creationId xmlns:p14="http://schemas.microsoft.com/office/powerpoint/2010/main" val="3979074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934" y="1090940"/>
            <a:ext cx="5629209" cy="4801314"/>
          </a:xfrm>
          <a:prstGeom prst="rect">
            <a:avLst/>
          </a:prstGeom>
        </p:spPr>
        <p:txBody>
          <a:bodyPr wrap="square">
            <a:spAutoFit/>
          </a:bodyPr>
          <a:lstStyle/>
          <a:p>
            <a:pPr marL="285750" indent="-285750">
              <a:buFont typeface="Arial" panose="020B0604020202020204" pitchFamily="34" charset="0"/>
              <a:buChar char="•"/>
            </a:pPr>
            <a:r>
              <a:rPr lang="en-US" dirty="0">
                <a:solidFill>
                  <a:schemeClr val="accent6"/>
                </a:solidFill>
                <a:latin typeface="AvenirLTW01"/>
              </a:rPr>
              <a:t>As you can see in </a:t>
            </a:r>
            <a:r>
              <a:rPr lang="en-US" b="1" dirty="0">
                <a:solidFill>
                  <a:schemeClr val="accent6"/>
                </a:solidFill>
                <a:latin typeface="AvenirLTW01"/>
              </a:rPr>
              <a:t>Figure 3</a:t>
            </a:r>
            <a:r>
              <a:rPr lang="en-US" dirty="0">
                <a:solidFill>
                  <a:schemeClr val="accent6"/>
                </a:solidFill>
                <a:latin typeface="AvenirLTW01"/>
              </a:rPr>
              <a:t>, wavelength and frequency are related. In order for a wave to have a high frequency, its wavelength must be short. </a:t>
            </a:r>
          </a:p>
          <a:p>
            <a:pPr marL="285750" indent="-285750">
              <a:buFont typeface="Arial" panose="020B0604020202020204" pitchFamily="34" charset="0"/>
              <a:buChar char="•"/>
            </a:pPr>
            <a:endParaRPr lang="en-US" dirty="0">
              <a:solidFill>
                <a:schemeClr val="accent6"/>
              </a:solidFill>
              <a:latin typeface="AvenirLTW01"/>
            </a:endParaRPr>
          </a:p>
          <a:p>
            <a:pPr marL="285750" indent="-285750">
              <a:buFont typeface="Arial" panose="020B0604020202020204" pitchFamily="34" charset="0"/>
              <a:buChar char="•"/>
            </a:pPr>
            <a:r>
              <a:rPr lang="en-US" dirty="0">
                <a:solidFill>
                  <a:schemeClr val="accent6"/>
                </a:solidFill>
                <a:latin typeface="AvenirLTW01"/>
              </a:rPr>
              <a:t>Waves with the shortest wavelengths have the highest frequencies.</a:t>
            </a:r>
          </a:p>
          <a:p>
            <a:endParaRPr lang="en-US" dirty="0">
              <a:solidFill>
                <a:schemeClr val="accent6"/>
              </a:solidFill>
              <a:latin typeface="AvenirLTW01"/>
            </a:endParaRPr>
          </a:p>
          <a:p>
            <a:pPr marL="285750" indent="-285750">
              <a:buFont typeface="Arial" panose="020B0604020202020204" pitchFamily="34" charset="0"/>
              <a:buChar char="•"/>
            </a:pPr>
            <a:r>
              <a:rPr lang="en-US" dirty="0">
                <a:solidFill>
                  <a:schemeClr val="accent6"/>
                </a:solidFill>
                <a:latin typeface="AvenirLTW01"/>
              </a:rPr>
              <a:t>Frequency is also related to energy. Higher </a:t>
            </a:r>
          </a:p>
          <a:p>
            <a:r>
              <a:rPr lang="en-US" dirty="0">
                <a:solidFill>
                  <a:schemeClr val="accent6"/>
                </a:solidFill>
                <a:latin typeface="AvenirLTW01"/>
              </a:rPr>
              <a:t>    frequency waves have more energy, while lower </a:t>
            </a:r>
          </a:p>
          <a:p>
            <a:r>
              <a:rPr lang="en-US" dirty="0">
                <a:solidFill>
                  <a:schemeClr val="accent6"/>
                </a:solidFill>
                <a:latin typeface="AvenirLTW01"/>
              </a:rPr>
              <a:t>    frequency waves have less energy.</a:t>
            </a:r>
          </a:p>
          <a:p>
            <a:endParaRPr lang="en-US" dirty="0">
              <a:solidFill>
                <a:schemeClr val="accent6"/>
              </a:solidFill>
              <a:latin typeface="AvenirLTW01"/>
            </a:endParaRPr>
          </a:p>
          <a:p>
            <a:pPr marL="285750" indent="-285750">
              <a:buFont typeface="Arial" panose="020B0604020202020204" pitchFamily="34" charset="0"/>
              <a:buChar char="•"/>
            </a:pPr>
            <a:r>
              <a:rPr lang="en-US" dirty="0">
                <a:solidFill>
                  <a:schemeClr val="accent6"/>
                </a:solidFill>
                <a:latin typeface="AvenirLTW01"/>
              </a:rPr>
              <a:t>Visible light is the only range of wavelengths your eyes can see. A radio detects radio waves, which have much longer wavelengths than visible light. </a:t>
            </a:r>
          </a:p>
          <a:p>
            <a:pPr marL="285750" indent="-285750">
              <a:buFont typeface="Arial" panose="020B0604020202020204" pitchFamily="34" charset="0"/>
              <a:buChar char="•"/>
            </a:pPr>
            <a:endParaRPr lang="en-US" dirty="0">
              <a:solidFill>
                <a:schemeClr val="accent6"/>
              </a:solidFill>
              <a:latin typeface="AvenirLTW01"/>
            </a:endParaRPr>
          </a:p>
          <a:p>
            <a:pPr marL="285750" indent="-285750">
              <a:buFont typeface="Arial" panose="020B0604020202020204" pitchFamily="34" charset="0"/>
              <a:buChar char="•"/>
            </a:pPr>
            <a:r>
              <a:rPr lang="en-US" dirty="0">
                <a:solidFill>
                  <a:schemeClr val="accent6"/>
                </a:solidFill>
                <a:latin typeface="AvenirLTW01"/>
              </a:rPr>
              <a:t>X-rays, on the other hand, have much shorter wavelengths than visible light.</a:t>
            </a:r>
            <a:endParaRPr lang="en-US" dirty="0">
              <a:solidFill>
                <a:schemeClr val="accent6"/>
              </a:solidFill>
            </a:endParaRPr>
          </a:p>
        </p:txBody>
      </p:sp>
      <p:sp>
        <p:nvSpPr>
          <p:cNvPr id="5" name="Rectangle 4"/>
          <p:cNvSpPr/>
          <p:nvPr/>
        </p:nvSpPr>
        <p:spPr>
          <a:xfrm>
            <a:off x="6232445" y="490776"/>
            <a:ext cx="6096000" cy="1200329"/>
          </a:xfrm>
          <a:prstGeom prst="rect">
            <a:avLst/>
          </a:prstGeom>
        </p:spPr>
        <p:txBody>
          <a:bodyPr>
            <a:spAutoFit/>
          </a:bodyPr>
          <a:lstStyle/>
          <a:p>
            <a:pPr fontAlgn="base"/>
            <a:r>
              <a:rPr lang="en-US" b="1" dirty="0">
                <a:solidFill>
                  <a:srgbClr val="1D42A5"/>
                </a:solidFill>
                <a:latin typeface="inherit"/>
              </a:rPr>
              <a:t>Wavelengths and Frequencies</a:t>
            </a:r>
            <a:r>
              <a:rPr lang="en-US" b="1" dirty="0"/>
              <a:t> </a:t>
            </a:r>
            <a:r>
              <a:rPr lang="en-US" b="1" dirty="0">
                <a:latin typeface="inherit"/>
              </a:rPr>
              <a:t>Figure 3</a:t>
            </a:r>
            <a:endParaRPr lang="en-US" b="1" dirty="0"/>
          </a:p>
          <a:p>
            <a:pPr fontAlgn="base"/>
            <a:r>
              <a:rPr lang="en-US" dirty="0">
                <a:solidFill>
                  <a:srgbClr val="00B0F0"/>
                </a:solidFill>
                <a:latin typeface="inherit"/>
              </a:rPr>
              <a:t>Use the information from the text to label the three wavelength ranges shown in the diagram as either X-rays, radio waves, or visible light.</a:t>
            </a:r>
            <a:endParaRPr lang="en-US" b="0" i="0" dirty="0">
              <a:solidFill>
                <a:srgbClr val="00B0F0"/>
              </a:solidFill>
              <a:effectLst/>
              <a:latin typeface="inherit"/>
            </a:endParaRPr>
          </a:p>
        </p:txBody>
      </p:sp>
      <p:pic>
        <p:nvPicPr>
          <p:cNvPr id="6" name="Picture 5"/>
          <p:cNvPicPr>
            <a:picLocks noChangeAspect="1"/>
          </p:cNvPicPr>
          <p:nvPr/>
        </p:nvPicPr>
        <p:blipFill>
          <a:blip r:embed="rId2"/>
          <a:stretch>
            <a:fillRect/>
          </a:stretch>
        </p:blipFill>
        <p:spPr>
          <a:xfrm>
            <a:off x="6321264" y="2112229"/>
            <a:ext cx="5819775" cy="2565650"/>
          </a:xfrm>
          <a:prstGeom prst="rect">
            <a:avLst/>
          </a:prstGeom>
          <a:ln>
            <a:noFill/>
          </a:ln>
          <a:effectLst>
            <a:softEdge rad="112500"/>
          </a:effectLst>
        </p:spPr>
      </p:pic>
      <p:sp>
        <p:nvSpPr>
          <p:cNvPr id="7" name="Rectangle 6"/>
          <p:cNvSpPr/>
          <p:nvPr/>
        </p:nvSpPr>
        <p:spPr>
          <a:xfrm>
            <a:off x="291939" y="215384"/>
            <a:ext cx="5705408" cy="584775"/>
          </a:xfrm>
          <a:prstGeom prst="rect">
            <a:avLst/>
          </a:prstGeom>
        </p:spPr>
        <p:txBody>
          <a:bodyPr wrap="none">
            <a:spAutoFit/>
          </a:bodyPr>
          <a:lstStyle/>
          <a:p>
            <a:pPr fontAlgn="base"/>
            <a:r>
              <a:rPr lang="en-US" sz="3200" b="1" dirty="0"/>
              <a:t>Wavelength and Frequency</a:t>
            </a:r>
          </a:p>
        </p:txBody>
      </p:sp>
    </p:spTree>
    <p:extLst>
      <p:ext uri="{BB962C8B-B14F-4D97-AF65-F5344CB8AC3E}">
        <p14:creationId xmlns:p14="http://schemas.microsoft.com/office/powerpoint/2010/main" val="4088722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2378"/>
            <a:ext cx="6096000" cy="584775"/>
          </a:xfrm>
          <a:prstGeom prst="rect">
            <a:avLst/>
          </a:prstGeom>
        </p:spPr>
        <p:txBody>
          <a:bodyPr>
            <a:spAutoFit/>
          </a:bodyPr>
          <a:lstStyle/>
          <a:p>
            <a:r>
              <a:rPr lang="en-US" sz="3200" dirty="0">
                <a:latin typeface="AvenirLTW01"/>
              </a:rPr>
              <a:t>The Electro Magnetic Spectrum</a:t>
            </a:r>
            <a:endParaRPr lang="en-US" sz="3200" dirty="0"/>
          </a:p>
        </p:txBody>
      </p:sp>
      <p:sp>
        <p:nvSpPr>
          <p:cNvPr id="5" name="Rectangle 4"/>
          <p:cNvSpPr/>
          <p:nvPr/>
        </p:nvSpPr>
        <p:spPr>
          <a:xfrm>
            <a:off x="57150" y="983364"/>
            <a:ext cx="6096000" cy="5355312"/>
          </a:xfrm>
          <a:prstGeom prst="rect">
            <a:avLst/>
          </a:prstGeom>
        </p:spPr>
        <p:txBody>
          <a:bodyPr>
            <a:spAutoFit/>
          </a:bodyPr>
          <a:lstStyle/>
          <a:p>
            <a:pPr marL="285750" indent="-285750">
              <a:buFont typeface="Arial" panose="020B0604020202020204" pitchFamily="34" charset="0"/>
              <a:buChar char="•"/>
            </a:pPr>
            <a:r>
              <a:rPr lang="en-US" dirty="0">
                <a:solidFill>
                  <a:schemeClr val="accent6"/>
                </a:solidFill>
                <a:latin typeface="AvenirLTW01"/>
              </a:rPr>
              <a:t>There are many different types of electromagnetic waves. The complete rang of electromagnetic waves placed in order of increasing frequency is called the electromagnetic spectrum. </a:t>
            </a:r>
          </a:p>
          <a:p>
            <a:pPr marL="285750" indent="-285750">
              <a:buFont typeface="Arial" panose="020B0604020202020204" pitchFamily="34" charset="0"/>
              <a:buChar char="•"/>
            </a:pPr>
            <a:endParaRPr lang="en-US" dirty="0">
              <a:solidFill>
                <a:schemeClr val="accent6"/>
              </a:solidFill>
              <a:latin typeface="AvenirLTW01"/>
            </a:endParaRPr>
          </a:p>
          <a:p>
            <a:pPr marL="285750" indent="-285750">
              <a:buFont typeface="Arial" panose="020B0604020202020204" pitchFamily="34" charset="0"/>
              <a:buChar char="•"/>
            </a:pPr>
            <a:r>
              <a:rPr lang="en-US" dirty="0">
                <a:solidFill>
                  <a:schemeClr val="accent6"/>
                </a:solidFill>
                <a:latin typeface="AvenirLTW01"/>
              </a:rPr>
              <a:t>Electromagnetic spectrum is made p of radio waves, microwaves, infrared rays, visible light, ultraviolet rays, X-rays, and gamma rays.</a:t>
            </a:r>
          </a:p>
          <a:p>
            <a:pPr marL="285750" indent="-285750">
              <a:buFont typeface="Arial" panose="020B0604020202020204" pitchFamily="34" charset="0"/>
              <a:buChar char="•"/>
            </a:pPr>
            <a:endParaRPr lang="en-US" dirty="0">
              <a:solidFill>
                <a:schemeClr val="accent6"/>
              </a:solidFill>
              <a:latin typeface="AvenirLTW01"/>
            </a:endParaRPr>
          </a:p>
          <a:p>
            <a:pPr marL="285750" indent="-285750">
              <a:buFont typeface="Arial" panose="020B0604020202020204" pitchFamily="34" charset="0"/>
              <a:buChar char="•"/>
            </a:pPr>
            <a:r>
              <a:rPr lang="en-US" dirty="0">
                <a:solidFill>
                  <a:schemeClr val="accent6"/>
                </a:solidFill>
                <a:latin typeface="AvenirLTW01"/>
              </a:rPr>
              <a:t>Radio Waves Electromagnetic waves with longest wavelength and shortest frequencies are radio waves.</a:t>
            </a:r>
          </a:p>
          <a:p>
            <a:r>
              <a:rPr lang="en-US" dirty="0">
                <a:solidFill>
                  <a:schemeClr val="accent6"/>
                </a:solidFill>
                <a:latin typeface="AvenirLTW01"/>
              </a:rPr>
              <a:t>     Radio waves are used in mobile phones. </a:t>
            </a:r>
          </a:p>
          <a:p>
            <a:endParaRPr lang="en-US" dirty="0">
              <a:solidFill>
                <a:schemeClr val="accent6"/>
              </a:solidFill>
              <a:latin typeface="AvenirLTW01"/>
            </a:endParaRPr>
          </a:p>
          <a:p>
            <a:r>
              <a:rPr lang="en-US" dirty="0">
                <a:solidFill>
                  <a:schemeClr val="accent6"/>
                </a:solidFill>
                <a:latin typeface="AvenirLTW01"/>
              </a:rPr>
              <a:t> * Towers  receives and transmit radio waves along s     </a:t>
            </a:r>
          </a:p>
          <a:p>
            <a:r>
              <a:rPr lang="en-US" dirty="0">
                <a:solidFill>
                  <a:schemeClr val="accent6"/>
                </a:solidFill>
                <a:latin typeface="AvenirLTW01"/>
              </a:rPr>
              <a:t>    network that connects mobile phones to each other, to </a:t>
            </a:r>
          </a:p>
          <a:p>
            <a:r>
              <a:rPr lang="en-US" dirty="0">
                <a:solidFill>
                  <a:schemeClr val="accent6"/>
                </a:solidFill>
                <a:latin typeface="AvenirLTW01"/>
              </a:rPr>
              <a:t>    the internet, and other networks. </a:t>
            </a:r>
          </a:p>
          <a:p>
            <a:pPr marL="285750" indent="-285750">
              <a:buFont typeface="Arial" panose="020B0604020202020204" pitchFamily="34" charset="0"/>
              <a:buChar char="•"/>
            </a:pPr>
            <a:endParaRPr lang="en-US" dirty="0">
              <a:solidFill>
                <a:srgbClr val="FF0000"/>
              </a:solidFill>
              <a:latin typeface="AvenirLTW01"/>
            </a:endParaRPr>
          </a:p>
          <a:p>
            <a:pPr marL="285750" indent="-285750">
              <a:buFont typeface="Arial" panose="020B0604020202020204" pitchFamily="34" charset="0"/>
              <a:buChar char="•"/>
            </a:pPr>
            <a:endParaRPr lang="en-US" dirty="0">
              <a:solidFill>
                <a:srgbClr val="FF0000"/>
              </a:solidFill>
              <a:latin typeface="AvenirLTW01"/>
            </a:endParaRPr>
          </a:p>
          <a:p>
            <a:pPr marL="285750" indent="-285750">
              <a:buFont typeface="Arial" panose="020B0604020202020204" pitchFamily="34" charset="0"/>
              <a:buChar char="•"/>
            </a:pPr>
            <a:endParaRPr lang="en-US" dirty="0">
              <a:solidFill>
                <a:srgbClr val="FF0000"/>
              </a:solidFill>
            </a:endParaRPr>
          </a:p>
        </p:txBody>
      </p:sp>
      <p:pic>
        <p:nvPicPr>
          <p:cNvPr id="2" name="Picture 1"/>
          <p:cNvPicPr>
            <a:picLocks noChangeAspect="1"/>
          </p:cNvPicPr>
          <p:nvPr/>
        </p:nvPicPr>
        <p:blipFill>
          <a:blip r:embed="rId2"/>
          <a:stretch>
            <a:fillRect/>
          </a:stretch>
        </p:blipFill>
        <p:spPr>
          <a:xfrm>
            <a:off x="6467476" y="697153"/>
            <a:ext cx="5724524" cy="2728913"/>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6657975" y="3661020"/>
            <a:ext cx="5534025" cy="2009775"/>
          </a:xfrm>
          <a:prstGeom prst="rect">
            <a:avLst/>
          </a:prstGeom>
          <a:ln>
            <a:noFill/>
          </a:ln>
          <a:effectLst>
            <a:softEdge rad="112500"/>
          </a:effectLst>
        </p:spPr>
      </p:pic>
    </p:spTree>
    <p:extLst>
      <p:ext uri="{BB962C8B-B14F-4D97-AF65-F5344CB8AC3E}">
        <p14:creationId xmlns:p14="http://schemas.microsoft.com/office/powerpoint/2010/main" val="2858217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575" y="1569214"/>
            <a:ext cx="6096000" cy="3693319"/>
          </a:xfrm>
          <a:prstGeom prst="rect">
            <a:avLst/>
          </a:prstGeom>
        </p:spPr>
        <p:txBody>
          <a:bodyPr>
            <a:spAutoFit/>
          </a:bodyPr>
          <a:lstStyle/>
          <a:p>
            <a:pPr fontAlgn="base"/>
            <a:r>
              <a:rPr lang="en-US" dirty="0">
                <a:solidFill>
                  <a:srgbClr val="000000"/>
                </a:solidFill>
                <a:latin typeface="AvenirLTW01"/>
              </a:rPr>
              <a:t> </a:t>
            </a:r>
            <a:r>
              <a:rPr lang="en-US" sz="2000" b="1" u="sng" dirty="0">
                <a:solidFill>
                  <a:schemeClr val="accent6"/>
                </a:solidFill>
                <a:latin typeface="inherit"/>
                <a:hlinkClick r:id="rId2"/>
              </a:rPr>
              <a:t>Microwaves</a:t>
            </a:r>
            <a:r>
              <a:rPr lang="en-US" dirty="0">
                <a:solidFill>
                  <a:schemeClr val="accent6"/>
                </a:solidFill>
                <a:latin typeface="AvenirLTW01"/>
              </a:rPr>
              <a:t> have shorter wavelengths and higher frequencies than radio waves. When you think about microwaves, you probably think of microwave ovens. </a:t>
            </a:r>
          </a:p>
          <a:p>
            <a:pPr fontAlgn="base"/>
            <a:endParaRPr lang="en-US" dirty="0">
              <a:solidFill>
                <a:schemeClr val="accent6"/>
              </a:solidFill>
              <a:latin typeface="AvenirLTW01"/>
            </a:endParaRPr>
          </a:p>
          <a:p>
            <a:pPr fontAlgn="base"/>
            <a:r>
              <a:rPr lang="en-US" dirty="0">
                <a:solidFill>
                  <a:schemeClr val="accent6"/>
                </a:solidFill>
                <a:latin typeface="AvenirLTW01"/>
              </a:rPr>
              <a:t>But microwaves have many other uses, including radar. Radar is a system that uses reflected microwaves to detect objects and measure their distance and speed.</a:t>
            </a:r>
          </a:p>
          <a:p>
            <a:pPr fontAlgn="base"/>
            <a:endParaRPr lang="en-US" dirty="0">
              <a:solidFill>
                <a:schemeClr val="accent6"/>
              </a:solidFill>
              <a:latin typeface="AvenirLTW01"/>
            </a:endParaRPr>
          </a:p>
          <a:p>
            <a:pPr fontAlgn="base"/>
            <a:r>
              <a:rPr lang="en-US" dirty="0">
                <a:solidFill>
                  <a:schemeClr val="accent6"/>
                </a:solidFill>
                <a:latin typeface="AvenirLTW01"/>
              </a:rPr>
              <a:t> Radar guns, such as the one in </a:t>
            </a:r>
            <a:r>
              <a:rPr lang="en-US" b="1" dirty="0">
                <a:solidFill>
                  <a:schemeClr val="accent6"/>
                </a:solidFill>
                <a:latin typeface="inherit"/>
              </a:rPr>
              <a:t>Figure 5</a:t>
            </a:r>
            <a:r>
              <a:rPr lang="en-US" dirty="0">
                <a:solidFill>
                  <a:schemeClr val="accent6"/>
                </a:solidFill>
                <a:latin typeface="AvenirLTW01"/>
              </a:rPr>
              <a:t>, are used to measure the speed of a baseball pitch. </a:t>
            </a:r>
          </a:p>
          <a:p>
            <a:pPr fontAlgn="base"/>
            <a:endParaRPr lang="en-US" dirty="0">
              <a:solidFill>
                <a:schemeClr val="accent6"/>
              </a:solidFill>
              <a:latin typeface="AvenirLTW01"/>
            </a:endParaRPr>
          </a:p>
          <a:p>
            <a:pPr fontAlgn="base"/>
            <a:r>
              <a:rPr lang="en-US" dirty="0">
                <a:solidFill>
                  <a:schemeClr val="accent6"/>
                </a:solidFill>
                <a:latin typeface="AvenirLTW01"/>
              </a:rPr>
              <a:t>Police also use them to detect cars that are traveling over the speed limit.</a:t>
            </a:r>
            <a:endParaRPr lang="en-US" b="0" i="0" dirty="0">
              <a:solidFill>
                <a:schemeClr val="accent6"/>
              </a:solidFill>
              <a:effectLst/>
              <a:latin typeface="AvenirLTW01"/>
            </a:endParaRPr>
          </a:p>
        </p:txBody>
      </p:sp>
      <p:pic>
        <p:nvPicPr>
          <p:cNvPr id="4" name="Picture 3"/>
          <p:cNvPicPr>
            <a:picLocks noChangeAspect="1"/>
          </p:cNvPicPr>
          <p:nvPr/>
        </p:nvPicPr>
        <p:blipFill>
          <a:blip r:embed="rId3"/>
          <a:stretch>
            <a:fillRect/>
          </a:stretch>
        </p:blipFill>
        <p:spPr>
          <a:xfrm>
            <a:off x="7524750" y="381059"/>
            <a:ext cx="3905250" cy="5662524"/>
          </a:xfrm>
          <a:prstGeom prst="rect">
            <a:avLst/>
          </a:prstGeom>
        </p:spPr>
      </p:pic>
      <p:sp>
        <p:nvSpPr>
          <p:cNvPr id="5" name="Rectangle 4"/>
          <p:cNvSpPr/>
          <p:nvPr/>
        </p:nvSpPr>
        <p:spPr>
          <a:xfrm>
            <a:off x="0" y="112378"/>
            <a:ext cx="6096000" cy="584775"/>
          </a:xfrm>
          <a:prstGeom prst="rect">
            <a:avLst/>
          </a:prstGeom>
        </p:spPr>
        <p:txBody>
          <a:bodyPr>
            <a:spAutoFit/>
          </a:bodyPr>
          <a:lstStyle/>
          <a:p>
            <a:r>
              <a:rPr lang="en-US" sz="3200" dirty="0">
                <a:latin typeface="AvenirLTW01"/>
              </a:rPr>
              <a:t>The Electro Magnetic Spectrum</a:t>
            </a:r>
            <a:endParaRPr lang="en-US" sz="3200" dirty="0"/>
          </a:p>
        </p:txBody>
      </p:sp>
      <p:sp>
        <p:nvSpPr>
          <p:cNvPr id="3" name="Rectangle 2"/>
          <p:cNvSpPr/>
          <p:nvPr/>
        </p:nvSpPr>
        <p:spPr>
          <a:xfrm>
            <a:off x="853295" y="5858917"/>
            <a:ext cx="5957080" cy="369332"/>
          </a:xfrm>
          <a:prstGeom prst="rect">
            <a:avLst/>
          </a:prstGeom>
        </p:spPr>
        <p:txBody>
          <a:bodyPr wrap="none">
            <a:spAutoFit/>
          </a:bodyPr>
          <a:lstStyle/>
          <a:p>
            <a:r>
              <a:rPr lang="en-US" dirty="0"/>
              <a:t>https://www.youtube.com/watch?v=m4t7gTmBK3g</a:t>
            </a:r>
          </a:p>
        </p:txBody>
      </p:sp>
    </p:spTree>
    <p:extLst>
      <p:ext uri="{BB962C8B-B14F-4D97-AF65-F5344CB8AC3E}">
        <p14:creationId xmlns:p14="http://schemas.microsoft.com/office/powerpoint/2010/main" val="4183197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799" y="1364814"/>
            <a:ext cx="5410201" cy="4062651"/>
          </a:xfrm>
          <a:prstGeom prst="rect">
            <a:avLst/>
          </a:prstGeom>
        </p:spPr>
        <p:txBody>
          <a:bodyPr wrap="square">
            <a:spAutoFit/>
          </a:bodyPr>
          <a:lstStyle/>
          <a:p>
            <a:pPr fontAlgn="base"/>
            <a:r>
              <a:rPr lang="en-US" sz="2400" b="1" dirty="0">
                <a:solidFill>
                  <a:schemeClr val="accent2"/>
                </a:solidFill>
              </a:rPr>
              <a:t>Infrared Rays</a:t>
            </a:r>
          </a:p>
          <a:p>
            <a:pPr fontAlgn="base"/>
            <a:r>
              <a:rPr lang="en-US" dirty="0">
                <a:solidFill>
                  <a:schemeClr val="accent6"/>
                </a:solidFill>
                <a:latin typeface="AvenirLTW01"/>
              </a:rPr>
              <a:t> If you turn on an electric stove’s burner, you can feel it warm up before the heating element starts to glow.</a:t>
            </a:r>
          </a:p>
          <a:p>
            <a:pPr fontAlgn="base"/>
            <a:endParaRPr lang="en-US" dirty="0">
              <a:solidFill>
                <a:schemeClr val="accent6"/>
              </a:solidFill>
              <a:latin typeface="AvenirLTW01"/>
            </a:endParaRPr>
          </a:p>
          <a:p>
            <a:pPr fontAlgn="base"/>
            <a:r>
              <a:rPr lang="en-US" dirty="0">
                <a:solidFill>
                  <a:schemeClr val="accent6"/>
                </a:solidFill>
                <a:latin typeface="AvenirLTW01"/>
              </a:rPr>
              <a:t> The invisible heat you feel is infrared radiation, or infrared rays. </a:t>
            </a:r>
          </a:p>
          <a:p>
            <a:pPr fontAlgn="base"/>
            <a:endParaRPr lang="en-US" b="1" u="sng" dirty="0">
              <a:solidFill>
                <a:schemeClr val="accent6"/>
              </a:solidFill>
              <a:latin typeface="AvenirLTW01"/>
              <a:hlinkClick r:id="rId2"/>
            </a:endParaRPr>
          </a:p>
          <a:p>
            <a:pPr fontAlgn="base"/>
            <a:r>
              <a:rPr lang="en-US" b="1" u="sng" dirty="0">
                <a:solidFill>
                  <a:schemeClr val="accent6"/>
                </a:solidFill>
                <a:latin typeface="inherit"/>
                <a:hlinkClick r:id="rId2"/>
              </a:rPr>
              <a:t>Infrared rays</a:t>
            </a:r>
            <a:r>
              <a:rPr lang="en-US" dirty="0">
                <a:solidFill>
                  <a:schemeClr val="accent6"/>
                </a:solidFill>
                <a:latin typeface="AvenirLTW01"/>
              </a:rPr>
              <a:t> are electromagnetic waves with wavelengths shorter than those of microwaves. </a:t>
            </a:r>
          </a:p>
          <a:p>
            <a:pPr fontAlgn="base"/>
            <a:endParaRPr lang="en-US" dirty="0">
              <a:solidFill>
                <a:schemeClr val="accent6"/>
              </a:solidFill>
              <a:latin typeface="AvenirLTW01"/>
            </a:endParaRPr>
          </a:p>
          <a:p>
            <a:pPr fontAlgn="base"/>
            <a:r>
              <a:rPr lang="en-US" dirty="0">
                <a:solidFill>
                  <a:schemeClr val="accent6"/>
                </a:solidFill>
                <a:latin typeface="AvenirLTW01"/>
              </a:rPr>
              <a:t>An infrared camera uses infrared rays instead of visible light to take pictures called </a:t>
            </a:r>
            <a:r>
              <a:rPr lang="en-US" dirty="0" err="1">
                <a:solidFill>
                  <a:schemeClr val="accent6"/>
                </a:solidFill>
                <a:latin typeface="AvenirLTW01"/>
              </a:rPr>
              <a:t>thermograms</a:t>
            </a:r>
            <a:r>
              <a:rPr lang="en-US" dirty="0">
                <a:solidFill>
                  <a:schemeClr val="accent6"/>
                </a:solidFill>
                <a:latin typeface="AvenirLTW01"/>
              </a:rPr>
              <a:t> such as the one in </a:t>
            </a:r>
            <a:r>
              <a:rPr lang="en-US" b="1" dirty="0">
                <a:solidFill>
                  <a:schemeClr val="accent6"/>
                </a:solidFill>
                <a:latin typeface="inherit"/>
              </a:rPr>
              <a:t>Figure 6</a:t>
            </a:r>
            <a:r>
              <a:rPr lang="en-US" dirty="0">
                <a:solidFill>
                  <a:schemeClr val="accent6"/>
                </a:solidFill>
                <a:latin typeface="AvenirLTW01"/>
              </a:rPr>
              <a:t>.</a:t>
            </a:r>
            <a:endParaRPr lang="en-US" b="0" i="0" dirty="0">
              <a:solidFill>
                <a:schemeClr val="accent6"/>
              </a:solidFill>
              <a:effectLst/>
              <a:latin typeface="AvenirLTW01"/>
            </a:endParaRPr>
          </a:p>
        </p:txBody>
      </p:sp>
      <p:sp>
        <p:nvSpPr>
          <p:cNvPr id="5" name="Rectangle 4"/>
          <p:cNvSpPr/>
          <p:nvPr/>
        </p:nvSpPr>
        <p:spPr>
          <a:xfrm>
            <a:off x="0" y="112378"/>
            <a:ext cx="6096000" cy="584775"/>
          </a:xfrm>
          <a:prstGeom prst="rect">
            <a:avLst/>
          </a:prstGeom>
        </p:spPr>
        <p:txBody>
          <a:bodyPr>
            <a:spAutoFit/>
          </a:bodyPr>
          <a:lstStyle/>
          <a:p>
            <a:r>
              <a:rPr lang="en-US" sz="3200" dirty="0">
                <a:latin typeface="AvenirLTW01"/>
              </a:rPr>
              <a:t>The Electro Magnetic Spectrum</a:t>
            </a:r>
            <a:endParaRPr lang="en-US" sz="3200" dirty="0"/>
          </a:p>
        </p:txBody>
      </p:sp>
      <p:pic>
        <p:nvPicPr>
          <p:cNvPr id="6" name="Picture 5"/>
          <p:cNvPicPr>
            <a:picLocks noChangeAspect="1"/>
          </p:cNvPicPr>
          <p:nvPr/>
        </p:nvPicPr>
        <p:blipFill>
          <a:blip r:embed="rId3"/>
          <a:stretch>
            <a:fillRect/>
          </a:stretch>
        </p:blipFill>
        <p:spPr>
          <a:xfrm>
            <a:off x="6934200" y="542925"/>
            <a:ext cx="5067299" cy="3865446"/>
          </a:xfrm>
          <a:prstGeom prst="rect">
            <a:avLst/>
          </a:prstGeom>
          <a:ln>
            <a:noFill/>
          </a:ln>
          <a:effectLst>
            <a:softEdge rad="112500"/>
          </a:effectLst>
        </p:spPr>
      </p:pic>
      <p:sp>
        <p:nvSpPr>
          <p:cNvPr id="7" name="Rectangle 6"/>
          <p:cNvSpPr/>
          <p:nvPr/>
        </p:nvSpPr>
        <p:spPr>
          <a:xfrm>
            <a:off x="6595310" y="5193679"/>
            <a:ext cx="5406189" cy="923330"/>
          </a:xfrm>
          <a:prstGeom prst="rect">
            <a:avLst/>
          </a:prstGeom>
        </p:spPr>
        <p:txBody>
          <a:bodyPr wrap="square">
            <a:spAutoFit/>
          </a:bodyPr>
          <a:lstStyle/>
          <a:p>
            <a:pPr fontAlgn="base"/>
            <a:r>
              <a:rPr lang="en-US" b="1" dirty="0" err="1">
                <a:solidFill>
                  <a:srgbClr val="1D42A5"/>
                </a:solidFill>
                <a:latin typeface="inherit"/>
              </a:rPr>
              <a:t>Thermogram</a:t>
            </a:r>
            <a:r>
              <a:rPr lang="en-US" b="1" dirty="0"/>
              <a:t> </a:t>
            </a:r>
            <a:r>
              <a:rPr lang="en-US" b="1" dirty="0">
                <a:latin typeface="inherit"/>
              </a:rPr>
              <a:t>Figure 6</a:t>
            </a:r>
            <a:endParaRPr lang="en-US" b="1" dirty="0">
              <a:solidFill>
                <a:srgbClr val="00B0F0"/>
              </a:solidFill>
            </a:endParaRPr>
          </a:p>
          <a:p>
            <a:pPr fontAlgn="base"/>
            <a:r>
              <a:rPr lang="en-US" dirty="0">
                <a:solidFill>
                  <a:srgbClr val="00B0F0"/>
                </a:solidFill>
                <a:latin typeface="inherit"/>
              </a:rPr>
              <a:t>Label the blank spaces rectangles on the </a:t>
            </a:r>
            <a:r>
              <a:rPr lang="en-US" dirty="0" err="1">
                <a:solidFill>
                  <a:srgbClr val="00B0F0"/>
                </a:solidFill>
                <a:latin typeface="inherit"/>
              </a:rPr>
              <a:t>thermogram</a:t>
            </a:r>
            <a:r>
              <a:rPr lang="en-US" dirty="0">
                <a:solidFill>
                  <a:srgbClr val="00B0F0"/>
                </a:solidFill>
                <a:latin typeface="inherit"/>
              </a:rPr>
              <a:t> with temperatures in degrees Celsius.</a:t>
            </a:r>
            <a:endParaRPr lang="en-US" b="0" i="0" dirty="0">
              <a:solidFill>
                <a:srgbClr val="00B0F0"/>
              </a:solidFill>
              <a:effectLst/>
              <a:latin typeface="inherit"/>
            </a:endParaRPr>
          </a:p>
        </p:txBody>
      </p:sp>
    </p:spTree>
    <p:extLst>
      <p:ext uri="{BB962C8B-B14F-4D97-AF65-F5344CB8AC3E}">
        <p14:creationId xmlns:p14="http://schemas.microsoft.com/office/powerpoint/2010/main" val="1573614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2437" y="697153"/>
            <a:ext cx="11287125" cy="2677656"/>
          </a:xfrm>
          <a:prstGeom prst="rect">
            <a:avLst/>
          </a:prstGeom>
        </p:spPr>
        <p:txBody>
          <a:bodyPr wrap="square">
            <a:spAutoFit/>
          </a:bodyPr>
          <a:lstStyle/>
          <a:p>
            <a:pPr fontAlgn="base"/>
            <a:r>
              <a:rPr lang="en-US" sz="2400" b="1" dirty="0">
                <a:solidFill>
                  <a:srgbClr val="FFFF00"/>
                </a:solidFill>
              </a:rPr>
              <a:t>Visible Light</a:t>
            </a:r>
          </a:p>
          <a:p>
            <a:pPr fontAlgn="base"/>
            <a:r>
              <a:rPr lang="en-US" dirty="0">
                <a:solidFill>
                  <a:srgbClr val="00B0F0"/>
                </a:solidFill>
                <a:latin typeface="AvenirLTW01"/>
              </a:rPr>
              <a:t> Electromagnetic waves that you can see are called </a:t>
            </a:r>
            <a:r>
              <a:rPr lang="en-US" b="1" u="sng" dirty="0">
                <a:solidFill>
                  <a:srgbClr val="00B0F0"/>
                </a:solidFill>
                <a:latin typeface="inherit"/>
                <a:hlinkClick r:id="rId2"/>
              </a:rPr>
              <a:t>visible light</a:t>
            </a:r>
            <a:r>
              <a:rPr lang="en-US" dirty="0">
                <a:solidFill>
                  <a:srgbClr val="00B0F0"/>
                </a:solidFill>
                <a:latin typeface="AvenirLTW01"/>
              </a:rPr>
              <a:t>. Visible light waves have shorter wavelengths and higher frequencies than infrared rays.</a:t>
            </a:r>
          </a:p>
          <a:p>
            <a:pPr fontAlgn="base"/>
            <a:endParaRPr lang="en-US" dirty="0">
              <a:solidFill>
                <a:srgbClr val="00B0F0"/>
              </a:solidFill>
              <a:latin typeface="AvenirLTW01"/>
            </a:endParaRPr>
          </a:p>
          <a:p>
            <a:pPr fontAlgn="base"/>
            <a:r>
              <a:rPr lang="en-US" dirty="0">
                <a:solidFill>
                  <a:srgbClr val="00B0F0"/>
                </a:solidFill>
                <a:latin typeface="AvenirLTW01"/>
              </a:rPr>
              <a:t>Recall that light waves bend, or refract, when they enter a new medium, such as water or glass. </a:t>
            </a:r>
          </a:p>
          <a:p>
            <a:pPr fontAlgn="base"/>
            <a:r>
              <a:rPr lang="en-US" dirty="0">
                <a:solidFill>
                  <a:srgbClr val="00B0F0"/>
                </a:solidFill>
                <a:latin typeface="AvenirLTW01"/>
              </a:rPr>
              <a:t>Light from the sun contains electromagnetic waves of many frequencies, both visible and invisible. </a:t>
            </a:r>
          </a:p>
          <a:p>
            <a:pPr fontAlgn="base"/>
            <a:endParaRPr lang="en-US" dirty="0">
              <a:solidFill>
                <a:srgbClr val="00B0F0"/>
              </a:solidFill>
              <a:latin typeface="AvenirLTW01"/>
            </a:endParaRPr>
          </a:p>
          <a:p>
            <a:pPr fontAlgn="base"/>
            <a:r>
              <a:rPr lang="en-US" dirty="0">
                <a:solidFill>
                  <a:srgbClr val="00B0F0"/>
                </a:solidFill>
                <a:latin typeface="AvenirLTW01"/>
              </a:rPr>
              <a:t>Sunlight passing through a prism splits into its different frequencies, forming a rainbow pattern.</a:t>
            </a:r>
          </a:p>
          <a:p>
            <a:pPr fontAlgn="base"/>
            <a:r>
              <a:rPr lang="en-US" dirty="0">
                <a:solidFill>
                  <a:srgbClr val="00B0F0"/>
                </a:solidFill>
                <a:latin typeface="AvenirLTW01"/>
              </a:rPr>
              <a:t> After rainy conditions, rainbows such as the one in </a:t>
            </a:r>
            <a:r>
              <a:rPr lang="en-US" b="1" dirty="0">
                <a:solidFill>
                  <a:srgbClr val="00B0F0"/>
                </a:solidFill>
                <a:latin typeface="inherit"/>
              </a:rPr>
              <a:t>Figure 7</a:t>
            </a:r>
            <a:r>
              <a:rPr lang="en-US" dirty="0">
                <a:solidFill>
                  <a:srgbClr val="00B0F0"/>
                </a:solidFill>
                <a:latin typeface="AvenirLTW01"/>
              </a:rPr>
              <a:t> can also form in the sky.</a:t>
            </a:r>
            <a:endParaRPr lang="en-US" b="0" i="0" dirty="0">
              <a:solidFill>
                <a:srgbClr val="00B0F0"/>
              </a:solidFill>
              <a:effectLst/>
              <a:latin typeface="AvenirLTW01"/>
            </a:endParaRPr>
          </a:p>
        </p:txBody>
      </p:sp>
      <p:sp>
        <p:nvSpPr>
          <p:cNvPr id="5" name="Rectangle 4"/>
          <p:cNvSpPr/>
          <p:nvPr/>
        </p:nvSpPr>
        <p:spPr>
          <a:xfrm>
            <a:off x="0" y="112378"/>
            <a:ext cx="6096000" cy="584775"/>
          </a:xfrm>
          <a:prstGeom prst="rect">
            <a:avLst/>
          </a:prstGeom>
        </p:spPr>
        <p:txBody>
          <a:bodyPr>
            <a:spAutoFit/>
          </a:bodyPr>
          <a:lstStyle/>
          <a:p>
            <a:r>
              <a:rPr lang="en-US" sz="3200" dirty="0">
                <a:latin typeface="AvenirLTW01"/>
              </a:rPr>
              <a:t>The Electro Magnetic Spectrum</a:t>
            </a:r>
            <a:endParaRPr lang="en-US" sz="3200" dirty="0"/>
          </a:p>
        </p:txBody>
      </p:sp>
      <p:pic>
        <p:nvPicPr>
          <p:cNvPr id="6" name="Picture 5"/>
          <p:cNvPicPr>
            <a:picLocks noChangeAspect="1"/>
          </p:cNvPicPr>
          <p:nvPr/>
        </p:nvPicPr>
        <p:blipFill>
          <a:blip r:embed="rId3"/>
          <a:stretch>
            <a:fillRect/>
          </a:stretch>
        </p:blipFill>
        <p:spPr>
          <a:xfrm>
            <a:off x="600075" y="3638549"/>
            <a:ext cx="10363200" cy="3031927"/>
          </a:xfrm>
          <a:prstGeom prst="rect">
            <a:avLst/>
          </a:prstGeom>
        </p:spPr>
      </p:pic>
    </p:spTree>
    <p:extLst>
      <p:ext uri="{BB962C8B-B14F-4D97-AF65-F5344CB8AC3E}">
        <p14:creationId xmlns:p14="http://schemas.microsoft.com/office/powerpoint/2010/main" val="3781426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96050" y="1770964"/>
            <a:ext cx="5619750" cy="2229535"/>
          </a:xfrm>
          <a:prstGeom prst="rect">
            <a:avLst/>
          </a:prstGeom>
          <a:ln>
            <a:noFill/>
          </a:ln>
          <a:effectLst>
            <a:softEdge rad="112500"/>
          </a:effectLst>
        </p:spPr>
      </p:pic>
      <p:sp>
        <p:nvSpPr>
          <p:cNvPr id="5" name="Rectangle 4"/>
          <p:cNvSpPr/>
          <p:nvPr/>
        </p:nvSpPr>
        <p:spPr>
          <a:xfrm>
            <a:off x="0" y="112378"/>
            <a:ext cx="6096000" cy="584775"/>
          </a:xfrm>
          <a:prstGeom prst="rect">
            <a:avLst/>
          </a:prstGeom>
        </p:spPr>
        <p:txBody>
          <a:bodyPr>
            <a:spAutoFit/>
          </a:bodyPr>
          <a:lstStyle/>
          <a:p>
            <a:r>
              <a:rPr lang="en-US" sz="3200" dirty="0">
                <a:latin typeface="AvenirLTW01"/>
              </a:rPr>
              <a:t>The Electro Magnetic Spectrum</a:t>
            </a:r>
            <a:endParaRPr lang="en-US" sz="3200" dirty="0"/>
          </a:p>
        </p:txBody>
      </p:sp>
      <p:sp>
        <p:nvSpPr>
          <p:cNvPr id="6" name="Rectangle 5"/>
          <p:cNvSpPr/>
          <p:nvPr/>
        </p:nvSpPr>
        <p:spPr>
          <a:xfrm>
            <a:off x="400050" y="1494562"/>
            <a:ext cx="6096000" cy="2400657"/>
          </a:xfrm>
          <a:prstGeom prst="rect">
            <a:avLst/>
          </a:prstGeom>
        </p:spPr>
        <p:txBody>
          <a:bodyPr>
            <a:spAutoFit/>
          </a:bodyPr>
          <a:lstStyle/>
          <a:p>
            <a:pPr fontAlgn="base"/>
            <a:r>
              <a:rPr lang="en-US" sz="2400" b="1" dirty="0"/>
              <a:t>Ultraviolet Rays</a:t>
            </a:r>
            <a:endParaRPr lang="en-US" sz="2400" b="1" dirty="0">
              <a:solidFill>
                <a:schemeClr val="accent6"/>
              </a:solidFill>
            </a:endParaRPr>
          </a:p>
          <a:p>
            <a:pPr fontAlgn="base"/>
            <a:r>
              <a:rPr lang="en-US" dirty="0">
                <a:solidFill>
                  <a:schemeClr val="accent6"/>
                </a:solidFill>
                <a:latin typeface="AvenirLTW01"/>
              </a:rPr>
              <a:t> Electromagnetic waves with wavelengths just shorter than those of visible light are called </a:t>
            </a:r>
            <a:r>
              <a:rPr lang="en-US" b="1" u="sng" dirty="0">
                <a:solidFill>
                  <a:schemeClr val="accent6"/>
                </a:solidFill>
                <a:latin typeface="inherit"/>
                <a:hlinkClick r:id="rId3"/>
              </a:rPr>
              <a:t>ultraviolet rays</a:t>
            </a:r>
            <a:r>
              <a:rPr lang="en-US" dirty="0">
                <a:solidFill>
                  <a:schemeClr val="accent6"/>
                </a:solidFill>
                <a:latin typeface="AvenirLTW01"/>
              </a:rPr>
              <a:t>, or UV rays for short. </a:t>
            </a:r>
          </a:p>
          <a:p>
            <a:pPr fontAlgn="base"/>
            <a:endParaRPr lang="en-US" dirty="0">
              <a:solidFill>
                <a:schemeClr val="accent6"/>
              </a:solidFill>
              <a:latin typeface="AvenirLTW01"/>
            </a:endParaRPr>
          </a:p>
          <a:p>
            <a:pPr fontAlgn="base"/>
            <a:r>
              <a:rPr lang="en-US" dirty="0">
                <a:solidFill>
                  <a:schemeClr val="accent6"/>
                </a:solidFill>
                <a:latin typeface="AvenirLTW01"/>
              </a:rPr>
              <a:t>UV rays have higher frequencies than visible light, and carry more energy. Sunscreen helps protect your skin from some of the sun’s harmful UV rays.</a:t>
            </a:r>
            <a:endParaRPr lang="en-US" b="0" i="0" dirty="0">
              <a:solidFill>
                <a:schemeClr val="accent6"/>
              </a:solidFill>
              <a:effectLst/>
              <a:latin typeface="AvenirLTW01"/>
            </a:endParaRPr>
          </a:p>
        </p:txBody>
      </p:sp>
    </p:spTree>
    <p:extLst>
      <p:ext uri="{BB962C8B-B14F-4D97-AF65-F5344CB8AC3E}">
        <p14:creationId xmlns:p14="http://schemas.microsoft.com/office/powerpoint/2010/main" val="2402218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4000" y="4443412"/>
            <a:ext cx="6067425" cy="1514475"/>
          </a:xfrm>
          <a:prstGeom prst="rect">
            <a:avLst/>
          </a:prstGeom>
        </p:spPr>
      </p:pic>
      <p:sp>
        <p:nvSpPr>
          <p:cNvPr id="5" name="Rectangle 4"/>
          <p:cNvSpPr/>
          <p:nvPr/>
        </p:nvSpPr>
        <p:spPr>
          <a:xfrm>
            <a:off x="495300" y="1855738"/>
            <a:ext cx="6096000" cy="2400657"/>
          </a:xfrm>
          <a:prstGeom prst="rect">
            <a:avLst/>
          </a:prstGeom>
        </p:spPr>
        <p:txBody>
          <a:bodyPr>
            <a:spAutoFit/>
          </a:bodyPr>
          <a:lstStyle/>
          <a:p>
            <a:pPr fontAlgn="base"/>
            <a:r>
              <a:rPr lang="en-US" sz="2400" b="1" dirty="0"/>
              <a:t>X-rays</a:t>
            </a:r>
            <a:endParaRPr lang="en-US" sz="2400" b="1" dirty="0">
              <a:solidFill>
                <a:schemeClr val="accent6"/>
              </a:solidFill>
            </a:endParaRPr>
          </a:p>
          <a:p>
            <a:pPr fontAlgn="base"/>
            <a:r>
              <a:rPr lang="en-US" dirty="0">
                <a:solidFill>
                  <a:schemeClr val="accent6"/>
                </a:solidFill>
                <a:latin typeface="AvenirLTW01"/>
              </a:rPr>
              <a:t> Electromagnetic waves with wavelengths shorter than those of ultraviolet rays are </a:t>
            </a:r>
            <a:r>
              <a:rPr lang="en-US" b="1" u="sng" dirty="0">
                <a:solidFill>
                  <a:schemeClr val="accent6"/>
                </a:solidFill>
                <a:latin typeface="inherit"/>
                <a:hlinkClick r:id="rId3"/>
              </a:rPr>
              <a:t>X-rays</a:t>
            </a:r>
            <a:r>
              <a:rPr lang="en-US" dirty="0">
                <a:solidFill>
                  <a:schemeClr val="accent6"/>
                </a:solidFill>
                <a:latin typeface="AvenirLTW01"/>
              </a:rPr>
              <a:t>. Because of their high frequencies, X-rays carry more energy than ultraviolet rays and can penetrate most matter. However, dense matter, such as bone, absorbs X-rays. Therefore, X-rays are used to make images of bones and teeth in humans and animals.</a:t>
            </a:r>
            <a:endParaRPr lang="en-US" b="0" i="0" dirty="0">
              <a:solidFill>
                <a:schemeClr val="accent6"/>
              </a:solidFill>
              <a:effectLst/>
              <a:latin typeface="AvenirLTW01"/>
            </a:endParaRPr>
          </a:p>
        </p:txBody>
      </p:sp>
      <p:sp>
        <p:nvSpPr>
          <p:cNvPr id="6" name="Rectangle 5"/>
          <p:cNvSpPr/>
          <p:nvPr/>
        </p:nvSpPr>
        <p:spPr>
          <a:xfrm>
            <a:off x="0" y="112378"/>
            <a:ext cx="6096000" cy="584775"/>
          </a:xfrm>
          <a:prstGeom prst="rect">
            <a:avLst/>
          </a:prstGeom>
        </p:spPr>
        <p:txBody>
          <a:bodyPr>
            <a:spAutoFit/>
          </a:bodyPr>
          <a:lstStyle/>
          <a:p>
            <a:r>
              <a:rPr lang="en-US" sz="3200" dirty="0">
                <a:latin typeface="AvenirLTW01"/>
              </a:rPr>
              <a:t>The Electro Magnetic Spectrum</a:t>
            </a:r>
            <a:endParaRPr lang="en-US" sz="3200" dirty="0"/>
          </a:p>
        </p:txBody>
      </p:sp>
      <p:pic>
        <p:nvPicPr>
          <p:cNvPr id="7" name="Picture 6"/>
          <p:cNvPicPr>
            <a:picLocks noChangeAspect="1"/>
          </p:cNvPicPr>
          <p:nvPr/>
        </p:nvPicPr>
        <p:blipFill>
          <a:blip r:embed="rId4"/>
          <a:stretch>
            <a:fillRect/>
          </a:stretch>
        </p:blipFill>
        <p:spPr>
          <a:xfrm>
            <a:off x="7877175" y="623905"/>
            <a:ext cx="4114800" cy="1038225"/>
          </a:xfrm>
          <a:prstGeom prst="rect">
            <a:avLst/>
          </a:prstGeom>
        </p:spPr>
      </p:pic>
    </p:spTree>
    <p:extLst>
      <p:ext uri="{BB962C8B-B14F-4D97-AF65-F5344CB8AC3E}">
        <p14:creationId xmlns:p14="http://schemas.microsoft.com/office/powerpoint/2010/main" val="778184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6509" y="2012603"/>
            <a:ext cx="5890662" cy="3970318"/>
          </a:xfrm>
          <a:prstGeom prst="rect">
            <a:avLst/>
          </a:prstGeom>
        </p:spPr>
        <p:txBody>
          <a:bodyPr wrap="square">
            <a:spAutoFit/>
          </a:bodyPr>
          <a:lstStyle/>
          <a:p>
            <a:pPr fontAlgn="base"/>
            <a:r>
              <a:rPr lang="en-US" dirty="0">
                <a:solidFill>
                  <a:schemeClr val="accent6"/>
                </a:solidFill>
                <a:latin typeface="AvenirLTW01"/>
              </a:rPr>
              <a:t>* As you read this book, you are surrounded by waves. There are radio waves, microwaves, infrared rays, visible light, ultraviolet rays, and tiny amounts of X-rays and gamma rays. </a:t>
            </a:r>
          </a:p>
          <a:p>
            <a:pPr fontAlgn="base"/>
            <a:endParaRPr lang="en-US" dirty="0">
              <a:solidFill>
                <a:schemeClr val="accent6"/>
              </a:solidFill>
              <a:latin typeface="AvenirLTW01"/>
            </a:endParaRPr>
          </a:p>
          <a:p>
            <a:pPr fontAlgn="base"/>
            <a:r>
              <a:rPr lang="en-US" dirty="0">
                <a:solidFill>
                  <a:srgbClr val="FFC000"/>
                </a:solidFill>
                <a:latin typeface="AvenirLTW01"/>
              </a:rPr>
              <a:t>* These waves are all electromagnetic waves.</a:t>
            </a:r>
          </a:p>
          <a:p>
            <a:pPr fontAlgn="base"/>
            <a:endParaRPr lang="en-US" dirty="0">
              <a:solidFill>
                <a:srgbClr val="FF0000"/>
              </a:solidFill>
              <a:latin typeface="AvenirLTW01"/>
            </a:endParaRPr>
          </a:p>
          <a:p>
            <a:pPr fontAlgn="base"/>
            <a:r>
              <a:rPr lang="en-US" dirty="0">
                <a:solidFill>
                  <a:srgbClr val="FF0000"/>
                </a:solidFill>
                <a:latin typeface="AvenirLTW01"/>
              </a:rPr>
              <a:t> </a:t>
            </a:r>
            <a:r>
              <a:rPr lang="en-US" dirty="0">
                <a:solidFill>
                  <a:schemeClr val="accent6"/>
                </a:solidFill>
                <a:latin typeface="AvenirLTW01"/>
              </a:rPr>
              <a:t>* An </a:t>
            </a:r>
            <a:r>
              <a:rPr lang="en-US" b="1" u="sng" dirty="0">
                <a:solidFill>
                  <a:schemeClr val="accent6"/>
                </a:solidFill>
                <a:latin typeface="inherit"/>
                <a:hlinkClick r:id="rId2"/>
              </a:rPr>
              <a:t>electromagnetic wave</a:t>
            </a:r>
            <a:r>
              <a:rPr lang="en-US" dirty="0">
                <a:solidFill>
                  <a:schemeClr val="accent6"/>
                </a:solidFill>
                <a:latin typeface="AvenirLTW01"/>
              </a:rPr>
              <a:t> is made up of vibrating electric and magnetic fields that can move through space at the speed of light. </a:t>
            </a:r>
          </a:p>
          <a:p>
            <a:pPr fontAlgn="base"/>
            <a:endParaRPr lang="en-US" dirty="0">
              <a:solidFill>
                <a:schemeClr val="accent6"/>
              </a:solidFill>
              <a:latin typeface="AvenirLTW01"/>
            </a:endParaRPr>
          </a:p>
          <a:p>
            <a:pPr fontAlgn="base"/>
            <a:r>
              <a:rPr lang="en-US" dirty="0">
                <a:solidFill>
                  <a:schemeClr val="accent6"/>
                </a:solidFill>
                <a:latin typeface="AvenirLTW01"/>
              </a:rPr>
              <a:t>* The energy that electromagnetic waves transfer through matter or space is called electromagnetic radiation.</a:t>
            </a:r>
            <a:endParaRPr lang="en-US" b="0" i="0" dirty="0">
              <a:solidFill>
                <a:schemeClr val="accent6"/>
              </a:solidFill>
              <a:effectLst/>
              <a:latin typeface="AvenirLTW01"/>
            </a:endParaRPr>
          </a:p>
        </p:txBody>
      </p:sp>
      <p:sp>
        <p:nvSpPr>
          <p:cNvPr id="8" name="Rectangle 7"/>
          <p:cNvSpPr/>
          <p:nvPr/>
        </p:nvSpPr>
        <p:spPr>
          <a:xfrm>
            <a:off x="494152" y="645513"/>
            <a:ext cx="8464177" cy="584775"/>
          </a:xfrm>
          <a:prstGeom prst="rect">
            <a:avLst/>
          </a:prstGeom>
        </p:spPr>
        <p:txBody>
          <a:bodyPr wrap="none">
            <a:spAutoFit/>
          </a:bodyPr>
          <a:lstStyle/>
          <a:p>
            <a:pPr fontAlgn="base"/>
            <a:r>
              <a:rPr lang="en-US" sz="3200" b="1" dirty="0"/>
              <a:t>Characteristics of Electromagnetic Waves</a:t>
            </a:r>
          </a:p>
        </p:txBody>
      </p:sp>
      <p:pic>
        <p:nvPicPr>
          <p:cNvPr id="9" name="Picture 8"/>
          <p:cNvPicPr>
            <a:picLocks noChangeAspect="1"/>
          </p:cNvPicPr>
          <p:nvPr/>
        </p:nvPicPr>
        <p:blipFill>
          <a:blip r:embed="rId3"/>
          <a:stretch>
            <a:fillRect/>
          </a:stretch>
        </p:blipFill>
        <p:spPr>
          <a:xfrm>
            <a:off x="6858150" y="1794643"/>
            <a:ext cx="4905375" cy="4129238"/>
          </a:xfrm>
          <a:prstGeom prst="rect">
            <a:avLst/>
          </a:prstGeom>
          <a:ln>
            <a:noFill/>
          </a:ln>
          <a:effectLst>
            <a:softEdge rad="112500"/>
          </a:effectLst>
        </p:spPr>
      </p:pic>
      <p:sp>
        <p:nvSpPr>
          <p:cNvPr id="10" name="Rectangle 9"/>
          <p:cNvSpPr/>
          <p:nvPr/>
        </p:nvSpPr>
        <p:spPr>
          <a:xfrm>
            <a:off x="3499661" y="1182580"/>
            <a:ext cx="6096000" cy="646331"/>
          </a:xfrm>
          <a:prstGeom prst="rect">
            <a:avLst/>
          </a:prstGeom>
        </p:spPr>
        <p:txBody>
          <a:bodyPr>
            <a:spAutoFit/>
          </a:bodyPr>
          <a:lstStyle/>
          <a:p>
            <a:r>
              <a:rPr lang="en-US" dirty="0">
                <a:solidFill>
                  <a:srgbClr val="FFFF00"/>
                </a:solidFill>
                <a:latin typeface="Avenir LT Roman"/>
              </a:rPr>
              <a:t>A wave made up of a combination of a changing electric field and a changing magnetic field.</a:t>
            </a:r>
            <a:endParaRPr lang="en-US" dirty="0">
              <a:solidFill>
                <a:srgbClr val="FFFF00"/>
              </a:solidFill>
            </a:endParaRPr>
          </a:p>
        </p:txBody>
      </p:sp>
    </p:spTree>
    <p:extLst>
      <p:ext uri="{BB962C8B-B14F-4D97-AF65-F5344CB8AC3E}">
        <p14:creationId xmlns:p14="http://schemas.microsoft.com/office/powerpoint/2010/main" val="259516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2378"/>
            <a:ext cx="6096000" cy="584775"/>
          </a:xfrm>
          <a:prstGeom prst="rect">
            <a:avLst/>
          </a:prstGeom>
        </p:spPr>
        <p:txBody>
          <a:bodyPr>
            <a:spAutoFit/>
          </a:bodyPr>
          <a:lstStyle/>
          <a:p>
            <a:r>
              <a:rPr lang="en-US" sz="3200">
                <a:latin typeface="AvenirLTW01"/>
              </a:rPr>
              <a:t>The Electro Magnetic Spectrum</a:t>
            </a:r>
            <a:endParaRPr lang="en-US" sz="3200" dirty="0"/>
          </a:p>
        </p:txBody>
      </p:sp>
      <p:sp>
        <p:nvSpPr>
          <p:cNvPr id="5" name="Rectangle 4"/>
          <p:cNvSpPr/>
          <p:nvPr/>
        </p:nvSpPr>
        <p:spPr>
          <a:xfrm>
            <a:off x="219075" y="1483489"/>
            <a:ext cx="6096000" cy="2954655"/>
          </a:xfrm>
          <a:prstGeom prst="rect">
            <a:avLst/>
          </a:prstGeom>
        </p:spPr>
        <p:txBody>
          <a:bodyPr>
            <a:spAutoFit/>
          </a:bodyPr>
          <a:lstStyle/>
          <a:p>
            <a:pPr fontAlgn="base"/>
            <a:r>
              <a:rPr lang="en-US" sz="2400" b="1" dirty="0">
                <a:solidFill>
                  <a:schemeClr val="accent2"/>
                </a:solidFill>
              </a:rPr>
              <a:t>Gamma Rays</a:t>
            </a:r>
          </a:p>
          <a:p>
            <a:pPr fontAlgn="base"/>
            <a:r>
              <a:rPr lang="en-US" dirty="0">
                <a:solidFill>
                  <a:schemeClr val="accent6"/>
                </a:solidFill>
                <a:latin typeface="AvenirLTW01"/>
              </a:rPr>
              <a:t> Electromagnetic waves with the shortest wavelengths and highest frequencies are </a:t>
            </a:r>
            <a:r>
              <a:rPr lang="en-US" b="1" u="sng" dirty="0">
                <a:solidFill>
                  <a:schemeClr val="accent6"/>
                </a:solidFill>
                <a:latin typeface="inherit"/>
                <a:hlinkClick r:id="rId2"/>
              </a:rPr>
              <a:t>gamma rays</a:t>
            </a:r>
            <a:r>
              <a:rPr lang="en-US" dirty="0">
                <a:solidFill>
                  <a:schemeClr val="accent6"/>
                </a:solidFill>
                <a:latin typeface="AvenirLTW01"/>
              </a:rPr>
              <a:t>. They have the greatest amount of energy of all the electromagnetic waves. Gamma rays are dangerous, but they do have beneficial uses. Radiosurgery shown in </a:t>
            </a:r>
            <a:r>
              <a:rPr lang="en-US" b="1" dirty="0">
                <a:solidFill>
                  <a:schemeClr val="accent6"/>
                </a:solidFill>
                <a:latin typeface="inherit"/>
              </a:rPr>
              <a:t>Figure 8</a:t>
            </a:r>
            <a:r>
              <a:rPr lang="en-US" dirty="0">
                <a:solidFill>
                  <a:schemeClr val="accent6"/>
                </a:solidFill>
                <a:latin typeface="AvenirLTW01"/>
              </a:rPr>
              <a:t>, is a tool that uses several hundred precisely focused gamma rays to target tumors, especially in the brain. The blast of radiation at the point where the beams cross destroys the targeted tumor cells.</a:t>
            </a:r>
            <a:endParaRPr lang="en-US" b="0" i="0" dirty="0">
              <a:solidFill>
                <a:schemeClr val="accent6"/>
              </a:solidFill>
              <a:effectLst/>
              <a:latin typeface="AvenirLTW01"/>
            </a:endParaRPr>
          </a:p>
        </p:txBody>
      </p:sp>
      <p:pic>
        <p:nvPicPr>
          <p:cNvPr id="6" name="Picture 5"/>
          <p:cNvPicPr>
            <a:picLocks noChangeAspect="1"/>
          </p:cNvPicPr>
          <p:nvPr/>
        </p:nvPicPr>
        <p:blipFill>
          <a:blip r:embed="rId3"/>
          <a:stretch>
            <a:fillRect/>
          </a:stretch>
        </p:blipFill>
        <p:spPr>
          <a:xfrm>
            <a:off x="6829424" y="890587"/>
            <a:ext cx="5000625" cy="3167063"/>
          </a:xfrm>
          <a:prstGeom prst="rect">
            <a:avLst/>
          </a:prstGeom>
        </p:spPr>
      </p:pic>
      <p:sp>
        <p:nvSpPr>
          <p:cNvPr id="8" name="Rectangle 7"/>
          <p:cNvSpPr/>
          <p:nvPr/>
        </p:nvSpPr>
        <p:spPr>
          <a:xfrm>
            <a:off x="6829423" y="4438144"/>
            <a:ext cx="5000626" cy="1200329"/>
          </a:xfrm>
          <a:prstGeom prst="rect">
            <a:avLst/>
          </a:prstGeom>
        </p:spPr>
        <p:txBody>
          <a:bodyPr wrap="square">
            <a:spAutoFit/>
          </a:bodyPr>
          <a:lstStyle/>
          <a:p>
            <a:pPr fontAlgn="base"/>
            <a:r>
              <a:rPr lang="en-US" b="1" dirty="0">
                <a:solidFill>
                  <a:srgbClr val="1D42A5"/>
                </a:solidFill>
                <a:latin typeface="inherit"/>
              </a:rPr>
              <a:t>Radiosurgery</a:t>
            </a:r>
            <a:r>
              <a:rPr lang="en-US" b="1" dirty="0"/>
              <a:t> </a:t>
            </a:r>
            <a:r>
              <a:rPr lang="en-US" b="1" dirty="0">
                <a:latin typeface="inherit"/>
              </a:rPr>
              <a:t>Figure 8</a:t>
            </a:r>
            <a:endParaRPr lang="en-US" b="1" dirty="0">
              <a:solidFill>
                <a:schemeClr val="accent6"/>
              </a:solidFill>
            </a:endParaRPr>
          </a:p>
          <a:p>
            <a:pPr fontAlgn="base"/>
            <a:r>
              <a:rPr lang="en-US" dirty="0">
                <a:solidFill>
                  <a:schemeClr val="accent6"/>
                </a:solidFill>
                <a:latin typeface="inherit"/>
              </a:rPr>
              <a:t>The combination of 200 beams of gamma rays can leave tumor cells unable to reproduce, which can stop tumors from growing.</a:t>
            </a:r>
            <a:endParaRPr lang="en-US" b="0" i="0" dirty="0">
              <a:solidFill>
                <a:schemeClr val="accent6"/>
              </a:solidFill>
              <a:effectLst/>
              <a:latin typeface="inherit"/>
            </a:endParaRPr>
          </a:p>
        </p:txBody>
      </p:sp>
      <p:sp>
        <p:nvSpPr>
          <p:cNvPr id="2" name="Rectangle 1"/>
          <p:cNvSpPr/>
          <p:nvPr/>
        </p:nvSpPr>
        <p:spPr>
          <a:xfrm>
            <a:off x="592033" y="5186380"/>
            <a:ext cx="5723042" cy="369332"/>
          </a:xfrm>
          <a:prstGeom prst="rect">
            <a:avLst/>
          </a:prstGeom>
        </p:spPr>
        <p:txBody>
          <a:bodyPr wrap="none">
            <a:spAutoFit/>
          </a:bodyPr>
          <a:lstStyle/>
          <a:p>
            <a:r>
              <a:rPr lang="en-US" dirty="0"/>
              <a:t>https://www.youtube.com/watch?v=4TpX3TW8fIk</a:t>
            </a:r>
          </a:p>
        </p:txBody>
      </p:sp>
      <p:sp>
        <p:nvSpPr>
          <p:cNvPr id="3" name="Rectangle 2"/>
          <p:cNvSpPr/>
          <p:nvPr/>
        </p:nvSpPr>
        <p:spPr>
          <a:xfrm>
            <a:off x="806620" y="5934616"/>
            <a:ext cx="6022803" cy="369332"/>
          </a:xfrm>
          <a:prstGeom prst="rect">
            <a:avLst/>
          </a:prstGeom>
        </p:spPr>
        <p:txBody>
          <a:bodyPr wrap="none">
            <a:spAutoFit/>
          </a:bodyPr>
          <a:lstStyle/>
          <a:p>
            <a:r>
              <a:rPr lang="en-US" dirty="0"/>
              <a:t>https://www.youtube.com/watch?v=57YdbiEmmvQ</a:t>
            </a:r>
          </a:p>
        </p:txBody>
      </p:sp>
    </p:spTree>
    <p:extLst>
      <p:ext uri="{BB962C8B-B14F-4D97-AF65-F5344CB8AC3E}">
        <p14:creationId xmlns:p14="http://schemas.microsoft.com/office/powerpoint/2010/main" val="399166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57525" y="1062037"/>
            <a:ext cx="6076950" cy="4733925"/>
          </a:xfrm>
          <a:prstGeom prst="rect">
            <a:avLst/>
          </a:prstGeom>
        </p:spPr>
      </p:pic>
      <p:sp>
        <p:nvSpPr>
          <p:cNvPr id="2" name="Rectangle 1"/>
          <p:cNvSpPr/>
          <p:nvPr/>
        </p:nvSpPr>
        <p:spPr>
          <a:xfrm>
            <a:off x="4088244" y="529709"/>
            <a:ext cx="5787162" cy="369332"/>
          </a:xfrm>
          <a:prstGeom prst="rect">
            <a:avLst/>
          </a:prstGeom>
        </p:spPr>
        <p:txBody>
          <a:bodyPr wrap="none">
            <a:spAutoFit/>
          </a:bodyPr>
          <a:lstStyle/>
          <a:p>
            <a:r>
              <a:rPr lang="en-US" dirty="0"/>
              <a:t>https://www.youtube.com/watch?v=U-9Lkq-3XAo</a:t>
            </a:r>
          </a:p>
        </p:txBody>
      </p:sp>
    </p:spTree>
    <p:extLst>
      <p:ext uri="{BB962C8B-B14F-4D97-AF65-F5344CB8AC3E}">
        <p14:creationId xmlns:p14="http://schemas.microsoft.com/office/powerpoint/2010/main" val="2568265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1647" y="1495192"/>
            <a:ext cx="6096000" cy="3416320"/>
          </a:xfrm>
          <a:prstGeom prst="rect">
            <a:avLst/>
          </a:prstGeom>
        </p:spPr>
        <p:txBody>
          <a:bodyPr>
            <a:spAutoFit/>
          </a:bodyPr>
          <a:lstStyle/>
          <a:p>
            <a:pPr marL="285750" indent="-285750">
              <a:buFont typeface="Arial" panose="020B0604020202020204" pitchFamily="34" charset="0"/>
              <a:buChar char="•"/>
            </a:pPr>
            <a:r>
              <a:rPr lang="en-US" dirty="0">
                <a:solidFill>
                  <a:schemeClr val="accent6"/>
                </a:solidFill>
                <a:latin typeface="AvenirLTW01"/>
              </a:rPr>
              <a:t>Electromagnetic waves do not require a medium such as air, so they can transfer energy through a vacuum.</a:t>
            </a:r>
          </a:p>
          <a:p>
            <a:pPr marL="285750" indent="-285750">
              <a:buFont typeface="Arial" panose="020B0604020202020204" pitchFamily="34" charset="0"/>
              <a:buChar char="•"/>
            </a:pPr>
            <a:endParaRPr lang="en-US" dirty="0">
              <a:solidFill>
                <a:schemeClr val="accent6"/>
              </a:solidFill>
              <a:latin typeface="AvenirLTW01"/>
            </a:endParaRPr>
          </a:p>
          <a:p>
            <a:pPr marL="285750" indent="-285750">
              <a:buFont typeface="Arial" panose="020B0604020202020204" pitchFamily="34" charset="0"/>
              <a:buChar char="•"/>
            </a:pPr>
            <a:r>
              <a:rPr lang="en-US" dirty="0">
                <a:solidFill>
                  <a:schemeClr val="accent6"/>
                </a:solidFill>
                <a:latin typeface="AvenirLTW01"/>
              </a:rPr>
              <a:t> This property makes them different from mechanical waves, which do require a medium. </a:t>
            </a:r>
          </a:p>
          <a:p>
            <a:pPr marL="285750" indent="-285750">
              <a:buFont typeface="Arial" panose="020B0604020202020204" pitchFamily="34" charset="0"/>
              <a:buChar char="•"/>
            </a:pPr>
            <a:endParaRPr lang="en-US" dirty="0">
              <a:solidFill>
                <a:schemeClr val="accent6"/>
              </a:solidFill>
              <a:latin typeface="AvenirLTW01"/>
            </a:endParaRPr>
          </a:p>
          <a:p>
            <a:pPr marL="285750" indent="-285750">
              <a:buFont typeface="Arial" panose="020B0604020202020204" pitchFamily="34" charset="0"/>
              <a:buChar char="•"/>
            </a:pPr>
            <a:r>
              <a:rPr lang="en-US" dirty="0">
                <a:solidFill>
                  <a:schemeClr val="accent6"/>
                </a:solidFill>
                <a:latin typeface="AvenirLTW01"/>
              </a:rPr>
              <a:t>Mechanical waves are caused by a disturbance or vibration in the medium, while electromagnetic waves are caused by a source of electric and magnetic fields.</a:t>
            </a:r>
          </a:p>
          <a:p>
            <a:pPr marL="285750" indent="-285750">
              <a:buFont typeface="Arial" panose="020B0604020202020204" pitchFamily="34" charset="0"/>
              <a:buChar char="•"/>
            </a:pPr>
            <a:endParaRPr lang="en-US" dirty="0">
              <a:solidFill>
                <a:schemeClr val="accent6"/>
              </a:solidFill>
              <a:latin typeface="AvenirLTW01"/>
            </a:endParaRPr>
          </a:p>
          <a:p>
            <a:pPr marL="285750" indent="-285750">
              <a:buFont typeface="Arial" panose="020B0604020202020204" pitchFamily="34" charset="0"/>
              <a:buChar char="•"/>
            </a:pPr>
            <a:r>
              <a:rPr lang="en-US" dirty="0">
                <a:solidFill>
                  <a:schemeClr val="accent6"/>
                </a:solidFill>
                <a:latin typeface="AvenirLTW01"/>
              </a:rPr>
              <a:t> Those fields are produced by the movement of charged particles.</a:t>
            </a:r>
            <a:endParaRPr lang="en-US" dirty="0">
              <a:solidFill>
                <a:schemeClr val="accent6"/>
              </a:solidFill>
            </a:endParaRPr>
          </a:p>
        </p:txBody>
      </p:sp>
      <p:sp>
        <p:nvSpPr>
          <p:cNvPr id="5" name="Rectangle 4"/>
          <p:cNvSpPr/>
          <p:nvPr/>
        </p:nvSpPr>
        <p:spPr>
          <a:xfrm>
            <a:off x="301647" y="260503"/>
            <a:ext cx="8464177" cy="584775"/>
          </a:xfrm>
          <a:prstGeom prst="rect">
            <a:avLst/>
          </a:prstGeom>
        </p:spPr>
        <p:txBody>
          <a:bodyPr wrap="none">
            <a:spAutoFit/>
          </a:bodyPr>
          <a:lstStyle/>
          <a:p>
            <a:pPr fontAlgn="base"/>
            <a:r>
              <a:rPr lang="en-US" sz="3200" b="1" dirty="0"/>
              <a:t>Characteristics of Electromagnetic Waves</a:t>
            </a:r>
          </a:p>
        </p:txBody>
      </p:sp>
      <p:pic>
        <p:nvPicPr>
          <p:cNvPr id="7" name="Picture 6"/>
          <p:cNvPicPr>
            <a:picLocks noChangeAspect="1"/>
          </p:cNvPicPr>
          <p:nvPr/>
        </p:nvPicPr>
        <p:blipFill>
          <a:blip r:embed="rId2"/>
          <a:stretch>
            <a:fillRect/>
          </a:stretch>
        </p:blipFill>
        <p:spPr>
          <a:xfrm>
            <a:off x="6702742" y="1401178"/>
            <a:ext cx="4638675" cy="3719462"/>
          </a:xfrm>
          <a:prstGeom prst="rect">
            <a:avLst/>
          </a:prstGeom>
          <a:ln>
            <a:noFill/>
          </a:ln>
          <a:effectLst>
            <a:softEdge rad="112500"/>
          </a:effectLst>
        </p:spPr>
      </p:pic>
    </p:spTree>
    <p:extLst>
      <p:ext uri="{BB962C8B-B14F-4D97-AF65-F5344CB8AC3E}">
        <p14:creationId xmlns:p14="http://schemas.microsoft.com/office/powerpoint/2010/main" val="2463103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53149" y="4818586"/>
            <a:ext cx="6038851" cy="1754326"/>
          </a:xfrm>
          <a:prstGeom prst="rect">
            <a:avLst/>
          </a:prstGeom>
        </p:spPr>
        <p:txBody>
          <a:bodyPr wrap="square">
            <a:spAutoFit/>
          </a:bodyPr>
          <a:lstStyle/>
          <a:p>
            <a:pPr fontAlgn="base"/>
            <a:r>
              <a:rPr lang="en-US" b="1" dirty="0">
                <a:solidFill>
                  <a:srgbClr val="1D42A5"/>
                </a:solidFill>
                <a:latin typeface="inherit"/>
              </a:rPr>
              <a:t>Stealth Ship</a:t>
            </a:r>
            <a:r>
              <a:rPr lang="en-US" b="1" dirty="0"/>
              <a:t> </a:t>
            </a:r>
            <a:r>
              <a:rPr lang="en-US" b="1" dirty="0">
                <a:latin typeface="inherit"/>
              </a:rPr>
              <a:t>Figure 1</a:t>
            </a:r>
            <a:endParaRPr lang="en-US" b="1" dirty="0"/>
          </a:p>
          <a:p>
            <a:pPr fontAlgn="base"/>
            <a:r>
              <a:rPr lang="en-US" dirty="0">
                <a:latin typeface="inherit"/>
              </a:rPr>
              <a:t>The </a:t>
            </a:r>
            <a:r>
              <a:rPr lang="en-US" i="1" dirty="0">
                <a:latin typeface="inherit"/>
              </a:rPr>
              <a:t>U.S.S. </a:t>
            </a:r>
            <a:r>
              <a:rPr lang="en-US" i="1" dirty="0" err="1">
                <a:latin typeface="inherit"/>
              </a:rPr>
              <a:t>Zumwalt</a:t>
            </a:r>
            <a:r>
              <a:rPr lang="en-US" dirty="0">
                <a:latin typeface="inherit"/>
              </a:rPr>
              <a:t> is the first in a class of “stealth” destroyers. Much of its hull and other structures have surfaces that are angled upward. This means radar waves will be deflected away from the source of the radar.</a:t>
            </a:r>
            <a:endParaRPr lang="en-US" b="0" i="0" dirty="0">
              <a:effectLst/>
              <a:latin typeface="inherit"/>
            </a:endParaRPr>
          </a:p>
        </p:txBody>
      </p:sp>
      <p:sp>
        <p:nvSpPr>
          <p:cNvPr id="7" name="Rectangle 6"/>
          <p:cNvSpPr/>
          <p:nvPr/>
        </p:nvSpPr>
        <p:spPr>
          <a:xfrm>
            <a:off x="0" y="0"/>
            <a:ext cx="8464177" cy="584775"/>
          </a:xfrm>
          <a:prstGeom prst="rect">
            <a:avLst/>
          </a:prstGeom>
        </p:spPr>
        <p:txBody>
          <a:bodyPr wrap="none">
            <a:spAutoFit/>
          </a:bodyPr>
          <a:lstStyle/>
          <a:p>
            <a:pPr fontAlgn="base"/>
            <a:r>
              <a:rPr lang="en-US" sz="3200" b="1" dirty="0"/>
              <a:t>Characteristics of Electromagnetic Waves</a:t>
            </a:r>
          </a:p>
        </p:txBody>
      </p:sp>
      <p:sp>
        <p:nvSpPr>
          <p:cNvPr id="8" name="Rectangle 7"/>
          <p:cNvSpPr/>
          <p:nvPr/>
        </p:nvSpPr>
        <p:spPr>
          <a:xfrm>
            <a:off x="246949" y="1319804"/>
            <a:ext cx="6096000" cy="2585323"/>
          </a:xfrm>
          <a:prstGeom prst="rect">
            <a:avLst/>
          </a:prstGeom>
        </p:spPr>
        <p:txBody>
          <a:bodyPr>
            <a:spAutoFit/>
          </a:bodyPr>
          <a:lstStyle/>
          <a:p>
            <a:pPr marL="285750" indent="-285750">
              <a:buFont typeface="Arial" panose="020B0604020202020204" pitchFamily="34" charset="0"/>
              <a:buChar char="•"/>
            </a:pPr>
            <a:r>
              <a:rPr lang="en-US" dirty="0">
                <a:solidFill>
                  <a:schemeClr val="accent6"/>
                </a:solidFill>
                <a:latin typeface="AvenirLTW01"/>
              </a:rPr>
              <a:t>Radar is a technology that uses microwaves, a type of     </a:t>
            </a:r>
          </a:p>
          <a:p>
            <a:r>
              <a:rPr lang="en-US" dirty="0">
                <a:solidFill>
                  <a:schemeClr val="accent6"/>
                </a:solidFill>
                <a:latin typeface="AvenirLTW01"/>
              </a:rPr>
              <a:t>    electromagnetic wave, to detect objects in the   </a:t>
            </a:r>
          </a:p>
          <a:p>
            <a:r>
              <a:rPr lang="en-US" dirty="0">
                <a:solidFill>
                  <a:schemeClr val="accent6"/>
                </a:solidFill>
                <a:latin typeface="AvenirLTW01"/>
              </a:rPr>
              <a:t>    atmosphere. </a:t>
            </a:r>
          </a:p>
          <a:p>
            <a:endParaRPr lang="en-US" dirty="0">
              <a:solidFill>
                <a:schemeClr val="accent6"/>
              </a:solidFill>
              <a:latin typeface="AvenirLTW01"/>
            </a:endParaRPr>
          </a:p>
          <a:p>
            <a:pPr marL="285750" indent="-285750">
              <a:buFont typeface="Arial" panose="020B0604020202020204" pitchFamily="34" charset="0"/>
              <a:buChar char="•"/>
            </a:pPr>
            <a:r>
              <a:rPr lang="en-US" dirty="0">
                <a:solidFill>
                  <a:schemeClr val="accent6"/>
                </a:solidFill>
                <a:latin typeface="AvenirLTW01"/>
              </a:rPr>
              <a:t>The vessel in </a:t>
            </a:r>
            <a:r>
              <a:rPr lang="en-US" b="1" dirty="0">
                <a:solidFill>
                  <a:schemeClr val="accent6"/>
                </a:solidFill>
                <a:latin typeface="AvenirLTW01"/>
              </a:rPr>
              <a:t>Figure 1</a:t>
            </a:r>
            <a:r>
              <a:rPr lang="en-US" dirty="0">
                <a:solidFill>
                  <a:schemeClr val="accent6"/>
                </a:solidFill>
                <a:latin typeface="AvenirLTW01"/>
              </a:rPr>
              <a:t> is the U.S. Navy′s attempt at using stealth technology to deflect radar.</a:t>
            </a:r>
          </a:p>
          <a:p>
            <a:pPr marL="285750" indent="-285750">
              <a:buFont typeface="Arial" panose="020B0604020202020204" pitchFamily="34" charset="0"/>
              <a:buChar char="•"/>
            </a:pPr>
            <a:endParaRPr lang="en-US" dirty="0">
              <a:solidFill>
                <a:schemeClr val="accent6"/>
              </a:solidFill>
              <a:latin typeface="AvenirLTW01"/>
            </a:endParaRPr>
          </a:p>
          <a:p>
            <a:pPr marL="285750" indent="-285750">
              <a:buFont typeface="Arial" panose="020B0604020202020204" pitchFamily="34" charset="0"/>
              <a:buChar char="•"/>
            </a:pPr>
            <a:r>
              <a:rPr lang="en-US" dirty="0">
                <a:solidFill>
                  <a:schemeClr val="accent6"/>
                </a:solidFill>
                <a:latin typeface="AvenirLTW01"/>
              </a:rPr>
              <a:t> Its angular surface causes the microwaves to deflect away from the radar source.</a:t>
            </a:r>
            <a:endParaRPr lang="en-US" dirty="0">
              <a:solidFill>
                <a:srgbClr val="FF0000"/>
              </a:solidFill>
            </a:endParaRPr>
          </a:p>
        </p:txBody>
      </p:sp>
      <p:pic>
        <p:nvPicPr>
          <p:cNvPr id="9" name="Picture 8"/>
          <p:cNvPicPr>
            <a:picLocks noChangeAspect="1"/>
          </p:cNvPicPr>
          <p:nvPr/>
        </p:nvPicPr>
        <p:blipFill>
          <a:blip r:embed="rId2"/>
          <a:stretch>
            <a:fillRect/>
          </a:stretch>
        </p:blipFill>
        <p:spPr>
          <a:xfrm>
            <a:off x="468982" y="4678918"/>
            <a:ext cx="5404986" cy="1832833"/>
          </a:xfrm>
          <a:prstGeom prst="rect">
            <a:avLst/>
          </a:prstGeom>
        </p:spPr>
      </p:pic>
      <p:pic>
        <p:nvPicPr>
          <p:cNvPr id="10" name="Picture 9"/>
          <p:cNvPicPr>
            <a:picLocks noChangeAspect="1"/>
          </p:cNvPicPr>
          <p:nvPr/>
        </p:nvPicPr>
        <p:blipFill>
          <a:blip r:embed="rId3"/>
          <a:stretch>
            <a:fillRect/>
          </a:stretch>
        </p:blipFill>
        <p:spPr>
          <a:xfrm>
            <a:off x="6342949" y="584775"/>
            <a:ext cx="5707880" cy="4112353"/>
          </a:xfrm>
          <a:prstGeom prst="rect">
            <a:avLst/>
          </a:prstGeom>
          <a:ln>
            <a:noFill/>
          </a:ln>
          <a:effectLst>
            <a:softEdge rad="112500"/>
          </a:effectLst>
        </p:spPr>
      </p:pic>
    </p:spTree>
    <p:extLst>
      <p:ext uri="{BB962C8B-B14F-4D97-AF65-F5344CB8AC3E}">
        <p14:creationId xmlns:p14="http://schemas.microsoft.com/office/powerpoint/2010/main" val="938820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1428" y="1379688"/>
            <a:ext cx="6096000" cy="3139321"/>
          </a:xfrm>
          <a:prstGeom prst="rect">
            <a:avLst/>
          </a:prstGeom>
        </p:spPr>
        <p:txBody>
          <a:bodyPr>
            <a:spAutoFit/>
          </a:bodyPr>
          <a:lstStyle/>
          <a:p>
            <a:pPr marL="285750" indent="-285750" fontAlgn="base">
              <a:buFont typeface="Arial" panose="020B0604020202020204" pitchFamily="34" charset="0"/>
              <a:buChar char="•"/>
            </a:pPr>
            <a:r>
              <a:rPr lang="en-US" dirty="0">
                <a:solidFill>
                  <a:schemeClr val="accent6"/>
                </a:solidFill>
                <a:latin typeface="AvenirLTW01"/>
              </a:rPr>
              <a:t>Light is mysterious in that it can behave as either a wave or a particle depending on the situation. </a:t>
            </a:r>
          </a:p>
          <a:p>
            <a:pPr marL="285750" indent="-285750" fontAlgn="base">
              <a:buFont typeface="Arial" panose="020B0604020202020204" pitchFamily="34" charset="0"/>
              <a:buChar char="•"/>
            </a:pPr>
            <a:endParaRPr lang="en-US" dirty="0">
              <a:solidFill>
                <a:schemeClr val="accent6"/>
              </a:solidFill>
              <a:latin typeface="AvenirLTW01"/>
            </a:endParaRPr>
          </a:p>
          <a:p>
            <a:pPr marL="285750" indent="-285750" fontAlgn="base">
              <a:buFont typeface="Arial" panose="020B0604020202020204" pitchFamily="34" charset="0"/>
              <a:buChar char="•"/>
            </a:pPr>
            <a:r>
              <a:rPr lang="en-US" dirty="0">
                <a:solidFill>
                  <a:schemeClr val="accent6"/>
                </a:solidFill>
                <a:latin typeface="AvenirLTW01"/>
              </a:rPr>
              <a:t>A wave model can explain most of the behaviors, but a particle model best explains others. </a:t>
            </a:r>
          </a:p>
          <a:p>
            <a:pPr marL="285750" indent="-285750" fontAlgn="base">
              <a:buFont typeface="Arial" panose="020B0604020202020204" pitchFamily="34" charset="0"/>
              <a:buChar char="•"/>
            </a:pPr>
            <a:endParaRPr lang="en-US" dirty="0">
              <a:solidFill>
                <a:schemeClr val="accent6"/>
              </a:solidFill>
              <a:latin typeface="AvenirLTW01"/>
            </a:endParaRPr>
          </a:p>
          <a:p>
            <a:pPr marL="285750" indent="-285750" fontAlgn="base">
              <a:buFont typeface="Arial" panose="020B0604020202020204" pitchFamily="34" charset="0"/>
              <a:buChar char="•"/>
            </a:pPr>
            <a:r>
              <a:rPr lang="en-US" dirty="0">
                <a:solidFill>
                  <a:schemeClr val="accent6"/>
                </a:solidFill>
                <a:latin typeface="AvenirLTW01"/>
              </a:rPr>
              <a:t>Light is an electromagnetic wave, which is a transverse wave. </a:t>
            </a:r>
          </a:p>
          <a:p>
            <a:pPr marL="285750" indent="-285750" fontAlgn="base">
              <a:buFont typeface="Arial" panose="020B0604020202020204" pitchFamily="34" charset="0"/>
              <a:buChar char="•"/>
            </a:pPr>
            <a:endParaRPr lang="en-US" dirty="0">
              <a:solidFill>
                <a:schemeClr val="accent6"/>
              </a:solidFill>
              <a:latin typeface="AvenirLTW01"/>
            </a:endParaRPr>
          </a:p>
          <a:p>
            <a:pPr marL="285750" indent="-285750" fontAlgn="base">
              <a:buFont typeface="Arial" panose="020B0604020202020204" pitchFamily="34" charset="0"/>
              <a:buChar char="•"/>
            </a:pPr>
            <a:r>
              <a:rPr lang="en-US" dirty="0">
                <a:solidFill>
                  <a:schemeClr val="accent6"/>
                </a:solidFill>
                <a:latin typeface="AvenirLTW01"/>
              </a:rPr>
              <a:t>Light has many properties of </a:t>
            </a:r>
            <a:r>
              <a:rPr lang="en-US" b="1" u="sng" dirty="0">
                <a:solidFill>
                  <a:schemeClr val="accent6"/>
                </a:solidFill>
                <a:latin typeface="inherit"/>
                <a:hlinkClick r:id="rId2"/>
              </a:rPr>
              <a:t>transverse</a:t>
            </a:r>
            <a:r>
              <a:rPr lang="en-US" dirty="0">
                <a:solidFill>
                  <a:schemeClr val="accent6"/>
                </a:solidFill>
                <a:latin typeface="AvenirLTW01"/>
              </a:rPr>
              <a:t> waves, but it can sometimes act as though it is a stream of particles</a:t>
            </a:r>
            <a:r>
              <a:rPr lang="en-US" dirty="0">
                <a:solidFill>
                  <a:srgbClr val="FF0000"/>
                </a:solidFill>
                <a:latin typeface="AvenirLTW01"/>
              </a:rPr>
              <a:t>.</a:t>
            </a:r>
            <a:endParaRPr lang="en-US" b="0" i="0" dirty="0">
              <a:solidFill>
                <a:srgbClr val="FF0000"/>
              </a:solidFill>
              <a:effectLst/>
              <a:latin typeface="AvenirLTW01"/>
            </a:endParaRPr>
          </a:p>
        </p:txBody>
      </p:sp>
      <p:sp>
        <p:nvSpPr>
          <p:cNvPr id="5" name="Rectangle 4"/>
          <p:cNvSpPr/>
          <p:nvPr/>
        </p:nvSpPr>
        <p:spPr>
          <a:xfrm>
            <a:off x="294462" y="202751"/>
            <a:ext cx="8618065" cy="584775"/>
          </a:xfrm>
          <a:prstGeom prst="rect">
            <a:avLst/>
          </a:prstGeom>
        </p:spPr>
        <p:txBody>
          <a:bodyPr wrap="none">
            <a:spAutoFit/>
          </a:bodyPr>
          <a:lstStyle/>
          <a:p>
            <a:pPr fontAlgn="base"/>
            <a:r>
              <a:rPr lang="en-US" sz="3200" b="1" dirty="0"/>
              <a:t>Models of Electromagnetic Wave Behavior</a:t>
            </a:r>
          </a:p>
        </p:txBody>
      </p:sp>
      <p:pic>
        <p:nvPicPr>
          <p:cNvPr id="6" name="Picture 5"/>
          <p:cNvPicPr>
            <a:picLocks noChangeAspect="1"/>
          </p:cNvPicPr>
          <p:nvPr/>
        </p:nvPicPr>
        <p:blipFill>
          <a:blip r:embed="rId3"/>
          <a:stretch>
            <a:fillRect/>
          </a:stretch>
        </p:blipFill>
        <p:spPr>
          <a:xfrm>
            <a:off x="7338511" y="1424337"/>
            <a:ext cx="4733925" cy="3869557"/>
          </a:xfrm>
          <a:prstGeom prst="rect">
            <a:avLst/>
          </a:prstGeom>
          <a:ln>
            <a:noFill/>
          </a:ln>
          <a:effectLst>
            <a:softEdge rad="112500"/>
          </a:effectLst>
        </p:spPr>
      </p:pic>
      <p:sp>
        <p:nvSpPr>
          <p:cNvPr id="7" name="Rectangle 6"/>
          <p:cNvSpPr/>
          <p:nvPr/>
        </p:nvSpPr>
        <p:spPr>
          <a:xfrm>
            <a:off x="418125" y="5752563"/>
            <a:ext cx="5979522" cy="646331"/>
          </a:xfrm>
          <a:prstGeom prst="rect">
            <a:avLst/>
          </a:prstGeom>
        </p:spPr>
        <p:txBody>
          <a:bodyPr wrap="none">
            <a:spAutoFit/>
          </a:bodyPr>
          <a:lstStyle/>
          <a:p>
            <a:r>
              <a:rPr lang="en-US" dirty="0">
                <a:hlinkClick r:id="rId4"/>
              </a:rPr>
              <a:t>https://www.youtube.com/watch?v=aCTRjVEmeC0</a:t>
            </a:r>
            <a:endParaRPr lang="en-US" dirty="0"/>
          </a:p>
          <a:p>
            <a:endParaRPr lang="en-US" dirty="0"/>
          </a:p>
        </p:txBody>
      </p:sp>
    </p:spTree>
    <p:extLst>
      <p:ext uri="{BB962C8B-B14F-4D97-AF65-F5344CB8AC3E}">
        <p14:creationId xmlns:p14="http://schemas.microsoft.com/office/powerpoint/2010/main" val="2628390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6725" y="1331089"/>
            <a:ext cx="5429250" cy="3970318"/>
          </a:xfrm>
          <a:prstGeom prst="rect">
            <a:avLst/>
          </a:prstGeom>
        </p:spPr>
        <p:txBody>
          <a:bodyPr wrap="square">
            <a:spAutoFit/>
          </a:bodyPr>
          <a:lstStyle/>
          <a:p>
            <a:pPr fontAlgn="base"/>
            <a:r>
              <a:rPr lang="en-US" dirty="0">
                <a:solidFill>
                  <a:srgbClr val="FF0000"/>
                </a:solidFill>
                <a:latin typeface="AvenirLTW01"/>
              </a:rPr>
              <a:t> </a:t>
            </a:r>
            <a:r>
              <a:rPr lang="en-US" dirty="0">
                <a:solidFill>
                  <a:schemeClr val="accent6"/>
                </a:solidFill>
                <a:latin typeface="AvenirLTW01"/>
              </a:rPr>
              <a:t>* One way to visualize light is using a wave model.</a:t>
            </a:r>
          </a:p>
          <a:p>
            <a:pPr fontAlgn="base"/>
            <a:endParaRPr lang="en-US" dirty="0">
              <a:solidFill>
                <a:schemeClr val="accent6"/>
              </a:solidFill>
              <a:latin typeface="AvenirLTW01"/>
            </a:endParaRPr>
          </a:p>
          <a:p>
            <a:pPr fontAlgn="base"/>
            <a:r>
              <a:rPr lang="en-US" dirty="0">
                <a:solidFill>
                  <a:schemeClr val="accent6"/>
                </a:solidFill>
                <a:latin typeface="AvenirLTW01"/>
              </a:rPr>
              <a:t> * The wave originates due to a disturbance of a   </a:t>
            </a:r>
          </a:p>
          <a:p>
            <a:pPr fontAlgn="base"/>
            <a:r>
              <a:rPr lang="en-US" dirty="0">
                <a:solidFill>
                  <a:schemeClr val="accent6"/>
                </a:solidFill>
                <a:latin typeface="AvenirLTW01"/>
              </a:rPr>
              <a:t>    charged particle. The disturbance results in </a:t>
            </a:r>
          </a:p>
          <a:p>
            <a:pPr fontAlgn="base"/>
            <a:r>
              <a:rPr lang="en-US" dirty="0">
                <a:solidFill>
                  <a:schemeClr val="accent6"/>
                </a:solidFill>
                <a:latin typeface="AvenirLTW01"/>
              </a:rPr>
              <a:t>    vibrating electric and magnetic fields, which are </a:t>
            </a:r>
          </a:p>
          <a:p>
            <a:pPr fontAlgn="base"/>
            <a:r>
              <a:rPr lang="en-US" dirty="0">
                <a:solidFill>
                  <a:schemeClr val="accent6"/>
                </a:solidFill>
                <a:latin typeface="AvenirLTW01"/>
              </a:rPr>
              <a:t>    oriented perpendicular to each other as shown </a:t>
            </a:r>
          </a:p>
          <a:p>
            <a:pPr fontAlgn="base"/>
            <a:r>
              <a:rPr lang="en-US" dirty="0">
                <a:solidFill>
                  <a:schemeClr val="accent6"/>
                </a:solidFill>
                <a:latin typeface="AvenirLTW01"/>
              </a:rPr>
              <a:t>     in </a:t>
            </a:r>
            <a:r>
              <a:rPr lang="en-US" b="1" dirty="0">
                <a:solidFill>
                  <a:schemeClr val="accent6"/>
                </a:solidFill>
                <a:latin typeface="inherit"/>
              </a:rPr>
              <a:t>Figure 2</a:t>
            </a:r>
            <a:r>
              <a:rPr lang="en-US" dirty="0">
                <a:solidFill>
                  <a:schemeClr val="accent6"/>
                </a:solidFill>
                <a:latin typeface="AvenirLTW01"/>
              </a:rPr>
              <a:t>.</a:t>
            </a:r>
          </a:p>
          <a:p>
            <a:pPr fontAlgn="base"/>
            <a:endParaRPr lang="en-US" dirty="0">
              <a:solidFill>
                <a:schemeClr val="accent6"/>
              </a:solidFill>
              <a:latin typeface="AvenirLTW01"/>
            </a:endParaRPr>
          </a:p>
          <a:p>
            <a:pPr fontAlgn="base"/>
            <a:r>
              <a:rPr lang="en-US" dirty="0">
                <a:solidFill>
                  <a:schemeClr val="accent6"/>
                </a:solidFill>
                <a:latin typeface="AvenirLTW01"/>
              </a:rPr>
              <a:t> * The two vibrating fields reinforce each other, </a:t>
            </a:r>
          </a:p>
          <a:p>
            <a:pPr fontAlgn="base"/>
            <a:r>
              <a:rPr lang="en-US" dirty="0">
                <a:solidFill>
                  <a:schemeClr val="accent6"/>
                </a:solidFill>
                <a:latin typeface="AvenirLTW01"/>
              </a:rPr>
              <a:t>    causing energy to travel as light through space or </a:t>
            </a:r>
          </a:p>
          <a:p>
            <a:pPr fontAlgn="base"/>
            <a:r>
              <a:rPr lang="en-US" dirty="0">
                <a:solidFill>
                  <a:schemeClr val="accent6"/>
                </a:solidFill>
                <a:latin typeface="AvenirLTW01"/>
              </a:rPr>
              <a:t>    through a medium. </a:t>
            </a:r>
          </a:p>
          <a:p>
            <a:pPr fontAlgn="base"/>
            <a:endParaRPr lang="en-US" dirty="0">
              <a:solidFill>
                <a:schemeClr val="accent6"/>
              </a:solidFill>
              <a:latin typeface="AvenirLTW01"/>
            </a:endParaRPr>
          </a:p>
          <a:p>
            <a:pPr marL="285750" indent="-285750" fontAlgn="base">
              <a:buFont typeface="Arial" panose="020B0604020202020204" pitchFamily="34" charset="0"/>
              <a:buChar char="•"/>
            </a:pPr>
            <a:r>
              <a:rPr lang="en-US" dirty="0">
                <a:solidFill>
                  <a:schemeClr val="accent6"/>
                </a:solidFill>
                <a:latin typeface="AvenirLTW01"/>
              </a:rPr>
              <a:t>A ray of light consists of many of these traveling </a:t>
            </a:r>
          </a:p>
          <a:p>
            <a:pPr fontAlgn="base"/>
            <a:r>
              <a:rPr lang="en-US" dirty="0">
                <a:solidFill>
                  <a:schemeClr val="accent6"/>
                </a:solidFill>
                <a:latin typeface="AvenirLTW01"/>
              </a:rPr>
              <a:t>    disturbances, vibrating in all directions.</a:t>
            </a:r>
            <a:endParaRPr lang="en-US" b="0" i="0" dirty="0">
              <a:solidFill>
                <a:schemeClr val="accent6"/>
              </a:solidFill>
              <a:effectLst/>
              <a:latin typeface="AvenirLTW01"/>
            </a:endParaRPr>
          </a:p>
        </p:txBody>
      </p:sp>
      <p:sp>
        <p:nvSpPr>
          <p:cNvPr id="6" name="Rectangle 5"/>
          <p:cNvSpPr/>
          <p:nvPr/>
        </p:nvSpPr>
        <p:spPr>
          <a:xfrm>
            <a:off x="593482" y="243959"/>
            <a:ext cx="4224233" cy="584775"/>
          </a:xfrm>
          <a:prstGeom prst="rect">
            <a:avLst/>
          </a:prstGeom>
        </p:spPr>
        <p:txBody>
          <a:bodyPr wrap="none">
            <a:spAutoFit/>
          </a:bodyPr>
          <a:lstStyle/>
          <a:p>
            <a:pPr fontAlgn="base"/>
            <a:r>
              <a:rPr lang="en-US" sz="3200" b="1" dirty="0"/>
              <a:t>Wave Model of Light</a:t>
            </a:r>
          </a:p>
        </p:txBody>
      </p:sp>
      <p:pic>
        <p:nvPicPr>
          <p:cNvPr id="7" name="Picture 6"/>
          <p:cNvPicPr>
            <a:picLocks noChangeAspect="1"/>
          </p:cNvPicPr>
          <p:nvPr/>
        </p:nvPicPr>
        <p:blipFill>
          <a:blip r:embed="rId2"/>
          <a:stretch>
            <a:fillRect/>
          </a:stretch>
        </p:blipFill>
        <p:spPr>
          <a:xfrm>
            <a:off x="5895975" y="243959"/>
            <a:ext cx="6005290" cy="4829174"/>
          </a:xfrm>
          <a:prstGeom prst="rect">
            <a:avLst/>
          </a:prstGeom>
          <a:ln>
            <a:noFill/>
          </a:ln>
          <a:effectLst>
            <a:softEdge rad="112500"/>
          </a:effectLst>
        </p:spPr>
      </p:pic>
      <p:sp>
        <p:nvSpPr>
          <p:cNvPr id="8" name="Rectangle 7"/>
          <p:cNvSpPr/>
          <p:nvPr/>
        </p:nvSpPr>
        <p:spPr>
          <a:xfrm>
            <a:off x="5705475" y="5236933"/>
            <a:ext cx="6096000" cy="923330"/>
          </a:xfrm>
          <a:prstGeom prst="rect">
            <a:avLst/>
          </a:prstGeom>
        </p:spPr>
        <p:txBody>
          <a:bodyPr>
            <a:spAutoFit/>
          </a:bodyPr>
          <a:lstStyle/>
          <a:p>
            <a:pPr fontAlgn="base"/>
            <a:r>
              <a:rPr lang="en-US" b="1" dirty="0">
                <a:solidFill>
                  <a:srgbClr val="1D42A5"/>
                </a:solidFill>
                <a:latin typeface="inherit"/>
              </a:rPr>
              <a:t>Electromagnetic Waveform</a:t>
            </a:r>
            <a:r>
              <a:rPr lang="en-US" b="1" dirty="0"/>
              <a:t> </a:t>
            </a:r>
            <a:r>
              <a:rPr lang="en-US" b="1" dirty="0">
                <a:latin typeface="inherit"/>
              </a:rPr>
              <a:t>Figure 2</a:t>
            </a:r>
            <a:endParaRPr lang="en-US" b="1" dirty="0"/>
          </a:p>
          <a:p>
            <a:pPr fontAlgn="base"/>
            <a:r>
              <a:rPr lang="en-US" dirty="0">
                <a:solidFill>
                  <a:srgbClr val="00B0F0"/>
                </a:solidFill>
                <a:latin typeface="inherit"/>
              </a:rPr>
              <a:t>An electromagnetic wave consists of vibrating electric and magnetic fields.</a:t>
            </a:r>
            <a:endParaRPr lang="en-US" b="0" i="0" dirty="0">
              <a:solidFill>
                <a:srgbClr val="00B0F0"/>
              </a:solidFill>
              <a:effectLst/>
              <a:latin typeface="inherit"/>
            </a:endParaRPr>
          </a:p>
        </p:txBody>
      </p:sp>
    </p:spTree>
    <p:extLst>
      <p:ext uri="{BB962C8B-B14F-4D97-AF65-F5344CB8AC3E}">
        <p14:creationId xmlns:p14="http://schemas.microsoft.com/office/powerpoint/2010/main" val="106599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850" y="1741438"/>
            <a:ext cx="5514975" cy="3416320"/>
          </a:xfrm>
          <a:prstGeom prst="rect">
            <a:avLst/>
          </a:prstGeom>
        </p:spPr>
        <p:txBody>
          <a:bodyPr wrap="square">
            <a:spAutoFit/>
          </a:bodyPr>
          <a:lstStyle/>
          <a:p>
            <a:pPr marL="285750" indent="-285750">
              <a:buFont typeface="Arial" panose="020B0604020202020204" pitchFamily="34" charset="0"/>
              <a:buChar char="•"/>
            </a:pPr>
            <a:r>
              <a:rPr lang="en-US" dirty="0">
                <a:solidFill>
                  <a:schemeClr val="accent6"/>
                </a:solidFill>
                <a:latin typeface="AvenirLTW01"/>
              </a:rPr>
              <a:t>A polarizing filter acts as though it has tiny slits aligned in only one direction. The slits can be horizontal or vertical.</a:t>
            </a:r>
          </a:p>
          <a:p>
            <a:pPr marL="285750" indent="-285750">
              <a:buFont typeface="Arial" panose="020B0604020202020204" pitchFamily="34" charset="0"/>
              <a:buChar char="•"/>
            </a:pPr>
            <a:endParaRPr lang="en-US" dirty="0">
              <a:solidFill>
                <a:schemeClr val="accent6"/>
              </a:solidFill>
              <a:latin typeface="AvenirLTW01"/>
            </a:endParaRPr>
          </a:p>
          <a:p>
            <a:pPr marL="285750" indent="-285750">
              <a:buFont typeface="Arial" panose="020B0604020202020204" pitchFamily="34" charset="0"/>
              <a:buChar char="•"/>
            </a:pPr>
            <a:r>
              <a:rPr lang="en-US" dirty="0">
                <a:solidFill>
                  <a:schemeClr val="accent6"/>
                </a:solidFill>
                <a:latin typeface="AvenirLTW01"/>
              </a:rPr>
              <a:t> When light enters the filter, only waves whose vibrating electric fields are oriented in the same direction as the slits can pass through it. </a:t>
            </a:r>
          </a:p>
          <a:p>
            <a:pPr marL="285750" indent="-285750">
              <a:buFont typeface="Arial" panose="020B0604020202020204" pitchFamily="34" charset="0"/>
              <a:buChar char="•"/>
            </a:pPr>
            <a:endParaRPr lang="en-US" dirty="0">
              <a:solidFill>
                <a:schemeClr val="accent6"/>
              </a:solidFill>
              <a:latin typeface="AvenirLTW01"/>
            </a:endParaRPr>
          </a:p>
          <a:p>
            <a:pPr marL="285750" indent="-285750">
              <a:buFont typeface="Arial" panose="020B0604020202020204" pitchFamily="34" charset="0"/>
              <a:buChar char="•"/>
            </a:pPr>
            <a:r>
              <a:rPr lang="en-US" dirty="0">
                <a:solidFill>
                  <a:schemeClr val="accent6"/>
                </a:solidFill>
                <a:latin typeface="AvenirLTW01"/>
              </a:rPr>
              <a:t>The light that passes through is called polarized light. Polarized sunglasses block out some waves of light so that your eyes are not exposed to as much radiation.</a:t>
            </a:r>
            <a:endParaRPr lang="en-US" dirty="0">
              <a:solidFill>
                <a:schemeClr val="accent6"/>
              </a:solidFill>
            </a:endParaRPr>
          </a:p>
        </p:txBody>
      </p:sp>
      <p:sp>
        <p:nvSpPr>
          <p:cNvPr id="5" name="Rectangle 4"/>
          <p:cNvSpPr/>
          <p:nvPr/>
        </p:nvSpPr>
        <p:spPr>
          <a:xfrm>
            <a:off x="593482" y="243959"/>
            <a:ext cx="4224233" cy="584775"/>
          </a:xfrm>
          <a:prstGeom prst="rect">
            <a:avLst/>
          </a:prstGeom>
        </p:spPr>
        <p:txBody>
          <a:bodyPr wrap="none">
            <a:spAutoFit/>
          </a:bodyPr>
          <a:lstStyle/>
          <a:p>
            <a:pPr fontAlgn="base"/>
            <a:r>
              <a:rPr lang="en-US" sz="3200" b="1" dirty="0"/>
              <a:t>Wave Model of Light</a:t>
            </a:r>
          </a:p>
        </p:txBody>
      </p:sp>
      <p:pic>
        <p:nvPicPr>
          <p:cNvPr id="6" name="Picture 5"/>
          <p:cNvPicPr>
            <a:picLocks noChangeAspect="1"/>
          </p:cNvPicPr>
          <p:nvPr/>
        </p:nvPicPr>
        <p:blipFill>
          <a:blip r:embed="rId2"/>
          <a:stretch>
            <a:fillRect/>
          </a:stretch>
        </p:blipFill>
        <p:spPr>
          <a:xfrm>
            <a:off x="6505575" y="828733"/>
            <a:ext cx="4952999" cy="4781491"/>
          </a:xfrm>
          <a:prstGeom prst="rect">
            <a:avLst/>
          </a:prstGeom>
          <a:ln>
            <a:noFill/>
          </a:ln>
          <a:effectLst>
            <a:softEdge rad="112500"/>
          </a:effectLst>
        </p:spPr>
      </p:pic>
    </p:spTree>
    <p:extLst>
      <p:ext uri="{BB962C8B-B14F-4D97-AF65-F5344CB8AC3E}">
        <p14:creationId xmlns:p14="http://schemas.microsoft.com/office/powerpoint/2010/main" val="3375747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334" y="704909"/>
            <a:ext cx="5667641" cy="5632311"/>
          </a:xfrm>
          <a:prstGeom prst="rect">
            <a:avLst/>
          </a:prstGeom>
        </p:spPr>
        <p:txBody>
          <a:bodyPr wrap="square">
            <a:spAutoFit/>
          </a:bodyPr>
          <a:lstStyle/>
          <a:p>
            <a:pPr fontAlgn="base"/>
            <a:endParaRPr lang="en-US">
              <a:solidFill>
                <a:srgbClr val="FF0000"/>
              </a:solidFill>
              <a:latin typeface="AvenirLTW01"/>
            </a:endParaRPr>
          </a:p>
          <a:p>
            <a:pPr fontAlgn="base"/>
            <a:endParaRPr lang="en-US">
              <a:solidFill>
                <a:srgbClr val="FF0000"/>
              </a:solidFill>
              <a:latin typeface="AvenirLTW01"/>
            </a:endParaRPr>
          </a:p>
          <a:p>
            <a:pPr marL="285750" indent="-285750" fontAlgn="base">
              <a:buFont typeface="Arial" panose="020B0604020202020204" pitchFamily="34" charset="0"/>
              <a:buChar char="•"/>
            </a:pPr>
            <a:r>
              <a:rPr lang="en-US">
                <a:solidFill>
                  <a:schemeClr val="accent6"/>
                </a:solidFill>
                <a:latin typeface="Century Gothic" panose="020B0502020202020204" pitchFamily="34" charset="0"/>
              </a:rPr>
              <a:t>The wave model of light does not explain all of its properties. For example, when a beam of high-frequency light shines on some metals, it knocks some tiny particles called electrons out of the metal. This is called the photoelectric effect. </a:t>
            </a:r>
          </a:p>
          <a:p>
            <a:pPr marL="285750" indent="-285750" fontAlgn="base">
              <a:buFont typeface="Arial" panose="020B0604020202020204" pitchFamily="34" charset="0"/>
              <a:buChar char="•"/>
            </a:pPr>
            <a:endParaRPr lang="en-US">
              <a:solidFill>
                <a:schemeClr val="accent6"/>
              </a:solidFill>
              <a:latin typeface="Century Gothic" panose="020B0502020202020204" pitchFamily="34" charset="0"/>
            </a:endParaRPr>
          </a:p>
          <a:p>
            <a:pPr marL="285750" indent="-285750" fontAlgn="base">
              <a:buFont typeface="Arial" panose="020B0604020202020204" pitchFamily="34" charset="0"/>
              <a:buChar char="•"/>
            </a:pPr>
            <a:r>
              <a:rPr lang="en-US">
                <a:solidFill>
                  <a:schemeClr val="accent6"/>
                </a:solidFill>
                <a:latin typeface="Century Gothic" panose="020B0502020202020204" pitchFamily="34" charset="0"/>
              </a:rPr>
              <a:t>However, lower-frequency light such as red light doesn’t have enough energy to knock the electrons out.</a:t>
            </a:r>
          </a:p>
          <a:p>
            <a:pPr marL="285750" indent="-285750" fontAlgn="base">
              <a:buFont typeface="Arial" panose="020B0604020202020204" pitchFamily="34" charset="0"/>
              <a:buChar char="•"/>
            </a:pPr>
            <a:endParaRPr lang="en-US" b="0" i="0">
              <a:solidFill>
                <a:schemeClr val="accent6"/>
              </a:solidFill>
              <a:effectLst/>
              <a:latin typeface="AvenirLTW01"/>
            </a:endParaRPr>
          </a:p>
          <a:p>
            <a:pPr marL="285750" indent="-285750" fontAlgn="base">
              <a:buFont typeface="Arial" panose="020B0604020202020204" pitchFamily="34" charset="0"/>
              <a:buChar char="•"/>
            </a:pPr>
            <a:r>
              <a:rPr lang="en-US">
                <a:solidFill>
                  <a:schemeClr val="accent6"/>
                </a:solidFill>
              </a:rPr>
              <a:t>The photoelectric effect can be explained by thinking of light as a stream of tiny packets, of energy instead of as a wave. Each packet of light energy is called a photon. For the effect to occur, each photon must contain enough energy to knock an electron free from the metal.</a:t>
            </a:r>
            <a:endParaRPr lang="en-US" b="0" i="0" dirty="0">
              <a:solidFill>
                <a:schemeClr val="accent6"/>
              </a:solidFill>
              <a:effectLst/>
              <a:latin typeface="AvenirLTW01"/>
            </a:endParaRPr>
          </a:p>
        </p:txBody>
      </p:sp>
      <p:sp>
        <p:nvSpPr>
          <p:cNvPr id="5" name="Rectangle 4"/>
          <p:cNvSpPr/>
          <p:nvPr/>
        </p:nvSpPr>
        <p:spPr>
          <a:xfrm>
            <a:off x="228334" y="120134"/>
            <a:ext cx="4568879" cy="584775"/>
          </a:xfrm>
          <a:prstGeom prst="rect">
            <a:avLst/>
          </a:prstGeom>
        </p:spPr>
        <p:txBody>
          <a:bodyPr wrap="none">
            <a:spAutoFit/>
          </a:bodyPr>
          <a:lstStyle/>
          <a:p>
            <a:pPr fontAlgn="base"/>
            <a:r>
              <a:rPr lang="en-US" sz="3200" b="1" dirty="0"/>
              <a:t>Particle Model of Light</a:t>
            </a:r>
          </a:p>
        </p:txBody>
      </p:sp>
      <p:sp>
        <p:nvSpPr>
          <p:cNvPr id="7" name="Rectangle 6"/>
          <p:cNvSpPr/>
          <p:nvPr/>
        </p:nvSpPr>
        <p:spPr>
          <a:xfrm>
            <a:off x="5967411" y="5989081"/>
            <a:ext cx="6096000" cy="923330"/>
          </a:xfrm>
          <a:prstGeom prst="rect">
            <a:avLst/>
          </a:prstGeom>
        </p:spPr>
        <p:txBody>
          <a:bodyPr>
            <a:spAutoFit/>
          </a:bodyPr>
          <a:lstStyle/>
          <a:p>
            <a:r>
              <a:rPr lang="en-US" dirty="0">
                <a:hlinkClick r:id="rId4"/>
              </a:rPr>
              <a:t>https://www.sciencephoto.com/media/589800/view/photoelectric-effect</a:t>
            </a:r>
            <a:endParaRPr lang="en-US" dirty="0"/>
          </a:p>
          <a:p>
            <a:endParaRPr lang="en-US" dirty="0"/>
          </a:p>
        </p:txBody>
      </p:sp>
      <p:sp>
        <p:nvSpPr>
          <p:cNvPr id="8" name="Rectangle 7"/>
          <p:cNvSpPr/>
          <p:nvPr/>
        </p:nvSpPr>
        <p:spPr>
          <a:xfrm>
            <a:off x="7316325" y="5147189"/>
            <a:ext cx="4343400" cy="646331"/>
          </a:xfrm>
          <a:prstGeom prst="rect">
            <a:avLst/>
          </a:prstGeom>
        </p:spPr>
        <p:txBody>
          <a:bodyPr wrap="square">
            <a:spAutoFit/>
          </a:bodyPr>
          <a:lstStyle/>
          <a:p>
            <a:r>
              <a:rPr lang="en-US" dirty="0">
                <a:solidFill>
                  <a:srgbClr val="00B0F0"/>
                </a:solidFill>
                <a:latin typeface="Catamaran"/>
              </a:rPr>
              <a:t>Metals emit electrons when light is shone on them</a:t>
            </a:r>
            <a:endParaRPr lang="en-US" dirty="0">
              <a:solidFill>
                <a:srgbClr val="00B0F0"/>
              </a:solidFill>
            </a:endParaRPr>
          </a:p>
        </p:txBody>
      </p:sp>
      <p:pic>
        <p:nvPicPr>
          <p:cNvPr id="2" name="K0041375-Photoelectric_effect">
            <a:hlinkClick r:id="" action="ppaction://media"/>
            <a:extLst>
              <a:ext uri="{FF2B5EF4-FFF2-40B4-BE49-F238E27FC236}">
                <a16:creationId xmlns:a16="http://schemas.microsoft.com/office/drawing/2014/main" id="{6DCE3D37-B279-4B8A-BE10-CF4152A069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62738" y="1064480"/>
            <a:ext cx="5900928" cy="3319272"/>
          </a:xfrm>
          <a:prstGeom prst="rect">
            <a:avLst/>
          </a:prstGeom>
        </p:spPr>
      </p:pic>
    </p:spTree>
    <p:extLst>
      <p:ext uri="{BB962C8B-B14F-4D97-AF65-F5344CB8AC3E}">
        <p14:creationId xmlns:p14="http://schemas.microsoft.com/office/powerpoint/2010/main" val="152956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66850" y="1622763"/>
            <a:ext cx="6096000" cy="3139321"/>
          </a:xfrm>
          <a:prstGeom prst="rect">
            <a:avLst/>
          </a:prstGeom>
        </p:spPr>
        <p:txBody>
          <a:bodyPr>
            <a:spAutoFit/>
          </a:bodyPr>
          <a:lstStyle/>
          <a:p>
            <a:pPr marL="285750" indent="-285750">
              <a:buFont typeface="Arial" panose="020B0604020202020204" pitchFamily="34" charset="0"/>
              <a:buChar char="•"/>
            </a:pPr>
            <a:r>
              <a:rPr lang="en-US" dirty="0">
                <a:solidFill>
                  <a:schemeClr val="accent6"/>
                </a:solidFill>
                <a:latin typeface="AvenirLTW01"/>
              </a:rPr>
              <a:t>One property of light that the wave model explains but the particle model does not is diffraction. </a:t>
            </a:r>
          </a:p>
          <a:p>
            <a:pPr marL="285750" indent="-285750">
              <a:buFont typeface="Arial" panose="020B0604020202020204" pitchFamily="34" charset="0"/>
              <a:buChar char="•"/>
            </a:pPr>
            <a:endParaRPr lang="en-US" dirty="0">
              <a:solidFill>
                <a:schemeClr val="accent6"/>
              </a:solidFill>
              <a:latin typeface="AvenirLTW01"/>
            </a:endParaRPr>
          </a:p>
          <a:p>
            <a:pPr marL="285750" indent="-285750">
              <a:buFont typeface="Arial" panose="020B0604020202020204" pitchFamily="34" charset="0"/>
              <a:buChar char="•"/>
            </a:pPr>
            <a:r>
              <a:rPr lang="en-US" dirty="0">
                <a:solidFill>
                  <a:schemeClr val="accent6"/>
                </a:solidFill>
                <a:latin typeface="AvenirLTW01"/>
              </a:rPr>
              <a:t>When light passes through a narrow enough slit, instead of forming one image of the slit on a screen, it spreads out and produces a striped pattern of light and dark areas.</a:t>
            </a:r>
          </a:p>
          <a:p>
            <a:pPr marL="285750" indent="-285750">
              <a:buFont typeface="Arial" panose="020B0604020202020204" pitchFamily="34" charset="0"/>
              <a:buChar char="•"/>
            </a:pPr>
            <a:endParaRPr lang="en-US" dirty="0">
              <a:solidFill>
                <a:schemeClr val="accent6"/>
              </a:solidFill>
              <a:latin typeface="AvenirLTW01"/>
            </a:endParaRPr>
          </a:p>
          <a:p>
            <a:pPr marL="285750" indent="-285750">
              <a:buFont typeface="Arial" panose="020B0604020202020204" pitchFamily="34" charset="0"/>
              <a:buChar char="•"/>
            </a:pPr>
            <a:r>
              <a:rPr lang="en-US" dirty="0">
                <a:solidFill>
                  <a:schemeClr val="accent6"/>
                </a:solidFill>
                <a:latin typeface="AvenirLTW01"/>
              </a:rPr>
              <a:t> This is similar to a water wave passing through a narrow channel and then spreading out on the other side.</a:t>
            </a:r>
            <a:endParaRPr lang="en-US" dirty="0">
              <a:solidFill>
                <a:schemeClr val="accent6"/>
              </a:solidFill>
            </a:endParaRPr>
          </a:p>
        </p:txBody>
      </p:sp>
      <p:sp>
        <p:nvSpPr>
          <p:cNvPr id="5" name="Rectangle 4"/>
          <p:cNvSpPr/>
          <p:nvPr/>
        </p:nvSpPr>
        <p:spPr>
          <a:xfrm>
            <a:off x="228334" y="120134"/>
            <a:ext cx="4568879" cy="584775"/>
          </a:xfrm>
          <a:prstGeom prst="rect">
            <a:avLst/>
          </a:prstGeom>
        </p:spPr>
        <p:txBody>
          <a:bodyPr wrap="none">
            <a:spAutoFit/>
          </a:bodyPr>
          <a:lstStyle/>
          <a:p>
            <a:pPr fontAlgn="base"/>
            <a:r>
              <a:rPr lang="en-US" sz="3200" b="1" dirty="0"/>
              <a:t>Particle Model of Light</a:t>
            </a:r>
          </a:p>
        </p:txBody>
      </p:sp>
      <p:sp>
        <p:nvSpPr>
          <p:cNvPr id="2" name="Rectangle 1"/>
          <p:cNvSpPr/>
          <p:nvPr/>
        </p:nvSpPr>
        <p:spPr>
          <a:xfrm>
            <a:off x="2091107" y="5310606"/>
            <a:ext cx="5799986" cy="646331"/>
          </a:xfrm>
          <a:prstGeom prst="rect">
            <a:avLst/>
          </a:prstGeom>
        </p:spPr>
        <p:txBody>
          <a:bodyPr wrap="none">
            <a:spAutoFit/>
          </a:bodyPr>
          <a:lstStyle/>
          <a:p>
            <a:r>
              <a:rPr lang="en-US" dirty="0">
                <a:hlinkClick r:id="rId2"/>
              </a:rPr>
              <a:t>https://www.youtube.com/watch?v=0b0axfyJ4oo</a:t>
            </a:r>
            <a:endParaRPr lang="en-US" dirty="0"/>
          </a:p>
          <a:p>
            <a:endParaRPr lang="en-US" dirty="0"/>
          </a:p>
        </p:txBody>
      </p:sp>
    </p:spTree>
    <p:extLst>
      <p:ext uri="{BB962C8B-B14F-4D97-AF65-F5344CB8AC3E}">
        <p14:creationId xmlns:p14="http://schemas.microsoft.com/office/powerpoint/2010/main" val="2275341339"/>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Vapor Trail</Template>
  <TotalTime>604</TotalTime>
  <Words>1901</Words>
  <Application>Microsoft Office PowerPoint</Application>
  <PresentationFormat>Widescreen</PresentationFormat>
  <Paragraphs>159</Paragraphs>
  <Slides>21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Avenir LT Roman</vt:lpstr>
      <vt:lpstr>AvenirLTW01</vt:lpstr>
      <vt:lpstr>Catamaran</vt:lpstr>
      <vt:lpstr>Century Gothic</vt:lpstr>
      <vt:lpstr>inherit</vt: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HK TECH</dc:creator>
  <cp:lastModifiedBy>Best Techology</cp:lastModifiedBy>
  <cp:revision>36</cp:revision>
  <dcterms:created xsi:type="dcterms:W3CDTF">2021-03-05T13:13:25Z</dcterms:created>
  <dcterms:modified xsi:type="dcterms:W3CDTF">2024-03-02T09:45:16Z</dcterms:modified>
</cp:coreProperties>
</file>