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5" r:id="rId10"/>
    <p:sldId id="264" r:id="rId11"/>
    <p:sldId id="266" r:id="rId12"/>
    <p:sldId id="281" r:id="rId13"/>
    <p:sldId id="282" r:id="rId14"/>
    <p:sldId id="268" r:id="rId15"/>
    <p:sldId id="269" r:id="rId16"/>
    <p:sldId id="283" r:id="rId17"/>
    <p:sldId id="277" r:id="rId18"/>
    <p:sldId id="270" r:id="rId19"/>
    <p:sldId id="271" r:id="rId20"/>
    <p:sldId id="272" r:id="rId21"/>
    <p:sldId id="273" r:id="rId22"/>
    <p:sldId id="274" r:id="rId23"/>
    <p:sldId id="275" r:id="rId24"/>
    <p:sldId id="276" r:id="rId25"/>
    <p:sldId id="278" r:id="rId26"/>
    <p:sldId id="279"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21BE-F289-6A7C-C352-7B24A0098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D65CA4-54CB-83CB-CCAD-A93A18D3F8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9B98F9-39C9-357A-9719-59123AA5F0AD}"/>
              </a:ext>
            </a:extLst>
          </p:cNvPr>
          <p:cNvSpPr>
            <a:spLocks noGrp="1"/>
          </p:cNvSpPr>
          <p:nvPr>
            <p:ph type="dt" sz="half" idx="10"/>
          </p:nvPr>
        </p:nvSpPr>
        <p:spPr/>
        <p:txBody>
          <a:bodyPr/>
          <a:lstStyle/>
          <a:p>
            <a:fld id="{1D472B93-F1CC-4BB0-9032-52F1C30A637B}" type="datetimeFigureOut">
              <a:rPr lang="en-US" smtClean="0"/>
              <a:t>3/1/2024</a:t>
            </a:fld>
            <a:endParaRPr lang="en-US"/>
          </a:p>
        </p:txBody>
      </p:sp>
      <p:sp>
        <p:nvSpPr>
          <p:cNvPr id="5" name="Footer Placeholder 4">
            <a:extLst>
              <a:ext uri="{FF2B5EF4-FFF2-40B4-BE49-F238E27FC236}">
                <a16:creationId xmlns:a16="http://schemas.microsoft.com/office/drawing/2014/main" id="{2206F95D-49BE-B5CE-4B1E-50500DBB9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75105-282C-9BF3-1994-7C07BD3F321A}"/>
              </a:ext>
            </a:extLst>
          </p:cNvPr>
          <p:cNvSpPr>
            <a:spLocks noGrp="1"/>
          </p:cNvSpPr>
          <p:nvPr>
            <p:ph type="sldNum" sz="quarter" idx="12"/>
          </p:nvPr>
        </p:nvSpPr>
        <p:spPr/>
        <p:txBody>
          <a:bodyPr/>
          <a:lstStyle/>
          <a:p>
            <a:fld id="{E47771D0-762D-4C9A-87CA-AEC047A4CD3E}" type="slidenum">
              <a:rPr lang="en-US" smtClean="0"/>
              <a:t>‹#›</a:t>
            </a:fld>
            <a:endParaRPr lang="en-US"/>
          </a:p>
        </p:txBody>
      </p:sp>
    </p:spTree>
    <p:extLst>
      <p:ext uri="{BB962C8B-B14F-4D97-AF65-F5344CB8AC3E}">
        <p14:creationId xmlns:p14="http://schemas.microsoft.com/office/powerpoint/2010/main" val="4270480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A68BC-82DC-5F9B-DE7E-4863DB17CC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587792-40D3-024F-062E-0A375F75F3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3E4D5-386F-8C4A-2868-3EA57DE4F64C}"/>
              </a:ext>
            </a:extLst>
          </p:cNvPr>
          <p:cNvSpPr>
            <a:spLocks noGrp="1"/>
          </p:cNvSpPr>
          <p:nvPr>
            <p:ph type="dt" sz="half" idx="10"/>
          </p:nvPr>
        </p:nvSpPr>
        <p:spPr/>
        <p:txBody>
          <a:bodyPr/>
          <a:lstStyle/>
          <a:p>
            <a:fld id="{1D472B93-F1CC-4BB0-9032-52F1C30A637B}" type="datetimeFigureOut">
              <a:rPr lang="en-US" smtClean="0"/>
              <a:t>3/1/2024</a:t>
            </a:fld>
            <a:endParaRPr lang="en-US"/>
          </a:p>
        </p:txBody>
      </p:sp>
      <p:sp>
        <p:nvSpPr>
          <p:cNvPr id="5" name="Footer Placeholder 4">
            <a:extLst>
              <a:ext uri="{FF2B5EF4-FFF2-40B4-BE49-F238E27FC236}">
                <a16:creationId xmlns:a16="http://schemas.microsoft.com/office/drawing/2014/main" id="{47C644F1-EF19-70AE-C834-866378309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FE1D7-62BF-52B0-634C-C6A521871166}"/>
              </a:ext>
            </a:extLst>
          </p:cNvPr>
          <p:cNvSpPr>
            <a:spLocks noGrp="1"/>
          </p:cNvSpPr>
          <p:nvPr>
            <p:ph type="sldNum" sz="quarter" idx="12"/>
          </p:nvPr>
        </p:nvSpPr>
        <p:spPr/>
        <p:txBody>
          <a:bodyPr/>
          <a:lstStyle/>
          <a:p>
            <a:fld id="{E47771D0-762D-4C9A-87CA-AEC047A4CD3E}" type="slidenum">
              <a:rPr lang="en-US" smtClean="0"/>
              <a:t>‹#›</a:t>
            </a:fld>
            <a:endParaRPr lang="en-US"/>
          </a:p>
        </p:txBody>
      </p:sp>
    </p:spTree>
    <p:extLst>
      <p:ext uri="{BB962C8B-B14F-4D97-AF65-F5344CB8AC3E}">
        <p14:creationId xmlns:p14="http://schemas.microsoft.com/office/powerpoint/2010/main" val="4269291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FD90D3-6331-C30D-A842-5D0DEAEFB1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DAA3AD-AD0A-3F21-323B-E5685C0AE1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96FCC-6B93-DFC0-A356-E997C7487FF0}"/>
              </a:ext>
            </a:extLst>
          </p:cNvPr>
          <p:cNvSpPr>
            <a:spLocks noGrp="1"/>
          </p:cNvSpPr>
          <p:nvPr>
            <p:ph type="dt" sz="half" idx="10"/>
          </p:nvPr>
        </p:nvSpPr>
        <p:spPr/>
        <p:txBody>
          <a:bodyPr/>
          <a:lstStyle/>
          <a:p>
            <a:fld id="{1D472B93-F1CC-4BB0-9032-52F1C30A637B}" type="datetimeFigureOut">
              <a:rPr lang="en-US" smtClean="0"/>
              <a:t>3/1/2024</a:t>
            </a:fld>
            <a:endParaRPr lang="en-US"/>
          </a:p>
        </p:txBody>
      </p:sp>
      <p:sp>
        <p:nvSpPr>
          <p:cNvPr id="5" name="Footer Placeholder 4">
            <a:extLst>
              <a:ext uri="{FF2B5EF4-FFF2-40B4-BE49-F238E27FC236}">
                <a16:creationId xmlns:a16="http://schemas.microsoft.com/office/drawing/2014/main" id="{87B6A4A7-5911-3DC0-3292-01717499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C1909-F051-1095-751B-2A1134B22396}"/>
              </a:ext>
            </a:extLst>
          </p:cNvPr>
          <p:cNvSpPr>
            <a:spLocks noGrp="1"/>
          </p:cNvSpPr>
          <p:nvPr>
            <p:ph type="sldNum" sz="quarter" idx="12"/>
          </p:nvPr>
        </p:nvSpPr>
        <p:spPr/>
        <p:txBody>
          <a:bodyPr/>
          <a:lstStyle/>
          <a:p>
            <a:fld id="{E47771D0-762D-4C9A-87CA-AEC047A4CD3E}" type="slidenum">
              <a:rPr lang="en-US" smtClean="0"/>
              <a:t>‹#›</a:t>
            </a:fld>
            <a:endParaRPr lang="en-US"/>
          </a:p>
        </p:txBody>
      </p:sp>
    </p:spTree>
    <p:extLst>
      <p:ext uri="{BB962C8B-B14F-4D97-AF65-F5344CB8AC3E}">
        <p14:creationId xmlns:p14="http://schemas.microsoft.com/office/powerpoint/2010/main" val="399052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D14E0-BF93-6925-FEC0-AE39C69C6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35FA3-DDEC-46B6-B276-7BA904C02F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6F37E-CFFB-5733-CFC7-7F6FBA9A64EF}"/>
              </a:ext>
            </a:extLst>
          </p:cNvPr>
          <p:cNvSpPr>
            <a:spLocks noGrp="1"/>
          </p:cNvSpPr>
          <p:nvPr>
            <p:ph type="dt" sz="half" idx="10"/>
          </p:nvPr>
        </p:nvSpPr>
        <p:spPr/>
        <p:txBody>
          <a:bodyPr/>
          <a:lstStyle/>
          <a:p>
            <a:fld id="{1D472B93-F1CC-4BB0-9032-52F1C30A637B}" type="datetimeFigureOut">
              <a:rPr lang="en-US" smtClean="0"/>
              <a:t>3/1/2024</a:t>
            </a:fld>
            <a:endParaRPr lang="en-US"/>
          </a:p>
        </p:txBody>
      </p:sp>
      <p:sp>
        <p:nvSpPr>
          <p:cNvPr id="5" name="Footer Placeholder 4">
            <a:extLst>
              <a:ext uri="{FF2B5EF4-FFF2-40B4-BE49-F238E27FC236}">
                <a16:creationId xmlns:a16="http://schemas.microsoft.com/office/drawing/2014/main" id="{F5699639-26B6-AD74-08FF-90095B8B0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890DE-C5B0-6F66-86BB-9A1D6636A4BA}"/>
              </a:ext>
            </a:extLst>
          </p:cNvPr>
          <p:cNvSpPr>
            <a:spLocks noGrp="1"/>
          </p:cNvSpPr>
          <p:nvPr>
            <p:ph type="sldNum" sz="quarter" idx="12"/>
          </p:nvPr>
        </p:nvSpPr>
        <p:spPr/>
        <p:txBody>
          <a:bodyPr/>
          <a:lstStyle/>
          <a:p>
            <a:fld id="{E47771D0-762D-4C9A-87CA-AEC047A4CD3E}" type="slidenum">
              <a:rPr lang="en-US" smtClean="0"/>
              <a:t>‹#›</a:t>
            </a:fld>
            <a:endParaRPr lang="en-US"/>
          </a:p>
        </p:txBody>
      </p:sp>
    </p:spTree>
    <p:extLst>
      <p:ext uri="{BB962C8B-B14F-4D97-AF65-F5344CB8AC3E}">
        <p14:creationId xmlns:p14="http://schemas.microsoft.com/office/powerpoint/2010/main" val="3680564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44377-63F7-202F-4DDF-98EDF9B4F8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6C1DD2-9114-5805-C77C-8FAB305354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DC7085-8918-7531-CD48-54F1F3C59982}"/>
              </a:ext>
            </a:extLst>
          </p:cNvPr>
          <p:cNvSpPr>
            <a:spLocks noGrp="1"/>
          </p:cNvSpPr>
          <p:nvPr>
            <p:ph type="dt" sz="half" idx="10"/>
          </p:nvPr>
        </p:nvSpPr>
        <p:spPr/>
        <p:txBody>
          <a:bodyPr/>
          <a:lstStyle/>
          <a:p>
            <a:fld id="{1D472B93-F1CC-4BB0-9032-52F1C30A637B}" type="datetimeFigureOut">
              <a:rPr lang="en-US" smtClean="0"/>
              <a:t>3/1/2024</a:t>
            </a:fld>
            <a:endParaRPr lang="en-US"/>
          </a:p>
        </p:txBody>
      </p:sp>
      <p:sp>
        <p:nvSpPr>
          <p:cNvPr id="5" name="Footer Placeholder 4">
            <a:extLst>
              <a:ext uri="{FF2B5EF4-FFF2-40B4-BE49-F238E27FC236}">
                <a16:creationId xmlns:a16="http://schemas.microsoft.com/office/drawing/2014/main" id="{8DF33B56-C70D-48A6-1F27-DE2166DD2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63A46-E274-AF68-1559-BA99D45D529A}"/>
              </a:ext>
            </a:extLst>
          </p:cNvPr>
          <p:cNvSpPr>
            <a:spLocks noGrp="1"/>
          </p:cNvSpPr>
          <p:nvPr>
            <p:ph type="sldNum" sz="quarter" idx="12"/>
          </p:nvPr>
        </p:nvSpPr>
        <p:spPr/>
        <p:txBody>
          <a:bodyPr/>
          <a:lstStyle/>
          <a:p>
            <a:fld id="{E47771D0-762D-4C9A-87CA-AEC047A4CD3E}" type="slidenum">
              <a:rPr lang="en-US" smtClean="0"/>
              <a:t>‹#›</a:t>
            </a:fld>
            <a:endParaRPr lang="en-US"/>
          </a:p>
        </p:txBody>
      </p:sp>
    </p:spTree>
    <p:extLst>
      <p:ext uri="{BB962C8B-B14F-4D97-AF65-F5344CB8AC3E}">
        <p14:creationId xmlns:p14="http://schemas.microsoft.com/office/powerpoint/2010/main" val="2700523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F655-23E0-C8D4-01B1-B7354642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381A55-040A-1461-FDD9-DD2A09D4AD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562364-D92D-35C8-722E-5B9F9C1EA1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7E6C5C-E45C-4129-0CE2-04D97B77BCC0}"/>
              </a:ext>
            </a:extLst>
          </p:cNvPr>
          <p:cNvSpPr>
            <a:spLocks noGrp="1"/>
          </p:cNvSpPr>
          <p:nvPr>
            <p:ph type="dt" sz="half" idx="10"/>
          </p:nvPr>
        </p:nvSpPr>
        <p:spPr/>
        <p:txBody>
          <a:bodyPr/>
          <a:lstStyle/>
          <a:p>
            <a:fld id="{1D472B93-F1CC-4BB0-9032-52F1C30A637B}" type="datetimeFigureOut">
              <a:rPr lang="en-US" smtClean="0"/>
              <a:t>3/1/2024</a:t>
            </a:fld>
            <a:endParaRPr lang="en-US"/>
          </a:p>
        </p:txBody>
      </p:sp>
      <p:sp>
        <p:nvSpPr>
          <p:cNvPr id="6" name="Footer Placeholder 5">
            <a:extLst>
              <a:ext uri="{FF2B5EF4-FFF2-40B4-BE49-F238E27FC236}">
                <a16:creationId xmlns:a16="http://schemas.microsoft.com/office/drawing/2014/main" id="{AF0F583D-D2CF-8D02-FC3B-122F9FA655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2C8D74-E36F-4762-7C50-AA30DAC3560C}"/>
              </a:ext>
            </a:extLst>
          </p:cNvPr>
          <p:cNvSpPr>
            <a:spLocks noGrp="1"/>
          </p:cNvSpPr>
          <p:nvPr>
            <p:ph type="sldNum" sz="quarter" idx="12"/>
          </p:nvPr>
        </p:nvSpPr>
        <p:spPr/>
        <p:txBody>
          <a:bodyPr/>
          <a:lstStyle/>
          <a:p>
            <a:fld id="{E47771D0-762D-4C9A-87CA-AEC047A4CD3E}" type="slidenum">
              <a:rPr lang="en-US" smtClean="0"/>
              <a:t>‹#›</a:t>
            </a:fld>
            <a:endParaRPr lang="en-US"/>
          </a:p>
        </p:txBody>
      </p:sp>
    </p:spTree>
    <p:extLst>
      <p:ext uri="{BB962C8B-B14F-4D97-AF65-F5344CB8AC3E}">
        <p14:creationId xmlns:p14="http://schemas.microsoft.com/office/powerpoint/2010/main" val="779362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08D8-FB93-2222-BA1D-EBD600AB92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353AE6-643C-D83F-968A-28A98335B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7B01F-029B-83EB-8977-9937EE684A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CADFCB-87B0-9FA1-7908-D9415AAD1F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F99E0C-98A4-EE68-14B0-3325EDC458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9F43CD-DEB7-EF4F-563D-083AD3D7E4AE}"/>
              </a:ext>
            </a:extLst>
          </p:cNvPr>
          <p:cNvSpPr>
            <a:spLocks noGrp="1"/>
          </p:cNvSpPr>
          <p:nvPr>
            <p:ph type="dt" sz="half" idx="10"/>
          </p:nvPr>
        </p:nvSpPr>
        <p:spPr/>
        <p:txBody>
          <a:bodyPr/>
          <a:lstStyle/>
          <a:p>
            <a:fld id="{1D472B93-F1CC-4BB0-9032-52F1C30A637B}" type="datetimeFigureOut">
              <a:rPr lang="en-US" smtClean="0"/>
              <a:t>3/1/2024</a:t>
            </a:fld>
            <a:endParaRPr lang="en-US"/>
          </a:p>
        </p:txBody>
      </p:sp>
      <p:sp>
        <p:nvSpPr>
          <p:cNvPr id="8" name="Footer Placeholder 7">
            <a:extLst>
              <a:ext uri="{FF2B5EF4-FFF2-40B4-BE49-F238E27FC236}">
                <a16:creationId xmlns:a16="http://schemas.microsoft.com/office/drawing/2014/main" id="{EB707E9A-B0DC-3CDD-CA6A-8C26FE8603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3EB05-7178-34DC-CF63-8BFE39D23383}"/>
              </a:ext>
            </a:extLst>
          </p:cNvPr>
          <p:cNvSpPr>
            <a:spLocks noGrp="1"/>
          </p:cNvSpPr>
          <p:nvPr>
            <p:ph type="sldNum" sz="quarter" idx="12"/>
          </p:nvPr>
        </p:nvSpPr>
        <p:spPr/>
        <p:txBody>
          <a:bodyPr/>
          <a:lstStyle/>
          <a:p>
            <a:fld id="{E47771D0-762D-4C9A-87CA-AEC047A4CD3E}" type="slidenum">
              <a:rPr lang="en-US" smtClean="0"/>
              <a:t>‹#›</a:t>
            </a:fld>
            <a:endParaRPr lang="en-US"/>
          </a:p>
        </p:txBody>
      </p:sp>
    </p:spTree>
    <p:extLst>
      <p:ext uri="{BB962C8B-B14F-4D97-AF65-F5344CB8AC3E}">
        <p14:creationId xmlns:p14="http://schemas.microsoft.com/office/powerpoint/2010/main" val="3986737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EE615-C878-C7F0-B8AC-27C3C1B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50F39-7AD7-025B-35EE-36F3E6FACB09}"/>
              </a:ext>
            </a:extLst>
          </p:cNvPr>
          <p:cNvSpPr>
            <a:spLocks noGrp="1"/>
          </p:cNvSpPr>
          <p:nvPr>
            <p:ph type="dt" sz="half" idx="10"/>
          </p:nvPr>
        </p:nvSpPr>
        <p:spPr/>
        <p:txBody>
          <a:bodyPr/>
          <a:lstStyle/>
          <a:p>
            <a:fld id="{1D472B93-F1CC-4BB0-9032-52F1C30A637B}" type="datetimeFigureOut">
              <a:rPr lang="en-US" smtClean="0"/>
              <a:t>3/1/2024</a:t>
            </a:fld>
            <a:endParaRPr lang="en-US"/>
          </a:p>
        </p:txBody>
      </p:sp>
      <p:sp>
        <p:nvSpPr>
          <p:cNvPr id="4" name="Footer Placeholder 3">
            <a:extLst>
              <a:ext uri="{FF2B5EF4-FFF2-40B4-BE49-F238E27FC236}">
                <a16:creationId xmlns:a16="http://schemas.microsoft.com/office/drawing/2014/main" id="{7444B714-E507-D712-6744-2CDC6084D3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D69214-33D7-6DD3-CBEB-3DC2B08A8A94}"/>
              </a:ext>
            </a:extLst>
          </p:cNvPr>
          <p:cNvSpPr>
            <a:spLocks noGrp="1"/>
          </p:cNvSpPr>
          <p:nvPr>
            <p:ph type="sldNum" sz="quarter" idx="12"/>
          </p:nvPr>
        </p:nvSpPr>
        <p:spPr/>
        <p:txBody>
          <a:bodyPr/>
          <a:lstStyle/>
          <a:p>
            <a:fld id="{E47771D0-762D-4C9A-87CA-AEC047A4CD3E}" type="slidenum">
              <a:rPr lang="en-US" smtClean="0"/>
              <a:t>‹#›</a:t>
            </a:fld>
            <a:endParaRPr lang="en-US"/>
          </a:p>
        </p:txBody>
      </p:sp>
    </p:spTree>
    <p:extLst>
      <p:ext uri="{BB962C8B-B14F-4D97-AF65-F5344CB8AC3E}">
        <p14:creationId xmlns:p14="http://schemas.microsoft.com/office/powerpoint/2010/main" val="276702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25835E-8D9A-EA6B-6552-5B7861ACC340}"/>
              </a:ext>
            </a:extLst>
          </p:cNvPr>
          <p:cNvSpPr>
            <a:spLocks noGrp="1"/>
          </p:cNvSpPr>
          <p:nvPr>
            <p:ph type="dt" sz="half" idx="10"/>
          </p:nvPr>
        </p:nvSpPr>
        <p:spPr/>
        <p:txBody>
          <a:bodyPr/>
          <a:lstStyle/>
          <a:p>
            <a:fld id="{1D472B93-F1CC-4BB0-9032-52F1C30A637B}" type="datetimeFigureOut">
              <a:rPr lang="en-US" smtClean="0"/>
              <a:t>3/1/2024</a:t>
            </a:fld>
            <a:endParaRPr lang="en-US"/>
          </a:p>
        </p:txBody>
      </p:sp>
      <p:sp>
        <p:nvSpPr>
          <p:cNvPr id="3" name="Footer Placeholder 2">
            <a:extLst>
              <a:ext uri="{FF2B5EF4-FFF2-40B4-BE49-F238E27FC236}">
                <a16:creationId xmlns:a16="http://schemas.microsoft.com/office/drawing/2014/main" id="{2C853795-6D4A-9D77-1120-77EF7E9EE4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FDC786-1640-4FFC-02D1-09C6EF9E91DF}"/>
              </a:ext>
            </a:extLst>
          </p:cNvPr>
          <p:cNvSpPr>
            <a:spLocks noGrp="1"/>
          </p:cNvSpPr>
          <p:nvPr>
            <p:ph type="sldNum" sz="quarter" idx="12"/>
          </p:nvPr>
        </p:nvSpPr>
        <p:spPr/>
        <p:txBody>
          <a:bodyPr/>
          <a:lstStyle/>
          <a:p>
            <a:fld id="{E47771D0-762D-4C9A-87CA-AEC047A4CD3E}" type="slidenum">
              <a:rPr lang="en-US" smtClean="0"/>
              <a:t>‹#›</a:t>
            </a:fld>
            <a:endParaRPr lang="en-US"/>
          </a:p>
        </p:txBody>
      </p:sp>
    </p:spTree>
    <p:extLst>
      <p:ext uri="{BB962C8B-B14F-4D97-AF65-F5344CB8AC3E}">
        <p14:creationId xmlns:p14="http://schemas.microsoft.com/office/powerpoint/2010/main" val="1318350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38A2-E06A-4D82-4980-8C5131FF6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9E1992-3DC4-4C4D-6DB8-29F550538E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17CBE1-3368-8668-2339-EABFAA5B9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B0EF91-40E1-E2ED-AA1B-A51F08A3EBD3}"/>
              </a:ext>
            </a:extLst>
          </p:cNvPr>
          <p:cNvSpPr>
            <a:spLocks noGrp="1"/>
          </p:cNvSpPr>
          <p:nvPr>
            <p:ph type="dt" sz="half" idx="10"/>
          </p:nvPr>
        </p:nvSpPr>
        <p:spPr/>
        <p:txBody>
          <a:bodyPr/>
          <a:lstStyle/>
          <a:p>
            <a:fld id="{1D472B93-F1CC-4BB0-9032-52F1C30A637B}" type="datetimeFigureOut">
              <a:rPr lang="en-US" smtClean="0"/>
              <a:t>3/1/2024</a:t>
            </a:fld>
            <a:endParaRPr lang="en-US"/>
          </a:p>
        </p:txBody>
      </p:sp>
      <p:sp>
        <p:nvSpPr>
          <p:cNvPr id="6" name="Footer Placeholder 5">
            <a:extLst>
              <a:ext uri="{FF2B5EF4-FFF2-40B4-BE49-F238E27FC236}">
                <a16:creationId xmlns:a16="http://schemas.microsoft.com/office/drawing/2014/main" id="{81BF5BBB-A3A0-5DAB-973C-019749CF59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DC2CD-586C-279D-9FB0-D2BD5AB7AB29}"/>
              </a:ext>
            </a:extLst>
          </p:cNvPr>
          <p:cNvSpPr>
            <a:spLocks noGrp="1"/>
          </p:cNvSpPr>
          <p:nvPr>
            <p:ph type="sldNum" sz="quarter" idx="12"/>
          </p:nvPr>
        </p:nvSpPr>
        <p:spPr/>
        <p:txBody>
          <a:bodyPr/>
          <a:lstStyle/>
          <a:p>
            <a:fld id="{E47771D0-762D-4C9A-87CA-AEC047A4CD3E}" type="slidenum">
              <a:rPr lang="en-US" smtClean="0"/>
              <a:t>‹#›</a:t>
            </a:fld>
            <a:endParaRPr lang="en-US"/>
          </a:p>
        </p:txBody>
      </p:sp>
    </p:spTree>
    <p:extLst>
      <p:ext uri="{BB962C8B-B14F-4D97-AF65-F5344CB8AC3E}">
        <p14:creationId xmlns:p14="http://schemas.microsoft.com/office/powerpoint/2010/main" val="3409669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8E3A-A177-CE9E-B6C4-C207157C6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29FF7-B036-2399-221B-CAB45540B7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CE0852-B8A8-DE57-83D1-44EF7BE0A4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473B81-E175-198F-B927-5EB4263AD77F}"/>
              </a:ext>
            </a:extLst>
          </p:cNvPr>
          <p:cNvSpPr>
            <a:spLocks noGrp="1"/>
          </p:cNvSpPr>
          <p:nvPr>
            <p:ph type="dt" sz="half" idx="10"/>
          </p:nvPr>
        </p:nvSpPr>
        <p:spPr/>
        <p:txBody>
          <a:bodyPr/>
          <a:lstStyle/>
          <a:p>
            <a:fld id="{1D472B93-F1CC-4BB0-9032-52F1C30A637B}" type="datetimeFigureOut">
              <a:rPr lang="en-US" smtClean="0"/>
              <a:t>3/1/2024</a:t>
            </a:fld>
            <a:endParaRPr lang="en-US"/>
          </a:p>
        </p:txBody>
      </p:sp>
      <p:sp>
        <p:nvSpPr>
          <p:cNvPr id="6" name="Footer Placeholder 5">
            <a:extLst>
              <a:ext uri="{FF2B5EF4-FFF2-40B4-BE49-F238E27FC236}">
                <a16:creationId xmlns:a16="http://schemas.microsoft.com/office/drawing/2014/main" id="{9F3F24E4-2282-1A6B-21E4-113CF025E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CEB2C-1591-3BD0-C5A6-03B637965AF7}"/>
              </a:ext>
            </a:extLst>
          </p:cNvPr>
          <p:cNvSpPr>
            <a:spLocks noGrp="1"/>
          </p:cNvSpPr>
          <p:nvPr>
            <p:ph type="sldNum" sz="quarter" idx="12"/>
          </p:nvPr>
        </p:nvSpPr>
        <p:spPr/>
        <p:txBody>
          <a:bodyPr/>
          <a:lstStyle/>
          <a:p>
            <a:fld id="{E47771D0-762D-4C9A-87CA-AEC047A4CD3E}" type="slidenum">
              <a:rPr lang="en-US" smtClean="0"/>
              <a:t>‹#›</a:t>
            </a:fld>
            <a:endParaRPr lang="en-US"/>
          </a:p>
        </p:txBody>
      </p:sp>
    </p:spTree>
    <p:extLst>
      <p:ext uri="{BB962C8B-B14F-4D97-AF65-F5344CB8AC3E}">
        <p14:creationId xmlns:p14="http://schemas.microsoft.com/office/powerpoint/2010/main" val="593360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D2EB0F-C6B2-F225-8C73-BDDFBD8D08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100BFA-9BCA-3ED8-7112-618B2D29E7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191F7-D200-5C5D-8E20-867EE77FC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472B93-F1CC-4BB0-9032-52F1C30A637B}" type="datetimeFigureOut">
              <a:rPr lang="en-US" smtClean="0"/>
              <a:t>3/1/2024</a:t>
            </a:fld>
            <a:endParaRPr lang="en-US"/>
          </a:p>
        </p:txBody>
      </p:sp>
      <p:sp>
        <p:nvSpPr>
          <p:cNvPr id="5" name="Footer Placeholder 4">
            <a:extLst>
              <a:ext uri="{FF2B5EF4-FFF2-40B4-BE49-F238E27FC236}">
                <a16:creationId xmlns:a16="http://schemas.microsoft.com/office/drawing/2014/main" id="{CF328744-770A-CE9D-59E5-185E5E488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B430DC-7B88-ACCC-31F6-16539826CA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7771D0-762D-4C9A-87CA-AEC047A4CD3E}" type="slidenum">
              <a:rPr lang="en-US" smtClean="0"/>
              <a:t>‹#›</a:t>
            </a:fld>
            <a:endParaRPr lang="en-US"/>
          </a:p>
        </p:txBody>
      </p:sp>
    </p:spTree>
    <p:extLst>
      <p:ext uri="{BB962C8B-B14F-4D97-AF65-F5344CB8AC3E}">
        <p14:creationId xmlns:p14="http://schemas.microsoft.com/office/powerpoint/2010/main" val="2325642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s://content-delivery-service.savvasrealize.com/content-delivery-service/eps/prod-realize-reader/api/item/59abeea7-7e3f-4f9e-8228-6e88d6e9e602/1/file/NA_Grade_8/OPS/xhtml/glossary.xhtml#P700101450100000000000001393_ip-na" TargetMode="Externa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content-delivery-service.savvasrealize.com/content-delivery-service/eps/prod-realize-reader/api/item/59abeea7-7e3f-4f9e-8228-6e88d6e9e602/1/file/NA_Grade_8/OPS/xhtml/glossary.xhtml#P700101450100000000000080030AF63" TargetMode="External"/><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content-delivery-service.savvasrealize.com/content-delivery-service/eps/prod-realize-reader/api/item/59abeea7-7e3f-4f9e-8228-6e88d6e9e602/1/file/NA_Grade_8/OPS/xhtml/glossary.xhtml#P700101450100000000000004a47_ds-na"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gif"/></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5DEAC67-0532-202C-A7F1-3746097909A0}"/>
              </a:ext>
            </a:extLst>
          </p:cNvPr>
          <p:cNvPicPr>
            <a:picLocks noChangeAspect="1"/>
          </p:cNvPicPr>
          <p:nvPr/>
        </p:nvPicPr>
        <p:blipFill rotWithShape="1">
          <a:blip r:embed="rId2"/>
          <a:srcRect l="2660" r="8075"/>
          <a:stretch/>
        </p:blipFill>
        <p:spPr>
          <a:xfrm>
            <a:off x="0" y="1432528"/>
            <a:ext cx="5722681" cy="1362294"/>
          </a:xfrm>
          <a:prstGeom prst="rect">
            <a:avLst/>
          </a:prstGeom>
          <a:ln>
            <a:noFill/>
          </a:ln>
        </p:spPr>
      </p:pic>
      <p:sp>
        <p:nvSpPr>
          <p:cNvPr id="6" name="Rectangle 5">
            <a:extLst>
              <a:ext uri="{FF2B5EF4-FFF2-40B4-BE49-F238E27FC236}">
                <a16:creationId xmlns:a16="http://schemas.microsoft.com/office/drawing/2014/main" id="{BDB5059C-075D-98EE-6794-F56BB083F859}"/>
              </a:ext>
            </a:extLst>
          </p:cNvPr>
          <p:cNvSpPr/>
          <p:nvPr/>
        </p:nvSpPr>
        <p:spPr>
          <a:xfrm>
            <a:off x="795899" y="215168"/>
            <a:ext cx="2599687" cy="1015663"/>
          </a:xfrm>
          <a:prstGeom prst="rect">
            <a:avLst/>
          </a:prstGeom>
          <a:noFill/>
        </p:spPr>
        <p:txBody>
          <a:bodyPr wrap="none" lIns="91440" tIns="45720" rIns="91440" bIns="45720">
            <a:spAutoFit/>
          </a:bodyPr>
          <a:lstStyle/>
          <a:p>
            <a:pPr algn="ctr"/>
            <a:r>
              <a:rPr lang="en-US" sz="6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Topic 8</a:t>
            </a:r>
          </a:p>
        </p:txBody>
      </p:sp>
      <p:pic>
        <p:nvPicPr>
          <p:cNvPr id="1026" name="Picture 2" descr="Climate Change — As You Sow">
            <a:extLst>
              <a:ext uri="{FF2B5EF4-FFF2-40B4-BE49-F238E27FC236}">
                <a16:creationId xmlns:a16="http://schemas.microsoft.com/office/drawing/2014/main" id="{81D89FB2-47C9-8D0E-6C3A-3EDBC0127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493" y="0"/>
            <a:ext cx="7418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384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40F3B-3BE5-1FF2-4DAC-E694209CDE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CAF5F8-0A60-15C3-93AA-21E90E1E4D24}"/>
              </a:ext>
            </a:extLst>
          </p:cNvPr>
          <p:cNvSpPr txBox="1"/>
          <p:nvPr/>
        </p:nvSpPr>
        <p:spPr>
          <a:xfrm>
            <a:off x="1" y="316943"/>
            <a:ext cx="6096000" cy="3416320"/>
          </a:xfrm>
          <a:prstGeom prst="rect">
            <a:avLst/>
          </a:prstGeom>
          <a:noFill/>
        </p:spPr>
        <p:txBody>
          <a:bodyPr wrap="square">
            <a:spAutoFit/>
          </a:bodyPr>
          <a:lstStyle/>
          <a:p>
            <a:pPr algn="l" fontAlgn="base"/>
            <a:r>
              <a:rPr lang="en-US" sz="2400" b="1" dirty="0">
                <a:solidFill>
                  <a:srgbClr val="FF0000"/>
                </a:solidFill>
                <a:hlinkClick r:id="rId2">
                  <a:extLst>
                    <a:ext uri="{A12FA001-AC4F-418D-AE19-62706E023703}">
                      <ahyp:hlinkClr xmlns:ahyp="http://schemas.microsoft.com/office/drawing/2018/hyperlinkcolor" val="tx"/>
                    </a:ext>
                  </a:extLst>
                </a:hlinkClick>
              </a:rPr>
              <a:t>Climate change</a:t>
            </a:r>
            <a:r>
              <a:rPr lang="en-US" sz="2400" b="1" dirty="0">
                <a:solidFill>
                  <a:srgbClr val="FF0000"/>
                </a:solidFill>
              </a:rPr>
              <a:t> </a:t>
            </a:r>
          </a:p>
          <a:p>
            <a:pPr algn="l" fontAlgn="base"/>
            <a:r>
              <a:rPr lang="en-US" sz="2400" dirty="0">
                <a:solidFill>
                  <a:schemeClr val="dk1"/>
                </a:solidFill>
                <a:highlight>
                  <a:srgbClr val="FFFF00"/>
                </a:highlight>
              </a:rPr>
              <a:t>is a sudden or gradual change in Earth’s climate.</a:t>
            </a:r>
          </a:p>
          <a:p>
            <a:pPr algn="l" fontAlgn="base"/>
            <a:endParaRPr lang="en-US" sz="2400" dirty="0">
              <a:solidFill>
                <a:schemeClr val="dk1"/>
              </a:solidFill>
            </a:endParaRPr>
          </a:p>
          <a:p>
            <a:pPr marL="342900" indent="-342900" algn="l" fontAlgn="base">
              <a:buFont typeface="Wingdings" panose="05000000000000000000" pitchFamily="2" charset="2"/>
              <a:buChar char="Ø"/>
            </a:pPr>
            <a:r>
              <a:rPr lang="en-US" sz="2400" dirty="0">
                <a:solidFill>
                  <a:schemeClr val="dk1"/>
                </a:solidFill>
              </a:rPr>
              <a:t> </a:t>
            </a:r>
            <a:r>
              <a:rPr lang="en-US" sz="2400" b="1" i="1" dirty="0">
                <a:solidFill>
                  <a:schemeClr val="dk1"/>
                </a:solidFill>
              </a:rPr>
              <a:t>By studying Earth’s climate history in the past, </a:t>
            </a:r>
            <a:r>
              <a:rPr lang="en-US" sz="2400" dirty="0">
                <a:solidFill>
                  <a:schemeClr val="dk1"/>
                </a:solidFill>
                <a:highlight>
                  <a:srgbClr val="FFFF00"/>
                </a:highlight>
              </a:rPr>
              <a:t>scientists can better understand how conditions change over time, and the effects of gradual or sudden climate changes.</a:t>
            </a:r>
          </a:p>
        </p:txBody>
      </p:sp>
      <p:pic>
        <p:nvPicPr>
          <p:cNvPr id="7170" name="Picture 2" descr="Climate Action, The Essentials: understanding and tackling climate change |  Voices of Youth">
            <a:extLst>
              <a:ext uri="{FF2B5EF4-FFF2-40B4-BE49-F238E27FC236}">
                <a16:creationId xmlns:a16="http://schemas.microsoft.com/office/drawing/2014/main" id="{2C8228D2-B3C8-CA50-7BAA-E70707C59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7" y="1740310"/>
            <a:ext cx="5818193" cy="66562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t This University, Studying Climate Change Is Now a Graduation Requirement">
            <a:extLst>
              <a:ext uri="{FF2B5EF4-FFF2-40B4-BE49-F238E27FC236}">
                <a16:creationId xmlns:a16="http://schemas.microsoft.com/office/drawing/2014/main" id="{6BFDCEB1-0281-6AAD-AE3D-59325A9D4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5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50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2EB2AB-0D93-C412-730C-BDD4AA0A8301}"/>
              </a:ext>
            </a:extLst>
          </p:cNvPr>
          <p:cNvSpPr txBox="1"/>
          <p:nvPr/>
        </p:nvSpPr>
        <p:spPr>
          <a:xfrm>
            <a:off x="127818" y="108856"/>
            <a:ext cx="11749549" cy="2308324"/>
          </a:xfrm>
          <a:prstGeom prst="rect">
            <a:avLst/>
          </a:prstGeom>
          <a:noFill/>
        </p:spPr>
        <p:txBody>
          <a:bodyPr wrap="square">
            <a:spAutoFit/>
          </a:bodyPr>
          <a:lstStyle/>
          <a:p>
            <a:r>
              <a:rPr lang="en-US" sz="2400" b="1" dirty="0">
                <a:solidFill>
                  <a:srgbClr val="FF0000"/>
                </a:solidFill>
              </a:rPr>
              <a:t>Natural Processes </a:t>
            </a:r>
          </a:p>
          <a:p>
            <a:r>
              <a:rPr lang="en-US" sz="2400" b="1" i="1" u="sng" dirty="0"/>
              <a:t>Natural processes that affect climate and may cause climate change include:</a:t>
            </a:r>
          </a:p>
          <a:p>
            <a:r>
              <a:rPr lang="en-US" sz="2400" b="1" dirty="0">
                <a:solidFill>
                  <a:srgbClr val="FF0000"/>
                </a:solidFill>
                <a:highlight>
                  <a:srgbClr val="FFFF00"/>
                </a:highlight>
              </a:rPr>
              <a:t>1-the movements of continents:</a:t>
            </a:r>
            <a:r>
              <a:rPr lang="en-US" sz="2400" dirty="0"/>
              <a:t> Recall that landmasses and bodies of water are factors that regulate climate. Earth’s continents gradually shift and move. As the size and position of continents and oceans have changed, so too has the climate. This process occurs very slowly and continues to this day. </a:t>
            </a:r>
            <a:endParaRPr lang="en-US" sz="2400" b="1" dirty="0">
              <a:solidFill>
                <a:srgbClr val="FF0000"/>
              </a:solidFill>
              <a:highlight>
                <a:srgbClr val="FFFF00"/>
              </a:highlight>
            </a:endParaRPr>
          </a:p>
        </p:txBody>
      </p:sp>
      <p:pic>
        <p:nvPicPr>
          <p:cNvPr id="10242" name="Picture 2" descr="The Evolution Of Earth (Mixed) - Imgflip">
            <a:extLst>
              <a:ext uri="{FF2B5EF4-FFF2-40B4-BE49-F238E27FC236}">
                <a16:creationId xmlns:a16="http://schemas.microsoft.com/office/drawing/2014/main" id="{6B0F6F55-1241-1796-559B-9C47112E0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208" y="2532902"/>
            <a:ext cx="7456540" cy="4183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81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A1655-9EEE-AC5C-6D20-50A1F9504D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D154D6-6293-616C-D77D-BC31E3EE3AC3}"/>
              </a:ext>
            </a:extLst>
          </p:cNvPr>
          <p:cNvSpPr txBox="1"/>
          <p:nvPr/>
        </p:nvSpPr>
        <p:spPr>
          <a:xfrm>
            <a:off x="127818" y="108856"/>
            <a:ext cx="11602065" cy="2308324"/>
          </a:xfrm>
          <a:prstGeom prst="rect">
            <a:avLst/>
          </a:prstGeom>
          <a:noFill/>
        </p:spPr>
        <p:txBody>
          <a:bodyPr wrap="square">
            <a:spAutoFit/>
          </a:bodyPr>
          <a:lstStyle/>
          <a:p>
            <a:r>
              <a:rPr lang="en-US" sz="2400" b="1" dirty="0">
                <a:solidFill>
                  <a:srgbClr val="FF0000"/>
                </a:solidFill>
              </a:rPr>
              <a:t>Natural Processes </a:t>
            </a:r>
          </a:p>
          <a:p>
            <a:r>
              <a:rPr lang="en-US" sz="2000" b="1" i="1" u="sng" dirty="0"/>
              <a:t>Natural processes that affect climate and may cause climate change include</a:t>
            </a:r>
            <a:r>
              <a:rPr lang="en-US" sz="2400" b="1" i="1" u="sng" dirty="0"/>
              <a:t>:</a:t>
            </a:r>
          </a:p>
          <a:p>
            <a:r>
              <a:rPr lang="en-US" sz="2400" b="1" dirty="0">
                <a:solidFill>
                  <a:srgbClr val="FF0000"/>
                </a:solidFill>
                <a:highlight>
                  <a:srgbClr val="FFFF00"/>
                </a:highlight>
              </a:rPr>
              <a:t>2- fluctuations in solar radiation: </a:t>
            </a:r>
            <a:r>
              <a:rPr lang="en-US" sz="2400" dirty="0"/>
              <a:t>Significant climate changes in the past resulted from fluctuations in solar radiation. Like all stars, our sun goes through cycles of energy production. The energy output of the sun varies, as does Earth’s tilt and orbit around the sun. Small changes over large periods of time can have big impacts on the climate. </a:t>
            </a:r>
          </a:p>
        </p:txBody>
      </p:sp>
      <p:pic>
        <p:nvPicPr>
          <p:cNvPr id="11266" name="Picture 2" descr="Sun Animated Gifs at Best Animations | Solar flare, Sun gif, Sun solar">
            <a:extLst>
              <a:ext uri="{FF2B5EF4-FFF2-40B4-BE49-F238E27FC236}">
                <a16:creationId xmlns:a16="http://schemas.microsoft.com/office/drawing/2014/main" id="{7E15DCB5-D9F1-3C3F-FCF5-6D8B537FF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228" y="2580001"/>
            <a:ext cx="4544500" cy="416914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our decades and counting: New NASA instrument continues measuring solar  energy input to Earth – Climate Change: Vital Signs of the Planet">
            <a:extLst>
              <a:ext uri="{FF2B5EF4-FFF2-40B4-BE49-F238E27FC236}">
                <a16:creationId xmlns:a16="http://schemas.microsoft.com/office/drawing/2014/main" id="{DBA67D25-B37B-675E-2D6B-DEF9813E4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078" y="2580001"/>
            <a:ext cx="5860025" cy="416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35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3FD1C-454F-3B4D-ACFC-34A8F92485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FE9B3D-FF41-B998-3A0D-C4D9034077D3}"/>
              </a:ext>
            </a:extLst>
          </p:cNvPr>
          <p:cNvSpPr txBox="1"/>
          <p:nvPr/>
        </p:nvSpPr>
        <p:spPr>
          <a:xfrm>
            <a:off x="127818" y="108856"/>
            <a:ext cx="11749549" cy="2985433"/>
          </a:xfrm>
          <a:prstGeom prst="rect">
            <a:avLst/>
          </a:prstGeom>
          <a:noFill/>
        </p:spPr>
        <p:txBody>
          <a:bodyPr wrap="square">
            <a:spAutoFit/>
          </a:bodyPr>
          <a:lstStyle/>
          <a:p>
            <a:r>
              <a:rPr lang="en-US" sz="2400" b="1" dirty="0">
                <a:solidFill>
                  <a:srgbClr val="FF0000"/>
                </a:solidFill>
              </a:rPr>
              <a:t>Natural Processes </a:t>
            </a:r>
          </a:p>
          <a:p>
            <a:r>
              <a:rPr lang="en-US" sz="2000" b="1" i="1" u="sng" dirty="0"/>
              <a:t>Natural processes that affect climate and may cause climate change include:</a:t>
            </a:r>
          </a:p>
          <a:p>
            <a:r>
              <a:rPr lang="en-US" sz="2400" b="1" dirty="0">
                <a:solidFill>
                  <a:srgbClr val="FF0000"/>
                </a:solidFill>
                <a:highlight>
                  <a:srgbClr val="FFFF00"/>
                </a:highlight>
              </a:rPr>
              <a:t>3- volcanic eruptions that disturb the atmosphere. </a:t>
            </a:r>
          </a:p>
          <a:p>
            <a:r>
              <a:rPr lang="en-US" sz="2400" dirty="0"/>
              <a:t>Volcanic eruptions may cause sudden changes in climate by disturbing the atmosphere. In the past, major eruptions have caused short-term global cooling when ash and aerosol particles, or tiny particles suspended in gas, temporarily blocked solar energy. Some scientists theorize that large–scale volcanic eruptions could cause long-term warming by releasing massive amounts of greenhouse gases into the atmosphere.</a:t>
            </a:r>
          </a:p>
        </p:txBody>
      </p:sp>
      <p:pic>
        <p:nvPicPr>
          <p:cNvPr id="12290" name="Picture 2" descr="Global Cooling 13,000 Years Ago Was Caused by Volcanic Eruptions, Not  Meteors">
            <a:extLst>
              <a:ext uri="{FF2B5EF4-FFF2-40B4-BE49-F238E27FC236}">
                <a16:creationId xmlns:a16="http://schemas.microsoft.com/office/drawing/2014/main" id="{0003ADD1-782A-7C6B-65EA-1ADA349F1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2129" y="3094289"/>
            <a:ext cx="7400925" cy="357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9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BD8CC-01D9-61CB-D90B-1E078C811706}"/>
              </a:ext>
            </a:extLst>
          </p:cNvPr>
          <p:cNvPicPr>
            <a:picLocks noChangeAspect="1"/>
          </p:cNvPicPr>
          <p:nvPr/>
        </p:nvPicPr>
        <p:blipFill>
          <a:blip r:embed="rId2"/>
          <a:stretch>
            <a:fillRect/>
          </a:stretch>
        </p:blipFill>
        <p:spPr>
          <a:xfrm>
            <a:off x="108154" y="21864"/>
            <a:ext cx="12083845" cy="6814272"/>
          </a:xfrm>
          <a:prstGeom prst="rect">
            <a:avLst/>
          </a:prstGeom>
        </p:spPr>
      </p:pic>
      <p:pic>
        <p:nvPicPr>
          <p:cNvPr id="5" name="Picture 4">
            <a:extLst>
              <a:ext uri="{FF2B5EF4-FFF2-40B4-BE49-F238E27FC236}">
                <a16:creationId xmlns:a16="http://schemas.microsoft.com/office/drawing/2014/main" id="{ABCB2C8A-A837-D77F-D389-4BD0E3BD7C70}"/>
              </a:ext>
            </a:extLst>
          </p:cNvPr>
          <p:cNvPicPr>
            <a:picLocks noChangeAspect="1"/>
          </p:cNvPicPr>
          <p:nvPr/>
        </p:nvPicPr>
        <p:blipFill>
          <a:blip r:embed="rId3"/>
          <a:stretch>
            <a:fillRect/>
          </a:stretch>
        </p:blipFill>
        <p:spPr>
          <a:xfrm>
            <a:off x="628411" y="197390"/>
            <a:ext cx="11043330" cy="6463219"/>
          </a:xfrm>
          <a:prstGeom prst="rect">
            <a:avLst/>
          </a:prstGeom>
        </p:spPr>
      </p:pic>
      <p:sp>
        <p:nvSpPr>
          <p:cNvPr id="6" name="Rectangle 5">
            <a:extLst>
              <a:ext uri="{FF2B5EF4-FFF2-40B4-BE49-F238E27FC236}">
                <a16:creationId xmlns:a16="http://schemas.microsoft.com/office/drawing/2014/main" id="{DDCEE4A1-CC76-A0D4-05C6-9AA4E901D4CB}"/>
              </a:ext>
            </a:extLst>
          </p:cNvPr>
          <p:cNvSpPr/>
          <p:nvPr/>
        </p:nvSpPr>
        <p:spPr>
          <a:xfrm>
            <a:off x="11113048" y="6198944"/>
            <a:ext cx="107895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highlight>
                  <a:srgbClr val="FFFF00"/>
                </a:highlight>
              </a:rPr>
              <a:t>Pg.397</a:t>
            </a:r>
          </a:p>
        </p:txBody>
      </p:sp>
    </p:spTree>
    <p:extLst>
      <p:ext uri="{BB962C8B-B14F-4D97-AF65-F5344CB8AC3E}">
        <p14:creationId xmlns:p14="http://schemas.microsoft.com/office/powerpoint/2010/main" val="140467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0F7971-D4D3-EEBC-8DB4-5A74619CD2DA}"/>
              </a:ext>
            </a:extLst>
          </p:cNvPr>
          <p:cNvSpPr txBox="1"/>
          <p:nvPr/>
        </p:nvSpPr>
        <p:spPr>
          <a:xfrm>
            <a:off x="226141" y="0"/>
            <a:ext cx="11965859" cy="3108543"/>
          </a:xfrm>
          <a:prstGeom prst="rect">
            <a:avLst/>
          </a:prstGeom>
          <a:noFill/>
        </p:spPr>
        <p:txBody>
          <a:bodyPr wrap="square">
            <a:spAutoFit/>
          </a:bodyPr>
          <a:lstStyle/>
          <a:p>
            <a:pPr fontAlgn="base"/>
            <a:r>
              <a:rPr lang="en-US" sz="2800" b="1" dirty="0">
                <a:solidFill>
                  <a:srgbClr val="FF0000"/>
                </a:solidFill>
                <a:effectLst/>
              </a:rPr>
              <a:t>Ice Ages</a:t>
            </a:r>
          </a:p>
          <a:p>
            <a:pPr algn="l" fontAlgn="base"/>
            <a:r>
              <a:rPr lang="en-US" b="0" i="0" dirty="0">
                <a:solidFill>
                  <a:srgbClr val="000000"/>
                </a:solidFill>
                <a:effectLst/>
                <a:latin typeface="AvenirLTW01"/>
              </a:rPr>
              <a:t> </a:t>
            </a:r>
            <a:r>
              <a:rPr lang="en-US" sz="2400" dirty="0"/>
              <a:t>The most researched examples of </a:t>
            </a:r>
            <a:r>
              <a:rPr lang="en-US" sz="2400" dirty="0">
                <a:highlight>
                  <a:srgbClr val="FFFF00"/>
                </a:highlight>
              </a:rPr>
              <a:t>dramatic climate change </a:t>
            </a:r>
            <a:r>
              <a:rPr lang="en-US" sz="2400" dirty="0"/>
              <a:t>in Earth’s past are ice ages. During these periods, </a:t>
            </a:r>
            <a:r>
              <a:rPr lang="en-US" sz="2400" dirty="0">
                <a:highlight>
                  <a:srgbClr val="FFFF00"/>
                </a:highlight>
              </a:rPr>
              <a:t>Earth’s climate was 5 to 15 degrees Celsius cooler</a:t>
            </a:r>
            <a:r>
              <a:rPr lang="en-US" sz="2400" dirty="0"/>
              <a:t>, causing </a:t>
            </a:r>
            <a:r>
              <a:rPr lang="en-US" sz="2400" dirty="0">
                <a:highlight>
                  <a:srgbClr val="FFFF00"/>
                </a:highlight>
              </a:rPr>
              <a:t>huge glaciers to extend well beyond the ice caps</a:t>
            </a:r>
            <a:r>
              <a:rPr lang="en-US" sz="2400" dirty="0"/>
              <a:t>. </a:t>
            </a:r>
          </a:p>
          <a:p>
            <a:pPr algn="l" fontAlgn="base"/>
            <a:r>
              <a:rPr lang="en-US" sz="2400" dirty="0"/>
              <a:t>Scientists have used evidence from cores of ice and the ocean floor to estimate that there have been about 40 cooling cycles in the past 2.5 million years.</a:t>
            </a:r>
          </a:p>
          <a:p>
            <a:pPr algn="l" fontAlgn="base"/>
            <a:r>
              <a:rPr lang="en-US" sz="2400" dirty="0">
                <a:highlight>
                  <a:srgbClr val="FFFF00"/>
                </a:highlight>
              </a:rPr>
              <a:t>Variations in the tilt of Earth’s axis and orbit around the sun occur at regular intervals, and this can </a:t>
            </a:r>
            <a:r>
              <a:rPr lang="en-US" sz="2400" dirty="0">
                <a:highlight>
                  <a:srgbClr val="FFFF00"/>
                </a:highlight>
                <a:hlinkClick r:id="rId2">
                  <a:extLst>
                    <a:ext uri="{A12FA001-AC4F-418D-AE19-62706E023703}">
                      <ahyp:hlinkClr xmlns:ahyp="http://schemas.microsoft.com/office/drawing/2018/hyperlinkcolor" val="tx"/>
                    </a:ext>
                  </a:extLst>
                </a:hlinkClick>
              </a:rPr>
              <a:t>impact</a:t>
            </a:r>
            <a:r>
              <a:rPr lang="en-US" sz="2400" dirty="0">
                <a:highlight>
                  <a:srgbClr val="FFFF00"/>
                </a:highlight>
              </a:rPr>
              <a:t> climate</a:t>
            </a:r>
            <a:r>
              <a:rPr lang="en-US" sz="2400" dirty="0"/>
              <a:t>.</a:t>
            </a:r>
          </a:p>
        </p:txBody>
      </p:sp>
      <p:pic>
        <p:nvPicPr>
          <p:cNvPr id="15362" name="Picture 2" descr="Ice age 20 years by LADAlbarran2001 on DeviantArt">
            <a:extLst>
              <a:ext uri="{FF2B5EF4-FFF2-40B4-BE49-F238E27FC236}">
                <a16:creationId xmlns:a16="http://schemas.microsoft.com/office/drawing/2014/main" id="{78443653-A98E-F1B7-B835-2E27ABE48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633" y="2795486"/>
            <a:ext cx="7079226" cy="391846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1CF308CB-5632-C4D4-7D92-67D7F3024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141" y="3428999"/>
            <a:ext cx="4267201" cy="293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969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42E2A-8368-990F-2FCF-355DE17A99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F5AB47-A20C-AE2E-D77D-0FB5C0E8B1AA}"/>
              </a:ext>
            </a:extLst>
          </p:cNvPr>
          <p:cNvSpPr txBox="1"/>
          <p:nvPr/>
        </p:nvSpPr>
        <p:spPr>
          <a:xfrm>
            <a:off x="226141" y="0"/>
            <a:ext cx="11965859" cy="3108543"/>
          </a:xfrm>
          <a:prstGeom prst="rect">
            <a:avLst/>
          </a:prstGeom>
          <a:noFill/>
        </p:spPr>
        <p:txBody>
          <a:bodyPr wrap="square">
            <a:spAutoFit/>
          </a:bodyPr>
          <a:lstStyle/>
          <a:p>
            <a:pPr fontAlgn="base"/>
            <a:r>
              <a:rPr lang="en-US" sz="2800" b="1" dirty="0">
                <a:solidFill>
                  <a:srgbClr val="FF0000"/>
                </a:solidFill>
                <a:effectLst/>
              </a:rPr>
              <a:t>Ice Ages</a:t>
            </a:r>
          </a:p>
          <a:p>
            <a:pPr algn="l" fontAlgn="base"/>
            <a:r>
              <a:rPr lang="en-US" sz="2400" dirty="0"/>
              <a:t>A mathematician named Milutin Milankovitch discovered the pattern. </a:t>
            </a:r>
            <a:r>
              <a:rPr lang="en-US" sz="2400" dirty="0">
                <a:highlight>
                  <a:srgbClr val="FFFF00"/>
                </a:highlight>
              </a:rPr>
              <a:t>Every 40,000 to 100,000 years, variations in Earth’s tilt and orbit result in a period of unusually cool summers in the Northern Hemisphere. </a:t>
            </a:r>
            <a:r>
              <a:rPr lang="en-US" sz="2400" dirty="0"/>
              <a:t>Milankovitch theorized the lack of snow melt in the cool summer caused a build-up of reflective ice and snow. This, in turn reflected solar energy even more, causing the cooling trend to escalate. The most recent ice age, which ended about 10,000 years ago, coincided with one of these intervals in which Earth received and retained less energy from sunlight.</a:t>
            </a:r>
          </a:p>
        </p:txBody>
      </p:sp>
      <p:pic>
        <p:nvPicPr>
          <p:cNvPr id="16386" name="Picture 2" descr="Astronomical climate factors - Labster">
            <a:extLst>
              <a:ext uri="{FF2B5EF4-FFF2-40B4-BE49-F238E27FC236}">
                <a16:creationId xmlns:a16="http://schemas.microsoft.com/office/drawing/2014/main" id="{D41688FE-3E77-FD9D-0341-AA312123D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219" y="3108543"/>
            <a:ext cx="6597445" cy="360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32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95FE539F-A010-6900-07FF-BF277A51D678}"/>
              </a:ext>
            </a:extLst>
          </p:cNvPr>
          <p:cNvPicPr>
            <a:picLocks noChangeAspect="1"/>
          </p:cNvPicPr>
          <p:nvPr/>
        </p:nvPicPr>
        <p:blipFill rotWithShape="1">
          <a:blip r:embed="rId2"/>
          <a:srcRect l="4536"/>
          <a:stretch/>
        </p:blipFill>
        <p:spPr>
          <a:xfrm>
            <a:off x="629923" y="2165689"/>
            <a:ext cx="10841673" cy="2526891"/>
          </a:xfrm>
          <a:prstGeom prst="rect">
            <a:avLst/>
          </a:prstGeom>
        </p:spPr>
      </p:pic>
      <p:sp>
        <p:nvSpPr>
          <p:cNvPr id="4" name="Rectangle 3">
            <a:extLst>
              <a:ext uri="{FF2B5EF4-FFF2-40B4-BE49-F238E27FC236}">
                <a16:creationId xmlns:a16="http://schemas.microsoft.com/office/drawing/2014/main" id="{1640A306-3646-2021-1C72-3D0C3DA6C86C}"/>
              </a:ext>
            </a:extLst>
          </p:cNvPr>
          <p:cNvSpPr/>
          <p:nvPr/>
        </p:nvSpPr>
        <p:spPr>
          <a:xfrm>
            <a:off x="5017050" y="1056640"/>
            <a:ext cx="107895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highlight>
                  <a:srgbClr val="FFFF00"/>
                </a:highlight>
              </a:rPr>
              <a:t>Pg.398</a:t>
            </a:r>
          </a:p>
        </p:txBody>
      </p:sp>
      <p:sp>
        <p:nvSpPr>
          <p:cNvPr id="5" name="Rectangle 4">
            <a:extLst>
              <a:ext uri="{FF2B5EF4-FFF2-40B4-BE49-F238E27FC236}">
                <a16:creationId xmlns:a16="http://schemas.microsoft.com/office/drawing/2014/main" id="{EA1C4E44-8C4F-362F-9228-96B8ACE7112E}"/>
              </a:ext>
            </a:extLst>
          </p:cNvPr>
          <p:cNvSpPr/>
          <p:nvPr/>
        </p:nvSpPr>
        <p:spPr>
          <a:xfrm>
            <a:off x="776747" y="3339439"/>
            <a:ext cx="10088361" cy="1263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493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68F5DA-0BA6-3055-6414-91270D8ECD12}"/>
              </a:ext>
            </a:extLst>
          </p:cNvPr>
          <p:cNvSpPr txBox="1"/>
          <p:nvPr/>
        </p:nvSpPr>
        <p:spPr>
          <a:xfrm>
            <a:off x="167148" y="235975"/>
            <a:ext cx="7934634" cy="6617196"/>
          </a:xfrm>
          <a:prstGeom prst="rect">
            <a:avLst/>
          </a:prstGeom>
          <a:noFill/>
        </p:spPr>
        <p:txBody>
          <a:bodyPr wrap="square">
            <a:spAutoFit/>
          </a:bodyPr>
          <a:lstStyle/>
          <a:p>
            <a:pPr fontAlgn="base"/>
            <a:r>
              <a:rPr lang="en-US" sz="2400" b="1" dirty="0">
                <a:solidFill>
                  <a:srgbClr val="FF0000"/>
                </a:solidFill>
                <a:effectLst/>
              </a:rPr>
              <a:t>Recent Climate Change</a:t>
            </a:r>
            <a:endParaRPr lang="en-US" sz="2800" b="1" dirty="0">
              <a:solidFill>
                <a:srgbClr val="FF0000"/>
              </a:solidFill>
              <a:effectLst/>
            </a:endParaRPr>
          </a:p>
          <a:p>
            <a:pPr algn="l" fontAlgn="base"/>
            <a:r>
              <a:rPr lang="en-US" sz="2000" b="0" i="0" dirty="0">
                <a:solidFill>
                  <a:srgbClr val="000000"/>
                </a:solidFill>
                <a:effectLst/>
                <a:latin typeface="AvenirLTW01"/>
              </a:rPr>
              <a:t>Evidence of Earth’s past suggests that </a:t>
            </a:r>
            <a:r>
              <a:rPr lang="en-US" sz="2000" b="1" i="0" dirty="0">
                <a:solidFill>
                  <a:srgbClr val="000000"/>
                </a:solidFill>
                <a:effectLst/>
                <a:highlight>
                  <a:srgbClr val="FFFF00"/>
                </a:highlight>
                <a:latin typeface="AvenirLTW01"/>
              </a:rPr>
              <a:t>most climate change takes place over long periods of time—thousands or even tens of thousands of years</a:t>
            </a:r>
            <a:r>
              <a:rPr lang="en-US" sz="2000" b="0" i="0" dirty="0">
                <a:solidFill>
                  <a:srgbClr val="000000"/>
                </a:solidFill>
                <a:effectLst/>
                <a:latin typeface="AvenirLTW01"/>
              </a:rPr>
              <a:t>. However, </a:t>
            </a:r>
            <a:r>
              <a:rPr lang="en-US" sz="2000" b="1" i="0" u="sng" dirty="0">
                <a:solidFill>
                  <a:srgbClr val="000000"/>
                </a:solidFill>
                <a:effectLst/>
                <a:latin typeface="AvenirLTW01"/>
              </a:rPr>
              <a:t>over the past century, scientists studying the climate have observed a clear and alarming trend in the data</a:t>
            </a:r>
            <a:r>
              <a:rPr lang="en-US" sz="2000" b="0" i="0" dirty="0">
                <a:solidFill>
                  <a:srgbClr val="000000"/>
                </a:solidFill>
                <a:effectLst/>
                <a:latin typeface="AvenirLTW01"/>
              </a:rPr>
              <a:t>. </a:t>
            </a:r>
          </a:p>
          <a:p>
            <a:pPr algn="l" fontAlgn="base"/>
            <a:r>
              <a:rPr lang="en-US" sz="2000" b="0" i="0" dirty="0">
                <a:solidFill>
                  <a:srgbClr val="000000"/>
                </a:solidFill>
                <a:effectLst/>
                <a:latin typeface="AvenirLTW01"/>
              </a:rPr>
              <a:t>Global surface temperature measurements from the past 140 years indicate that </a:t>
            </a:r>
            <a:r>
              <a:rPr lang="en-US" sz="2000" b="1" i="0" dirty="0">
                <a:solidFill>
                  <a:srgbClr val="000000"/>
                </a:solidFill>
                <a:effectLst/>
                <a:highlight>
                  <a:srgbClr val="FFFF00"/>
                </a:highlight>
                <a:latin typeface="AvenirLTW01"/>
              </a:rPr>
              <a:t>the average global temperature has been rising. This gradual increase in temperature is called </a:t>
            </a:r>
            <a:r>
              <a:rPr lang="en-US" sz="2000" b="1" i="0" u="sng" dirty="0">
                <a:solidFill>
                  <a:srgbClr val="FF0000"/>
                </a:solidFill>
                <a:effectLst/>
                <a:highlight>
                  <a:srgbClr val="FFFF00"/>
                </a:highlight>
                <a:latin typeface="inherit"/>
                <a:hlinkClick r:id="rId2">
                  <a:extLst>
                    <a:ext uri="{A12FA001-AC4F-418D-AE19-62706E023703}">
                      <ahyp:hlinkClr xmlns:ahyp="http://schemas.microsoft.com/office/drawing/2018/hyperlinkcolor" val="tx"/>
                    </a:ext>
                  </a:extLst>
                </a:hlinkClick>
              </a:rPr>
              <a:t>global warming</a:t>
            </a:r>
            <a:r>
              <a:rPr lang="en-US" sz="2000" b="1" i="0" dirty="0">
                <a:solidFill>
                  <a:srgbClr val="FF0000"/>
                </a:solidFill>
                <a:effectLst/>
                <a:highlight>
                  <a:srgbClr val="FFFF00"/>
                </a:highlight>
                <a:latin typeface="AvenirLTW01"/>
              </a:rPr>
              <a:t>.</a:t>
            </a:r>
          </a:p>
          <a:p>
            <a:pPr algn="l" fontAlgn="base"/>
            <a:r>
              <a:rPr lang="en-US" sz="2000" b="0" i="0" dirty="0">
                <a:solidFill>
                  <a:srgbClr val="000000"/>
                </a:solidFill>
                <a:effectLst/>
                <a:latin typeface="AvenirLTW01"/>
              </a:rPr>
              <a:t>In addition to measuring average temperature changes, scientists also gather data about the concentration of greenhouse gases, such as carbon dioxide and methane, in the atmosphere. They also measure changes in annual Arctic sea ice coverage and overall sea levels around the world. All of these data suggest that </a:t>
            </a:r>
            <a:r>
              <a:rPr lang="en-US" sz="2000" b="1" i="0" dirty="0">
                <a:solidFill>
                  <a:srgbClr val="000000"/>
                </a:solidFill>
                <a:effectLst/>
                <a:highlight>
                  <a:srgbClr val="FFFF00"/>
                </a:highlight>
                <a:latin typeface="AvenirLTW01"/>
              </a:rPr>
              <a:t>global warming is occurring at a surprisingly fast rate.</a:t>
            </a:r>
          </a:p>
          <a:p>
            <a:pPr algn="l" fontAlgn="base"/>
            <a:r>
              <a:rPr lang="en-US" sz="2000" b="0" i="0" dirty="0">
                <a:solidFill>
                  <a:srgbClr val="000000"/>
                </a:solidFill>
                <a:effectLst/>
                <a:latin typeface="AvenirLTW01"/>
              </a:rPr>
              <a:t>In the Earth’s overall geologic timescale, massive climate changes that happen over millions of years have different causes and different impacts on the planet. Even small changes can have a huge impact on Earth when they happen in such a short amount of time. The graph in </a:t>
            </a:r>
            <a:r>
              <a:rPr lang="en-US" sz="2000" b="1" i="0" u="none" strike="noStrike" dirty="0">
                <a:solidFill>
                  <a:srgbClr val="000000"/>
                </a:solidFill>
                <a:effectLst/>
                <a:latin typeface="inherit"/>
              </a:rPr>
              <a:t>Figure 4</a:t>
            </a:r>
            <a:r>
              <a:rPr lang="en-US" sz="2000" b="0" i="0" dirty="0">
                <a:solidFill>
                  <a:srgbClr val="000000"/>
                </a:solidFill>
                <a:effectLst/>
                <a:latin typeface="AvenirLTW01"/>
              </a:rPr>
              <a:t> measures temperature changes in only the past 140 years. By studying Earth’s climate past, scientists hope to predict some of the impacts of the current climate change.</a:t>
            </a:r>
          </a:p>
        </p:txBody>
      </p:sp>
      <p:pic>
        <p:nvPicPr>
          <p:cNvPr id="5" name="Picture 4">
            <a:extLst>
              <a:ext uri="{FF2B5EF4-FFF2-40B4-BE49-F238E27FC236}">
                <a16:creationId xmlns:a16="http://schemas.microsoft.com/office/drawing/2014/main" id="{38F8FBB4-2E1D-64B9-0072-67852E6BD821}"/>
              </a:ext>
            </a:extLst>
          </p:cNvPr>
          <p:cNvPicPr>
            <a:picLocks noChangeAspect="1"/>
          </p:cNvPicPr>
          <p:nvPr/>
        </p:nvPicPr>
        <p:blipFill>
          <a:blip r:embed="rId3"/>
          <a:stretch>
            <a:fillRect/>
          </a:stretch>
        </p:blipFill>
        <p:spPr>
          <a:xfrm>
            <a:off x="8101782" y="1299344"/>
            <a:ext cx="4090218" cy="3341482"/>
          </a:xfrm>
          <a:prstGeom prst="rect">
            <a:avLst/>
          </a:prstGeom>
        </p:spPr>
      </p:pic>
    </p:spTree>
    <p:extLst>
      <p:ext uri="{BB962C8B-B14F-4D97-AF65-F5344CB8AC3E}">
        <p14:creationId xmlns:p14="http://schemas.microsoft.com/office/powerpoint/2010/main" val="2826559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A1464-7FC6-63D4-286B-4148C55435CD}"/>
              </a:ext>
            </a:extLst>
          </p:cNvPr>
          <p:cNvPicPr>
            <a:picLocks noChangeAspect="1"/>
          </p:cNvPicPr>
          <p:nvPr/>
        </p:nvPicPr>
        <p:blipFill>
          <a:blip r:embed="rId2"/>
          <a:stretch>
            <a:fillRect/>
          </a:stretch>
        </p:blipFill>
        <p:spPr>
          <a:xfrm>
            <a:off x="832521" y="116490"/>
            <a:ext cx="9894471" cy="6741510"/>
          </a:xfrm>
          <a:prstGeom prst="rect">
            <a:avLst/>
          </a:prstGeom>
        </p:spPr>
      </p:pic>
      <p:pic>
        <p:nvPicPr>
          <p:cNvPr id="5" name="Picture 4">
            <a:extLst>
              <a:ext uri="{FF2B5EF4-FFF2-40B4-BE49-F238E27FC236}">
                <a16:creationId xmlns:a16="http://schemas.microsoft.com/office/drawing/2014/main" id="{6648A2E0-E0D3-E53C-F9AB-2D4EFF8D4299}"/>
              </a:ext>
            </a:extLst>
          </p:cNvPr>
          <p:cNvPicPr>
            <a:picLocks noChangeAspect="1"/>
          </p:cNvPicPr>
          <p:nvPr/>
        </p:nvPicPr>
        <p:blipFill>
          <a:blip r:embed="rId3"/>
          <a:stretch>
            <a:fillRect/>
          </a:stretch>
        </p:blipFill>
        <p:spPr>
          <a:xfrm>
            <a:off x="1002678" y="2743200"/>
            <a:ext cx="9894471" cy="3998310"/>
          </a:xfrm>
          <a:prstGeom prst="rect">
            <a:avLst/>
          </a:prstGeom>
        </p:spPr>
      </p:pic>
      <p:sp>
        <p:nvSpPr>
          <p:cNvPr id="6" name="Rectangle 5">
            <a:extLst>
              <a:ext uri="{FF2B5EF4-FFF2-40B4-BE49-F238E27FC236}">
                <a16:creationId xmlns:a16="http://schemas.microsoft.com/office/drawing/2014/main" id="{3A8D5DDF-8727-A16C-E06F-E3739B4EBAA1}"/>
              </a:ext>
            </a:extLst>
          </p:cNvPr>
          <p:cNvSpPr/>
          <p:nvPr/>
        </p:nvSpPr>
        <p:spPr>
          <a:xfrm>
            <a:off x="10820004" y="6189078"/>
            <a:ext cx="107895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highlight>
                  <a:srgbClr val="FFFF00"/>
                </a:highlight>
              </a:rPr>
              <a:t>Pg.399</a:t>
            </a:r>
          </a:p>
        </p:txBody>
      </p:sp>
    </p:spTree>
    <p:extLst>
      <p:ext uri="{BB962C8B-B14F-4D97-AF65-F5344CB8AC3E}">
        <p14:creationId xmlns:p14="http://schemas.microsoft.com/office/powerpoint/2010/main" val="236861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Shape 1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B23A05C-45C2-B864-2765-85D656E4F6F8}"/>
              </a:ext>
            </a:extLst>
          </p:cNvPr>
          <p:cNvPicPr>
            <a:picLocks noChangeAspect="1"/>
          </p:cNvPicPr>
          <p:nvPr/>
        </p:nvPicPr>
        <p:blipFill>
          <a:blip r:embed="rId2"/>
          <a:stretch>
            <a:fillRect/>
          </a:stretch>
        </p:blipFill>
        <p:spPr>
          <a:xfrm>
            <a:off x="3048" y="2039411"/>
            <a:ext cx="4536933" cy="2281379"/>
          </a:xfrm>
          <a:prstGeom prst="rect">
            <a:avLst/>
          </a:prstGeom>
        </p:spPr>
      </p:pic>
      <p:sp>
        <p:nvSpPr>
          <p:cNvPr id="18" name="Freeform: Shape 1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6A605380-A8F3-635B-0CD6-A98EC3DE38A5}"/>
              </a:ext>
            </a:extLst>
          </p:cNvPr>
          <p:cNvPicPr>
            <a:picLocks noChangeAspect="1"/>
          </p:cNvPicPr>
          <p:nvPr/>
        </p:nvPicPr>
        <p:blipFill>
          <a:blip r:embed="rId3"/>
          <a:stretch>
            <a:fillRect/>
          </a:stretch>
        </p:blipFill>
        <p:spPr>
          <a:xfrm>
            <a:off x="5545244" y="2444267"/>
            <a:ext cx="6020730" cy="2508637"/>
          </a:xfrm>
          <a:prstGeom prst="rect">
            <a:avLst/>
          </a:prstGeom>
        </p:spPr>
      </p:pic>
    </p:spTree>
    <p:extLst>
      <p:ext uri="{BB962C8B-B14F-4D97-AF65-F5344CB8AC3E}">
        <p14:creationId xmlns:p14="http://schemas.microsoft.com/office/powerpoint/2010/main" val="3360477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CEAB6-E432-0BB0-0901-B4F1CAC5CCE0}"/>
              </a:ext>
            </a:extLst>
          </p:cNvPr>
          <p:cNvSpPr txBox="1"/>
          <p:nvPr/>
        </p:nvSpPr>
        <p:spPr>
          <a:xfrm>
            <a:off x="164887" y="341472"/>
            <a:ext cx="6096000" cy="6309420"/>
          </a:xfrm>
          <a:prstGeom prst="rect">
            <a:avLst/>
          </a:prstGeom>
          <a:noFill/>
        </p:spPr>
        <p:txBody>
          <a:bodyPr wrap="square">
            <a:spAutoFit/>
          </a:bodyPr>
          <a:lstStyle/>
          <a:p>
            <a:r>
              <a:rPr lang="en-US" sz="2400" b="1" dirty="0">
                <a:solidFill>
                  <a:srgbClr val="FF0000"/>
                </a:solidFill>
              </a:rPr>
              <a:t>Human activities</a:t>
            </a:r>
          </a:p>
          <a:p>
            <a:r>
              <a:rPr lang="en-US" sz="2000" dirty="0"/>
              <a:t>some of which are shown in Figure 5, </a:t>
            </a:r>
            <a:r>
              <a:rPr lang="en-US" sz="2000" b="1" dirty="0">
                <a:highlight>
                  <a:srgbClr val="FFFF00"/>
                </a:highlight>
              </a:rPr>
              <a:t>change Earth’s surface faster than any geologic process</a:t>
            </a:r>
            <a:r>
              <a:rPr lang="en-US" sz="2000" b="1" dirty="0"/>
              <a:t>. By releasing greenhouse gases, such as carbon dioxide and methane, </a:t>
            </a:r>
            <a:r>
              <a:rPr lang="en-US" sz="2000" b="1" dirty="0">
                <a:highlight>
                  <a:srgbClr val="FFFF00"/>
                </a:highlight>
              </a:rPr>
              <a:t>human activities </a:t>
            </a:r>
            <a:r>
              <a:rPr lang="en-US" sz="2000" b="1" dirty="0"/>
              <a:t>have an impact on global temperatures</a:t>
            </a:r>
            <a:r>
              <a:rPr lang="en-US" sz="2000" dirty="0"/>
              <a:t>. </a:t>
            </a:r>
          </a:p>
          <a:p>
            <a:r>
              <a:rPr lang="en-US" sz="2000" b="1" dirty="0">
                <a:highlight>
                  <a:srgbClr val="FFFF00"/>
                </a:highlight>
              </a:rPr>
              <a:t>Our activities increase the concentration of greenhouse gases in the atmosphere</a:t>
            </a:r>
            <a:r>
              <a:rPr lang="en-US" sz="2000" dirty="0"/>
              <a:t>, which causes the average global temperature to rise. </a:t>
            </a:r>
          </a:p>
          <a:p>
            <a:r>
              <a:rPr lang="en-US" sz="2000" dirty="0"/>
              <a:t>Much of these greenhouse gases come from humans burning fossil fuels, which are substances formed from the remains of organisms. These substances release a great deal of energy when burned. But they also release carbon dioxide and other greenhouse gases. </a:t>
            </a:r>
            <a:r>
              <a:rPr lang="en-US" sz="2000" b="1" dirty="0">
                <a:highlight>
                  <a:srgbClr val="FFFF00"/>
                </a:highlight>
              </a:rPr>
              <a:t>The amount of greenhouse gases emitted through human activity is sometimes referred to as our </a:t>
            </a:r>
            <a:r>
              <a:rPr lang="en-US" sz="2000" b="1" dirty="0">
                <a:solidFill>
                  <a:srgbClr val="FF0000"/>
                </a:solidFill>
                <a:highlight>
                  <a:srgbClr val="FFFF00"/>
                </a:highlight>
              </a:rPr>
              <a:t>carbon footprint</a:t>
            </a:r>
            <a:r>
              <a:rPr lang="en-US" sz="2000" dirty="0"/>
              <a:t>. When we make changes to the land, water, or air around us, we are leaving a carbon footprint that causes major changes in Earth’s climate.</a:t>
            </a:r>
          </a:p>
        </p:txBody>
      </p:sp>
      <p:pic>
        <p:nvPicPr>
          <p:cNvPr id="5" name="Picture 4">
            <a:extLst>
              <a:ext uri="{FF2B5EF4-FFF2-40B4-BE49-F238E27FC236}">
                <a16:creationId xmlns:a16="http://schemas.microsoft.com/office/drawing/2014/main" id="{F36F3565-8A2A-997A-7255-2A7F159DA989}"/>
              </a:ext>
            </a:extLst>
          </p:cNvPr>
          <p:cNvPicPr>
            <a:picLocks noChangeAspect="1"/>
          </p:cNvPicPr>
          <p:nvPr/>
        </p:nvPicPr>
        <p:blipFill>
          <a:blip r:embed="rId2"/>
          <a:stretch>
            <a:fillRect/>
          </a:stretch>
        </p:blipFill>
        <p:spPr>
          <a:xfrm>
            <a:off x="7728155" y="145362"/>
            <a:ext cx="4298958" cy="3631225"/>
          </a:xfrm>
          <a:prstGeom prst="rect">
            <a:avLst/>
          </a:prstGeom>
        </p:spPr>
      </p:pic>
      <p:pic>
        <p:nvPicPr>
          <p:cNvPr id="13314" name="Picture 2" descr="Carbon footprint of Siegwerk Druckfarben">
            <a:extLst>
              <a:ext uri="{FF2B5EF4-FFF2-40B4-BE49-F238E27FC236}">
                <a16:creationId xmlns:a16="http://schemas.microsoft.com/office/drawing/2014/main" id="{826F855D-05FD-927A-3AA5-667C1676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206" y="3863741"/>
            <a:ext cx="5697794" cy="284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801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5261FE-A8B9-633B-5C6D-8878EE51C757}"/>
              </a:ext>
            </a:extLst>
          </p:cNvPr>
          <p:cNvPicPr>
            <a:picLocks noChangeAspect="1"/>
          </p:cNvPicPr>
          <p:nvPr/>
        </p:nvPicPr>
        <p:blipFill rotWithShape="1">
          <a:blip r:embed="rId2"/>
          <a:srcRect b="76201"/>
          <a:stretch/>
        </p:blipFill>
        <p:spPr>
          <a:xfrm>
            <a:off x="117987" y="15181"/>
            <a:ext cx="8131278" cy="1632155"/>
          </a:xfrm>
          <a:prstGeom prst="rect">
            <a:avLst/>
          </a:prstGeom>
        </p:spPr>
      </p:pic>
      <p:pic>
        <p:nvPicPr>
          <p:cNvPr id="5" name="Picture 4">
            <a:extLst>
              <a:ext uri="{FF2B5EF4-FFF2-40B4-BE49-F238E27FC236}">
                <a16:creationId xmlns:a16="http://schemas.microsoft.com/office/drawing/2014/main" id="{EBBFC902-59EB-33EB-D8C7-3D09E9AD0855}"/>
              </a:ext>
            </a:extLst>
          </p:cNvPr>
          <p:cNvPicPr>
            <a:picLocks noChangeAspect="1"/>
          </p:cNvPicPr>
          <p:nvPr/>
        </p:nvPicPr>
        <p:blipFill>
          <a:blip r:embed="rId3"/>
          <a:stretch>
            <a:fillRect/>
          </a:stretch>
        </p:blipFill>
        <p:spPr>
          <a:xfrm>
            <a:off x="3844413" y="1790121"/>
            <a:ext cx="8222332" cy="1638879"/>
          </a:xfrm>
          <a:prstGeom prst="rect">
            <a:avLst/>
          </a:prstGeom>
        </p:spPr>
      </p:pic>
      <p:pic>
        <p:nvPicPr>
          <p:cNvPr id="6" name="Picture 5">
            <a:extLst>
              <a:ext uri="{FF2B5EF4-FFF2-40B4-BE49-F238E27FC236}">
                <a16:creationId xmlns:a16="http://schemas.microsoft.com/office/drawing/2014/main" id="{AF42A195-0B8D-7D3E-C23E-E5FCE8E43C30}"/>
              </a:ext>
            </a:extLst>
          </p:cNvPr>
          <p:cNvPicPr>
            <a:picLocks noChangeAspect="1"/>
          </p:cNvPicPr>
          <p:nvPr/>
        </p:nvPicPr>
        <p:blipFill rotWithShape="1">
          <a:blip r:embed="rId2"/>
          <a:srcRect t="37634"/>
          <a:stretch/>
        </p:blipFill>
        <p:spPr>
          <a:xfrm>
            <a:off x="430619" y="3618271"/>
            <a:ext cx="6039007" cy="3224548"/>
          </a:xfrm>
          <a:prstGeom prst="rect">
            <a:avLst/>
          </a:prstGeom>
        </p:spPr>
      </p:pic>
      <p:pic>
        <p:nvPicPr>
          <p:cNvPr id="8" name="Picture 7">
            <a:extLst>
              <a:ext uri="{FF2B5EF4-FFF2-40B4-BE49-F238E27FC236}">
                <a16:creationId xmlns:a16="http://schemas.microsoft.com/office/drawing/2014/main" id="{824C6FCE-364E-CC7E-5906-C49BF7D80FBF}"/>
              </a:ext>
            </a:extLst>
          </p:cNvPr>
          <p:cNvPicPr>
            <a:picLocks noChangeAspect="1"/>
          </p:cNvPicPr>
          <p:nvPr/>
        </p:nvPicPr>
        <p:blipFill>
          <a:blip r:embed="rId4"/>
          <a:stretch>
            <a:fillRect/>
          </a:stretch>
        </p:blipFill>
        <p:spPr>
          <a:xfrm>
            <a:off x="6676104" y="3618270"/>
            <a:ext cx="5250426" cy="3224549"/>
          </a:xfrm>
          <a:prstGeom prst="rect">
            <a:avLst/>
          </a:prstGeom>
        </p:spPr>
      </p:pic>
      <p:pic>
        <p:nvPicPr>
          <p:cNvPr id="8194" name="Picture 2" descr="Arrow Gif - IceGif">
            <a:extLst>
              <a:ext uri="{FF2B5EF4-FFF2-40B4-BE49-F238E27FC236}">
                <a16:creationId xmlns:a16="http://schemas.microsoft.com/office/drawing/2014/main" id="{F7632569-F0BC-3C8C-C464-AD44B3471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502969">
            <a:off x="8038574" y="3176900"/>
            <a:ext cx="1307909" cy="1324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rrow Gif - IceGif">
            <a:extLst>
              <a:ext uri="{FF2B5EF4-FFF2-40B4-BE49-F238E27FC236}">
                <a16:creationId xmlns:a16="http://schemas.microsoft.com/office/drawing/2014/main" id="{92849571-735E-EE98-9C20-7B19A1DAA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20933">
            <a:off x="1368170" y="1402555"/>
            <a:ext cx="1938349" cy="19628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B855314-429B-002D-BF38-CE5CF499DEE9}"/>
              </a:ext>
            </a:extLst>
          </p:cNvPr>
          <p:cNvPicPr>
            <a:picLocks noChangeAspect="1"/>
          </p:cNvPicPr>
          <p:nvPr/>
        </p:nvPicPr>
        <p:blipFill>
          <a:blip r:embed="rId6"/>
          <a:stretch>
            <a:fillRect/>
          </a:stretch>
        </p:blipFill>
        <p:spPr>
          <a:xfrm>
            <a:off x="371627" y="3880126"/>
            <a:ext cx="6039008" cy="1901675"/>
          </a:xfrm>
          <a:prstGeom prst="rect">
            <a:avLst/>
          </a:prstGeom>
        </p:spPr>
      </p:pic>
      <p:pic>
        <p:nvPicPr>
          <p:cNvPr id="13" name="Picture 12">
            <a:extLst>
              <a:ext uri="{FF2B5EF4-FFF2-40B4-BE49-F238E27FC236}">
                <a16:creationId xmlns:a16="http://schemas.microsoft.com/office/drawing/2014/main" id="{3FB025E5-0890-CD54-950C-EDDF2FA99A03}"/>
              </a:ext>
            </a:extLst>
          </p:cNvPr>
          <p:cNvPicPr>
            <a:picLocks noChangeAspect="1"/>
          </p:cNvPicPr>
          <p:nvPr/>
        </p:nvPicPr>
        <p:blipFill>
          <a:blip r:embed="rId7"/>
          <a:stretch>
            <a:fillRect/>
          </a:stretch>
        </p:blipFill>
        <p:spPr>
          <a:xfrm>
            <a:off x="6617112" y="4539287"/>
            <a:ext cx="5034113" cy="1733694"/>
          </a:xfrm>
          <a:prstGeom prst="rect">
            <a:avLst/>
          </a:prstGeom>
        </p:spPr>
      </p:pic>
    </p:spTree>
    <p:extLst>
      <p:ext uri="{BB962C8B-B14F-4D97-AF65-F5344CB8AC3E}">
        <p14:creationId xmlns:p14="http://schemas.microsoft.com/office/powerpoint/2010/main" val="178936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B3670-8CBA-CB58-7913-328220EC05B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5DAAB59-16FF-91CD-A3FF-B4EB14BC32EA}"/>
              </a:ext>
            </a:extLst>
          </p:cNvPr>
          <p:cNvPicPr>
            <a:picLocks noChangeAspect="1"/>
          </p:cNvPicPr>
          <p:nvPr/>
        </p:nvPicPr>
        <p:blipFill>
          <a:blip r:embed="rId2"/>
          <a:stretch>
            <a:fillRect/>
          </a:stretch>
        </p:blipFill>
        <p:spPr>
          <a:xfrm>
            <a:off x="43574" y="81474"/>
            <a:ext cx="8766130" cy="1731336"/>
          </a:xfrm>
          <a:prstGeom prst="rect">
            <a:avLst/>
          </a:prstGeom>
        </p:spPr>
      </p:pic>
      <p:pic>
        <p:nvPicPr>
          <p:cNvPr id="10" name="Picture 9">
            <a:extLst>
              <a:ext uri="{FF2B5EF4-FFF2-40B4-BE49-F238E27FC236}">
                <a16:creationId xmlns:a16="http://schemas.microsoft.com/office/drawing/2014/main" id="{A092B318-C622-1C99-97E8-E7B375686511}"/>
              </a:ext>
            </a:extLst>
          </p:cNvPr>
          <p:cNvPicPr>
            <a:picLocks noChangeAspect="1"/>
          </p:cNvPicPr>
          <p:nvPr/>
        </p:nvPicPr>
        <p:blipFill>
          <a:blip r:embed="rId3"/>
          <a:stretch>
            <a:fillRect/>
          </a:stretch>
        </p:blipFill>
        <p:spPr>
          <a:xfrm>
            <a:off x="43573" y="3429000"/>
            <a:ext cx="5885279" cy="3429000"/>
          </a:xfrm>
          <a:prstGeom prst="rect">
            <a:avLst/>
          </a:prstGeom>
        </p:spPr>
      </p:pic>
      <p:pic>
        <p:nvPicPr>
          <p:cNvPr id="11" name="Picture 2" descr="Arrow Gif - IceGif">
            <a:extLst>
              <a:ext uri="{FF2B5EF4-FFF2-40B4-BE49-F238E27FC236}">
                <a16:creationId xmlns:a16="http://schemas.microsoft.com/office/drawing/2014/main" id="{F3EE3CE7-A060-301F-94D4-51F46C34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20933">
            <a:off x="1564815" y="1982659"/>
            <a:ext cx="1938349" cy="19628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F3EAAC2-F69B-99F9-CA59-B0C10FB33A80}"/>
              </a:ext>
            </a:extLst>
          </p:cNvPr>
          <p:cNvPicPr>
            <a:picLocks noChangeAspect="1"/>
          </p:cNvPicPr>
          <p:nvPr/>
        </p:nvPicPr>
        <p:blipFill>
          <a:blip r:embed="rId5"/>
          <a:stretch>
            <a:fillRect/>
          </a:stretch>
        </p:blipFill>
        <p:spPr>
          <a:xfrm>
            <a:off x="3242676" y="1955943"/>
            <a:ext cx="8949324" cy="1419409"/>
          </a:xfrm>
          <a:prstGeom prst="rect">
            <a:avLst/>
          </a:prstGeom>
        </p:spPr>
      </p:pic>
      <p:pic>
        <p:nvPicPr>
          <p:cNvPr id="15" name="Picture 14">
            <a:extLst>
              <a:ext uri="{FF2B5EF4-FFF2-40B4-BE49-F238E27FC236}">
                <a16:creationId xmlns:a16="http://schemas.microsoft.com/office/drawing/2014/main" id="{05A47269-32D3-2467-C98E-A3C49056D491}"/>
              </a:ext>
            </a:extLst>
          </p:cNvPr>
          <p:cNvPicPr>
            <a:picLocks noChangeAspect="1"/>
          </p:cNvPicPr>
          <p:nvPr/>
        </p:nvPicPr>
        <p:blipFill>
          <a:blip r:embed="rId6"/>
          <a:stretch>
            <a:fillRect/>
          </a:stretch>
        </p:blipFill>
        <p:spPr>
          <a:xfrm>
            <a:off x="6263149" y="3375352"/>
            <a:ext cx="5661823" cy="3438203"/>
          </a:xfrm>
          <a:prstGeom prst="rect">
            <a:avLst/>
          </a:prstGeom>
        </p:spPr>
      </p:pic>
      <p:pic>
        <p:nvPicPr>
          <p:cNvPr id="16" name="Picture 2" descr="Arrow Gif - IceGif">
            <a:extLst>
              <a:ext uri="{FF2B5EF4-FFF2-40B4-BE49-F238E27FC236}">
                <a16:creationId xmlns:a16="http://schemas.microsoft.com/office/drawing/2014/main" id="{48A9895D-1BE2-2D27-0149-5907FF3AA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502969">
            <a:off x="7780935" y="2962192"/>
            <a:ext cx="1307909" cy="13244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42101E7-19D5-DCA8-2D64-B119F3340FAD}"/>
              </a:ext>
            </a:extLst>
          </p:cNvPr>
          <p:cNvPicPr>
            <a:picLocks noChangeAspect="1"/>
          </p:cNvPicPr>
          <p:nvPr/>
        </p:nvPicPr>
        <p:blipFill>
          <a:blip r:embed="rId7"/>
          <a:stretch>
            <a:fillRect/>
          </a:stretch>
        </p:blipFill>
        <p:spPr>
          <a:xfrm>
            <a:off x="267027" y="5163774"/>
            <a:ext cx="5438370" cy="1694226"/>
          </a:xfrm>
          <a:prstGeom prst="rect">
            <a:avLst/>
          </a:prstGeom>
        </p:spPr>
      </p:pic>
      <p:pic>
        <p:nvPicPr>
          <p:cNvPr id="20" name="Picture 19">
            <a:extLst>
              <a:ext uri="{FF2B5EF4-FFF2-40B4-BE49-F238E27FC236}">
                <a16:creationId xmlns:a16="http://schemas.microsoft.com/office/drawing/2014/main" id="{C04761A4-F7C6-C381-CC0E-6CC77F6080DE}"/>
              </a:ext>
            </a:extLst>
          </p:cNvPr>
          <p:cNvPicPr>
            <a:picLocks noChangeAspect="1"/>
          </p:cNvPicPr>
          <p:nvPr/>
        </p:nvPicPr>
        <p:blipFill>
          <a:blip r:embed="rId8"/>
          <a:stretch>
            <a:fillRect/>
          </a:stretch>
        </p:blipFill>
        <p:spPr>
          <a:xfrm>
            <a:off x="6532510" y="5163774"/>
            <a:ext cx="5138380" cy="1545013"/>
          </a:xfrm>
          <a:prstGeom prst="rect">
            <a:avLst/>
          </a:prstGeom>
        </p:spPr>
      </p:pic>
    </p:spTree>
    <p:extLst>
      <p:ext uri="{BB962C8B-B14F-4D97-AF65-F5344CB8AC3E}">
        <p14:creationId xmlns:p14="http://schemas.microsoft.com/office/powerpoint/2010/main" val="222779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59EE6F-2735-7200-BAD8-133E4C34ABC4}"/>
              </a:ext>
            </a:extLst>
          </p:cNvPr>
          <p:cNvSpPr txBox="1"/>
          <p:nvPr/>
        </p:nvSpPr>
        <p:spPr>
          <a:xfrm>
            <a:off x="255639" y="204044"/>
            <a:ext cx="6253315" cy="6617196"/>
          </a:xfrm>
          <a:prstGeom prst="rect">
            <a:avLst/>
          </a:prstGeom>
          <a:noFill/>
        </p:spPr>
        <p:txBody>
          <a:bodyPr wrap="square">
            <a:spAutoFit/>
          </a:bodyPr>
          <a:lstStyle/>
          <a:p>
            <a:pPr fontAlgn="base"/>
            <a:r>
              <a:rPr lang="en-US" sz="2400" b="1" dirty="0">
                <a:solidFill>
                  <a:srgbClr val="FF0000"/>
                </a:solidFill>
                <a:effectLst/>
              </a:rPr>
              <a:t>Carbon Dioxide Concentrations</a:t>
            </a:r>
          </a:p>
          <a:p>
            <a:pPr algn="l" fontAlgn="base"/>
            <a:r>
              <a:rPr lang="en-US" b="0" i="0" dirty="0">
                <a:solidFill>
                  <a:srgbClr val="000000"/>
                </a:solidFill>
                <a:effectLst/>
                <a:latin typeface="AvenirLTW01"/>
              </a:rPr>
              <a:t> </a:t>
            </a:r>
            <a:r>
              <a:rPr lang="en-US" sz="2000" b="0" i="0" dirty="0">
                <a:solidFill>
                  <a:srgbClr val="000000"/>
                </a:solidFill>
                <a:effectLst/>
                <a:latin typeface="AvenirLTW01"/>
              </a:rPr>
              <a:t>Carbon, like other forms of matter such as water, moves through the land and ocean in a natural cycle. </a:t>
            </a:r>
            <a:r>
              <a:rPr lang="en-US" sz="2000" b="1" i="0" dirty="0">
                <a:solidFill>
                  <a:srgbClr val="000000"/>
                </a:solidFill>
                <a:effectLst/>
                <a:highlight>
                  <a:srgbClr val="FFFF00"/>
                </a:highlight>
                <a:latin typeface="AvenirLTW01"/>
              </a:rPr>
              <a:t>Photosynthetic organisms absorb carbon dioxide from the atmosphere</a:t>
            </a:r>
            <a:r>
              <a:rPr lang="en-US" sz="2000" b="0" i="0" dirty="0">
                <a:solidFill>
                  <a:srgbClr val="000000"/>
                </a:solidFill>
                <a:effectLst/>
                <a:latin typeface="AvenirLTW01"/>
              </a:rPr>
              <a:t>. </a:t>
            </a:r>
            <a:r>
              <a:rPr lang="en-US" sz="2000" b="0" i="0" dirty="0">
                <a:solidFill>
                  <a:srgbClr val="000000"/>
                </a:solidFill>
                <a:effectLst/>
                <a:highlight>
                  <a:srgbClr val="FFFF00"/>
                </a:highlight>
                <a:latin typeface="AvenirLTW01"/>
              </a:rPr>
              <a:t>That carbon is stored and used through life processes until it is released again as carbon dioxide into the atmosphere</a:t>
            </a:r>
            <a:r>
              <a:rPr lang="en-US" sz="2000" b="0" i="0" dirty="0">
                <a:solidFill>
                  <a:srgbClr val="000000"/>
                </a:solidFill>
                <a:effectLst/>
                <a:latin typeface="AvenirLTW01"/>
              </a:rPr>
              <a:t>. </a:t>
            </a:r>
            <a:r>
              <a:rPr lang="en-US" sz="2000" b="1" i="0" dirty="0">
                <a:solidFill>
                  <a:srgbClr val="FF0000"/>
                </a:solidFill>
                <a:effectLst>
                  <a:outerShdw blurRad="38100" dist="38100" dir="2700000" algn="tl">
                    <a:srgbClr val="000000">
                      <a:alpha val="43137"/>
                    </a:srgbClr>
                  </a:outerShdw>
                </a:effectLst>
                <a:latin typeface="AvenirLTW01"/>
              </a:rPr>
              <a:t>Because carbon dioxide is a greenhouse gas</a:t>
            </a:r>
            <a:r>
              <a:rPr lang="en-US" sz="2000" b="1" i="0" u="sng" dirty="0">
                <a:solidFill>
                  <a:srgbClr val="FF0000"/>
                </a:solidFill>
                <a:effectLst>
                  <a:outerShdw blurRad="38100" dist="38100" dir="2700000" algn="tl">
                    <a:srgbClr val="000000">
                      <a:alpha val="43137"/>
                    </a:srgbClr>
                  </a:outerShdw>
                </a:effectLst>
                <a:latin typeface="AvenirLTW01"/>
              </a:rPr>
              <a:t>,</a:t>
            </a:r>
            <a:r>
              <a:rPr lang="en-US" sz="2000" b="1" i="0" u="sng" dirty="0">
                <a:solidFill>
                  <a:srgbClr val="FF0000"/>
                </a:solidFill>
                <a:effectLst/>
                <a:latin typeface="AvenirLTW01"/>
              </a:rPr>
              <a:t> its levels in the atmosphere regulate Earth’s global temperature</a:t>
            </a:r>
            <a:r>
              <a:rPr lang="en-US" sz="2000" b="0" i="0" dirty="0">
                <a:solidFill>
                  <a:srgbClr val="000000"/>
                </a:solidFill>
                <a:effectLst/>
                <a:latin typeface="AvenirLTW01"/>
              </a:rPr>
              <a:t>. If there </a:t>
            </a:r>
            <a:r>
              <a:rPr lang="en-US" sz="2000" b="0" i="0" dirty="0">
                <a:solidFill>
                  <a:srgbClr val="000000"/>
                </a:solidFill>
                <a:effectLst/>
                <a:highlight>
                  <a:srgbClr val="FFFF00"/>
                </a:highlight>
                <a:latin typeface="AvenirLTW01"/>
              </a:rPr>
              <a:t>is very little </a:t>
            </a:r>
            <a:r>
              <a:rPr lang="en-US" sz="2000" b="0" i="0" dirty="0">
                <a:solidFill>
                  <a:srgbClr val="000000"/>
                </a:solidFill>
                <a:effectLst/>
                <a:latin typeface="AvenirLTW01"/>
              </a:rPr>
              <a:t>carbon dioxide in the atmosphere, then Earth </a:t>
            </a:r>
            <a:r>
              <a:rPr lang="en-US" sz="2000" b="0" i="0" dirty="0">
                <a:solidFill>
                  <a:srgbClr val="000000"/>
                </a:solidFill>
                <a:effectLst/>
                <a:highlight>
                  <a:srgbClr val="FFFF00"/>
                </a:highlight>
                <a:latin typeface="AvenirLTW01"/>
              </a:rPr>
              <a:t>will not retain enough solar energy</a:t>
            </a:r>
            <a:r>
              <a:rPr lang="en-US" sz="2000" b="0" i="0" dirty="0">
                <a:solidFill>
                  <a:srgbClr val="000000"/>
                </a:solidFill>
                <a:effectLst/>
                <a:latin typeface="AvenirLTW01"/>
              </a:rPr>
              <a:t> to have a stable climate. When carbon dioxide levels are </a:t>
            </a:r>
            <a:r>
              <a:rPr lang="en-US" sz="2000" b="0" i="0" dirty="0">
                <a:solidFill>
                  <a:srgbClr val="000000"/>
                </a:solidFill>
                <a:effectLst/>
                <a:highlight>
                  <a:srgbClr val="FFFF00"/>
                </a:highlight>
                <a:latin typeface="AvenirLTW01"/>
              </a:rPr>
              <a:t>high,</a:t>
            </a:r>
            <a:r>
              <a:rPr lang="en-US" sz="2000" b="0" i="0" dirty="0">
                <a:solidFill>
                  <a:srgbClr val="000000"/>
                </a:solidFill>
                <a:effectLst/>
                <a:latin typeface="AvenirLTW01"/>
              </a:rPr>
              <a:t> </a:t>
            </a:r>
            <a:r>
              <a:rPr lang="en-US" sz="2000" b="0" i="0" dirty="0">
                <a:solidFill>
                  <a:srgbClr val="000000"/>
                </a:solidFill>
                <a:effectLst/>
                <a:highlight>
                  <a:srgbClr val="FFFF00"/>
                </a:highlight>
                <a:latin typeface="AvenirLTW01"/>
              </a:rPr>
              <a:t>global temperatures can rise.</a:t>
            </a:r>
          </a:p>
          <a:p>
            <a:pPr algn="l" fontAlgn="base"/>
            <a:r>
              <a:rPr lang="en-US" sz="2000" b="0" i="0" dirty="0">
                <a:solidFill>
                  <a:srgbClr val="000000"/>
                </a:solidFill>
                <a:effectLst/>
                <a:latin typeface="AvenirLTW01"/>
              </a:rPr>
              <a:t>Carbon dioxide concentrations in the atmosphere are constantly being exchanged through natural processes, absorbed by Earth’s oceans and locked up in the biosphere in substances such as fossil fuels. Human activities in the past century have upset the balance of these processes. As a result, they have directly impacted the rising concentrations of carbon dioxide in the atmosphere, as shown in </a:t>
            </a:r>
            <a:r>
              <a:rPr lang="en-US" sz="2000" b="1" i="0" u="none" strike="noStrike" dirty="0">
                <a:solidFill>
                  <a:srgbClr val="000000"/>
                </a:solidFill>
                <a:effectLst/>
                <a:latin typeface="inherit"/>
              </a:rPr>
              <a:t>Figure 6</a:t>
            </a:r>
            <a:r>
              <a:rPr lang="en-US" sz="2000" b="0" i="0" dirty="0">
                <a:solidFill>
                  <a:srgbClr val="000000"/>
                </a:solidFill>
                <a:effectLst/>
                <a:latin typeface="AvenirLTW01"/>
              </a:rPr>
              <a:t>.</a:t>
            </a:r>
          </a:p>
        </p:txBody>
      </p:sp>
      <p:pic>
        <p:nvPicPr>
          <p:cNvPr id="5" name="Picture 4">
            <a:extLst>
              <a:ext uri="{FF2B5EF4-FFF2-40B4-BE49-F238E27FC236}">
                <a16:creationId xmlns:a16="http://schemas.microsoft.com/office/drawing/2014/main" id="{2BF3F5AC-F351-66AE-EEB6-79E676A7FDAD}"/>
              </a:ext>
            </a:extLst>
          </p:cNvPr>
          <p:cNvPicPr>
            <a:picLocks noChangeAspect="1"/>
          </p:cNvPicPr>
          <p:nvPr/>
        </p:nvPicPr>
        <p:blipFill>
          <a:blip r:embed="rId2"/>
          <a:stretch>
            <a:fillRect/>
          </a:stretch>
        </p:blipFill>
        <p:spPr>
          <a:xfrm>
            <a:off x="6823587" y="3195484"/>
            <a:ext cx="5240593" cy="3527434"/>
          </a:xfrm>
          <a:prstGeom prst="rect">
            <a:avLst/>
          </a:prstGeom>
        </p:spPr>
      </p:pic>
      <p:pic>
        <p:nvPicPr>
          <p:cNvPr id="14338" name="Picture 2" descr="Understanding The Carbon Cycle and How it Changes the Climate">
            <a:extLst>
              <a:ext uri="{FF2B5EF4-FFF2-40B4-BE49-F238E27FC236}">
                <a16:creationId xmlns:a16="http://schemas.microsoft.com/office/drawing/2014/main" id="{E41EEACD-89B0-E7A8-DA29-84177CBA2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428" y="135082"/>
            <a:ext cx="5346752" cy="306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526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87881B53-D24A-5644-7831-147CC4FFEFA4}"/>
              </a:ext>
            </a:extLst>
          </p:cNvPr>
          <p:cNvPicPr>
            <a:picLocks noChangeAspect="1"/>
          </p:cNvPicPr>
          <p:nvPr/>
        </p:nvPicPr>
        <p:blipFill>
          <a:blip r:embed="rId2"/>
          <a:stretch>
            <a:fillRect/>
          </a:stretch>
        </p:blipFill>
        <p:spPr>
          <a:xfrm>
            <a:off x="1033978" y="643467"/>
            <a:ext cx="9688311" cy="5207468"/>
          </a:xfrm>
          <a:prstGeom prst="rect">
            <a:avLst/>
          </a:prstGeom>
        </p:spPr>
      </p:pic>
      <p:sp>
        <p:nvSpPr>
          <p:cNvPr id="4" name="Rectangle 3">
            <a:extLst>
              <a:ext uri="{FF2B5EF4-FFF2-40B4-BE49-F238E27FC236}">
                <a16:creationId xmlns:a16="http://schemas.microsoft.com/office/drawing/2014/main" id="{EB778C17-308A-2AC5-6735-83FF3AD30731}"/>
              </a:ext>
            </a:extLst>
          </p:cNvPr>
          <p:cNvSpPr/>
          <p:nvPr/>
        </p:nvSpPr>
        <p:spPr>
          <a:xfrm>
            <a:off x="10820004" y="6189078"/>
            <a:ext cx="107895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highlight>
                  <a:srgbClr val="FFFF00"/>
                </a:highlight>
              </a:rPr>
              <a:t>Pg.402</a:t>
            </a:r>
          </a:p>
        </p:txBody>
      </p:sp>
    </p:spTree>
    <p:extLst>
      <p:ext uri="{BB962C8B-B14F-4D97-AF65-F5344CB8AC3E}">
        <p14:creationId xmlns:p14="http://schemas.microsoft.com/office/powerpoint/2010/main" val="3958854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4B9A91-E7DD-BD4E-144C-F7E54C214EBF}"/>
            </a:ext>
          </a:extLst>
        </p:cNvPr>
        <p:cNvGrpSpPr/>
        <p:nvPr/>
      </p:nvGrpSpPr>
      <p:grpSpPr>
        <a:xfrm>
          <a:off x="0" y="0"/>
          <a:ext cx="0" cy="0"/>
          <a:chOff x="0" y="0"/>
          <a:chExt cx="0" cy="0"/>
        </a:xfrm>
      </p:grpSpPr>
      <p:sp>
        <p:nvSpPr>
          <p:cNvPr id="8" name="Freeform 6">
            <a:extLst>
              <a:ext uri="{FF2B5EF4-FFF2-40B4-BE49-F238E27FC236}">
                <a16:creationId xmlns:a16="http://schemas.microsoft.com/office/drawing/2014/main" id="{6E4DACAD-C2B6-927C-14E8-EAC85B007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D34FE042-6B2E-1D73-5BB2-45B95011E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A0D5DFE2-7CC3-4C0E-62D9-75F909EC5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8679B75-3DF3-7667-673E-77439C59F773}"/>
              </a:ext>
            </a:extLst>
          </p:cNvPr>
          <p:cNvPicPr>
            <a:picLocks noChangeAspect="1"/>
          </p:cNvPicPr>
          <p:nvPr/>
        </p:nvPicPr>
        <p:blipFill>
          <a:blip r:embed="rId2"/>
          <a:stretch>
            <a:fillRect/>
          </a:stretch>
        </p:blipFill>
        <p:spPr>
          <a:xfrm>
            <a:off x="653814" y="918266"/>
            <a:ext cx="10492141" cy="4509140"/>
          </a:xfrm>
          <a:prstGeom prst="rect">
            <a:avLst/>
          </a:prstGeom>
        </p:spPr>
      </p:pic>
      <p:sp>
        <p:nvSpPr>
          <p:cNvPr id="5" name="Rectangle 4">
            <a:extLst>
              <a:ext uri="{FF2B5EF4-FFF2-40B4-BE49-F238E27FC236}">
                <a16:creationId xmlns:a16="http://schemas.microsoft.com/office/drawing/2014/main" id="{6557CD90-9E23-CA1F-86A8-462E4371CAB1}"/>
              </a:ext>
            </a:extLst>
          </p:cNvPr>
          <p:cNvSpPr/>
          <p:nvPr/>
        </p:nvSpPr>
        <p:spPr>
          <a:xfrm>
            <a:off x="10820004" y="6189078"/>
            <a:ext cx="107895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highlight>
                  <a:srgbClr val="FFFF00"/>
                </a:highlight>
              </a:rPr>
              <a:t>Pg.402</a:t>
            </a:r>
          </a:p>
        </p:txBody>
      </p:sp>
      <p:sp>
        <p:nvSpPr>
          <p:cNvPr id="6" name="Rectangle 5">
            <a:extLst>
              <a:ext uri="{FF2B5EF4-FFF2-40B4-BE49-F238E27FC236}">
                <a16:creationId xmlns:a16="http://schemas.microsoft.com/office/drawing/2014/main" id="{A7F6C694-2EB7-3B97-8881-15853A2B671E}"/>
              </a:ext>
            </a:extLst>
          </p:cNvPr>
          <p:cNvSpPr/>
          <p:nvPr/>
        </p:nvSpPr>
        <p:spPr>
          <a:xfrm>
            <a:off x="865239" y="2674374"/>
            <a:ext cx="10178346" cy="23007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6653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A6C72-E3C7-23AF-C4AB-E6B1B902C9F4}"/>
              </a:ext>
            </a:extLst>
          </p:cNvPr>
          <p:cNvPicPr>
            <a:picLocks noChangeAspect="1"/>
          </p:cNvPicPr>
          <p:nvPr/>
        </p:nvPicPr>
        <p:blipFill>
          <a:blip r:embed="rId2"/>
          <a:stretch>
            <a:fillRect/>
          </a:stretch>
        </p:blipFill>
        <p:spPr>
          <a:xfrm>
            <a:off x="2232325" y="121633"/>
            <a:ext cx="7727350" cy="6614733"/>
          </a:xfrm>
          <a:prstGeom prst="rect">
            <a:avLst/>
          </a:prstGeom>
        </p:spPr>
      </p:pic>
      <p:sp>
        <p:nvSpPr>
          <p:cNvPr id="4" name="Rectangle 3">
            <a:extLst>
              <a:ext uri="{FF2B5EF4-FFF2-40B4-BE49-F238E27FC236}">
                <a16:creationId xmlns:a16="http://schemas.microsoft.com/office/drawing/2014/main" id="{85DB8DD0-19CF-2D00-DBD3-8AD265B3A4E0}"/>
              </a:ext>
            </a:extLst>
          </p:cNvPr>
          <p:cNvSpPr/>
          <p:nvPr/>
        </p:nvSpPr>
        <p:spPr>
          <a:xfrm>
            <a:off x="10820004" y="6189078"/>
            <a:ext cx="107895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highlight>
                  <a:srgbClr val="FFFF00"/>
                </a:highlight>
              </a:rPr>
              <a:t>Pg.403</a:t>
            </a:r>
          </a:p>
        </p:txBody>
      </p:sp>
    </p:spTree>
    <p:extLst>
      <p:ext uri="{BB962C8B-B14F-4D97-AF65-F5344CB8AC3E}">
        <p14:creationId xmlns:p14="http://schemas.microsoft.com/office/powerpoint/2010/main" val="392709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2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27" name="Rectangle 922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9218" name="Picture 2" descr="Good Luck GIF Animated Images With Quotes &amp; Messages">
            <a:extLst>
              <a:ext uri="{FF2B5EF4-FFF2-40B4-BE49-F238E27FC236}">
                <a16:creationId xmlns:a16="http://schemas.microsoft.com/office/drawing/2014/main" id="{E7EA133D-6F56-EC56-2006-874308B8F05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03296" y="1286934"/>
            <a:ext cx="7185410" cy="41059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CF34EC-DB37-57AD-3C81-D1723B8DC7EB}"/>
              </a:ext>
            </a:extLst>
          </p:cNvPr>
          <p:cNvSpPr/>
          <p:nvPr/>
        </p:nvSpPr>
        <p:spPr>
          <a:xfrm>
            <a:off x="2908914" y="4544219"/>
            <a:ext cx="2290916" cy="5014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81051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82B018-0977-4DAD-B913-C243E50682B5}"/>
              </a:ext>
            </a:extLst>
          </p:cNvPr>
          <p:cNvPicPr>
            <a:picLocks noChangeAspect="1"/>
          </p:cNvPicPr>
          <p:nvPr/>
        </p:nvPicPr>
        <p:blipFill>
          <a:blip r:embed="rId2"/>
          <a:stretch>
            <a:fillRect/>
          </a:stretch>
        </p:blipFill>
        <p:spPr>
          <a:xfrm>
            <a:off x="-78658" y="0"/>
            <a:ext cx="12177561" cy="6769509"/>
          </a:xfrm>
          <a:prstGeom prst="rect">
            <a:avLst/>
          </a:prstGeom>
        </p:spPr>
      </p:pic>
      <p:pic>
        <p:nvPicPr>
          <p:cNvPr id="8" name="Picture 7">
            <a:extLst>
              <a:ext uri="{FF2B5EF4-FFF2-40B4-BE49-F238E27FC236}">
                <a16:creationId xmlns:a16="http://schemas.microsoft.com/office/drawing/2014/main" id="{41098971-91A3-12A8-503B-11F708438B15}"/>
              </a:ext>
            </a:extLst>
          </p:cNvPr>
          <p:cNvPicPr>
            <a:picLocks noChangeAspect="1"/>
          </p:cNvPicPr>
          <p:nvPr/>
        </p:nvPicPr>
        <p:blipFill rotWithShape="1">
          <a:blip r:embed="rId3"/>
          <a:srcRect l="9358" t="7282" r="15400"/>
          <a:stretch/>
        </p:blipFill>
        <p:spPr>
          <a:xfrm>
            <a:off x="1226447" y="3429000"/>
            <a:ext cx="9378863" cy="3340509"/>
          </a:xfrm>
          <a:prstGeom prst="rect">
            <a:avLst/>
          </a:prstGeom>
        </p:spPr>
      </p:pic>
      <p:sp>
        <p:nvSpPr>
          <p:cNvPr id="9" name="Rectangle 8">
            <a:extLst>
              <a:ext uri="{FF2B5EF4-FFF2-40B4-BE49-F238E27FC236}">
                <a16:creationId xmlns:a16="http://schemas.microsoft.com/office/drawing/2014/main" id="{AE36A25E-FB91-356F-3386-9BEE65DD9869}"/>
              </a:ext>
            </a:extLst>
          </p:cNvPr>
          <p:cNvSpPr/>
          <p:nvPr/>
        </p:nvSpPr>
        <p:spPr>
          <a:xfrm>
            <a:off x="10467040" y="589935"/>
            <a:ext cx="172496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highlight>
                  <a:srgbClr val="FFFF00"/>
                </a:highlight>
              </a:rPr>
              <a:t>Pg.394, 395</a:t>
            </a:r>
          </a:p>
        </p:txBody>
      </p:sp>
      <p:sp>
        <p:nvSpPr>
          <p:cNvPr id="10" name="Rectangle 9">
            <a:extLst>
              <a:ext uri="{FF2B5EF4-FFF2-40B4-BE49-F238E27FC236}">
                <a16:creationId xmlns:a16="http://schemas.microsoft.com/office/drawing/2014/main" id="{FE506441-06BF-A20A-87BC-0534B616646C}"/>
              </a:ext>
            </a:extLst>
          </p:cNvPr>
          <p:cNvSpPr/>
          <p:nvPr/>
        </p:nvSpPr>
        <p:spPr>
          <a:xfrm>
            <a:off x="1661652" y="5319252"/>
            <a:ext cx="8131277" cy="12290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7317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894E4-7926-8980-5F15-EA3449FA395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451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2E7DC0-0E7A-CD2E-91A9-757403051D17}"/>
              </a:ext>
            </a:extLst>
          </p:cNvPr>
          <p:cNvSpPr txBox="1"/>
          <p:nvPr/>
        </p:nvSpPr>
        <p:spPr>
          <a:xfrm>
            <a:off x="196644" y="152338"/>
            <a:ext cx="6646607" cy="6063198"/>
          </a:xfrm>
          <a:prstGeom prst="rect">
            <a:avLst/>
          </a:prstGeom>
          <a:noFill/>
        </p:spPr>
        <p:txBody>
          <a:bodyPr wrap="square">
            <a:spAutoFit/>
          </a:bodyPr>
          <a:lstStyle/>
          <a:p>
            <a:r>
              <a:rPr lang="en-US" sz="2800" b="1" dirty="0">
                <a:solidFill>
                  <a:srgbClr val="0070C0"/>
                </a:solidFill>
              </a:rPr>
              <a:t>Studying Earth’s Climate</a:t>
            </a:r>
          </a:p>
          <a:p>
            <a:r>
              <a:rPr lang="en-US" sz="2400" dirty="0"/>
              <a:t>Earth has an amazing variety of climates, from the dry, cold polar regions to the wet, hot tropics. </a:t>
            </a:r>
            <a:r>
              <a:rPr lang="en-US" sz="2400" b="1" i="1" dirty="0">
                <a:solidFill>
                  <a:srgbClr val="FF0000"/>
                </a:solidFill>
              </a:rPr>
              <a:t>Scientists study climates to :</a:t>
            </a:r>
          </a:p>
          <a:p>
            <a:r>
              <a:rPr lang="en-US" sz="2400" dirty="0">
                <a:highlight>
                  <a:srgbClr val="FFFF00"/>
                </a:highlight>
              </a:rPr>
              <a:t>1-better understand how the atmosphere, water, land masses, and solar energy all interact within a climate</a:t>
            </a:r>
            <a:r>
              <a:rPr lang="en-US" sz="2400" dirty="0"/>
              <a:t>. </a:t>
            </a:r>
          </a:p>
          <a:p>
            <a:r>
              <a:rPr lang="en-US" sz="2400" dirty="0">
                <a:highlight>
                  <a:srgbClr val="FFFF00"/>
                </a:highlight>
              </a:rPr>
              <a:t>2-They look at causes of changes in climates in the past and predict how climates may change in the future. </a:t>
            </a:r>
          </a:p>
          <a:p>
            <a:r>
              <a:rPr lang="en-US" sz="2400" dirty="0"/>
              <a:t>Greenhouse Effect While the differences between climates may seem extreme, </a:t>
            </a:r>
            <a:r>
              <a:rPr lang="en-US" sz="2400" b="1" dirty="0">
                <a:solidFill>
                  <a:srgbClr val="FF0000"/>
                </a:solidFill>
              </a:rPr>
              <a:t>Earth’s overall climate patterns remain fairly stable compared to conditions in space</a:t>
            </a:r>
            <a:r>
              <a:rPr lang="en-US" sz="2400" dirty="0"/>
              <a:t>. </a:t>
            </a:r>
          </a:p>
          <a:p>
            <a:r>
              <a:rPr lang="en-US" sz="2400" dirty="0">
                <a:highlight>
                  <a:srgbClr val="FFFF00"/>
                </a:highlight>
              </a:rPr>
              <a:t>This is because of gases in the atmosphere, which help to regulate energy in the system. </a:t>
            </a:r>
          </a:p>
        </p:txBody>
      </p:sp>
      <p:pic>
        <p:nvPicPr>
          <p:cNvPr id="2050" name="Picture 2" descr="Earth Poster Canvas Wall Art - Earthrise from the Moon Outer Space Painting  Home Office Universe Decor Framed Art Print Modern Pictures for Living ...">
            <a:extLst>
              <a:ext uri="{FF2B5EF4-FFF2-40B4-BE49-F238E27FC236}">
                <a16:creationId xmlns:a16="http://schemas.microsoft.com/office/drawing/2014/main" id="{3AE5BE17-64A5-7F76-4E91-41BE776B4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251" y="0"/>
            <a:ext cx="53487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561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BC1989-BC9B-375C-7375-CEDFC4D1474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D2B948C-0616-C135-7408-0A2D76B9D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0ADC28FF-0092-0A19-D569-01DAE6B06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8FE3ED-11EF-35C0-BAD7-BFC54EE221AC}"/>
              </a:ext>
            </a:extLst>
          </p:cNvPr>
          <p:cNvSpPr txBox="1"/>
          <p:nvPr/>
        </p:nvSpPr>
        <p:spPr>
          <a:xfrm>
            <a:off x="143673" y="196822"/>
            <a:ext cx="5950803" cy="3320668"/>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a:lnSpc>
                <a:spcPct val="90000"/>
              </a:lnSpc>
              <a:spcAft>
                <a:spcPts val="600"/>
              </a:spcAft>
            </a:pPr>
            <a:r>
              <a:rPr lang="en-US" sz="2400" b="1" dirty="0"/>
              <a:t>The greenhouse in Figure 1 </a:t>
            </a:r>
            <a:r>
              <a:rPr lang="en-US" sz="2400" b="1" dirty="0">
                <a:highlight>
                  <a:srgbClr val="FFFF00"/>
                </a:highlight>
              </a:rPr>
              <a:t>absorbs thermal energy from the sun to warm the air inside.</a:t>
            </a:r>
          </a:p>
          <a:p>
            <a:pPr>
              <a:lnSpc>
                <a:spcPct val="90000"/>
              </a:lnSpc>
              <a:spcAft>
                <a:spcPts val="600"/>
              </a:spcAft>
            </a:pPr>
            <a:endParaRPr lang="en-US" sz="2400" b="1" dirty="0">
              <a:highlight>
                <a:srgbClr val="FFFF00"/>
              </a:highlight>
            </a:endParaRPr>
          </a:p>
          <a:p>
            <a:pPr>
              <a:lnSpc>
                <a:spcPct val="90000"/>
              </a:lnSpc>
              <a:spcAft>
                <a:spcPts val="600"/>
              </a:spcAft>
            </a:pPr>
            <a:r>
              <a:rPr lang="en-US" sz="2400" dirty="0"/>
              <a:t> *Gardeners add water and soil to create the special climate conditions the plants inside the greenhouse need to survive.</a:t>
            </a:r>
          </a:p>
          <a:p>
            <a:pPr>
              <a:lnSpc>
                <a:spcPct val="90000"/>
              </a:lnSpc>
              <a:spcAft>
                <a:spcPts val="600"/>
              </a:spcAft>
            </a:pPr>
            <a:r>
              <a:rPr lang="en-US" sz="2400" dirty="0"/>
              <a:t> </a:t>
            </a:r>
            <a:endParaRPr lang="en-US" sz="2400" b="1" dirty="0">
              <a:solidFill>
                <a:srgbClr val="FF0000"/>
              </a:solidFill>
              <a:highlight>
                <a:srgbClr val="FFFF00"/>
              </a:highlight>
            </a:endParaRPr>
          </a:p>
        </p:txBody>
      </p:sp>
      <p:pic>
        <p:nvPicPr>
          <p:cNvPr id="2" name="Picture 1">
            <a:extLst>
              <a:ext uri="{FF2B5EF4-FFF2-40B4-BE49-F238E27FC236}">
                <a16:creationId xmlns:a16="http://schemas.microsoft.com/office/drawing/2014/main" id="{B84947BC-A566-8674-5992-FEC5D6C11E46}"/>
              </a:ext>
            </a:extLst>
          </p:cNvPr>
          <p:cNvPicPr>
            <a:picLocks noChangeAspect="1"/>
          </p:cNvPicPr>
          <p:nvPr/>
        </p:nvPicPr>
        <p:blipFill rotWithShape="1">
          <a:blip r:embed="rId2"/>
          <a:srcRect l="23233" t="13459" r="1789" b="-2"/>
          <a:stretch/>
        </p:blipFill>
        <p:spPr>
          <a:xfrm>
            <a:off x="6010780" y="18288"/>
            <a:ext cx="6179697" cy="683971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098" name="Picture 2" descr="Benefits of a Greenhouse - By Jean Vernon - Hartley Botanic">
            <a:extLst>
              <a:ext uri="{FF2B5EF4-FFF2-40B4-BE49-F238E27FC236}">
                <a16:creationId xmlns:a16="http://schemas.microsoft.com/office/drawing/2014/main" id="{E36F6548-E015-E714-D337-88C66F51A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79" y="3027390"/>
            <a:ext cx="5448022" cy="363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468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C21D04-B98B-D334-9B7D-A2BD2DC8723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08F65B-3E5A-CC17-C083-DCE7113D4B11}"/>
              </a:ext>
            </a:extLst>
          </p:cNvPr>
          <p:cNvSpPr txBox="1"/>
          <p:nvPr/>
        </p:nvSpPr>
        <p:spPr>
          <a:xfrm>
            <a:off x="143673" y="245984"/>
            <a:ext cx="5950803" cy="3320668"/>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a:lnSpc>
                <a:spcPct val="90000"/>
              </a:lnSpc>
              <a:spcAft>
                <a:spcPts val="600"/>
              </a:spcAft>
            </a:pPr>
            <a:r>
              <a:rPr lang="en-US" sz="2400" dirty="0"/>
              <a:t>*</a:t>
            </a:r>
            <a:r>
              <a:rPr lang="en-US" sz="2400" b="1" dirty="0">
                <a:highlight>
                  <a:srgbClr val="FFFF00"/>
                </a:highlight>
              </a:rPr>
              <a:t>Certain gases in the atmosphere, called greenhouse gases, such as water vapor, carbon dioxide, methane, and nitrous oxide, absorb much of the heat leaving Earth’s surface.</a:t>
            </a:r>
            <a:r>
              <a:rPr lang="en-US" sz="2400" dirty="0"/>
              <a:t> </a:t>
            </a:r>
          </a:p>
          <a:p>
            <a:pPr>
              <a:lnSpc>
                <a:spcPct val="90000"/>
              </a:lnSpc>
              <a:spcAft>
                <a:spcPts val="600"/>
              </a:spcAft>
            </a:pPr>
            <a:r>
              <a:rPr lang="en-US" sz="2400" dirty="0"/>
              <a:t>*</a:t>
            </a:r>
            <a:r>
              <a:rPr lang="en-US" sz="2400" b="1" u="sng" dirty="0">
                <a:solidFill>
                  <a:srgbClr val="FF0000"/>
                </a:solidFill>
              </a:rPr>
              <a:t>The greenhouse effect </a:t>
            </a:r>
            <a:r>
              <a:rPr lang="en-US" sz="2400" dirty="0"/>
              <a:t>is the </a:t>
            </a:r>
            <a:r>
              <a:rPr lang="en-US" sz="2400" dirty="0">
                <a:highlight>
                  <a:srgbClr val="FFFF00"/>
                </a:highlight>
              </a:rPr>
              <a:t>process by which these gases trap heat, keeping Earth warm.</a:t>
            </a:r>
            <a:r>
              <a:rPr lang="en-US" sz="2400" dirty="0"/>
              <a:t> </a:t>
            </a:r>
          </a:p>
          <a:p>
            <a:pPr>
              <a:lnSpc>
                <a:spcPct val="90000"/>
              </a:lnSpc>
              <a:spcAft>
                <a:spcPts val="600"/>
              </a:spcAft>
            </a:pPr>
            <a:endParaRPr lang="en-US" sz="2400" dirty="0"/>
          </a:p>
          <a:p>
            <a:pPr marL="342900" indent="-342900">
              <a:lnSpc>
                <a:spcPct val="90000"/>
              </a:lnSpc>
              <a:spcAft>
                <a:spcPts val="600"/>
              </a:spcAft>
              <a:buFont typeface="Wingdings" panose="05000000000000000000" pitchFamily="2" charset="2"/>
              <a:buChar char="Ø"/>
            </a:pPr>
            <a:r>
              <a:rPr lang="en-US" sz="2400" b="1" dirty="0">
                <a:solidFill>
                  <a:srgbClr val="FF0000"/>
                </a:solidFill>
                <a:highlight>
                  <a:srgbClr val="FFFF00"/>
                </a:highlight>
              </a:rPr>
              <a:t>Without </a:t>
            </a:r>
            <a:r>
              <a:rPr lang="en-US" sz="2400" b="1" dirty="0">
                <a:solidFill>
                  <a:srgbClr val="FF0000"/>
                </a:solidFill>
              </a:rPr>
              <a:t>greenhouse gases, </a:t>
            </a:r>
            <a:r>
              <a:rPr lang="en-US" sz="2400" b="1" dirty="0">
                <a:solidFill>
                  <a:srgbClr val="FF0000"/>
                </a:solidFill>
                <a:highlight>
                  <a:srgbClr val="FFFF00"/>
                </a:highlight>
              </a:rPr>
              <a:t>thermal energy would radiate from Earth’s surface and escape directly into space, making our planet too cold to support life.</a:t>
            </a:r>
          </a:p>
        </p:txBody>
      </p:sp>
      <p:pic>
        <p:nvPicPr>
          <p:cNvPr id="3074" name="Picture 2" descr="What is the Greenhouse Effect?">
            <a:extLst>
              <a:ext uri="{FF2B5EF4-FFF2-40B4-BE49-F238E27FC236}">
                <a16:creationId xmlns:a16="http://schemas.microsoft.com/office/drawing/2014/main" id="{3818A455-ADE7-DEA6-6078-DEF09C4A85A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6747" y="506758"/>
            <a:ext cx="6393702" cy="56381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nd of the world: How Earth could plunge into 'deep freeze' in minutes –  'Stock up' | Science | News | Express.co.uk">
            <a:extLst>
              <a:ext uri="{FF2B5EF4-FFF2-40B4-BE49-F238E27FC236}">
                <a16:creationId xmlns:a16="http://schemas.microsoft.com/office/drawing/2014/main" id="{9D60EE8C-4C0C-69C1-904C-D9D094EF9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872" y="4837470"/>
            <a:ext cx="4414490" cy="202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905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461BB2-7C96-230D-419D-82CD280B50E6}"/>
              </a:ext>
            </a:extLst>
          </p:cNvPr>
          <p:cNvSpPr txBox="1"/>
          <p:nvPr/>
        </p:nvSpPr>
        <p:spPr>
          <a:xfrm>
            <a:off x="176981" y="58846"/>
            <a:ext cx="6941574" cy="3785652"/>
          </a:xfrm>
          <a:prstGeom prst="rect">
            <a:avLst/>
          </a:prstGeom>
          <a:noFill/>
        </p:spPr>
        <p:txBody>
          <a:bodyPr wrap="square">
            <a:spAutoFit/>
          </a:bodyPr>
          <a:lstStyle/>
          <a:p>
            <a:pPr fontAlgn="base"/>
            <a:r>
              <a:rPr lang="en-US" b="0" i="0" dirty="0">
                <a:solidFill>
                  <a:srgbClr val="000000"/>
                </a:solidFill>
                <a:effectLst/>
                <a:latin typeface="AvenirLTW01"/>
              </a:rPr>
              <a:t> </a:t>
            </a:r>
            <a:r>
              <a:rPr lang="en-US" sz="2400" b="1" i="0" u="sng" dirty="0">
                <a:solidFill>
                  <a:srgbClr val="FF0000"/>
                </a:solidFill>
                <a:effectLst/>
                <a:latin typeface="AvenirLTW01"/>
              </a:rPr>
              <a:t>H</a:t>
            </a:r>
            <a:r>
              <a:rPr lang="en-US" sz="2400" b="1" u="sng" dirty="0">
                <a:solidFill>
                  <a:srgbClr val="FF0000"/>
                </a:solidFill>
              </a:rPr>
              <a:t>ow do scientists study the climate of the distant past? </a:t>
            </a:r>
          </a:p>
          <a:p>
            <a:pPr algn="l" fontAlgn="base"/>
            <a:r>
              <a:rPr lang="en-US" sz="2400" dirty="0">
                <a:solidFill>
                  <a:schemeClr val="dk1"/>
                </a:solidFill>
              </a:rPr>
              <a:t>Scientists </a:t>
            </a:r>
            <a:r>
              <a:rPr lang="en-US" sz="2400" b="1" u="sng" dirty="0">
                <a:solidFill>
                  <a:schemeClr val="dk1"/>
                </a:solidFill>
              </a:rPr>
              <a:t>use a wide variety of methods to gather data about past conditions.</a:t>
            </a:r>
          </a:p>
          <a:p>
            <a:pPr algn="l" fontAlgn="base"/>
            <a:r>
              <a:rPr lang="en-US" sz="2400" b="1" dirty="0">
                <a:solidFill>
                  <a:srgbClr val="FF0000"/>
                </a:solidFill>
                <a:highlight>
                  <a:srgbClr val="FFFF00"/>
                </a:highlight>
              </a:rPr>
              <a:t>1-Fossils: </a:t>
            </a:r>
            <a:r>
              <a:rPr lang="en-US" sz="2400" dirty="0">
                <a:solidFill>
                  <a:schemeClr val="dk1"/>
                </a:solidFill>
              </a:rPr>
              <a:t>Fossils of warm-weather plants found in Antarctica suggest that, at some time earlier, Antarctica’s climate was much warmer. </a:t>
            </a:r>
          </a:p>
          <a:p>
            <a:pPr algn="l" fontAlgn="base"/>
            <a:endParaRPr lang="en-US" sz="2400" dirty="0">
              <a:solidFill>
                <a:schemeClr val="dk1"/>
              </a:solidFill>
            </a:endParaRPr>
          </a:p>
          <a:p>
            <a:pPr algn="l" fontAlgn="base"/>
            <a:r>
              <a:rPr lang="en-US" sz="2400" b="1" dirty="0">
                <a:solidFill>
                  <a:srgbClr val="FF0000"/>
                </a:solidFill>
                <a:highlight>
                  <a:srgbClr val="FFFF00"/>
                </a:highlight>
              </a:rPr>
              <a:t>2-Rock deposits from glaciers: </a:t>
            </a:r>
            <a:r>
              <a:rPr lang="en-US" sz="2400" dirty="0">
                <a:solidFill>
                  <a:schemeClr val="dk1"/>
                </a:solidFill>
              </a:rPr>
              <a:t>in now–warm regions suggest colder conditions.</a:t>
            </a:r>
          </a:p>
        </p:txBody>
      </p:sp>
      <p:pic>
        <p:nvPicPr>
          <p:cNvPr id="5122" name="Picture 2" descr="What Are Fossils and Where Are They ...">
            <a:extLst>
              <a:ext uri="{FF2B5EF4-FFF2-40B4-BE49-F238E27FC236}">
                <a16:creationId xmlns:a16="http://schemas.microsoft.com/office/drawing/2014/main" id="{3EA6EA73-7342-28EF-7F3B-EE88201C7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684" y="58846"/>
            <a:ext cx="4576634" cy="30455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position by Glaciers | CK-12 Foundation">
            <a:extLst>
              <a:ext uri="{FF2B5EF4-FFF2-40B4-BE49-F238E27FC236}">
                <a16:creationId xmlns:a16="http://schemas.microsoft.com/office/drawing/2014/main" id="{2E06EC43-74E6-ED2E-AFFA-26BFD1804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684" y="3136491"/>
            <a:ext cx="4552335" cy="341425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xplore glacier national park GIFs">
            <a:extLst>
              <a:ext uri="{FF2B5EF4-FFF2-40B4-BE49-F238E27FC236}">
                <a16:creationId xmlns:a16="http://schemas.microsoft.com/office/drawing/2014/main" id="{1BE87091-06F8-87E9-DD7A-86194FF7C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712" y="3992628"/>
            <a:ext cx="4157816" cy="280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432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DE7A9-0672-E366-8477-5DE6CA8BEB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90EB1D6-C435-C1B6-B079-B112DBB7F2B0}"/>
              </a:ext>
            </a:extLst>
          </p:cNvPr>
          <p:cNvSpPr txBox="1"/>
          <p:nvPr/>
        </p:nvSpPr>
        <p:spPr>
          <a:xfrm>
            <a:off x="176981" y="58846"/>
            <a:ext cx="6744929" cy="6740307"/>
          </a:xfrm>
          <a:prstGeom prst="rect">
            <a:avLst/>
          </a:prstGeom>
          <a:noFill/>
        </p:spPr>
        <p:txBody>
          <a:bodyPr wrap="square">
            <a:spAutoFit/>
          </a:bodyPr>
          <a:lstStyle/>
          <a:p>
            <a:pPr fontAlgn="base"/>
            <a:r>
              <a:rPr lang="en-US" b="0" i="0" dirty="0">
                <a:solidFill>
                  <a:srgbClr val="000000"/>
                </a:solidFill>
                <a:effectLst/>
                <a:latin typeface="AvenirLTW01"/>
              </a:rPr>
              <a:t> </a:t>
            </a:r>
            <a:r>
              <a:rPr lang="en-US" sz="2400" b="1" i="0" u="sng" dirty="0">
                <a:solidFill>
                  <a:srgbClr val="FF0000"/>
                </a:solidFill>
                <a:effectLst/>
                <a:latin typeface="AvenirLTW01"/>
              </a:rPr>
              <a:t>H</a:t>
            </a:r>
            <a:r>
              <a:rPr lang="en-US" sz="2400" b="1" u="sng" dirty="0">
                <a:solidFill>
                  <a:srgbClr val="FF0000"/>
                </a:solidFill>
              </a:rPr>
              <a:t>ow do scientists study the climate of the distant past? </a:t>
            </a:r>
          </a:p>
          <a:p>
            <a:pPr algn="l" fontAlgn="base"/>
            <a:r>
              <a:rPr lang="en-US" sz="2400" dirty="0">
                <a:solidFill>
                  <a:schemeClr val="dk1"/>
                </a:solidFill>
              </a:rPr>
              <a:t>Scientists </a:t>
            </a:r>
            <a:r>
              <a:rPr lang="en-US" sz="2400" b="1" u="sng" dirty="0">
                <a:solidFill>
                  <a:schemeClr val="dk1"/>
                </a:solidFill>
              </a:rPr>
              <a:t>use a wide variety of methods to gather data about past conditions.</a:t>
            </a:r>
          </a:p>
          <a:p>
            <a:pPr algn="l" fontAlgn="base"/>
            <a:r>
              <a:rPr lang="en-US" sz="2400" b="1" dirty="0">
                <a:solidFill>
                  <a:srgbClr val="FF0000"/>
                </a:solidFill>
                <a:highlight>
                  <a:srgbClr val="FFFF00"/>
                </a:highlight>
              </a:rPr>
              <a:t>3-The ice cores</a:t>
            </a:r>
            <a:r>
              <a:rPr lang="en-US" sz="2400" b="1" dirty="0">
                <a:solidFill>
                  <a:schemeClr val="dk1"/>
                </a:solidFill>
                <a:highlight>
                  <a:srgbClr val="FFFF00"/>
                </a:highlight>
              </a:rPr>
              <a:t>:</a:t>
            </a:r>
            <a:r>
              <a:rPr lang="en-US" sz="2400" dirty="0">
                <a:solidFill>
                  <a:schemeClr val="dk1"/>
                </a:solidFill>
              </a:rPr>
              <a:t> which look like glass rods, contain air bubbles and particles such as volcanic ash, sea salt, and dust. By analyzing these materials, scientists can reconstruct climate factors in Earth’s past and how they have changed.(Scientists collect ice cores by drilling down through layers of ice, sometimes kilometers thick. ) </a:t>
            </a:r>
          </a:p>
          <a:p>
            <a:pPr algn="l" fontAlgn="base"/>
            <a:endParaRPr lang="en-US" sz="2400" dirty="0">
              <a:solidFill>
                <a:schemeClr val="dk1"/>
              </a:solidFill>
            </a:endParaRPr>
          </a:p>
          <a:p>
            <a:pPr algn="l" fontAlgn="base"/>
            <a:r>
              <a:rPr lang="en-US" sz="2400" b="1" dirty="0">
                <a:solidFill>
                  <a:srgbClr val="FF0000"/>
                </a:solidFill>
                <a:highlight>
                  <a:srgbClr val="FFFF00"/>
                </a:highlight>
              </a:rPr>
              <a:t>4-growth rings of trees: </a:t>
            </a:r>
            <a:r>
              <a:rPr lang="en-US" sz="2400" dirty="0">
                <a:solidFill>
                  <a:schemeClr val="dk1"/>
                </a:solidFill>
              </a:rPr>
              <a:t>record climate conditions as the tree lived and grew each year. The tree rings shown in Figure 2 show how events and climate conditions in the past shaped the tree’s growth.</a:t>
            </a:r>
          </a:p>
        </p:txBody>
      </p:sp>
      <p:pic>
        <p:nvPicPr>
          <p:cNvPr id="6146" name="Picture 2" descr="Climate change: past and future - Discovering Antarctica">
            <a:extLst>
              <a:ext uri="{FF2B5EF4-FFF2-40B4-BE49-F238E27FC236}">
                <a16:creationId xmlns:a16="http://schemas.microsoft.com/office/drawing/2014/main" id="{61FEE42B-DE6A-3F8B-E425-DB1637CDA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531" y="-2"/>
            <a:ext cx="5147469" cy="38149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C9BBF8-30B4-07BB-DAEE-D96B35E85D71}"/>
              </a:ext>
            </a:extLst>
          </p:cNvPr>
          <p:cNvPicPr>
            <a:picLocks noChangeAspect="1"/>
          </p:cNvPicPr>
          <p:nvPr/>
        </p:nvPicPr>
        <p:blipFill>
          <a:blip r:embed="rId3"/>
          <a:stretch>
            <a:fillRect/>
          </a:stretch>
        </p:blipFill>
        <p:spPr>
          <a:xfrm>
            <a:off x="7044531" y="3814915"/>
            <a:ext cx="5093109" cy="2872989"/>
          </a:xfrm>
          <a:prstGeom prst="rect">
            <a:avLst/>
          </a:prstGeom>
        </p:spPr>
      </p:pic>
    </p:spTree>
    <p:extLst>
      <p:ext uri="{BB962C8B-B14F-4D97-AF65-F5344CB8AC3E}">
        <p14:creationId xmlns:p14="http://schemas.microsoft.com/office/powerpoint/2010/main" val="3585660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127</TotalTime>
  <Words>1479</Words>
  <Application>Microsoft Office PowerPoint</Application>
  <PresentationFormat>Widescreen</PresentationFormat>
  <Paragraphs>64</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Aptos</vt:lpstr>
      <vt:lpstr>Aptos Display</vt:lpstr>
      <vt:lpstr>Arial</vt:lpstr>
      <vt:lpstr>AvenirLTW01</vt:lpstr>
      <vt:lpstr>inherit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Reem Taher</dc:creator>
  <cp:lastModifiedBy>Reem Taher</cp:lastModifiedBy>
  <cp:revision>25</cp:revision>
  <dcterms:created xsi:type="dcterms:W3CDTF">2024-03-01T18:51:26Z</dcterms:created>
  <dcterms:modified xsi:type="dcterms:W3CDTF">2024-03-01T20:59:12Z</dcterms:modified>
</cp:coreProperties>
</file>