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71" r:id="rId4"/>
    <p:sldId id="258" r:id="rId5"/>
    <p:sldId id="259" r:id="rId6"/>
    <p:sldId id="272" r:id="rId7"/>
    <p:sldId id="260" r:id="rId8"/>
    <p:sldId id="273" r:id="rId9"/>
    <p:sldId id="261" r:id="rId10"/>
    <p:sldId id="274" r:id="rId11"/>
    <p:sldId id="275" r:id="rId12"/>
    <p:sldId id="276" r:id="rId13"/>
    <p:sldId id="263" r:id="rId14"/>
    <p:sldId id="264" r:id="rId15"/>
    <p:sldId id="277" r:id="rId16"/>
    <p:sldId id="265" r:id="rId17"/>
    <p:sldId id="266" r:id="rId18"/>
    <p:sldId id="267" r:id="rId19"/>
    <p:sldId id="268" r:id="rId20"/>
    <p:sldId id="269" r:id="rId21"/>
    <p:sldId id="278" r:id="rId22"/>
    <p:sldId id="279" r:id="rId23"/>
    <p:sldId id="280"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88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tif"/></Relationships>
</file>

<file path=ppt/slides/_rels/slide19.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f"/><Relationship Id="rId1" Type="http://schemas.openxmlformats.org/officeDocument/2006/relationships/slideLayout" Target="../slideLayouts/slideLayout6.xml"/><Relationship Id="rId5" Type="http://schemas.openxmlformats.org/officeDocument/2006/relationships/image" Target="../media/image5.tif"/><Relationship Id="rId4" Type="http://schemas.openxmlformats.org/officeDocument/2006/relationships/image" Target="../media/image4.tif"/></Relationships>
</file>

<file path=ppt/slides/_rels/slide20.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6.xml"/><Relationship Id="rId4" Type="http://schemas.openxmlformats.org/officeDocument/2006/relationships/image" Target="../media/image11.ti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E7DAB-05A9-4B5A-CCB0-3D1A8D67C9D3}"/>
              </a:ext>
            </a:extLst>
          </p:cNvPr>
          <p:cNvPicPr>
            <a:picLocks noChangeAspect="1"/>
          </p:cNvPicPr>
          <p:nvPr/>
        </p:nvPicPr>
        <p:blipFill>
          <a:blip r:embed="rId2"/>
          <a:stretch>
            <a:fillRect/>
          </a:stretch>
        </p:blipFill>
        <p:spPr>
          <a:xfrm>
            <a:off x="0" y="0"/>
            <a:ext cx="24384000" cy="1374266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BF555-3CE1-4E80-5137-ACC11F64A530}"/>
              </a:ext>
            </a:extLst>
          </p:cNvPr>
          <p:cNvPicPr>
            <a:picLocks noChangeAspect="1"/>
          </p:cNvPicPr>
          <p:nvPr/>
        </p:nvPicPr>
        <p:blipFill>
          <a:blip r:embed="rId2"/>
          <a:stretch>
            <a:fillRect/>
          </a:stretch>
        </p:blipFill>
        <p:spPr>
          <a:xfrm>
            <a:off x="3865895" y="650199"/>
            <a:ext cx="16807496" cy="12856559"/>
          </a:xfrm>
          <a:prstGeom prst="rect">
            <a:avLst/>
          </a:prstGeom>
        </p:spPr>
      </p:pic>
      <p:sp>
        <p:nvSpPr>
          <p:cNvPr id="8" name="Rectangle 7">
            <a:extLst>
              <a:ext uri="{FF2B5EF4-FFF2-40B4-BE49-F238E27FC236}">
                <a16:creationId xmlns:a16="http://schemas.microsoft.com/office/drawing/2014/main" id="{E0374259-64D1-5E0E-C7FC-07F2D3AA8159}"/>
              </a:ext>
            </a:extLst>
          </p:cNvPr>
          <p:cNvSpPr/>
          <p:nvPr/>
        </p:nvSpPr>
        <p:spPr>
          <a:xfrm>
            <a:off x="9303026" y="2146852"/>
            <a:ext cx="9640956" cy="1649896"/>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9" name="Rectangle 8">
            <a:extLst>
              <a:ext uri="{FF2B5EF4-FFF2-40B4-BE49-F238E27FC236}">
                <a16:creationId xmlns:a16="http://schemas.microsoft.com/office/drawing/2014/main" id="{25881B07-AAB5-83C1-83A9-9077F5699FCB}"/>
              </a:ext>
            </a:extLst>
          </p:cNvPr>
          <p:cNvSpPr/>
          <p:nvPr/>
        </p:nvSpPr>
        <p:spPr>
          <a:xfrm>
            <a:off x="9455426" y="9594574"/>
            <a:ext cx="9640956" cy="1649896"/>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1703681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B1FAFE-5F77-DE90-FF78-DF77AC6A129B}"/>
              </a:ext>
            </a:extLst>
          </p:cNvPr>
          <p:cNvPicPr>
            <a:picLocks noChangeAspect="1"/>
          </p:cNvPicPr>
          <p:nvPr/>
        </p:nvPicPr>
        <p:blipFill rotWithShape="1">
          <a:blip r:embed="rId2"/>
          <a:srcRect b="42686"/>
          <a:stretch/>
        </p:blipFill>
        <p:spPr>
          <a:xfrm>
            <a:off x="379788" y="1279560"/>
            <a:ext cx="11812212" cy="10548005"/>
          </a:xfrm>
          <a:prstGeom prst="rect">
            <a:avLst/>
          </a:prstGeom>
        </p:spPr>
      </p:pic>
      <p:pic>
        <p:nvPicPr>
          <p:cNvPr id="4" name="Picture 3">
            <a:extLst>
              <a:ext uri="{FF2B5EF4-FFF2-40B4-BE49-F238E27FC236}">
                <a16:creationId xmlns:a16="http://schemas.microsoft.com/office/drawing/2014/main" id="{0AE40960-A45F-B4A4-EB2B-5D61F86B8171}"/>
              </a:ext>
            </a:extLst>
          </p:cNvPr>
          <p:cNvPicPr>
            <a:picLocks noChangeAspect="1"/>
          </p:cNvPicPr>
          <p:nvPr/>
        </p:nvPicPr>
        <p:blipFill rotWithShape="1">
          <a:blip r:embed="rId2"/>
          <a:srcRect t="56196"/>
          <a:stretch/>
        </p:blipFill>
        <p:spPr>
          <a:xfrm>
            <a:off x="12192000" y="1279560"/>
            <a:ext cx="12192000" cy="10548005"/>
          </a:xfrm>
          <a:prstGeom prst="rect">
            <a:avLst/>
          </a:prstGeom>
        </p:spPr>
      </p:pic>
    </p:spTree>
    <p:extLst>
      <p:ext uri="{BB962C8B-B14F-4D97-AF65-F5344CB8AC3E}">
        <p14:creationId xmlns:p14="http://schemas.microsoft.com/office/powerpoint/2010/main" val="22930349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DE3F6-FE41-F417-A859-4F583DD67FB3}"/>
              </a:ext>
            </a:extLst>
          </p:cNvPr>
          <p:cNvPicPr>
            <a:picLocks noChangeAspect="1"/>
          </p:cNvPicPr>
          <p:nvPr/>
        </p:nvPicPr>
        <p:blipFill>
          <a:blip r:embed="rId2"/>
          <a:stretch>
            <a:fillRect/>
          </a:stretch>
        </p:blipFill>
        <p:spPr>
          <a:xfrm>
            <a:off x="2637215" y="411342"/>
            <a:ext cx="18815074" cy="13145632"/>
          </a:xfrm>
          <a:prstGeom prst="rect">
            <a:avLst/>
          </a:prstGeom>
        </p:spPr>
      </p:pic>
      <p:sp>
        <p:nvSpPr>
          <p:cNvPr id="4" name="TextBox 3">
            <a:extLst>
              <a:ext uri="{FF2B5EF4-FFF2-40B4-BE49-F238E27FC236}">
                <a16:creationId xmlns:a16="http://schemas.microsoft.com/office/drawing/2014/main" id="{12805FD6-DBDB-CA9F-0A1B-8A5D4888C1A9}"/>
              </a:ext>
            </a:extLst>
          </p:cNvPr>
          <p:cNvSpPr txBox="1"/>
          <p:nvPr/>
        </p:nvSpPr>
        <p:spPr>
          <a:xfrm>
            <a:off x="17632017" y="752348"/>
            <a:ext cx="3518452" cy="767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highlight>
                  <a:srgbClr val="FFFF00"/>
                </a:highlight>
                <a:uFillTx/>
                <a:latin typeface="Canela Text Regular"/>
                <a:ea typeface="Canela Text Regular"/>
                <a:cs typeface="Canela Text Regular"/>
                <a:sym typeface="Canela Text Regular"/>
              </a:rPr>
              <a:t>Pg.88</a:t>
            </a:r>
          </a:p>
        </p:txBody>
      </p:sp>
      <p:sp>
        <p:nvSpPr>
          <p:cNvPr id="5" name="Rectangle 4">
            <a:extLst>
              <a:ext uri="{FF2B5EF4-FFF2-40B4-BE49-F238E27FC236}">
                <a16:creationId xmlns:a16="http://schemas.microsoft.com/office/drawing/2014/main" id="{0065DACC-2BB5-B6FD-D797-3CD2D78DBBA2}"/>
              </a:ext>
            </a:extLst>
          </p:cNvPr>
          <p:cNvSpPr/>
          <p:nvPr/>
        </p:nvSpPr>
        <p:spPr>
          <a:xfrm>
            <a:off x="13010322" y="2007703"/>
            <a:ext cx="7305261" cy="192819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17073604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Homeostasis"/>
          <p:cNvSpPr txBox="1">
            <a:spLocks noGrp="1"/>
          </p:cNvSpPr>
          <p:nvPr>
            <p:ph type="title"/>
          </p:nvPr>
        </p:nvSpPr>
        <p:spPr>
          <a:xfrm>
            <a:off x="-1186070" y="508000"/>
            <a:ext cx="9753600" cy="1600200"/>
          </a:xfrm>
          <a:prstGeom prst="rect">
            <a:avLst/>
          </a:prstGeom>
        </p:spPr>
        <p:txBody>
          <a:bodyPr/>
          <a:lstStyle>
            <a:lvl1pPr defTabSz="2267711">
              <a:defRPr sz="7812" spc="-78"/>
            </a:lvl1pPr>
          </a:lstStyle>
          <a:p>
            <a:r>
              <a:rPr dirty="0">
                <a:highlight>
                  <a:srgbClr val="FFFF00"/>
                </a:highlight>
              </a:rPr>
              <a:t>Homeostasis</a:t>
            </a:r>
          </a:p>
        </p:txBody>
      </p:sp>
      <p:sp>
        <p:nvSpPr>
          <p:cNvPr id="189" name="Homeostasis, from the Greek words for &quot;same&quot; and “steady.”…"/>
          <p:cNvSpPr txBox="1">
            <a:spLocks noGrp="1"/>
          </p:cNvSpPr>
          <p:nvPr>
            <p:ph type="body" sz="half" idx="1"/>
          </p:nvPr>
        </p:nvSpPr>
        <p:spPr>
          <a:xfrm>
            <a:off x="408769" y="2108200"/>
            <a:ext cx="11781183" cy="10897152"/>
          </a:xfrm>
          <a:prstGeom prst="rect">
            <a:avLst/>
          </a:prstGeom>
        </p:spPr>
        <p:txBody>
          <a:bodyPr>
            <a:normAutofit/>
          </a:bodyPr>
          <a:lstStyle/>
          <a:p>
            <a:pPr marL="518794" indent="-518794" defTabSz="2316421">
              <a:spcBef>
                <a:spcPts val="2200"/>
              </a:spcBef>
              <a:defRPr sz="4180"/>
            </a:pPr>
            <a:r>
              <a:rPr dirty="0"/>
              <a:t>Your body only functions well around 37°C.</a:t>
            </a:r>
          </a:p>
          <a:p>
            <a:pPr marL="518794" indent="-518794" defTabSz="2316421">
              <a:spcBef>
                <a:spcPts val="2200"/>
              </a:spcBef>
              <a:defRPr sz="4180"/>
            </a:pPr>
            <a:r>
              <a:rPr dirty="0"/>
              <a:t> Whether the weather is below freezing or roasting hot, your body's temperature must stay stable and remain close to 37°C.</a:t>
            </a:r>
          </a:p>
          <a:p>
            <a:pPr marL="518794" indent="-518794" defTabSz="2316421">
              <a:spcBef>
                <a:spcPts val="2200"/>
              </a:spcBef>
              <a:defRPr sz="4180" i="1" u="sng">
                <a:latin typeface="Canela Text Bold"/>
                <a:ea typeface="Canela Text Bold"/>
                <a:cs typeface="Canela Text Bold"/>
                <a:sym typeface="Canela Text Bold"/>
              </a:defRPr>
            </a:pPr>
            <a:r>
              <a:rPr b="1" dirty="0">
                <a:solidFill>
                  <a:srgbClr val="FF0000"/>
                </a:solidFill>
                <a:highlight>
                  <a:srgbClr val="FFFF00"/>
                </a:highlight>
              </a:rPr>
              <a:t>Homeostasis</a:t>
            </a:r>
            <a:r>
              <a:rPr dirty="0"/>
              <a:t> </a:t>
            </a:r>
            <a:r>
              <a:rPr i="0" u="none" dirty="0">
                <a:latin typeface="Canela Text Regular"/>
                <a:ea typeface="Canela Text Regular"/>
                <a:cs typeface="Canela Text Regular"/>
                <a:sym typeface="Canela Text Regular"/>
              </a:rPr>
              <a:t> is the condition in which an organism's internal environment is kept stable in spite of changes in the outside environment.</a:t>
            </a:r>
          </a:p>
        </p:txBody>
      </p:sp>
      <p:pic>
        <p:nvPicPr>
          <p:cNvPr id="190" name="Image" descr="Image"/>
          <p:cNvPicPr>
            <a:picLocks noChangeAspect="1"/>
          </p:cNvPicPr>
          <p:nvPr/>
        </p:nvPicPr>
        <p:blipFill>
          <a:blip r:embed="rId2"/>
          <a:stretch>
            <a:fillRect/>
          </a:stretch>
        </p:blipFill>
        <p:spPr>
          <a:xfrm>
            <a:off x="11783230" y="2759935"/>
            <a:ext cx="12192001" cy="91440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gulating Temperature"/>
          <p:cNvSpPr txBox="1">
            <a:spLocks noGrp="1"/>
          </p:cNvSpPr>
          <p:nvPr>
            <p:ph type="title"/>
          </p:nvPr>
        </p:nvSpPr>
        <p:spPr>
          <a:xfrm>
            <a:off x="145774" y="508000"/>
            <a:ext cx="9753600" cy="1600200"/>
          </a:xfrm>
          <a:prstGeom prst="rect">
            <a:avLst/>
          </a:prstGeom>
        </p:spPr>
        <p:txBody>
          <a:bodyPr/>
          <a:lstStyle>
            <a:lvl1pPr defTabSz="1999488">
              <a:defRPr sz="6887" spc="-68"/>
            </a:lvl1pPr>
          </a:lstStyle>
          <a:p>
            <a:r>
              <a:rPr dirty="0">
                <a:highlight>
                  <a:srgbClr val="FFFF00"/>
                </a:highlight>
              </a:rPr>
              <a:t>Regulating Temperature</a:t>
            </a:r>
          </a:p>
        </p:txBody>
      </p:sp>
      <p:sp>
        <p:nvSpPr>
          <p:cNvPr id="193" name="When your body temperature starts to fall too low, your nervous system sends out signals to your other systems to take action to warm you up.…"/>
          <p:cNvSpPr txBox="1">
            <a:spLocks noGrp="1"/>
          </p:cNvSpPr>
          <p:nvPr>
            <p:ph type="body" sz="half" idx="1"/>
          </p:nvPr>
        </p:nvSpPr>
        <p:spPr>
          <a:xfrm>
            <a:off x="1219200" y="2577994"/>
            <a:ext cx="9757569" cy="9829906"/>
          </a:xfrm>
          <a:prstGeom prst="rect">
            <a:avLst/>
          </a:prstGeom>
        </p:spPr>
        <p:txBody>
          <a:bodyPr/>
          <a:lstStyle/>
          <a:p>
            <a:r>
              <a:rPr dirty="0"/>
              <a:t>When your body temperature starts to fall too low, </a:t>
            </a:r>
            <a:r>
              <a:rPr b="1" u="sng" dirty="0"/>
              <a:t>your nervous system sends out signals to your other systems to take action to warm you up. </a:t>
            </a:r>
          </a:p>
          <a:p>
            <a:r>
              <a:rPr dirty="0"/>
              <a:t>Your skin, which is part of the integumentary system, develops goosebumps. Your muscles cause you to shiver. You tend to move your large muscles to generate heat.</a:t>
            </a:r>
            <a:endParaRPr lang="en-US" dirty="0"/>
          </a:p>
          <a:p>
            <a:r>
              <a:rPr dirty="0"/>
              <a:t> All of these actions help to raise your temperature back to normal.</a:t>
            </a:r>
          </a:p>
        </p:txBody>
      </p:sp>
      <p:pic>
        <p:nvPicPr>
          <p:cNvPr id="195" name="Image" descr="Image"/>
          <p:cNvPicPr>
            <a:picLocks noChangeAspect="1"/>
          </p:cNvPicPr>
          <p:nvPr/>
        </p:nvPicPr>
        <p:blipFill>
          <a:blip r:embed="rId2"/>
          <a:stretch>
            <a:fillRect/>
          </a:stretch>
        </p:blipFill>
        <p:spPr>
          <a:xfrm>
            <a:off x="11290852" y="1472504"/>
            <a:ext cx="12743521" cy="1093539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FEA0725B-012D-1BBD-E85A-0A04BFBBD263}"/>
              </a:ext>
            </a:extLst>
          </p:cNvPr>
          <p:cNvPicPr>
            <a:picLocks noChangeAspect="1"/>
          </p:cNvPicPr>
          <p:nvPr/>
        </p:nvPicPr>
        <p:blipFill>
          <a:blip r:embed="rId2"/>
          <a:stretch>
            <a:fillRect/>
          </a:stretch>
        </p:blipFill>
        <p:spPr>
          <a:xfrm>
            <a:off x="4208409" y="767377"/>
            <a:ext cx="18026002" cy="12531180"/>
          </a:xfrm>
          <a:prstGeom prst="rect">
            <a:avLst/>
          </a:prstGeom>
          <a:ln w="12700">
            <a:miter lim="400000"/>
          </a:ln>
        </p:spPr>
      </p:pic>
    </p:spTree>
    <p:extLst>
      <p:ext uri="{BB962C8B-B14F-4D97-AF65-F5344CB8AC3E}">
        <p14:creationId xmlns:p14="http://schemas.microsoft.com/office/powerpoint/2010/main" val="38818576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Keeping body balance"/>
          <p:cNvSpPr txBox="1">
            <a:spLocks noGrp="1"/>
          </p:cNvSpPr>
          <p:nvPr>
            <p:ph type="title"/>
          </p:nvPr>
        </p:nvSpPr>
        <p:spPr>
          <a:xfrm>
            <a:off x="-5638800" y="545026"/>
            <a:ext cx="21945600" cy="1727200"/>
          </a:xfrm>
          <a:prstGeom prst="rect">
            <a:avLst/>
          </a:prstGeom>
        </p:spPr>
        <p:txBody>
          <a:bodyPr/>
          <a:lstStyle/>
          <a:p>
            <a:r>
              <a:rPr dirty="0">
                <a:highlight>
                  <a:srgbClr val="FFFF00"/>
                </a:highlight>
              </a:rPr>
              <a:t>Keeping body balance</a:t>
            </a:r>
          </a:p>
        </p:txBody>
      </p:sp>
      <p:pic>
        <p:nvPicPr>
          <p:cNvPr id="199" name="Screen Shot 2021-11-01 at 12.59.50 PM.png" descr="Screen Shot 2021-11-01 at 12.59.50 PM.png"/>
          <p:cNvPicPr>
            <a:picLocks noChangeAspect="1"/>
          </p:cNvPicPr>
          <p:nvPr/>
        </p:nvPicPr>
        <p:blipFill>
          <a:blip r:embed="rId2"/>
          <a:stretch>
            <a:fillRect/>
          </a:stretch>
        </p:blipFill>
        <p:spPr>
          <a:xfrm>
            <a:off x="11796096" y="6858000"/>
            <a:ext cx="12296355" cy="6639339"/>
          </a:xfrm>
          <a:prstGeom prst="rect">
            <a:avLst/>
          </a:prstGeom>
          <a:ln w="12700">
            <a:miter lim="400000"/>
          </a:ln>
        </p:spPr>
      </p:pic>
      <p:pic>
        <p:nvPicPr>
          <p:cNvPr id="3" name="Picture 2">
            <a:extLst>
              <a:ext uri="{FF2B5EF4-FFF2-40B4-BE49-F238E27FC236}">
                <a16:creationId xmlns:a16="http://schemas.microsoft.com/office/drawing/2014/main" id="{73E2126A-644A-B382-8C27-3D9410F6D72F}"/>
              </a:ext>
            </a:extLst>
          </p:cNvPr>
          <p:cNvPicPr>
            <a:picLocks noChangeAspect="1"/>
          </p:cNvPicPr>
          <p:nvPr/>
        </p:nvPicPr>
        <p:blipFill>
          <a:blip r:embed="rId3"/>
          <a:stretch>
            <a:fillRect/>
          </a:stretch>
        </p:blipFill>
        <p:spPr>
          <a:xfrm>
            <a:off x="454530" y="2272226"/>
            <a:ext cx="14561845" cy="4585774"/>
          </a:xfrm>
          <a:prstGeom prst="rect">
            <a:avLst/>
          </a:prstGeom>
        </p:spPr>
      </p:pic>
      <p:pic>
        <p:nvPicPr>
          <p:cNvPr id="1026" name="Picture 2" descr="The Inner Ear: Anatomy, Location, and Function">
            <a:extLst>
              <a:ext uri="{FF2B5EF4-FFF2-40B4-BE49-F238E27FC236}">
                <a16:creationId xmlns:a16="http://schemas.microsoft.com/office/drawing/2014/main" id="{EB50693F-A111-9DCC-9CCC-C6F5C752176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035" y="5448910"/>
            <a:ext cx="10966822" cy="9402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Meeting Energy Needs of the Body"/>
          <p:cNvSpPr txBox="1">
            <a:spLocks noGrp="1"/>
          </p:cNvSpPr>
          <p:nvPr>
            <p:ph type="title"/>
          </p:nvPr>
        </p:nvSpPr>
        <p:spPr>
          <a:xfrm>
            <a:off x="1219200" y="774700"/>
            <a:ext cx="9753600" cy="2748847"/>
          </a:xfrm>
          <a:prstGeom prst="rect">
            <a:avLst/>
          </a:prstGeom>
        </p:spPr>
        <p:txBody>
          <a:bodyPr/>
          <a:lstStyle>
            <a:lvl1pPr defTabSz="1804416">
              <a:defRPr sz="7622" spc="-76"/>
            </a:lvl1pPr>
          </a:lstStyle>
          <a:p>
            <a:r>
              <a:rPr dirty="0">
                <a:highlight>
                  <a:srgbClr val="FFFF00"/>
                </a:highlight>
              </a:rPr>
              <a:t>Meeting Energy Needs of the Body </a:t>
            </a:r>
          </a:p>
        </p:txBody>
      </p:sp>
      <p:sp>
        <p:nvSpPr>
          <p:cNvPr id="202" name="When the cells in your body need more energy, hormones from the endocrine system signal the nervous system to make you feel hungry.…"/>
          <p:cNvSpPr txBox="1">
            <a:spLocks noGrp="1"/>
          </p:cNvSpPr>
          <p:nvPr>
            <p:ph type="body" sz="half" idx="1"/>
          </p:nvPr>
        </p:nvSpPr>
        <p:spPr>
          <a:xfrm>
            <a:off x="1217215" y="4087091"/>
            <a:ext cx="9757570" cy="7745514"/>
          </a:xfrm>
          <a:prstGeom prst="rect">
            <a:avLst/>
          </a:prstGeom>
        </p:spPr>
        <p:txBody>
          <a:bodyPr>
            <a:normAutofit/>
          </a:bodyPr>
          <a:lstStyle/>
          <a:p>
            <a:r>
              <a:rPr sz="5400" dirty="0"/>
              <a:t>When the cells in your body need more energy, hormones from the endocrine system signal the nervous system to make you feel hungry. </a:t>
            </a:r>
          </a:p>
          <a:p>
            <a:r>
              <a:rPr sz="5400" dirty="0"/>
              <a:t>After you eat, other hormones signal your brain to make you feel full.</a:t>
            </a:r>
          </a:p>
        </p:txBody>
      </p:sp>
      <p:pic>
        <p:nvPicPr>
          <p:cNvPr id="204" name="Image" descr="Image"/>
          <p:cNvPicPr>
            <a:picLocks noChangeAspect="1"/>
          </p:cNvPicPr>
          <p:nvPr/>
        </p:nvPicPr>
        <p:blipFill>
          <a:blip r:embed="rId2"/>
          <a:stretch>
            <a:fillRect/>
          </a:stretch>
        </p:blipFill>
        <p:spPr>
          <a:xfrm>
            <a:off x="13610625" y="8147587"/>
            <a:ext cx="8089901" cy="5003801"/>
          </a:xfrm>
          <a:prstGeom prst="rect">
            <a:avLst/>
          </a:prstGeom>
          <a:ln w="12700">
            <a:miter lim="400000"/>
          </a:ln>
        </p:spPr>
      </p:pic>
      <p:pic>
        <p:nvPicPr>
          <p:cNvPr id="2050" name="Picture 2" descr="The Appetite Suppressant of Ghrelin Hunger Hormone : ObesityHelp">
            <a:extLst>
              <a:ext uri="{FF2B5EF4-FFF2-40B4-BE49-F238E27FC236}">
                <a16:creationId xmlns:a16="http://schemas.microsoft.com/office/drawing/2014/main" id="{6F127DC5-62F0-BC5C-A418-815751823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353" y="1053962"/>
            <a:ext cx="12422016" cy="709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Maintaining Water Balance in the Body"/>
          <p:cNvSpPr txBox="1">
            <a:spLocks noGrp="1"/>
          </p:cNvSpPr>
          <p:nvPr>
            <p:ph type="title"/>
          </p:nvPr>
        </p:nvSpPr>
        <p:spPr>
          <a:xfrm>
            <a:off x="1219200" y="774700"/>
            <a:ext cx="9753600" cy="2485498"/>
          </a:xfrm>
          <a:prstGeom prst="rect">
            <a:avLst/>
          </a:prstGeom>
        </p:spPr>
        <p:txBody>
          <a:bodyPr/>
          <a:lstStyle>
            <a:lvl1pPr defTabSz="1975104">
              <a:defRPr sz="6804" spc="-68"/>
            </a:lvl1pPr>
          </a:lstStyle>
          <a:p>
            <a:r>
              <a:rPr dirty="0">
                <a:highlight>
                  <a:srgbClr val="FFFF00"/>
                </a:highlight>
              </a:rPr>
              <a:t>Maintaining Water Balance in the Body</a:t>
            </a:r>
          </a:p>
        </p:txBody>
      </p:sp>
      <p:pic>
        <p:nvPicPr>
          <p:cNvPr id="207" name="Screen Shot 2021-11-01 at 1.04.19 PM.png" descr="Screen Shot 2021-11-01 at 1.04.19 PM.png"/>
          <p:cNvPicPr>
            <a:picLocks noChangeAspect="1"/>
          </p:cNvPicPr>
          <p:nvPr/>
        </p:nvPicPr>
        <p:blipFill>
          <a:blip r:embed="rId2"/>
          <a:stretch>
            <a:fillRect/>
          </a:stretch>
        </p:blipFill>
        <p:spPr>
          <a:xfrm>
            <a:off x="476147" y="2918079"/>
            <a:ext cx="10496653" cy="10023221"/>
          </a:xfrm>
          <a:prstGeom prst="rect">
            <a:avLst/>
          </a:prstGeom>
          <a:ln w="12700">
            <a:miter lim="400000"/>
          </a:ln>
        </p:spPr>
      </p:pic>
      <p:pic>
        <p:nvPicPr>
          <p:cNvPr id="208" name="Screen Shot 2021-11-01 at 1.18.00 PM.png" descr="Screen Shot 2021-11-01 at 1.18.00 PM.png"/>
          <p:cNvPicPr>
            <a:picLocks noChangeAspect="1"/>
          </p:cNvPicPr>
          <p:nvPr/>
        </p:nvPicPr>
        <p:blipFill>
          <a:blip r:embed="rId3"/>
          <a:stretch>
            <a:fillRect/>
          </a:stretch>
        </p:blipFill>
        <p:spPr>
          <a:xfrm>
            <a:off x="11876728" y="1292844"/>
            <a:ext cx="11612070" cy="5650787"/>
          </a:xfrm>
          <a:prstGeom prst="rect">
            <a:avLst/>
          </a:prstGeom>
          <a:ln w="12700">
            <a:miter lim="400000"/>
          </a:ln>
        </p:spPr>
      </p:pic>
      <p:pic>
        <p:nvPicPr>
          <p:cNvPr id="209" name="Image" descr="Image"/>
          <p:cNvPicPr>
            <a:picLocks noChangeAspect="1"/>
          </p:cNvPicPr>
          <p:nvPr/>
        </p:nvPicPr>
        <p:blipFill>
          <a:blip r:embed="rId4"/>
          <a:stretch>
            <a:fillRect/>
          </a:stretch>
        </p:blipFill>
        <p:spPr>
          <a:xfrm>
            <a:off x="13220093" y="7418873"/>
            <a:ext cx="7772401" cy="51816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Managing Stress"/>
          <p:cNvSpPr txBox="1">
            <a:spLocks noGrp="1"/>
          </p:cNvSpPr>
          <p:nvPr>
            <p:ph type="title"/>
          </p:nvPr>
        </p:nvSpPr>
        <p:spPr>
          <a:xfrm>
            <a:off x="-828261" y="730370"/>
            <a:ext cx="9753600" cy="1600200"/>
          </a:xfrm>
          <a:prstGeom prst="rect">
            <a:avLst/>
          </a:prstGeom>
        </p:spPr>
        <p:txBody>
          <a:bodyPr/>
          <a:lstStyle>
            <a:lvl1pPr defTabSz="2267711">
              <a:defRPr sz="7812" spc="-78"/>
            </a:lvl1pPr>
          </a:lstStyle>
          <a:p>
            <a:r>
              <a:rPr dirty="0">
                <a:highlight>
                  <a:srgbClr val="FFFF00"/>
                </a:highlight>
              </a:rPr>
              <a:t>Managing Stress</a:t>
            </a:r>
          </a:p>
        </p:txBody>
      </p:sp>
      <p:sp>
        <p:nvSpPr>
          <p:cNvPr id="212" name="Managing Stress In general, stress is the reaction of a person's body to potentially threatening, challenging, or disturbing events. Each person experiences stress differently.…"/>
          <p:cNvSpPr txBox="1">
            <a:spLocks noGrp="1"/>
          </p:cNvSpPr>
          <p:nvPr>
            <p:ph type="body" sz="half" idx="1"/>
          </p:nvPr>
        </p:nvSpPr>
        <p:spPr>
          <a:xfrm>
            <a:off x="1217214" y="2530323"/>
            <a:ext cx="10974785" cy="10831836"/>
          </a:xfrm>
          <a:prstGeom prst="rect">
            <a:avLst/>
          </a:prstGeom>
        </p:spPr>
        <p:txBody>
          <a:bodyPr>
            <a:normAutofit/>
          </a:bodyPr>
          <a:lstStyle/>
          <a:p>
            <a:pPr marL="431419" indent="-431419" defTabSz="1926287">
              <a:spcBef>
                <a:spcPts val="1800"/>
              </a:spcBef>
              <a:defRPr sz="3476"/>
            </a:pPr>
            <a:r>
              <a:rPr sz="4000" dirty="0"/>
              <a:t>Managing Stress In general, stress is the reaction of a person's body to potentially threatening, challenging, or disturbing events. </a:t>
            </a:r>
            <a:r>
              <a:rPr sz="4000" dirty="0">
                <a:highlight>
                  <a:srgbClr val="FFFF00"/>
                </a:highlight>
              </a:rPr>
              <a:t>Each person experiences stress differently</a:t>
            </a:r>
            <a:r>
              <a:rPr sz="4000" dirty="0"/>
              <a:t>.</a:t>
            </a:r>
          </a:p>
          <a:p>
            <a:pPr marL="431419" indent="-431419" defTabSz="1926287">
              <a:spcBef>
                <a:spcPts val="1800"/>
              </a:spcBef>
              <a:defRPr sz="3476"/>
            </a:pPr>
            <a:r>
              <a:rPr sz="4000" dirty="0"/>
              <a:t>Some stress is unavoidable. If stress is over quickly, then the body returns to its normal, healthy condition. </a:t>
            </a:r>
          </a:p>
          <a:p>
            <a:pPr marL="431419" indent="-431419" defTabSz="1926287">
              <a:spcBef>
                <a:spcPts val="1800"/>
              </a:spcBef>
              <a:defRPr sz="3476"/>
            </a:pPr>
            <a:r>
              <a:rPr sz="4000" dirty="0"/>
              <a:t>However, too much stress for too long a time can be unhealthy. Ongoing stress can disrupt homeostasis and weaken your body's ability to fight disease. </a:t>
            </a:r>
          </a:p>
          <a:p>
            <a:pPr marL="431419" indent="-431419" defTabSz="1926287">
              <a:spcBef>
                <a:spcPts val="1800"/>
              </a:spcBef>
              <a:defRPr sz="3476"/>
            </a:pPr>
            <a:r>
              <a:rPr sz="4000" dirty="0"/>
              <a:t>Stress also can cause depression, headaches, digestion problems, heart problems, and other health issues. Finding ways to reduce and relieve stress is an important part of a healthy lifestyle.</a:t>
            </a:r>
          </a:p>
        </p:txBody>
      </p:sp>
      <p:pic>
        <p:nvPicPr>
          <p:cNvPr id="21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0" y="1530470"/>
            <a:ext cx="11831689" cy="1183168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Movement"/>
          <p:cNvSpPr txBox="1">
            <a:spLocks noGrp="1"/>
          </p:cNvSpPr>
          <p:nvPr>
            <p:ph type="title"/>
          </p:nvPr>
        </p:nvSpPr>
        <p:spPr>
          <a:xfrm>
            <a:off x="-1325217" y="452231"/>
            <a:ext cx="9753600" cy="1600200"/>
          </a:xfrm>
          <a:prstGeom prst="rect">
            <a:avLst/>
          </a:prstGeom>
        </p:spPr>
        <p:txBody>
          <a:bodyPr/>
          <a:lstStyle>
            <a:lvl1pPr defTabSz="2267711">
              <a:defRPr sz="7812" spc="-78"/>
            </a:lvl1pPr>
          </a:lstStyle>
          <a:p>
            <a:r>
              <a:rPr dirty="0">
                <a:highlight>
                  <a:srgbClr val="FFFF00"/>
                </a:highlight>
              </a:rPr>
              <a:t>Movement</a:t>
            </a:r>
          </a:p>
        </p:txBody>
      </p:sp>
      <p:sp>
        <p:nvSpPr>
          <p:cNvPr id="155" name="Interactions between the skeleton, muscular and nervous system make the human body move.…"/>
          <p:cNvSpPr txBox="1">
            <a:spLocks noGrp="1"/>
          </p:cNvSpPr>
          <p:nvPr>
            <p:ph type="body" sz="half" idx="1"/>
          </p:nvPr>
        </p:nvSpPr>
        <p:spPr>
          <a:xfrm>
            <a:off x="1219200" y="2713787"/>
            <a:ext cx="12266238" cy="9694113"/>
          </a:xfrm>
          <a:prstGeom prst="rect">
            <a:avLst/>
          </a:prstGeom>
        </p:spPr>
        <p:txBody>
          <a:bodyPr>
            <a:normAutofit/>
          </a:bodyPr>
          <a:lstStyle/>
          <a:p>
            <a:r>
              <a:rPr sz="5400" dirty="0"/>
              <a:t>Interactions between the skele</a:t>
            </a:r>
            <a:r>
              <a:rPr lang="en-US" sz="5400" dirty="0"/>
              <a:t>tal</a:t>
            </a:r>
            <a:r>
              <a:rPr sz="5400" dirty="0"/>
              <a:t>, muscular and nervous system make the human body move.</a:t>
            </a:r>
          </a:p>
          <a:p>
            <a:r>
              <a:rPr sz="5400" b="1" dirty="0">
                <a:solidFill>
                  <a:srgbClr val="FF0000"/>
                </a:solidFill>
                <a:highlight>
                  <a:srgbClr val="FFFF00"/>
                </a:highlight>
              </a:rPr>
              <a:t>Skeletal muscles </a:t>
            </a:r>
            <a:r>
              <a:rPr sz="5400" dirty="0"/>
              <a:t>are attached to the bones of the skeleton and provides the force that moves bones.</a:t>
            </a:r>
          </a:p>
        </p:txBody>
      </p:sp>
      <p:pic>
        <p:nvPicPr>
          <p:cNvPr id="156" name="Image" descr="Image"/>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3655833" y="949075"/>
            <a:ext cx="9753600" cy="12266238"/>
          </a:xfrm>
          <a:prstGeom prst="rect">
            <a:avLst/>
          </a:prstGeom>
          <a:ln w="12700">
            <a:miter lim="400000"/>
          </a:ln>
        </p:spPr>
      </p:pic>
      <p:pic>
        <p:nvPicPr>
          <p:cNvPr id="157" name="Image" descr="Image"/>
          <p:cNvPicPr>
            <a:picLocks noChangeAspect="1"/>
          </p:cNvPicPr>
          <p:nvPr/>
        </p:nvPicPr>
        <p:blipFill>
          <a:blip r:embed="rId3"/>
          <a:stretch>
            <a:fillRect/>
          </a:stretch>
        </p:blipFill>
        <p:spPr>
          <a:xfrm>
            <a:off x="1209359" y="8339656"/>
            <a:ext cx="3267525" cy="4471609"/>
          </a:xfrm>
          <a:prstGeom prst="rect">
            <a:avLst/>
          </a:prstGeom>
          <a:ln w="12700">
            <a:miter lim="400000"/>
          </a:ln>
        </p:spPr>
      </p:pic>
      <p:pic>
        <p:nvPicPr>
          <p:cNvPr id="158" name="Image" descr="Image"/>
          <p:cNvPicPr>
            <a:picLocks noChangeAspect="1"/>
          </p:cNvPicPr>
          <p:nvPr/>
        </p:nvPicPr>
        <p:blipFill>
          <a:blip r:embed="rId4"/>
          <a:stretch>
            <a:fillRect/>
          </a:stretch>
        </p:blipFill>
        <p:spPr>
          <a:xfrm>
            <a:off x="4005303" y="8178862"/>
            <a:ext cx="3502519" cy="4793196"/>
          </a:xfrm>
          <a:prstGeom prst="rect">
            <a:avLst/>
          </a:prstGeom>
          <a:ln w="12700">
            <a:miter lim="400000"/>
          </a:ln>
        </p:spPr>
      </p:pic>
      <p:pic>
        <p:nvPicPr>
          <p:cNvPr id="159" name="Image" descr="Image"/>
          <p:cNvPicPr>
            <a:picLocks noChangeAspect="1"/>
          </p:cNvPicPr>
          <p:nvPr/>
        </p:nvPicPr>
        <p:blipFill>
          <a:blip r:embed="rId5"/>
          <a:stretch>
            <a:fillRect/>
          </a:stretch>
        </p:blipFill>
        <p:spPr>
          <a:xfrm>
            <a:off x="7289633" y="8339656"/>
            <a:ext cx="3353706" cy="4471609"/>
          </a:xfrm>
          <a:prstGeom prst="rect">
            <a:avLst/>
          </a:prstGeom>
          <a:ln w="12700">
            <a:miter lim="400000"/>
          </a:ln>
        </p:spPr>
      </p:pic>
      <p:sp>
        <p:nvSpPr>
          <p:cNvPr id="160" name="SKELETAL SYSTEM"/>
          <p:cNvSpPr txBox="1"/>
          <p:nvPr/>
        </p:nvSpPr>
        <p:spPr>
          <a:xfrm>
            <a:off x="1363775" y="13025651"/>
            <a:ext cx="2958694" cy="555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SKELETAL SYSTEM</a:t>
            </a:r>
          </a:p>
        </p:txBody>
      </p:sp>
      <p:sp>
        <p:nvSpPr>
          <p:cNvPr id="161" name="MUSCULAR SYSTEM"/>
          <p:cNvSpPr txBox="1"/>
          <p:nvPr/>
        </p:nvSpPr>
        <p:spPr>
          <a:xfrm>
            <a:off x="4277215" y="12746788"/>
            <a:ext cx="2958695" cy="967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MUSCULAR SYSTEM</a:t>
            </a:r>
          </a:p>
        </p:txBody>
      </p:sp>
      <p:sp>
        <p:nvSpPr>
          <p:cNvPr id="162" name="NERVOUS SYSTEM"/>
          <p:cNvSpPr txBox="1"/>
          <p:nvPr/>
        </p:nvSpPr>
        <p:spPr>
          <a:xfrm>
            <a:off x="7541850" y="13025651"/>
            <a:ext cx="2849272" cy="555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NERVOUS SYSTEM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Fighting Disease"/>
          <p:cNvSpPr txBox="1">
            <a:spLocks noGrp="1"/>
          </p:cNvSpPr>
          <p:nvPr>
            <p:ph type="title"/>
          </p:nvPr>
        </p:nvSpPr>
        <p:spPr>
          <a:prstGeom prst="rect">
            <a:avLst/>
          </a:prstGeom>
        </p:spPr>
        <p:txBody>
          <a:bodyPr/>
          <a:lstStyle>
            <a:lvl1pPr defTabSz="2267711">
              <a:defRPr sz="7812" spc="-78"/>
            </a:lvl1pPr>
          </a:lstStyle>
          <a:p>
            <a:r>
              <a:rPr dirty="0">
                <a:highlight>
                  <a:srgbClr val="FFFF00"/>
                </a:highlight>
              </a:rPr>
              <a:t>Fighting Disease</a:t>
            </a:r>
          </a:p>
        </p:txBody>
      </p:sp>
      <p:sp>
        <p:nvSpPr>
          <p:cNvPr id="216" name="When your body systems are in balance, you are healthy. Germs that cause disease can disrupt homeostasis and make you sick. Think about the last time you had a cold or strep throat. You may have had a fever and less energy. Your body was devoting resourc"/>
          <p:cNvSpPr txBox="1">
            <a:spLocks noGrp="1"/>
          </p:cNvSpPr>
          <p:nvPr>
            <p:ph type="body" sz="half" idx="1"/>
          </p:nvPr>
        </p:nvSpPr>
        <p:spPr>
          <a:xfrm>
            <a:off x="446769" y="2374900"/>
            <a:ext cx="10526031" cy="10623193"/>
          </a:xfrm>
          <a:prstGeom prst="rect">
            <a:avLst/>
          </a:prstGeom>
        </p:spPr>
        <p:txBody>
          <a:bodyPr>
            <a:normAutofit/>
          </a:bodyPr>
          <a:lstStyle/>
          <a:p>
            <a:pPr marL="458723" indent="-458723" defTabSz="2048204">
              <a:spcBef>
                <a:spcPts val="2000"/>
              </a:spcBef>
              <a:defRPr sz="3696"/>
            </a:pPr>
            <a:r>
              <a:rPr sz="4000" dirty="0"/>
              <a:t>When your body systems are in balance, you are healthy. Germs that cause disease can disrupt homeostasis and make you sick. </a:t>
            </a:r>
            <a:endParaRPr lang="en-US" sz="4000" dirty="0"/>
          </a:p>
          <a:p>
            <a:pPr marL="458723" indent="-458723" defTabSz="2048204">
              <a:spcBef>
                <a:spcPts val="2000"/>
              </a:spcBef>
              <a:defRPr sz="3696"/>
            </a:pPr>
            <a:r>
              <a:rPr sz="4000" dirty="0">
                <a:highlight>
                  <a:srgbClr val="FFFF00"/>
                </a:highlight>
              </a:rPr>
              <a:t>The immune system includes specialized cells, that attack and destroy germs, such as viruses and bacteria. </a:t>
            </a:r>
            <a:endParaRPr lang="en-US" sz="4000" dirty="0">
              <a:highlight>
                <a:srgbClr val="FFFF00"/>
              </a:highlight>
            </a:endParaRPr>
          </a:p>
          <a:p>
            <a:pPr marL="458723" indent="-458723" defTabSz="2048204">
              <a:spcBef>
                <a:spcPts val="2000"/>
              </a:spcBef>
              <a:defRPr sz="3696"/>
            </a:pPr>
            <a:r>
              <a:rPr sz="4000" dirty="0">
                <a:highlight>
                  <a:srgbClr val="FFFF00"/>
                </a:highlight>
              </a:rPr>
              <a:t>When you are sick, these cells temporarily increase in number</a:t>
            </a:r>
            <a:r>
              <a:rPr sz="4000" dirty="0"/>
              <a:t>. </a:t>
            </a:r>
            <a:endParaRPr lang="en-US" sz="4000" dirty="0"/>
          </a:p>
          <a:p>
            <a:pPr marL="458723" indent="-458723" defTabSz="2048204">
              <a:spcBef>
                <a:spcPts val="2000"/>
              </a:spcBef>
              <a:defRPr sz="3696"/>
            </a:pPr>
            <a:r>
              <a:rPr sz="4000" dirty="0"/>
              <a:t>Fighting infection sometimes causes your body temperature to go up. </a:t>
            </a:r>
            <a:endParaRPr lang="en-US" sz="4000" dirty="0"/>
          </a:p>
          <a:p>
            <a:pPr marL="458723" indent="-458723" defTabSz="2048204">
              <a:spcBef>
                <a:spcPts val="2000"/>
              </a:spcBef>
              <a:defRPr sz="3696"/>
            </a:pPr>
            <a:r>
              <a:rPr sz="4000" dirty="0"/>
              <a:t>As you get well, your fever goes away and your energy comes back.</a:t>
            </a:r>
          </a:p>
        </p:txBody>
      </p:sp>
      <p:pic>
        <p:nvPicPr>
          <p:cNvPr id="217" name="Image" descr="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5231" y="2374901"/>
            <a:ext cx="11820689" cy="9015342"/>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FEDFE-7902-A658-7A0F-311261F4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72" y="2412508"/>
            <a:ext cx="23050032" cy="8890984"/>
          </a:xfrm>
          <a:prstGeom prst="rect">
            <a:avLst/>
          </a:prstGeom>
        </p:spPr>
      </p:pic>
      <p:sp>
        <p:nvSpPr>
          <p:cNvPr id="8" name="Rectangle 7">
            <a:extLst>
              <a:ext uri="{FF2B5EF4-FFF2-40B4-BE49-F238E27FC236}">
                <a16:creationId xmlns:a16="http://schemas.microsoft.com/office/drawing/2014/main" id="{D98AB4DF-CCF1-05AD-23CB-A9F4FB9E2B30}"/>
              </a:ext>
            </a:extLst>
          </p:cNvPr>
          <p:cNvSpPr/>
          <p:nvPr/>
        </p:nvSpPr>
        <p:spPr>
          <a:xfrm>
            <a:off x="8189843" y="6301409"/>
            <a:ext cx="14769548" cy="306125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41359617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1A2A99-2D8E-4275-3E84-70B156E05C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24384000" cy="13716001"/>
          </a:xfrm>
          <a:prstGeom prst="rect">
            <a:avLst/>
          </a:prstGeom>
        </p:spPr>
      </p:pic>
    </p:spTree>
    <p:extLst>
      <p:ext uri="{BB962C8B-B14F-4D97-AF65-F5344CB8AC3E}">
        <p14:creationId xmlns:p14="http://schemas.microsoft.com/office/powerpoint/2010/main" val="20790622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1A2A99-2D8E-4275-3E84-70B156E05C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4384000" cy="13716000"/>
          </a:xfrm>
          <a:prstGeom prst="rect">
            <a:avLst/>
          </a:prstGeom>
        </p:spPr>
      </p:pic>
    </p:spTree>
    <p:extLst>
      <p:ext uri="{BB962C8B-B14F-4D97-AF65-F5344CB8AC3E}">
        <p14:creationId xmlns:p14="http://schemas.microsoft.com/office/powerpoint/2010/main" val="33701442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DE487-D17C-A241-9466-CB19C551CA13}"/>
              </a:ext>
            </a:extLst>
          </p:cNvPr>
          <p:cNvPicPr>
            <a:picLocks noChangeAspect="1"/>
          </p:cNvPicPr>
          <p:nvPr/>
        </p:nvPicPr>
        <p:blipFill>
          <a:blip r:embed="rId2"/>
          <a:stretch>
            <a:fillRect/>
          </a:stretch>
        </p:blipFill>
        <p:spPr>
          <a:xfrm>
            <a:off x="174082" y="303150"/>
            <a:ext cx="16126092" cy="13109699"/>
          </a:xfrm>
          <a:prstGeom prst="rect">
            <a:avLst/>
          </a:prstGeom>
        </p:spPr>
      </p:pic>
      <p:pic>
        <p:nvPicPr>
          <p:cNvPr id="9" name="Picture 8">
            <a:extLst>
              <a:ext uri="{FF2B5EF4-FFF2-40B4-BE49-F238E27FC236}">
                <a16:creationId xmlns:a16="http://schemas.microsoft.com/office/drawing/2014/main" id="{94A8FA9E-76C9-F8EE-0CF2-9BFE613A3BD0}"/>
              </a:ext>
            </a:extLst>
          </p:cNvPr>
          <p:cNvPicPr>
            <a:picLocks noChangeAspect="1"/>
          </p:cNvPicPr>
          <p:nvPr/>
        </p:nvPicPr>
        <p:blipFill>
          <a:blip r:embed="rId3"/>
          <a:stretch>
            <a:fillRect/>
          </a:stretch>
        </p:blipFill>
        <p:spPr>
          <a:xfrm>
            <a:off x="7588312" y="973350"/>
            <a:ext cx="15777609" cy="1650581"/>
          </a:xfrm>
          <a:prstGeom prst="rect">
            <a:avLst/>
          </a:prstGeom>
        </p:spPr>
      </p:pic>
      <p:sp>
        <p:nvSpPr>
          <p:cNvPr id="11" name="Rectangle 10">
            <a:extLst>
              <a:ext uri="{FF2B5EF4-FFF2-40B4-BE49-F238E27FC236}">
                <a16:creationId xmlns:a16="http://schemas.microsoft.com/office/drawing/2014/main" id="{25B8C2CE-5F37-FE49-72A4-E68961CAEBB9}"/>
              </a:ext>
            </a:extLst>
          </p:cNvPr>
          <p:cNvSpPr/>
          <p:nvPr/>
        </p:nvSpPr>
        <p:spPr>
          <a:xfrm>
            <a:off x="10972800" y="4313581"/>
            <a:ext cx="4035287" cy="1650581"/>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7097406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trolling Body Functions"/>
          <p:cNvSpPr txBox="1">
            <a:spLocks noGrp="1"/>
          </p:cNvSpPr>
          <p:nvPr>
            <p:ph type="title"/>
          </p:nvPr>
        </p:nvSpPr>
        <p:spPr>
          <a:xfrm>
            <a:off x="364435" y="360940"/>
            <a:ext cx="9753600" cy="1600200"/>
          </a:xfrm>
          <a:prstGeom prst="rect">
            <a:avLst/>
          </a:prstGeom>
        </p:spPr>
        <p:txBody>
          <a:bodyPr/>
          <a:lstStyle>
            <a:lvl1pPr defTabSz="1780032">
              <a:defRPr sz="6132" spc="-61"/>
            </a:lvl1pPr>
          </a:lstStyle>
          <a:p>
            <a:r>
              <a:rPr dirty="0">
                <a:highlight>
                  <a:srgbClr val="FFFF00"/>
                </a:highlight>
              </a:rPr>
              <a:t>Controlling Body Functions</a:t>
            </a:r>
          </a:p>
        </p:txBody>
      </p:sp>
      <p:sp>
        <p:nvSpPr>
          <p:cNvPr id="165" name="The nervous system has 2 ways of controlling body functions.…"/>
          <p:cNvSpPr txBox="1">
            <a:spLocks noGrp="1"/>
          </p:cNvSpPr>
          <p:nvPr>
            <p:ph type="body" sz="half" idx="1"/>
          </p:nvPr>
        </p:nvSpPr>
        <p:spPr>
          <a:xfrm>
            <a:off x="563217" y="2235493"/>
            <a:ext cx="10596278" cy="10106584"/>
          </a:xfrm>
          <a:prstGeom prst="rect">
            <a:avLst/>
          </a:prstGeom>
        </p:spPr>
        <p:txBody>
          <a:bodyPr>
            <a:normAutofit/>
          </a:bodyPr>
          <a:lstStyle/>
          <a:p>
            <a:r>
              <a:rPr sz="6000" dirty="0"/>
              <a:t>The nervous system has </a:t>
            </a:r>
            <a:endParaRPr lang="en-US" sz="6000" dirty="0"/>
          </a:p>
          <a:p>
            <a:pPr marL="0" indent="0">
              <a:buNone/>
            </a:pPr>
            <a:r>
              <a:rPr sz="6000" i="1" u="sng" dirty="0"/>
              <a:t>2 ways of controlling body functions</a:t>
            </a:r>
            <a:r>
              <a:rPr sz="6000" dirty="0"/>
              <a:t>.</a:t>
            </a:r>
          </a:p>
          <a:p>
            <a:r>
              <a:rPr sz="6000" b="1" dirty="0">
                <a:solidFill>
                  <a:srgbClr val="FF0000"/>
                </a:solidFill>
                <a:highlight>
                  <a:srgbClr val="FFFF00"/>
                </a:highlight>
              </a:rPr>
              <a:t>Electric signals </a:t>
            </a:r>
            <a:r>
              <a:rPr sz="6000" dirty="0"/>
              <a:t>from the nerves.</a:t>
            </a:r>
          </a:p>
          <a:p>
            <a:r>
              <a:rPr sz="6000" b="1" dirty="0">
                <a:solidFill>
                  <a:srgbClr val="FF0000"/>
                </a:solidFill>
                <a:highlight>
                  <a:srgbClr val="FFFF00"/>
                </a:highlight>
              </a:rPr>
              <a:t>Chemical signals </a:t>
            </a:r>
            <a:r>
              <a:rPr sz="6000" dirty="0"/>
              <a:t>from the endocrine system.</a:t>
            </a:r>
          </a:p>
        </p:txBody>
      </p:sp>
      <p:pic>
        <p:nvPicPr>
          <p:cNvPr id="166" name="Image" descr="Image"/>
          <p:cNvPicPr>
            <a:picLocks noChangeAspect="1"/>
          </p:cNvPicPr>
          <p:nvPr/>
        </p:nvPicPr>
        <p:blipFill>
          <a:blip r:embed="rId2"/>
          <a:stretch>
            <a:fillRect/>
          </a:stretch>
        </p:blipFill>
        <p:spPr>
          <a:xfrm>
            <a:off x="11815478" y="1161040"/>
            <a:ext cx="12387137" cy="12387135"/>
          </a:xfrm>
          <a:prstGeom prst="rect">
            <a:avLst/>
          </a:prstGeom>
          <a:ln w="12700">
            <a:miter lim="400000"/>
          </a:ln>
        </p:spPr>
      </p:pic>
      <p:sp>
        <p:nvSpPr>
          <p:cNvPr id="167" name="Electric signals from nerves"/>
          <p:cNvSpPr txBox="1"/>
          <p:nvPr/>
        </p:nvSpPr>
        <p:spPr>
          <a:xfrm>
            <a:off x="11819447" y="1574800"/>
            <a:ext cx="4157097"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sz="4400" dirty="0">
                <a:highlight>
                  <a:srgbClr val="FFFF00"/>
                </a:highlight>
              </a:rPr>
              <a:t>Electric signals from nerves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ransporting Materials"/>
          <p:cNvSpPr txBox="1">
            <a:spLocks noGrp="1"/>
          </p:cNvSpPr>
          <p:nvPr>
            <p:ph type="title"/>
          </p:nvPr>
        </p:nvSpPr>
        <p:spPr>
          <a:prstGeom prst="rect">
            <a:avLst/>
          </a:prstGeom>
        </p:spPr>
        <p:txBody>
          <a:bodyPr/>
          <a:lstStyle>
            <a:lvl1pPr defTabSz="2145791">
              <a:defRPr sz="7392" spc="-73"/>
            </a:lvl1pPr>
          </a:lstStyle>
          <a:p>
            <a:r>
              <a:rPr dirty="0">
                <a:highlight>
                  <a:srgbClr val="FFFF00"/>
                </a:highlight>
              </a:rPr>
              <a:t>Transporting Materials </a:t>
            </a:r>
          </a:p>
        </p:txBody>
      </p:sp>
      <p:sp>
        <p:nvSpPr>
          <p:cNvPr id="171" name="All the cells need oxygen and nutrients and need to get rid of carbon dioxide and other wastes.…"/>
          <p:cNvSpPr txBox="1">
            <a:spLocks noGrp="1"/>
          </p:cNvSpPr>
          <p:nvPr>
            <p:ph type="body" sz="half" idx="1"/>
          </p:nvPr>
        </p:nvSpPr>
        <p:spPr>
          <a:xfrm>
            <a:off x="553578" y="2591506"/>
            <a:ext cx="11273987" cy="10508267"/>
          </a:xfrm>
          <a:prstGeom prst="rect">
            <a:avLst/>
          </a:prstGeom>
        </p:spPr>
        <p:txBody>
          <a:bodyPr>
            <a:normAutofit/>
          </a:bodyPr>
          <a:lstStyle/>
          <a:p>
            <a:pPr marL="382270" indent="-382270" defTabSz="1706837">
              <a:spcBef>
                <a:spcPts val="1600"/>
              </a:spcBef>
              <a:defRPr sz="3080"/>
            </a:pPr>
            <a:r>
              <a:rPr sz="4000" dirty="0"/>
              <a:t>All the cells need oxygen and nutrients and need to get rid of carbon dioxide and other wastes.</a:t>
            </a:r>
          </a:p>
          <a:p>
            <a:pPr marL="382270" indent="-382270" defTabSz="1706837">
              <a:spcBef>
                <a:spcPts val="1600"/>
              </a:spcBef>
              <a:defRPr sz="3080"/>
            </a:pPr>
            <a:r>
              <a:rPr sz="4000" dirty="0"/>
              <a:t>Blood vessels from the circulatory system carry nutrients to and wastes from the body.</a:t>
            </a:r>
          </a:p>
          <a:p>
            <a:pPr marL="382270" indent="-382270" defTabSz="1706837">
              <a:spcBef>
                <a:spcPts val="1600"/>
              </a:spcBef>
              <a:defRPr sz="3080"/>
            </a:pPr>
            <a:r>
              <a:rPr sz="4000" dirty="0"/>
              <a:t>Blood vessels divide into smaller and smaller branches until the tiniest called </a:t>
            </a:r>
            <a:r>
              <a:rPr sz="4000" b="1" i="1" u="sng" dirty="0">
                <a:solidFill>
                  <a:srgbClr val="FF0000"/>
                </a:solidFill>
                <a:highlight>
                  <a:srgbClr val="FFFF00"/>
                </a:highlight>
                <a:latin typeface="Canela Text Bold"/>
                <a:ea typeface="Canela Text Bold"/>
                <a:cs typeface="Canela Text Bold"/>
                <a:sym typeface="Canela Text Bold"/>
              </a:rPr>
              <a:t>capillaries</a:t>
            </a:r>
            <a:r>
              <a:rPr sz="4000" dirty="0"/>
              <a:t>, are only as wide as one blood cell.</a:t>
            </a:r>
          </a:p>
          <a:p>
            <a:pPr marL="382270" indent="-382270" defTabSz="1706837">
              <a:spcBef>
                <a:spcPts val="1600"/>
              </a:spcBef>
              <a:defRPr sz="3080"/>
            </a:pPr>
            <a:r>
              <a:rPr sz="4000" dirty="0"/>
              <a:t>They pass near every cell in the body.</a:t>
            </a:r>
          </a:p>
          <a:p>
            <a:pPr marL="382270" indent="-382270" defTabSz="1706837">
              <a:spcBef>
                <a:spcPts val="1600"/>
              </a:spcBef>
              <a:defRPr sz="3080"/>
            </a:pPr>
            <a:r>
              <a:rPr sz="4000" dirty="0"/>
              <a:t>Blood picks up oxygen from the lungs and  food molecules from the intestines and deliver them to the needy cells.</a:t>
            </a:r>
          </a:p>
          <a:p>
            <a:pPr marL="382270" indent="-382270" defTabSz="1706837">
              <a:spcBef>
                <a:spcPts val="1600"/>
              </a:spcBef>
              <a:defRPr sz="3080"/>
            </a:pPr>
            <a:r>
              <a:rPr sz="4000" dirty="0"/>
              <a:t>At the same time blood collects carbon dioxide from the cells and </a:t>
            </a:r>
            <a:r>
              <a:rPr sz="4000" dirty="0" err="1"/>
              <a:t>and</a:t>
            </a:r>
            <a:r>
              <a:rPr sz="4000" dirty="0"/>
              <a:t> return it to the lungs and also collects waste products from the cells which are filtered from the blood by kidneys in the excretory system and passed out from the body as urine.</a:t>
            </a:r>
          </a:p>
        </p:txBody>
      </p:sp>
      <p:pic>
        <p:nvPicPr>
          <p:cNvPr id="172" name="Image" descr="Image"/>
          <p:cNvPicPr>
            <a:picLocks noChangeAspect="1"/>
          </p:cNvPicPr>
          <p:nvPr/>
        </p:nvPicPr>
        <p:blipFill>
          <a:blip r:embed="rId2"/>
          <a:stretch>
            <a:fillRect/>
          </a:stretch>
        </p:blipFill>
        <p:spPr>
          <a:xfrm>
            <a:off x="14088891" y="585662"/>
            <a:ext cx="6680201" cy="3492501"/>
          </a:xfrm>
          <a:prstGeom prst="rect">
            <a:avLst/>
          </a:prstGeom>
          <a:ln w="12700">
            <a:miter lim="400000"/>
          </a:ln>
        </p:spPr>
      </p:pic>
      <p:pic>
        <p:nvPicPr>
          <p:cNvPr id="173" name="Image" descr="Image"/>
          <p:cNvPicPr>
            <a:picLocks noChangeAspect="1"/>
          </p:cNvPicPr>
          <p:nvPr/>
        </p:nvPicPr>
        <p:blipFill>
          <a:blip r:embed="rId3"/>
          <a:stretch>
            <a:fillRect/>
          </a:stretch>
        </p:blipFill>
        <p:spPr>
          <a:xfrm>
            <a:off x="12068332" y="5190652"/>
            <a:ext cx="5359331" cy="6628233"/>
          </a:xfrm>
          <a:prstGeom prst="rect">
            <a:avLst/>
          </a:prstGeom>
          <a:ln w="12700">
            <a:miter lim="400000"/>
          </a:ln>
        </p:spPr>
      </p:pic>
      <p:sp>
        <p:nvSpPr>
          <p:cNvPr id="174" name="Blood vessels in human head"/>
          <p:cNvSpPr txBox="1"/>
          <p:nvPr/>
        </p:nvSpPr>
        <p:spPr>
          <a:xfrm>
            <a:off x="12701265" y="12219960"/>
            <a:ext cx="4093465" cy="555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Blood vessels in human head</a:t>
            </a:r>
          </a:p>
        </p:txBody>
      </p:sp>
      <p:pic>
        <p:nvPicPr>
          <p:cNvPr id="175" name="Image" descr="Image"/>
          <p:cNvPicPr>
            <a:picLocks noChangeAspect="1"/>
          </p:cNvPicPr>
          <p:nvPr/>
        </p:nvPicPr>
        <p:blipFill>
          <a:blip r:embed="rId4"/>
          <a:stretch>
            <a:fillRect/>
          </a:stretch>
        </p:blipFill>
        <p:spPr>
          <a:xfrm>
            <a:off x="18519226" y="5057691"/>
            <a:ext cx="4853458" cy="456225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4FD1A2-296C-2DDC-5C83-3CF1014B21C3}"/>
              </a:ext>
            </a:extLst>
          </p:cNvPr>
          <p:cNvPicPr>
            <a:picLocks noChangeAspect="1"/>
          </p:cNvPicPr>
          <p:nvPr/>
        </p:nvPicPr>
        <p:blipFill>
          <a:blip r:embed="rId2"/>
          <a:stretch>
            <a:fillRect/>
          </a:stretch>
        </p:blipFill>
        <p:spPr>
          <a:xfrm>
            <a:off x="3889624" y="393225"/>
            <a:ext cx="15432046" cy="12929550"/>
          </a:xfrm>
          <a:prstGeom prst="rect">
            <a:avLst/>
          </a:prstGeom>
        </p:spPr>
      </p:pic>
      <p:sp>
        <p:nvSpPr>
          <p:cNvPr id="8" name="Rectangle 7">
            <a:extLst>
              <a:ext uri="{FF2B5EF4-FFF2-40B4-BE49-F238E27FC236}">
                <a16:creationId xmlns:a16="http://schemas.microsoft.com/office/drawing/2014/main" id="{143F93B5-20C7-E698-E3AF-413119A1397A}"/>
              </a:ext>
            </a:extLst>
          </p:cNvPr>
          <p:cNvSpPr/>
          <p:nvPr/>
        </p:nvSpPr>
        <p:spPr>
          <a:xfrm>
            <a:off x="9223513" y="1550505"/>
            <a:ext cx="9640956" cy="1649896"/>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
        <p:nvSpPr>
          <p:cNvPr id="9" name="Rectangle 8">
            <a:extLst>
              <a:ext uri="{FF2B5EF4-FFF2-40B4-BE49-F238E27FC236}">
                <a16:creationId xmlns:a16="http://schemas.microsoft.com/office/drawing/2014/main" id="{FEC08EBD-CA1C-2A99-BFD7-011C757C94C3}"/>
              </a:ext>
            </a:extLst>
          </p:cNvPr>
          <p:cNvSpPr/>
          <p:nvPr/>
        </p:nvSpPr>
        <p:spPr>
          <a:xfrm>
            <a:off x="4403035" y="9203634"/>
            <a:ext cx="4283765" cy="329979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108146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timulus and Response"/>
          <p:cNvSpPr txBox="1">
            <a:spLocks noGrp="1"/>
          </p:cNvSpPr>
          <p:nvPr>
            <p:ph type="title"/>
          </p:nvPr>
        </p:nvSpPr>
        <p:spPr>
          <a:xfrm>
            <a:off x="265043" y="508000"/>
            <a:ext cx="9753600" cy="1600200"/>
          </a:xfrm>
          <a:prstGeom prst="rect">
            <a:avLst/>
          </a:prstGeom>
        </p:spPr>
        <p:txBody>
          <a:bodyPr/>
          <a:lstStyle>
            <a:lvl1pPr defTabSz="2145791">
              <a:defRPr sz="7392" spc="-73"/>
            </a:lvl1pPr>
          </a:lstStyle>
          <a:p>
            <a:r>
              <a:rPr dirty="0">
                <a:highlight>
                  <a:srgbClr val="FFFF00"/>
                </a:highlight>
              </a:rPr>
              <a:t>Stimulus and Response </a:t>
            </a:r>
          </a:p>
        </p:txBody>
      </p:sp>
      <p:sp>
        <p:nvSpPr>
          <p:cNvPr id="178" name="Any change or signal in the environment that make an organism react in some way is called stimulus.…"/>
          <p:cNvSpPr txBox="1">
            <a:spLocks noGrp="1"/>
          </p:cNvSpPr>
          <p:nvPr>
            <p:ph type="body" sz="half" idx="1"/>
          </p:nvPr>
        </p:nvSpPr>
        <p:spPr>
          <a:xfrm>
            <a:off x="1219200" y="2542449"/>
            <a:ext cx="9757569" cy="9865451"/>
          </a:xfrm>
          <a:prstGeom prst="rect">
            <a:avLst/>
          </a:prstGeom>
        </p:spPr>
        <p:txBody>
          <a:bodyPr>
            <a:normAutofit/>
          </a:bodyPr>
          <a:lstStyle/>
          <a:p>
            <a:r>
              <a:rPr sz="6000" dirty="0"/>
              <a:t>Any change or signal in the environment that make an organism react in some way is called </a:t>
            </a:r>
            <a:r>
              <a:rPr sz="6000" b="1" i="1" dirty="0">
                <a:solidFill>
                  <a:srgbClr val="FF0000"/>
                </a:solidFill>
                <a:highlight>
                  <a:srgbClr val="FFFF00"/>
                </a:highlight>
                <a:latin typeface="Canela Text Bold"/>
                <a:ea typeface="Canela Text Bold"/>
                <a:cs typeface="Canela Text Bold"/>
                <a:sym typeface="Canela Text Bold"/>
              </a:rPr>
              <a:t>stimulus</a:t>
            </a:r>
            <a:r>
              <a:rPr sz="6000" i="1" u="sng" dirty="0">
                <a:latin typeface="Canela Text Bold"/>
                <a:ea typeface="Canela Text Bold"/>
                <a:cs typeface="Canela Text Bold"/>
                <a:sym typeface="Canela Text Bold"/>
              </a:rPr>
              <a:t>.</a:t>
            </a:r>
          </a:p>
          <a:p>
            <a:r>
              <a:rPr sz="6000" dirty="0"/>
              <a:t>An action or change in behavior that occurs as a result of a stimulus is called</a:t>
            </a:r>
            <a:r>
              <a:rPr sz="6000" i="1" dirty="0">
                <a:latin typeface="Canela Text Bold"/>
                <a:ea typeface="Canela Text Bold"/>
                <a:cs typeface="Canela Text Bold"/>
                <a:sym typeface="Canela Text Bold"/>
              </a:rPr>
              <a:t> </a:t>
            </a:r>
            <a:r>
              <a:rPr sz="6000" b="1" i="1" dirty="0">
                <a:solidFill>
                  <a:srgbClr val="FF0000"/>
                </a:solidFill>
                <a:highlight>
                  <a:srgbClr val="FFFF00"/>
                </a:highlight>
                <a:latin typeface="Canela Text Bold"/>
                <a:ea typeface="Canela Text Bold"/>
                <a:cs typeface="Canela Text Bold"/>
                <a:sym typeface="Canela Text Bold"/>
              </a:rPr>
              <a:t>response</a:t>
            </a:r>
            <a:r>
              <a:rPr sz="6000" i="1" dirty="0">
                <a:latin typeface="Canela Text Bold"/>
                <a:ea typeface="Canela Text Bold"/>
                <a:cs typeface="Canela Text Bold"/>
                <a:sym typeface="Canela Text Bold"/>
              </a:rPr>
              <a:t>.</a:t>
            </a:r>
          </a:p>
        </p:txBody>
      </p:sp>
      <p:pic>
        <p:nvPicPr>
          <p:cNvPr id="179" name="Image" descr="Image"/>
          <p:cNvPicPr>
            <a:picLocks noChangeAspect="1"/>
          </p:cNvPicPr>
          <p:nvPr/>
        </p:nvPicPr>
        <p:blipFill>
          <a:blip r:embed="rId2"/>
          <a:stretch>
            <a:fillRect/>
          </a:stretch>
        </p:blipFill>
        <p:spPr>
          <a:xfrm>
            <a:off x="11240086" y="1033670"/>
            <a:ext cx="13143914" cy="1182756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DB6E96-60E6-F393-3C29-86901040AA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1765" y="2454558"/>
            <a:ext cx="10724659" cy="10956642"/>
          </a:xfrm>
          <a:prstGeom prst="rect">
            <a:avLst/>
          </a:prstGeom>
        </p:spPr>
      </p:pic>
      <p:pic>
        <p:nvPicPr>
          <p:cNvPr id="8" name="Picture 7">
            <a:extLst>
              <a:ext uri="{FF2B5EF4-FFF2-40B4-BE49-F238E27FC236}">
                <a16:creationId xmlns:a16="http://schemas.microsoft.com/office/drawing/2014/main" id="{83D97E75-7837-374C-BEFF-2DA85B2FDF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64528" y="2454558"/>
            <a:ext cx="8123872" cy="9975062"/>
          </a:xfrm>
          <a:prstGeom prst="rect">
            <a:avLst/>
          </a:prstGeom>
        </p:spPr>
      </p:pic>
      <p:sp>
        <p:nvSpPr>
          <p:cNvPr id="9" name="Rectangle 8">
            <a:extLst>
              <a:ext uri="{FF2B5EF4-FFF2-40B4-BE49-F238E27FC236}">
                <a16:creationId xmlns:a16="http://schemas.microsoft.com/office/drawing/2014/main" id="{A083AA06-ACEA-1A88-FA30-92B0D31B6B88}"/>
              </a:ext>
            </a:extLst>
          </p:cNvPr>
          <p:cNvSpPr/>
          <p:nvPr/>
        </p:nvSpPr>
        <p:spPr>
          <a:xfrm>
            <a:off x="2153616" y="8468138"/>
            <a:ext cx="8640280" cy="326003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
              <a:ea typeface="Graphik"/>
              <a:cs typeface="Graphik"/>
              <a:sym typeface="Graphik"/>
            </a:endParaRPr>
          </a:p>
        </p:txBody>
      </p:sp>
    </p:spTree>
    <p:extLst>
      <p:ext uri="{BB962C8B-B14F-4D97-AF65-F5344CB8AC3E}">
        <p14:creationId xmlns:p14="http://schemas.microsoft.com/office/powerpoint/2010/main" val="1020204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Hormonal Control"/>
          <p:cNvSpPr txBox="1">
            <a:spLocks noGrp="1"/>
          </p:cNvSpPr>
          <p:nvPr>
            <p:ph type="title"/>
          </p:nvPr>
        </p:nvSpPr>
        <p:spPr>
          <a:xfrm>
            <a:off x="-689113" y="255913"/>
            <a:ext cx="9753600" cy="1600200"/>
          </a:xfrm>
          <a:prstGeom prst="rect">
            <a:avLst/>
          </a:prstGeom>
        </p:spPr>
        <p:txBody>
          <a:bodyPr/>
          <a:lstStyle>
            <a:lvl1pPr defTabSz="2267711">
              <a:defRPr sz="7812" spc="-78"/>
            </a:lvl1pPr>
          </a:lstStyle>
          <a:p>
            <a:r>
              <a:rPr dirty="0">
                <a:highlight>
                  <a:srgbClr val="FFFF00"/>
                </a:highlight>
              </a:rPr>
              <a:t>Hormonal Control</a:t>
            </a:r>
          </a:p>
        </p:txBody>
      </p:sp>
      <p:sp>
        <p:nvSpPr>
          <p:cNvPr id="182" name="The endocrine system uses chemical signals instead of nerves to control body functions.…"/>
          <p:cNvSpPr txBox="1">
            <a:spLocks noGrp="1"/>
          </p:cNvSpPr>
          <p:nvPr>
            <p:ph type="body" sz="half" idx="1"/>
          </p:nvPr>
        </p:nvSpPr>
        <p:spPr>
          <a:xfrm>
            <a:off x="824573" y="1856113"/>
            <a:ext cx="12730869" cy="9832405"/>
          </a:xfrm>
          <a:prstGeom prst="rect">
            <a:avLst/>
          </a:prstGeom>
        </p:spPr>
        <p:txBody>
          <a:bodyPr>
            <a:normAutofit/>
          </a:bodyPr>
          <a:lstStyle/>
          <a:p>
            <a:pPr marL="404113" indent="-404113" defTabSz="1804370">
              <a:spcBef>
                <a:spcPts val="1700"/>
              </a:spcBef>
              <a:defRPr sz="3256"/>
            </a:pPr>
            <a:r>
              <a:rPr sz="4000" dirty="0"/>
              <a:t>The endocrine system uses chemical signals instead of nerves to control body functions. </a:t>
            </a:r>
          </a:p>
          <a:p>
            <a:pPr marL="404113" indent="-404113" defTabSz="1804370">
              <a:spcBef>
                <a:spcPts val="1700"/>
              </a:spcBef>
              <a:defRPr sz="3256"/>
            </a:pPr>
            <a:r>
              <a:rPr sz="4000" dirty="0"/>
              <a:t>The endocrine system is made up of many </a:t>
            </a:r>
            <a:r>
              <a:rPr sz="4000" b="1" i="1" u="sng" dirty="0">
                <a:solidFill>
                  <a:srgbClr val="FF0000"/>
                </a:solidFill>
                <a:highlight>
                  <a:srgbClr val="FFFF00"/>
                </a:highlight>
                <a:latin typeface="Canela Text Bold"/>
                <a:ea typeface="Canela Text Bold"/>
                <a:cs typeface="Canela Text Bold"/>
                <a:sym typeface="Canela Text Bold"/>
              </a:rPr>
              <a:t>glands</a:t>
            </a:r>
            <a:r>
              <a:rPr sz="4000" i="1" dirty="0">
                <a:latin typeface="Canela Text Bold"/>
                <a:ea typeface="Canela Text Bold"/>
                <a:cs typeface="Canela Text Bold"/>
                <a:sym typeface="Canela Text Bold"/>
              </a:rPr>
              <a:t>, </a:t>
            </a:r>
            <a:r>
              <a:rPr sz="4000" dirty="0"/>
              <a:t>organs that produce and release chemicals either through tiny tubes called ducts or directly into the bloodstream. </a:t>
            </a:r>
          </a:p>
          <a:p>
            <a:pPr marL="404113" indent="-404113" defTabSz="1804370">
              <a:spcBef>
                <a:spcPts val="1700"/>
              </a:spcBef>
              <a:defRPr sz="3256"/>
            </a:pPr>
            <a:r>
              <a:rPr sz="4000" dirty="0"/>
              <a:t>The chemical produced by an endocrine gland is called a </a:t>
            </a:r>
            <a:r>
              <a:rPr sz="4000" i="1" u="sng" dirty="0">
                <a:solidFill>
                  <a:srgbClr val="FF0000"/>
                </a:solidFill>
                <a:highlight>
                  <a:srgbClr val="FFFF00"/>
                </a:highlight>
                <a:latin typeface="Canela Text Bold"/>
                <a:ea typeface="Canela Text Bold"/>
                <a:cs typeface="Canela Text Bold"/>
                <a:sym typeface="Canela Text Bold"/>
              </a:rPr>
              <a:t>hormone.</a:t>
            </a:r>
          </a:p>
          <a:p>
            <a:pPr marL="404113" indent="-404113" defTabSz="1804370">
              <a:spcBef>
                <a:spcPts val="1700"/>
              </a:spcBef>
              <a:defRPr sz="3256"/>
            </a:pPr>
            <a:r>
              <a:rPr sz="4000" dirty="0"/>
              <a:t>Hormones are carried through your body by the circulatory system. These chemicals affect many body processes.</a:t>
            </a:r>
          </a:p>
          <a:p>
            <a:pPr marL="404113" indent="-404113" defTabSz="1804370">
              <a:spcBef>
                <a:spcPts val="1700"/>
              </a:spcBef>
              <a:defRPr sz="3256"/>
            </a:pPr>
            <a:r>
              <a:rPr sz="4000" dirty="0"/>
              <a:t> One hormone interacts with the excretory system and the circulatory system to control the amount of water in the bloodstream. </a:t>
            </a:r>
          </a:p>
          <a:p>
            <a:pPr marL="404113" indent="-404113" defTabSz="1804370">
              <a:spcBef>
                <a:spcPts val="1700"/>
              </a:spcBef>
              <a:defRPr sz="3256"/>
            </a:pPr>
            <a:r>
              <a:rPr sz="4000" dirty="0"/>
              <a:t>Another hormone interacts with the digestive system and the circulatory system to control the amount of sugar in the bloodstream.</a:t>
            </a:r>
          </a:p>
        </p:txBody>
      </p:sp>
      <p:pic>
        <p:nvPicPr>
          <p:cNvPr id="183" name="Image" descr="Imag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396358" y="1056013"/>
            <a:ext cx="9163069" cy="1193315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TotalTime>
  <Words>761</Words>
  <Application>Microsoft Office PowerPoint</Application>
  <PresentationFormat>Custom</PresentationFormat>
  <Paragraphs>55</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Canela Bold</vt:lpstr>
      <vt:lpstr>Canela Deck Regular</vt:lpstr>
      <vt:lpstr>Canela Regular</vt:lpstr>
      <vt:lpstr>Canela Text Bold</vt:lpstr>
      <vt:lpstr>Canela Text Regular</vt:lpstr>
      <vt:lpstr>Graphik</vt:lpstr>
      <vt:lpstr>Graphik Medium</vt:lpstr>
      <vt:lpstr>Graphik Semibold</vt:lpstr>
      <vt:lpstr>Helvetica Neue</vt:lpstr>
      <vt:lpstr>23_ClassicWhite</vt:lpstr>
      <vt:lpstr>PowerPoint Presentation</vt:lpstr>
      <vt:lpstr>Movement</vt:lpstr>
      <vt:lpstr>PowerPoint Presentation</vt:lpstr>
      <vt:lpstr>Controlling Body Functions</vt:lpstr>
      <vt:lpstr>Transporting Materials </vt:lpstr>
      <vt:lpstr>PowerPoint Presentation</vt:lpstr>
      <vt:lpstr>Stimulus and Response </vt:lpstr>
      <vt:lpstr>PowerPoint Presentation</vt:lpstr>
      <vt:lpstr>Hormonal Control</vt:lpstr>
      <vt:lpstr>PowerPoint Presentation</vt:lpstr>
      <vt:lpstr>PowerPoint Presentation</vt:lpstr>
      <vt:lpstr>PowerPoint Presentation</vt:lpstr>
      <vt:lpstr>Homeostasis</vt:lpstr>
      <vt:lpstr>Regulating Temperature</vt:lpstr>
      <vt:lpstr>PowerPoint Presentation</vt:lpstr>
      <vt:lpstr>Keeping body balance</vt:lpstr>
      <vt:lpstr>Meeting Energy Needs of the Body </vt:lpstr>
      <vt:lpstr>Maintaining Water Balance in the Body</vt:lpstr>
      <vt:lpstr>Managing Stress</vt:lpstr>
      <vt:lpstr>Fighting Disease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Lesson 2 System Interacting Textbook pgs.82-</dc:title>
  <cp:lastModifiedBy>vm243</cp:lastModifiedBy>
  <cp:revision>16</cp:revision>
  <dcterms:modified xsi:type="dcterms:W3CDTF">2026-02-25T03:44:13Z</dcterms:modified>
</cp:coreProperties>
</file>