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5" r:id="rId3"/>
    <p:sldId id="266" r:id="rId4"/>
    <p:sldId id="268" r:id="rId5"/>
    <p:sldId id="257" r:id="rId6"/>
    <p:sldId id="261" r:id="rId7"/>
    <p:sldId id="270" r:id="rId8"/>
    <p:sldId id="262" r:id="rId9"/>
    <p:sldId id="271" r:id="rId10"/>
    <p:sldId id="263" r:id="rId11"/>
    <p:sldId id="264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6" r:id="rId27"/>
    <p:sldId id="288" r:id="rId28"/>
    <p:sldId id="290" r:id="rId29"/>
    <p:sldId id="291" r:id="rId30"/>
    <p:sldId id="293" r:id="rId31"/>
    <p:sldId id="260" r:id="rId32"/>
    <p:sldId id="292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1pPr>
    <a:lvl2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2pPr>
    <a:lvl3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3pPr>
    <a:lvl4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4pPr>
    <a:lvl5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5pPr>
    <a:lvl6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6pPr>
    <a:lvl7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7pPr>
    <a:lvl8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8pPr>
    <a:lvl9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EE"/>
          </a:solidFill>
        </a:fill>
      </a:tcStyle>
    </a:wholeTbl>
    <a:band2H>
      <a:tcTxStyle/>
      <a:tcStyle>
        <a:tcBdr/>
        <a:fill>
          <a:solidFill>
            <a:srgbClr val="E8EBF7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5CD"/>
          </a:solidFill>
        </a:fill>
      </a:tcStyle>
    </a:wholeTbl>
    <a:band2H>
      <a:tcTxStyle/>
      <a:tcStyle>
        <a:tcBdr/>
        <a:fill>
          <a:solidFill>
            <a:srgbClr val="E8F2E7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3E5"/>
          </a:solidFill>
        </a:fill>
      </a:tcStyle>
    </a:wholeTbl>
    <a:band2H>
      <a:tcTxStyle/>
      <a:tcStyle>
        <a:tcBdr/>
        <a:fill>
          <a:solidFill>
            <a:srgbClr val="ECEAF3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30" d="100"/>
          <a:sy n="30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1986162"/>
            <a:ext cx="21945599" cy="60579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18440" indent="-372340" algn="ctr" defTabSz="825500">
              <a:lnSpc>
                <a:spcPct val="100000"/>
              </a:lnSpc>
              <a:spcBef>
                <a:spcPts val="0"/>
              </a:spcBef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464540" indent="-372340" algn="ctr" defTabSz="825500">
              <a:lnSpc>
                <a:spcPct val="100000"/>
              </a:lnSpc>
              <a:spcBef>
                <a:spcPts val="0"/>
              </a:spcBef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10640" indent="-372340" algn="ctr" defTabSz="825500">
              <a:lnSpc>
                <a:spcPct val="100000"/>
              </a:lnSpc>
              <a:spcBef>
                <a:spcPts val="0"/>
              </a:spcBef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556740" indent="-372340" algn="ctr" defTabSz="825500">
              <a:lnSpc>
                <a:spcPct val="100000"/>
              </a:lnSpc>
              <a:spcBef>
                <a:spcPts val="0"/>
              </a:spcBef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7567579"/>
            <a:ext cx="21945600" cy="225059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1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462239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19200" y="4214483"/>
            <a:ext cx="21945600" cy="4269709"/>
          </a:xfrm>
          <a:prstGeom prst="rect">
            <a:avLst/>
          </a:prstGeom>
        </p:spPr>
        <p:txBody>
          <a:bodyPr anchor="b"/>
          <a:lstStyle/>
          <a:p>
            <a:pPr marL="0" lvl="4" indent="109728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Canela Bold"/>
                <a:ea typeface="Canela Bold"/>
                <a:cs typeface="Canela Bold"/>
                <a:sym typeface="Canela Bold"/>
              </a:defRPr>
            </a:pPr>
            <a:r>
              <a:t>100%
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1100052"/>
            <a:ext cx="21945602" cy="832614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/>
          <a:p>
            <a:pPr marL="0" lvl="4" indent="1700783" algn="ctr" defTabSz="1511808">
              <a:lnSpc>
                <a:spcPct val="80000"/>
              </a:lnSpc>
              <a:spcBef>
                <a:spcPts val="0"/>
              </a:spcBef>
              <a:buSzTx/>
              <a:buNone/>
              <a:defRPr sz="5208">
                <a:latin typeface="Canela Bold"/>
                <a:ea typeface="Canela Bold"/>
                <a:cs typeface="Canela Bold"/>
                <a:sym typeface="Canela Bold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90021" y="12718893"/>
            <a:ext cx="403957" cy="41036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7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e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8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1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4" y="4585101"/>
            <a:ext cx="9757339" cy="2540002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1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3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19199" y="4023221"/>
            <a:ext cx="9757571" cy="838468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69"/>
            <a:ext cx="21945600" cy="6604002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384648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1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3" r:id="rId12"/>
    <p:sldLayoutId id="2147483664" r:id="rId13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9pPr>
    </p:titleStyle>
    <p:bodyStyle>
      <a:lvl1pPr marL="5461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ody Organization"/>
          <p:cNvSpPr txBox="1">
            <a:spLocks noGrp="1"/>
          </p:cNvSpPr>
          <p:nvPr>
            <p:ph type="title"/>
          </p:nvPr>
        </p:nvSpPr>
        <p:spPr>
          <a:xfrm>
            <a:off x="-152400" y="2070501"/>
            <a:ext cx="13795906" cy="254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dirty="0"/>
              <a:t> </a:t>
            </a:r>
            <a:r>
              <a:rPr sz="13900" b="1" dirty="0">
                <a:solidFill>
                  <a:srgbClr val="C00000"/>
                </a:solidFill>
              </a:rPr>
              <a:t>Body Organization 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52" name="6514aa.jpg" descr="6514aa.jpg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0" y="6858000"/>
            <a:ext cx="13068301" cy="5911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ssue"/>
          <p:cNvSpPr txBox="1">
            <a:spLocks noGrp="1"/>
          </p:cNvSpPr>
          <p:nvPr>
            <p:ph type="title"/>
          </p:nvPr>
        </p:nvSpPr>
        <p:spPr>
          <a:xfrm>
            <a:off x="1219200" y="641350"/>
            <a:ext cx="9753600" cy="1600200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dirty="0">
                <a:solidFill>
                  <a:srgbClr val="FF0000"/>
                </a:solidFill>
                <a:latin typeface="Arial Black" panose="020B0A04020102020204" pitchFamily="34" charset="0"/>
              </a:rPr>
              <a:t>Tissue </a:t>
            </a:r>
          </a:p>
        </p:txBody>
      </p:sp>
      <p:pic>
        <p:nvPicPr>
          <p:cNvPr id="174" name="slide_1.jpg" descr="slide_1.jpg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1270000"/>
            <a:ext cx="10922001" cy="11176000"/>
          </a:xfrm>
          <a:prstGeom prst="rect">
            <a:avLst/>
          </a:prstGeom>
        </p:spPr>
      </p:pic>
      <p:sp>
        <p:nvSpPr>
          <p:cNvPr id="175" name="Tissue is a group of cells that have similar structure and that function together as a unit.…"/>
          <p:cNvSpPr txBox="1">
            <a:spLocks noGrp="1"/>
          </p:cNvSpPr>
          <p:nvPr>
            <p:ph type="body" sz="half" idx="1"/>
          </p:nvPr>
        </p:nvSpPr>
        <p:spPr>
          <a:xfrm>
            <a:off x="1219199" y="2019300"/>
            <a:ext cx="9757571" cy="11715750"/>
          </a:xfrm>
          <a:prstGeom prst="rect">
            <a:avLst/>
          </a:prstGeom>
        </p:spPr>
        <p:txBody>
          <a:bodyPr/>
          <a:lstStyle/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800" dirty="0">
                <a:latin typeface="Arial Black" panose="020B0A04020102020204" pitchFamily="34" charset="0"/>
              </a:rPr>
              <a:t>Tissue is a group of </a:t>
            </a:r>
            <a:r>
              <a:rPr sz="4800" dirty="0">
                <a:highlight>
                  <a:srgbClr val="FFFF00"/>
                </a:highlight>
                <a:latin typeface="Arial Black" panose="020B0A04020102020204" pitchFamily="34" charset="0"/>
              </a:rPr>
              <a:t>cells</a:t>
            </a:r>
            <a:r>
              <a:rPr sz="4800" dirty="0">
                <a:latin typeface="Arial Black" panose="020B0A04020102020204" pitchFamily="34" charset="0"/>
              </a:rPr>
              <a:t> that have </a:t>
            </a:r>
            <a:r>
              <a:rPr sz="4800" dirty="0">
                <a:highlight>
                  <a:srgbClr val="FFFF00"/>
                </a:highlight>
                <a:latin typeface="Arial Black" panose="020B0A04020102020204" pitchFamily="34" charset="0"/>
              </a:rPr>
              <a:t>similar structure </a:t>
            </a:r>
            <a:r>
              <a:rPr sz="4800" dirty="0">
                <a:latin typeface="Arial Black" panose="020B0A04020102020204" pitchFamily="34" charset="0"/>
              </a:rPr>
              <a:t>and that function together as a unit.</a:t>
            </a:r>
            <a:endParaRPr lang="en-US" sz="4800" dirty="0">
              <a:latin typeface="Arial Black" panose="020B0A04020102020204" pitchFamily="34" charset="0"/>
            </a:endParaRPr>
          </a:p>
          <a:p>
            <a:pPr algn="l" defTabSz="2438337">
              <a:lnSpc>
                <a:spcPct val="90000"/>
              </a:lnSpc>
              <a:spcBef>
                <a:spcPts val="2400"/>
              </a:spcBef>
              <a:buSzPct val="150000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sz="4800" dirty="0"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800" dirty="0">
                <a:latin typeface="Arial Black" panose="020B0A04020102020204" pitchFamily="34" charset="0"/>
              </a:rPr>
              <a:t>There are </a:t>
            </a:r>
            <a:r>
              <a:rPr sz="4800" dirty="0">
                <a:highlight>
                  <a:srgbClr val="FFFF00"/>
                </a:highlight>
                <a:latin typeface="Arial Black" panose="020B0A04020102020204" pitchFamily="34" charset="0"/>
              </a:rPr>
              <a:t>4 basic types of tissue</a:t>
            </a:r>
            <a:endParaRPr lang="en-US" sz="4800" dirty="0"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algn="l" defTabSz="2438337">
              <a:lnSpc>
                <a:spcPct val="90000"/>
              </a:lnSpc>
              <a:spcBef>
                <a:spcPts val="2400"/>
              </a:spcBef>
              <a:buSzPct val="150000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4800" dirty="0"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</a:t>
            </a:r>
            <a:r>
              <a:rPr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onnective tissue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E</a:t>
            </a:r>
            <a:r>
              <a:rPr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pithelial tissue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</a:t>
            </a:r>
            <a:r>
              <a:rPr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uscle tissue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</a:t>
            </a:r>
            <a:r>
              <a:rPr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ervous tissue.</a:t>
            </a:r>
            <a:endParaRPr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ypes of tissue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13544550" cy="1600200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dirty="0">
                <a:solidFill>
                  <a:srgbClr val="FF0000"/>
                </a:solidFill>
                <a:latin typeface="Arial Black" panose="020B0A04020102020204" pitchFamily="34" charset="0"/>
              </a:rPr>
              <a:t>Types of tissue</a:t>
            </a:r>
          </a:p>
        </p:txBody>
      </p:sp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29730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Muscle tissue</a:t>
            </a:r>
            <a:r>
              <a:rPr lang="en-US"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sz="4600" dirty="0">
                <a:highlight>
                  <a:srgbClr val="FFFF00"/>
                </a:highlight>
                <a:latin typeface="Arial Black" panose="020B0A04020102020204" pitchFamily="34" charset="0"/>
              </a:rPr>
              <a:t>contracts, or shortens</a:t>
            </a:r>
            <a:r>
              <a:rPr sz="4600" dirty="0">
                <a:latin typeface="Arial Black" panose="020B0A04020102020204" pitchFamily="34" charset="0"/>
              </a:rPr>
              <a:t>, to make parts of your body move.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Connective tissue </a:t>
            </a:r>
            <a:r>
              <a:rPr lang="en-US"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sz="4600" dirty="0">
                <a:latin typeface="Arial Black" panose="020B0A04020102020204" pitchFamily="34" charset="0"/>
              </a:rPr>
              <a:t>such as bone and fat, </a:t>
            </a:r>
            <a:r>
              <a:rPr sz="4600" dirty="0">
                <a:highlight>
                  <a:srgbClr val="FFFF00"/>
                </a:highlight>
                <a:latin typeface="Arial Black" panose="020B0A04020102020204" pitchFamily="34" charset="0"/>
              </a:rPr>
              <a:t>provides support for your body and attaches all of its parts together</a:t>
            </a:r>
            <a:r>
              <a:rPr sz="4600" dirty="0">
                <a:latin typeface="Arial Black" panose="020B0A04020102020204" pitchFamily="34" charset="0"/>
              </a:rPr>
              <a:t>.(bone, blood, and lymph tissues).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Nerve tissue- </a:t>
            </a:r>
            <a:r>
              <a:rPr sz="4600" dirty="0">
                <a:latin typeface="Arial Black" panose="020B0A04020102020204" pitchFamily="34" charset="0"/>
              </a:rPr>
              <a:t>it is made up of </a:t>
            </a:r>
            <a:r>
              <a:rPr sz="4600" dirty="0">
                <a:highlight>
                  <a:srgbClr val="FFFF00"/>
                </a:highlight>
                <a:latin typeface="Arial Black" panose="020B0A04020102020204" pitchFamily="34" charset="0"/>
              </a:rPr>
              <a:t>nerve cells (neurons) and is used to carry "messages</a:t>
            </a:r>
            <a:r>
              <a:rPr sz="4600" dirty="0">
                <a:latin typeface="Arial Black" panose="020B0A04020102020204" pitchFamily="34" charset="0"/>
              </a:rPr>
              <a:t>" to and from various parts of the body.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Epithelial tissue- </a:t>
            </a:r>
            <a:r>
              <a:rPr sz="4600" dirty="0">
                <a:highlight>
                  <a:srgbClr val="FFFF00"/>
                </a:highlight>
                <a:latin typeface="Arial Black" panose="020B0A04020102020204" pitchFamily="34" charset="0"/>
              </a:rPr>
              <a:t>present in the skin that protects your insides from damage</a:t>
            </a:r>
            <a:r>
              <a:rPr sz="4600" dirty="0">
                <a:latin typeface="Arial Black" panose="020B0A04020102020204" pitchFamily="34" charset="0"/>
              </a:rPr>
              <a:t>. </a:t>
            </a:r>
            <a:r>
              <a:rPr sz="4600" u="sng" dirty="0">
                <a:latin typeface="Arial Black" panose="020B0A04020102020204" pitchFamily="34" charset="0"/>
              </a:rPr>
              <a:t>It  covers the inner and outer surfaces of your body.</a:t>
            </a:r>
          </a:p>
        </p:txBody>
      </p:sp>
      <p:pic>
        <p:nvPicPr>
          <p:cNvPr id="179" name="f-d-2d8ce980735ced00cf17c661eea81cbc3ab7e5054a8b27972a21ffd8+IMAGE_THUMB_POSTCARD_TINY+IMAGE_THUMB_POSTCARD_TINY.1.png" descr="f-d-2d8ce980735ced00cf17c661eea81cbc3ab7e5054a8b27972a21ffd8+IMAGE_THUMB_POSTCARD_TINY+IMAGE_THUMB_POSTCARD_TINY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149" y="2573194"/>
            <a:ext cx="10080053" cy="8285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B1AE-5B0C-4E06-B9D1-49FE7F9B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057900"/>
            <a:ext cx="9753600" cy="16002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Organ &amp;Organ System</a:t>
            </a:r>
            <a:endParaRPr lang="en-GB" sz="9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BF929D-C629-47E0-90FB-2C10F1BA2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0" y="514350"/>
            <a:ext cx="9563100" cy="126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5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ypes of tissue"/>
          <p:cNvSpPr txBox="1">
            <a:spLocks noGrp="1"/>
          </p:cNvSpPr>
          <p:nvPr>
            <p:ph type="title"/>
          </p:nvPr>
        </p:nvSpPr>
        <p:spPr>
          <a:xfrm>
            <a:off x="1219200" y="641350"/>
            <a:ext cx="13544550" cy="1600200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Organ</a:t>
            </a:r>
            <a:endParaRPr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29730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6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organ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body structure composed of different kinds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 tissues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work together.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organ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specific function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body. Because Its structure is more complex.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job of an organ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usually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more complex 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that of a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4600" u="sng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D0D9D-1B1F-461C-8DD3-C304DDD2F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551" y="1417494"/>
            <a:ext cx="10077450" cy="115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27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ypes of tissue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13544550" cy="1600200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Kidney</a:t>
            </a:r>
            <a:endParaRPr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29730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kidneys remove waste from your blood and form urine. 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kidney contains </a:t>
            </a:r>
            <a:r>
              <a:rPr lang="en-US" sz="5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muscle, connective. and epithelial tissues, and nervous tissue </a:t>
            </a: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the kidney and helps to control its function. 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tissue contributes in a different way to the kidney’s job </a:t>
            </a:r>
            <a:r>
              <a:rPr lang="en-US" sz="5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 filtering blood.</a:t>
            </a:r>
            <a:endParaRPr lang="en-US" sz="5200" b="1" u="sng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kidneys are part of </a:t>
            </a:r>
            <a:r>
              <a:rPr lang="en-US" sz="5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your excretory system.</a:t>
            </a: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excretory system also includes the skin, lungs, and liver.</a:t>
            </a:r>
            <a:endParaRPr sz="5200" u="sng" dirty="0">
              <a:solidFill>
                <a:schemeClr val="tx1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49E6A-2398-4765-BEC2-325E8125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84" y="450850"/>
            <a:ext cx="9254815" cy="863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E1B17-F0FE-47FE-B124-2CE9306D4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698" y="9086850"/>
            <a:ext cx="877078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ypes of tissue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13544550" cy="1600200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Human organ System</a:t>
            </a:r>
            <a:endParaRPr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29730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Every organ 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part Of an </a:t>
            </a:r>
            <a:r>
              <a:rPr lang="en-US" sz="5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organ system.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5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group Of organs 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5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work together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performing major functions.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400" b="1" u="sng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400" b="1" u="sng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 organ system keep the  human body running smoothly.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400" b="1" u="sng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5400" b="1" u="sng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 of the systems work together to support proper functioning.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sz="52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849A6-3D95-488B-AA48-D4FB99F32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650" y="2009774"/>
            <a:ext cx="7867650" cy="101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3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06108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66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1- Nervous system 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6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4800" dirty="0">
                <a:latin typeface="Arial Black" panose="020B0A04020102020204" pitchFamily="34" charset="0"/>
              </a:rPr>
              <a:t>Your body communicates using the </a:t>
            </a:r>
            <a:r>
              <a:rPr lang="en-GB" sz="4800" dirty="0"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nervous system.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4800" dirty="0">
              <a:highlight>
                <a:srgbClr val="FFFF00"/>
              </a:highlight>
              <a:latin typeface="Arial Black" panose="020B0A04020102020204" pitchFamily="34" charset="0"/>
              <a:ea typeface="Canela Text Bold"/>
              <a:cs typeface="Canela Text Bold"/>
              <a:sym typeface="Canela Text Bold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4800" dirty="0">
                <a:latin typeface="Arial Black" panose="020B0A04020102020204" pitchFamily="34" charset="0"/>
              </a:rPr>
              <a:t>It is made of </a:t>
            </a:r>
            <a:r>
              <a:rPr lang="en-GB" sz="4800" u="sng" dirty="0">
                <a:latin typeface="Arial Black" panose="020B0A04020102020204" pitchFamily="34" charset="0"/>
              </a:rPr>
              <a:t>brain, spinal cord, and nerves.</a:t>
            </a:r>
            <a:r>
              <a:rPr lang="en-GB" sz="4800" dirty="0">
                <a:latin typeface="Arial Black" panose="020B0A04020102020204" pitchFamily="34" charset="0"/>
              </a:rPr>
              <a:t> 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4800" dirty="0"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4800" dirty="0">
                <a:latin typeface="Arial Black" panose="020B0A04020102020204" pitchFamily="34" charset="0"/>
              </a:rPr>
              <a:t>It sends information through </a:t>
            </a:r>
            <a:r>
              <a:rPr lang="en-GB" sz="4800" dirty="0">
                <a:highlight>
                  <a:srgbClr val="FFFF00"/>
                </a:highlight>
                <a:latin typeface="Arial Black" panose="020B0A04020102020204" pitchFamily="34" charset="0"/>
              </a:rPr>
              <a:t>nerve cells (neurons) </a:t>
            </a:r>
            <a:r>
              <a:rPr lang="en-GB" sz="4800" dirty="0">
                <a:latin typeface="Arial Black" panose="020B0A04020102020204" pitchFamily="34" charset="0"/>
              </a:rPr>
              <a:t>to control your actions.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2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13544550" cy="1185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Oswald" panose="02000503000000000000" pitchFamily="2" charset="0"/>
              </a:rPr>
              <a:t>Control </a:t>
            </a:r>
            <a:r>
              <a:rPr lang="en-US" sz="8800" b="1" dirty="0">
                <a:solidFill>
                  <a:srgbClr val="0000FF"/>
                </a:solidFill>
                <a:latin typeface="Oswald" panose="02000503000000000000" pitchFamily="2" charset="0"/>
              </a:rPr>
              <a:t>Systems</a:t>
            </a:r>
            <a:r>
              <a:rPr lang="en-US" sz="8800" b="1" dirty="0">
                <a:solidFill>
                  <a:srgbClr val="C00000"/>
                </a:solidFill>
                <a:latin typeface="Oswald" panose="02000503000000000000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70E28-A004-4D1E-84AF-88C5FBBEF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52" y="1520083"/>
            <a:ext cx="9296398" cy="5928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29552-C156-4247-ABC1-4A58DC8F7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52" y="8193933"/>
            <a:ext cx="95059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4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23849" y="3581400"/>
            <a:ext cx="10648951" cy="87058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2- Endocrine</a:t>
            </a:r>
            <a:r>
              <a:rPr lang="en-US" sz="66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48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4800" dirty="0">
                <a:latin typeface="Arial Black" panose="020B0A04020102020204" pitchFamily="34" charset="0"/>
              </a:rPr>
              <a:t>a </a:t>
            </a:r>
            <a:r>
              <a:rPr lang="en-GB" sz="4800" dirty="0">
                <a:highlight>
                  <a:srgbClr val="FFFF00"/>
                </a:highlight>
                <a:latin typeface="Arial Black" panose="020B0A04020102020204" pitchFamily="34" charset="0"/>
              </a:rPr>
              <a:t>collection of glands </a:t>
            </a:r>
            <a:r>
              <a:rPr lang="en-GB" sz="4800" dirty="0">
                <a:latin typeface="Arial Black" panose="020B0A04020102020204" pitchFamily="34" charset="0"/>
              </a:rPr>
              <a:t>that produce important chemicals that </a:t>
            </a:r>
            <a:r>
              <a:rPr lang="en-GB" sz="4800" dirty="0">
                <a:highlight>
                  <a:srgbClr val="FFFF00"/>
                </a:highlight>
                <a:latin typeface="Arial Black" panose="020B0A04020102020204" pitchFamily="34" charset="0"/>
              </a:rPr>
              <a:t>affect your energy level, body temperature, digestion and even your mood</a:t>
            </a:r>
            <a:r>
              <a:rPr lang="en-GB" sz="4800" dirty="0">
                <a:latin typeface="Arial Black" panose="020B0A04020102020204" pitchFamily="34" charset="0"/>
              </a:rPr>
              <a:t>s.</a:t>
            </a:r>
            <a:endParaRPr lang="en-US" sz="48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13544550" cy="1185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Oswald" panose="02000503000000000000" pitchFamily="2" charset="0"/>
              </a:rPr>
              <a:t>Control </a:t>
            </a:r>
            <a:r>
              <a:rPr lang="en-US" sz="8800" b="1" dirty="0">
                <a:solidFill>
                  <a:srgbClr val="0000FF"/>
                </a:solidFill>
                <a:latin typeface="Oswald" panose="02000503000000000000" pitchFamily="2" charset="0"/>
              </a:rPr>
              <a:t>Systems</a:t>
            </a:r>
            <a:r>
              <a:rPr lang="en-US" sz="8800" b="1" dirty="0">
                <a:solidFill>
                  <a:srgbClr val="C00000"/>
                </a:solidFill>
                <a:latin typeface="Oswald" panose="02000503000000000000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E1CF7-6111-49F9-BED0-04845B926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656" y="1752600"/>
            <a:ext cx="806729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1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11823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3-S</a:t>
            </a:r>
            <a:r>
              <a:rPr lang="en-GB" sz="66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keletal </a:t>
            </a:r>
            <a:r>
              <a:rPr lang="en-US" sz="66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48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dirty="0"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system</a:t>
            </a:r>
            <a:r>
              <a:rPr lang="en-GB" sz="5400" dirty="0">
                <a:latin typeface="Arial Black" panose="020B0A04020102020204" pitchFamily="34" charset="0"/>
              </a:rPr>
              <a:t> includes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your bones </a:t>
            </a:r>
            <a:r>
              <a:rPr lang="en-GB" sz="5400" dirty="0">
                <a:latin typeface="Arial Black" panose="020B0A04020102020204" pitchFamily="34" charset="0"/>
              </a:rPr>
              <a:t>and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connective tissue</a:t>
            </a:r>
            <a:r>
              <a:rPr lang="en-GB" sz="5400" dirty="0">
                <a:latin typeface="Arial Black" panose="020B0A04020102020204" pitchFamily="34" charset="0"/>
              </a:rPr>
              <a:t>. 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5400" dirty="0"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dirty="0">
                <a:latin typeface="Arial Black" panose="020B0A04020102020204" pitchFamily="34" charset="0"/>
              </a:rPr>
              <a:t>The main functions of the skeletal system is to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support your body</a:t>
            </a:r>
            <a:r>
              <a:rPr lang="en-GB" sz="5400" dirty="0">
                <a:latin typeface="Arial Black" panose="020B0A04020102020204" pitchFamily="34" charset="0"/>
              </a:rPr>
              <a:t>,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protect your organs</a:t>
            </a:r>
            <a:r>
              <a:rPr lang="en-GB" sz="5400" dirty="0">
                <a:latin typeface="Arial Black" panose="020B0A04020102020204" pitchFamily="34" charset="0"/>
              </a:rPr>
              <a:t>,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make blood cells</a:t>
            </a:r>
            <a:r>
              <a:rPr lang="en-GB" sz="5400" dirty="0">
                <a:latin typeface="Arial Black" panose="020B0A04020102020204" pitchFamily="34" charset="0"/>
              </a:rPr>
              <a:t>, and </a:t>
            </a:r>
            <a:r>
              <a:rPr lang="en-GB" sz="5400" dirty="0">
                <a:highlight>
                  <a:srgbClr val="FFFF00"/>
                </a:highlight>
                <a:latin typeface="Arial Black" panose="020B0A04020102020204" pitchFamily="34" charset="0"/>
              </a:rPr>
              <a:t>store minerals. 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2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120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dirty="0">
                <a:solidFill>
                  <a:srgbClr val="C00000"/>
                </a:solidFill>
                <a:latin typeface="Arial Black" panose="020B0A04020102020204" pitchFamily="34" charset="0"/>
              </a:rPr>
              <a:t>Structural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8800" b="1" dirty="0">
                <a:solidFill>
                  <a:srgbClr val="0000FF"/>
                </a:solidFill>
                <a:latin typeface="Arial Black" panose="020B0A04020102020204" pitchFamily="34" charset="0"/>
              </a:rPr>
              <a:t>Systems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878C7-9B6D-4273-934B-79BC43A90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886" y="1427300"/>
            <a:ext cx="1057275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F80A3-0FEA-41E7-A2C3-0166A6B9A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0" y="6858000"/>
            <a:ext cx="10572751" cy="67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42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98298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4-</a:t>
            </a:r>
            <a:r>
              <a:rPr lang="en-GB" sz="6000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Muscular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000" dirty="0">
                <a:latin typeface="Arial Black" panose="020B0A04020102020204" pitchFamily="34" charset="0"/>
              </a:rPr>
              <a:t>It</a:t>
            </a:r>
            <a:r>
              <a:rPr lang="en-GB" sz="5000" dirty="0">
                <a:highlight>
                  <a:srgbClr val="FFFF00"/>
                </a:highlight>
                <a:latin typeface="Arial Black" panose="020B0A04020102020204" pitchFamily="34" charset="0"/>
              </a:rPr>
              <a:t> includes 650 muscles </a:t>
            </a:r>
            <a:r>
              <a:rPr lang="en-GB" sz="5000" dirty="0">
                <a:latin typeface="Arial Black" panose="020B0A04020102020204" pitchFamily="34" charset="0"/>
              </a:rPr>
              <a:t>that</a:t>
            </a:r>
            <a:r>
              <a:rPr lang="en-GB" sz="5000" dirty="0">
                <a:highlight>
                  <a:srgbClr val="FFFF00"/>
                </a:highlight>
                <a:latin typeface="Arial Black" panose="020B0A04020102020204" pitchFamily="34" charset="0"/>
              </a:rPr>
              <a:t> control your movements. 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5000" dirty="0"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000" dirty="0">
                <a:highlight>
                  <a:srgbClr val="FFFF00"/>
                </a:highlight>
                <a:latin typeface="Arial Black" panose="020B0A04020102020204" pitchFamily="34" charset="0"/>
              </a:rPr>
              <a:t>It keeps the blood and food moving </a:t>
            </a:r>
            <a:r>
              <a:rPr lang="en-GB" sz="5000" dirty="0">
                <a:latin typeface="Arial Black" panose="020B0A04020102020204" pitchFamily="34" charset="0"/>
              </a:rPr>
              <a:t>through your body.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2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120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dirty="0">
                <a:solidFill>
                  <a:srgbClr val="C00000"/>
                </a:solidFill>
                <a:latin typeface="Arial Black" panose="020B0A04020102020204" pitchFamily="34" charset="0"/>
              </a:rPr>
              <a:t>Structural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8800" b="1" dirty="0">
                <a:solidFill>
                  <a:srgbClr val="0000FF"/>
                </a:solidFill>
                <a:latin typeface="Arial Black" panose="020B0A04020102020204" pitchFamily="34" charset="0"/>
              </a:rPr>
              <a:t>Systems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9CB4E-FD0B-4057-889C-362C469DC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719387"/>
            <a:ext cx="10782300" cy="99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07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28352-4356-4DF6-997B-C75EB20C1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553200"/>
            <a:ext cx="14230350" cy="7018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7CF3F-E7AD-4509-9EE3-C03CB34DDCD9}"/>
              </a:ext>
            </a:extLst>
          </p:cNvPr>
          <p:cNvSpPr txBox="1"/>
          <p:nvPr/>
        </p:nvSpPr>
        <p:spPr>
          <a:xfrm>
            <a:off x="590550" y="4817362"/>
            <a:ext cx="18135600" cy="320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AvenirLTPro-Roman"/>
              </a:rPr>
              <a:t> </a:t>
            </a:r>
          </a:p>
          <a:p>
            <a:pPr algn="l"/>
            <a:r>
              <a:rPr lang="en-GB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will use textual evidence to</a:t>
            </a:r>
            <a:endParaRPr lang="en-GB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 the levels of organization in the body.</a:t>
            </a:r>
          </a:p>
          <a:p>
            <a:pPr algn="l"/>
            <a:r>
              <a:rPr lang="en-GB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describe the organization of body systems.</a:t>
            </a:r>
          </a:p>
          <a:p>
            <a:pPr algn="l"/>
            <a:r>
              <a:rPr lang="en-GB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describe the function of cells, tissue, organs, and body systems.</a:t>
            </a:r>
          </a:p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Bold"/>
              <a:ea typeface="Canela Bold"/>
              <a:cs typeface="Canela Bold"/>
              <a:sym typeface="Canela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5D21A-4A1E-4C31-8634-C37DFDADF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"/>
            <a:ext cx="15830550" cy="4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4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141095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5-</a:t>
            </a:r>
            <a:r>
              <a:rPr lang="en-GB" sz="54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sym typeface="Canela Text Bold"/>
              </a:rPr>
              <a:t>I</a:t>
            </a:r>
            <a:r>
              <a:rPr lang="en-GB" sz="54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ntegumentary</a:t>
            </a:r>
            <a:r>
              <a:rPr lang="en-GB" sz="54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 </a:t>
            </a:r>
            <a:r>
              <a:rPr lang="en-GB" sz="54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latin typeface="Arial Black" panose="020B0A04020102020204" pitchFamily="34" charset="0"/>
              </a:rPr>
              <a:t>protects your body </a:t>
            </a:r>
            <a:r>
              <a:rPr lang="en-GB" sz="5400" b="1" dirty="0">
                <a:highlight>
                  <a:srgbClr val="FFFF00"/>
                </a:highlight>
                <a:latin typeface="Arial Black" panose="020B0A04020102020204" pitchFamily="34" charset="0"/>
              </a:rPr>
              <a:t>from outside damage.</a:t>
            </a:r>
            <a:r>
              <a:rPr lang="en-GB" sz="5400" b="1" dirty="0">
                <a:latin typeface="Arial Black" panose="020B0A04020102020204" pitchFamily="34" charset="0"/>
              </a:rPr>
              <a:t> </a:t>
            </a: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5400" b="1" dirty="0">
              <a:latin typeface="Arial Black" panose="020B0A040201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highlight>
                  <a:srgbClr val="FFFF00"/>
                </a:highlight>
                <a:latin typeface="Arial Black" panose="020B0A04020102020204" pitchFamily="34" charset="0"/>
              </a:rPr>
              <a:t>Skin, hair and nails </a:t>
            </a:r>
            <a:r>
              <a:rPr lang="en-GB" sz="5400" b="1" dirty="0">
                <a:latin typeface="Arial Black" panose="020B0A04020102020204" pitchFamily="34" charset="0"/>
              </a:rPr>
              <a:t>are all part of the integumentary system.</a:t>
            </a:r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120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dirty="0">
                <a:solidFill>
                  <a:srgbClr val="C00000"/>
                </a:solidFill>
                <a:latin typeface="Arial Black" panose="020B0A04020102020204" pitchFamily="34" charset="0"/>
              </a:rPr>
              <a:t>Structural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8800" b="1" dirty="0">
                <a:solidFill>
                  <a:srgbClr val="0000FF"/>
                </a:solidFill>
                <a:latin typeface="Arial Black" panose="020B0A04020102020204" pitchFamily="34" charset="0"/>
              </a:rPr>
              <a:t>Systems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E3293-B2B8-4CB8-820E-6E0EC937C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599" y="2552700"/>
            <a:ext cx="10210801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61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29540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6-R</a:t>
            </a:r>
            <a:r>
              <a:rPr lang="en-GB" sz="66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Arial" panose="020B0604020202020204" pitchFamily="34" charset="0"/>
                <a:sym typeface="Canela Text Bold"/>
              </a:rPr>
              <a:t>espiratory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FontTx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brings in </a:t>
            </a: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oxygen and moves out carbon dioxide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 by the way of lungs</a:t>
            </a:r>
            <a:r>
              <a:rPr lang="en-GB" sz="5400" dirty="0"/>
              <a:t>.</a:t>
            </a:r>
            <a:endParaRPr lang="en-US" sz="5200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9450" y="393700"/>
            <a:ext cx="15744825" cy="12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Oxygen  and transport </a:t>
            </a:r>
            <a:r>
              <a:rPr lang="en-GB" sz="8800" b="1" dirty="0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en-US" sz="8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329D4-A786-4288-B62E-7F827D53F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508140"/>
            <a:ext cx="10363200" cy="949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FC7E-C5B6-444E-8A04-0ECD4B4CB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409131"/>
            <a:ext cx="8001000" cy="4895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973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61949" y="4554394"/>
            <a:ext cx="116205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7-C</a:t>
            </a: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Arial" panose="020B0604020202020204" pitchFamily="34" charset="0"/>
                <a:sym typeface="Canela Text Bold"/>
              </a:rPr>
              <a:t>irculatory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carries o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xygen-rich blood to all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parts of your body. 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341" indent="-442341" algn="l" defTabSz="1975054">
              <a:lnSpc>
                <a:spcPct val="90000"/>
              </a:lnSpc>
              <a:spcBef>
                <a:spcPts val="1900"/>
              </a:spcBef>
              <a:buSzPct val="150000"/>
              <a:buChar char="•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It also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transports nutrients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wastes, disease-fighting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cells all over your body through your blood stream.</a:t>
            </a:r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2150" y="527050"/>
            <a:ext cx="17002125" cy="12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Oxygen  and transport </a:t>
            </a:r>
            <a:r>
              <a:rPr lang="en-GB" sz="8800" b="1" dirty="0">
                <a:solidFill>
                  <a:srgbClr val="0070C0"/>
                </a:solidFill>
              </a:rPr>
              <a:t>systems</a:t>
            </a:r>
            <a:endParaRPr lang="en-US" sz="8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CAEF1-10D7-466B-9EF9-40D92FB78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0" y="3863974"/>
            <a:ext cx="7810500" cy="93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79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14681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8-D</a:t>
            </a:r>
            <a:r>
              <a:rPr lang="en-GB" sz="66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Arial" panose="020B0604020202020204" pitchFamily="34" charset="0"/>
                <a:sym typeface="Canela Text Bold"/>
              </a:rPr>
              <a:t>igestive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6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Canela Text Bold"/>
              <a:cs typeface="Arial" panose="020B0604020202020204" pitchFamily="34" charset="0"/>
              <a:sym typeface="Canela Text Bold"/>
            </a:endParaRP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can be thought of as a tube that runs through our body starting from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esophagus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where the food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 squeezed down to the stomach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stomach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the food is broken down by acids. Next it travels through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intestines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where the useful substances pass through the intestinal walls into the blood. </a:t>
            </a: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527050"/>
            <a:ext cx="17668875" cy="12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Food and waste processing </a:t>
            </a:r>
            <a:r>
              <a:rPr lang="en-GB" sz="8800" b="1" dirty="0">
                <a:solidFill>
                  <a:srgbClr val="0070C0"/>
                </a:solidFill>
              </a:rPr>
              <a:t>systems </a:t>
            </a:r>
            <a:endParaRPr lang="en-US" sz="8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4F1E030-5CD9-4FB5-AD74-2F91B88E5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993" y="3334956"/>
            <a:ext cx="7102276" cy="95811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3903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133351" y="2171700"/>
            <a:ext cx="11753850" cy="112204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8-D</a:t>
            </a: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Arial" panose="020B0604020202020204" pitchFamily="34" charset="0"/>
                <a:sym typeface="Canela Text Bold"/>
              </a:rPr>
              <a:t>igestive system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Canela Text Bold"/>
              <a:cs typeface="Arial" panose="020B0604020202020204" pitchFamily="34" charset="0"/>
              <a:sym typeface="Canela Text Bold"/>
            </a:endParaRPr>
          </a:p>
          <a:p>
            <a:pPr marL="431419" indent="-431419" algn="l" defTabSz="1926287">
              <a:spcBef>
                <a:spcPts val="1800"/>
              </a:spcBef>
              <a:defRPr sz="3476"/>
            </a:pPr>
            <a:r>
              <a:rPr lang="en-GB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The liver, pancreas and the intestines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 produce substances that help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break down food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31419" indent="-431419" algn="l" defTabSz="1926287">
              <a:spcBef>
                <a:spcPts val="1800"/>
              </a:spcBef>
              <a:defRPr sz="3476"/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Some parts of the food that cannot be digested pass out of your body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as waste. </a:t>
            </a:r>
          </a:p>
          <a:p>
            <a:pPr marL="431419" indent="-431419" algn="l" defTabSz="1926287">
              <a:spcBef>
                <a:spcPts val="1800"/>
              </a:spcBef>
              <a:defRPr sz="3476"/>
            </a:pP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The food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enters and exits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your body </a:t>
            </a:r>
            <a:r>
              <a:rPr lang="en-GB" sz="5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without ever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entering the tissues in your body.</a:t>
            </a: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527050"/>
            <a:ext cx="17668875" cy="12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Food and waste processing </a:t>
            </a:r>
            <a:r>
              <a:rPr lang="en-GB" sz="8800" b="1" dirty="0">
                <a:solidFill>
                  <a:srgbClr val="0070C0"/>
                </a:solidFill>
              </a:rPr>
              <a:t>systems </a:t>
            </a:r>
            <a:endParaRPr lang="en-US" sz="8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3DD8E-C21F-404C-A590-3C99EB22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050" y="3238500"/>
            <a:ext cx="8801100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9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0" y="3752850"/>
            <a:ext cx="11506199" cy="112204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9-E</a:t>
            </a:r>
            <a:r>
              <a:rPr lang="en-GB" sz="60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ea typeface="Canela Text Bold"/>
                <a:cs typeface="Arial" panose="020B0604020202020204" pitchFamily="34" charset="0"/>
                <a:sym typeface="Canela Text Bold"/>
              </a:rPr>
              <a:t>xcretory system</a:t>
            </a:r>
            <a:endParaRPr lang="en-US" sz="6000" b="1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  <a:ea typeface="Canela Text Bold"/>
              <a:cs typeface="Arial" panose="020B0604020202020204" pitchFamily="34" charset="0"/>
              <a:sym typeface="Canela Text Bold"/>
            </a:endParaRP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60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Canela Text Bold"/>
              <a:cs typeface="Arial" panose="020B0604020202020204" pitchFamily="34" charset="0"/>
              <a:sym typeface="Canela Text Bold"/>
            </a:endParaRP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consists of </a:t>
            </a: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kidneys, sweat glands, lungs and liver 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gets rid of 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the waste products and </a:t>
            </a: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toxic substances 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in your body</a:t>
            </a:r>
            <a:endParaRPr lang="en-GB" sz="6000" b="1" dirty="0">
              <a:highlight>
                <a:srgbClr val="FFFF00"/>
              </a:highlight>
              <a:latin typeface="Arial" panose="020B0604020202020204" pitchFamily="34" charset="0"/>
              <a:ea typeface="Canela Text Bold"/>
              <a:cs typeface="Arial" panose="020B0604020202020204" pitchFamily="34" charset="0"/>
              <a:sym typeface="Canela Text Bold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527050"/>
            <a:ext cx="17668875" cy="12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Food and waste processing </a:t>
            </a:r>
            <a:r>
              <a:rPr lang="en-GB" sz="8800" b="1" dirty="0">
                <a:solidFill>
                  <a:srgbClr val="0070C0"/>
                </a:solidFill>
              </a:rPr>
              <a:t>systems </a:t>
            </a:r>
            <a:endParaRPr lang="en-US" sz="8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2098E-2BD9-4FE8-9699-05E77E46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350" y="3343274"/>
            <a:ext cx="9220200" cy="90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038350"/>
            <a:ext cx="10668001" cy="11353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10-Immune system</a:t>
            </a:r>
          </a:p>
          <a:p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-is your </a:t>
            </a:r>
            <a:r>
              <a:rPr lang="en-US" sz="4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defense system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against </a:t>
            </a:r>
            <a:r>
              <a:rPr lang="en-US" sz="4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-Lymph nodes and lymph vessels trap bacteria and viruses. </a:t>
            </a:r>
          </a:p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-"</a:t>
            </a:r>
            <a:r>
              <a:rPr lang="en-US" sz="4800" b="1" u="sng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Swollen glands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are lymph nodes that have grown larger to </a:t>
            </a:r>
            <a:r>
              <a:rPr lang="en-US" sz="4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tight off an infection. </a:t>
            </a:r>
          </a:p>
          <a:p>
            <a:pPr algn="l"/>
            <a:endParaRPr lang="en-US" sz="4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-White blood cells produced inside your bones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also </a:t>
            </a:r>
            <a:r>
              <a:rPr lang="en-US" sz="4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attack and destroy bacteria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and other causes of disease. 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1212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Defense</a:t>
            </a:r>
            <a:r>
              <a:rPr lang="en-GB" sz="8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8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77CDE-5A5C-4411-BF7F-4AA5B77C0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81" y="3606800"/>
            <a:ext cx="7824788" cy="958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05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09728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The reproductive system is responsible in producing </a:t>
            </a:r>
            <a:r>
              <a:rPr lang="en-GB" sz="6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sperm (in male), egg (in female</a:t>
            </a: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(in female) nurturing the </a:t>
            </a:r>
            <a:r>
              <a:rPr lang="en-GB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fetus</a:t>
            </a: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 until birth.</a:t>
            </a:r>
            <a:endParaRPr lang="en-GB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2295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11-Reproductive system</a:t>
            </a:r>
            <a:br>
              <a:rPr lang="en-GB" sz="8800" b="1" dirty="0">
                <a:solidFill>
                  <a:srgbClr val="C00000"/>
                </a:solidFill>
              </a:rPr>
            </a:br>
            <a:endParaRPr lang="en-US" sz="8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D4AA6-8771-4F76-A35D-6702E14E8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2" y="3595456"/>
            <a:ext cx="10084498" cy="82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24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uscle tissue- contracts, or shortens, to make parts of your body move.…"/>
          <p:cNvSpPr txBox="1">
            <a:spLocks noGrp="1"/>
          </p:cNvSpPr>
          <p:nvPr>
            <p:ph type="body" sz="half" idx="1"/>
          </p:nvPr>
        </p:nvSpPr>
        <p:spPr>
          <a:xfrm>
            <a:off x="380999" y="2858944"/>
            <a:ext cx="11811001" cy="105332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75054">
              <a:lnSpc>
                <a:spcPct val="90000"/>
              </a:lnSpc>
              <a:spcBef>
                <a:spcPts val="1900"/>
              </a:spcBef>
              <a:buSzPct val="150000"/>
              <a:defRPr sz="35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en-US" sz="5400" b="1" u="sng" dirty="0">
              <a:solidFill>
                <a:srgbClr val="C00000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marL="524255" indent="-524255" algn="l" defTabSz="2340805">
              <a:spcBef>
                <a:spcPts val="2300"/>
              </a:spcBef>
              <a:defRPr sz="4224"/>
            </a:pP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Male reproductive organs 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include the testes (also known as testicles) and penis.</a:t>
            </a:r>
          </a:p>
          <a:p>
            <a:pPr marL="524255" indent="-524255" algn="l" defTabSz="2340805">
              <a:spcBef>
                <a:spcPts val="2300"/>
              </a:spcBef>
              <a:defRPr sz="4224"/>
            </a:pPr>
            <a:r>
              <a:rPr lang="en-GB" sz="6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Female reproductive organs 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include ovaries, uterus and vagina.</a:t>
            </a:r>
          </a:p>
          <a:p>
            <a:pPr marL="524255" indent="-524255" algn="l" defTabSz="2340805">
              <a:spcBef>
                <a:spcPts val="2300"/>
              </a:spcBef>
              <a:defRPr sz="4224"/>
            </a:pP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It takes a whole organ system to produce a human.</a:t>
            </a: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5902DE0-B2B0-4CC7-9F5A-72C6B325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9725" y="527050"/>
            <a:ext cx="13544550" cy="120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11-Reproductive system</a:t>
            </a:r>
            <a:endParaRPr lang="en-US" sz="8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C1D-5E8D-472A-A9CD-C4D0557F9A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099" y="3714749"/>
            <a:ext cx="9944101" cy="82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24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1-10-26 at 9.45.07 AM.png" descr="Screen Shot 2021-10-26 at 9.45.07 AM.png">
            <a:extLst>
              <a:ext uri="{FF2B5EF4-FFF2-40B4-BE49-F238E27FC236}">
                <a16:creationId xmlns:a16="http://schemas.microsoft.com/office/drawing/2014/main" id="{BDBA8982-1E54-47D7-9AC7-1DF60C8E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96" y="2999139"/>
            <a:ext cx="10290295" cy="7717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creen Shot 2021-10-26 at 9.45.27 AM.png" descr="Screen Shot 2021-10-26 at 9.45.27 AM.png">
            <a:extLst>
              <a:ext uri="{FF2B5EF4-FFF2-40B4-BE49-F238E27FC236}">
                <a16:creationId xmlns:a16="http://schemas.microsoft.com/office/drawing/2014/main" id="{50669AD6-1C8C-48E5-88E9-5E3A08F1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491" y="3025136"/>
            <a:ext cx="10650080" cy="76917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3628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9EA7-565F-4A57-857A-6E767692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355600"/>
            <a:ext cx="23831550" cy="1727200"/>
          </a:xfrm>
        </p:spPr>
        <p:txBody>
          <a:bodyPr>
            <a:normAutofit fontScale="90000"/>
          </a:bodyPr>
          <a:lstStyle/>
          <a:p>
            <a:r>
              <a:rPr lang="en-US" sz="153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swald" panose="02000503000000000000" pitchFamily="2" charset="0"/>
              </a:rPr>
              <a:t>Organization of the Body</a:t>
            </a:r>
            <a:b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swald" panose="02000503000000000000" pitchFamily="2" charset="0"/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2DD84-1BF2-44A7-AB47-38829E580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" y="2717800"/>
            <a:ext cx="23983950" cy="970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pilot and the co-pilot must be skilled at operating the instrument panels. They have to be able to steer the plane safely through all sorts of conditions.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its systems must be in good working order. The plane's steering system, brake system, lights, tires, and jet engines are all vital to a safe flight.</a:t>
            </a:r>
            <a:endParaRPr lang="en-GB" sz="48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Airplane Flying GIF by Airbus - Find &amp; Share on GIPHY | Fly gif, Giphy, Gif">
            <a:extLst>
              <a:ext uri="{FF2B5EF4-FFF2-40B4-BE49-F238E27FC236}">
                <a16:creationId xmlns:a16="http://schemas.microsoft.com/office/drawing/2014/main" id="{74ECAE17-1C58-43B2-B7C6-96B0F1E3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610350"/>
            <a:ext cx="10706100" cy="697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Three dudes trying their hardest to start an A-10 Warthog aircraft in a  flight simulator : r/videos">
            <a:extLst>
              <a:ext uri="{FF2B5EF4-FFF2-40B4-BE49-F238E27FC236}">
                <a16:creationId xmlns:a16="http://schemas.microsoft.com/office/drawing/2014/main" id="{3AF810AD-5585-414F-A489-621772DA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6381750"/>
            <a:ext cx="11010900" cy="720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53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F855790-0D5B-1A8A-42E2-9D13CC8BD22A}"/>
              </a:ext>
            </a:extLst>
          </p:cNvPr>
          <p:cNvSpPr txBox="1"/>
          <p:nvPr/>
        </p:nvSpPr>
        <p:spPr>
          <a:xfrm rot="19632024">
            <a:off x="-1107909" y="2340481"/>
            <a:ext cx="12224084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lumMod val="50000"/>
                  </a:schemeClr>
                </a:solidFill>
                <a:latin typeface="Oswald" panose="02000503000000000000" pitchFamily="2" charset="0"/>
              </a:rPr>
              <a:t>READING CHECK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4434851-739D-D6F7-B86B-827DD2010CC7}"/>
              </a:ext>
            </a:extLst>
          </p:cNvPr>
          <p:cNvSpPr txBox="1"/>
          <p:nvPr/>
        </p:nvSpPr>
        <p:spPr>
          <a:xfrm>
            <a:off x="2845469" y="5716195"/>
            <a:ext cx="209991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Summarize Text What type Of cells work together to make a tissue?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2948DA-1241-E8D4-D678-55C84A8A23C0}"/>
              </a:ext>
            </a:extLst>
          </p:cNvPr>
          <p:cNvSpPr txBox="1"/>
          <p:nvPr/>
        </p:nvSpPr>
        <p:spPr>
          <a:xfrm>
            <a:off x="1071812" y="9837368"/>
            <a:ext cx="20164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Similar cells that perform the same function work together to make a tissue</a:t>
            </a:r>
          </a:p>
        </p:txBody>
      </p:sp>
    </p:spTree>
    <p:extLst>
      <p:ext uri="{BB962C8B-B14F-4D97-AF65-F5344CB8AC3E}">
        <p14:creationId xmlns:p14="http://schemas.microsoft.com/office/powerpoint/2010/main" val="26500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B79FC9C-D95F-3BD6-2214-31CDD7181919}"/>
              </a:ext>
            </a:extLst>
          </p:cNvPr>
          <p:cNvSpPr txBox="1"/>
          <p:nvPr/>
        </p:nvSpPr>
        <p:spPr>
          <a:xfrm>
            <a:off x="-2639928" y="1497269"/>
            <a:ext cx="12224084" cy="14219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en-US" sz="9600" dirty="0">
                <a:latin typeface="Oswald" panose="02000503000000000000" pitchFamily="2" charset="0"/>
              </a:rPr>
              <a:t>READING CHECK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10CF46D-4DC3-3328-968B-48282AF17B0C}"/>
              </a:ext>
            </a:extLst>
          </p:cNvPr>
          <p:cNvSpPr txBox="1"/>
          <p:nvPr/>
        </p:nvSpPr>
        <p:spPr>
          <a:xfrm>
            <a:off x="5686927" y="2208082"/>
            <a:ext cx="1583355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Support Author's Claim How is the human  body similar to an airplane?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07B2A1C-51F9-2422-91E2-3D3C4F4BC6A6}"/>
              </a:ext>
            </a:extLst>
          </p:cNvPr>
          <p:cNvSpPr txBox="1"/>
          <p:nvPr/>
        </p:nvSpPr>
        <p:spPr>
          <a:xfrm>
            <a:off x="2638927" y="5621835"/>
            <a:ext cx="1583355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Both are organized systems require control &amp; must work together.</a:t>
            </a:r>
          </a:p>
        </p:txBody>
      </p:sp>
      <p:pic>
        <p:nvPicPr>
          <p:cNvPr id="5122" name="Picture 2" descr="The Psychology of GIFs - Galvanize Action">
            <a:extLst>
              <a:ext uri="{FF2B5EF4-FFF2-40B4-BE49-F238E27FC236}">
                <a16:creationId xmlns:a16="http://schemas.microsoft.com/office/drawing/2014/main" id="{19222A70-0C3C-4D94-3986-E191948D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56" y="8549348"/>
            <a:ext cx="857250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50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BD1FA41-B88A-F8D3-C132-A416F2CA870D}"/>
              </a:ext>
            </a:extLst>
          </p:cNvPr>
          <p:cNvSpPr txBox="1"/>
          <p:nvPr/>
        </p:nvSpPr>
        <p:spPr>
          <a:xfrm>
            <a:off x="-2533650" y="1437409"/>
            <a:ext cx="12230100" cy="14219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en-US" sz="9600" dirty="0">
                <a:latin typeface="Oswald" panose="02000503000000000000" pitchFamily="2" charset="0"/>
              </a:rPr>
              <a:t>READING CHECK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B40146F-DF3A-9E32-EB04-0B0D253E714B}"/>
              </a:ext>
            </a:extLst>
          </p:cNvPr>
          <p:cNvSpPr txBox="1"/>
          <p:nvPr/>
        </p:nvSpPr>
        <p:spPr>
          <a:xfrm>
            <a:off x="3581400" y="3774340"/>
            <a:ext cx="17316450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 example of how multiple body systems work together to perform a specific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794968A-40B1-E577-9F30-D29194C2831A}"/>
              </a:ext>
            </a:extLst>
          </p:cNvPr>
          <p:cNvSpPr txBox="1"/>
          <p:nvPr/>
        </p:nvSpPr>
        <p:spPr>
          <a:xfrm>
            <a:off x="4255770" y="7724123"/>
            <a:ext cx="16988788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To enable us to breathe the circulatory &amp; muscular systems need to together</a:t>
            </a:r>
            <a:endParaRPr lang="en-US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How is the human body organized?"/>
          <p:cNvSpPr txBox="1">
            <a:spLocks noGrp="1"/>
          </p:cNvSpPr>
          <p:nvPr>
            <p:ph type="title"/>
          </p:nvPr>
        </p:nvSpPr>
        <p:spPr>
          <a:xfrm>
            <a:off x="492726" y="431799"/>
            <a:ext cx="11696700" cy="2497835"/>
          </a:xfrm>
          <a:prstGeom prst="rect">
            <a:avLst/>
          </a:prstGeom>
        </p:spPr>
        <p:txBody>
          <a:bodyPr/>
          <a:lstStyle>
            <a:lvl1pPr defTabSz="1999488">
              <a:defRPr sz="6800" spc="-100"/>
            </a:lvl1pPr>
          </a:lstStyle>
          <a:p>
            <a:r>
              <a:rPr b="1" dirty="0">
                <a:solidFill>
                  <a:schemeClr val="tx1"/>
                </a:solidFill>
                <a:latin typeface="Arial Black" panose="020B0A04020102020204" pitchFamily="34" charset="0"/>
              </a:rPr>
              <a:t>How is the human body organized?</a:t>
            </a:r>
          </a:p>
        </p:txBody>
      </p:sp>
      <p:pic>
        <p:nvPicPr>
          <p:cNvPr id="160" name="istockphoto-153591574-612x612.jpg" descr="istockphoto-153591574-612x612.jpg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63503" y="1987548"/>
            <a:ext cx="10922001" cy="11176002"/>
          </a:xfrm>
          <a:prstGeom prst="rect">
            <a:avLst/>
          </a:prstGeom>
        </p:spPr>
      </p:pic>
      <p:sp>
        <p:nvSpPr>
          <p:cNvPr id="161" name="Our body is organized into systems that work together.…"/>
          <p:cNvSpPr txBox="1">
            <a:spLocks noGrp="1"/>
          </p:cNvSpPr>
          <p:nvPr>
            <p:ph type="body" sz="half" idx="1"/>
          </p:nvPr>
        </p:nvSpPr>
        <p:spPr>
          <a:xfrm>
            <a:off x="152399" y="3596384"/>
            <a:ext cx="11696700" cy="94782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Our body is organized </a:t>
            </a:r>
            <a:r>
              <a:rPr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into systems that work together.</a:t>
            </a: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When you walk up the stairs or ride a bike, </a:t>
            </a:r>
            <a:r>
              <a:rPr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your nervous, skeletal, and muscular systems </a:t>
            </a: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are working together to move your body. 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FontTx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your digestive and circulatory systems </a:t>
            </a:r>
            <a:r>
              <a:rPr lang="en-US" sz="4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 together to help the cells in your body get the energy they need to function</a:t>
            </a:r>
          </a:p>
          <a:p>
            <a:pPr algn="l" defTabSz="2438337">
              <a:lnSpc>
                <a:spcPct val="90000"/>
              </a:lnSpc>
              <a:spcBef>
                <a:spcPts val="2400"/>
              </a:spcBef>
              <a:buSzPct val="150000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546100" indent="-546100" algn="l" defTabSz="2438337">
              <a:lnSpc>
                <a:spcPct val="90000"/>
              </a:lnSpc>
              <a:spcBef>
                <a:spcPts val="2400"/>
              </a:spcBef>
              <a:buSzPct val="150000"/>
              <a:buChar char="•"/>
              <a:defRPr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Each system is made up of smaller parts, </a:t>
            </a:r>
            <a:r>
              <a:rPr dirty="0">
                <a:solidFill>
                  <a:srgbClr val="C00000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with the smallest being the cells</a:t>
            </a: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 that form the basic units of every living thing.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w is the human body organiz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rPr dirty="0">
                <a:solidFill>
                  <a:srgbClr val="FF0000"/>
                </a:solidFill>
                <a:latin typeface="Arial Black" panose="020B0A04020102020204" pitchFamily="34" charset="0"/>
              </a:rPr>
              <a:t>How is the human body organized?</a:t>
            </a:r>
          </a:p>
        </p:txBody>
      </p:sp>
      <p:sp>
        <p:nvSpPr>
          <p:cNvPr id="155" name="The human body is organized at different levels, starting with the cell . Cells are organized into tissues, and tissues form organs. Organs are organized into organ systems such as the skeletal and muscular systems."/>
          <p:cNvSpPr txBox="1">
            <a:spLocks noGrp="1"/>
          </p:cNvSpPr>
          <p:nvPr>
            <p:ph type="body" idx="1"/>
          </p:nvPr>
        </p:nvSpPr>
        <p:spPr>
          <a:xfrm>
            <a:off x="360460" y="2616199"/>
            <a:ext cx="21948580" cy="1032510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r>
              <a:rPr dirty="0">
                <a:solidFill>
                  <a:schemeClr val="tx1"/>
                </a:solidFill>
                <a:latin typeface="Arial Black" panose="020B0A04020102020204" pitchFamily="34" charset="0"/>
              </a:rPr>
              <a:t>The human body is organized at different levels, starting with the </a:t>
            </a:r>
            <a:r>
              <a:rPr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cell </a:t>
            </a:r>
            <a:r>
              <a:rPr dirty="0">
                <a:solidFill>
                  <a:schemeClr val="tx1"/>
                </a:solidFill>
                <a:latin typeface="Arial Black" panose="020B0A04020102020204" pitchFamily="34" charset="0"/>
              </a:rPr>
              <a:t>. Cells are organized into </a:t>
            </a:r>
            <a:r>
              <a:rPr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tissues</a:t>
            </a:r>
            <a:r>
              <a:rPr dirty="0">
                <a:solidFill>
                  <a:schemeClr val="tx1"/>
                </a:solidFill>
                <a:latin typeface="Arial Black" panose="020B0A04020102020204" pitchFamily="34" charset="0"/>
              </a:rPr>
              <a:t>, and tissues form </a:t>
            </a:r>
            <a:r>
              <a:rPr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organs</a:t>
            </a:r>
            <a:r>
              <a:rPr dirty="0">
                <a:solidFill>
                  <a:schemeClr val="tx1"/>
                </a:solidFill>
                <a:latin typeface="Arial Black" panose="020B0A04020102020204" pitchFamily="34" charset="0"/>
              </a:rPr>
              <a:t>. Organs are organized into </a:t>
            </a:r>
            <a:r>
              <a:rPr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organ systems </a:t>
            </a:r>
            <a:r>
              <a:rPr dirty="0">
                <a:solidFill>
                  <a:schemeClr val="tx1"/>
                </a:solidFill>
                <a:latin typeface="Arial Black" panose="020B0A04020102020204" pitchFamily="34" charset="0"/>
              </a:rPr>
              <a:t>such as the skeletal and muscular systems.</a:t>
            </a:r>
          </a:p>
        </p:txBody>
      </p:sp>
      <p:pic>
        <p:nvPicPr>
          <p:cNvPr id="4" name="organization-diagram-unit-organism-levels-cells-tissues.jpg" descr="organization-diagram-unit-organism-levels-cells-tissues.jpg">
            <a:extLst>
              <a:ext uri="{FF2B5EF4-FFF2-40B4-BE49-F238E27FC236}">
                <a16:creationId xmlns:a16="http://schemas.microsoft.com/office/drawing/2014/main" id="{A8CFD621-415E-4EDF-8C14-B471FB4204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60" y="6153151"/>
            <a:ext cx="23438044" cy="75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What are the levels of organizatio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rPr dirty="0">
                <a:solidFill>
                  <a:srgbClr val="FF0000"/>
                </a:solidFill>
                <a:latin typeface="Arial Black" panose="020B0A04020102020204" pitchFamily="34" charset="0"/>
              </a:rPr>
              <a:t>What are the levels of organization?</a:t>
            </a:r>
          </a:p>
        </p:txBody>
      </p:sp>
      <p:sp>
        <p:nvSpPr>
          <p:cNvPr id="166" name="Cells…"/>
          <p:cNvSpPr txBox="1">
            <a:spLocks noGrp="1"/>
          </p:cNvSpPr>
          <p:nvPr>
            <p:ph type="body" idx="1"/>
          </p:nvPr>
        </p:nvSpPr>
        <p:spPr>
          <a:xfrm>
            <a:off x="342899" y="2698750"/>
            <a:ext cx="21948578" cy="9493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>
                <a:latin typeface="Arial Black" panose="020B0A04020102020204" pitchFamily="34" charset="0"/>
              </a:rPr>
              <a:t>Cells</a:t>
            </a:r>
          </a:p>
          <a:p>
            <a:r>
              <a:rPr sz="6000" dirty="0">
                <a:latin typeface="Arial Black" panose="020B0A04020102020204" pitchFamily="34" charset="0"/>
              </a:rPr>
              <a:t>Tissues </a:t>
            </a:r>
          </a:p>
          <a:p>
            <a:r>
              <a:rPr sz="6000" dirty="0">
                <a:latin typeface="Arial Black" panose="020B0A04020102020204" pitchFamily="34" charset="0"/>
              </a:rPr>
              <a:t>Organs </a:t>
            </a:r>
          </a:p>
          <a:p>
            <a:r>
              <a:rPr sz="6000" dirty="0">
                <a:latin typeface="Arial Black" panose="020B0A04020102020204" pitchFamily="34" charset="0"/>
              </a:rPr>
              <a:t>Organ system </a:t>
            </a:r>
          </a:p>
        </p:txBody>
      </p:sp>
      <p:pic>
        <p:nvPicPr>
          <p:cNvPr id="167" name="image-3.jpg" descr="image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0" y="2209800"/>
            <a:ext cx="9715501" cy="1102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45F6638-E2C4-46CA-8686-F9603D4C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1" y="7581900"/>
            <a:ext cx="11644015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B1AE-5B0C-4E06-B9D1-49FE7F9B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057900"/>
            <a:ext cx="9753600" cy="16002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Cell</a:t>
            </a:r>
            <a:endParaRPr lang="en-GB" sz="9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2161373-C705-4C1C-858F-DD974D1146C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r="24968"/>
          <a:stretch>
            <a:fillRect/>
          </a:stretch>
        </p:blipFill>
        <p:spPr>
          <a:xfrm>
            <a:off x="11430000" y="941388"/>
            <a:ext cx="10972800" cy="12328525"/>
          </a:xfrm>
        </p:spPr>
      </p:pic>
    </p:spTree>
    <p:extLst>
      <p:ext uri="{BB962C8B-B14F-4D97-AF65-F5344CB8AC3E}">
        <p14:creationId xmlns:p14="http://schemas.microsoft.com/office/powerpoint/2010/main" val="663893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ells"/>
          <p:cNvSpPr txBox="1">
            <a:spLocks noGrp="1"/>
          </p:cNvSpPr>
          <p:nvPr>
            <p:ph type="title"/>
          </p:nvPr>
        </p:nvSpPr>
        <p:spPr>
          <a:xfrm>
            <a:off x="211534" y="374647"/>
            <a:ext cx="11294666" cy="1600203"/>
          </a:xfrm>
          <a:prstGeom prst="rect">
            <a:avLst/>
          </a:prstGeom>
        </p:spPr>
        <p:txBody>
          <a:bodyPr/>
          <a:lstStyle>
            <a:lvl1pPr defTabSz="2267711">
              <a:defRPr sz="7800" spc="-100"/>
            </a:lvl1pPr>
          </a:lstStyle>
          <a:p>
            <a:r>
              <a:rPr dirty="0">
                <a:solidFill>
                  <a:srgbClr val="FF0000"/>
                </a:solidFill>
                <a:latin typeface="Arial Black" panose="020B0A04020102020204" pitchFamily="34" charset="0"/>
              </a:rPr>
              <a:t>Cells </a:t>
            </a:r>
          </a:p>
        </p:txBody>
      </p:sp>
      <p:sp>
        <p:nvSpPr>
          <p:cNvPr id="170" name="Cells are the basic building blocks of all living things.…"/>
          <p:cNvSpPr txBox="1">
            <a:spLocks noGrp="1"/>
          </p:cNvSpPr>
          <p:nvPr>
            <p:ph type="body" sz="half" idx="1"/>
          </p:nvPr>
        </p:nvSpPr>
        <p:spPr>
          <a:xfrm>
            <a:off x="125808" y="1473200"/>
            <a:ext cx="14352192" cy="111887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9575" indent="-409575" algn="l" defTabSz="1828754">
              <a:lnSpc>
                <a:spcPct val="90000"/>
              </a:lnSpc>
              <a:spcBef>
                <a:spcPts val="1800"/>
              </a:spcBef>
              <a:buSzPct val="150000"/>
              <a:buChar char="•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Cells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 are 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  <a:ea typeface="Canela Text Bold"/>
                <a:cs typeface="Canela Text Bold"/>
                <a:sym typeface="Canela Text Bold"/>
              </a:rPr>
              <a:t>the basic building blocks of all living things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endParaRPr lang="en-US" sz="4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l" defTabSz="1828754">
              <a:lnSpc>
                <a:spcPct val="90000"/>
              </a:lnSpc>
              <a:spcBef>
                <a:spcPts val="1800"/>
              </a:spcBef>
              <a:buSzPct val="150000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sz="4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09575" indent="-409575" algn="l" defTabSz="1828754">
              <a:lnSpc>
                <a:spcPct val="90000"/>
              </a:lnSpc>
              <a:spcBef>
                <a:spcPts val="1800"/>
              </a:spcBef>
              <a:buSzPct val="150000"/>
              <a:buChar char="•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The human body is composed of </a:t>
            </a: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trillions of cells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  <a:endParaRPr lang="en-US" sz="4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l" defTabSz="1828754">
              <a:lnSpc>
                <a:spcPct val="90000"/>
              </a:lnSpc>
              <a:spcBef>
                <a:spcPts val="1800"/>
              </a:spcBef>
              <a:buSzPct val="150000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marL="409575" indent="-409575" algn="l" defTabSz="1828754">
              <a:lnSpc>
                <a:spcPct val="90000"/>
              </a:lnSpc>
              <a:spcBef>
                <a:spcPts val="1800"/>
              </a:spcBef>
              <a:buSzPct val="150000"/>
              <a:buChar char="•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They provide structure for the body, </a:t>
            </a: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take in nutrients from food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convert those nutrients into energy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, and </a:t>
            </a: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carry out specialized functions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endParaRPr lang="en-US" sz="4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l" defTabSz="1828754">
              <a:lnSpc>
                <a:spcPct val="90000"/>
              </a:lnSpc>
              <a:spcBef>
                <a:spcPts val="1800"/>
              </a:spcBef>
              <a:buSzPct val="150000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sz="4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09575" indent="-409575" algn="l" defTabSz="1828754">
              <a:lnSpc>
                <a:spcPct val="90000"/>
              </a:lnSpc>
              <a:spcBef>
                <a:spcPts val="1800"/>
              </a:spcBef>
              <a:buSzPct val="150000"/>
              <a:buChar char="•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Cells have many parts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, each with a different function.</a:t>
            </a:r>
          </a:p>
          <a:p>
            <a:pPr marL="409575" indent="-409575" algn="l" defTabSz="1828754">
              <a:lnSpc>
                <a:spcPct val="90000"/>
              </a:lnSpc>
              <a:spcBef>
                <a:spcPts val="1800"/>
              </a:spcBef>
              <a:buSzPct val="150000"/>
              <a:buChar char="•"/>
              <a:defRPr sz="3300" spc="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You are alive because </a:t>
            </a:r>
            <a:r>
              <a:rPr sz="4600" b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specialized cells are performing their functions </a:t>
            </a:r>
            <a:r>
              <a:rPr sz="4600" b="1" dirty="0">
                <a:solidFill>
                  <a:schemeClr val="tx1"/>
                </a:solidFill>
                <a:latin typeface="Arial Black" panose="020B0A04020102020204" pitchFamily="34" charset="0"/>
              </a:rPr>
              <a:t>throughout your body. </a:t>
            </a:r>
          </a:p>
        </p:txBody>
      </p:sp>
      <p:pic>
        <p:nvPicPr>
          <p:cNvPr id="171" name="cell_diagram_yourgenome.png" descr="cell_diagram_yourgenom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15"/>
          <a:stretch>
            <a:fillRect/>
          </a:stretch>
        </p:blipFill>
        <p:spPr>
          <a:xfrm>
            <a:off x="14596592" y="2708472"/>
            <a:ext cx="9787408" cy="9953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B1AE-5B0C-4E06-B9D1-49FE7F9B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057900"/>
            <a:ext cx="9753600" cy="16002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Tissue</a:t>
            </a:r>
            <a:endParaRPr lang="en-GB" sz="9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 descr="Tissues GIFs - Get the best gif on GIFER">
            <a:extLst>
              <a:ext uri="{FF2B5EF4-FFF2-40B4-BE49-F238E27FC236}">
                <a16:creationId xmlns:a16="http://schemas.microsoft.com/office/drawing/2014/main" id="{8F782CE2-0099-45A1-A5C3-B6B7F5FA92A9}"/>
              </a:ext>
            </a:extLst>
          </p:cNvPr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624"/>
          <a:stretch>
            <a:fillRect/>
          </a:stretch>
        </p:blipFill>
        <p:spPr bwMode="auto">
          <a:xfrm>
            <a:off x="12192000" y="719138"/>
            <a:ext cx="10972800" cy="1232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3557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1212</Words>
  <Application>Microsoft Office PowerPoint</Application>
  <PresentationFormat>Custom</PresentationFormat>
  <Paragraphs>149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AvenirLTPro-Roman</vt:lpstr>
      <vt:lpstr>Canela Bold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Oswald</vt:lpstr>
      <vt:lpstr>23_ClassicWhite</vt:lpstr>
      <vt:lpstr> Body Organization </vt:lpstr>
      <vt:lpstr>PowerPoint Presentation</vt:lpstr>
      <vt:lpstr>Organization of the Body </vt:lpstr>
      <vt:lpstr>How is the human body organized?</vt:lpstr>
      <vt:lpstr>How is the human body organized?</vt:lpstr>
      <vt:lpstr>What are the levels of organization?</vt:lpstr>
      <vt:lpstr>Cell</vt:lpstr>
      <vt:lpstr>Cells </vt:lpstr>
      <vt:lpstr>Tissue</vt:lpstr>
      <vt:lpstr>Tissue </vt:lpstr>
      <vt:lpstr>Types of tissue</vt:lpstr>
      <vt:lpstr>Organ &amp;Organ System</vt:lpstr>
      <vt:lpstr>Organ</vt:lpstr>
      <vt:lpstr>Kidney</vt:lpstr>
      <vt:lpstr>Human organ System</vt:lpstr>
      <vt:lpstr>Control Systems </vt:lpstr>
      <vt:lpstr>Control Systems </vt:lpstr>
      <vt:lpstr>Structural Systems </vt:lpstr>
      <vt:lpstr>Structural Systems </vt:lpstr>
      <vt:lpstr>Structural Systems </vt:lpstr>
      <vt:lpstr>Oxygen  and transport systems</vt:lpstr>
      <vt:lpstr>Oxygen  and transport systems</vt:lpstr>
      <vt:lpstr>Food and waste processing systems </vt:lpstr>
      <vt:lpstr>Food and waste processing systems </vt:lpstr>
      <vt:lpstr>Food and waste processing systems </vt:lpstr>
      <vt:lpstr>Defense  System</vt:lpstr>
      <vt:lpstr>11-Reproductive system </vt:lpstr>
      <vt:lpstr>11-Reproductive system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Organization</dc:title>
  <dc:creator>DELL</dc:creator>
  <cp:lastModifiedBy>vm243</cp:lastModifiedBy>
  <cp:revision>36</cp:revision>
  <dcterms:modified xsi:type="dcterms:W3CDTF">2026-02-25T03:31:24Z</dcterms:modified>
</cp:coreProperties>
</file>