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0"/>
  </p:notesMasterIdLst>
  <p:sldIdLst>
    <p:sldId id="256" r:id="rId3"/>
    <p:sldId id="257" r:id="rId4"/>
    <p:sldId id="258" r:id="rId5"/>
    <p:sldId id="295" r:id="rId6"/>
    <p:sldId id="260" r:id="rId7"/>
    <p:sldId id="294" r:id="rId8"/>
    <p:sldId id="292" r:id="rId9"/>
    <p:sldId id="259" r:id="rId10"/>
    <p:sldId id="296" r:id="rId11"/>
    <p:sldId id="262" r:id="rId12"/>
    <p:sldId id="297" r:id="rId13"/>
    <p:sldId id="263" r:id="rId14"/>
    <p:sldId id="268" r:id="rId15"/>
    <p:sldId id="264" r:id="rId16"/>
    <p:sldId id="265" r:id="rId17"/>
    <p:sldId id="266" r:id="rId18"/>
    <p:sldId id="293" r:id="rId19"/>
    <p:sldId id="267" r:id="rId20"/>
    <p:sldId id="269" r:id="rId21"/>
    <p:sldId id="270" r:id="rId22"/>
    <p:sldId id="273" r:id="rId23"/>
    <p:sldId id="280" r:id="rId24"/>
    <p:sldId id="281" r:id="rId25"/>
    <p:sldId id="274" r:id="rId26"/>
    <p:sldId id="275" r:id="rId27"/>
    <p:sldId id="277"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95208" autoAdjust="0"/>
  </p:normalViewPr>
  <p:slideViewPr>
    <p:cSldViewPr>
      <p:cViewPr varScale="1">
        <p:scale>
          <a:sx n="81" d="100"/>
          <a:sy n="81" d="100"/>
        </p:scale>
        <p:origin x="106" y="67"/>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2DD8B-D642-4F9A-A5E0-FB6D33DBC77C}"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B439B-3A91-4FCE-9A0F-F4127B263C97}" type="slidenum">
              <a:rPr lang="en-US" smtClean="0"/>
              <a:t>‹#›</a:t>
            </a:fld>
            <a:endParaRPr lang="en-US"/>
          </a:p>
        </p:txBody>
      </p:sp>
    </p:spTree>
    <p:extLst>
      <p:ext uri="{BB962C8B-B14F-4D97-AF65-F5344CB8AC3E}">
        <p14:creationId xmlns:p14="http://schemas.microsoft.com/office/powerpoint/2010/main" val="45063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is ready in plant cells but how to consume it to take the energy? By respiration Same as human glucose is ready in cells but how to consume it ? By respiration</a:t>
            </a:r>
          </a:p>
        </p:txBody>
      </p:sp>
      <p:sp>
        <p:nvSpPr>
          <p:cNvPr id="4" name="Slide Number Placeholder 3"/>
          <p:cNvSpPr>
            <a:spLocks noGrp="1"/>
          </p:cNvSpPr>
          <p:nvPr>
            <p:ph type="sldNum" sz="quarter" idx="5"/>
          </p:nvPr>
        </p:nvSpPr>
        <p:spPr/>
        <p:txBody>
          <a:bodyPr/>
          <a:lstStyle/>
          <a:p>
            <a:fld id="{EE3B439B-3A91-4FCE-9A0F-F4127B263C97}" type="slidenum">
              <a:rPr lang="en-US" smtClean="0"/>
              <a:t>6</a:t>
            </a:fld>
            <a:endParaRPr lang="en-US"/>
          </a:p>
        </p:txBody>
      </p:sp>
    </p:spTree>
    <p:extLst>
      <p:ext uri="{BB962C8B-B14F-4D97-AF65-F5344CB8AC3E}">
        <p14:creationId xmlns:p14="http://schemas.microsoft.com/office/powerpoint/2010/main" val="57383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B439B-3A91-4FCE-9A0F-F4127B263C97}" type="slidenum">
              <a:rPr lang="en-US" smtClean="0"/>
              <a:t>7</a:t>
            </a:fld>
            <a:endParaRPr lang="en-US"/>
          </a:p>
        </p:txBody>
      </p:sp>
    </p:spTree>
    <p:extLst>
      <p:ext uri="{BB962C8B-B14F-4D97-AF65-F5344CB8AC3E}">
        <p14:creationId xmlns:p14="http://schemas.microsoft.com/office/powerpoint/2010/main" val="3431916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B439B-3A91-4FCE-9A0F-F4127B263C97}" type="slidenum">
              <a:rPr lang="en-US" smtClean="0"/>
              <a:t>8</a:t>
            </a:fld>
            <a:endParaRPr lang="en-US"/>
          </a:p>
        </p:txBody>
      </p:sp>
    </p:spTree>
    <p:extLst>
      <p:ext uri="{BB962C8B-B14F-4D97-AF65-F5344CB8AC3E}">
        <p14:creationId xmlns:p14="http://schemas.microsoft.com/office/powerpoint/2010/main" val="83669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3" name="Subtitle 2"/>
          <p:cNvSpPr>
            <a:spLocks noGrp="1"/>
          </p:cNvSpPr>
          <p:nvPr>
            <p:ph type="subTitle" idx="1"/>
          </p:nvPr>
        </p:nvSpPr>
        <p:spPr>
          <a:xfrm>
            <a:off x="4991097" y="3721473"/>
            <a:ext cx="682752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1D8BD707-D9CF-40AE-B4C6-C98DA3205C09}"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55300" y="6429375"/>
            <a:ext cx="1168400" cy="292100"/>
          </a:xfrm>
        </p:spPr>
        <p:txBody>
          <a:bodyPr/>
          <a:lstStyle/>
          <a:p>
            <a:fld id="{B6F15528-21DE-4FAA-801E-634DDDAF4B2B}" type="slidenum">
              <a:rPr lang="en-US" smtClean="0"/>
              <a:pPr/>
              <a:t>‹#›</a:t>
            </a:fld>
            <a:endParaRPr lang="en-US" dirty="0"/>
          </a:p>
        </p:txBody>
      </p:sp>
      <p:sp>
        <p:nvSpPr>
          <p:cNvPr id="9"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0" name="Title 9"/>
          <p:cNvSpPr>
            <a:spLocks noGrp="1"/>
          </p:cNvSpPr>
          <p:nvPr>
            <p:ph type="title"/>
          </p:nvPr>
        </p:nvSpPr>
        <p:spPr>
          <a:xfrm>
            <a:off x="4986528" y="1417320"/>
            <a:ext cx="6827520" cy="2304288"/>
          </a:xfrm>
        </p:spPr>
        <p:txBody>
          <a:bodyPr>
            <a:normAutofit/>
          </a:bodyPr>
          <a:lstStyle>
            <a:lvl1pPr>
              <a:defRPr sz="4000" cap="all" baseline="0"/>
            </a:lvl1pPr>
          </a:lstStyle>
          <a:p>
            <a:r>
              <a:rPr lang="en-US"/>
              <a:t>Click to edit Master title style</a:t>
            </a:r>
            <a:endParaRPr lang="en-US" dirty="0"/>
          </a:p>
        </p:txBody>
      </p:sp>
      <p:sp>
        <p:nvSpPr>
          <p:cNvPr id="13" name="Freeform 7"/>
          <p:cNvSpPr>
            <a:spLocks noChangeAspect="1" noEditPoints="1"/>
          </p:cNvSpPr>
          <p:nvPr/>
        </p:nvSpPr>
        <p:spPr bwMode="auto">
          <a:xfrm>
            <a:off x="1117600" y="1762090"/>
            <a:ext cx="3362368"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10/2/2023</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353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10/2/2023</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82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10/2/2023</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50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10/2/2023</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657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10/2/2023</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61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10/2/2023</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638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10/2/2023</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526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10/2/2023</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78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7319512" y="0"/>
            <a:ext cx="4525024"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25" name="Title Placeholder 1"/>
          <p:cNvSpPr>
            <a:spLocks noGrp="1"/>
          </p:cNvSpPr>
          <p:nvPr>
            <p:ph type="title"/>
          </p:nvPr>
        </p:nvSpPr>
        <p:spPr>
          <a:xfrm>
            <a:off x="368300" y="228601"/>
            <a:ext cx="11455400" cy="1066801"/>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10/2/2023</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987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10/2/2023</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980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10/2/2023</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98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p:txBody>
          <a:bodyPr/>
          <a:lstStyle>
            <a:lvl1pPr>
              <a:defRPr>
                <a:solidFill>
                  <a:schemeClr val="bg2"/>
                </a:solidFill>
              </a:defRPr>
            </a:lvl1pPr>
          </a:lstStyle>
          <a:p>
            <a:fld id="{1D8BD707-D9CF-40AE-B4C6-C98DA3205C09}"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5" name="Subtitle 2"/>
          <p:cNvSpPr>
            <a:spLocks noGrp="1"/>
          </p:cNvSpPr>
          <p:nvPr>
            <p:ph type="subTitle" idx="1"/>
          </p:nvPr>
        </p:nvSpPr>
        <p:spPr>
          <a:xfrm>
            <a:off x="4991099" y="1400175"/>
            <a:ext cx="682752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Freeform 7"/>
          <p:cNvSpPr>
            <a:spLocks noChangeAspect="1" noEditPoints="1"/>
          </p:cNvSpPr>
          <p:nvPr/>
        </p:nvSpPr>
        <p:spPr bwMode="auto">
          <a:xfrm>
            <a:off x="45720" y="136642"/>
            <a:ext cx="4434865"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2" name="Title 11"/>
          <p:cNvSpPr>
            <a:spLocks noGrp="1"/>
          </p:cNvSpPr>
          <p:nvPr>
            <p:ph type="title"/>
          </p:nvPr>
        </p:nvSpPr>
        <p:spPr>
          <a:xfrm>
            <a:off x="4978401" y="2895600"/>
            <a:ext cx="6839391"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2" name="Content Placeholder 11"/>
          <p:cNvSpPr>
            <a:spLocks noGrp="1"/>
          </p:cNvSpPr>
          <p:nvPr>
            <p:ph sz="quarter" idx="13"/>
          </p:nvPr>
        </p:nvSpPr>
        <p:spPr>
          <a:xfrm>
            <a:off x="36830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p:cNvSpPr>
            <a:spLocks noGrp="1"/>
          </p:cNvSpPr>
          <p:nvPr>
            <p:ph sz="quarter" idx="14"/>
          </p:nvPr>
        </p:nvSpPr>
        <p:spPr>
          <a:xfrm>
            <a:off x="6154420" y="1298448"/>
            <a:ext cx="5669280" cy="4937760"/>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D8BD707-D9CF-40AE-B4C6-C98DA3205C09}" type="datetimeFigureOut">
              <a:rPr lang="en-US" smtClean="0"/>
              <a:pPr/>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
        <p:nvSpPr>
          <p:cNvPr id="1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14" name="Content Placeholder 11"/>
          <p:cNvSpPr>
            <a:spLocks noGrp="1"/>
          </p:cNvSpPr>
          <p:nvPr>
            <p:ph sz="quarter" idx="13"/>
          </p:nvPr>
        </p:nvSpPr>
        <p:spPr>
          <a:xfrm>
            <a:off x="36830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1"/>
          <p:cNvSpPr>
            <a:spLocks noGrp="1"/>
          </p:cNvSpPr>
          <p:nvPr>
            <p:ph sz="quarter" idx="14"/>
          </p:nvPr>
        </p:nvSpPr>
        <p:spPr>
          <a:xfrm>
            <a:off x="6154420" y="1810512"/>
            <a:ext cx="5669280" cy="4425696"/>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half" idx="2"/>
          </p:nvPr>
        </p:nvSpPr>
        <p:spPr>
          <a:xfrm>
            <a:off x="368300" y="1298449"/>
            <a:ext cx="566420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6154420" y="1298449"/>
            <a:ext cx="566420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1D8BD707-D9CF-40AE-B4C6-C98DA3205C09}" type="datetimeFigureOut">
              <a:rPr lang="en-US" smtClean="0"/>
              <a:pPr/>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
        <p:nvSpPr>
          <p:cNvPr id="17"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lvl1pPr>
              <a:defRPr>
                <a:solidFill>
                  <a:schemeClr val="bg2"/>
                </a:solidFill>
              </a:defRPr>
            </a:lvl1pPr>
          </a:lstStyle>
          <a:p>
            <a:fld id="{1D8BD707-D9CF-40AE-B4C6-C98DA3205C09}" type="datetimeFigureOut">
              <a:rPr lang="en-US" smtClean="0"/>
              <a:pPr/>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5034580" y="533400"/>
            <a:ext cx="6751021" cy="5702808"/>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p:cNvSpPr>
            <a:spLocks noGrp="1"/>
          </p:cNvSpPr>
          <p:nvPr>
            <p:ph type="pic" idx="1"/>
          </p:nvPr>
        </p:nvSpPr>
        <p:spPr>
          <a:xfrm>
            <a:off x="4546600" y="0"/>
            <a:ext cx="764540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lvl1pPr>
              <a:defRPr>
                <a:solidFill>
                  <a:schemeClr val="bg2"/>
                </a:solidFill>
              </a:defRPr>
            </a:lvl1pPr>
          </a:lstStyle>
          <a:p>
            <a:fld id="{1D8BD707-D9CF-40AE-B4C6-C98DA3205C09}" type="datetimeFigureOut">
              <a:rPr lang="en-US" smtClean="0"/>
              <a:pPr/>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21" name="Title Placeholder 1"/>
          <p:cNvSpPr>
            <a:spLocks noGrp="1"/>
          </p:cNvSpPr>
          <p:nvPr>
            <p:ph type="title"/>
          </p:nvPr>
        </p:nvSpPr>
        <p:spPr>
          <a:xfrm>
            <a:off x="368299" y="228600"/>
            <a:ext cx="377952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365760" y="1536192"/>
            <a:ext cx="377952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228601"/>
            <a:ext cx="11455400" cy="1066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68300" y="1295401"/>
            <a:ext cx="11455400" cy="49339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8300" y="6429375"/>
            <a:ext cx="28448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1D8BD707-D9CF-40AE-B4C6-C98DA3205C09}" type="datetimeFigureOut">
              <a:rPr lang="en-US" smtClean="0"/>
              <a:pPr/>
              <a:t>10/2/2023</a:t>
            </a:fld>
            <a:endParaRPr lang="en-US" dirty="0"/>
          </a:p>
        </p:txBody>
      </p:sp>
      <p:sp>
        <p:nvSpPr>
          <p:cNvPr id="5" name="Footer Placeholder 4"/>
          <p:cNvSpPr>
            <a:spLocks noGrp="1"/>
          </p:cNvSpPr>
          <p:nvPr>
            <p:ph type="ftr" sz="quarter" idx="3"/>
          </p:nvPr>
        </p:nvSpPr>
        <p:spPr>
          <a:xfrm>
            <a:off x="4991099" y="6429375"/>
            <a:ext cx="5448300"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dirty="0"/>
          </a:p>
        </p:txBody>
      </p:sp>
      <p:sp>
        <p:nvSpPr>
          <p:cNvPr id="6" name="Slide Number Placeholder 5"/>
          <p:cNvSpPr>
            <a:spLocks noGrp="1"/>
          </p:cNvSpPr>
          <p:nvPr>
            <p:ph type="sldNum" sz="quarter" idx="4"/>
          </p:nvPr>
        </p:nvSpPr>
        <p:spPr>
          <a:xfrm>
            <a:off x="10655300" y="6429375"/>
            <a:ext cx="11684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10/2/2023</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6572610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GS_G07_NA_050-051.pdf"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1143000"/>
            <a:ext cx="6096000" cy="2743200"/>
          </a:xfrm>
        </p:spPr>
        <p:txBody>
          <a:bodyPr>
            <a:normAutofit/>
          </a:bodyPr>
          <a:lstStyle/>
          <a:p>
            <a:pPr algn="ctr"/>
            <a:r>
              <a:rPr lang="en-US" b="1" u="sng" dirty="0">
                <a:latin typeface="Lucida Calligraphy" pitchFamily="66" charset="0"/>
              </a:rPr>
              <a:t>Topic 1:</a:t>
            </a:r>
            <a:br>
              <a:rPr lang="en-US" b="1" u="sng" dirty="0">
                <a:latin typeface="Lucida Calligraphy" pitchFamily="66" charset="0"/>
              </a:rPr>
            </a:br>
            <a:r>
              <a:rPr lang="en-US" b="1" u="sng" dirty="0">
                <a:latin typeface="Lucida Calligraphy" pitchFamily="66" charset="0"/>
              </a:rPr>
              <a:t>Lesson 6:</a:t>
            </a:r>
            <a:br>
              <a:rPr lang="en-US" b="1" u="sng" dirty="0">
                <a:latin typeface="Lucida Calligraphy" pitchFamily="66" charset="0"/>
              </a:rPr>
            </a:br>
            <a:r>
              <a:rPr lang="en-US" b="1" u="sng" dirty="0">
                <a:latin typeface="Lucida Calligraphy" pitchFamily="66" charset="0"/>
              </a:rPr>
              <a:t>Cellular respiration</a:t>
            </a:r>
          </a:p>
        </p:txBody>
      </p:sp>
    </p:spTree>
    <p:extLst>
      <p:ext uri="{BB962C8B-B14F-4D97-AF65-F5344CB8AC3E}">
        <p14:creationId xmlns:p14="http://schemas.microsoft.com/office/powerpoint/2010/main" val="201018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6" y="-152399"/>
            <a:ext cx="8591550" cy="838200"/>
          </a:xfrm>
        </p:spPr>
        <p:txBody>
          <a:bodyPr/>
          <a:lstStyle/>
          <a:p>
            <a:r>
              <a:rPr lang="en-US" b="1" u="sng" dirty="0">
                <a:solidFill>
                  <a:srgbClr val="FF0000"/>
                </a:solidFill>
                <a:latin typeface="Lucida Calligraphy" pitchFamily="66" charset="0"/>
              </a:rPr>
              <a:t>Cellular Respiration Process</a:t>
            </a:r>
          </a:p>
        </p:txBody>
      </p:sp>
      <p:sp>
        <p:nvSpPr>
          <p:cNvPr id="3" name="Content Placeholder 2"/>
          <p:cNvSpPr>
            <a:spLocks noGrp="1"/>
          </p:cNvSpPr>
          <p:nvPr>
            <p:ph sz="quarter" idx="13"/>
          </p:nvPr>
        </p:nvSpPr>
        <p:spPr>
          <a:xfrm>
            <a:off x="228600" y="762000"/>
            <a:ext cx="11887200" cy="5943600"/>
          </a:xfrm>
        </p:spPr>
        <p:txBody>
          <a:bodyPr/>
          <a:lstStyle/>
          <a:p>
            <a:pPr marL="0" indent="0" algn="ctr">
              <a:buNone/>
            </a:pPr>
            <a:r>
              <a:rPr lang="en-US" sz="2400" b="1" dirty="0">
                <a:latin typeface="Arial" panose="020B0604020202020204" pitchFamily="34" charset="0"/>
                <a:cs typeface="Arial" panose="020B0604020202020204" pitchFamily="34" charset="0"/>
              </a:rPr>
              <a:t>Cellular respiration like photosynthesis is a </a:t>
            </a:r>
            <a:r>
              <a:rPr lang="en-US" sz="2400" b="1" u="sng" dirty="0">
                <a:solidFill>
                  <a:srgbClr val="FF0000"/>
                </a:solidFill>
                <a:latin typeface="Arial" panose="020B0604020202020204" pitchFamily="34" charset="0"/>
                <a:cs typeface="Arial" panose="020B0604020202020204" pitchFamily="34" charset="0"/>
              </a:rPr>
              <a:t>two-stage process</a:t>
            </a:r>
            <a:r>
              <a:rPr lang="en-US" sz="2400" b="1" dirty="0">
                <a:latin typeface="Arial" panose="020B0604020202020204" pitchFamily="34" charset="0"/>
                <a:cs typeface="Arial" panose="020B0604020202020204" pitchFamily="34" charset="0"/>
              </a:rPr>
              <a:t>. </a:t>
            </a:r>
          </a:p>
          <a:p>
            <a:pPr marL="0" indent="0">
              <a:spcBef>
                <a:spcPts val="0"/>
              </a:spcBef>
              <a:buNone/>
            </a:pPr>
            <a:r>
              <a:rPr lang="en-US" sz="2400" b="1" dirty="0">
                <a:highlight>
                  <a:srgbClr val="FFFF00"/>
                </a:highlight>
                <a:latin typeface="Arial" panose="020B0604020202020204" pitchFamily="34" charset="0"/>
                <a:cs typeface="Arial" panose="020B0604020202020204" pitchFamily="34" charset="0"/>
              </a:rPr>
              <a:t>Stage 1:</a:t>
            </a:r>
          </a:p>
          <a:p>
            <a:pPr marL="0" indent="0">
              <a:spcBef>
                <a:spcPts val="0"/>
              </a:spcBef>
              <a:buNone/>
            </a:pPr>
            <a:r>
              <a:rPr lang="en-US" sz="2400" b="1" dirty="0">
                <a:latin typeface="Arial" panose="020B0604020202020204" pitchFamily="34" charset="0"/>
                <a:cs typeface="Arial" panose="020B0604020202020204" pitchFamily="34" charset="0"/>
              </a:rPr>
              <a:t>       It occurs in the cell’s cytoplasm, where glucose is broken down into smaller molecules. Oxygen is not involved in this stage, and only a small amount of energy is released. </a:t>
            </a:r>
          </a:p>
          <a:p>
            <a:pPr marL="0" indent="0">
              <a:spcBef>
                <a:spcPts val="0"/>
              </a:spcBef>
              <a:buNone/>
            </a:pPr>
            <a:r>
              <a:rPr lang="en-US" sz="2400" b="1" dirty="0">
                <a:highlight>
                  <a:srgbClr val="FFFF00"/>
                </a:highlight>
                <a:latin typeface="Arial" panose="020B0604020202020204" pitchFamily="34" charset="0"/>
                <a:cs typeface="Arial" panose="020B0604020202020204" pitchFamily="34" charset="0"/>
              </a:rPr>
              <a:t>Stage 2:  </a:t>
            </a:r>
          </a:p>
          <a:p>
            <a:pPr marL="0" indent="0">
              <a:spcBef>
                <a:spcPts val="0"/>
              </a:spcBef>
              <a:buNone/>
            </a:pPr>
            <a:r>
              <a:rPr lang="en-US" sz="2400" b="1" dirty="0">
                <a:latin typeface="Arial" panose="020B0604020202020204" pitchFamily="34" charset="0"/>
                <a:cs typeface="Arial" panose="020B0604020202020204" pitchFamily="34" charset="0"/>
              </a:rPr>
              <a:t>       This stage occurs in a mitochondrion and uses oxygen. The smaller molecules produced in Stage 1 are broken down even more which releases a great deal of energy that the cell can use for all its activities.</a:t>
            </a:r>
          </a:p>
          <a:p>
            <a:pPr marL="0" indent="0">
              <a:spcBef>
                <a:spcPts val="0"/>
              </a:spcBef>
              <a:buNone/>
            </a:pPr>
            <a:endParaRPr lang="en-US" dirty="0"/>
          </a:p>
        </p:txBody>
      </p:sp>
      <p:pic>
        <p:nvPicPr>
          <p:cNvPr id="14" name="Picture 3"/>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31382" t="51382" r="17247" b="16869"/>
          <a:stretch/>
        </p:blipFill>
        <p:spPr bwMode="auto">
          <a:xfrm>
            <a:off x="1066800" y="4114799"/>
            <a:ext cx="9153793"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C0B4B492-C849-4F09-861F-2DFFAB5C1997}"/>
              </a:ext>
            </a:extLst>
          </p:cNvPr>
          <p:cNvSpPr/>
          <p:nvPr/>
        </p:nvSpPr>
        <p:spPr>
          <a:xfrm>
            <a:off x="3200400" y="1524000"/>
            <a:ext cx="2438400" cy="3810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1059C5-6565-4B0A-B53F-C339EC95C7DE}"/>
              </a:ext>
            </a:extLst>
          </p:cNvPr>
          <p:cNvSpPr/>
          <p:nvPr/>
        </p:nvSpPr>
        <p:spPr>
          <a:xfrm>
            <a:off x="6781800" y="1524000"/>
            <a:ext cx="3581400" cy="3810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FA3E5A-6222-4A61-873B-B4C3AD3AFE05}"/>
              </a:ext>
            </a:extLst>
          </p:cNvPr>
          <p:cNvSpPr/>
          <p:nvPr/>
        </p:nvSpPr>
        <p:spPr>
          <a:xfrm>
            <a:off x="304800" y="1905000"/>
            <a:ext cx="2743200" cy="3810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77CD7A-9465-4E45-9615-00883DE7BE0A}"/>
              </a:ext>
            </a:extLst>
          </p:cNvPr>
          <p:cNvSpPr/>
          <p:nvPr/>
        </p:nvSpPr>
        <p:spPr>
          <a:xfrm>
            <a:off x="4278568" y="3009900"/>
            <a:ext cx="4789231" cy="3810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050845-51CE-4F9B-8747-681609DB6AE8}"/>
              </a:ext>
            </a:extLst>
          </p:cNvPr>
          <p:cNvSpPr/>
          <p:nvPr/>
        </p:nvSpPr>
        <p:spPr>
          <a:xfrm>
            <a:off x="259236" y="3733800"/>
            <a:ext cx="8960963" cy="3810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0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TS | Respiration in Organisms | Why should we not sleep under a tree at  night? - YouTube">
            <a:extLst>
              <a:ext uri="{FF2B5EF4-FFF2-40B4-BE49-F238E27FC236}">
                <a16:creationId xmlns:a16="http://schemas.microsoft.com/office/drawing/2014/main" id="{AE4E51CD-A8D3-4C87-B592-E5A8C70B4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067"/>
            <a:ext cx="8925154" cy="66938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089a4432-adcb-4833-8001-6582bbf0c398/image-removebg-preview.png">
            <a:extLst>
              <a:ext uri="{FF2B5EF4-FFF2-40B4-BE49-F238E27FC236}">
                <a16:creationId xmlns:a16="http://schemas.microsoft.com/office/drawing/2014/main" id="{F63AE964-6F1F-45A4-871E-12D7E8AAF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194"/>
          <a:stretch/>
        </p:blipFill>
        <p:spPr bwMode="auto">
          <a:xfrm>
            <a:off x="9077554" y="114493"/>
            <a:ext cx="3133901" cy="677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4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91550" cy="685800"/>
          </a:xfrm>
        </p:spPr>
        <p:txBody>
          <a:bodyPr/>
          <a:lstStyle/>
          <a:p>
            <a:r>
              <a:rPr lang="en-US" b="1" u="sng" dirty="0">
                <a:latin typeface="Lucida Calligraphy" pitchFamily="66" charset="0"/>
              </a:rPr>
              <a:t>Learning Check- pgs.52,53</a:t>
            </a:r>
          </a:p>
        </p:txBody>
      </p:sp>
      <p:pic>
        <p:nvPicPr>
          <p:cNvPr id="11" name="Picture 2"/>
          <p:cNvPicPr>
            <a:picLocks noGrp="1" noChangeAspect="1" noChangeArrowheads="1"/>
          </p:cNvPicPr>
          <p:nvPr>
            <p:ph sz="quarter" idx="13"/>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832" t="38546" r="17592" b="27969"/>
          <a:stretch/>
        </p:blipFill>
        <p:spPr bwMode="auto">
          <a:xfrm>
            <a:off x="304800" y="990600"/>
            <a:ext cx="11734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478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4987" t="45790" r="15743" b="21263"/>
          <a:stretch/>
        </p:blipFill>
        <p:spPr bwMode="auto">
          <a:xfrm>
            <a:off x="76200" y="685800"/>
            <a:ext cx="12039600" cy="596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385B8B84-4054-FD6E-99CD-C90C8693B6D3}"/>
              </a:ext>
            </a:extLst>
          </p:cNvPr>
          <p:cNvSpPr>
            <a:spLocks noGrp="1"/>
          </p:cNvSpPr>
          <p:nvPr>
            <p:ph type="title"/>
          </p:nvPr>
        </p:nvSpPr>
        <p:spPr>
          <a:xfrm>
            <a:off x="304800" y="0"/>
            <a:ext cx="8591550" cy="685800"/>
          </a:xfrm>
        </p:spPr>
        <p:txBody>
          <a:bodyPr/>
          <a:lstStyle/>
          <a:p>
            <a:r>
              <a:rPr lang="en-US" b="1" u="sng" dirty="0">
                <a:latin typeface="Lucida Calligraphy" pitchFamily="66" charset="0"/>
              </a:rPr>
              <a:t>Learning Check- pgs.52,53</a:t>
            </a:r>
          </a:p>
        </p:txBody>
      </p:sp>
    </p:spTree>
    <p:extLst>
      <p:ext uri="{BB962C8B-B14F-4D97-AF65-F5344CB8AC3E}">
        <p14:creationId xmlns:p14="http://schemas.microsoft.com/office/powerpoint/2010/main" val="3045283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591550" cy="762000"/>
          </a:xfrm>
        </p:spPr>
        <p:txBody>
          <a:bodyPr/>
          <a:lstStyle/>
          <a:p>
            <a:r>
              <a:rPr lang="en-US" b="1" u="sng" dirty="0">
                <a:solidFill>
                  <a:srgbClr val="FF0000"/>
                </a:solidFill>
                <a:latin typeface="Lucida Calligraphy" pitchFamily="66" charset="0"/>
              </a:rPr>
              <a:t>Cellular Respiration Equation</a:t>
            </a:r>
          </a:p>
        </p:txBody>
      </p:sp>
      <p:sp>
        <p:nvSpPr>
          <p:cNvPr id="4" name="Content Placeholder 3"/>
          <p:cNvSpPr>
            <a:spLocks noGrp="1"/>
          </p:cNvSpPr>
          <p:nvPr>
            <p:ph sz="quarter" idx="13"/>
          </p:nvPr>
        </p:nvSpPr>
        <p:spPr>
          <a:xfrm>
            <a:off x="228600" y="914400"/>
            <a:ext cx="11811000" cy="3950208"/>
          </a:xfrm>
        </p:spPr>
        <p:txBody>
          <a:bodyPr>
            <a:normAutofit/>
          </a:bodyPr>
          <a:lstStyle/>
          <a:p>
            <a:pPr marL="342900" indent="-342900" algn="just"/>
            <a:r>
              <a:rPr lang="en-US" sz="2400" b="1" dirty="0">
                <a:latin typeface="Arial" panose="020B0604020202020204" pitchFamily="34" charset="0"/>
                <a:cs typeface="Arial" panose="020B0604020202020204" pitchFamily="34" charset="0"/>
              </a:rPr>
              <a:t>The raw materials for cellular respiration are glucose and oxygen. Heterotrophs get glucose from consuming food. </a:t>
            </a:r>
          </a:p>
          <a:p>
            <a:pPr marL="342900" indent="-342900" algn="just"/>
            <a:r>
              <a:rPr lang="en-US" sz="2400" b="1" dirty="0">
                <a:latin typeface="Arial" panose="020B0604020202020204" pitchFamily="34" charset="0"/>
                <a:cs typeface="Arial" panose="020B0604020202020204" pitchFamily="34" charset="0"/>
              </a:rPr>
              <a:t>Autotrophs carry out photosynthesis to produce their own glucose. </a:t>
            </a:r>
          </a:p>
          <a:p>
            <a:pPr marL="342900" indent="-342900" algn="just"/>
            <a:r>
              <a:rPr lang="en-US" sz="2400" b="1" dirty="0">
                <a:latin typeface="Arial" panose="020B0604020202020204" pitchFamily="34" charset="0"/>
                <a:cs typeface="Arial" panose="020B0604020202020204" pitchFamily="34" charset="0"/>
              </a:rPr>
              <a:t>Air is the source of oxygen. </a:t>
            </a:r>
          </a:p>
          <a:p>
            <a:pPr marL="342900" indent="-342900" algn="just"/>
            <a:r>
              <a:rPr lang="en-US" sz="2400" b="1" dirty="0">
                <a:latin typeface="Arial" panose="020B0604020202020204" pitchFamily="34" charset="0"/>
                <a:cs typeface="Arial" panose="020B0604020202020204" pitchFamily="34" charset="0"/>
              </a:rPr>
              <a:t>The products of cellular respiration are carbon dioxide and water. </a:t>
            </a:r>
          </a:p>
          <a:p>
            <a:pPr marL="342900" indent="-342900" algn="just"/>
            <a:r>
              <a:rPr lang="en-US" sz="2400" b="1" dirty="0">
                <a:latin typeface="Arial" panose="020B0604020202020204" pitchFamily="34" charset="0"/>
                <a:cs typeface="Arial" panose="020B0604020202020204" pitchFamily="34" charset="0"/>
              </a:rPr>
              <a:t>Although respiration occurs in a series of complex steps, the overall process can be summarized in the equation:</a:t>
            </a:r>
          </a:p>
        </p:txBody>
      </p:sp>
      <p:pic>
        <p:nvPicPr>
          <p:cNvPr id="4099" name="Picture 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4140" t="74306" r="32656" b="16528"/>
          <a:stretch/>
        </p:blipFill>
        <p:spPr bwMode="auto">
          <a:xfrm>
            <a:off x="747121" y="3302508"/>
            <a:ext cx="10697758" cy="233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BD93F4D-D3BF-4F4F-B783-F6DF032D3FE6}"/>
              </a:ext>
            </a:extLst>
          </p:cNvPr>
          <p:cNvSpPr/>
          <p:nvPr/>
        </p:nvSpPr>
        <p:spPr>
          <a:xfrm>
            <a:off x="1447800" y="990600"/>
            <a:ext cx="2209800" cy="3048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422A6E-5943-4B88-8BA1-B1C85E9FF259}"/>
              </a:ext>
            </a:extLst>
          </p:cNvPr>
          <p:cNvSpPr/>
          <p:nvPr/>
        </p:nvSpPr>
        <p:spPr>
          <a:xfrm>
            <a:off x="8458200" y="990600"/>
            <a:ext cx="3429000" cy="3048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B983A8-5C8F-4385-9D02-DF2F223970F1}"/>
              </a:ext>
            </a:extLst>
          </p:cNvPr>
          <p:cNvSpPr/>
          <p:nvPr/>
        </p:nvSpPr>
        <p:spPr>
          <a:xfrm>
            <a:off x="1295400" y="2737104"/>
            <a:ext cx="1371600" cy="3048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544EFA6-2EF0-4804-860E-5A6BFBD03AB0}"/>
              </a:ext>
            </a:extLst>
          </p:cNvPr>
          <p:cNvSpPr/>
          <p:nvPr/>
        </p:nvSpPr>
        <p:spPr>
          <a:xfrm>
            <a:off x="6553200" y="2703325"/>
            <a:ext cx="3886200" cy="3048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8EE3BFE-3F9F-4A64-A310-4F5CBEAA0A23}"/>
              </a:ext>
            </a:extLst>
          </p:cNvPr>
          <p:cNvPicPr>
            <a:picLocks noChangeAspect="1"/>
          </p:cNvPicPr>
          <p:nvPr/>
        </p:nvPicPr>
        <p:blipFill>
          <a:blip r:embed="rId3"/>
          <a:stretch>
            <a:fillRect/>
          </a:stretch>
        </p:blipFill>
        <p:spPr>
          <a:xfrm>
            <a:off x="2503897" y="5513860"/>
            <a:ext cx="7184205" cy="1156955"/>
          </a:xfrm>
          <a:prstGeom prst="rect">
            <a:avLst/>
          </a:prstGeom>
        </p:spPr>
      </p:pic>
    </p:spTree>
    <p:extLst>
      <p:ext uri="{BB962C8B-B14F-4D97-AF65-F5344CB8AC3E}">
        <p14:creationId xmlns:p14="http://schemas.microsoft.com/office/powerpoint/2010/main" val="23868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099"/>
                                        </p:tgtEl>
                                        <p:attrNameLst>
                                          <p:attrName>style.visibility</p:attrName>
                                        </p:attrNameLst>
                                      </p:cBhvr>
                                      <p:to>
                                        <p:strVal val="visible"/>
                                      </p:to>
                                    </p:set>
                                    <p:animEffect transition="in" filter="fade">
                                      <p:cBhvr>
                                        <p:cTn id="42" dur="1000"/>
                                        <p:tgtEl>
                                          <p:spTgt spid="4099"/>
                                        </p:tgtEl>
                                      </p:cBhvr>
                                    </p:animEffect>
                                    <p:anim calcmode="lin" valueType="num">
                                      <p:cBhvr>
                                        <p:cTn id="43" dur="1000" fill="hold"/>
                                        <p:tgtEl>
                                          <p:spTgt spid="4099"/>
                                        </p:tgtEl>
                                        <p:attrNameLst>
                                          <p:attrName>ppt_x</p:attrName>
                                        </p:attrNameLst>
                                      </p:cBhvr>
                                      <p:tavLst>
                                        <p:tav tm="0">
                                          <p:val>
                                            <p:strVal val="#ppt_x"/>
                                          </p:val>
                                        </p:tav>
                                        <p:tav tm="100000">
                                          <p:val>
                                            <p:strVal val="#ppt_x"/>
                                          </p:val>
                                        </p:tav>
                                      </p:tavLst>
                                    </p:anim>
                                    <p:anim calcmode="lin" valueType="num">
                                      <p:cBhvr>
                                        <p:cTn id="44"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ppt_x"/>
                                          </p:val>
                                        </p:tav>
                                        <p:tav tm="100000">
                                          <p:val>
                                            <p:strVal val="#ppt_x"/>
                                          </p:val>
                                        </p:tav>
                                      </p:tavLst>
                                    </p:anim>
                                    <p:anim calcmode="lin" valueType="num">
                                      <p:cBhvr additive="base">
                                        <p:cTn id="7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591550" cy="685800"/>
          </a:xfrm>
        </p:spPr>
        <p:txBody>
          <a:bodyPr/>
          <a:lstStyle/>
          <a:p>
            <a:r>
              <a:rPr lang="en-US" b="1" u="sng" dirty="0">
                <a:solidFill>
                  <a:srgbClr val="FF0000"/>
                </a:solidFill>
                <a:latin typeface="Lucida Calligraphy" pitchFamily="66" charset="0"/>
              </a:rPr>
              <a:t>Role of Mitochondria</a:t>
            </a:r>
          </a:p>
        </p:txBody>
      </p:sp>
      <p:sp>
        <p:nvSpPr>
          <p:cNvPr id="3" name="Content Placeholder 2"/>
          <p:cNvSpPr>
            <a:spLocks noGrp="1"/>
          </p:cNvSpPr>
          <p:nvPr>
            <p:ph sz="quarter" idx="13"/>
          </p:nvPr>
        </p:nvSpPr>
        <p:spPr>
          <a:xfrm>
            <a:off x="381000" y="786580"/>
            <a:ext cx="7772400" cy="6071419"/>
          </a:xfrm>
        </p:spPr>
        <p:txBody>
          <a:bodyPr vert="horz" lIns="91440" tIns="45720" rIns="91440" bIns="45720" rtlCol="0">
            <a:normAutofit lnSpcReduction="10000"/>
          </a:bodyPr>
          <a:lstStyle/>
          <a:p>
            <a:pPr marL="342900" indent="-342900"/>
            <a:r>
              <a:rPr lang="en-US" sz="2400" b="1" dirty="0">
                <a:latin typeface="Arial" panose="020B0604020202020204" pitchFamily="34" charset="0"/>
                <a:cs typeface="Arial" panose="020B0604020202020204" pitchFamily="34" charset="0"/>
              </a:rPr>
              <a:t>Mitochondria is well known as the</a:t>
            </a:r>
            <a:r>
              <a:rPr lang="en-US" sz="2400" b="1" dirty="0">
                <a:solidFill>
                  <a:srgbClr val="FF0000"/>
                </a:solidFill>
                <a:highlight>
                  <a:srgbClr val="FFFF00"/>
                </a:highlight>
                <a:latin typeface="Arial" panose="020B0604020202020204" pitchFamily="34" charset="0"/>
                <a:cs typeface="Arial" panose="020B0604020202020204" pitchFamily="34" charset="0"/>
              </a:rPr>
              <a:t> cell's powerhouse</a:t>
            </a:r>
            <a:r>
              <a:rPr lang="en-US" sz="2400" b="1" dirty="0">
                <a:latin typeface="Arial" panose="020B0604020202020204" pitchFamily="34" charset="0"/>
                <a:cs typeface="Arial" panose="020B0604020202020204" pitchFamily="34" charset="0"/>
              </a:rPr>
              <a:t>. The function of the mitochondrion is to </a:t>
            </a:r>
            <a:r>
              <a:rPr lang="en-US" sz="2400" b="1" dirty="0">
                <a:solidFill>
                  <a:srgbClr val="FF0000"/>
                </a:solidFill>
                <a:highlight>
                  <a:srgbClr val="FFFF00"/>
                </a:highlight>
                <a:latin typeface="Arial" panose="020B0604020202020204" pitchFamily="34" charset="0"/>
                <a:cs typeface="Arial" panose="020B0604020202020204" pitchFamily="34" charset="0"/>
              </a:rPr>
              <a:t>create large amounts of energy</a:t>
            </a:r>
            <a:r>
              <a:rPr lang="en-US" sz="2400" b="1" dirty="0">
                <a:latin typeface="Arial" panose="020B0604020202020204" pitchFamily="34" charset="0"/>
                <a:cs typeface="Arial" panose="020B0604020202020204" pitchFamily="34" charset="0"/>
              </a:rPr>
              <a:t>.  The folds inside the organelle create more surface area. </a:t>
            </a:r>
            <a:r>
              <a:rPr lang="en-US" sz="2400" b="1" u="sng" dirty="0">
                <a:solidFill>
                  <a:srgbClr val="FF0000"/>
                </a:solidFill>
                <a:latin typeface="Arial" panose="020B0604020202020204" pitchFamily="34" charset="0"/>
                <a:cs typeface="Arial" panose="020B0604020202020204" pitchFamily="34" charset="0"/>
              </a:rPr>
              <a:t>Chemical reactions occur on these folds. </a:t>
            </a:r>
            <a:r>
              <a:rPr lang="en-US" sz="2400" b="1" dirty="0">
                <a:latin typeface="Arial" panose="020B0604020202020204" pitchFamily="34" charset="0"/>
                <a:cs typeface="Arial" panose="020B0604020202020204" pitchFamily="34" charset="0"/>
              </a:rPr>
              <a:t>Because of this increased surface area, many more chemical reactions can occur. In turn, more energy is created.</a:t>
            </a:r>
          </a:p>
          <a:p>
            <a:pPr marL="342900" indent="-342900"/>
            <a:r>
              <a:rPr lang="en-US" sz="2400" b="1" dirty="0">
                <a:latin typeface="Arial" panose="020B0604020202020204" pitchFamily="34" charset="0"/>
                <a:cs typeface="Arial" panose="020B0604020202020204" pitchFamily="34" charset="0"/>
              </a:rPr>
              <a:t>Cells that need a great deal of energy may have thousands of mitochondria or it can create more mitochondria. Not all organisms use glucose and oxygen to carry out cellular respiration. Some organisms rely on a form of cellular respiration that </a:t>
            </a:r>
            <a:r>
              <a:rPr lang="en-US" sz="2400" b="1" dirty="0">
                <a:solidFill>
                  <a:srgbClr val="FF0000"/>
                </a:solidFill>
                <a:latin typeface="Arial" panose="020B0604020202020204" pitchFamily="34" charset="0"/>
                <a:cs typeface="Arial" panose="020B0604020202020204" pitchFamily="34" charset="0"/>
              </a:rPr>
              <a:t>uses fructose instead of glucose to create energy</a:t>
            </a:r>
            <a:r>
              <a:rPr lang="en-US" sz="2400" b="1" dirty="0">
                <a:latin typeface="Arial" panose="020B0604020202020204" pitchFamily="34" charset="0"/>
                <a:cs typeface="Arial" panose="020B0604020202020204" pitchFamily="34" charset="0"/>
              </a:rPr>
              <a:t>. For this chemical reaction, they do not need oxygen to break down the fructose.</a:t>
            </a:r>
          </a:p>
          <a:p>
            <a:pPr marL="342900" indent="-342900"/>
            <a:endParaRPr lang="en-US" sz="2400" b="1" dirty="0">
              <a:latin typeface="Arial" panose="020B0604020202020204" pitchFamily="34" charset="0"/>
              <a:cs typeface="Arial" panose="020B0604020202020204" pitchFamily="34" charset="0"/>
            </a:endParaRPr>
          </a:p>
        </p:txBody>
      </p:sp>
      <p:pic>
        <p:nvPicPr>
          <p:cNvPr id="1026" name="Picture 2" descr="Cellular respiration (article) | Khan Academy">
            <a:extLst>
              <a:ext uri="{FF2B5EF4-FFF2-40B4-BE49-F238E27FC236}">
                <a16:creationId xmlns:a16="http://schemas.microsoft.com/office/drawing/2014/main" id="{F88C911F-C54C-BD21-8452-07D70F83F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1752600"/>
            <a:ext cx="4194392"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F1A2878-330F-06C6-BF57-E49CA64E8FD0}"/>
              </a:ext>
            </a:extLst>
          </p:cNvPr>
          <p:cNvSpPr>
            <a:spLocks noGrp="1"/>
          </p:cNvSpPr>
          <p:nvPr>
            <p:ph type="title"/>
          </p:nvPr>
        </p:nvSpPr>
        <p:spPr>
          <a:xfrm>
            <a:off x="304800" y="0"/>
            <a:ext cx="8591550" cy="685800"/>
          </a:xfrm>
        </p:spPr>
        <p:txBody>
          <a:bodyPr/>
          <a:lstStyle/>
          <a:p>
            <a:r>
              <a:rPr lang="en-US" b="1" u="sng" dirty="0">
                <a:latin typeface="Lucida Calligraphy" pitchFamily="66" charset="0"/>
              </a:rPr>
              <a:t>Learning Check- pgs.53</a:t>
            </a:r>
          </a:p>
        </p:txBody>
      </p:sp>
      <p:pic>
        <p:nvPicPr>
          <p:cNvPr id="2" name="Picture 1">
            <a:extLst>
              <a:ext uri="{FF2B5EF4-FFF2-40B4-BE49-F238E27FC236}">
                <a16:creationId xmlns:a16="http://schemas.microsoft.com/office/drawing/2014/main" id="{5DBC0449-7404-4AC7-A1BE-B61016F15B15}"/>
              </a:ext>
            </a:extLst>
          </p:cNvPr>
          <p:cNvPicPr>
            <a:picLocks noChangeAspect="1"/>
          </p:cNvPicPr>
          <p:nvPr/>
        </p:nvPicPr>
        <p:blipFill>
          <a:blip r:embed="rId2"/>
          <a:stretch>
            <a:fillRect/>
          </a:stretch>
        </p:blipFill>
        <p:spPr>
          <a:xfrm>
            <a:off x="609600" y="1060315"/>
            <a:ext cx="10752752" cy="2994920"/>
          </a:xfrm>
          <a:prstGeom prst="rect">
            <a:avLst/>
          </a:prstGeom>
        </p:spPr>
      </p:pic>
      <p:sp>
        <p:nvSpPr>
          <p:cNvPr id="3" name="TextBox 2">
            <a:extLst>
              <a:ext uri="{FF2B5EF4-FFF2-40B4-BE49-F238E27FC236}">
                <a16:creationId xmlns:a16="http://schemas.microsoft.com/office/drawing/2014/main" id="{62C11B5A-0289-47E7-BBB5-33477B547EE5}"/>
              </a:ext>
            </a:extLst>
          </p:cNvPr>
          <p:cNvSpPr txBox="1"/>
          <p:nvPr/>
        </p:nvSpPr>
        <p:spPr>
          <a:xfrm>
            <a:off x="685800" y="2743200"/>
            <a:ext cx="10439400" cy="1077218"/>
          </a:xfrm>
          <a:prstGeom prst="rect">
            <a:avLst/>
          </a:prstGeom>
          <a:noFill/>
        </p:spPr>
        <p:txBody>
          <a:bodyPr wrap="square" rtlCol="0">
            <a:spAutoFit/>
          </a:bodyPr>
          <a:lstStyle/>
          <a:p>
            <a:r>
              <a:rPr lang="en-US" sz="3200" dirty="0">
                <a:solidFill>
                  <a:srgbClr val="FF0000"/>
                </a:solidFill>
              </a:rPr>
              <a:t>Muscles, brain, heart, etc. because these cells need the most energy to help you move, pump blood, or think</a:t>
            </a:r>
          </a:p>
        </p:txBody>
      </p:sp>
    </p:spTree>
    <p:extLst>
      <p:ext uri="{BB962C8B-B14F-4D97-AF65-F5344CB8AC3E}">
        <p14:creationId xmlns:p14="http://schemas.microsoft.com/office/powerpoint/2010/main" val="271567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tosynthesis and Cellular Respiration Pre-Assessment | 194 plays | Quizizz">
            <a:extLst>
              <a:ext uri="{FF2B5EF4-FFF2-40B4-BE49-F238E27FC236}">
                <a16:creationId xmlns:a16="http://schemas.microsoft.com/office/drawing/2014/main" id="{FC1EB2B8-020D-3967-F14D-B84CEF3F8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599"/>
            <a:ext cx="9906000" cy="652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171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11455400" cy="1066801"/>
          </a:xfrm>
        </p:spPr>
        <p:txBody>
          <a:bodyPr/>
          <a:lstStyle/>
          <a:p>
            <a:r>
              <a:rPr lang="en-US" b="1" u="sng" dirty="0">
                <a:solidFill>
                  <a:srgbClr val="FF0000"/>
                </a:solidFill>
                <a:latin typeface="Lucida Calligraphy" pitchFamily="66" charset="0"/>
              </a:rPr>
              <a:t>Comparing Two Energy Processes</a:t>
            </a:r>
          </a:p>
        </p:txBody>
      </p:sp>
      <p:sp>
        <p:nvSpPr>
          <p:cNvPr id="3" name="Content Placeholder 2"/>
          <p:cNvSpPr>
            <a:spLocks noGrp="1"/>
          </p:cNvSpPr>
          <p:nvPr>
            <p:ph sz="quarter" idx="13"/>
          </p:nvPr>
        </p:nvSpPr>
        <p:spPr>
          <a:xfrm>
            <a:off x="304800" y="703007"/>
            <a:ext cx="11582400" cy="4937760"/>
          </a:xfrm>
        </p:spPr>
        <p:txBody>
          <a:bodyPr>
            <a:normAutofit lnSpcReduction="10000"/>
          </a:bodyPr>
          <a:lstStyle/>
          <a:p>
            <a:pPr marL="0" indent="0" algn="ctr">
              <a:buNone/>
            </a:pPr>
            <a:r>
              <a:rPr lang="en-US" sz="2400" b="1" dirty="0">
                <a:highlight>
                  <a:srgbClr val="FFFF00"/>
                </a:highlight>
                <a:latin typeface="Arial" panose="020B0604020202020204" pitchFamily="34" charset="0"/>
                <a:cs typeface="Arial" panose="020B0604020202020204" pitchFamily="34" charset="0"/>
              </a:rPr>
              <a:t>Photosynthesis and cellular respiration can be thought of as opposite processes. </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The two processes form a cycle,</a:t>
            </a:r>
          </a:p>
          <a:p>
            <a:pPr marL="0" indent="0">
              <a:buNone/>
            </a:pPr>
            <a:r>
              <a:rPr lang="en-US" sz="2400" b="1" dirty="0">
                <a:latin typeface="Arial" panose="020B0604020202020204" pitchFamily="34" charset="0"/>
                <a:cs typeface="Arial" panose="020B0604020202020204" pitchFamily="34" charset="0"/>
              </a:rPr>
              <a:t>keeping the levels of oxygen and </a:t>
            </a:r>
          </a:p>
          <a:p>
            <a:pPr marL="0" indent="0">
              <a:buNone/>
            </a:pPr>
            <a:r>
              <a:rPr lang="en-US" sz="2400" b="1" dirty="0">
                <a:latin typeface="Arial" panose="020B0604020202020204" pitchFamily="34" charset="0"/>
                <a:cs typeface="Arial" panose="020B0604020202020204" pitchFamily="34" charset="0"/>
              </a:rPr>
              <a:t>dioxide molecules relatively stable</a:t>
            </a:r>
          </a:p>
          <a:p>
            <a:pPr marL="0" indent="0">
              <a:buNone/>
            </a:pPr>
            <a:r>
              <a:rPr lang="en-US" sz="2400" b="1" dirty="0">
                <a:latin typeface="Arial" panose="020B0604020202020204" pitchFamily="34" charset="0"/>
                <a:cs typeface="Arial" panose="020B0604020202020204" pitchFamily="34" charset="0"/>
              </a:rPr>
              <a:t>in Earth’s atmosphere.</a:t>
            </a:r>
          </a:p>
          <a:p>
            <a:pPr marL="0" indent="0">
              <a:buNone/>
            </a:pPr>
            <a:r>
              <a:rPr lang="en-US" sz="2400" b="1" dirty="0">
                <a:latin typeface="Arial" panose="020B0604020202020204" pitchFamily="34" charset="0"/>
                <a:cs typeface="Arial" panose="020B0604020202020204" pitchFamily="34" charset="0"/>
              </a:rPr>
              <a:t>The energy released through</a:t>
            </a:r>
          </a:p>
          <a:p>
            <a:pPr marL="0" indent="0">
              <a:buNone/>
            </a:pPr>
            <a:r>
              <a:rPr lang="en-US" sz="2400" b="1" dirty="0">
                <a:latin typeface="Arial" panose="020B0604020202020204" pitchFamily="34" charset="0"/>
                <a:cs typeface="Arial" panose="020B0604020202020204" pitchFamily="34" charset="0"/>
              </a:rPr>
              <a:t>cellular respiration is used or lost</a:t>
            </a:r>
          </a:p>
          <a:p>
            <a:pPr marL="0" indent="0">
              <a:buNone/>
            </a:pPr>
            <a:r>
              <a:rPr lang="en-US" sz="2400" b="1" dirty="0">
                <a:latin typeface="Arial" panose="020B0604020202020204" pitchFamily="34" charset="0"/>
                <a:cs typeface="Arial" panose="020B0604020202020204" pitchFamily="34" charset="0"/>
              </a:rPr>
              <a:t>as heat. Matter and energy is</a:t>
            </a:r>
          </a:p>
          <a:p>
            <a:pPr marL="0" indent="0">
              <a:buNone/>
            </a:pPr>
            <a:r>
              <a:rPr lang="en-US" sz="2400" b="1" dirty="0">
                <a:latin typeface="Arial" panose="020B0604020202020204" pitchFamily="34" charset="0"/>
                <a:cs typeface="Arial" panose="020B0604020202020204" pitchFamily="34" charset="0"/>
              </a:rPr>
              <a:t>neither created or destroyed in</a:t>
            </a:r>
          </a:p>
          <a:p>
            <a:pPr marL="0" indent="0">
              <a:buNone/>
            </a:pPr>
            <a:r>
              <a:rPr lang="en-US" sz="2400" b="1" dirty="0">
                <a:latin typeface="Arial" panose="020B0604020202020204" pitchFamily="34" charset="0"/>
                <a:cs typeface="Arial" panose="020B0604020202020204" pitchFamily="34" charset="0"/>
              </a:rPr>
              <a:t>this cycle.</a:t>
            </a:r>
          </a:p>
        </p:txBody>
      </p:sp>
      <p:pic>
        <p:nvPicPr>
          <p:cNvPr id="1026" name="Picture 2"/>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21172" t="22639" r="44531" b="24028"/>
          <a:stretch/>
        </p:blipFill>
        <p:spPr bwMode="auto">
          <a:xfrm>
            <a:off x="6019800" y="1371600"/>
            <a:ext cx="5511800" cy="560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905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sng" dirty="0">
                <a:latin typeface="Lucida Calligraphy" pitchFamily="66" charset="0"/>
              </a:rPr>
              <a:t>Label the diagram to complete</a:t>
            </a:r>
            <a:br>
              <a:rPr lang="en-US" b="1" u="sng" dirty="0">
                <a:latin typeface="Lucida Calligraphy" pitchFamily="66" charset="0"/>
              </a:rPr>
            </a:br>
            <a:r>
              <a:rPr lang="en-US" b="1" u="sng" dirty="0">
                <a:latin typeface="Lucida Calligraphy" pitchFamily="66" charset="0"/>
              </a:rPr>
              <a:t>each of the processes.pg.54</a:t>
            </a:r>
          </a:p>
        </p:txBody>
      </p:sp>
      <p:pic>
        <p:nvPicPr>
          <p:cNvPr id="2052" name="Picture 4"/>
          <p:cNvPicPr>
            <a:picLocks noGrp="1" noChangeAspect="1" noChangeArrowheads="1"/>
          </p:cNvPicPr>
          <p:nvPr>
            <p:ph sz="quarter" idx="13"/>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865" t="29746" r="18064" b="14874"/>
          <a:stretch/>
        </p:blipFill>
        <p:spPr bwMode="auto">
          <a:xfrm>
            <a:off x="1905001" y="1295400"/>
            <a:ext cx="838199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0526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3657600" cy="1066801"/>
          </a:xfrm>
        </p:spPr>
        <p:txBody>
          <a:bodyPr>
            <a:normAutofit/>
          </a:bodyPr>
          <a:lstStyle/>
          <a:p>
            <a:r>
              <a:rPr lang="en-US" b="1" dirty="0">
                <a:solidFill>
                  <a:srgbClr val="FF0000"/>
                </a:solidFill>
                <a:latin typeface="Lucida Calligraphy" pitchFamily="66" charset="0"/>
              </a:rPr>
              <a:t>Objectives</a:t>
            </a:r>
          </a:p>
        </p:txBody>
      </p:sp>
      <p:sp>
        <p:nvSpPr>
          <p:cNvPr id="3" name="Content Placeholder 2"/>
          <p:cNvSpPr>
            <a:spLocks noGrp="1"/>
          </p:cNvSpPr>
          <p:nvPr>
            <p:ph sz="quarter" idx="13"/>
          </p:nvPr>
        </p:nvSpPr>
        <p:spPr>
          <a:xfrm>
            <a:off x="533400" y="1066800"/>
            <a:ext cx="10668000" cy="4800600"/>
          </a:xfrm>
        </p:spPr>
        <p:txBody>
          <a:bodyPr>
            <a:normAutofit/>
          </a:bodyPr>
          <a:lstStyle/>
          <a:p>
            <a:pPr marL="342900" indent="-342900">
              <a:buFontTx/>
              <a:buChar char="-"/>
            </a:pPr>
            <a:r>
              <a:rPr lang="en-US" sz="2800" b="1" dirty="0"/>
              <a:t>Students will be able to:</a:t>
            </a:r>
          </a:p>
          <a:p>
            <a:pPr marL="342900" indent="-342900"/>
            <a:r>
              <a:rPr lang="en-US" sz="2800" b="1" dirty="0"/>
              <a:t>Define cellular respiration</a:t>
            </a:r>
          </a:p>
          <a:p>
            <a:pPr marL="342900" indent="-342900"/>
            <a:r>
              <a:rPr lang="en-US" sz="2800" b="1" dirty="0"/>
              <a:t>Understand how organisms use cellular respiration to break down food to provide energy?</a:t>
            </a:r>
          </a:p>
          <a:p>
            <a:pPr marL="342900" indent="-342900"/>
            <a:r>
              <a:rPr lang="en-US" sz="2800" b="1" dirty="0"/>
              <a:t>Explain how cells can release energy without using oxygen</a:t>
            </a:r>
          </a:p>
          <a:p>
            <a:pPr marL="342900" indent="-342900"/>
            <a:r>
              <a:rPr lang="en-US" sz="2800" b="1" dirty="0"/>
              <a:t>Realize that living systems follow the Laws of Conservation of Mass and Energy</a:t>
            </a:r>
          </a:p>
          <a:p>
            <a:pPr marL="342900" indent="-342900"/>
            <a:endParaRPr lang="en-US" sz="2800" b="1" dirty="0"/>
          </a:p>
        </p:txBody>
      </p:sp>
      <p:sp>
        <p:nvSpPr>
          <p:cNvPr id="4" name="Title 1">
            <a:extLst>
              <a:ext uri="{FF2B5EF4-FFF2-40B4-BE49-F238E27FC236}">
                <a16:creationId xmlns:a16="http://schemas.microsoft.com/office/drawing/2014/main" id="{7FA42C69-B4A4-44C6-A8C0-8CE6497F2130}"/>
              </a:ext>
            </a:extLst>
          </p:cNvPr>
          <p:cNvSpPr txBox="1">
            <a:spLocks/>
          </p:cNvSpPr>
          <p:nvPr/>
        </p:nvSpPr>
        <p:spPr>
          <a:xfrm>
            <a:off x="9372600" y="-5499"/>
            <a:ext cx="3124200" cy="1066801"/>
          </a:xfrm>
          <a:prstGeom prst="rect">
            <a:avLst/>
          </a:prstGeom>
        </p:spPr>
        <p:txBody>
          <a:bodyPr vert="horz" lIns="91440" tIns="45720" rIns="91440" bIns="45720" rtlCol="0" anchor="b" anchorCtr="0">
            <a:normAutofit/>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en-US" b="1" dirty="0">
                <a:solidFill>
                  <a:srgbClr val="FF0000"/>
                </a:solidFill>
                <a:latin typeface="Lucida Calligraphy" pitchFamily="66" charset="0"/>
              </a:rPr>
              <a:t>01/10/2023	</a:t>
            </a:r>
          </a:p>
        </p:txBody>
      </p:sp>
    </p:spTree>
    <p:extLst>
      <p:ext uri="{BB962C8B-B14F-4D97-AF65-F5344CB8AC3E}">
        <p14:creationId xmlns:p14="http://schemas.microsoft.com/office/powerpoint/2010/main" val="3004567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fontScale="90000"/>
          </a:bodyPr>
          <a:lstStyle/>
          <a:p>
            <a:pPr algn="ctr"/>
            <a:r>
              <a:rPr lang="en-US" b="1" u="sng" dirty="0">
                <a:latin typeface="Lucida Calligraphy" pitchFamily="66" charset="0"/>
              </a:rPr>
              <a:t>Label the diagram to complete</a:t>
            </a:r>
            <a:br>
              <a:rPr lang="en-US" b="1" u="sng" dirty="0">
                <a:latin typeface="Lucida Calligraphy" pitchFamily="66" charset="0"/>
              </a:rPr>
            </a:br>
            <a:r>
              <a:rPr lang="en-US" b="1" u="sng" dirty="0">
                <a:latin typeface="Lucida Calligraphy" pitchFamily="66" charset="0"/>
              </a:rPr>
              <a:t>each of the processes.</a:t>
            </a:r>
          </a:p>
        </p:txBody>
      </p:sp>
      <p:pic>
        <p:nvPicPr>
          <p:cNvPr id="3077" name="Picture 5"/>
          <p:cNvPicPr>
            <a:picLocks noGrp="1" noChangeAspect="1" noChangeArrowheads="1"/>
          </p:cNvPicPr>
          <p:nvPr>
            <p:ph sz="quarter" idx="13"/>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3006" t="30418" r="19726" b="15542"/>
          <a:stretch/>
        </p:blipFill>
        <p:spPr bwMode="auto">
          <a:xfrm>
            <a:off x="1524000" y="1219200"/>
            <a:ext cx="822959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31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290"/>
            <a:ext cx="8591550" cy="685800"/>
          </a:xfrm>
        </p:spPr>
        <p:txBody>
          <a:bodyPr/>
          <a:lstStyle/>
          <a:p>
            <a:r>
              <a:rPr lang="en-US" b="1" u="sng" dirty="0">
                <a:solidFill>
                  <a:srgbClr val="FF0000"/>
                </a:solidFill>
                <a:latin typeface="Lucida Calligraphy" pitchFamily="66" charset="0"/>
              </a:rPr>
              <a:t>Fermentation</a:t>
            </a:r>
          </a:p>
        </p:txBody>
      </p:sp>
      <p:sp>
        <p:nvSpPr>
          <p:cNvPr id="3" name="Content Placeholder 2"/>
          <p:cNvSpPr>
            <a:spLocks noGrp="1"/>
          </p:cNvSpPr>
          <p:nvPr>
            <p:ph sz="quarter" idx="13"/>
          </p:nvPr>
        </p:nvSpPr>
        <p:spPr>
          <a:xfrm>
            <a:off x="228600" y="673510"/>
            <a:ext cx="11734800" cy="6019800"/>
          </a:xfrm>
        </p:spPr>
        <p:txBody>
          <a:bodyPr>
            <a:normAutofit/>
          </a:bodyPr>
          <a:lstStyle/>
          <a:p>
            <a:pPr marL="0" indent="0" algn="ctr">
              <a:buNone/>
            </a:pPr>
            <a:r>
              <a:rPr lang="en-US" sz="2400" b="1" dirty="0">
                <a:latin typeface="Arial" panose="020B0604020202020204" pitchFamily="34" charset="0"/>
                <a:cs typeface="Arial" panose="020B0604020202020204" pitchFamily="34" charset="0"/>
              </a:rPr>
              <a:t>             The release of energy from food </a:t>
            </a:r>
            <a:r>
              <a:rPr lang="en-US" sz="2400" b="1" dirty="0">
                <a:highlight>
                  <a:srgbClr val="FFFF00"/>
                </a:highlight>
                <a:latin typeface="Arial" panose="020B0604020202020204" pitchFamily="34" charset="0"/>
                <a:cs typeface="Arial" panose="020B0604020202020204" pitchFamily="34" charset="0"/>
              </a:rPr>
              <a:t>without using oxygen </a:t>
            </a:r>
            <a:r>
              <a:rPr lang="en-US" sz="2400" b="1" dirty="0">
                <a:latin typeface="Arial" panose="020B0604020202020204" pitchFamily="34" charset="0"/>
                <a:cs typeface="Arial" panose="020B0604020202020204" pitchFamily="34" charset="0"/>
              </a:rPr>
              <a:t>is called fermentation. </a:t>
            </a:r>
          </a:p>
          <a:p>
            <a:pPr marL="0" indent="0">
              <a:buNone/>
            </a:pPr>
            <a:r>
              <a:rPr lang="en-US" sz="2400" b="1" dirty="0">
                <a:latin typeface="Arial" panose="020B0604020202020204" pitchFamily="34" charset="0"/>
                <a:cs typeface="Arial" panose="020B0604020202020204" pitchFamily="34" charset="0"/>
              </a:rPr>
              <a:t>           It is very useful in environments with limited oxygen, such as in the intestines. However, fermentation releases much less energy than cellular respiration with oxygen. It can be of two types:</a:t>
            </a:r>
          </a:p>
          <a:p>
            <a:pPr marL="0" indent="0">
              <a:buNone/>
            </a:pPr>
            <a:r>
              <a:rPr lang="en-US" sz="2400" b="1" dirty="0">
                <a:highlight>
                  <a:srgbClr val="FFFF00"/>
                </a:highlight>
                <a:latin typeface="Arial" panose="020B0604020202020204" pitchFamily="34" charset="0"/>
                <a:cs typeface="Arial" panose="020B0604020202020204" pitchFamily="34" charset="0"/>
              </a:rPr>
              <a:t>1-Alcoholic Fermentation </a:t>
            </a:r>
            <a:br>
              <a:rPr lang="en-US" sz="2400" b="1" dirty="0">
                <a:highlight>
                  <a:srgbClr val="FFFF00"/>
                </a:highlight>
                <a:latin typeface="Arial" panose="020B0604020202020204" pitchFamily="34" charset="0"/>
                <a:cs typeface="Arial" panose="020B0604020202020204" pitchFamily="34" charset="0"/>
              </a:rPr>
            </a:br>
            <a:r>
              <a:rPr lang="en-US" sz="2400" b="1" dirty="0">
                <a:highlight>
                  <a:srgbClr val="FFFF00"/>
                </a:highlight>
                <a:latin typeface="Arial" panose="020B0604020202020204" pitchFamily="34" charset="0"/>
                <a:cs typeface="Arial" panose="020B0604020202020204" pitchFamily="34" charset="0"/>
              </a:rPr>
              <a:t>2-Lactic acid fermentation</a:t>
            </a:r>
            <a:br>
              <a:rPr lang="en-US" sz="1800" dirty="0"/>
            </a:br>
            <a:endParaRPr lang="en-US" sz="1800" dirty="0"/>
          </a:p>
        </p:txBody>
      </p:sp>
    </p:spTree>
    <p:extLst>
      <p:ext uri="{BB962C8B-B14F-4D97-AF65-F5344CB8AC3E}">
        <p14:creationId xmlns:p14="http://schemas.microsoft.com/office/powerpoint/2010/main" val="1086098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1116" y="-152400"/>
            <a:ext cx="12115800" cy="6019800"/>
          </a:xfrm>
        </p:spPr>
        <p:txBody>
          <a:bodyPr>
            <a:normAutofit/>
          </a:bodyPr>
          <a:lstStyle/>
          <a:p>
            <a:pPr marL="0" indent="0">
              <a:buNone/>
            </a:pPr>
            <a:br>
              <a:rPr lang="en-US" sz="3200" dirty="0">
                <a:solidFill>
                  <a:srgbClr val="FF0000"/>
                </a:solidFill>
              </a:rPr>
            </a:br>
            <a:r>
              <a:rPr lang="en-US" sz="3200" b="1" u="sng" dirty="0">
                <a:solidFill>
                  <a:srgbClr val="FF0000"/>
                </a:solidFill>
                <a:latin typeface="Lucida Calligraphy" pitchFamily="66" charset="0"/>
              </a:rPr>
              <a:t>Alcoholic Fermentation:</a:t>
            </a:r>
            <a:br>
              <a:rPr lang="en-US" sz="1800" dirty="0"/>
            </a:br>
            <a:r>
              <a:rPr lang="en-US" sz="1800" dirty="0"/>
              <a:t>            </a:t>
            </a:r>
            <a:r>
              <a:rPr lang="en-US" sz="2400" b="1" dirty="0">
                <a:latin typeface="Arial" panose="020B0604020202020204" pitchFamily="34" charset="0"/>
                <a:cs typeface="Arial" panose="020B0604020202020204" pitchFamily="34" charset="0"/>
              </a:rPr>
              <a:t>Alcoholic fermentation takes place in live yeast cells, a unicellular fungi, and in other single-celled organisms. </a:t>
            </a:r>
          </a:p>
          <a:p>
            <a:pPr marL="0" indent="0">
              <a:buNone/>
            </a:pPr>
            <a:r>
              <a:rPr lang="en-US" sz="2400" b="1" dirty="0">
                <a:latin typeface="Arial" panose="020B0604020202020204" pitchFamily="34" charset="0"/>
                <a:cs typeface="Arial" panose="020B0604020202020204" pitchFamily="34" charset="0"/>
              </a:rPr>
              <a:t>This type of fermentation produces alcohol, carbon dioxide, and a small amount of energy. </a:t>
            </a:r>
          </a:p>
          <a:p>
            <a:pPr marL="0" indent="0">
              <a:buNone/>
            </a:pPr>
            <a:r>
              <a:rPr lang="en-US" sz="2400" b="1" dirty="0">
                <a:latin typeface="Arial" panose="020B0604020202020204" pitchFamily="34" charset="0"/>
                <a:cs typeface="Arial" panose="020B0604020202020204" pitchFamily="34" charset="0"/>
              </a:rPr>
              <a:t>Bakers use these products of fermentation as carbon dioxide produced creates gas pockets in bread dough and causes it to rise.</a:t>
            </a:r>
          </a:p>
          <a:p>
            <a:pPr marL="0" indent="0">
              <a:buNone/>
            </a:pPr>
            <a:endParaRPr lang="en-US" sz="1800" dirty="0"/>
          </a:p>
        </p:txBody>
      </p:sp>
      <p:pic>
        <p:nvPicPr>
          <p:cNvPr id="5124" name="Picture 4" descr="What Is Yeast?">
            <a:extLst>
              <a:ext uri="{FF2B5EF4-FFF2-40B4-BE49-F238E27FC236}">
                <a16:creationId xmlns:a16="http://schemas.microsoft.com/office/drawing/2014/main" id="{8EE9DDA0-A3B1-6318-AE9F-E997798ED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05200"/>
            <a:ext cx="4281487" cy="28491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AF Red Instant Yeast | King Arthur Baking Company">
            <a:extLst>
              <a:ext uri="{FF2B5EF4-FFF2-40B4-BE49-F238E27FC236}">
                <a16:creationId xmlns:a16="http://schemas.microsoft.com/office/drawing/2014/main" id="{9764288B-031C-A2F8-25EC-4F99A63C271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3124200"/>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37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28600" y="-2458"/>
            <a:ext cx="11049000" cy="6019800"/>
          </a:xfrm>
        </p:spPr>
        <p:txBody>
          <a:bodyPr>
            <a:normAutofit/>
          </a:bodyPr>
          <a:lstStyle/>
          <a:p>
            <a:pPr marL="0" indent="0">
              <a:buNone/>
            </a:pPr>
            <a:br>
              <a:rPr lang="en-US" sz="1800" dirty="0"/>
            </a:br>
            <a:r>
              <a:rPr lang="en-US" sz="3200" b="1" u="sng" dirty="0">
                <a:solidFill>
                  <a:srgbClr val="FF0000"/>
                </a:solidFill>
                <a:latin typeface="Lucida Calligraphy" pitchFamily="66" charset="0"/>
              </a:rPr>
              <a:t>Lactic acid fermentation:</a:t>
            </a:r>
          </a:p>
          <a:p>
            <a:pPr marL="0" indent="0">
              <a:buNone/>
            </a:pPr>
            <a:r>
              <a:rPr lang="en-US" sz="2400" b="1" dirty="0">
                <a:latin typeface="Arial" panose="020B0604020202020204" pitchFamily="34" charset="0"/>
                <a:cs typeface="Arial" panose="020B0604020202020204" pitchFamily="34" charset="0"/>
              </a:rPr>
              <a:t>           During heavy exercises, we start to breathe faster because our muscle cells uses up oxygen faster than it could be replaced. </a:t>
            </a:r>
            <a:r>
              <a:rPr lang="en-US" sz="2400" b="1" dirty="0">
                <a:highlight>
                  <a:srgbClr val="FFFF00"/>
                </a:highlight>
                <a:latin typeface="Arial" panose="020B0604020202020204" pitchFamily="34" charset="0"/>
                <a:cs typeface="Arial" panose="020B0604020202020204" pitchFamily="34" charset="0"/>
              </a:rPr>
              <a:t>Without enough oxygen, fermentation takes place</a:t>
            </a:r>
            <a:r>
              <a:rPr lang="en-US" sz="2400" b="1" dirty="0">
                <a:latin typeface="Arial" panose="020B0604020202020204" pitchFamily="34" charset="0"/>
                <a:cs typeface="Arial" panose="020B0604020202020204" pitchFamily="34" charset="0"/>
              </a:rPr>
              <a:t>. Our body supplies energy to our muscle cells by </a:t>
            </a:r>
            <a:r>
              <a:rPr lang="en-US" sz="2400" b="1" dirty="0">
                <a:highlight>
                  <a:srgbClr val="FFFF00"/>
                </a:highlight>
                <a:latin typeface="Arial" panose="020B0604020202020204" pitchFamily="34" charset="0"/>
                <a:cs typeface="Arial" panose="020B0604020202020204" pitchFamily="34" charset="0"/>
              </a:rPr>
              <a:t>breaking down glucose without using oxygen</a:t>
            </a:r>
            <a:r>
              <a:rPr lang="en-US" sz="2400" b="1" dirty="0">
                <a:latin typeface="Arial" panose="020B0604020202020204" pitchFamily="34" charset="0"/>
                <a:cs typeface="Arial" panose="020B0604020202020204" pitchFamily="34" charset="0"/>
              </a:rPr>
              <a:t>. </a:t>
            </a:r>
            <a:r>
              <a:rPr lang="en-US" sz="2400" b="1" dirty="0">
                <a:highlight>
                  <a:srgbClr val="FFFF00"/>
                </a:highlight>
                <a:latin typeface="Arial" panose="020B0604020202020204" pitchFamily="34" charset="0"/>
                <a:cs typeface="Arial" panose="020B0604020202020204" pitchFamily="34" charset="0"/>
              </a:rPr>
              <a:t>A compound called lactic acid is a product of fermentation in muscles.</a:t>
            </a:r>
            <a:r>
              <a:rPr lang="en-US" sz="2400" b="1" dirty="0">
                <a:latin typeface="Arial" panose="020B0604020202020204" pitchFamily="34" charset="0"/>
                <a:cs typeface="Arial" panose="020B0604020202020204" pitchFamily="34" charset="0"/>
              </a:rPr>
              <a:t> </a:t>
            </a:r>
          </a:p>
          <a:p>
            <a:pPr marL="0" indent="0">
              <a:buNone/>
            </a:pPr>
            <a:endParaRPr lang="en-US" sz="1800" dirty="0"/>
          </a:p>
        </p:txBody>
      </p:sp>
      <p:pic>
        <p:nvPicPr>
          <p:cNvPr id="4098" name="Picture 2" descr="Heavy exercise does not suppress immune system, finds a study | Health News  – India TV">
            <a:extLst>
              <a:ext uri="{FF2B5EF4-FFF2-40B4-BE49-F238E27FC236}">
                <a16:creationId xmlns:a16="http://schemas.microsoft.com/office/drawing/2014/main" id="{27EE3B85-2207-9C75-EDA2-447BDFA2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743200"/>
            <a:ext cx="5957887" cy="39647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plete-with-heavy-breathing GIFs - Get the best GIF on GIPHY">
            <a:extLst>
              <a:ext uri="{FF2B5EF4-FFF2-40B4-BE49-F238E27FC236}">
                <a16:creationId xmlns:a16="http://schemas.microsoft.com/office/drawing/2014/main" id="{CFC9B35B-D678-1FD3-4058-4E34C153A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53" y="3508809"/>
            <a:ext cx="4195662" cy="243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08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328" t="78526" r="51094" b="7917"/>
          <a:stretch/>
        </p:blipFill>
        <p:spPr bwMode="auto">
          <a:xfrm>
            <a:off x="266700" y="152400"/>
            <a:ext cx="8763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8906" t="23055" r="40547" b="55279"/>
          <a:stretch/>
        </p:blipFill>
        <p:spPr bwMode="auto">
          <a:xfrm>
            <a:off x="194447" y="3161818"/>
            <a:ext cx="3357563" cy="346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48906" t="46943" r="40547" b="31946"/>
          <a:stretch/>
        </p:blipFill>
        <p:spPr bwMode="auto">
          <a:xfrm>
            <a:off x="4132355" y="3202858"/>
            <a:ext cx="3469481"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48906" t="69443" r="40547" b="6806"/>
          <a:stretch/>
        </p:blipFill>
        <p:spPr bwMode="auto">
          <a:xfrm>
            <a:off x="8521606" y="3156996"/>
            <a:ext cx="3357563" cy="346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8948204-C538-22C9-9CA5-C79B2CF4E400}"/>
              </a:ext>
            </a:extLst>
          </p:cNvPr>
          <p:cNvSpPr txBox="1"/>
          <p:nvPr/>
        </p:nvSpPr>
        <p:spPr>
          <a:xfrm flipH="1">
            <a:off x="5740240" y="6019800"/>
            <a:ext cx="1173481" cy="381000"/>
          </a:xfrm>
          <a:prstGeom prst="rect">
            <a:avLst/>
          </a:prstGeom>
          <a:noFill/>
        </p:spPr>
        <p:txBody>
          <a:bodyPr wrap="square" rtlCol="0">
            <a:spAutoFit/>
          </a:bodyPr>
          <a:lstStyle/>
          <a:p>
            <a:r>
              <a:rPr lang="en-US" dirty="0">
                <a:solidFill>
                  <a:srgbClr val="FF0000"/>
                </a:solidFill>
              </a:rPr>
              <a:t>oxygen</a:t>
            </a:r>
          </a:p>
        </p:txBody>
      </p:sp>
      <p:sp>
        <p:nvSpPr>
          <p:cNvPr id="4" name="TextBox 3">
            <a:extLst>
              <a:ext uri="{FF2B5EF4-FFF2-40B4-BE49-F238E27FC236}">
                <a16:creationId xmlns:a16="http://schemas.microsoft.com/office/drawing/2014/main" id="{0C30A0D8-51E1-2B08-CCD2-207D7C302E37}"/>
              </a:ext>
            </a:extLst>
          </p:cNvPr>
          <p:cNvSpPr txBox="1"/>
          <p:nvPr/>
        </p:nvSpPr>
        <p:spPr>
          <a:xfrm flipH="1">
            <a:off x="1286487" y="5887702"/>
            <a:ext cx="1173481" cy="381000"/>
          </a:xfrm>
          <a:prstGeom prst="rect">
            <a:avLst/>
          </a:prstGeom>
          <a:noFill/>
        </p:spPr>
        <p:txBody>
          <a:bodyPr wrap="square" rtlCol="0">
            <a:spAutoFit/>
          </a:bodyPr>
          <a:lstStyle/>
          <a:p>
            <a:r>
              <a:rPr lang="en-US" dirty="0">
                <a:solidFill>
                  <a:srgbClr val="FF0000"/>
                </a:solidFill>
              </a:rPr>
              <a:t>oxygen</a:t>
            </a:r>
          </a:p>
        </p:txBody>
      </p:sp>
      <p:sp>
        <p:nvSpPr>
          <p:cNvPr id="5" name="TextBox 4">
            <a:extLst>
              <a:ext uri="{FF2B5EF4-FFF2-40B4-BE49-F238E27FC236}">
                <a16:creationId xmlns:a16="http://schemas.microsoft.com/office/drawing/2014/main" id="{8BCF2BD5-6429-DEF6-53B9-6A022B93EF1D}"/>
              </a:ext>
            </a:extLst>
          </p:cNvPr>
          <p:cNvSpPr txBox="1"/>
          <p:nvPr/>
        </p:nvSpPr>
        <p:spPr>
          <a:xfrm flipH="1">
            <a:off x="8915400" y="5887702"/>
            <a:ext cx="1418220" cy="369332"/>
          </a:xfrm>
          <a:prstGeom prst="rect">
            <a:avLst/>
          </a:prstGeom>
          <a:noFill/>
        </p:spPr>
        <p:txBody>
          <a:bodyPr wrap="square" rtlCol="0">
            <a:spAutoFit/>
          </a:bodyPr>
          <a:lstStyle/>
          <a:p>
            <a:r>
              <a:rPr lang="en-US" dirty="0">
                <a:solidFill>
                  <a:srgbClr val="FF0000"/>
                </a:solidFill>
              </a:rPr>
              <a:t>Lactic acid</a:t>
            </a:r>
          </a:p>
        </p:txBody>
      </p:sp>
    </p:spTree>
    <p:extLst>
      <p:ext uri="{BB962C8B-B14F-4D97-AF65-F5344CB8AC3E}">
        <p14:creationId xmlns:p14="http://schemas.microsoft.com/office/powerpoint/2010/main" val="300305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146114"/>
            <a:ext cx="9525000" cy="1066801"/>
          </a:xfrm>
        </p:spPr>
        <p:txBody>
          <a:bodyPr>
            <a:noAutofit/>
          </a:bodyPr>
          <a:lstStyle/>
          <a:p>
            <a:pPr algn="ctr"/>
            <a:r>
              <a:rPr lang="en-US" sz="4800" b="1" u="sng" dirty="0">
                <a:latin typeface="Lucida Calligraphy" pitchFamily="66" charset="0"/>
              </a:rPr>
              <a:t>Learning Check.pg.56</a:t>
            </a:r>
          </a:p>
        </p:txBody>
      </p:sp>
      <p:sp>
        <p:nvSpPr>
          <p:cNvPr id="3" name="Content Placeholder 2"/>
          <p:cNvSpPr>
            <a:spLocks noGrp="1"/>
          </p:cNvSpPr>
          <p:nvPr>
            <p:ph sz="quarter" idx="13"/>
          </p:nvPr>
        </p:nvSpPr>
        <p:spPr>
          <a:xfrm>
            <a:off x="1798320" y="914400"/>
            <a:ext cx="8595360" cy="5867400"/>
          </a:xfrm>
        </p:spPr>
        <p:txBody>
          <a:bodyPr/>
          <a:lstStyle/>
          <a:p>
            <a:pPr marL="0" indent="0" algn="ctr">
              <a:buNone/>
            </a:pPr>
            <a:r>
              <a:rPr lang="en-US" b="1" u="sng" dirty="0">
                <a:latin typeface="Lucida Calligraphy" pitchFamily="66" charset="0"/>
              </a:rPr>
              <a:t>Respiration and Fermentation in Bacteria</a:t>
            </a:r>
            <a:endParaRPr lang="en-US" dirty="0"/>
          </a:p>
          <a:p>
            <a:pPr marL="0" indent="0" algn="ctr">
              <a:buNone/>
            </a:pPr>
            <a:r>
              <a:rPr lang="en-US" sz="1800" dirty="0"/>
              <a:t>Bacteria is adapted to eat almost anything and live anywhere. They use every available process for getting energy from food.</a:t>
            </a:r>
          </a:p>
          <a:p>
            <a:pPr marL="0" indent="0">
              <a:buNone/>
            </a:pPr>
            <a:r>
              <a:rPr lang="en-US" sz="1800" dirty="0"/>
              <a:t>Using the information given with each figure, label each photo with “LAF” for lactic acid fermentation,  “AF” for alcoholic fermentation, or “CR” for cellular respiration.</a:t>
            </a:r>
          </a:p>
          <a:p>
            <a:pPr marL="0" indent="0">
              <a:buNone/>
            </a:pPr>
            <a:endParaRPr lang="en-US" sz="1800" dirty="0"/>
          </a:p>
        </p:txBody>
      </p:sp>
      <p:pic>
        <p:nvPicPr>
          <p:cNvPr id="8194" name="Picture 2"/>
          <p:cNvPicPr>
            <a:picLocks noChangeAspect="1" noChangeArrowheads="1"/>
          </p:cNvPicPr>
          <p:nvPr/>
        </p:nvPicPr>
        <p:blipFill rotWithShape="1">
          <a:blip r:embed="rId2">
            <a:clrChange>
              <a:clrFrom>
                <a:srgbClr val="F4F6CD"/>
              </a:clrFrom>
              <a:clrTo>
                <a:srgbClr val="F4F6CD">
                  <a:alpha val="0"/>
                </a:srgbClr>
              </a:clrTo>
            </a:clrChange>
            <a:extLst>
              <a:ext uri="{28A0092B-C50C-407E-A947-70E740481C1C}">
                <a14:useLocalDpi xmlns:a14="http://schemas.microsoft.com/office/drawing/2010/main" val="0"/>
              </a:ext>
            </a:extLst>
          </a:blip>
          <a:srcRect l="33571" t="18187" r="52219" b="62162"/>
          <a:stretch/>
        </p:blipFill>
        <p:spPr bwMode="auto">
          <a:xfrm>
            <a:off x="1905000" y="2545624"/>
            <a:ext cx="2743200" cy="236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clrChange>
              <a:clrFrom>
                <a:srgbClr val="F4F6CD"/>
              </a:clrFrom>
              <a:clrTo>
                <a:srgbClr val="F4F6CD">
                  <a:alpha val="0"/>
                </a:srgbClr>
              </a:clrTo>
            </a:clrChange>
            <a:extLst>
              <a:ext uri="{28A0092B-C50C-407E-A947-70E740481C1C}">
                <a14:useLocalDpi xmlns:a14="http://schemas.microsoft.com/office/drawing/2010/main" val="0"/>
              </a:ext>
            </a:extLst>
          </a:blip>
          <a:srcRect l="48933" t="41058" r="37081" b="37540"/>
          <a:stretch/>
        </p:blipFill>
        <p:spPr bwMode="auto">
          <a:xfrm>
            <a:off x="4953000" y="2546350"/>
            <a:ext cx="2666998" cy="236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clrChange>
              <a:clrFrom>
                <a:srgbClr val="F4F6CD"/>
              </a:clrFrom>
              <a:clrTo>
                <a:srgbClr val="F4F6CD">
                  <a:alpha val="0"/>
                </a:srgbClr>
              </a:clrTo>
            </a:clrChange>
            <a:extLst>
              <a:ext uri="{28A0092B-C50C-407E-A947-70E740481C1C}">
                <a14:useLocalDpi xmlns:a14="http://schemas.microsoft.com/office/drawing/2010/main" val="0"/>
              </a:ext>
            </a:extLst>
          </a:blip>
          <a:srcRect l="34118" t="41398" r="50847" b="37540"/>
          <a:stretch/>
        </p:blipFill>
        <p:spPr bwMode="auto">
          <a:xfrm>
            <a:off x="4953001" y="4907824"/>
            <a:ext cx="2666999" cy="187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4">
            <a:clrChange>
              <a:clrFrom>
                <a:srgbClr val="F4F6CD"/>
              </a:clrFrom>
              <a:clrTo>
                <a:srgbClr val="F4F6CD">
                  <a:alpha val="0"/>
                </a:srgbClr>
              </a:clrTo>
            </a:clrChange>
            <a:extLst>
              <a:ext uri="{28A0092B-C50C-407E-A947-70E740481C1C}">
                <a14:useLocalDpi xmlns:a14="http://schemas.microsoft.com/office/drawing/2010/main" val="0"/>
              </a:ext>
            </a:extLst>
          </a:blip>
          <a:srcRect l="47488" t="16605" r="36775" b="60934"/>
          <a:stretch/>
        </p:blipFill>
        <p:spPr bwMode="auto">
          <a:xfrm>
            <a:off x="1905000" y="4907825"/>
            <a:ext cx="2743201" cy="187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5">
            <a:clrChange>
              <a:clrFrom>
                <a:srgbClr val="F4F6CD"/>
              </a:clrFrom>
              <a:clrTo>
                <a:srgbClr val="F4F6CD">
                  <a:alpha val="0"/>
                </a:srgbClr>
              </a:clrTo>
            </a:clrChange>
            <a:extLst>
              <a:ext uri="{28A0092B-C50C-407E-A947-70E740481C1C}">
                <a14:useLocalDpi xmlns:a14="http://schemas.microsoft.com/office/drawing/2010/main" val="0"/>
              </a:ext>
            </a:extLst>
          </a:blip>
          <a:srcRect l="48114" t="64153" r="36036" b="15619"/>
          <a:stretch/>
        </p:blipFill>
        <p:spPr bwMode="auto">
          <a:xfrm>
            <a:off x="7848600" y="4908550"/>
            <a:ext cx="2590800"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5">
            <a:clrChange>
              <a:clrFrom>
                <a:srgbClr val="F4F6CD"/>
              </a:clrFrom>
              <a:clrTo>
                <a:srgbClr val="F4F6CD">
                  <a:alpha val="0"/>
                </a:srgbClr>
              </a:clrTo>
            </a:clrChange>
            <a:extLst>
              <a:ext uri="{28A0092B-C50C-407E-A947-70E740481C1C}">
                <a14:useLocalDpi xmlns:a14="http://schemas.microsoft.com/office/drawing/2010/main" val="0"/>
              </a:ext>
            </a:extLst>
          </a:blip>
          <a:srcRect l="33820" t="64153" r="51658" b="15619"/>
          <a:stretch/>
        </p:blipFill>
        <p:spPr bwMode="auto">
          <a:xfrm>
            <a:off x="7848600" y="2546350"/>
            <a:ext cx="2590800" cy="236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14800" y="4355068"/>
            <a:ext cx="4572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655392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710"/>
            <a:ext cx="8591550" cy="1066801"/>
          </a:xfrm>
        </p:spPr>
        <p:txBody>
          <a:bodyPr>
            <a:noAutofit/>
          </a:bodyPr>
          <a:lstStyle/>
          <a:p>
            <a:pPr algn="ctr"/>
            <a:r>
              <a:rPr lang="en-US" sz="6000" b="1" u="sng" dirty="0">
                <a:latin typeface="Lucida Calligraphy" pitchFamily="66" charset="0"/>
              </a:rPr>
              <a:t>Learning Check</a:t>
            </a:r>
          </a:p>
        </p:txBody>
      </p:sp>
      <p:sp>
        <p:nvSpPr>
          <p:cNvPr id="3" name="Content Placeholder 2"/>
          <p:cNvSpPr>
            <a:spLocks noGrp="1"/>
          </p:cNvSpPr>
          <p:nvPr>
            <p:ph sz="quarter" idx="13"/>
          </p:nvPr>
        </p:nvSpPr>
        <p:spPr>
          <a:xfrm>
            <a:off x="1798320" y="914400"/>
            <a:ext cx="8595360" cy="5867400"/>
          </a:xfrm>
        </p:spPr>
        <p:txBody>
          <a:bodyPr/>
          <a:lstStyle/>
          <a:p>
            <a:pPr marL="0" indent="0" algn="ctr">
              <a:buNone/>
            </a:pPr>
            <a:r>
              <a:rPr lang="en-US" b="1" u="sng" dirty="0">
                <a:latin typeface="Lucida Calligraphy" pitchFamily="66" charset="0"/>
              </a:rPr>
              <a:t>Respiration and Fermentation in Bacteria</a:t>
            </a:r>
            <a:endParaRPr lang="en-US" dirty="0"/>
          </a:p>
          <a:p>
            <a:pPr marL="0" indent="0" algn="ctr">
              <a:buNone/>
            </a:pPr>
            <a:r>
              <a:rPr lang="en-US" sz="1800" dirty="0"/>
              <a:t>Bacteria is adapted to eat almost anything and live anywhere. They use every available process for getting energy from food.</a:t>
            </a:r>
          </a:p>
          <a:p>
            <a:pPr marL="0" indent="0">
              <a:buNone/>
            </a:pPr>
            <a:r>
              <a:rPr lang="en-US" sz="1800" dirty="0"/>
              <a:t>Using the information given with each figure, label each photo with “LAF” for lactic acid fermentation,  “AF” for alcoholic fermentation, or “CR” for cellular respiration.</a:t>
            </a:r>
          </a:p>
          <a:p>
            <a:pPr marL="0" indent="0">
              <a:buNone/>
            </a:pPr>
            <a:endParaRPr lang="en-US" sz="1800" dirty="0"/>
          </a:p>
        </p:txBody>
      </p:sp>
      <p:pic>
        <p:nvPicPr>
          <p:cNvPr id="14" name="Picture 6"/>
          <p:cNvPicPr>
            <a:picLocks noChangeAspect="1" noChangeArrowheads="1"/>
          </p:cNvPicPr>
          <p:nvPr/>
        </p:nvPicPr>
        <p:blipFill rotWithShape="1">
          <a:blip r:embed="rId2">
            <a:clrChange>
              <a:clrFrom>
                <a:srgbClr val="EDF2B2"/>
              </a:clrFrom>
              <a:clrTo>
                <a:srgbClr val="EDF2B2">
                  <a:alpha val="0"/>
                </a:srgbClr>
              </a:clrTo>
            </a:clrChange>
            <a:extLst>
              <a:ext uri="{28A0092B-C50C-407E-A947-70E740481C1C}">
                <a14:useLocalDpi xmlns:a14="http://schemas.microsoft.com/office/drawing/2010/main" val="0"/>
              </a:ext>
            </a:extLst>
          </a:blip>
          <a:srcRect l="42023" t="13584" r="49273" b="74014"/>
          <a:stretch/>
        </p:blipFill>
        <p:spPr bwMode="auto">
          <a:xfrm>
            <a:off x="1905000" y="4946650"/>
            <a:ext cx="274320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2">
            <a:clrChange>
              <a:clrFrom>
                <a:srgbClr val="EDF2B2"/>
              </a:clrFrom>
              <a:clrTo>
                <a:srgbClr val="EDF2B2">
                  <a:alpha val="0"/>
                </a:srgbClr>
              </a:clrTo>
            </a:clrChange>
            <a:extLst>
              <a:ext uri="{28A0092B-C50C-407E-A947-70E740481C1C}">
                <a14:useLocalDpi xmlns:a14="http://schemas.microsoft.com/office/drawing/2010/main" val="0"/>
              </a:ext>
            </a:extLst>
          </a:blip>
          <a:srcRect l="42328" t="41486" r="49075" b="47188"/>
          <a:stretch/>
        </p:blipFill>
        <p:spPr bwMode="auto">
          <a:xfrm>
            <a:off x="7848600" y="4907824"/>
            <a:ext cx="2590800" cy="187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p:cNvPicPr>
            <a:picLocks noChangeAspect="1" noChangeArrowheads="1"/>
          </p:cNvPicPr>
          <p:nvPr/>
        </p:nvPicPr>
        <p:blipFill rotWithShape="1">
          <a:blip r:embed="rId3">
            <a:clrChange>
              <a:clrFrom>
                <a:srgbClr val="EDF2B2"/>
              </a:clrFrom>
              <a:clrTo>
                <a:srgbClr val="EDF2B2">
                  <a:alpha val="0"/>
                </a:srgbClr>
              </a:clrTo>
            </a:clrChange>
            <a:extLst>
              <a:ext uri="{28A0092B-C50C-407E-A947-70E740481C1C}">
                <a14:useLocalDpi xmlns:a14="http://schemas.microsoft.com/office/drawing/2010/main" val="0"/>
              </a:ext>
            </a:extLst>
          </a:blip>
          <a:srcRect l="33854" t="27859" r="57171" b="60973"/>
          <a:stretch/>
        </p:blipFill>
        <p:spPr bwMode="auto">
          <a:xfrm>
            <a:off x="4953000" y="4946650"/>
            <a:ext cx="2666998"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4">
            <a:clrChange>
              <a:clrFrom>
                <a:srgbClr val="F4F6CD"/>
              </a:clrFrom>
              <a:clrTo>
                <a:srgbClr val="F4F6CD">
                  <a:alpha val="0"/>
                </a:srgbClr>
              </a:clrTo>
            </a:clrChange>
            <a:extLst>
              <a:ext uri="{28A0092B-C50C-407E-A947-70E740481C1C}">
                <a14:useLocalDpi xmlns:a14="http://schemas.microsoft.com/office/drawing/2010/main" val="0"/>
              </a:ext>
            </a:extLst>
          </a:blip>
          <a:srcRect l="33571" t="18187" r="52219" b="62162"/>
          <a:stretch/>
        </p:blipFill>
        <p:spPr bwMode="auto">
          <a:xfrm>
            <a:off x="1905000" y="2545624"/>
            <a:ext cx="2743200" cy="236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5">
            <a:clrChange>
              <a:clrFrom>
                <a:srgbClr val="F4F6CD"/>
              </a:clrFrom>
              <a:clrTo>
                <a:srgbClr val="F4F6CD">
                  <a:alpha val="0"/>
                </a:srgbClr>
              </a:clrTo>
            </a:clrChange>
            <a:extLst>
              <a:ext uri="{28A0092B-C50C-407E-A947-70E740481C1C}">
                <a14:useLocalDpi xmlns:a14="http://schemas.microsoft.com/office/drawing/2010/main" val="0"/>
              </a:ext>
            </a:extLst>
          </a:blip>
          <a:srcRect l="48933" t="41058" r="37081" b="37540"/>
          <a:stretch/>
        </p:blipFill>
        <p:spPr bwMode="auto">
          <a:xfrm>
            <a:off x="4953000" y="2546350"/>
            <a:ext cx="2666998" cy="236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rotWithShape="1">
          <a:blip r:embed="rId6">
            <a:clrChange>
              <a:clrFrom>
                <a:srgbClr val="F4F6CD"/>
              </a:clrFrom>
              <a:clrTo>
                <a:srgbClr val="F4F6CD">
                  <a:alpha val="0"/>
                </a:srgbClr>
              </a:clrTo>
            </a:clrChange>
            <a:extLst>
              <a:ext uri="{28A0092B-C50C-407E-A947-70E740481C1C}">
                <a14:useLocalDpi xmlns:a14="http://schemas.microsoft.com/office/drawing/2010/main" val="0"/>
              </a:ext>
            </a:extLst>
          </a:blip>
          <a:srcRect l="33820" t="64153" r="51658" b="15619"/>
          <a:stretch/>
        </p:blipFill>
        <p:spPr bwMode="auto">
          <a:xfrm>
            <a:off x="7848600" y="2546350"/>
            <a:ext cx="2590800" cy="236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47455" y="4269372"/>
            <a:ext cx="424545" cy="338554"/>
          </a:xfrm>
          <a:prstGeom prst="rect">
            <a:avLst/>
          </a:prstGeom>
          <a:noFill/>
          <a:ln>
            <a:noFill/>
          </a:ln>
        </p:spPr>
        <p:txBody>
          <a:bodyPr wrap="square" rtlCol="0">
            <a:spAutoFit/>
          </a:bodyPr>
          <a:lstStyle/>
          <a:p>
            <a:r>
              <a:rPr lang="en-US" sz="1600" b="1" dirty="0">
                <a:solidFill>
                  <a:srgbClr val="FF0000"/>
                </a:solidFill>
              </a:rPr>
              <a:t>AF</a:t>
            </a:r>
          </a:p>
        </p:txBody>
      </p:sp>
      <p:sp>
        <p:nvSpPr>
          <p:cNvPr id="25" name="TextBox 24"/>
          <p:cNvSpPr txBox="1"/>
          <p:nvPr/>
        </p:nvSpPr>
        <p:spPr>
          <a:xfrm>
            <a:off x="4985656" y="4157246"/>
            <a:ext cx="576945" cy="338554"/>
          </a:xfrm>
          <a:prstGeom prst="rect">
            <a:avLst/>
          </a:prstGeom>
          <a:noFill/>
          <a:ln>
            <a:noFill/>
          </a:ln>
        </p:spPr>
        <p:txBody>
          <a:bodyPr wrap="square" rtlCol="0">
            <a:spAutoFit/>
          </a:bodyPr>
          <a:lstStyle/>
          <a:p>
            <a:pPr algn="ctr"/>
            <a:r>
              <a:rPr lang="en-US" sz="1600" b="1" dirty="0">
                <a:solidFill>
                  <a:srgbClr val="FF0000"/>
                </a:solidFill>
              </a:rPr>
              <a:t>LAF</a:t>
            </a:r>
          </a:p>
        </p:txBody>
      </p:sp>
      <p:sp>
        <p:nvSpPr>
          <p:cNvPr id="26" name="TextBox 25"/>
          <p:cNvSpPr txBox="1"/>
          <p:nvPr/>
        </p:nvSpPr>
        <p:spPr>
          <a:xfrm>
            <a:off x="9982201" y="4128393"/>
            <a:ext cx="424545" cy="338554"/>
          </a:xfrm>
          <a:prstGeom prst="rect">
            <a:avLst/>
          </a:prstGeom>
          <a:noFill/>
          <a:ln>
            <a:noFill/>
          </a:ln>
        </p:spPr>
        <p:txBody>
          <a:bodyPr wrap="square" rtlCol="0">
            <a:spAutoFit/>
          </a:bodyPr>
          <a:lstStyle/>
          <a:p>
            <a:r>
              <a:rPr lang="en-US" sz="1600" b="1" dirty="0">
                <a:solidFill>
                  <a:srgbClr val="FF0000"/>
                </a:solidFill>
              </a:rPr>
              <a:t>CR</a:t>
            </a:r>
          </a:p>
        </p:txBody>
      </p:sp>
    </p:spTree>
    <p:extLst>
      <p:ext uri="{BB962C8B-B14F-4D97-AF65-F5344CB8AC3E}">
        <p14:creationId xmlns:p14="http://schemas.microsoft.com/office/powerpoint/2010/main" val="2880369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icky notes with question marks">
            <a:extLst>
              <a:ext uri="{FF2B5EF4-FFF2-40B4-BE49-F238E27FC236}">
                <a16:creationId xmlns:a16="http://schemas.microsoft.com/office/drawing/2014/main" id="{9958F034-52D3-34A8-A342-4A6711A8BBA6}"/>
              </a:ext>
            </a:extLst>
          </p:cNvPr>
          <p:cNvPicPr>
            <a:picLocks noChangeAspect="1"/>
          </p:cNvPicPr>
          <p:nvPr/>
        </p:nvPicPr>
        <p:blipFill rotWithShape="1">
          <a:blip r:embed="rId2"/>
          <a:srcRect l="17313" r="557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A45F8FE-BFAE-774C-F160-F5DA5A1D2F80}"/>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t>H.W</a:t>
            </a:r>
          </a:p>
        </p:txBody>
      </p:sp>
      <p:sp>
        <p:nvSpPr>
          <p:cNvPr id="3" name="Content Placeholder 2">
            <a:extLst>
              <a:ext uri="{FF2B5EF4-FFF2-40B4-BE49-F238E27FC236}">
                <a16:creationId xmlns:a16="http://schemas.microsoft.com/office/drawing/2014/main" id="{062C1838-AEBD-8CAA-F793-5286BB930B9B}"/>
              </a:ext>
            </a:extLst>
          </p:cNvPr>
          <p:cNvSpPr>
            <a:spLocks noGrp="1"/>
          </p:cNvSpPr>
          <p:nvPr>
            <p:ph idx="1"/>
          </p:nvPr>
        </p:nvSpPr>
        <p:spPr>
          <a:xfrm>
            <a:off x="677335" y="4050831"/>
            <a:ext cx="4079721" cy="1096901"/>
          </a:xfrm>
        </p:spPr>
        <p:txBody>
          <a:bodyPr vert="horz" lIns="91440" tIns="45720" rIns="91440" bIns="45720" rtlCol="0" anchor="t">
            <a:normAutofit/>
          </a:bodyPr>
          <a:lstStyle/>
          <a:p>
            <a:pPr marL="0" indent="0">
              <a:buNone/>
            </a:pPr>
            <a:r>
              <a:rPr lang="en-US" sz="2800" b="1">
                <a:solidFill>
                  <a:schemeClr val="tx1">
                    <a:lumMod val="50000"/>
                    <a:lumOff val="50000"/>
                  </a:schemeClr>
                </a:solidFill>
              </a:rPr>
              <a:t>page </a:t>
            </a:r>
            <a:r>
              <a:rPr lang="en-US" b="1">
                <a:solidFill>
                  <a:schemeClr val="tx1">
                    <a:lumMod val="50000"/>
                    <a:lumOff val="50000"/>
                  </a:schemeClr>
                </a:solidFill>
              </a:rPr>
              <a:t>57</a:t>
            </a:r>
            <a:r>
              <a:rPr lang="en-US" sz="2800" b="1">
                <a:solidFill>
                  <a:schemeClr val="tx1">
                    <a:lumMod val="50000"/>
                    <a:lumOff val="50000"/>
                  </a:schemeClr>
                </a:solidFill>
              </a:rPr>
              <a:t>.Q.1-4</a:t>
            </a:r>
            <a:endParaRPr lang="en-US" sz="2800" b="1" dirty="0">
              <a:solidFill>
                <a:schemeClr val="tx1">
                  <a:lumMod val="50000"/>
                  <a:lumOff val="50000"/>
                </a:schemeClr>
              </a:solidFill>
            </a:endParaRPr>
          </a:p>
        </p:txBody>
      </p:sp>
    </p:spTree>
    <p:extLst>
      <p:ext uri="{BB962C8B-B14F-4D97-AF65-F5344CB8AC3E}">
        <p14:creationId xmlns:p14="http://schemas.microsoft.com/office/powerpoint/2010/main" val="322372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1455400" cy="1066801"/>
          </a:xfrm>
        </p:spPr>
        <p:txBody>
          <a:bodyPr/>
          <a:lstStyle/>
          <a:p>
            <a:r>
              <a:rPr lang="en-US" b="1" u="sng" dirty="0">
                <a:solidFill>
                  <a:srgbClr val="FF0000"/>
                </a:solidFill>
                <a:latin typeface="Lucida Calligraphy" pitchFamily="66" charset="0"/>
              </a:rPr>
              <a:t>Important  terms used</a:t>
            </a:r>
          </a:p>
        </p:txBody>
      </p:sp>
      <p:sp>
        <p:nvSpPr>
          <p:cNvPr id="3" name="Content Placeholder 2"/>
          <p:cNvSpPr>
            <a:spLocks noGrp="1"/>
          </p:cNvSpPr>
          <p:nvPr>
            <p:ph sz="quarter" idx="13"/>
          </p:nvPr>
        </p:nvSpPr>
        <p:spPr>
          <a:xfrm>
            <a:off x="381000" y="1066800"/>
            <a:ext cx="11811000" cy="5638800"/>
          </a:xfrm>
        </p:spPr>
        <p:txBody>
          <a:bodyPr>
            <a:normAutofit/>
          </a:bodyPr>
          <a:lstStyle/>
          <a:p>
            <a:pPr>
              <a:spcBef>
                <a:spcPts val="0"/>
              </a:spcBef>
            </a:pPr>
            <a:r>
              <a:rPr lang="en-US" sz="2400" b="1" dirty="0"/>
              <a:t>Cellular respiration: </a:t>
            </a:r>
            <a:r>
              <a:rPr lang="en-US" sz="2000" dirty="0"/>
              <a:t>It is the process in which oxygen and glucose undergo a complex series of chemical reactions inside cells, releasing energy. </a:t>
            </a:r>
          </a:p>
          <a:p>
            <a:pPr marL="0" indent="0">
              <a:spcBef>
                <a:spcPts val="0"/>
              </a:spcBef>
              <a:buNone/>
            </a:pPr>
            <a:endParaRPr lang="en-US" sz="2000" dirty="0"/>
          </a:p>
          <a:p>
            <a:pPr>
              <a:spcBef>
                <a:spcPts val="0"/>
              </a:spcBef>
            </a:pPr>
            <a:r>
              <a:rPr lang="en-US" sz="2400" b="1" dirty="0"/>
              <a:t>Photosynthesis: </a:t>
            </a:r>
            <a:r>
              <a:rPr lang="en-US" sz="2000" dirty="0"/>
              <a:t>The process by which plants make their food by using carbon dioxide and water releasing glucose and oxygen.</a:t>
            </a:r>
          </a:p>
          <a:p>
            <a:pPr marL="0" indent="0">
              <a:spcBef>
                <a:spcPts val="0"/>
              </a:spcBef>
              <a:buNone/>
            </a:pPr>
            <a:endParaRPr lang="en-US" sz="2000" dirty="0"/>
          </a:p>
          <a:p>
            <a:pPr>
              <a:spcBef>
                <a:spcPts val="0"/>
              </a:spcBef>
            </a:pPr>
            <a:r>
              <a:rPr lang="en-US" sz="2400" b="1" dirty="0"/>
              <a:t>Fermentation: </a:t>
            </a:r>
            <a:r>
              <a:rPr lang="en-US" sz="2000" dirty="0"/>
              <a:t>The release of energy from food without using oxygen is called fermentation. </a:t>
            </a:r>
          </a:p>
          <a:p>
            <a:pPr marL="0" indent="0">
              <a:spcBef>
                <a:spcPts val="0"/>
              </a:spcBef>
              <a:buNone/>
            </a:pPr>
            <a:endParaRPr lang="en-US" sz="2000" b="1" dirty="0"/>
          </a:p>
          <a:p>
            <a:pPr marL="0" indent="0">
              <a:spcBef>
                <a:spcPts val="0"/>
              </a:spcBef>
              <a:buNone/>
            </a:pPr>
            <a:r>
              <a:rPr lang="en-US" sz="2400" b="1" dirty="0"/>
              <a:t>   - Alcoholic fermentation:	</a:t>
            </a:r>
            <a:r>
              <a:rPr lang="en-US" sz="2000" dirty="0"/>
              <a:t>The fermentation in which the end product is an alcohol, carbon dioxide and a little energy.</a:t>
            </a:r>
          </a:p>
          <a:p>
            <a:pPr marL="0" indent="0">
              <a:spcBef>
                <a:spcPts val="0"/>
              </a:spcBef>
              <a:buNone/>
            </a:pPr>
            <a:endParaRPr lang="en-US" sz="2000" b="1" dirty="0"/>
          </a:p>
          <a:p>
            <a:pPr marL="0" indent="0">
              <a:spcBef>
                <a:spcPts val="0"/>
              </a:spcBef>
              <a:buNone/>
            </a:pPr>
            <a:r>
              <a:rPr lang="en-US" sz="2400" b="1" dirty="0"/>
              <a:t>   - Lactic acid fermentation: </a:t>
            </a:r>
            <a:r>
              <a:rPr lang="en-US" sz="2000" dirty="0"/>
              <a:t>The fermentation in which the end product is lactic acid.</a:t>
            </a:r>
          </a:p>
          <a:p>
            <a:pPr marL="0" indent="0">
              <a:spcBef>
                <a:spcPts val="0"/>
              </a:spcBef>
              <a:buNone/>
            </a:pPr>
            <a:endParaRPr lang="en-US" sz="2000" dirty="0"/>
          </a:p>
          <a:p>
            <a:pPr marL="342900" indent="-342900">
              <a:spcBef>
                <a:spcPts val="0"/>
              </a:spcBef>
            </a:pPr>
            <a:r>
              <a:rPr lang="en-US" sz="2000" b="1" dirty="0"/>
              <a:t>Law of conservation of mass: </a:t>
            </a:r>
            <a:r>
              <a:rPr lang="en-US" sz="2000" dirty="0"/>
              <a:t>In a chemical reaction, matter is neither created nor destroyed.</a:t>
            </a:r>
            <a:endParaRPr lang="en-US" sz="2000" b="1" dirty="0"/>
          </a:p>
        </p:txBody>
      </p:sp>
    </p:spTree>
    <p:extLst>
      <p:ext uri="{BB962C8B-B14F-4D97-AF65-F5344CB8AC3E}">
        <p14:creationId xmlns:p14="http://schemas.microsoft.com/office/powerpoint/2010/main" val="307806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02A1-1A32-4EC8-BC4D-BAB9A105A8B4}"/>
              </a:ext>
            </a:extLst>
          </p:cNvPr>
          <p:cNvSpPr>
            <a:spLocks noGrp="1"/>
          </p:cNvSpPr>
          <p:nvPr>
            <p:ph type="title"/>
          </p:nvPr>
        </p:nvSpPr>
        <p:spPr>
          <a:xfrm>
            <a:off x="368299" y="533400"/>
            <a:ext cx="11455400" cy="1066801"/>
          </a:xfrm>
        </p:spPr>
        <p:txBody>
          <a:bodyPr>
            <a:normAutofit fontScale="90000"/>
          </a:bodyPr>
          <a:lstStyle/>
          <a:p>
            <a:r>
              <a:rPr lang="en-US" dirty="0"/>
              <a:t>Food for Energy </a:t>
            </a:r>
            <a:br>
              <a:rPr lang="en-US" dirty="0"/>
            </a:br>
            <a:r>
              <a:rPr lang="en-US" dirty="0"/>
              <a:t>Figure 1 Biking takes a lot of energy! Your body uses cellular respiration to get energy from the food you eat, such as trail mix.</a:t>
            </a:r>
          </a:p>
        </p:txBody>
      </p:sp>
      <p:pic>
        <p:nvPicPr>
          <p:cNvPr id="1026" name="Picture 2" descr="Photo shows two bikers on a mountain trail, and an inset photo of trail mix">
            <a:extLst>
              <a:ext uri="{FF2B5EF4-FFF2-40B4-BE49-F238E27FC236}">
                <a16:creationId xmlns:a16="http://schemas.microsoft.com/office/drawing/2014/main" id="{3BB9FE7A-6644-42B3-9128-8EBC603BC040}"/>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371767" y="1828800"/>
            <a:ext cx="7448465" cy="4937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rk Out Running Sticker by Carolynn">
            <a:extLst>
              <a:ext uri="{FF2B5EF4-FFF2-40B4-BE49-F238E27FC236}">
                <a16:creationId xmlns:a16="http://schemas.microsoft.com/office/drawing/2014/main" id="{44953300-EE50-4017-B941-15413624B96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35489"/>
            <a:ext cx="2789111" cy="278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6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94" y="-189104"/>
            <a:ext cx="11125200" cy="1066800"/>
          </a:xfrm>
        </p:spPr>
        <p:txBody>
          <a:bodyPr>
            <a:noAutofit/>
          </a:bodyPr>
          <a:lstStyle/>
          <a:p>
            <a:r>
              <a:rPr lang="en-US" b="1" u="sng" dirty="0">
                <a:solidFill>
                  <a:srgbClr val="FF0000"/>
                </a:solidFill>
                <a:latin typeface="Lucida Calligraphy" pitchFamily="66" charset="0"/>
              </a:rPr>
              <a:t>Difference between breathing &amp; respiration</a:t>
            </a:r>
          </a:p>
        </p:txBody>
      </p:sp>
      <p:sp>
        <p:nvSpPr>
          <p:cNvPr id="3" name="Content Placeholder 2"/>
          <p:cNvSpPr>
            <a:spLocks noGrp="1"/>
          </p:cNvSpPr>
          <p:nvPr>
            <p:ph sz="quarter" idx="13"/>
          </p:nvPr>
        </p:nvSpPr>
        <p:spPr>
          <a:xfrm>
            <a:off x="152400" y="960120"/>
            <a:ext cx="6477000" cy="5135880"/>
          </a:xfrm>
        </p:spPr>
        <p:txBody>
          <a:bodyPr>
            <a:normAutofit lnSpcReduction="10000"/>
          </a:bodyPr>
          <a:lstStyle/>
          <a:p>
            <a:pPr marL="0" indent="0" algn="just">
              <a:buNone/>
            </a:pPr>
            <a:r>
              <a:rPr lang="en-US" sz="2800" b="1" u="sng" dirty="0">
                <a:solidFill>
                  <a:srgbClr val="FF0000"/>
                </a:solidFill>
                <a:latin typeface="Arial" panose="020B0604020202020204" pitchFamily="34" charset="0"/>
                <a:cs typeface="Arial" panose="020B0604020202020204" pitchFamily="34" charset="0"/>
              </a:rPr>
              <a:t>Breathing:</a:t>
            </a:r>
          </a:p>
          <a:p>
            <a:pPr marL="0" indent="0" algn="just">
              <a:buNone/>
            </a:pPr>
            <a:r>
              <a:rPr lang="en-US" sz="2800" b="1" dirty="0">
                <a:latin typeface="Arial" panose="020B0604020202020204" pitchFamily="34" charset="0"/>
                <a:cs typeface="Arial" panose="020B0604020202020204" pitchFamily="34" charset="0"/>
              </a:rPr>
              <a:t>The physical movement of air in and out of your lungs.</a:t>
            </a:r>
          </a:p>
          <a:p>
            <a:pPr marL="0" indent="0" algn="just">
              <a:buNone/>
            </a:pPr>
            <a:r>
              <a:rPr lang="en-US" sz="2800" b="1" dirty="0">
                <a:latin typeface="Arial" panose="020B0604020202020204" pitchFamily="34" charset="0"/>
                <a:cs typeface="Arial" panose="020B0604020202020204" pitchFamily="34" charset="0"/>
              </a:rPr>
              <a:t>Breathing brings oxygen into your lungs.</a:t>
            </a:r>
          </a:p>
          <a:p>
            <a:pPr marL="0" indent="0" algn="just">
              <a:buNone/>
            </a:pPr>
            <a:endParaRPr lang="en-US" sz="2800" b="1" u="sng" dirty="0">
              <a:latin typeface="Arial" panose="020B0604020202020204" pitchFamily="34" charset="0"/>
              <a:cs typeface="Arial" panose="020B0604020202020204" pitchFamily="34" charset="0"/>
            </a:endParaRPr>
          </a:p>
          <a:p>
            <a:pPr marL="0" indent="0" algn="just">
              <a:buNone/>
            </a:pPr>
            <a:r>
              <a:rPr lang="en-US" sz="2800" b="1" u="sng" dirty="0">
                <a:solidFill>
                  <a:srgbClr val="FF0000"/>
                </a:solidFill>
                <a:latin typeface="Arial" panose="020B0604020202020204" pitchFamily="34" charset="0"/>
                <a:cs typeface="Arial" panose="020B0604020202020204" pitchFamily="34" charset="0"/>
              </a:rPr>
              <a:t>Respiration:</a:t>
            </a:r>
          </a:p>
          <a:p>
            <a:pPr marL="0" indent="0" algn="just">
              <a:buNone/>
            </a:pPr>
            <a:r>
              <a:rPr lang="en-US" sz="2800" b="1" dirty="0">
                <a:latin typeface="Arial" panose="020B0604020202020204" pitchFamily="34" charset="0"/>
                <a:cs typeface="Arial" panose="020B0604020202020204" pitchFamily="34" charset="0"/>
              </a:rPr>
              <a:t>Cells use oxygen in cellular respiration to break down energy-rich compounds and release energy.</a:t>
            </a:r>
          </a:p>
        </p:txBody>
      </p:sp>
      <p:pic>
        <p:nvPicPr>
          <p:cNvPr id="4102" name="Picture 6" descr="What is cellular respiration? | Socratic">
            <a:extLst>
              <a:ext uri="{FF2B5EF4-FFF2-40B4-BE49-F238E27FC236}">
                <a16:creationId xmlns:a16="http://schemas.microsoft.com/office/drawing/2014/main" id="{F53FE634-2481-1FF8-5C64-2604FF908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405" y="3886200"/>
            <a:ext cx="446582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aradoxical breathing: Symptoms and causes">
            <a:extLst>
              <a:ext uri="{FF2B5EF4-FFF2-40B4-BE49-F238E27FC236}">
                <a16:creationId xmlns:a16="http://schemas.microsoft.com/office/drawing/2014/main" id="{6D6406AD-8FE4-DB14-6683-D7FBA9497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520" y="925707"/>
            <a:ext cx="457755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508AE96-92ED-4C03-9FCA-93BACD215A07}"/>
              </a:ext>
            </a:extLst>
          </p:cNvPr>
          <p:cNvSpPr txBox="1">
            <a:spLocks noChangeArrowheads="1"/>
          </p:cNvSpPr>
          <p:nvPr/>
        </p:nvSpPr>
        <p:spPr bwMode="auto">
          <a:xfrm>
            <a:off x="201613" y="933450"/>
            <a:ext cx="11990387"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600"/>
              </a:spcBef>
              <a:buClr>
                <a:srgbClr val="A6A6A6"/>
              </a:buClr>
              <a:buFont typeface="Wingdings" panose="05000000000000000000" pitchFamily="2" charset="2"/>
              <a:buNone/>
            </a:pPr>
            <a:endParaRPr lang="en-US" altLang="en-US" sz="2400">
              <a:solidFill>
                <a:srgbClr val="000000"/>
              </a:solidFill>
              <a:cs typeface="Arial" panose="020B0604020202020204" pitchFamily="34" charset="0"/>
            </a:endParaRPr>
          </a:p>
        </p:txBody>
      </p:sp>
      <p:sp>
        <p:nvSpPr>
          <p:cNvPr id="6" name="Google Shape;1113;p43">
            <a:extLst>
              <a:ext uri="{FF2B5EF4-FFF2-40B4-BE49-F238E27FC236}">
                <a16:creationId xmlns:a16="http://schemas.microsoft.com/office/drawing/2014/main" id="{725D13D1-71BD-4D1C-8605-6FD419F6F61D}"/>
              </a:ext>
            </a:extLst>
          </p:cNvPr>
          <p:cNvSpPr txBox="1">
            <a:spLocks noChangeArrowheads="1"/>
          </p:cNvSpPr>
          <p:nvPr/>
        </p:nvSpPr>
        <p:spPr bwMode="auto">
          <a:xfrm>
            <a:off x="995362" y="-157162"/>
            <a:ext cx="10402887"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4800" b="1" dirty="0">
                <a:solidFill>
                  <a:srgbClr val="0072BC"/>
                </a:solidFill>
                <a:cs typeface="Arial" panose="020B0604020202020204" pitchFamily="34" charset="0"/>
              </a:rPr>
              <a:t>Scientific Method</a:t>
            </a:r>
          </a:p>
        </p:txBody>
      </p:sp>
      <p:grpSp>
        <p:nvGrpSpPr>
          <p:cNvPr id="7" name="Google Shape;1115;p43">
            <a:extLst>
              <a:ext uri="{FF2B5EF4-FFF2-40B4-BE49-F238E27FC236}">
                <a16:creationId xmlns:a16="http://schemas.microsoft.com/office/drawing/2014/main" id="{C2C45C82-AAD0-4D30-88E4-BFB957E3631B}"/>
              </a:ext>
            </a:extLst>
          </p:cNvPr>
          <p:cNvGrpSpPr>
            <a:grpSpLocks/>
          </p:cNvGrpSpPr>
          <p:nvPr/>
        </p:nvGrpSpPr>
        <p:grpSpPr bwMode="auto">
          <a:xfrm>
            <a:off x="285750" y="26988"/>
            <a:ext cx="2038350" cy="2417762"/>
            <a:chOff x="3917625" y="608042"/>
            <a:chExt cx="1348652" cy="1599356"/>
          </a:xfrm>
        </p:grpSpPr>
        <p:grpSp>
          <p:nvGrpSpPr>
            <p:cNvPr id="8" name="Google Shape;1116;p43">
              <a:extLst>
                <a:ext uri="{FF2B5EF4-FFF2-40B4-BE49-F238E27FC236}">
                  <a16:creationId xmlns:a16="http://schemas.microsoft.com/office/drawing/2014/main" id="{D1578086-DD24-4E93-B197-152178CCB6CB}"/>
                </a:ext>
              </a:extLst>
            </p:cNvPr>
            <p:cNvGrpSpPr>
              <a:grpSpLocks/>
            </p:cNvGrpSpPr>
            <p:nvPr/>
          </p:nvGrpSpPr>
          <p:grpSpPr bwMode="auto">
            <a:xfrm>
              <a:off x="3917625" y="608042"/>
              <a:ext cx="1287766" cy="1599356"/>
              <a:chOff x="3917625" y="608042"/>
              <a:chExt cx="1287766" cy="1599356"/>
            </a:xfrm>
          </p:grpSpPr>
          <p:sp>
            <p:nvSpPr>
              <p:cNvPr id="15" name="Google Shape;1117;p43">
                <a:extLst>
                  <a:ext uri="{FF2B5EF4-FFF2-40B4-BE49-F238E27FC236}">
                    <a16:creationId xmlns:a16="http://schemas.microsoft.com/office/drawing/2014/main" id="{1C02FE5F-C582-4983-AADD-6878DEB3DDE1}"/>
                  </a:ext>
                </a:extLst>
              </p:cNvPr>
              <p:cNvSpPr>
                <a:spLocks/>
              </p:cNvSpPr>
              <p:nvPr/>
            </p:nvSpPr>
            <p:spPr bwMode="auto">
              <a:xfrm rot="1800178">
                <a:off x="4189335" y="608042"/>
                <a:ext cx="1016056" cy="1599356"/>
              </a:xfrm>
              <a:custGeom>
                <a:avLst/>
                <a:gdLst>
                  <a:gd name="T0" fmla="*/ 2147483646 w 17740"/>
                  <a:gd name="T1" fmla="*/ 2147483646 h 27808"/>
                  <a:gd name="T2" fmla="*/ 2147483646 w 17740"/>
                  <a:gd name="T3" fmla="*/ 2147483646 h 27808"/>
                  <a:gd name="T4" fmla="*/ 2147483646 w 17740"/>
                  <a:gd name="T5" fmla="*/ 2147483646 h 27808"/>
                  <a:gd name="T6" fmla="*/ 2147483646 w 17740"/>
                  <a:gd name="T7" fmla="*/ 2147483646 h 27808"/>
                  <a:gd name="T8" fmla="*/ 2147483646 w 17740"/>
                  <a:gd name="T9" fmla="*/ 2147483646 h 27808"/>
                  <a:gd name="T10" fmla="*/ 2147483646 w 17740"/>
                  <a:gd name="T11" fmla="*/ 2147483646 h 27808"/>
                  <a:gd name="T12" fmla="*/ 2147483646 w 17740"/>
                  <a:gd name="T13" fmla="*/ 2147483646 h 27808"/>
                  <a:gd name="T14" fmla="*/ 2147483646 w 17740"/>
                  <a:gd name="T15" fmla="*/ 2147483646 h 27808"/>
                  <a:gd name="T16" fmla="*/ 2147483646 w 17740"/>
                  <a:gd name="T17" fmla="*/ 2147483646 h 27808"/>
                  <a:gd name="T18" fmla="*/ 2147483646 w 17740"/>
                  <a:gd name="T19" fmla="*/ 2147483646 h 27808"/>
                  <a:gd name="T20" fmla="*/ 2147483646 w 17740"/>
                  <a:gd name="T21" fmla="*/ 2147483646 h 27808"/>
                  <a:gd name="T22" fmla="*/ 2147483646 w 17740"/>
                  <a:gd name="T23" fmla="*/ 2147483646 h 27808"/>
                  <a:gd name="T24" fmla="*/ 2147483646 w 17740"/>
                  <a:gd name="T25" fmla="*/ 2147483646 h 27808"/>
                  <a:gd name="T26" fmla="*/ 2147483646 w 17740"/>
                  <a:gd name="T27" fmla="*/ 2147483646 h 27808"/>
                  <a:gd name="T28" fmla="*/ 2147483646 w 17740"/>
                  <a:gd name="T29" fmla="*/ 2147483646 h 27808"/>
                  <a:gd name="T30" fmla="*/ 2147483646 w 17740"/>
                  <a:gd name="T31" fmla="*/ 2147483646 h 27808"/>
                  <a:gd name="T32" fmla="*/ 2147483646 w 17740"/>
                  <a:gd name="T33" fmla="*/ 2147483646 h 27808"/>
                  <a:gd name="T34" fmla="*/ 2147483646 w 17740"/>
                  <a:gd name="T35" fmla="*/ 2147483646 h 27808"/>
                  <a:gd name="T36" fmla="*/ 2147483646 w 17740"/>
                  <a:gd name="T37" fmla="*/ 2147483646 h 27808"/>
                  <a:gd name="T38" fmla="*/ 2147483646 w 17740"/>
                  <a:gd name="T39" fmla="*/ 2147483646 h 27808"/>
                  <a:gd name="T40" fmla="*/ 2147483646 w 17740"/>
                  <a:gd name="T41" fmla="*/ 2147483646 h 27808"/>
                  <a:gd name="T42" fmla="*/ 2147483646 w 17740"/>
                  <a:gd name="T43" fmla="*/ 0 h 27808"/>
                  <a:gd name="T44" fmla="*/ 2147483646 w 17740"/>
                  <a:gd name="T45" fmla="*/ 2147483646 h 27808"/>
                  <a:gd name="T46" fmla="*/ 2147483646 w 17740"/>
                  <a:gd name="T47" fmla="*/ 2147483646 h 27808"/>
                  <a:gd name="T48" fmla="*/ 2147483646 w 17740"/>
                  <a:gd name="T49" fmla="*/ 2147483646 h 27808"/>
                  <a:gd name="T50" fmla="*/ 2147483646 w 17740"/>
                  <a:gd name="T51" fmla="*/ 2147483646 h 27808"/>
                  <a:gd name="T52" fmla="*/ 2147483646 w 17740"/>
                  <a:gd name="T53" fmla="*/ 2147483646 h 27808"/>
                  <a:gd name="T54" fmla="*/ 2147483646 w 17740"/>
                  <a:gd name="T55" fmla="*/ 2147483646 h 27808"/>
                  <a:gd name="T56" fmla="*/ 2147483646 w 17740"/>
                  <a:gd name="T57" fmla="*/ 2147483646 h 27808"/>
                  <a:gd name="T58" fmla="*/ 2147483646 w 17740"/>
                  <a:gd name="T59" fmla="*/ 2147483646 h 27808"/>
                  <a:gd name="T60" fmla="*/ 2147483646 w 17740"/>
                  <a:gd name="T61" fmla="*/ 2147483646 h 27808"/>
                  <a:gd name="T62" fmla="*/ 2147483646 w 17740"/>
                  <a:gd name="T63" fmla="*/ 2147483646 h 27808"/>
                  <a:gd name="T64" fmla="*/ 2147483646 w 17740"/>
                  <a:gd name="T65" fmla="*/ 2147483646 h 27808"/>
                  <a:gd name="T66" fmla="*/ 2147483646 w 17740"/>
                  <a:gd name="T67" fmla="*/ 2147483646 h 27808"/>
                  <a:gd name="T68" fmla="*/ 2147483646 w 17740"/>
                  <a:gd name="T69" fmla="*/ 2147483646 h 27808"/>
                  <a:gd name="T70" fmla="*/ 2147483646 w 17740"/>
                  <a:gd name="T71" fmla="*/ 2147483646 h 27808"/>
                  <a:gd name="T72" fmla="*/ 2147483646 w 17740"/>
                  <a:gd name="T73" fmla="*/ 2147483646 h 27808"/>
                  <a:gd name="T74" fmla="*/ 2147483646 w 17740"/>
                  <a:gd name="T75" fmla="*/ 2147483646 h 27808"/>
                  <a:gd name="T76" fmla="*/ 2147483646 w 17740"/>
                  <a:gd name="T77" fmla="*/ 0 h 278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740" h="27808" extrusionOk="0">
                    <a:moveTo>
                      <a:pt x="7624" y="610"/>
                    </a:moveTo>
                    <a:cubicBezTo>
                      <a:pt x="7711" y="610"/>
                      <a:pt x="7799" y="612"/>
                      <a:pt x="7886" y="615"/>
                    </a:cubicBezTo>
                    <a:cubicBezTo>
                      <a:pt x="12320" y="774"/>
                      <a:pt x="14853" y="4732"/>
                      <a:pt x="13618" y="8913"/>
                    </a:cubicBezTo>
                    <a:cubicBezTo>
                      <a:pt x="12811" y="11801"/>
                      <a:pt x="10376" y="13705"/>
                      <a:pt x="7631" y="13705"/>
                    </a:cubicBezTo>
                    <a:cubicBezTo>
                      <a:pt x="6824" y="13705"/>
                      <a:pt x="5990" y="13541"/>
                      <a:pt x="5163" y="13188"/>
                    </a:cubicBezTo>
                    <a:cubicBezTo>
                      <a:pt x="5131" y="13188"/>
                      <a:pt x="5131" y="13188"/>
                      <a:pt x="5068" y="13156"/>
                    </a:cubicBezTo>
                    <a:cubicBezTo>
                      <a:pt x="4751" y="12555"/>
                      <a:pt x="4086" y="12396"/>
                      <a:pt x="3484" y="11953"/>
                    </a:cubicBezTo>
                    <a:cubicBezTo>
                      <a:pt x="2186" y="11003"/>
                      <a:pt x="1267" y="9514"/>
                      <a:pt x="1046" y="7931"/>
                    </a:cubicBezTo>
                    <a:cubicBezTo>
                      <a:pt x="426" y="3968"/>
                      <a:pt x="3803" y="610"/>
                      <a:pt x="7624" y="610"/>
                    </a:cubicBezTo>
                    <a:close/>
                    <a:moveTo>
                      <a:pt x="5194" y="13631"/>
                    </a:moveTo>
                    <a:cubicBezTo>
                      <a:pt x="5669" y="13885"/>
                      <a:pt x="6144" y="14106"/>
                      <a:pt x="6619" y="14233"/>
                    </a:cubicBezTo>
                    <a:cubicBezTo>
                      <a:pt x="4973" y="18287"/>
                      <a:pt x="3548" y="22562"/>
                      <a:pt x="2471" y="26837"/>
                    </a:cubicBezTo>
                    <a:lnTo>
                      <a:pt x="2471" y="26901"/>
                    </a:lnTo>
                    <a:cubicBezTo>
                      <a:pt x="2376" y="26901"/>
                      <a:pt x="2312" y="26932"/>
                      <a:pt x="2217" y="26996"/>
                    </a:cubicBezTo>
                    <a:cubicBezTo>
                      <a:pt x="2075" y="27174"/>
                      <a:pt x="1879" y="27249"/>
                      <a:pt x="1678" y="27249"/>
                    </a:cubicBezTo>
                    <a:cubicBezTo>
                      <a:pt x="1343" y="27249"/>
                      <a:pt x="994" y="27039"/>
                      <a:pt x="856" y="26742"/>
                    </a:cubicBezTo>
                    <a:cubicBezTo>
                      <a:pt x="602" y="26299"/>
                      <a:pt x="697" y="25761"/>
                      <a:pt x="761" y="25254"/>
                    </a:cubicBezTo>
                    <a:cubicBezTo>
                      <a:pt x="887" y="25254"/>
                      <a:pt x="951" y="25191"/>
                      <a:pt x="1014" y="25064"/>
                    </a:cubicBezTo>
                    <a:cubicBezTo>
                      <a:pt x="1584" y="23069"/>
                      <a:pt x="2186" y="21105"/>
                      <a:pt x="2914" y="19173"/>
                    </a:cubicBezTo>
                    <a:cubicBezTo>
                      <a:pt x="3548" y="17400"/>
                      <a:pt x="4434" y="15595"/>
                      <a:pt x="4909" y="13790"/>
                    </a:cubicBezTo>
                    <a:cubicBezTo>
                      <a:pt x="5036" y="13790"/>
                      <a:pt x="5163" y="13758"/>
                      <a:pt x="5194" y="13631"/>
                    </a:cubicBezTo>
                    <a:close/>
                    <a:moveTo>
                      <a:pt x="7684" y="0"/>
                    </a:moveTo>
                    <a:cubicBezTo>
                      <a:pt x="4903" y="0"/>
                      <a:pt x="2220" y="1495"/>
                      <a:pt x="1014" y="4162"/>
                    </a:cubicBezTo>
                    <a:cubicBezTo>
                      <a:pt x="254" y="5746"/>
                      <a:pt x="127" y="7488"/>
                      <a:pt x="697" y="9166"/>
                    </a:cubicBezTo>
                    <a:cubicBezTo>
                      <a:pt x="1014" y="9989"/>
                      <a:pt x="1426" y="10781"/>
                      <a:pt x="1996" y="11446"/>
                    </a:cubicBezTo>
                    <a:cubicBezTo>
                      <a:pt x="2534" y="12111"/>
                      <a:pt x="4371" y="12903"/>
                      <a:pt x="4593" y="13600"/>
                    </a:cubicBezTo>
                    <a:cubicBezTo>
                      <a:pt x="3579" y="15088"/>
                      <a:pt x="3009" y="16957"/>
                      <a:pt x="2376" y="18667"/>
                    </a:cubicBezTo>
                    <a:cubicBezTo>
                      <a:pt x="1647" y="20662"/>
                      <a:pt x="951" y="22784"/>
                      <a:pt x="381" y="24874"/>
                    </a:cubicBezTo>
                    <a:lnTo>
                      <a:pt x="381" y="25032"/>
                    </a:lnTo>
                    <a:cubicBezTo>
                      <a:pt x="96" y="25824"/>
                      <a:pt x="1" y="26806"/>
                      <a:pt x="634" y="27407"/>
                    </a:cubicBezTo>
                    <a:cubicBezTo>
                      <a:pt x="907" y="27648"/>
                      <a:pt x="1309" y="27807"/>
                      <a:pt x="1694" y="27807"/>
                    </a:cubicBezTo>
                    <a:cubicBezTo>
                      <a:pt x="2068" y="27807"/>
                      <a:pt x="2426" y="27656"/>
                      <a:pt x="2629" y="27281"/>
                    </a:cubicBezTo>
                    <a:cubicBezTo>
                      <a:pt x="2629" y="27249"/>
                      <a:pt x="2629" y="27249"/>
                      <a:pt x="2693" y="27217"/>
                    </a:cubicBezTo>
                    <a:cubicBezTo>
                      <a:pt x="2719" y="27224"/>
                      <a:pt x="2746" y="27228"/>
                      <a:pt x="2774" y="27228"/>
                    </a:cubicBezTo>
                    <a:cubicBezTo>
                      <a:pt x="2882" y="27228"/>
                      <a:pt x="2997" y="27171"/>
                      <a:pt x="3073" y="26996"/>
                    </a:cubicBezTo>
                    <a:cubicBezTo>
                      <a:pt x="4434" y="22815"/>
                      <a:pt x="5764" y="18540"/>
                      <a:pt x="7063" y="14296"/>
                    </a:cubicBezTo>
                    <a:cubicBezTo>
                      <a:pt x="7398" y="14361"/>
                      <a:pt x="7728" y="14391"/>
                      <a:pt x="8051" y="14391"/>
                    </a:cubicBezTo>
                    <a:cubicBezTo>
                      <a:pt x="14101" y="14391"/>
                      <a:pt x="17740" y="3622"/>
                      <a:pt x="10705" y="615"/>
                    </a:cubicBezTo>
                    <a:cubicBezTo>
                      <a:pt x="9730" y="200"/>
                      <a:pt x="8700" y="0"/>
                      <a:pt x="76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118;p43">
                <a:extLst>
                  <a:ext uri="{FF2B5EF4-FFF2-40B4-BE49-F238E27FC236}">
                    <a16:creationId xmlns:a16="http://schemas.microsoft.com/office/drawing/2014/main" id="{3597D814-416E-4E0A-9EDE-9490D5B2B80E}"/>
                  </a:ext>
                </a:extLst>
              </p:cNvPr>
              <p:cNvSpPr>
                <a:spLocks/>
              </p:cNvSpPr>
              <p:nvPr/>
            </p:nvSpPr>
            <p:spPr bwMode="auto">
              <a:xfrm>
                <a:off x="3917625" y="1281625"/>
                <a:ext cx="672350" cy="607225"/>
              </a:xfrm>
              <a:custGeom>
                <a:avLst/>
                <a:gdLst>
                  <a:gd name="T0" fmla="*/ 32812500 w 26894"/>
                  <a:gd name="T1" fmla="*/ 2147483646 h 24289"/>
                  <a:gd name="T2" fmla="*/ 2035546875 w 26894"/>
                  <a:gd name="T3" fmla="*/ 2147483646 h 24289"/>
                  <a:gd name="T4" fmla="*/ 2147483646 w 26894"/>
                  <a:gd name="T5" fmla="*/ 393750000 h 24289"/>
                  <a:gd name="T6" fmla="*/ 2147483646 w 26894"/>
                  <a:gd name="T7" fmla="*/ 0 h 24289"/>
                  <a:gd name="T8" fmla="*/ 2147483646 w 26894"/>
                  <a:gd name="T9" fmla="*/ 1411718750 h 24289"/>
                  <a:gd name="T10" fmla="*/ 1969921875 w 26894"/>
                  <a:gd name="T11" fmla="*/ 2147483646 h 24289"/>
                  <a:gd name="T12" fmla="*/ 853515625 w 26894"/>
                  <a:gd name="T13" fmla="*/ 2147483646 h 24289"/>
                  <a:gd name="T14" fmla="*/ 0 w 26894"/>
                  <a:gd name="T15" fmla="*/ 2147483646 h 24289"/>
                  <a:gd name="T16" fmla="*/ 32812500 w 26894"/>
                  <a:gd name="T17" fmla="*/ 2147483646 h 24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894" h="24289" extrusionOk="0">
                    <a:moveTo>
                      <a:pt x="84" y="20002"/>
                    </a:moveTo>
                    <a:lnTo>
                      <a:pt x="5211" y="14876"/>
                    </a:lnTo>
                    <a:lnTo>
                      <a:pt x="21768" y="1008"/>
                    </a:lnTo>
                    <a:lnTo>
                      <a:pt x="23533" y="0"/>
                    </a:lnTo>
                    <a:lnTo>
                      <a:pt x="26894" y="3614"/>
                    </a:lnTo>
                    <a:lnTo>
                      <a:pt x="5043" y="23196"/>
                    </a:lnTo>
                    <a:lnTo>
                      <a:pt x="2185" y="24289"/>
                    </a:lnTo>
                    <a:lnTo>
                      <a:pt x="0" y="22608"/>
                    </a:lnTo>
                    <a:lnTo>
                      <a:pt x="84" y="200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 name="Google Shape;1119;p43">
              <a:extLst>
                <a:ext uri="{FF2B5EF4-FFF2-40B4-BE49-F238E27FC236}">
                  <a16:creationId xmlns:a16="http://schemas.microsoft.com/office/drawing/2014/main" id="{59E3C5B2-DEE8-402B-8156-1C1668733E55}"/>
                </a:ext>
              </a:extLst>
            </p:cNvPr>
            <p:cNvSpPr>
              <a:spLocks/>
            </p:cNvSpPr>
            <p:nvPr/>
          </p:nvSpPr>
          <p:spPr bwMode="auto">
            <a:xfrm rot="1800105">
              <a:off x="4446614" y="708083"/>
              <a:ext cx="789631" cy="661054"/>
            </a:xfrm>
            <a:custGeom>
              <a:avLst/>
              <a:gdLst>
                <a:gd name="T0" fmla="*/ 2147483646 w 12329"/>
                <a:gd name="T1" fmla="*/ 2147483646 h 10322"/>
                <a:gd name="T2" fmla="*/ 2147483646 w 12329"/>
                <a:gd name="T3" fmla="*/ 2147483646 h 10322"/>
                <a:gd name="T4" fmla="*/ 2147483646 w 12329"/>
                <a:gd name="T5" fmla="*/ 2147483646 h 10322"/>
                <a:gd name="T6" fmla="*/ 2147483646 w 12329"/>
                <a:gd name="T7" fmla="*/ 2147483646 h 10322"/>
                <a:gd name="T8" fmla="*/ 2147483646 w 12329"/>
                <a:gd name="T9" fmla="*/ 2147483646 h 10322"/>
                <a:gd name="T10" fmla="*/ 2147483646 w 12329"/>
                <a:gd name="T11" fmla="*/ 2147483646 h 10322"/>
                <a:gd name="T12" fmla="*/ 2147483646 w 12329"/>
                <a:gd name="T13" fmla="*/ 2147483646 h 10322"/>
                <a:gd name="T14" fmla="*/ 2147483646 w 12329"/>
                <a:gd name="T15" fmla="*/ 2147483646 h 10322"/>
                <a:gd name="T16" fmla="*/ 2147483646 w 12329"/>
                <a:gd name="T17" fmla="*/ 2147483646 h 10322"/>
                <a:gd name="T18" fmla="*/ 2147483646 w 12329"/>
                <a:gd name="T19" fmla="*/ 2147483646 h 10322"/>
                <a:gd name="T20" fmla="*/ 2147483646 w 12329"/>
                <a:gd name="T21" fmla="*/ 16812175 h 10322"/>
                <a:gd name="T22" fmla="*/ 2147483646 w 12329"/>
                <a:gd name="T23" fmla="*/ 2147483646 h 10322"/>
                <a:gd name="T24" fmla="*/ 2147483646 w 12329"/>
                <a:gd name="T25" fmla="*/ 2147483646 h 10322"/>
                <a:gd name="T26" fmla="*/ 2147483646 w 12329"/>
                <a:gd name="T27" fmla="*/ 2147483646 h 10322"/>
                <a:gd name="T28" fmla="*/ 2147483646 w 12329"/>
                <a:gd name="T29" fmla="*/ 2147483646 h 10322"/>
                <a:gd name="T30" fmla="*/ 2147483646 w 12329"/>
                <a:gd name="T31" fmla="*/ 2147483646 h 10322"/>
                <a:gd name="T32" fmla="*/ 2147483646 w 12329"/>
                <a:gd name="T33" fmla="*/ 1514060226 h 10322"/>
                <a:gd name="T34" fmla="*/ 2147483646 w 12329"/>
                <a:gd name="T35" fmla="*/ 16812175 h 103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29" h="10322" extrusionOk="0">
                  <a:moveTo>
                    <a:pt x="5517" y="595"/>
                  </a:moveTo>
                  <a:cubicBezTo>
                    <a:pt x="8128" y="595"/>
                    <a:pt x="10133" y="3005"/>
                    <a:pt x="10040" y="5569"/>
                  </a:cubicBezTo>
                  <a:cubicBezTo>
                    <a:pt x="9934" y="7934"/>
                    <a:pt x="8062" y="9733"/>
                    <a:pt x="5871" y="9733"/>
                  </a:cubicBezTo>
                  <a:cubicBezTo>
                    <a:pt x="5423" y="9733"/>
                    <a:pt x="4961" y="9657"/>
                    <a:pt x="4497" y="9496"/>
                  </a:cubicBezTo>
                  <a:cubicBezTo>
                    <a:pt x="4022" y="9306"/>
                    <a:pt x="3516" y="9147"/>
                    <a:pt x="3072" y="9021"/>
                  </a:cubicBezTo>
                  <a:cubicBezTo>
                    <a:pt x="3062" y="9010"/>
                    <a:pt x="3048" y="9006"/>
                    <a:pt x="3032" y="9006"/>
                  </a:cubicBezTo>
                  <a:cubicBezTo>
                    <a:pt x="3002" y="9006"/>
                    <a:pt x="2967" y="9021"/>
                    <a:pt x="2946" y="9021"/>
                  </a:cubicBezTo>
                  <a:cubicBezTo>
                    <a:pt x="1806" y="8070"/>
                    <a:pt x="1014" y="6804"/>
                    <a:pt x="982" y="5220"/>
                  </a:cubicBezTo>
                  <a:cubicBezTo>
                    <a:pt x="950" y="2813"/>
                    <a:pt x="2946" y="628"/>
                    <a:pt x="5416" y="597"/>
                  </a:cubicBezTo>
                  <a:cubicBezTo>
                    <a:pt x="5450" y="596"/>
                    <a:pt x="5483" y="595"/>
                    <a:pt x="5517" y="595"/>
                  </a:cubicBezTo>
                  <a:close/>
                  <a:moveTo>
                    <a:pt x="5511" y="1"/>
                  </a:moveTo>
                  <a:cubicBezTo>
                    <a:pt x="3179" y="1"/>
                    <a:pt x="957" y="1810"/>
                    <a:pt x="507" y="4143"/>
                  </a:cubicBezTo>
                  <a:cubicBezTo>
                    <a:pt x="0" y="6772"/>
                    <a:pt x="1806" y="9591"/>
                    <a:pt x="4434" y="10192"/>
                  </a:cubicBezTo>
                  <a:cubicBezTo>
                    <a:pt x="4448" y="10207"/>
                    <a:pt x="4461" y="10213"/>
                    <a:pt x="4472" y="10213"/>
                  </a:cubicBezTo>
                  <a:cubicBezTo>
                    <a:pt x="4510" y="10213"/>
                    <a:pt x="4529" y="10139"/>
                    <a:pt x="4529" y="10066"/>
                  </a:cubicBezTo>
                  <a:cubicBezTo>
                    <a:pt x="5082" y="10241"/>
                    <a:pt x="5602" y="10321"/>
                    <a:pt x="6087" y="10321"/>
                  </a:cubicBezTo>
                  <a:cubicBezTo>
                    <a:pt x="11203" y="10321"/>
                    <a:pt x="12328" y="1334"/>
                    <a:pt x="6398" y="90"/>
                  </a:cubicBezTo>
                  <a:cubicBezTo>
                    <a:pt x="6103" y="29"/>
                    <a:pt x="5806" y="1"/>
                    <a:pt x="55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120;p43">
              <a:extLst>
                <a:ext uri="{FF2B5EF4-FFF2-40B4-BE49-F238E27FC236}">
                  <a16:creationId xmlns:a16="http://schemas.microsoft.com/office/drawing/2014/main" id="{AECCF890-20C4-4CDA-9C68-25ED25B1E576}"/>
                </a:ext>
              </a:extLst>
            </p:cNvPr>
            <p:cNvSpPr/>
            <p:nvPr/>
          </p:nvSpPr>
          <p:spPr>
            <a:xfrm rot="1302914">
              <a:off x="4011107" y="1170915"/>
              <a:ext cx="510471" cy="801253"/>
            </a:xfrm>
            <a:custGeom>
              <a:avLst/>
              <a:gdLst/>
              <a:ahLst/>
              <a:cxnLst/>
              <a:rect l="l" t="t" r="r" b="b"/>
              <a:pathLst>
                <a:path w="6018" h="13655" extrusionOk="0">
                  <a:moveTo>
                    <a:pt x="1846" y="8782"/>
                  </a:moveTo>
                  <a:cubicBezTo>
                    <a:pt x="1924" y="8782"/>
                    <a:pt x="2000" y="8841"/>
                    <a:pt x="1964" y="8931"/>
                  </a:cubicBezTo>
                  <a:cubicBezTo>
                    <a:pt x="1869" y="9881"/>
                    <a:pt x="1584" y="10799"/>
                    <a:pt x="1236" y="11686"/>
                  </a:cubicBezTo>
                  <a:cubicBezTo>
                    <a:pt x="1189" y="11768"/>
                    <a:pt x="1104" y="11802"/>
                    <a:pt x="1022" y="11802"/>
                  </a:cubicBezTo>
                  <a:cubicBezTo>
                    <a:pt x="879" y="11802"/>
                    <a:pt x="744" y="11700"/>
                    <a:pt x="824" y="11560"/>
                  </a:cubicBezTo>
                  <a:cubicBezTo>
                    <a:pt x="1236" y="10736"/>
                    <a:pt x="1489" y="9849"/>
                    <a:pt x="1711" y="8899"/>
                  </a:cubicBezTo>
                  <a:cubicBezTo>
                    <a:pt x="1725" y="8817"/>
                    <a:pt x="1786" y="8782"/>
                    <a:pt x="1846" y="8782"/>
                  </a:cubicBezTo>
                  <a:close/>
                  <a:moveTo>
                    <a:pt x="4593" y="0"/>
                  </a:moveTo>
                  <a:cubicBezTo>
                    <a:pt x="4529" y="127"/>
                    <a:pt x="4434" y="159"/>
                    <a:pt x="4308" y="159"/>
                  </a:cubicBezTo>
                  <a:cubicBezTo>
                    <a:pt x="3864" y="1964"/>
                    <a:pt x="2914" y="3769"/>
                    <a:pt x="2281" y="5542"/>
                  </a:cubicBezTo>
                  <a:cubicBezTo>
                    <a:pt x="1584" y="7474"/>
                    <a:pt x="951" y="9469"/>
                    <a:pt x="381" y="11433"/>
                  </a:cubicBezTo>
                  <a:cubicBezTo>
                    <a:pt x="349" y="11560"/>
                    <a:pt x="222" y="11623"/>
                    <a:pt x="159" y="11623"/>
                  </a:cubicBezTo>
                  <a:cubicBezTo>
                    <a:pt x="64" y="12098"/>
                    <a:pt x="1" y="12668"/>
                    <a:pt x="222" y="13111"/>
                  </a:cubicBezTo>
                  <a:cubicBezTo>
                    <a:pt x="380" y="13426"/>
                    <a:pt x="744" y="13655"/>
                    <a:pt x="1081" y="13655"/>
                  </a:cubicBezTo>
                  <a:cubicBezTo>
                    <a:pt x="1287" y="13655"/>
                    <a:pt x="1484" y="13569"/>
                    <a:pt x="1616" y="13365"/>
                  </a:cubicBezTo>
                  <a:cubicBezTo>
                    <a:pt x="1711" y="13270"/>
                    <a:pt x="1774" y="13270"/>
                    <a:pt x="1837" y="13270"/>
                  </a:cubicBezTo>
                  <a:lnTo>
                    <a:pt x="1837" y="13206"/>
                  </a:lnTo>
                  <a:cubicBezTo>
                    <a:pt x="2914" y="8931"/>
                    <a:pt x="4339" y="4656"/>
                    <a:pt x="6018" y="602"/>
                  </a:cubicBezTo>
                  <a:cubicBezTo>
                    <a:pt x="5543" y="444"/>
                    <a:pt x="5068" y="285"/>
                    <a:pt x="4593"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1" name="Google Shape;1121;p43">
              <a:extLst>
                <a:ext uri="{FF2B5EF4-FFF2-40B4-BE49-F238E27FC236}">
                  <a16:creationId xmlns:a16="http://schemas.microsoft.com/office/drawing/2014/main" id="{B392C73A-1B37-49FA-A914-E06A008A1709}"/>
                </a:ext>
              </a:extLst>
            </p:cNvPr>
            <p:cNvSpPr/>
            <p:nvPr/>
          </p:nvSpPr>
          <p:spPr>
            <a:xfrm rot="1800077">
              <a:off x="4395536" y="643747"/>
              <a:ext cx="870741" cy="789702"/>
            </a:xfrm>
            <a:custGeom>
              <a:avLst/>
              <a:gdLst/>
              <a:ahLst/>
              <a:cxnLst/>
              <a:rect l="l" t="t" r="r" b="b"/>
              <a:pathLst>
                <a:path w="14396" h="13065" extrusionOk="0">
                  <a:moveTo>
                    <a:pt x="6718" y="1280"/>
                  </a:moveTo>
                  <a:cubicBezTo>
                    <a:pt x="7008" y="1280"/>
                    <a:pt x="7298" y="1308"/>
                    <a:pt x="7587" y="1368"/>
                  </a:cubicBezTo>
                  <a:cubicBezTo>
                    <a:pt x="13517" y="2612"/>
                    <a:pt x="12392" y="11599"/>
                    <a:pt x="7276" y="11599"/>
                  </a:cubicBezTo>
                  <a:cubicBezTo>
                    <a:pt x="6791" y="11599"/>
                    <a:pt x="6271" y="11519"/>
                    <a:pt x="5718" y="11344"/>
                  </a:cubicBezTo>
                  <a:lnTo>
                    <a:pt x="5718" y="11344"/>
                  </a:lnTo>
                  <a:cubicBezTo>
                    <a:pt x="5769" y="11395"/>
                    <a:pt x="5717" y="11488"/>
                    <a:pt x="5662" y="11488"/>
                  </a:cubicBezTo>
                  <a:cubicBezTo>
                    <a:pt x="5648" y="11488"/>
                    <a:pt x="5635" y="11482"/>
                    <a:pt x="5623" y="11470"/>
                  </a:cubicBezTo>
                  <a:cubicBezTo>
                    <a:pt x="2995" y="10869"/>
                    <a:pt x="1189" y="8050"/>
                    <a:pt x="1696" y="5421"/>
                  </a:cubicBezTo>
                  <a:cubicBezTo>
                    <a:pt x="2118" y="3113"/>
                    <a:pt x="4393" y="1280"/>
                    <a:pt x="6718" y="1280"/>
                  </a:cubicBezTo>
                  <a:close/>
                  <a:moveTo>
                    <a:pt x="7202" y="1"/>
                  </a:moveTo>
                  <a:cubicBezTo>
                    <a:pt x="3408" y="1"/>
                    <a:pt x="0" y="3389"/>
                    <a:pt x="619" y="7322"/>
                  </a:cubicBezTo>
                  <a:cubicBezTo>
                    <a:pt x="873" y="8905"/>
                    <a:pt x="1759" y="10425"/>
                    <a:pt x="3090" y="11375"/>
                  </a:cubicBezTo>
                  <a:cubicBezTo>
                    <a:pt x="3660" y="11787"/>
                    <a:pt x="4356" y="11914"/>
                    <a:pt x="4673" y="12547"/>
                  </a:cubicBezTo>
                  <a:lnTo>
                    <a:pt x="4705" y="12547"/>
                  </a:lnTo>
                  <a:cubicBezTo>
                    <a:pt x="5532" y="12900"/>
                    <a:pt x="6366" y="13064"/>
                    <a:pt x="7173" y="13064"/>
                  </a:cubicBezTo>
                  <a:cubicBezTo>
                    <a:pt x="9918" y="13064"/>
                    <a:pt x="12353" y="11160"/>
                    <a:pt x="13160" y="8272"/>
                  </a:cubicBezTo>
                  <a:cubicBezTo>
                    <a:pt x="14395" y="4123"/>
                    <a:pt x="11862" y="164"/>
                    <a:pt x="7460" y="6"/>
                  </a:cubicBezTo>
                  <a:cubicBezTo>
                    <a:pt x="7374" y="3"/>
                    <a:pt x="7288" y="1"/>
                    <a:pt x="7202"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2" name="Google Shape;1122;p43">
              <a:extLst>
                <a:ext uri="{FF2B5EF4-FFF2-40B4-BE49-F238E27FC236}">
                  <a16:creationId xmlns:a16="http://schemas.microsoft.com/office/drawing/2014/main" id="{213BFBCC-EC9A-4834-BF96-94D706674F76}"/>
                </a:ext>
              </a:extLst>
            </p:cNvPr>
            <p:cNvSpPr>
              <a:spLocks noChangeArrowheads="1"/>
            </p:cNvSpPr>
            <p:nvPr/>
          </p:nvSpPr>
          <p:spPr bwMode="auto">
            <a:xfrm>
              <a:off x="4510725" y="718500"/>
              <a:ext cx="582000" cy="6051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3" name="Google Shape;1123;p43">
              <a:extLst>
                <a:ext uri="{FF2B5EF4-FFF2-40B4-BE49-F238E27FC236}">
                  <a16:creationId xmlns:a16="http://schemas.microsoft.com/office/drawing/2014/main" id="{71D9B03F-68F7-4972-917F-074D52CADB6F}"/>
                </a:ext>
              </a:extLst>
            </p:cNvPr>
            <p:cNvSpPr>
              <a:spLocks/>
            </p:cNvSpPr>
            <p:nvPr/>
          </p:nvSpPr>
          <p:spPr bwMode="auto">
            <a:xfrm rot="1800055">
              <a:off x="4513521" y="722255"/>
              <a:ext cx="578854" cy="584732"/>
            </a:xfrm>
            <a:custGeom>
              <a:avLst/>
              <a:gdLst>
                <a:gd name="T0" fmla="*/ 2147483646 w 9279"/>
                <a:gd name="T1" fmla="*/ 2147483646 h 9212"/>
                <a:gd name="T2" fmla="*/ 2147483646 w 9279"/>
                <a:gd name="T3" fmla="*/ 2147483646 h 9212"/>
                <a:gd name="T4" fmla="*/ 2147483646 w 9279"/>
                <a:gd name="T5" fmla="*/ 2147483646 h 9212"/>
                <a:gd name="T6" fmla="*/ 2147483646 w 9279"/>
                <a:gd name="T7" fmla="*/ 2147483646 h 9212"/>
                <a:gd name="T8" fmla="*/ 2147483646 w 9279"/>
                <a:gd name="T9" fmla="*/ 2147483646 h 9212"/>
                <a:gd name="T10" fmla="*/ 2147483646 w 9279"/>
                <a:gd name="T11" fmla="*/ 2147483646 h 9212"/>
                <a:gd name="T12" fmla="*/ 2147483646 w 9279"/>
                <a:gd name="T13" fmla="*/ 2147483646 h 9212"/>
                <a:gd name="T14" fmla="*/ 2147483646 w 9279"/>
                <a:gd name="T15" fmla="*/ 16112312 h 9212"/>
                <a:gd name="T16" fmla="*/ 2147483646 w 9279"/>
                <a:gd name="T17" fmla="*/ 16112312 h 9212"/>
                <a:gd name="T18" fmla="*/ 1438683320 w 9279"/>
                <a:gd name="T19" fmla="*/ 2147483646 h 9212"/>
                <a:gd name="T20" fmla="*/ 2147483646 w 9279"/>
                <a:gd name="T21" fmla="*/ 2147483646 h 9212"/>
                <a:gd name="T22" fmla="*/ 2147483646 w 9279"/>
                <a:gd name="T23" fmla="*/ 2147483646 h 9212"/>
                <a:gd name="T24" fmla="*/ 2147483646 w 9279"/>
                <a:gd name="T25" fmla="*/ 2147483646 h 9212"/>
                <a:gd name="T26" fmla="*/ 2147483646 w 9279"/>
                <a:gd name="T27" fmla="*/ 2147483646 h 9212"/>
                <a:gd name="T28" fmla="*/ 2147483646 w 9279"/>
                <a:gd name="T29" fmla="*/ 2147483646 h 9212"/>
                <a:gd name="T30" fmla="*/ 2147483646 w 9279"/>
                <a:gd name="T31" fmla="*/ 16112312 h 9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79" h="9212" extrusionOk="0">
                  <a:moveTo>
                    <a:pt x="8010" y="5558"/>
                  </a:moveTo>
                  <a:cubicBezTo>
                    <a:pt x="8079" y="5558"/>
                    <a:pt x="8143" y="5599"/>
                    <a:pt x="8108" y="5670"/>
                  </a:cubicBezTo>
                  <a:cubicBezTo>
                    <a:pt x="7863" y="7167"/>
                    <a:pt x="6470" y="8399"/>
                    <a:pt x="4922" y="8399"/>
                  </a:cubicBezTo>
                  <a:cubicBezTo>
                    <a:pt x="4865" y="8399"/>
                    <a:pt x="4808" y="8397"/>
                    <a:pt x="4751" y="8393"/>
                  </a:cubicBezTo>
                  <a:cubicBezTo>
                    <a:pt x="4529" y="8393"/>
                    <a:pt x="4561" y="8045"/>
                    <a:pt x="4783" y="8045"/>
                  </a:cubicBezTo>
                  <a:cubicBezTo>
                    <a:pt x="6271" y="7918"/>
                    <a:pt x="7474" y="7063"/>
                    <a:pt x="7886" y="5638"/>
                  </a:cubicBezTo>
                  <a:cubicBezTo>
                    <a:pt x="7900" y="5583"/>
                    <a:pt x="7956" y="5558"/>
                    <a:pt x="8010" y="5558"/>
                  </a:cubicBezTo>
                  <a:close/>
                  <a:moveTo>
                    <a:pt x="4579" y="1"/>
                  </a:moveTo>
                  <a:cubicBezTo>
                    <a:pt x="4563" y="1"/>
                    <a:pt x="4546" y="1"/>
                    <a:pt x="4529" y="1"/>
                  </a:cubicBezTo>
                  <a:cubicBezTo>
                    <a:pt x="2059" y="33"/>
                    <a:pt x="0" y="2218"/>
                    <a:pt x="95" y="4625"/>
                  </a:cubicBezTo>
                  <a:cubicBezTo>
                    <a:pt x="127" y="6208"/>
                    <a:pt x="919" y="7475"/>
                    <a:pt x="2059" y="8425"/>
                  </a:cubicBezTo>
                  <a:lnTo>
                    <a:pt x="2186" y="8425"/>
                  </a:lnTo>
                  <a:cubicBezTo>
                    <a:pt x="2661" y="8615"/>
                    <a:pt x="3136" y="8742"/>
                    <a:pt x="3611" y="8964"/>
                  </a:cubicBezTo>
                  <a:cubicBezTo>
                    <a:pt x="4086" y="9133"/>
                    <a:pt x="4558" y="9212"/>
                    <a:pt x="5015" y="9212"/>
                  </a:cubicBezTo>
                  <a:cubicBezTo>
                    <a:pt x="7208" y="9212"/>
                    <a:pt x="9048" y="7395"/>
                    <a:pt x="9153" y="5037"/>
                  </a:cubicBezTo>
                  <a:cubicBezTo>
                    <a:pt x="9279" y="2456"/>
                    <a:pt x="7185" y="1"/>
                    <a:pt x="45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124;p43">
              <a:extLst>
                <a:ext uri="{FF2B5EF4-FFF2-40B4-BE49-F238E27FC236}">
                  <a16:creationId xmlns:a16="http://schemas.microsoft.com/office/drawing/2014/main" id="{DB480A70-8A95-4072-8982-B36CC86ADC60}"/>
                </a:ext>
              </a:extLst>
            </p:cNvPr>
            <p:cNvSpPr>
              <a:spLocks/>
            </p:cNvSpPr>
            <p:nvPr/>
          </p:nvSpPr>
          <p:spPr bwMode="auto">
            <a:xfrm>
              <a:off x="4424575" y="1251625"/>
              <a:ext cx="195400" cy="134475"/>
            </a:xfrm>
            <a:custGeom>
              <a:avLst/>
              <a:gdLst>
                <a:gd name="T0" fmla="*/ 0 w 7816"/>
                <a:gd name="T1" fmla="*/ 1083593750 h 5379"/>
                <a:gd name="T2" fmla="*/ 1214453125 w 7816"/>
                <a:gd name="T3" fmla="*/ 0 h 5379"/>
                <a:gd name="T4" fmla="*/ 2035546875 w 7816"/>
                <a:gd name="T5" fmla="*/ 1247656250 h 5379"/>
                <a:gd name="T6" fmla="*/ 2147483646 w 7816"/>
                <a:gd name="T7" fmla="*/ 2101171875 h 53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16" h="5379" extrusionOk="0">
                  <a:moveTo>
                    <a:pt x="0" y="2774"/>
                  </a:moveTo>
                  <a:lnTo>
                    <a:pt x="3109" y="0"/>
                  </a:lnTo>
                  <a:lnTo>
                    <a:pt x="5211" y="3194"/>
                  </a:lnTo>
                  <a:lnTo>
                    <a:pt x="7816" y="5379"/>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7" name="Picture 2" descr="https://o.remove.bg/downloads/9b90a56c-f3e0-4b12-b206-d1781d780ac7/image-removebg-preview.png">
            <a:extLst>
              <a:ext uri="{FF2B5EF4-FFF2-40B4-BE49-F238E27FC236}">
                <a16:creationId xmlns:a16="http://schemas.microsoft.com/office/drawing/2014/main" id="{379BC538-E152-4DDA-A30A-06EF18599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301" t="4845" r="39198" b="70683"/>
          <a:stretch>
            <a:fillRect/>
          </a:stretch>
        </p:blipFill>
        <p:spPr bwMode="auto">
          <a:xfrm>
            <a:off x="768350" y="2271713"/>
            <a:ext cx="13239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hought Bubble: Cloud 17">
            <a:extLst>
              <a:ext uri="{FF2B5EF4-FFF2-40B4-BE49-F238E27FC236}">
                <a16:creationId xmlns:a16="http://schemas.microsoft.com/office/drawing/2014/main" id="{152B3313-B9D5-4FC8-A1EF-D8770030E9F6}"/>
              </a:ext>
            </a:extLst>
          </p:cNvPr>
          <p:cNvSpPr/>
          <p:nvPr/>
        </p:nvSpPr>
        <p:spPr>
          <a:xfrm>
            <a:off x="2062164" y="778138"/>
            <a:ext cx="3170236" cy="2252400"/>
          </a:xfrm>
          <a:prstGeom prst="cloudCallout">
            <a:avLst>
              <a:gd name="adj1" fmla="val -57646"/>
              <a:gd name="adj2" fmla="val 3391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rPr>
              <a:t>Do plants need cellular respiration like animals and humans?</a:t>
            </a:r>
          </a:p>
        </p:txBody>
      </p:sp>
      <p:pic>
        <p:nvPicPr>
          <p:cNvPr id="19" name="Picture 2" descr="https://o.remove.bg/downloads/9b90a56c-f3e0-4b12-b206-d1781d780ac7/image-removebg-preview.png">
            <a:extLst>
              <a:ext uri="{FF2B5EF4-FFF2-40B4-BE49-F238E27FC236}">
                <a16:creationId xmlns:a16="http://schemas.microsoft.com/office/drawing/2014/main" id="{CB47190F-D644-4386-A19F-230E39D31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484" t="51588" r="5603" b="23337"/>
          <a:stretch>
            <a:fillRect/>
          </a:stretch>
        </p:blipFill>
        <p:spPr bwMode="auto">
          <a:xfrm>
            <a:off x="10013107" y="310626"/>
            <a:ext cx="1582737"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hought Bubble: Cloud 19">
            <a:extLst>
              <a:ext uri="{FF2B5EF4-FFF2-40B4-BE49-F238E27FC236}">
                <a16:creationId xmlns:a16="http://schemas.microsoft.com/office/drawing/2014/main" id="{97200B7B-D942-4659-B530-279F12731A1D}"/>
              </a:ext>
            </a:extLst>
          </p:cNvPr>
          <p:cNvSpPr/>
          <p:nvPr/>
        </p:nvSpPr>
        <p:spPr>
          <a:xfrm>
            <a:off x="5641229" y="672804"/>
            <a:ext cx="4294188" cy="2252399"/>
          </a:xfrm>
          <a:prstGeom prst="cloudCallout">
            <a:avLst>
              <a:gd name="adj1" fmla="val 59780"/>
              <a:gd name="adj2" fmla="val -362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bg1"/>
                </a:solidFill>
              </a:rPr>
              <a:t>1- Yes, plants like animals and humans need cellular respiration</a:t>
            </a:r>
          </a:p>
          <a:p>
            <a:pPr algn="ctr">
              <a:defRPr/>
            </a:pPr>
            <a:r>
              <a:rPr lang="en-US" sz="2000" dirty="0">
                <a:solidFill>
                  <a:schemeClr val="bg1"/>
                </a:solidFill>
              </a:rPr>
              <a:t>2- No, plants only need photosynthesis</a:t>
            </a:r>
          </a:p>
        </p:txBody>
      </p:sp>
      <p:pic>
        <p:nvPicPr>
          <p:cNvPr id="23" name="Picture 2" descr="https://o.remove.bg/downloads/9b90a56c-f3e0-4b12-b206-d1781d780ac7/image-removebg-preview.png">
            <a:extLst>
              <a:ext uri="{FF2B5EF4-FFF2-40B4-BE49-F238E27FC236}">
                <a16:creationId xmlns:a16="http://schemas.microsoft.com/office/drawing/2014/main" id="{231549B5-4A7A-43F4-BA11-1FAC18188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26" t="51450" r="68959" b="23476"/>
          <a:stretch>
            <a:fillRect/>
          </a:stretch>
        </p:blipFill>
        <p:spPr bwMode="auto">
          <a:xfrm>
            <a:off x="260349" y="4123531"/>
            <a:ext cx="147002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hought Bubble: Cloud 23">
            <a:extLst>
              <a:ext uri="{FF2B5EF4-FFF2-40B4-BE49-F238E27FC236}">
                <a16:creationId xmlns:a16="http://schemas.microsoft.com/office/drawing/2014/main" id="{92454369-D2D8-4FE5-9FC9-CABFA38F4BF7}"/>
              </a:ext>
            </a:extLst>
          </p:cNvPr>
          <p:cNvSpPr/>
          <p:nvPr/>
        </p:nvSpPr>
        <p:spPr>
          <a:xfrm>
            <a:off x="2192337" y="3089406"/>
            <a:ext cx="4159252" cy="2978019"/>
          </a:xfrm>
          <a:prstGeom prst="cloudCallout">
            <a:avLst>
              <a:gd name="adj1" fmla="val -68646"/>
              <a:gd name="adj2" fmla="val 179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sz="2000" dirty="0">
                <a:solidFill>
                  <a:schemeClr val="bg1"/>
                </a:solidFill>
                <a:latin typeface="+mn-lt"/>
              </a:rPr>
              <a:t>1- Yes, plants also needs energy to grow </a:t>
            </a:r>
          </a:p>
          <a:p>
            <a:pPr algn="ctr">
              <a:defRPr/>
            </a:pPr>
            <a:r>
              <a:rPr lang="en-US" sz="2000" dirty="0">
                <a:solidFill>
                  <a:schemeClr val="bg1"/>
                </a:solidFill>
                <a:latin typeface="+mn-lt"/>
              </a:rPr>
              <a:t>2- No, if plant does only photosynthesis then it is only eating, how will it use it’s energy!</a:t>
            </a:r>
          </a:p>
        </p:txBody>
      </p:sp>
      <p:pic>
        <p:nvPicPr>
          <p:cNvPr id="25" name="Picture 2" descr="https://o.remove.bg/downloads/9b90a56c-f3e0-4b12-b206-d1781d780ac7/image-removebg-preview.png">
            <a:extLst>
              <a:ext uri="{FF2B5EF4-FFF2-40B4-BE49-F238E27FC236}">
                <a16:creationId xmlns:a16="http://schemas.microsoft.com/office/drawing/2014/main" id="{83F079A9-6BB2-43E6-B5BE-7940EDD4F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46" t="19989" r="66943" b="59476"/>
          <a:stretch>
            <a:fillRect/>
          </a:stretch>
        </p:blipFill>
        <p:spPr bwMode="auto">
          <a:xfrm>
            <a:off x="6249557" y="3709987"/>
            <a:ext cx="1687513"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hought Bubble: Cloud 31">
            <a:extLst>
              <a:ext uri="{FF2B5EF4-FFF2-40B4-BE49-F238E27FC236}">
                <a16:creationId xmlns:a16="http://schemas.microsoft.com/office/drawing/2014/main" id="{D9FC3573-1B39-47C0-B00C-1B99507CA9AB}"/>
              </a:ext>
            </a:extLst>
          </p:cNvPr>
          <p:cNvSpPr/>
          <p:nvPr/>
        </p:nvSpPr>
        <p:spPr>
          <a:xfrm>
            <a:off x="8039554" y="2357205"/>
            <a:ext cx="4159252" cy="2252399"/>
          </a:xfrm>
          <a:prstGeom prst="cloudCallout">
            <a:avLst>
              <a:gd name="adj1" fmla="val -69034"/>
              <a:gd name="adj2" fmla="val 150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2000" dirty="0">
                <a:solidFill>
                  <a:schemeClr val="bg1"/>
                </a:solidFill>
                <a:latin typeface="+mj-lt"/>
              </a:rPr>
              <a:t>Hence, plants also needs to release the energy that has been gained from photosynthesis and in turn helps it to grow! </a:t>
            </a:r>
          </a:p>
        </p:txBody>
      </p:sp>
      <p:pic>
        <p:nvPicPr>
          <p:cNvPr id="1026" name="Picture 2" descr="Thinking Emoji [Free Download IOS Emojis] | Emoji Island">
            <a:extLst>
              <a:ext uri="{FF2B5EF4-FFF2-40B4-BE49-F238E27FC236}">
                <a16:creationId xmlns:a16="http://schemas.microsoft.com/office/drawing/2014/main" id="{745B416D-7795-4E93-99FF-5DED4D7E16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2979" y="5115579"/>
            <a:ext cx="538250" cy="561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 Showing Process Of Photosynthesis And Cellular Respiration Stock  Illustration - Download Image Now - iStock">
            <a:extLst>
              <a:ext uri="{FF2B5EF4-FFF2-40B4-BE49-F238E27FC236}">
                <a16:creationId xmlns:a16="http://schemas.microsoft.com/office/drawing/2014/main" id="{25B25234-FF70-4DB8-B161-871B729AB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557" y="4829497"/>
            <a:ext cx="5800073" cy="2028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6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1000"/>
                                        <p:tgtEl>
                                          <p:spTgt spid="1026"/>
                                        </p:tgtEl>
                                      </p:cBhvr>
                                    </p:animEffect>
                                    <p:anim calcmode="lin" valueType="num">
                                      <p:cBhvr>
                                        <p:cTn id="47" dur="1000" fill="hold"/>
                                        <p:tgtEl>
                                          <p:spTgt spid="1026"/>
                                        </p:tgtEl>
                                        <p:attrNameLst>
                                          <p:attrName>ppt_x</p:attrName>
                                        </p:attrNameLst>
                                      </p:cBhvr>
                                      <p:tavLst>
                                        <p:tav tm="0">
                                          <p:val>
                                            <p:strVal val="#ppt_x"/>
                                          </p:val>
                                        </p:tav>
                                        <p:tav tm="100000">
                                          <p:val>
                                            <p:strVal val="#ppt_x"/>
                                          </p:val>
                                        </p:tav>
                                      </p:tavLst>
                                    </p:anim>
                                    <p:anim calcmode="lin" valueType="num">
                                      <p:cBhvr>
                                        <p:cTn id="4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1000"/>
                                        <p:tgtEl>
                                          <p:spTgt spid="1028"/>
                                        </p:tgtEl>
                                      </p:cBhvr>
                                    </p:animEffect>
                                    <p:anim calcmode="lin" valueType="num">
                                      <p:cBhvr>
                                        <p:cTn id="66" dur="1000" fill="hold"/>
                                        <p:tgtEl>
                                          <p:spTgt spid="1028"/>
                                        </p:tgtEl>
                                        <p:attrNameLst>
                                          <p:attrName>ppt_x</p:attrName>
                                        </p:attrNameLst>
                                      </p:cBhvr>
                                      <p:tavLst>
                                        <p:tav tm="0">
                                          <p:val>
                                            <p:strVal val="#ppt_x"/>
                                          </p:val>
                                        </p:tav>
                                        <p:tav tm="100000">
                                          <p:val>
                                            <p:strVal val="#ppt_x"/>
                                          </p:val>
                                        </p:tav>
                                      </p:tavLst>
                                    </p:anim>
                                    <p:anim calcmode="lin" valueType="num">
                                      <p:cBhvr>
                                        <p:cTn id="6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20" grpId="0" animBg="1"/>
      <p:bldP spid="24"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C7AD0-5BB7-BFED-95B9-6ECBA91E238D}"/>
              </a:ext>
            </a:extLst>
          </p:cNvPr>
          <p:cNvSpPr>
            <a:spLocks noGrp="1"/>
          </p:cNvSpPr>
          <p:nvPr>
            <p:ph type="title"/>
          </p:nvPr>
        </p:nvSpPr>
        <p:spPr>
          <a:xfrm>
            <a:off x="166868" y="68258"/>
            <a:ext cx="11455400" cy="1066801"/>
          </a:xfrm>
        </p:spPr>
        <p:txBody>
          <a:bodyPr>
            <a:normAutofit fontScale="90000"/>
          </a:bodyPr>
          <a:lstStyle/>
          <a:p>
            <a:r>
              <a:rPr lang="en-US" b="1" u="sng" dirty="0">
                <a:solidFill>
                  <a:srgbClr val="FF0000"/>
                </a:solidFill>
                <a:latin typeface="Lucida Calligraphy" pitchFamily="66" charset="0"/>
              </a:rPr>
              <a:t>Photosynthesis</a:t>
            </a:r>
            <a:br>
              <a:rPr lang="en-US" b="1" u="sng" dirty="0">
                <a:solidFill>
                  <a:srgbClr val="FF0000"/>
                </a:solidFill>
                <a:latin typeface="Lucida Calligraphy" pitchFamily="66" charset="0"/>
              </a:rPr>
            </a:br>
            <a:r>
              <a:rPr lang="en-US" sz="3600" b="1" dirty="0">
                <a:solidFill>
                  <a:srgbClr val="FF0000"/>
                </a:solidFill>
              </a:rPr>
              <a:t>Making and Obtaining Food</a:t>
            </a:r>
            <a:endParaRPr lang="en-US" b="1" u="sng" dirty="0">
              <a:solidFill>
                <a:srgbClr val="FF0000"/>
              </a:solidFill>
              <a:latin typeface="Lucida Calligraphy" pitchFamily="66" charset="0"/>
            </a:endParaRPr>
          </a:p>
        </p:txBody>
      </p:sp>
      <p:pic>
        <p:nvPicPr>
          <p:cNvPr id="2050" name="Picture 2" descr="Cellular Inputs and Outputs | Secondaire | Alloprof">
            <a:extLst>
              <a:ext uri="{FF2B5EF4-FFF2-40B4-BE49-F238E27FC236}">
                <a16:creationId xmlns:a16="http://schemas.microsoft.com/office/drawing/2014/main" id="{B23DFED1-B781-784A-3FF0-1EC1A64F00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80"/>
          <a:stretch/>
        </p:blipFill>
        <p:spPr bwMode="auto">
          <a:xfrm>
            <a:off x="6059668" y="800100"/>
            <a:ext cx="6096000"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F8C885-D611-4C4A-6826-1D8274CC0A52}"/>
              </a:ext>
            </a:extLst>
          </p:cNvPr>
          <p:cNvSpPr txBox="1"/>
          <p:nvPr/>
        </p:nvSpPr>
        <p:spPr>
          <a:xfrm>
            <a:off x="166868" y="1295400"/>
            <a:ext cx="5852932" cy="5262979"/>
          </a:xfrm>
          <a:prstGeom prst="rect">
            <a:avLst/>
          </a:prstGeom>
          <a:noFill/>
        </p:spPr>
        <p:txBody>
          <a:bodyPr wrap="square">
            <a:spAutoFit/>
          </a:bodyPr>
          <a:lstStyle/>
          <a:p>
            <a:pPr algn="just"/>
            <a:r>
              <a:rPr lang="en-US" sz="2800" b="1" dirty="0"/>
              <a:t>Plants make their own food through the process of photosynthesis. </a:t>
            </a:r>
          </a:p>
          <a:p>
            <a:pPr algn="just"/>
            <a:r>
              <a:rPr lang="en-US" sz="2800" b="1" dirty="0">
                <a:highlight>
                  <a:srgbClr val="FFFF00"/>
                </a:highlight>
              </a:rPr>
              <a:t>Autotrophs, or producers: </a:t>
            </a:r>
            <a:r>
              <a:rPr lang="en-US" sz="2800" b="1" dirty="0"/>
              <a:t>are able to create their own food in the form of glucose, an energy-giving sugar.</a:t>
            </a:r>
          </a:p>
          <a:p>
            <a:pPr algn="just"/>
            <a:r>
              <a:rPr lang="en-US" sz="2800" b="1" dirty="0"/>
              <a:t>EX: Plants and algae and some bacteria.</a:t>
            </a:r>
          </a:p>
          <a:p>
            <a:pPr algn="just"/>
            <a:endParaRPr lang="en-US" sz="2800" b="1" dirty="0"/>
          </a:p>
          <a:p>
            <a:pPr algn="just"/>
            <a:r>
              <a:rPr lang="en-US" sz="2800" b="1" dirty="0">
                <a:highlight>
                  <a:srgbClr val="FFFF00"/>
                </a:highlight>
              </a:rPr>
              <a:t>Heterotroph, or consumer :</a:t>
            </a:r>
          </a:p>
          <a:p>
            <a:pPr algn="just"/>
            <a:r>
              <a:rPr lang="en-US" sz="2800" b="1" dirty="0"/>
              <a:t>An organism that cannot make its own food.</a:t>
            </a:r>
          </a:p>
          <a:p>
            <a:pPr algn="just"/>
            <a:r>
              <a:rPr lang="en-US" sz="2800" b="1" dirty="0"/>
              <a:t>such as the sea urchin or otter.</a:t>
            </a:r>
          </a:p>
        </p:txBody>
      </p:sp>
      <p:sp>
        <p:nvSpPr>
          <p:cNvPr id="3" name="Rectangle 2">
            <a:extLst>
              <a:ext uri="{FF2B5EF4-FFF2-40B4-BE49-F238E27FC236}">
                <a16:creationId xmlns:a16="http://schemas.microsoft.com/office/drawing/2014/main" id="{77E145F2-86DE-441E-A0CD-1FAD12EC8434}"/>
              </a:ext>
            </a:extLst>
          </p:cNvPr>
          <p:cNvSpPr/>
          <p:nvPr/>
        </p:nvSpPr>
        <p:spPr>
          <a:xfrm>
            <a:off x="1315822" y="1362173"/>
            <a:ext cx="3276600" cy="3810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C6AD94-A560-47D2-9FBD-93717D61E700}"/>
              </a:ext>
            </a:extLst>
          </p:cNvPr>
          <p:cNvSpPr/>
          <p:nvPr/>
        </p:nvSpPr>
        <p:spPr>
          <a:xfrm>
            <a:off x="2438400" y="1828799"/>
            <a:ext cx="2514600" cy="313441"/>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409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1000"/>
                                        <p:tgtEl>
                                          <p:spTgt spid="5">
                                            <p:txEl>
                                              <p:pRg st="1" end="1"/>
                                            </p:txEl>
                                          </p:spTgt>
                                        </p:tgtEl>
                                      </p:cBhvr>
                                    </p:animEffect>
                                    <p:anim calcmode="lin" valueType="num">
                                      <p:cBhvr>
                                        <p:cTn id="2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1000"/>
                                        <p:tgtEl>
                                          <p:spTgt spid="5">
                                            <p:txEl>
                                              <p:pRg st="4" end="4"/>
                                            </p:txEl>
                                          </p:spTgt>
                                        </p:tgtEl>
                                      </p:cBhvr>
                                    </p:animEffect>
                                    <p:anim calcmode="lin" valueType="num">
                                      <p:cBhvr>
                                        <p:cTn id="3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anim calcmode="lin" valueType="num">
                                      <p:cBhvr>
                                        <p:cTn id="4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1000"/>
                                        <p:tgtEl>
                                          <p:spTgt spid="5">
                                            <p:txEl>
                                              <p:pRg st="6" end="6"/>
                                            </p:txEl>
                                          </p:spTgt>
                                        </p:tgtEl>
                                      </p:cBhvr>
                                    </p:animEffect>
                                    <p:anim calcmode="lin" valueType="num">
                                      <p:cBhvr>
                                        <p:cTn id="5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591550" cy="914400"/>
          </a:xfrm>
        </p:spPr>
        <p:txBody>
          <a:bodyPr/>
          <a:lstStyle/>
          <a:p>
            <a:pPr algn="ctr"/>
            <a:r>
              <a:rPr lang="en-US" b="1" u="sng" dirty="0">
                <a:solidFill>
                  <a:srgbClr val="FF0000"/>
                </a:solidFill>
                <a:latin typeface="Lucida Calligraphy" pitchFamily="66" charset="0"/>
              </a:rPr>
              <a:t>Energy and Cellular respiration</a:t>
            </a:r>
          </a:p>
        </p:txBody>
      </p:sp>
      <p:sp>
        <p:nvSpPr>
          <p:cNvPr id="3" name="Content Placeholder 2"/>
          <p:cNvSpPr>
            <a:spLocks noGrp="1"/>
          </p:cNvSpPr>
          <p:nvPr>
            <p:ph sz="quarter" idx="13"/>
          </p:nvPr>
        </p:nvSpPr>
        <p:spPr>
          <a:xfrm>
            <a:off x="228600" y="838200"/>
            <a:ext cx="11963400" cy="5562600"/>
          </a:xfrm>
        </p:spPr>
        <p:txBody>
          <a:bodyPr>
            <a:normAutofit/>
          </a:bodyPr>
          <a:lstStyle/>
          <a:p>
            <a:pPr marL="0" indent="0">
              <a:buNone/>
            </a:pPr>
            <a:r>
              <a:rPr lang="en-US" sz="2800" b="1" u="sng" dirty="0">
                <a:solidFill>
                  <a:srgbClr val="FF0000"/>
                </a:solidFill>
                <a:latin typeface="Lucida Calligraphy" pitchFamily="66" charset="0"/>
              </a:rPr>
              <a:t>Cellular respiration </a:t>
            </a:r>
          </a:p>
          <a:p>
            <a:r>
              <a:rPr lang="en-US" sz="2800" b="1" dirty="0">
                <a:latin typeface="Arial" panose="020B0604020202020204" pitchFamily="34" charset="0"/>
                <a:cs typeface="Arial" panose="020B0604020202020204" pitchFamily="34" charset="0"/>
              </a:rPr>
              <a:t>It is the process in which oxygen and glucose undergo a complex series of chemical reactions inside cells, releasing energy. </a:t>
            </a:r>
          </a:p>
          <a:p>
            <a:r>
              <a:rPr lang="en-US" sz="2800" b="1" dirty="0">
                <a:latin typeface="Arial" panose="020B0604020202020204" pitchFamily="34" charset="0"/>
                <a:cs typeface="Arial" panose="020B0604020202020204" pitchFamily="34" charset="0"/>
              </a:rPr>
              <a:t>All living things need energy. Therefore, all living things carry out cellular respiration.</a:t>
            </a:r>
          </a:p>
          <a:p>
            <a:pPr marL="0" indent="0">
              <a:buNone/>
            </a:pPr>
            <a:endParaRPr lang="en-US" sz="2400" dirty="0"/>
          </a:p>
          <a:p>
            <a:pPr marL="0" indent="0">
              <a:buNone/>
            </a:pPr>
            <a:endParaRPr lang="en-US" sz="2400" dirty="0"/>
          </a:p>
          <a:p>
            <a:endParaRPr lang="en-US" sz="2400" dirty="0"/>
          </a:p>
        </p:txBody>
      </p:sp>
      <p:pic>
        <p:nvPicPr>
          <p:cNvPr id="1026" name="Picture 2" descr="Benefits of different food groups: fats, carbs, protein &amp; fibre - Women's  Fitness">
            <a:extLst>
              <a:ext uri="{FF2B5EF4-FFF2-40B4-BE49-F238E27FC236}">
                <a16:creationId xmlns:a16="http://schemas.microsoft.com/office/drawing/2014/main" id="{5968484B-76D0-AC46-577F-AE7F734F5EB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52525" y="3217606"/>
            <a:ext cx="5638800" cy="362494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39704BC2-2D67-8B0C-BAFF-5448FE41619C}"/>
              </a:ext>
            </a:extLst>
          </p:cNvPr>
          <p:cNvSpPr/>
          <p:nvPr/>
        </p:nvSpPr>
        <p:spPr>
          <a:xfrm>
            <a:off x="3618885" y="4723168"/>
            <a:ext cx="1447800"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293CFAF-6C8D-CCD0-3CB0-662C39A180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13759" y="3533117"/>
            <a:ext cx="4391390" cy="2819400"/>
          </a:xfrm>
          <a:prstGeom prst="rect">
            <a:avLst/>
          </a:prstGeom>
        </p:spPr>
      </p:pic>
      <p:sp>
        <p:nvSpPr>
          <p:cNvPr id="9" name="Arrow: Right 8">
            <a:extLst>
              <a:ext uri="{FF2B5EF4-FFF2-40B4-BE49-F238E27FC236}">
                <a16:creationId xmlns:a16="http://schemas.microsoft.com/office/drawing/2014/main" id="{8ED010A7-4419-29AB-3E1F-22645DE8E054}"/>
              </a:ext>
            </a:extLst>
          </p:cNvPr>
          <p:cNvSpPr/>
          <p:nvPr/>
        </p:nvSpPr>
        <p:spPr>
          <a:xfrm>
            <a:off x="8552222" y="4548646"/>
            <a:ext cx="1447800"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ownload Energy Png HQ PNG Image | FreePNGImg">
            <a:extLst>
              <a:ext uri="{FF2B5EF4-FFF2-40B4-BE49-F238E27FC236}">
                <a16:creationId xmlns:a16="http://schemas.microsoft.com/office/drawing/2014/main" id="{2B0CA79A-2D15-4B4D-968F-5095507084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1154" y="3859183"/>
            <a:ext cx="1914046" cy="218516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3401A0D-7075-4D0D-B890-FA5A634CFD78}"/>
              </a:ext>
            </a:extLst>
          </p:cNvPr>
          <p:cNvGrpSpPr/>
          <p:nvPr/>
        </p:nvGrpSpPr>
        <p:grpSpPr>
          <a:xfrm>
            <a:off x="9380649" y="0"/>
            <a:ext cx="2670764" cy="1258598"/>
            <a:chOff x="9380649" y="0"/>
            <a:chExt cx="2670764" cy="1258598"/>
          </a:xfrm>
        </p:grpSpPr>
        <p:pic>
          <p:nvPicPr>
            <p:cNvPr id="2052" name="Picture 4" descr="Download Clip Art Open Book Pages HQ PNG Image | FreePNGImg">
              <a:hlinkClick r:id="rId6" action="ppaction://hlinkfile"/>
              <a:extLst>
                <a:ext uri="{FF2B5EF4-FFF2-40B4-BE49-F238E27FC236}">
                  <a16:creationId xmlns:a16="http://schemas.microsoft.com/office/drawing/2014/main" id="{A90300EC-AEA4-4447-8BE9-F4328F2CBA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80649" y="0"/>
              <a:ext cx="2670764" cy="12585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C98221-F2BB-4E1F-9A6F-D06C9D698B90}"/>
                </a:ext>
              </a:extLst>
            </p:cNvPr>
            <p:cNvSpPr txBox="1"/>
            <p:nvPr/>
          </p:nvSpPr>
          <p:spPr>
            <a:xfrm>
              <a:off x="10055433" y="228600"/>
              <a:ext cx="1450767" cy="646331"/>
            </a:xfrm>
            <a:prstGeom prst="rect">
              <a:avLst/>
            </a:prstGeom>
            <a:noFill/>
          </p:spPr>
          <p:txBody>
            <a:bodyPr wrap="square" rtlCol="0">
              <a:spAutoFit/>
            </a:bodyPr>
            <a:lstStyle/>
            <a:p>
              <a:r>
                <a:rPr lang="en-US" dirty="0"/>
                <a:t>Open pg. 51 to highlight</a:t>
              </a:r>
            </a:p>
          </p:txBody>
        </p:sp>
      </p:grpSp>
    </p:spTree>
    <p:extLst>
      <p:ext uri="{BB962C8B-B14F-4D97-AF65-F5344CB8AC3E}">
        <p14:creationId xmlns:p14="http://schemas.microsoft.com/office/powerpoint/2010/main" val="396614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Effect transition="in" filter="fade">
                                      <p:cBhvr>
                                        <p:cTn id="52" dur="1000"/>
                                        <p:tgtEl>
                                          <p:spTgt spid="2050"/>
                                        </p:tgtEl>
                                      </p:cBhvr>
                                    </p:animEffect>
                                    <p:anim calcmode="lin" valueType="num">
                                      <p:cBhvr>
                                        <p:cTn id="53" dur="1000" fill="hold"/>
                                        <p:tgtEl>
                                          <p:spTgt spid="2050"/>
                                        </p:tgtEl>
                                        <p:attrNameLst>
                                          <p:attrName>ppt_x</p:attrName>
                                        </p:attrNameLst>
                                      </p:cBhvr>
                                      <p:tavLst>
                                        <p:tav tm="0">
                                          <p:val>
                                            <p:strVal val="#ppt_x"/>
                                          </p:val>
                                        </p:tav>
                                        <p:tav tm="100000">
                                          <p:val>
                                            <p:strVal val="#ppt_x"/>
                                          </p:val>
                                        </p:tav>
                                      </p:tavLst>
                                    </p:anim>
                                    <p:anim calcmode="lin" valueType="num">
                                      <p:cBhvr>
                                        <p:cTn id="5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94" y="-189104"/>
            <a:ext cx="11125200" cy="1066800"/>
          </a:xfrm>
        </p:spPr>
        <p:txBody>
          <a:bodyPr>
            <a:noAutofit/>
          </a:bodyPr>
          <a:lstStyle/>
          <a:p>
            <a:r>
              <a:rPr lang="en-US" b="1" u="sng" dirty="0">
                <a:solidFill>
                  <a:srgbClr val="FF0000"/>
                </a:solidFill>
                <a:latin typeface="Lucida Calligraphy" pitchFamily="66" charset="0"/>
              </a:rPr>
              <a:t>Difference between breathing &amp; respiration</a:t>
            </a:r>
          </a:p>
        </p:txBody>
      </p:sp>
      <p:sp>
        <p:nvSpPr>
          <p:cNvPr id="3" name="Content Placeholder 2"/>
          <p:cNvSpPr>
            <a:spLocks noGrp="1"/>
          </p:cNvSpPr>
          <p:nvPr>
            <p:ph sz="quarter" idx="13"/>
          </p:nvPr>
        </p:nvSpPr>
        <p:spPr>
          <a:xfrm>
            <a:off x="152400" y="960120"/>
            <a:ext cx="6477000" cy="5135880"/>
          </a:xfrm>
        </p:spPr>
        <p:txBody>
          <a:bodyPr>
            <a:normAutofit lnSpcReduction="10000"/>
          </a:bodyPr>
          <a:lstStyle/>
          <a:p>
            <a:pPr marL="0" indent="0" algn="just">
              <a:buNone/>
            </a:pPr>
            <a:r>
              <a:rPr lang="en-US" sz="2800" b="1" u="sng" dirty="0">
                <a:solidFill>
                  <a:srgbClr val="FF0000"/>
                </a:solidFill>
                <a:latin typeface="Arial" panose="020B0604020202020204" pitchFamily="34" charset="0"/>
                <a:cs typeface="Arial" panose="020B0604020202020204" pitchFamily="34" charset="0"/>
              </a:rPr>
              <a:t>Breathing:</a:t>
            </a:r>
          </a:p>
          <a:p>
            <a:pPr marL="0" indent="0" algn="just">
              <a:buNone/>
            </a:pPr>
            <a:r>
              <a:rPr lang="en-US" sz="2800" b="1" dirty="0">
                <a:latin typeface="Arial" panose="020B0604020202020204" pitchFamily="34" charset="0"/>
                <a:cs typeface="Arial" panose="020B0604020202020204" pitchFamily="34" charset="0"/>
              </a:rPr>
              <a:t>The physical movement of air in and out of your lungs.</a:t>
            </a:r>
          </a:p>
          <a:p>
            <a:pPr marL="0" indent="0" algn="just">
              <a:buNone/>
            </a:pPr>
            <a:r>
              <a:rPr lang="en-US" sz="2800" b="1" dirty="0">
                <a:latin typeface="Arial" panose="020B0604020202020204" pitchFamily="34" charset="0"/>
                <a:cs typeface="Arial" panose="020B0604020202020204" pitchFamily="34" charset="0"/>
              </a:rPr>
              <a:t>Breathing brings oxygen into your lungs.</a:t>
            </a:r>
          </a:p>
          <a:p>
            <a:pPr marL="0" indent="0" algn="just">
              <a:buNone/>
            </a:pPr>
            <a:endParaRPr lang="en-US" sz="2800" b="1" u="sng" dirty="0">
              <a:latin typeface="Arial" panose="020B0604020202020204" pitchFamily="34" charset="0"/>
              <a:cs typeface="Arial" panose="020B0604020202020204" pitchFamily="34" charset="0"/>
            </a:endParaRPr>
          </a:p>
          <a:p>
            <a:pPr marL="0" indent="0" algn="just">
              <a:buNone/>
            </a:pPr>
            <a:r>
              <a:rPr lang="en-US" sz="2800" b="1" u="sng" dirty="0">
                <a:solidFill>
                  <a:srgbClr val="FF0000"/>
                </a:solidFill>
                <a:latin typeface="Arial" panose="020B0604020202020204" pitchFamily="34" charset="0"/>
                <a:cs typeface="Arial" panose="020B0604020202020204" pitchFamily="34" charset="0"/>
              </a:rPr>
              <a:t>Respiration:</a:t>
            </a:r>
          </a:p>
          <a:p>
            <a:pPr marL="0" indent="0" algn="just">
              <a:buNone/>
            </a:pPr>
            <a:r>
              <a:rPr lang="en-US" sz="2800" b="1" dirty="0">
                <a:latin typeface="Arial" panose="020B0604020202020204" pitchFamily="34" charset="0"/>
                <a:cs typeface="Arial" panose="020B0604020202020204" pitchFamily="34" charset="0"/>
              </a:rPr>
              <a:t>Cells use oxygen in cellular respiration to break down energy-rich compounds and release energy.</a:t>
            </a:r>
          </a:p>
        </p:txBody>
      </p:sp>
      <p:pic>
        <p:nvPicPr>
          <p:cNvPr id="4102" name="Picture 6" descr="What is cellular respiration? | Socratic">
            <a:extLst>
              <a:ext uri="{FF2B5EF4-FFF2-40B4-BE49-F238E27FC236}">
                <a16:creationId xmlns:a16="http://schemas.microsoft.com/office/drawing/2014/main" id="{F53FE634-2481-1FF8-5C64-2604FF908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405" y="3886200"/>
            <a:ext cx="446582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aradoxical breathing: Symptoms and causes">
            <a:extLst>
              <a:ext uri="{FF2B5EF4-FFF2-40B4-BE49-F238E27FC236}">
                <a16:creationId xmlns:a16="http://schemas.microsoft.com/office/drawing/2014/main" id="{6D6406AD-8FE4-DB14-6683-D7FBA9497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520" y="925707"/>
            <a:ext cx="457755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6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ShapesVTI">
  <a:themeElements>
    <a:clrScheme name="AnalogousFromDarkSeedLeftStep">
      <a:dk1>
        <a:srgbClr val="000000"/>
      </a:dk1>
      <a:lt1>
        <a:srgbClr val="FFFFFF"/>
      </a:lt1>
      <a:dk2>
        <a:srgbClr val="1C2831"/>
      </a:dk2>
      <a:lt2>
        <a:srgbClr val="F0F3F1"/>
      </a:lt2>
      <a:accent1>
        <a:srgbClr val="E729CF"/>
      </a:accent1>
      <a:accent2>
        <a:srgbClr val="9D17D5"/>
      </a:accent2>
      <a:accent3>
        <a:srgbClr val="6029E7"/>
      </a:accent3>
      <a:accent4>
        <a:srgbClr val="2B41D8"/>
      </a:accent4>
      <a:accent5>
        <a:srgbClr val="2990E7"/>
      </a:accent5>
      <a:accent6>
        <a:srgbClr val="15BEC5"/>
      </a:accent6>
      <a:hlink>
        <a:srgbClr val="3F6FBF"/>
      </a:hlink>
      <a:folHlink>
        <a:srgbClr val="7F7F7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TM01790493[[fn=SOHO]]</Template>
  <TotalTime>583</TotalTime>
  <Words>1298</Words>
  <Application>Microsoft Office PowerPoint</Application>
  <PresentationFormat>Widescreen</PresentationFormat>
  <Paragraphs>118</Paragraphs>
  <Slides>27</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MS PGothic</vt:lpstr>
      <vt:lpstr>Arial</vt:lpstr>
      <vt:lpstr>Avenir Next LT Pro</vt:lpstr>
      <vt:lpstr>Calibri</vt:lpstr>
      <vt:lpstr>Candara</vt:lpstr>
      <vt:lpstr>Lucida Calligraphy</vt:lpstr>
      <vt:lpstr>Tahoma</vt:lpstr>
      <vt:lpstr>Tunga</vt:lpstr>
      <vt:lpstr>Tw Cen MT</vt:lpstr>
      <vt:lpstr>Wingdings</vt:lpstr>
      <vt:lpstr>Soho</vt:lpstr>
      <vt:lpstr>ShapesVTI</vt:lpstr>
      <vt:lpstr>Topic 1: Lesson 6: Cellular respiration</vt:lpstr>
      <vt:lpstr>Objectives</vt:lpstr>
      <vt:lpstr>Important  terms used</vt:lpstr>
      <vt:lpstr>Food for Energy  Figure 1 Biking takes a lot of energy! Your body uses cellular respiration to get energy from the food you eat, such as trail mix.</vt:lpstr>
      <vt:lpstr>Difference between breathing &amp; respiration</vt:lpstr>
      <vt:lpstr>PowerPoint Presentation</vt:lpstr>
      <vt:lpstr>Photosynthesis Making and Obtaining Food</vt:lpstr>
      <vt:lpstr>Energy and Cellular respiration</vt:lpstr>
      <vt:lpstr>Difference between breathing &amp; respiration</vt:lpstr>
      <vt:lpstr>Cellular Respiration Process</vt:lpstr>
      <vt:lpstr>PowerPoint Presentation</vt:lpstr>
      <vt:lpstr>Learning Check- pgs.52,53</vt:lpstr>
      <vt:lpstr>Learning Check- pgs.52,53</vt:lpstr>
      <vt:lpstr>Cellular Respiration Equation</vt:lpstr>
      <vt:lpstr>Role of Mitochondria</vt:lpstr>
      <vt:lpstr>Learning Check- pgs.53</vt:lpstr>
      <vt:lpstr>PowerPoint Presentation</vt:lpstr>
      <vt:lpstr>Comparing Two Energy Processes</vt:lpstr>
      <vt:lpstr>Label the diagram to complete each of the processes.pg.54</vt:lpstr>
      <vt:lpstr>Label the diagram to complete each of the processes.</vt:lpstr>
      <vt:lpstr>Fermentation</vt:lpstr>
      <vt:lpstr>PowerPoint Presentation</vt:lpstr>
      <vt:lpstr>PowerPoint Presentation</vt:lpstr>
      <vt:lpstr>PowerPoint Presentation</vt:lpstr>
      <vt:lpstr>Learning Check.pg.56</vt:lpstr>
      <vt:lpstr>Learning Check</vt:lpstr>
      <vt:lpstr>H.W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 Lesson 6: Cellular respiration</dc:title>
  <dc:creator>mahwash hafeez</dc:creator>
  <cp:lastModifiedBy>Fazila</cp:lastModifiedBy>
  <cp:revision>105</cp:revision>
  <dcterms:created xsi:type="dcterms:W3CDTF">2006-08-16T00:00:00Z</dcterms:created>
  <dcterms:modified xsi:type="dcterms:W3CDTF">2023-10-02T04:15:44Z</dcterms:modified>
</cp:coreProperties>
</file>