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72" r:id="rId3"/>
    <p:sldId id="270" r:id="rId4"/>
    <p:sldId id="257" r:id="rId5"/>
    <p:sldId id="318" r:id="rId6"/>
    <p:sldId id="306" r:id="rId7"/>
    <p:sldId id="271" r:id="rId8"/>
    <p:sldId id="276" r:id="rId9"/>
    <p:sldId id="273" r:id="rId10"/>
    <p:sldId id="274" r:id="rId11"/>
    <p:sldId id="275" r:id="rId12"/>
    <p:sldId id="309" r:id="rId13"/>
    <p:sldId id="287" r:id="rId14"/>
    <p:sldId id="289" r:id="rId15"/>
    <p:sldId id="258" r:id="rId16"/>
    <p:sldId id="286" r:id="rId17"/>
    <p:sldId id="288" r:id="rId18"/>
    <p:sldId id="277" r:id="rId19"/>
    <p:sldId id="280" r:id="rId20"/>
    <p:sldId id="305" r:id="rId21"/>
    <p:sldId id="278" r:id="rId22"/>
    <p:sldId id="279" r:id="rId23"/>
    <p:sldId id="281" r:id="rId24"/>
    <p:sldId id="307" r:id="rId25"/>
    <p:sldId id="259" r:id="rId26"/>
    <p:sldId id="282" r:id="rId27"/>
    <p:sldId id="314" r:id="rId28"/>
    <p:sldId id="308" r:id="rId29"/>
    <p:sldId id="283" r:id="rId30"/>
    <p:sldId id="311" r:id="rId31"/>
    <p:sldId id="312" r:id="rId32"/>
    <p:sldId id="313" r:id="rId33"/>
    <p:sldId id="284" r:id="rId34"/>
    <p:sldId id="285" r:id="rId35"/>
    <p:sldId id="261" r:id="rId36"/>
    <p:sldId id="303" r:id="rId37"/>
    <p:sldId id="304" r:id="rId38"/>
    <p:sldId id="315" r:id="rId39"/>
    <p:sldId id="290" r:id="rId40"/>
    <p:sldId id="291" r:id="rId41"/>
    <p:sldId id="297" r:id="rId42"/>
    <p:sldId id="292" r:id="rId43"/>
    <p:sldId id="298" r:id="rId44"/>
    <p:sldId id="293" r:id="rId45"/>
    <p:sldId id="299" r:id="rId46"/>
    <p:sldId id="294" r:id="rId47"/>
    <p:sldId id="300" r:id="rId48"/>
    <p:sldId id="295" r:id="rId49"/>
    <p:sldId id="301" r:id="rId50"/>
    <p:sldId id="296" r:id="rId51"/>
    <p:sldId id="302" r:id="rId52"/>
    <p:sldId id="310" r:id="rId53"/>
    <p:sldId id="316" r:id="rId54"/>
    <p:sldId id="317" r:id="rId5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8CC"/>
    <a:srgbClr val="24CACA"/>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4" autoAdjust="0"/>
    <p:restoredTop sz="94660"/>
  </p:normalViewPr>
  <p:slideViewPr>
    <p:cSldViewPr>
      <p:cViewPr varScale="1">
        <p:scale>
          <a:sx n="59" d="100"/>
          <a:sy n="59" d="100"/>
        </p:scale>
        <p:origin x="932" y="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9AF8F7A9-19C7-4A4F-BA43-5862BB723944}" type="datetimeFigureOut">
              <a:rPr lang="en-US" smtClean="0"/>
              <a:t>2/25/2026</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C0CF76F-2F40-4F3D-842E-736AE9BAC706}" type="slidenum">
              <a:rPr lang="en-US" smtClean="0"/>
              <a:t>‹#›</a:t>
            </a:fld>
            <a:endParaRPr lang="en-US"/>
          </a:p>
        </p:txBody>
      </p:sp>
    </p:spTree>
    <p:extLst>
      <p:ext uri="{BB962C8B-B14F-4D97-AF65-F5344CB8AC3E}">
        <p14:creationId xmlns:p14="http://schemas.microsoft.com/office/powerpoint/2010/main" val="102020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55D94557-B178-4CA4-8AC7-72F554FE5632}" type="datetimeFigureOut">
              <a:rPr lang="en-US" smtClean="0"/>
              <a:t>2/25/2026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B6BAFDB1-FEB3-4D8A-8982-AC148C40DA67}" type="slidenum">
              <a:rPr lang="en-US" smtClean="0"/>
              <a:t>‹#›</a:t>
            </a:fld>
            <a:endParaRPr lang="en-US"/>
          </a:p>
        </p:txBody>
      </p:sp>
    </p:spTree>
    <p:extLst>
      <p:ext uri="{BB962C8B-B14F-4D97-AF65-F5344CB8AC3E}">
        <p14:creationId xmlns:p14="http://schemas.microsoft.com/office/powerpoint/2010/main" val="76752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95A2825-44C4-48A3-9821-2F2E74B2BCE1}" type="slidenum">
              <a:rPr lang="en-US" altLang="en-US" sz="1200"/>
              <a:pPr eaLnBrk="1" hangingPunct="1"/>
              <a:t>8</a:t>
            </a:fld>
            <a:endParaRPr lang="en-US" altLang="en-US" sz="1200"/>
          </a:p>
        </p:txBody>
      </p:sp>
      <p:sp>
        <p:nvSpPr>
          <p:cNvPr id="46082" name="Rectangle 2"/>
          <p:cNvSpPr>
            <a:spLocks noGrp="1" noRot="1" noChangeAspect="1" noChangeArrowheads="1" noTextEdit="1"/>
          </p:cNvSpPr>
          <p:nvPr>
            <p:ph type="sldImg"/>
          </p:nvPr>
        </p:nvSpPr>
        <p:spPr>
          <a:xfrm>
            <a:off x="641350" y="1162050"/>
            <a:ext cx="5575300" cy="3136900"/>
          </a:xfrm>
          <a:ln/>
          <a:extLst>
            <a:ext uri="{FAA26D3D-D897-4be2-8F04-BA451C77F1D7}">
              <ma14:placeholderFlag xmlns="" xmlns:ma14="http://schemas.microsoft.com/office/mac/drawingml/2011/main" val="1"/>
            </a:ext>
          </a:extLst>
        </p:spPr>
      </p:sp>
      <p:sp>
        <p:nvSpPr>
          <p:cNvPr id="46083"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14076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ECAA362-5C03-4AAA-A147-D16EA4A142A4}" type="slidenum">
              <a:rPr lang="en-US" altLang="en-US" sz="1200"/>
              <a:pPr eaLnBrk="1" hangingPunct="1"/>
              <a:t>9</a:t>
            </a:fld>
            <a:endParaRPr lang="en-US" altLang="en-US" sz="1200"/>
          </a:p>
        </p:txBody>
      </p:sp>
      <p:sp>
        <p:nvSpPr>
          <p:cNvPr id="48130" name="Rectangle 2"/>
          <p:cNvSpPr>
            <a:spLocks noGrp="1" noRot="1" noChangeAspect="1" noChangeArrowheads="1" noTextEdit="1"/>
          </p:cNvSpPr>
          <p:nvPr>
            <p:ph type="sldImg"/>
          </p:nvPr>
        </p:nvSpPr>
        <p:spPr>
          <a:xfrm>
            <a:off x="641350" y="1162050"/>
            <a:ext cx="5575300" cy="3136900"/>
          </a:xfrm>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93488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0FFF5D3-A62D-4253-B1D4-C573F0DF6BBC}" type="slidenum">
              <a:rPr lang="en-US" altLang="en-US" sz="1200"/>
              <a:pPr eaLnBrk="1" hangingPunct="1"/>
              <a:t>10</a:t>
            </a:fld>
            <a:endParaRPr lang="en-US" altLang="en-US" sz="1200"/>
          </a:p>
        </p:txBody>
      </p:sp>
      <p:sp>
        <p:nvSpPr>
          <p:cNvPr id="52226" name="Rectangle 2"/>
          <p:cNvSpPr>
            <a:spLocks noGrp="1" noRot="1" noChangeAspect="1" noChangeArrowheads="1" noTextEdit="1"/>
          </p:cNvSpPr>
          <p:nvPr>
            <p:ph type="sldImg"/>
          </p:nvPr>
        </p:nvSpPr>
        <p:spPr>
          <a:xfrm>
            <a:off x="641350" y="1162050"/>
            <a:ext cx="5575300" cy="3136900"/>
          </a:xfrm>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83783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517E219-31F4-49EA-81F9-8C5E43C79F1C}" type="slidenum">
              <a:rPr lang="en-US" altLang="en-US" sz="1200"/>
              <a:pPr eaLnBrk="1" hangingPunct="1"/>
              <a:t>11</a:t>
            </a:fld>
            <a:endParaRPr lang="en-US" altLang="en-US" sz="1200"/>
          </a:p>
        </p:txBody>
      </p:sp>
      <p:sp>
        <p:nvSpPr>
          <p:cNvPr id="54274" name="Rectangle 2"/>
          <p:cNvSpPr>
            <a:spLocks noGrp="1" noRot="1" noChangeAspect="1" noChangeArrowheads="1" noTextEdit="1"/>
          </p:cNvSpPr>
          <p:nvPr>
            <p:ph type="sldImg"/>
          </p:nvPr>
        </p:nvSpPr>
        <p:spPr>
          <a:xfrm>
            <a:off x="641350" y="1162050"/>
            <a:ext cx="5575300" cy="3136900"/>
          </a:xfrm>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89296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387116A-3B6B-4ACF-91E2-60D7D9DCFC5C}" type="slidenum">
              <a:rPr lang="en-US" altLang="en-US" sz="1200"/>
              <a:pPr eaLnBrk="1" hangingPunct="1"/>
              <a:t>39</a:t>
            </a:fld>
            <a:endParaRPr lang="en-US" altLang="en-US" sz="1200"/>
          </a:p>
        </p:txBody>
      </p:sp>
      <p:sp>
        <p:nvSpPr>
          <p:cNvPr id="98306" name="Rectangle 2"/>
          <p:cNvSpPr>
            <a:spLocks noGrp="1" noRot="1" noChangeAspect="1" noChangeArrowheads="1" noTextEdit="1"/>
          </p:cNvSpPr>
          <p:nvPr>
            <p:ph type="sldImg"/>
          </p:nvPr>
        </p:nvSpPr>
        <p:spPr>
          <a:xfrm>
            <a:off x="641350" y="1162050"/>
            <a:ext cx="5575300" cy="3136900"/>
          </a:xfrm>
          <a:ln/>
          <a:extLst>
            <a:ext uri="{FAA26D3D-D897-4be2-8F04-BA451C77F1D7}">
              <ma14:placeholderFlag xmlns="" xmlns:ma14="http://schemas.microsoft.com/office/mac/drawingml/2011/main" val="1"/>
            </a:ext>
          </a:extLst>
        </p:spPr>
      </p:sp>
      <p:sp>
        <p:nvSpPr>
          <p:cNvPr id="98307"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83008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9B8126-EE5C-4D16-A712-F14551417926}"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B8126-EE5C-4D16-A712-F14551417926}"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B8126-EE5C-4D16-A712-F14551417926}"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B8126-EE5C-4D16-A712-F14551417926}"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9B8126-EE5C-4D16-A712-F14551417926}"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9B8126-EE5C-4D16-A712-F14551417926}"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9B8126-EE5C-4D16-A712-F14551417926}"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9B8126-EE5C-4D16-A712-F14551417926}"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B8126-EE5C-4D16-A712-F14551417926}"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9B8126-EE5C-4D16-A712-F14551417926}"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9B8126-EE5C-4D16-A712-F14551417926}"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8A70AD-1D66-491D-BC29-D4A0362210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B8126-EE5C-4D16-A712-F14551417926}" type="datetimeFigureOut">
              <a:rPr lang="en-US" smtClean="0"/>
              <a:pPr/>
              <a:t>2/25/2026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8A70AD-1D66-491D-BC29-D4A0362210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ipthemes.com/wp-content/uploads/2010/05/Cell-Division.jp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images.google.com/imgres?imgurl=http://www.the-aps.org/education/lot/cell/cell.JPG&amp;imgrefurl=http://www.the-aps.org/education/lot/cell/cell-ebration.html&amp;usg=__5zFvFWxKTyF3m4ii--UM9xU6I7k=&amp;h=332&amp;w=364&amp;sz=40&amp;hl=en&amp;start=4&amp;um=1&amp;tbnid=9alx_csqiCfGWM:&amp;tbnh=110&amp;tbnw=121&amp;prev=/images?q=cell&amp;hl=en&amp;rlz=1T4DKUS_enUS267US267&amp;um=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ell Division">
            <a:hlinkClick r:id="rId2" tooltip="Cell Division"/>
          </p:cNvPr>
          <p:cNvPicPr>
            <a:picLocks noChangeAspect="1" noChangeArrowheads="1"/>
          </p:cNvPicPr>
          <p:nvPr/>
        </p:nvPicPr>
        <p:blipFill>
          <a:blip r:embed="rId3" cstate="print"/>
          <a:srcRect t="7083" b="14583"/>
          <a:stretch>
            <a:fillRect/>
          </a:stretch>
        </p:blipFill>
        <p:spPr bwMode="auto">
          <a:xfrm>
            <a:off x="1524000" y="-304800"/>
            <a:ext cx="9144000" cy="7162800"/>
          </a:xfrm>
          <a:prstGeom prst="rect">
            <a:avLst/>
          </a:prstGeom>
          <a:noFill/>
        </p:spPr>
      </p:pic>
      <p:sp>
        <p:nvSpPr>
          <p:cNvPr id="4" name="Rectangle 3"/>
          <p:cNvSpPr/>
          <p:nvPr/>
        </p:nvSpPr>
        <p:spPr>
          <a:xfrm>
            <a:off x="1778309" y="504646"/>
            <a:ext cx="8626079" cy="5940088"/>
          </a:xfrm>
          <a:prstGeom prst="rect">
            <a:avLst/>
          </a:prstGeom>
          <a:noFill/>
        </p:spPr>
        <p:txBody>
          <a:bodyPr wrap="none" lIns="91440" tIns="45720" rIns="91440" bIns="45720">
            <a:spAutoFit/>
          </a:bodyPr>
          <a:lstStyle/>
          <a:p>
            <a:pPr algn="ctr"/>
            <a:r>
              <a:rPr lang="en-US" sz="115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Ch1-Lesson 4</a:t>
            </a:r>
          </a:p>
          <a:p>
            <a:pPr algn="ctr"/>
            <a:endParaRPr lang="en-US" sz="75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endParaRPr lang="en-US" sz="75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en-US" sz="115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Cell Division</a:t>
            </a:r>
            <a:endParaRPr lang="en-US" sz="1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981200" y="274639"/>
            <a:ext cx="8229600" cy="754659"/>
          </a:xfrm>
        </p:spPr>
        <p:txBody>
          <a:bodyPr>
            <a:normAutofit fontScale="90000"/>
          </a:bodyPr>
          <a:lstStyle/>
          <a:p>
            <a:pPr eaLnBrk="1" hangingPunct="1">
              <a:defRPr/>
            </a:pPr>
            <a:r>
              <a:rPr lang="en-US" b="1" dirty="0">
                <a:solidFill>
                  <a:srgbClr val="0070C0"/>
                </a:solidFill>
                <a:ea typeface="+mj-ea"/>
                <a:cs typeface="+mj-cs"/>
              </a:rPr>
              <a:t>Cell Development</a:t>
            </a:r>
          </a:p>
        </p:txBody>
      </p:sp>
      <p:sp>
        <p:nvSpPr>
          <p:cNvPr id="51203" name="Rectangle 3"/>
          <p:cNvSpPr>
            <a:spLocks noGrp="1" noChangeArrowheads="1"/>
          </p:cNvSpPr>
          <p:nvPr>
            <p:ph type="body" idx="1"/>
          </p:nvPr>
        </p:nvSpPr>
        <p:spPr>
          <a:xfrm>
            <a:off x="685800" y="1029298"/>
            <a:ext cx="10896600" cy="4525963"/>
          </a:xfrm>
        </p:spPr>
        <p:txBody>
          <a:bodyPr>
            <a:normAutofit/>
          </a:bodyPr>
          <a:lstStyle/>
          <a:p>
            <a:pPr algn="just" eaLnBrk="1" hangingPunct="1">
              <a:buClr>
                <a:srgbClr val="0070C0"/>
              </a:buClr>
              <a:buFont typeface="Wingdings" panose="05000000000000000000" pitchFamily="2" charset="2"/>
              <a:buChar char="q"/>
              <a:defRPr/>
            </a:pPr>
            <a:r>
              <a:rPr lang="en-US" sz="2800" dirty="0"/>
              <a:t>A </a:t>
            </a:r>
            <a:r>
              <a:rPr lang="en-US" sz="2800" dirty="0">
                <a:solidFill>
                  <a:srgbClr val="0070C0"/>
                </a:solidFill>
              </a:rPr>
              <a:t>Unicellular</a:t>
            </a:r>
            <a:r>
              <a:rPr lang="en-US" sz="2800" dirty="0"/>
              <a:t> organism yeast </a:t>
            </a:r>
            <a:r>
              <a:rPr lang="en-US" sz="2800" dirty="0">
                <a:solidFill>
                  <a:srgbClr val="0070C0"/>
                </a:solidFill>
              </a:rPr>
              <a:t>reproduce by cell division</a:t>
            </a:r>
          </a:p>
          <a:p>
            <a:pPr algn="just" eaLnBrk="1" hangingPunct="1">
              <a:buClr>
                <a:srgbClr val="0070C0"/>
              </a:buClr>
              <a:buFont typeface="Wingdings" panose="05000000000000000000" pitchFamily="2" charset="2"/>
              <a:buChar char="q"/>
              <a:defRPr/>
            </a:pPr>
            <a:r>
              <a:rPr lang="en-US" sz="2800" dirty="0"/>
              <a:t>A </a:t>
            </a:r>
            <a:r>
              <a:rPr lang="en-US" sz="2800" dirty="0">
                <a:solidFill>
                  <a:srgbClr val="0070C0"/>
                </a:solidFill>
              </a:rPr>
              <a:t>multicellular</a:t>
            </a:r>
            <a:r>
              <a:rPr lang="en-US" sz="2800" dirty="0"/>
              <a:t> organism </a:t>
            </a:r>
            <a:r>
              <a:rPr lang="en-US" sz="2800" dirty="0">
                <a:solidFill>
                  <a:srgbClr val="0070C0"/>
                </a:solidFill>
              </a:rPr>
              <a:t>starts as a single cell and grows </a:t>
            </a:r>
            <a:r>
              <a:rPr lang="en-US" sz="2800" dirty="0"/>
              <a:t>into a larger one through cell division.</a:t>
            </a:r>
          </a:p>
          <a:p>
            <a:pPr algn="just" eaLnBrk="1" hangingPunct="1">
              <a:buClr>
                <a:srgbClr val="0070C0"/>
              </a:buClr>
              <a:buFont typeface="Wingdings" panose="05000000000000000000" pitchFamily="2" charset="2"/>
              <a:buChar char="q"/>
              <a:defRPr/>
            </a:pPr>
            <a:r>
              <a:rPr lang="en-US" sz="2800" dirty="0"/>
              <a:t>But as an organism develops </a:t>
            </a:r>
            <a:r>
              <a:rPr lang="en-US" sz="2800" dirty="0">
                <a:solidFill>
                  <a:srgbClr val="0070C0"/>
                </a:solidFill>
              </a:rPr>
              <a:t>each cell specializes and takes on a specific job.</a:t>
            </a:r>
          </a:p>
          <a:p>
            <a:pPr algn="just" eaLnBrk="1" hangingPunct="1">
              <a:buClr>
                <a:srgbClr val="0070C0"/>
              </a:buClr>
              <a:buFont typeface="Wingdings" panose="05000000000000000000" pitchFamily="2" charset="2"/>
              <a:buChar char="q"/>
              <a:defRPr/>
            </a:pPr>
            <a:r>
              <a:rPr lang="en-US" sz="2800" dirty="0"/>
              <a:t>Blood cells, muscle cells etc. </a:t>
            </a:r>
          </a:p>
          <a:p>
            <a:pPr algn="just" eaLnBrk="1" hangingPunct="1">
              <a:buFont typeface="Wingdings" charset="0"/>
              <a:buChar char="n"/>
              <a:defRPr/>
            </a:pPr>
            <a:r>
              <a:rPr lang="en-US" sz="2800" b="1" dirty="0">
                <a:solidFill>
                  <a:srgbClr val="0070C0"/>
                </a:solidFill>
              </a:rPr>
              <a:t>All cells have the same DNA and parts but they perform a specific job.</a:t>
            </a:r>
            <a:r>
              <a:rPr lang="en-US" sz="2800" dirty="0">
                <a:solidFill>
                  <a:srgbClr val="0070C0"/>
                </a:solidFill>
              </a:rPr>
              <a:t> </a:t>
            </a:r>
          </a:p>
        </p:txBody>
      </p:sp>
      <p:pic>
        <p:nvPicPr>
          <p:cNvPr id="4" name="Picture 4" descr="http://t1.gstatic.com/images?q=tbn:ANd9GcQw2R2kQQ9eu6YPoKxgsAEEz6GWEZ0ahr9XdyuQtpU_oGDW_9IaMo_ZMCyq"/>
          <p:cNvPicPr>
            <a:picLocks noChangeAspect="1" noChangeArrowheads="1"/>
          </p:cNvPicPr>
          <p:nvPr/>
        </p:nvPicPr>
        <p:blipFill>
          <a:blip r:embed="rId3" cstate="print"/>
          <a:srcRect/>
          <a:stretch>
            <a:fillRect/>
          </a:stretch>
        </p:blipFill>
        <p:spPr bwMode="auto">
          <a:xfrm>
            <a:off x="2235251" y="4552441"/>
            <a:ext cx="2692298" cy="1419911"/>
          </a:xfrm>
          <a:prstGeom prst="rect">
            <a:avLst/>
          </a:prstGeom>
          <a:noFill/>
        </p:spPr>
      </p:pic>
      <p:pic>
        <p:nvPicPr>
          <p:cNvPr id="5" name="Picture 6" descr="http://t1.gstatic.com/images?q=tbn:ANd9GcQiI98LR3RLg8VOYvQ2bOx3Yolo4UBSFJsXn4abGqIqMB81qVVc"/>
          <p:cNvPicPr>
            <a:picLocks noChangeAspect="1" noChangeArrowheads="1"/>
          </p:cNvPicPr>
          <p:nvPr/>
        </p:nvPicPr>
        <p:blipFill>
          <a:blip r:embed="rId4" cstate="print"/>
          <a:srcRect t="25157" r="34385"/>
          <a:stretch>
            <a:fillRect/>
          </a:stretch>
        </p:blipFill>
        <p:spPr bwMode="auto">
          <a:xfrm>
            <a:off x="6113318" y="4552441"/>
            <a:ext cx="3754582" cy="1569427"/>
          </a:xfrm>
          <a:prstGeom prst="rect">
            <a:avLst/>
          </a:prstGeom>
          <a:noFill/>
        </p:spPr>
      </p:pic>
      <p:sp>
        <p:nvSpPr>
          <p:cNvPr id="6" name="TextBox 5"/>
          <p:cNvSpPr txBox="1"/>
          <p:nvPr/>
        </p:nvSpPr>
        <p:spPr>
          <a:xfrm>
            <a:off x="3020290" y="6065692"/>
            <a:ext cx="1378528" cy="369332"/>
          </a:xfrm>
          <a:prstGeom prst="rect">
            <a:avLst/>
          </a:prstGeom>
          <a:noFill/>
        </p:spPr>
        <p:txBody>
          <a:bodyPr wrap="square" rtlCol="0">
            <a:spAutoFit/>
          </a:bodyPr>
          <a:lstStyle/>
          <a:p>
            <a:r>
              <a:rPr lang="en-US" dirty="0"/>
              <a:t>Skin Cells</a:t>
            </a:r>
          </a:p>
        </p:txBody>
      </p:sp>
      <p:sp>
        <p:nvSpPr>
          <p:cNvPr id="7" name="TextBox 6"/>
          <p:cNvSpPr txBox="1"/>
          <p:nvPr/>
        </p:nvSpPr>
        <p:spPr>
          <a:xfrm>
            <a:off x="7138675" y="6140643"/>
            <a:ext cx="2043545" cy="338554"/>
          </a:xfrm>
          <a:prstGeom prst="rect">
            <a:avLst/>
          </a:prstGeom>
          <a:noFill/>
        </p:spPr>
        <p:txBody>
          <a:bodyPr wrap="square" rtlCol="0">
            <a:spAutoFit/>
          </a:bodyPr>
          <a:lstStyle/>
          <a:p>
            <a:r>
              <a:rPr lang="en-US" sz="1600" dirty="0"/>
              <a:t>Smooth muscle cells</a:t>
            </a:r>
          </a:p>
        </p:txBody>
      </p:sp>
    </p:spTree>
    <p:extLst>
      <p:ext uri="{BB962C8B-B14F-4D97-AF65-F5344CB8AC3E}">
        <p14:creationId xmlns:p14="http://schemas.microsoft.com/office/powerpoint/2010/main" val="164243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fade">
                                      <p:cBhvr>
                                        <p:cTn id="7" dur="1000"/>
                                        <p:tgtEl>
                                          <p:spTgt spid="51203">
                                            <p:txEl>
                                              <p:pRg st="0" end="0"/>
                                            </p:txEl>
                                          </p:spTgt>
                                        </p:tgtEl>
                                      </p:cBhvr>
                                    </p:animEffect>
                                    <p:anim calcmode="lin" valueType="num">
                                      <p:cBhvr>
                                        <p:cTn id="8" dur="10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03">
                                            <p:txEl>
                                              <p:pRg st="1" end="1"/>
                                            </p:txEl>
                                          </p:spTgt>
                                        </p:tgtEl>
                                        <p:attrNameLst>
                                          <p:attrName>style.visibility</p:attrName>
                                        </p:attrNameLst>
                                      </p:cBhvr>
                                      <p:to>
                                        <p:strVal val="visible"/>
                                      </p:to>
                                    </p:set>
                                    <p:animEffect transition="in" filter="fade">
                                      <p:cBhvr>
                                        <p:cTn id="14" dur="1000"/>
                                        <p:tgtEl>
                                          <p:spTgt spid="51203">
                                            <p:txEl>
                                              <p:pRg st="1" end="1"/>
                                            </p:txEl>
                                          </p:spTgt>
                                        </p:tgtEl>
                                      </p:cBhvr>
                                    </p:animEffect>
                                    <p:anim calcmode="lin" valueType="num">
                                      <p:cBhvr>
                                        <p:cTn id="15" dur="10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12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03">
                                            <p:txEl>
                                              <p:pRg st="2" end="2"/>
                                            </p:txEl>
                                          </p:spTgt>
                                        </p:tgtEl>
                                        <p:attrNameLst>
                                          <p:attrName>style.visibility</p:attrName>
                                        </p:attrNameLst>
                                      </p:cBhvr>
                                      <p:to>
                                        <p:strVal val="visible"/>
                                      </p:to>
                                    </p:set>
                                    <p:animEffect transition="in" filter="fade">
                                      <p:cBhvr>
                                        <p:cTn id="21" dur="1000"/>
                                        <p:tgtEl>
                                          <p:spTgt spid="51203">
                                            <p:txEl>
                                              <p:pRg st="2" end="2"/>
                                            </p:txEl>
                                          </p:spTgt>
                                        </p:tgtEl>
                                      </p:cBhvr>
                                    </p:animEffect>
                                    <p:anim calcmode="lin" valueType="num">
                                      <p:cBhvr>
                                        <p:cTn id="22" dur="10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12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03">
                                            <p:txEl>
                                              <p:pRg st="3" end="3"/>
                                            </p:txEl>
                                          </p:spTgt>
                                        </p:tgtEl>
                                        <p:attrNameLst>
                                          <p:attrName>style.visibility</p:attrName>
                                        </p:attrNameLst>
                                      </p:cBhvr>
                                      <p:to>
                                        <p:strVal val="visible"/>
                                      </p:to>
                                    </p:set>
                                    <p:animEffect transition="in" filter="fade">
                                      <p:cBhvr>
                                        <p:cTn id="28" dur="1000"/>
                                        <p:tgtEl>
                                          <p:spTgt spid="51203">
                                            <p:txEl>
                                              <p:pRg st="3" end="3"/>
                                            </p:txEl>
                                          </p:spTgt>
                                        </p:tgtEl>
                                      </p:cBhvr>
                                    </p:animEffect>
                                    <p:anim calcmode="lin" valueType="num">
                                      <p:cBhvr>
                                        <p:cTn id="29" dur="10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120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03">
                                            <p:txEl>
                                              <p:pRg st="4" end="4"/>
                                            </p:txEl>
                                          </p:spTgt>
                                        </p:tgtEl>
                                        <p:attrNameLst>
                                          <p:attrName>style.visibility</p:attrName>
                                        </p:attrNameLst>
                                      </p:cBhvr>
                                      <p:to>
                                        <p:strVal val="visible"/>
                                      </p:to>
                                    </p:set>
                                    <p:animEffect transition="in" filter="fade">
                                      <p:cBhvr>
                                        <p:cTn id="35" dur="1000"/>
                                        <p:tgtEl>
                                          <p:spTgt spid="51203">
                                            <p:txEl>
                                              <p:pRg st="4" end="4"/>
                                            </p:txEl>
                                          </p:spTgt>
                                        </p:tgtEl>
                                      </p:cBhvr>
                                    </p:animEffect>
                                    <p:anim calcmode="lin" valueType="num">
                                      <p:cBhvr>
                                        <p:cTn id="36" dur="10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120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1000" fill="hold"/>
                                        <p:tgtEl>
                                          <p:spTgt spid="4"/>
                                        </p:tgtEl>
                                        <p:attrNameLst>
                                          <p:attrName>ppt_x</p:attrName>
                                        </p:attrNameLst>
                                      </p:cBhvr>
                                      <p:tavLst>
                                        <p:tav tm="0">
                                          <p:val>
                                            <p:strVal val="#ppt_x"/>
                                          </p:val>
                                        </p:tav>
                                        <p:tav tm="100000">
                                          <p:val>
                                            <p:strVal val="#ppt_x"/>
                                          </p:val>
                                        </p:tav>
                                      </p:tavLst>
                                    </p:anim>
                                    <p:anim calcmode="lin" valueType="num">
                                      <p:cBhvr additive="base">
                                        <p:cTn id="4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1000" fill="hold"/>
                                        <p:tgtEl>
                                          <p:spTgt spid="6"/>
                                        </p:tgtEl>
                                        <p:attrNameLst>
                                          <p:attrName>ppt_x</p:attrName>
                                        </p:attrNameLst>
                                      </p:cBhvr>
                                      <p:tavLst>
                                        <p:tav tm="0">
                                          <p:val>
                                            <p:strVal val="#ppt_x"/>
                                          </p:val>
                                        </p:tav>
                                        <p:tav tm="100000">
                                          <p:val>
                                            <p:strVal val="#ppt_x"/>
                                          </p:val>
                                        </p:tav>
                                      </p:tavLst>
                                    </p:anim>
                                    <p:anim calcmode="lin" valueType="num">
                                      <p:cBhvr additive="base">
                                        <p:cTn id="49"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1000" fill="hold"/>
                                        <p:tgtEl>
                                          <p:spTgt spid="5"/>
                                        </p:tgtEl>
                                        <p:attrNameLst>
                                          <p:attrName>ppt_x</p:attrName>
                                        </p:attrNameLst>
                                      </p:cBhvr>
                                      <p:tavLst>
                                        <p:tav tm="0">
                                          <p:val>
                                            <p:strVal val="#ppt_x"/>
                                          </p:val>
                                        </p:tav>
                                        <p:tav tm="100000">
                                          <p:val>
                                            <p:strVal val="#ppt_x"/>
                                          </p:val>
                                        </p:tav>
                                      </p:tavLst>
                                    </p:anim>
                                    <p:anim calcmode="lin" valueType="num">
                                      <p:cBhvr additive="base">
                                        <p:cTn id="5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1000" fill="hold"/>
                                        <p:tgtEl>
                                          <p:spTgt spid="7"/>
                                        </p:tgtEl>
                                        <p:attrNameLst>
                                          <p:attrName>ppt_x</p:attrName>
                                        </p:attrNameLst>
                                      </p:cBhvr>
                                      <p:tavLst>
                                        <p:tav tm="0">
                                          <p:val>
                                            <p:strVal val="#ppt_x"/>
                                          </p:val>
                                        </p:tav>
                                        <p:tav tm="100000">
                                          <p:val>
                                            <p:strVal val="#ppt_x"/>
                                          </p:val>
                                        </p:tav>
                                      </p:tavLst>
                                    </p:anim>
                                    <p:anim calcmode="lin" valueType="num">
                                      <p:cBhvr additive="base">
                                        <p:cTn id="6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defRPr/>
            </a:pPr>
            <a:r>
              <a:rPr lang="en-US" b="1" dirty="0">
                <a:solidFill>
                  <a:srgbClr val="0070C0"/>
                </a:solidFill>
                <a:ea typeface="+mj-ea"/>
                <a:cs typeface="+mj-cs"/>
              </a:rPr>
              <a:t>Cell Repair</a:t>
            </a:r>
          </a:p>
        </p:txBody>
      </p:sp>
      <p:sp>
        <p:nvSpPr>
          <p:cNvPr id="53251" name="Rectangle 3"/>
          <p:cNvSpPr>
            <a:spLocks noGrp="1" noChangeArrowheads="1"/>
          </p:cNvSpPr>
          <p:nvPr>
            <p:ph type="body" idx="1"/>
          </p:nvPr>
        </p:nvSpPr>
        <p:spPr>
          <a:xfrm>
            <a:off x="609600" y="1219201"/>
            <a:ext cx="11049000" cy="4114800"/>
          </a:xfrm>
        </p:spPr>
        <p:txBody>
          <a:bodyPr>
            <a:normAutofit/>
          </a:bodyPr>
          <a:lstStyle/>
          <a:p>
            <a:pPr algn="just" eaLnBrk="1" hangingPunct="1">
              <a:buClr>
                <a:srgbClr val="0070C0"/>
              </a:buClr>
              <a:buFont typeface="Wingdings" panose="05000000000000000000" pitchFamily="2" charset="2"/>
              <a:buChar char="Ø"/>
            </a:pPr>
            <a:r>
              <a:rPr lang="en-US" altLang="en-US" dirty="0"/>
              <a:t>If you have ever had a cut or broken bone, your body has repaired itself through cell division. </a:t>
            </a:r>
          </a:p>
          <a:p>
            <a:pPr algn="just" eaLnBrk="1" hangingPunct="1">
              <a:buClr>
                <a:srgbClr val="0070C0"/>
              </a:buClr>
              <a:buFont typeface="Wingdings" panose="05000000000000000000" pitchFamily="2" charset="2"/>
              <a:buChar char="Ø"/>
            </a:pPr>
            <a:r>
              <a:rPr lang="en-US" altLang="en-US" dirty="0"/>
              <a:t>As cells age and die, they need to be replaced. Some cells last a long time and others wear out quickly</a:t>
            </a:r>
          </a:p>
          <a:p>
            <a:pPr algn="just" eaLnBrk="1" hangingPunct="1">
              <a:buClr>
                <a:srgbClr val="0070C0"/>
              </a:buClr>
              <a:buFont typeface="Wingdings" panose="05000000000000000000" pitchFamily="2" charset="2"/>
              <a:buChar char="Ø"/>
            </a:pPr>
            <a:r>
              <a:rPr lang="en-US" altLang="en-US" b="1" dirty="0">
                <a:solidFill>
                  <a:srgbClr val="0070C0"/>
                </a:solidFill>
              </a:rPr>
              <a:t>Skin cells-</a:t>
            </a:r>
            <a:r>
              <a:rPr lang="en-US" altLang="en-US" dirty="0">
                <a:solidFill>
                  <a:srgbClr val="0070C0"/>
                </a:solidFill>
              </a:rPr>
              <a:t> </a:t>
            </a:r>
            <a:r>
              <a:rPr lang="en-US" altLang="en-US" dirty="0"/>
              <a:t>age very quickly</a:t>
            </a:r>
          </a:p>
          <a:p>
            <a:pPr algn="just" eaLnBrk="1" hangingPunct="1">
              <a:buClr>
                <a:srgbClr val="0070C0"/>
              </a:buClr>
              <a:buFont typeface="Wingdings" panose="05000000000000000000" pitchFamily="2" charset="2"/>
              <a:buChar char="Ø"/>
            </a:pPr>
            <a:r>
              <a:rPr lang="en-US" altLang="en-US" b="1" dirty="0">
                <a:solidFill>
                  <a:srgbClr val="0070C0"/>
                </a:solidFill>
              </a:rPr>
              <a:t>Brain cells-</a:t>
            </a:r>
            <a:r>
              <a:rPr lang="en-US" altLang="en-US" dirty="0">
                <a:solidFill>
                  <a:srgbClr val="0070C0"/>
                </a:solidFill>
              </a:rPr>
              <a:t> </a:t>
            </a:r>
            <a:r>
              <a:rPr lang="en-US" altLang="en-US" dirty="0"/>
              <a:t>live very long and don</a:t>
            </a:r>
            <a:r>
              <a:rPr lang="ja-JP" altLang="en-US" dirty="0"/>
              <a:t>’</a:t>
            </a:r>
            <a:r>
              <a:rPr lang="en-US" altLang="ja-JP" dirty="0"/>
              <a:t>t get replaced often</a:t>
            </a:r>
            <a:endParaRPr lang="en-US" altLang="en-US" dirty="0"/>
          </a:p>
        </p:txBody>
      </p:sp>
      <p:pic>
        <p:nvPicPr>
          <p:cNvPr id="4" name="Picture 4" descr="https://id3469.securedata.net/necromance/images/thumb_m126.gif"/>
          <p:cNvPicPr>
            <a:picLocks noChangeAspect="1" noChangeArrowheads="1"/>
          </p:cNvPicPr>
          <p:nvPr/>
        </p:nvPicPr>
        <p:blipFill>
          <a:blip r:embed="rId3" cstate="print"/>
          <a:srcRect/>
          <a:stretch>
            <a:fillRect/>
          </a:stretch>
        </p:blipFill>
        <p:spPr bwMode="auto">
          <a:xfrm>
            <a:off x="403109" y="4503102"/>
            <a:ext cx="3940291" cy="1955817"/>
          </a:xfrm>
          <a:prstGeom prst="rect">
            <a:avLst/>
          </a:prstGeom>
          <a:noFill/>
        </p:spPr>
      </p:pic>
      <p:pic>
        <p:nvPicPr>
          <p:cNvPr id="2" name="Picture 1">
            <a:extLst>
              <a:ext uri="{FF2B5EF4-FFF2-40B4-BE49-F238E27FC236}">
                <a16:creationId xmlns:a16="http://schemas.microsoft.com/office/drawing/2014/main" id="{CFF0D5FC-0919-4B54-A2C0-44537A43DEC5}"/>
              </a:ext>
            </a:extLst>
          </p:cNvPr>
          <p:cNvPicPr>
            <a:picLocks noChangeAspect="1"/>
          </p:cNvPicPr>
          <p:nvPr/>
        </p:nvPicPr>
        <p:blipFill>
          <a:blip r:embed="rId4"/>
          <a:stretch>
            <a:fillRect/>
          </a:stretch>
        </p:blipFill>
        <p:spPr>
          <a:xfrm>
            <a:off x="4343400" y="4503102"/>
            <a:ext cx="7445491" cy="1874981"/>
          </a:xfrm>
          <a:prstGeom prst="rect">
            <a:avLst/>
          </a:prstGeom>
        </p:spPr>
      </p:pic>
      <p:sp>
        <p:nvSpPr>
          <p:cNvPr id="6" name="TextBox 5">
            <a:extLst>
              <a:ext uri="{FF2B5EF4-FFF2-40B4-BE49-F238E27FC236}">
                <a16:creationId xmlns:a16="http://schemas.microsoft.com/office/drawing/2014/main" id="{9E598B24-6050-49A0-9777-44139F96DD7C}"/>
              </a:ext>
            </a:extLst>
          </p:cNvPr>
          <p:cNvSpPr txBox="1"/>
          <p:nvPr/>
        </p:nvSpPr>
        <p:spPr>
          <a:xfrm>
            <a:off x="4522845" y="5604640"/>
            <a:ext cx="7086600" cy="523220"/>
          </a:xfrm>
          <a:prstGeom prst="rect">
            <a:avLst/>
          </a:prstGeom>
          <a:noFill/>
        </p:spPr>
        <p:txBody>
          <a:bodyPr wrap="square" rtlCol="0">
            <a:spAutoFit/>
          </a:bodyPr>
          <a:lstStyle/>
          <a:p>
            <a:r>
              <a:rPr lang="en-US" sz="2800" dirty="0">
                <a:solidFill>
                  <a:srgbClr val="FF0000"/>
                </a:solidFill>
              </a:rPr>
              <a:t>Repair, replace, grow, and reproduce cells</a:t>
            </a:r>
          </a:p>
        </p:txBody>
      </p:sp>
    </p:spTree>
    <p:extLst>
      <p:ext uri="{BB962C8B-B14F-4D97-AF65-F5344CB8AC3E}">
        <p14:creationId xmlns:p14="http://schemas.microsoft.com/office/powerpoint/2010/main" val="30629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1000"/>
                                        <p:tgtEl>
                                          <p:spTgt spid="53251">
                                            <p:txEl>
                                              <p:pRg st="0" end="0"/>
                                            </p:txEl>
                                          </p:spTgt>
                                        </p:tgtEl>
                                      </p:cBhvr>
                                    </p:animEffect>
                                    <p:anim calcmode="lin" valueType="num">
                                      <p:cBhvr>
                                        <p:cTn id="8" dur="10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251">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3251">
                                            <p:txEl>
                                              <p:pRg st="1" end="1"/>
                                            </p:txEl>
                                          </p:spTgt>
                                        </p:tgtEl>
                                        <p:attrNameLst>
                                          <p:attrName>style.visibility</p:attrName>
                                        </p:attrNameLst>
                                      </p:cBhvr>
                                      <p:to>
                                        <p:strVal val="visible"/>
                                      </p:to>
                                    </p:set>
                                    <p:animEffect transition="in" filter="fade">
                                      <p:cBhvr>
                                        <p:cTn id="18" dur="1000"/>
                                        <p:tgtEl>
                                          <p:spTgt spid="53251">
                                            <p:txEl>
                                              <p:pRg st="1" end="1"/>
                                            </p:txEl>
                                          </p:spTgt>
                                        </p:tgtEl>
                                      </p:cBhvr>
                                    </p:animEffect>
                                    <p:anim calcmode="lin" valueType="num">
                                      <p:cBhvr>
                                        <p:cTn id="19" dur="10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32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3251">
                                            <p:txEl>
                                              <p:pRg st="2" end="2"/>
                                            </p:txEl>
                                          </p:spTgt>
                                        </p:tgtEl>
                                        <p:attrNameLst>
                                          <p:attrName>style.visibility</p:attrName>
                                        </p:attrNameLst>
                                      </p:cBhvr>
                                      <p:to>
                                        <p:strVal val="visible"/>
                                      </p:to>
                                    </p:set>
                                    <p:animEffect transition="in" filter="fade">
                                      <p:cBhvr>
                                        <p:cTn id="25" dur="1000"/>
                                        <p:tgtEl>
                                          <p:spTgt spid="53251">
                                            <p:txEl>
                                              <p:pRg st="2" end="2"/>
                                            </p:txEl>
                                          </p:spTgt>
                                        </p:tgtEl>
                                      </p:cBhvr>
                                    </p:animEffect>
                                    <p:anim calcmode="lin" valueType="num">
                                      <p:cBhvr>
                                        <p:cTn id="26" dur="10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32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3251">
                                            <p:txEl>
                                              <p:pRg st="3" end="3"/>
                                            </p:txEl>
                                          </p:spTgt>
                                        </p:tgtEl>
                                        <p:attrNameLst>
                                          <p:attrName>style.visibility</p:attrName>
                                        </p:attrNameLst>
                                      </p:cBhvr>
                                      <p:to>
                                        <p:strVal val="visible"/>
                                      </p:to>
                                    </p:set>
                                    <p:animEffect transition="in" filter="fade">
                                      <p:cBhvr>
                                        <p:cTn id="32" dur="1000"/>
                                        <p:tgtEl>
                                          <p:spTgt spid="53251">
                                            <p:txEl>
                                              <p:pRg st="3" end="3"/>
                                            </p:txEl>
                                          </p:spTgt>
                                        </p:tgtEl>
                                      </p:cBhvr>
                                    </p:animEffect>
                                    <p:anim calcmode="lin" valueType="num">
                                      <p:cBhvr>
                                        <p:cTn id="33" dur="10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32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1C3E1A-3EB1-43E1-94DC-A3311852260D}"/>
              </a:ext>
            </a:extLst>
          </p:cNvPr>
          <p:cNvPicPr>
            <a:picLocks noChangeAspect="1"/>
          </p:cNvPicPr>
          <p:nvPr/>
        </p:nvPicPr>
        <p:blipFill>
          <a:blip r:embed="rId4"/>
          <a:stretch>
            <a:fillRect/>
          </a:stretch>
        </p:blipFill>
        <p:spPr>
          <a:xfrm>
            <a:off x="381000" y="381000"/>
            <a:ext cx="8677118" cy="1779609"/>
          </a:xfrm>
          <a:prstGeom prst="rect">
            <a:avLst/>
          </a:prstGeom>
        </p:spPr>
      </p:pic>
      <p:pic>
        <p:nvPicPr>
          <p:cNvPr id="5" name="2 Minute Timer">
            <a:hlinkClick r:id="" action="ppaction://media"/>
            <a:extLst>
              <a:ext uri="{FF2B5EF4-FFF2-40B4-BE49-F238E27FC236}">
                <a16:creationId xmlns:a16="http://schemas.microsoft.com/office/drawing/2014/main" id="{B5D811FE-8EA9-4E2C-8E9F-3B00DEFC03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5000" y="2994080"/>
            <a:ext cx="6056218" cy="3406623"/>
          </a:xfrm>
          <a:prstGeom prst="rect">
            <a:avLst/>
          </a:prstGeom>
        </p:spPr>
      </p:pic>
      <p:pic>
        <p:nvPicPr>
          <p:cNvPr id="1026" name="Picture 2" descr="Lets Discuss Stock Illustration - Download Image Now - Discussion, Talking,  Speech - iStock">
            <a:extLst>
              <a:ext uri="{FF2B5EF4-FFF2-40B4-BE49-F238E27FC236}">
                <a16:creationId xmlns:a16="http://schemas.microsoft.com/office/drawing/2014/main" id="{5C6ED997-BCBA-4BED-830A-B25DB2826B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18" y="2099990"/>
            <a:ext cx="4379640" cy="437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37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946564" y="990600"/>
            <a:ext cx="8229600" cy="1143000"/>
          </a:xfrm>
        </p:spPr>
        <p:txBody>
          <a:bodyPr>
            <a:normAutofit fontScale="90000"/>
          </a:bodyPr>
          <a:lstStyle/>
          <a:p>
            <a:pPr algn="l" eaLnBrk="1" hangingPunct="1">
              <a:defRPr/>
            </a:pPr>
            <a:r>
              <a:rPr lang="en-US" dirty="0">
                <a:ea typeface="+mj-ea"/>
                <a:cs typeface="+mj-cs"/>
              </a:rPr>
              <a:t>Question: Cell Division helps multicellular animals to ______. </a:t>
            </a:r>
          </a:p>
        </p:txBody>
      </p:sp>
      <p:sp>
        <p:nvSpPr>
          <p:cNvPr id="117763" name="Rectangle 3"/>
          <p:cNvSpPr>
            <a:spLocks noGrp="1" noChangeArrowheads="1"/>
          </p:cNvSpPr>
          <p:nvPr>
            <p:ph type="body" idx="1"/>
          </p:nvPr>
        </p:nvSpPr>
        <p:spPr>
          <a:xfrm>
            <a:off x="1981200" y="2438401"/>
            <a:ext cx="8229600" cy="3463925"/>
          </a:xfrm>
        </p:spPr>
        <p:txBody>
          <a:bodyPr/>
          <a:lstStyle/>
          <a:p>
            <a:pPr marL="0" indent="0">
              <a:buNone/>
              <a:defRPr/>
            </a:pPr>
            <a:r>
              <a:rPr lang="en-US" dirty="0">
                <a:ea typeface="+mn-ea"/>
                <a:cs typeface="+mn-cs"/>
              </a:rPr>
              <a:t>A. get smarter</a:t>
            </a:r>
          </a:p>
          <a:p>
            <a:pPr marL="0" indent="0">
              <a:buNone/>
              <a:defRPr/>
            </a:pPr>
            <a:r>
              <a:rPr lang="en-US" dirty="0">
                <a:ea typeface="+mn-ea"/>
                <a:cs typeface="+mn-cs"/>
              </a:rPr>
              <a:t>B. grow, develop, and get smarter</a:t>
            </a:r>
          </a:p>
          <a:p>
            <a:pPr marL="0" indent="0">
              <a:buNone/>
              <a:defRPr/>
            </a:pPr>
            <a:r>
              <a:rPr lang="en-US" dirty="0">
                <a:ea typeface="+mn-ea"/>
                <a:cs typeface="+mn-cs"/>
              </a:rPr>
              <a:t>C. grow, develop, and repair</a:t>
            </a:r>
          </a:p>
          <a:p>
            <a:pPr marL="0" indent="0">
              <a:buNone/>
              <a:defRPr/>
            </a:pPr>
            <a:r>
              <a:rPr lang="en-US" dirty="0">
                <a:ea typeface="+mn-ea"/>
                <a:cs typeface="+mn-cs"/>
              </a:rPr>
              <a:t>D. turn purple</a:t>
            </a:r>
          </a:p>
          <a:p>
            <a:pPr marL="0" indent="0">
              <a:buNone/>
              <a:defRPr/>
            </a:pPr>
            <a:r>
              <a:rPr lang="en-US" dirty="0">
                <a:ea typeface="+mn-ea"/>
                <a:cs typeface="+mn-cs"/>
              </a:rPr>
              <a:t>E. reproduce</a:t>
            </a:r>
          </a:p>
        </p:txBody>
      </p:sp>
    </p:spTree>
    <p:extLst>
      <p:ext uri="{BB962C8B-B14F-4D97-AF65-F5344CB8AC3E}">
        <p14:creationId xmlns:p14="http://schemas.microsoft.com/office/powerpoint/2010/main" val="1970064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946564" y="990600"/>
            <a:ext cx="8229600" cy="1143000"/>
          </a:xfrm>
        </p:spPr>
        <p:txBody>
          <a:bodyPr>
            <a:normAutofit fontScale="90000"/>
          </a:bodyPr>
          <a:lstStyle/>
          <a:p>
            <a:pPr algn="l" eaLnBrk="1" hangingPunct="1">
              <a:defRPr/>
            </a:pPr>
            <a:r>
              <a:rPr lang="en-US" dirty="0">
                <a:ea typeface="+mj-ea"/>
                <a:cs typeface="+mj-cs"/>
              </a:rPr>
              <a:t>Question: Cell Division helps multicellular animals to ______. </a:t>
            </a:r>
          </a:p>
        </p:txBody>
      </p:sp>
      <p:sp>
        <p:nvSpPr>
          <p:cNvPr id="117763" name="Rectangle 3"/>
          <p:cNvSpPr>
            <a:spLocks noGrp="1" noChangeArrowheads="1"/>
          </p:cNvSpPr>
          <p:nvPr>
            <p:ph type="body" idx="1"/>
          </p:nvPr>
        </p:nvSpPr>
        <p:spPr>
          <a:xfrm>
            <a:off x="1981200" y="2438401"/>
            <a:ext cx="8229600" cy="3463925"/>
          </a:xfrm>
        </p:spPr>
        <p:txBody>
          <a:bodyPr/>
          <a:lstStyle/>
          <a:p>
            <a:pPr marL="0" indent="0">
              <a:buNone/>
              <a:defRPr/>
            </a:pPr>
            <a:r>
              <a:rPr lang="en-US" dirty="0">
                <a:ea typeface="+mn-ea"/>
                <a:cs typeface="+mn-cs"/>
              </a:rPr>
              <a:t>A. get smarter</a:t>
            </a:r>
          </a:p>
          <a:p>
            <a:pPr marL="0" indent="0">
              <a:buNone/>
              <a:defRPr/>
            </a:pPr>
            <a:r>
              <a:rPr lang="en-US" dirty="0">
                <a:ea typeface="+mn-ea"/>
                <a:cs typeface="+mn-cs"/>
              </a:rPr>
              <a:t>B. grow, develop, and get smarter</a:t>
            </a:r>
          </a:p>
          <a:p>
            <a:pPr marL="0" indent="0">
              <a:buNone/>
              <a:defRPr/>
            </a:pPr>
            <a:r>
              <a:rPr lang="en-US" b="1" dirty="0">
                <a:solidFill>
                  <a:srgbClr val="0070C0"/>
                </a:solidFill>
                <a:ea typeface="+mn-ea"/>
                <a:cs typeface="+mn-cs"/>
              </a:rPr>
              <a:t>C. grow, develop, and repair</a:t>
            </a:r>
          </a:p>
          <a:p>
            <a:pPr marL="0" indent="0">
              <a:buNone/>
              <a:defRPr/>
            </a:pPr>
            <a:r>
              <a:rPr lang="en-US" dirty="0">
                <a:ea typeface="+mn-ea"/>
                <a:cs typeface="+mn-cs"/>
              </a:rPr>
              <a:t>D. turn purple</a:t>
            </a:r>
          </a:p>
          <a:p>
            <a:pPr marL="0" indent="0">
              <a:buNone/>
              <a:defRPr/>
            </a:pPr>
            <a:r>
              <a:rPr lang="en-US" dirty="0">
                <a:ea typeface="+mn-ea"/>
                <a:cs typeface="+mn-cs"/>
              </a:rPr>
              <a:t>E. reproduce</a:t>
            </a:r>
          </a:p>
        </p:txBody>
      </p:sp>
    </p:spTree>
    <p:extLst>
      <p:ext uri="{BB962C8B-B14F-4D97-AF65-F5344CB8AC3E}">
        <p14:creationId xmlns:p14="http://schemas.microsoft.com/office/powerpoint/2010/main" val="1540018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a:bodyPr>
          <a:lstStyle/>
          <a:p>
            <a:r>
              <a:rPr lang="en-US" sz="3200" b="1" dirty="0">
                <a:solidFill>
                  <a:srgbClr val="0070C0"/>
                </a:solidFill>
              </a:rPr>
              <a:t>What part of the cell is involved in cell division?</a:t>
            </a:r>
          </a:p>
        </p:txBody>
      </p:sp>
      <p:sp>
        <p:nvSpPr>
          <p:cNvPr id="3" name="Content Placeholder 2"/>
          <p:cNvSpPr>
            <a:spLocks noGrp="1"/>
          </p:cNvSpPr>
          <p:nvPr>
            <p:ph idx="1"/>
          </p:nvPr>
        </p:nvSpPr>
        <p:spPr>
          <a:xfrm>
            <a:off x="609600" y="990601"/>
            <a:ext cx="11049000" cy="5135563"/>
          </a:xfrm>
        </p:spPr>
        <p:txBody>
          <a:bodyPr>
            <a:normAutofit/>
          </a:bodyPr>
          <a:lstStyle/>
          <a:p>
            <a:pPr>
              <a:buClr>
                <a:srgbClr val="0070C0"/>
              </a:buClr>
              <a:buFont typeface="Wingdings" panose="05000000000000000000" pitchFamily="2" charset="2"/>
              <a:buChar char="§"/>
            </a:pPr>
            <a:r>
              <a:rPr lang="en-US" u="sng" dirty="0">
                <a:solidFill>
                  <a:srgbClr val="0070C0"/>
                </a:solidFill>
              </a:rPr>
              <a:t>DNA</a:t>
            </a:r>
            <a:r>
              <a:rPr lang="en-US" dirty="0">
                <a:solidFill>
                  <a:srgbClr val="0070C0"/>
                </a:solidFill>
              </a:rPr>
              <a:t> </a:t>
            </a:r>
            <a:r>
              <a:rPr lang="en-US" dirty="0"/>
              <a:t>(Deoxyribonucleic Acid) - the chemical that contains information for an organism’s growth and function</a:t>
            </a:r>
          </a:p>
          <a:p>
            <a:pPr>
              <a:buClr>
                <a:srgbClr val="0070C0"/>
              </a:buClr>
              <a:buFont typeface="Wingdings" panose="05000000000000000000" pitchFamily="2" charset="2"/>
              <a:buChar char="§"/>
            </a:pPr>
            <a:r>
              <a:rPr lang="en-US" u="sng" dirty="0">
                <a:solidFill>
                  <a:srgbClr val="0070C0"/>
                </a:solidFill>
              </a:rPr>
              <a:t>Chromosomes</a:t>
            </a:r>
            <a:r>
              <a:rPr lang="en-US" dirty="0">
                <a:solidFill>
                  <a:srgbClr val="0070C0"/>
                </a:solidFill>
              </a:rPr>
              <a:t>-</a:t>
            </a:r>
            <a:r>
              <a:rPr lang="en-US" dirty="0"/>
              <a:t> DNA contain into two chromatids held together by a centromere.</a:t>
            </a:r>
            <a:r>
              <a:rPr lang="en-US" sz="3600" dirty="0"/>
              <a:t>         </a:t>
            </a:r>
          </a:p>
        </p:txBody>
      </p:sp>
      <p:pic>
        <p:nvPicPr>
          <p:cNvPr id="4" name="Picture 3" descr="chromosome.jpg"/>
          <p:cNvPicPr>
            <a:picLocks noChangeAspect="1"/>
          </p:cNvPicPr>
          <p:nvPr/>
        </p:nvPicPr>
        <p:blipFill>
          <a:blip r:embed="rId2" cstate="print"/>
          <a:stretch>
            <a:fillRect/>
          </a:stretch>
        </p:blipFill>
        <p:spPr>
          <a:xfrm>
            <a:off x="2362200" y="3558381"/>
            <a:ext cx="4541520" cy="2545080"/>
          </a:xfrm>
          <a:prstGeom prst="rect">
            <a:avLst/>
          </a:prstGeom>
        </p:spPr>
      </p:pic>
      <p:pic>
        <p:nvPicPr>
          <p:cNvPr id="5" name="Picture 4" descr="chromo2.jpg"/>
          <p:cNvPicPr>
            <a:picLocks noChangeAspect="1"/>
          </p:cNvPicPr>
          <p:nvPr/>
        </p:nvPicPr>
        <p:blipFill>
          <a:blip r:embed="rId3" cstate="print"/>
          <a:stretch>
            <a:fillRect/>
          </a:stretch>
        </p:blipFill>
        <p:spPr>
          <a:xfrm>
            <a:off x="7543800" y="3505201"/>
            <a:ext cx="1752600" cy="2600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981200" y="277814"/>
            <a:ext cx="8229600" cy="1931987"/>
          </a:xfrm>
        </p:spPr>
        <p:txBody>
          <a:bodyPr>
            <a:normAutofit/>
          </a:bodyPr>
          <a:lstStyle/>
          <a:p>
            <a:pPr algn="l" eaLnBrk="1" hangingPunct="1">
              <a:defRPr/>
            </a:pPr>
            <a:r>
              <a:rPr lang="en-US" dirty="0">
                <a:ea typeface="+mj-ea"/>
                <a:cs typeface="+mj-cs"/>
              </a:rPr>
              <a:t>Question: DNA is wrapped around proteins to be made into_____.</a:t>
            </a:r>
          </a:p>
        </p:txBody>
      </p:sp>
      <p:sp>
        <p:nvSpPr>
          <p:cNvPr id="116739" name="Rectangle 3"/>
          <p:cNvSpPr>
            <a:spLocks noGrp="1" noChangeArrowheads="1"/>
          </p:cNvSpPr>
          <p:nvPr>
            <p:ph type="body" idx="1"/>
          </p:nvPr>
        </p:nvSpPr>
        <p:spPr>
          <a:xfrm>
            <a:off x="1981200" y="2209801"/>
            <a:ext cx="8229600" cy="3540125"/>
          </a:xfrm>
        </p:spPr>
        <p:txBody>
          <a:bodyPr/>
          <a:lstStyle/>
          <a:p>
            <a:pPr marL="0" indent="0">
              <a:buNone/>
              <a:defRPr/>
            </a:pPr>
            <a:r>
              <a:rPr lang="en-US" dirty="0">
                <a:ea typeface="+mn-ea"/>
                <a:cs typeface="+mn-cs"/>
              </a:rPr>
              <a:t>A. Nucleotides</a:t>
            </a:r>
          </a:p>
          <a:p>
            <a:pPr marL="0" indent="0">
              <a:buNone/>
              <a:defRPr/>
            </a:pPr>
            <a:r>
              <a:rPr lang="en-US" dirty="0">
                <a:ea typeface="+mn-ea"/>
                <a:cs typeface="+mn-cs"/>
              </a:rPr>
              <a:t>B. RNA</a:t>
            </a:r>
          </a:p>
          <a:p>
            <a:pPr marL="0" indent="0">
              <a:buNone/>
              <a:defRPr/>
            </a:pPr>
            <a:r>
              <a:rPr lang="en-US" dirty="0">
                <a:ea typeface="+mn-ea"/>
                <a:cs typeface="+mn-cs"/>
              </a:rPr>
              <a:t>C. DNA</a:t>
            </a:r>
          </a:p>
          <a:p>
            <a:pPr marL="0" indent="0">
              <a:buNone/>
              <a:defRPr/>
            </a:pPr>
            <a:r>
              <a:rPr lang="en-US" dirty="0">
                <a:ea typeface="+mn-ea"/>
                <a:cs typeface="+mn-cs"/>
              </a:rPr>
              <a:t>D. Ribosomes</a:t>
            </a:r>
          </a:p>
          <a:p>
            <a:pPr marL="0" indent="0">
              <a:buNone/>
              <a:defRPr/>
            </a:pPr>
            <a:r>
              <a:rPr lang="en-US" dirty="0">
                <a:ea typeface="+mn-ea"/>
                <a:cs typeface="+mn-cs"/>
              </a:rPr>
              <a:t>E. Chromosomes</a:t>
            </a:r>
          </a:p>
        </p:txBody>
      </p:sp>
    </p:spTree>
    <p:extLst>
      <p:ext uri="{BB962C8B-B14F-4D97-AF65-F5344CB8AC3E}">
        <p14:creationId xmlns:p14="http://schemas.microsoft.com/office/powerpoint/2010/main" val="209679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981200" y="277814"/>
            <a:ext cx="8229600" cy="1931987"/>
          </a:xfrm>
        </p:spPr>
        <p:txBody>
          <a:bodyPr>
            <a:normAutofit/>
          </a:bodyPr>
          <a:lstStyle/>
          <a:p>
            <a:pPr algn="l" eaLnBrk="1" hangingPunct="1">
              <a:defRPr/>
            </a:pPr>
            <a:r>
              <a:rPr lang="en-US" dirty="0">
                <a:ea typeface="+mj-ea"/>
                <a:cs typeface="+mj-cs"/>
              </a:rPr>
              <a:t>Question: DNA is wrapped around proteins to be made into_____.</a:t>
            </a:r>
          </a:p>
        </p:txBody>
      </p:sp>
      <p:sp>
        <p:nvSpPr>
          <p:cNvPr id="116739" name="Rectangle 3"/>
          <p:cNvSpPr>
            <a:spLocks noGrp="1" noChangeArrowheads="1"/>
          </p:cNvSpPr>
          <p:nvPr>
            <p:ph type="body" idx="1"/>
          </p:nvPr>
        </p:nvSpPr>
        <p:spPr>
          <a:xfrm>
            <a:off x="1981200" y="2209801"/>
            <a:ext cx="8229600" cy="3540125"/>
          </a:xfrm>
        </p:spPr>
        <p:txBody>
          <a:bodyPr/>
          <a:lstStyle/>
          <a:p>
            <a:pPr marL="0" indent="0">
              <a:buNone/>
              <a:defRPr/>
            </a:pPr>
            <a:r>
              <a:rPr lang="en-US" dirty="0">
                <a:ea typeface="+mn-ea"/>
                <a:cs typeface="+mn-cs"/>
              </a:rPr>
              <a:t>A. Nucleotides</a:t>
            </a:r>
          </a:p>
          <a:p>
            <a:pPr marL="0" indent="0">
              <a:buNone/>
              <a:defRPr/>
            </a:pPr>
            <a:r>
              <a:rPr lang="en-US" dirty="0">
                <a:ea typeface="+mn-ea"/>
                <a:cs typeface="+mn-cs"/>
              </a:rPr>
              <a:t>B. RNA</a:t>
            </a:r>
          </a:p>
          <a:p>
            <a:pPr marL="0" indent="0">
              <a:buNone/>
              <a:defRPr/>
            </a:pPr>
            <a:r>
              <a:rPr lang="en-US" dirty="0">
                <a:ea typeface="+mn-ea"/>
                <a:cs typeface="+mn-cs"/>
              </a:rPr>
              <a:t>C. DNA</a:t>
            </a:r>
          </a:p>
          <a:p>
            <a:pPr marL="0" indent="0">
              <a:buNone/>
              <a:defRPr/>
            </a:pPr>
            <a:r>
              <a:rPr lang="en-US" dirty="0">
                <a:ea typeface="+mn-ea"/>
                <a:cs typeface="+mn-cs"/>
              </a:rPr>
              <a:t>D. Ribosomes</a:t>
            </a:r>
          </a:p>
          <a:p>
            <a:pPr marL="0" indent="0">
              <a:buNone/>
              <a:defRPr/>
            </a:pPr>
            <a:r>
              <a:rPr lang="en-US" b="1" dirty="0">
                <a:solidFill>
                  <a:srgbClr val="0070C0"/>
                </a:solidFill>
                <a:ea typeface="+mn-ea"/>
                <a:cs typeface="+mn-cs"/>
              </a:rPr>
              <a:t>E. Chromosomes</a:t>
            </a:r>
          </a:p>
        </p:txBody>
      </p:sp>
    </p:spTree>
    <p:extLst>
      <p:ext uri="{BB962C8B-B14F-4D97-AF65-F5344CB8AC3E}">
        <p14:creationId xmlns:p14="http://schemas.microsoft.com/office/powerpoint/2010/main" val="3758628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 Box 161"/>
          <p:cNvSpPr>
            <a:spLocks noGrp="1"/>
          </p:cNvSpPr>
          <p:nvPr>
            <p:ph type="title" idx="4294967295"/>
          </p:nvPr>
        </p:nvSpPr>
        <p:spPr>
          <a:xfrm>
            <a:off x="2052289" y="450593"/>
            <a:ext cx="7716837" cy="838200"/>
          </a:xfrm>
          <a:prstGeom prst="rect">
            <a:avLst/>
          </a:prstGeom>
        </p:spPr>
        <p:txBody>
          <a:bodyPr vert="horz" wrap="square" lIns="91440" tIns="45720" rIns="91440" bIns="45720" numCol="1" rtlCol="0" anchor="ctr">
            <a:normAutofit/>
          </a:bodyPr>
          <a:lstStyle/>
          <a:p>
            <a:r>
              <a:rPr lang="en-US" sz="4000" b="1" dirty="0">
                <a:solidFill>
                  <a:srgbClr val="0070C0"/>
                </a:solidFill>
                <a:latin typeface="Candara" panose="020E0502030303020204" pitchFamily="34" charset="0"/>
              </a:rPr>
              <a:t>The Cell Cycle</a:t>
            </a:r>
          </a:p>
        </p:txBody>
      </p:sp>
      <p:sp>
        <p:nvSpPr>
          <p:cNvPr id="162" name="Text Box 162"/>
          <p:cNvSpPr>
            <a:spLocks noGrp="1"/>
          </p:cNvSpPr>
          <p:nvPr>
            <p:ph idx="4294967295"/>
          </p:nvPr>
        </p:nvSpPr>
        <p:spPr>
          <a:xfrm>
            <a:off x="685800" y="1288794"/>
            <a:ext cx="11049000" cy="4964089"/>
          </a:xfrm>
          <a:prstGeom prst="rect">
            <a:avLst/>
          </a:prstGeom>
        </p:spPr>
        <p:txBody>
          <a:bodyPr vert="horz" wrap="square" lIns="91440" tIns="45720" rIns="91440" bIns="45720" numCol="1" rtlCol="0" anchor="t">
            <a:normAutofit/>
          </a:bodyPr>
          <a:lstStyle/>
          <a:p>
            <a:r>
              <a:rPr lang="en-US" dirty="0">
                <a:latin typeface="Candara" panose="020E0502030303020204" pitchFamily="34" charset="0"/>
              </a:rPr>
              <a:t>The regular </a:t>
            </a:r>
            <a:r>
              <a:rPr lang="en-US" b="1" dirty="0">
                <a:solidFill>
                  <a:srgbClr val="0070C0"/>
                </a:solidFill>
                <a:latin typeface="Candara" panose="020E0502030303020204" pitchFamily="34" charset="0"/>
              </a:rPr>
              <a:t>sequence </a:t>
            </a:r>
            <a:r>
              <a:rPr lang="en-US" dirty="0">
                <a:latin typeface="Candara" panose="020E0502030303020204" pitchFamily="34" charset="0"/>
              </a:rPr>
              <a:t>of events in which </a:t>
            </a:r>
            <a:r>
              <a:rPr lang="en-US" dirty="0">
                <a:solidFill>
                  <a:srgbClr val="FF0000"/>
                </a:solidFill>
                <a:latin typeface="Candara" panose="020E0502030303020204" pitchFamily="34" charset="0"/>
              </a:rPr>
              <a:t>the cell grows</a:t>
            </a:r>
            <a:r>
              <a:rPr lang="en-US" dirty="0">
                <a:latin typeface="Candara" panose="020E0502030303020204" pitchFamily="34" charset="0"/>
              </a:rPr>
              <a:t>, </a:t>
            </a:r>
            <a:r>
              <a:rPr lang="en-US" dirty="0">
                <a:solidFill>
                  <a:srgbClr val="FF9900"/>
                </a:solidFill>
                <a:latin typeface="Candara" panose="020E0502030303020204" pitchFamily="34" charset="0"/>
              </a:rPr>
              <a:t>prepares for division </a:t>
            </a:r>
            <a:r>
              <a:rPr lang="en-US" dirty="0">
                <a:latin typeface="Candara" panose="020E0502030303020204" pitchFamily="34" charset="0"/>
              </a:rPr>
              <a:t>and </a:t>
            </a:r>
            <a:r>
              <a:rPr lang="en-US" dirty="0">
                <a:solidFill>
                  <a:srgbClr val="00B050"/>
                </a:solidFill>
                <a:latin typeface="Candara" panose="020E0502030303020204" pitchFamily="34" charset="0"/>
              </a:rPr>
              <a:t>divides to form two daughter cells</a:t>
            </a:r>
            <a:r>
              <a:rPr lang="en-US" dirty="0">
                <a:latin typeface="Candara" panose="020E0502030303020204" pitchFamily="34" charset="0"/>
              </a:rPr>
              <a:t> is called </a:t>
            </a:r>
            <a:r>
              <a:rPr lang="en-US" b="1" u="sng" dirty="0">
                <a:solidFill>
                  <a:srgbClr val="0070C0"/>
                </a:solidFill>
                <a:latin typeface="Candara" panose="020E0502030303020204" pitchFamily="34" charset="0"/>
              </a:rPr>
              <a:t>cell division</a:t>
            </a:r>
          </a:p>
          <a:p>
            <a:pPr marL="0" indent="0">
              <a:lnSpc>
                <a:spcPct val="80000"/>
              </a:lnSpc>
              <a:buNone/>
            </a:pPr>
            <a:endParaRPr lang="en-US" dirty="0">
              <a:solidFill>
                <a:srgbClr val="FFFF00"/>
              </a:solidFill>
              <a:latin typeface="Candara" panose="020E0502030303020204" pitchFamily="34" charset="0"/>
            </a:endParaRPr>
          </a:p>
          <a:p>
            <a:pPr>
              <a:lnSpc>
                <a:spcPct val="80000"/>
              </a:lnSpc>
            </a:pPr>
            <a:r>
              <a:rPr lang="en-US" dirty="0">
                <a:solidFill>
                  <a:srgbClr val="2F1F58"/>
                </a:solidFill>
                <a:latin typeface="Candara" panose="020E0502030303020204" pitchFamily="34" charset="0"/>
              </a:rPr>
              <a:t>Three main stages:</a:t>
            </a:r>
          </a:p>
          <a:p>
            <a:pPr>
              <a:lnSpc>
                <a:spcPct val="80000"/>
              </a:lnSpc>
              <a:buClr>
                <a:srgbClr val="0070C0"/>
              </a:buClr>
              <a:buFont typeface="Wingdings" panose="05000000000000000000" pitchFamily="2" charset="2"/>
              <a:buChar char="v"/>
            </a:pPr>
            <a:r>
              <a:rPr lang="en-US" dirty="0">
                <a:solidFill>
                  <a:srgbClr val="2F1F58"/>
                </a:solidFill>
                <a:latin typeface="Candara" panose="020E0502030303020204" pitchFamily="34" charset="0"/>
              </a:rPr>
              <a:t> </a:t>
            </a:r>
            <a:r>
              <a:rPr lang="en-US" b="1" dirty="0">
                <a:solidFill>
                  <a:srgbClr val="0080FF"/>
                </a:solidFill>
                <a:latin typeface="Candara" panose="020E0502030303020204" pitchFamily="34" charset="0"/>
              </a:rPr>
              <a:t>Interphase </a:t>
            </a:r>
          </a:p>
          <a:p>
            <a:pPr>
              <a:lnSpc>
                <a:spcPct val="80000"/>
              </a:lnSpc>
              <a:buClr>
                <a:srgbClr val="0070C0"/>
              </a:buClr>
              <a:buFont typeface="Wingdings" panose="05000000000000000000" pitchFamily="2" charset="2"/>
              <a:buChar char="v"/>
            </a:pPr>
            <a:r>
              <a:rPr lang="en-US" b="1" dirty="0">
                <a:solidFill>
                  <a:srgbClr val="0080FF"/>
                </a:solidFill>
                <a:latin typeface="Candara" panose="020E0502030303020204" pitchFamily="34" charset="0"/>
              </a:rPr>
              <a:t> Mitosis</a:t>
            </a:r>
          </a:p>
          <a:p>
            <a:pPr>
              <a:lnSpc>
                <a:spcPct val="80000"/>
              </a:lnSpc>
              <a:buClr>
                <a:srgbClr val="0070C0"/>
              </a:buClr>
              <a:buFont typeface="Wingdings" panose="05000000000000000000" pitchFamily="2" charset="2"/>
              <a:buChar char="v"/>
            </a:pPr>
            <a:r>
              <a:rPr lang="en-US" b="1" dirty="0">
                <a:solidFill>
                  <a:srgbClr val="0080FF"/>
                </a:solidFill>
                <a:latin typeface="Candara" panose="020E0502030303020204" pitchFamily="34" charset="0"/>
              </a:rPr>
              <a:t>Cytokinesis</a:t>
            </a:r>
          </a:p>
        </p:txBody>
      </p:sp>
      <p:pic>
        <p:nvPicPr>
          <p:cNvPr id="163" name="Picture 163"/>
          <p:cNvPicPr>
            <a:picLocks noChangeAspect="1"/>
          </p:cNvPicPr>
          <p:nvPr/>
        </p:nvPicPr>
        <p:blipFill>
          <a:blip r:embed="rId2"/>
          <a:stretch/>
        </p:blipFill>
        <p:spPr>
          <a:xfrm>
            <a:off x="5868667" y="2552848"/>
            <a:ext cx="5548885" cy="3726311"/>
          </a:xfrm>
          <a:prstGeom prst="rect">
            <a:avLst/>
          </a:prstGeom>
          <a:noFill/>
          <a:ln>
            <a:noFill/>
          </a:ln>
        </p:spPr>
      </p:pic>
      <p:pic>
        <p:nvPicPr>
          <p:cNvPr id="5"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801" y="419741"/>
            <a:ext cx="926583" cy="926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4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2">
                                            <p:txEl>
                                              <p:pRg st="2" end="2"/>
                                            </p:txEl>
                                          </p:spTgt>
                                        </p:tgtEl>
                                        <p:attrNameLst>
                                          <p:attrName>style.visibility</p:attrName>
                                        </p:attrNameLst>
                                      </p:cBhvr>
                                      <p:to>
                                        <p:strVal val="visible"/>
                                      </p:to>
                                    </p:set>
                                    <p:animEffect transition="in" filter="fade">
                                      <p:cBhvr>
                                        <p:cTn id="7" dur="1000"/>
                                        <p:tgtEl>
                                          <p:spTgt spid="162">
                                            <p:txEl>
                                              <p:pRg st="2" end="2"/>
                                            </p:txEl>
                                          </p:spTgt>
                                        </p:tgtEl>
                                      </p:cBhvr>
                                    </p:animEffect>
                                    <p:anim calcmode="lin" valueType="num">
                                      <p:cBhvr>
                                        <p:cTn id="8" dur="1000" fill="hold"/>
                                        <p:tgtEl>
                                          <p:spTgt spid="16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6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2">
                                            <p:txEl>
                                              <p:pRg st="3" end="3"/>
                                            </p:txEl>
                                          </p:spTgt>
                                        </p:tgtEl>
                                        <p:attrNameLst>
                                          <p:attrName>style.visibility</p:attrName>
                                        </p:attrNameLst>
                                      </p:cBhvr>
                                      <p:to>
                                        <p:strVal val="visible"/>
                                      </p:to>
                                    </p:set>
                                    <p:animEffect transition="in" filter="fade">
                                      <p:cBhvr>
                                        <p:cTn id="14" dur="1000"/>
                                        <p:tgtEl>
                                          <p:spTgt spid="162">
                                            <p:txEl>
                                              <p:pRg st="3" end="3"/>
                                            </p:txEl>
                                          </p:spTgt>
                                        </p:tgtEl>
                                      </p:cBhvr>
                                    </p:animEffect>
                                    <p:anim calcmode="lin" valueType="num">
                                      <p:cBhvr>
                                        <p:cTn id="15" dur="1000" fill="hold"/>
                                        <p:tgtEl>
                                          <p:spTgt spid="16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6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2">
                                            <p:txEl>
                                              <p:pRg st="4" end="4"/>
                                            </p:txEl>
                                          </p:spTgt>
                                        </p:tgtEl>
                                        <p:attrNameLst>
                                          <p:attrName>style.visibility</p:attrName>
                                        </p:attrNameLst>
                                      </p:cBhvr>
                                      <p:to>
                                        <p:strVal val="visible"/>
                                      </p:to>
                                    </p:set>
                                    <p:animEffect transition="in" filter="fade">
                                      <p:cBhvr>
                                        <p:cTn id="21" dur="1000"/>
                                        <p:tgtEl>
                                          <p:spTgt spid="162">
                                            <p:txEl>
                                              <p:pRg st="4" end="4"/>
                                            </p:txEl>
                                          </p:spTgt>
                                        </p:tgtEl>
                                      </p:cBhvr>
                                    </p:animEffect>
                                    <p:anim calcmode="lin" valueType="num">
                                      <p:cBhvr>
                                        <p:cTn id="22" dur="1000" fill="hold"/>
                                        <p:tgtEl>
                                          <p:spTgt spid="16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2">
                                            <p:txEl>
                                              <p:pRg st="5" end="5"/>
                                            </p:txEl>
                                          </p:spTgt>
                                        </p:tgtEl>
                                        <p:attrNameLst>
                                          <p:attrName>style.visibility</p:attrName>
                                        </p:attrNameLst>
                                      </p:cBhvr>
                                      <p:to>
                                        <p:strVal val="visible"/>
                                      </p:to>
                                    </p:set>
                                    <p:animEffect transition="in" filter="fade">
                                      <p:cBhvr>
                                        <p:cTn id="28" dur="1000"/>
                                        <p:tgtEl>
                                          <p:spTgt spid="162">
                                            <p:txEl>
                                              <p:pRg st="5" end="5"/>
                                            </p:txEl>
                                          </p:spTgt>
                                        </p:tgtEl>
                                      </p:cBhvr>
                                    </p:animEffect>
                                    <p:anim calcmode="lin" valueType="num">
                                      <p:cBhvr>
                                        <p:cTn id="29" dur="1000" fill="hold"/>
                                        <p:tgtEl>
                                          <p:spTgt spid="16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6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77" t="36458" r="78697" b="20833"/>
          <a:stretch/>
        </p:blipFill>
        <p:spPr>
          <a:xfrm>
            <a:off x="307121" y="349525"/>
            <a:ext cx="4341079" cy="6186754"/>
          </a:xfrm>
          <a:prstGeom prst="rect">
            <a:avLst/>
          </a:prstGeom>
        </p:spPr>
      </p:pic>
      <p:sp>
        <p:nvSpPr>
          <p:cNvPr id="3" name="TextBox 2"/>
          <p:cNvSpPr txBox="1"/>
          <p:nvPr/>
        </p:nvSpPr>
        <p:spPr>
          <a:xfrm>
            <a:off x="10234427" y="5889948"/>
            <a:ext cx="1650452" cy="646331"/>
          </a:xfrm>
          <a:prstGeom prst="rect">
            <a:avLst/>
          </a:prstGeom>
          <a:noFill/>
        </p:spPr>
        <p:txBody>
          <a:bodyPr wrap="none" rtlCol="0">
            <a:spAutoFit/>
          </a:bodyPr>
          <a:lstStyle/>
          <a:p>
            <a:r>
              <a:rPr lang="en-US" sz="3600" dirty="0">
                <a:solidFill>
                  <a:srgbClr val="0070C0"/>
                </a:solidFill>
              </a:rPr>
              <a:t>Page 34</a:t>
            </a:r>
          </a:p>
        </p:txBody>
      </p:sp>
      <p:sp>
        <p:nvSpPr>
          <p:cNvPr id="5" name="TextBox 4">
            <a:extLst>
              <a:ext uri="{FF2B5EF4-FFF2-40B4-BE49-F238E27FC236}">
                <a16:creationId xmlns:a16="http://schemas.microsoft.com/office/drawing/2014/main" id="{1FB885E1-22AA-495E-B21F-FC7E2EED74C2}"/>
              </a:ext>
            </a:extLst>
          </p:cNvPr>
          <p:cNvSpPr txBox="1"/>
          <p:nvPr/>
        </p:nvSpPr>
        <p:spPr>
          <a:xfrm>
            <a:off x="363768" y="3200400"/>
            <a:ext cx="4191000" cy="2554545"/>
          </a:xfrm>
          <a:prstGeom prst="rect">
            <a:avLst/>
          </a:prstGeom>
          <a:noFill/>
        </p:spPr>
        <p:txBody>
          <a:bodyPr wrap="square" rtlCol="0">
            <a:spAutoFit/>
          </a:bodyPr>
          <a:lstStyle/>
          <a:p>
            <a:pPr algn="just"/>
            <a:r>
              <a:rPr lang="en-US" sz="3200" dirty="0">
                <a:solidFill>
                  <a:srgbClr val="FF0000"/>
                </a:solidFill>
              </a:rPr>
              <a:t>Waking up, getting ready for school, going to class, lunch, going to class, going home, and completing homework</a:t>
            </a:r>
          </a:p>
        </p:txBody>
      </p:sp>
      <p:pic>
        <p:nvPicPr>
          <p:cNvPr id="2" name="Picture 1">
            <a:extLst>
              <a:ext uri="{FF2B5EF4-FFF2-40B4-BE49-F238E27FC236}">
                <a16:creationId xmlns:a16="http://schemas.microsoft.com/office/drawing/2014/main" id="{9E04959C-1192-4A87-84F2-BAA2FF4B2F29}"/>
              </a:ext>
            </a:extLst>
          </p:cNvPr>
          <p:cNvPicPr>
            <a:picLocks noChangeAspect="1"/>
          </p:cNvPicPr>
          <p:nvPr/>
        </p:nvPicPr>
        <p:blipFill>
          <a:blip r:embed="rId3"/>
          <a:stretch>
            <a:fillRect/>
          </a:stretch>
        </p:blipFill>
        <p:spPr>
          <a:xfrm>
            <a:off x="4648200" y="349525"/>
            <a:ext cx="7194638" cy="6158950"/>
          </a:xfrm>
          <a:prstGeom prst="rect">
            <a:avLst/>
          </a:prstGeom>
        </p:spPr>
      </p:pic>
    </p:spTree>
    <p:extLst>
      <p:ext uri="{BB962C8B-B14F-4D97-AF65-F5344CB8AC3E}">
        <p14:creationId xmlns:p14="http://schemas.microsoft.com/office/powerpoint/2010/main" val="86838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 Box 159"/>
          <p:cNvSpPr>
            <a:spLocks noGrp="1"/>
          </p:cNvSpPr>
          <p:nvPr>
            <p:ph type="title" idx="4294967295"/>
          </p:nvPr>
        </p:nvSpPr>
        <p:spPr>
          <a:xfrm>
            <a:off x="2075238" y="658254"/>
            <a:ext cx="7570787" cy="1412875"/>
          </a:xfrm>
          <a:prstGeom prst="rect">
            <a:avLst/>
          </a:prstGeom>
        </p:spPr>
        <p:txBody>
          <a:bodyPr vert="horz" wrap="square" lIns="91440" tIns="45720" rIns="91440" bIns="45720" numCol="1" rtlCol="0" anchor="ctr">
            <a:normAutofit/>
          </a:bodyPr>
          <a:lstStyle/>
          <a:p>
            <a:r>
              <a:rPr lang="en-US" sz="6600" b="1" dirty="0">
                <a:solidFill>
                  <a:srgbClr val="0070C0"/>
                </a:solidFill>
                <a:latin typeface="Candara" panose="020E0502030303020204" pitchFamily="34" charset="0"/>
              </a:rPr>
              <a:t>Objectives</a:t>
            </a:r>
          </a:p>
        </p:txBody>
      </p:sp>
      <p:sp>
        <p:nvSpPr>
          <p:cNvPr id="160" name="Text Box 160"/>
          <p:cNvSpPr>
            <a:spLocks noGrp="1"/>
          </p:cNvSpPr>
          <p:nvPr>
            <p:ph idx="4294967295"/>
          </p:nvPr>
        </p:nvSpPr>
        <p:spPr>
          <a:xfrm>
            <a:off x="2075238" y="2380691"/>
            <a:ext cx="7570787" cy="1505510"/>
          </a:xfrm>
          <a:prstGeom prst="rect">
            <a:avLst/>
          </a:prstGeom>
        </p:spPr>
        <p:txBody>
          <a:bodyPr vert="horz" wrap="square" lIns="91440" tIns="45720" rIns="91440" bIns="45720" numCol="1" rtlCol="0" anchor="t">
            <a:noAutofit/>
          </a:bodyPr>
          <a:lstStyle/>
          <a:p>
            <a:pPr>
              <a:buFont typeface="Wingdings" panose="05000000000000000000" pitchFamily="2" charset="2"/>
              <a:buChar char="v"/>
            </a:pPr>
            <a:r>
              <a:rPr lang="en-US" dirty="0">
                <a:solidFill>
                  <a:srgbClr val="2F1F58"/>
                </a:solidFill>
                <a:latin typeface="Candara" panose="020E0502030303020204" pitchFamily="34" charset="0"/>
              </a:rPr>
              <a:t>To identify the steps of mitosis</a:t>
            </a:r>
          </a:p>
          <a:p>
            <a:pPr>
              <a:buFont typeface="Wingdings" panose="05000000000000000000" pitchFamily="2" charset="2"/>
              <a:buChar char="v"/>
            </a:pPr>
            <a:r>
              <a:rPr lang="en-US" dirty="0">
                <a:solidFill>
                  <a:srgbClr val="2F1F58"/>
                </a:solidFill>
                <a:latin typeface="Candara" panose="020E0502030303020204" pitchFamily="34" charset="0"/>
              </a:rPr>
              <a:t>To define interphase</a:t>
            </a:r>
          </a:p>
          <a:p>
            <a:pPr>
              <a:buFont typeface="Wingdings" panose="05000000000000000000" pitchFamily="2" charset="2"/>
              <a:buChar char="v"/>
            </a:pPr>
            <a:r>
              <a:rPr lang="en-US" dirty="0">
                <a:solidFill>
                  <a:srgbClr val="2F1F58"/>
                </a:solidFill>
                <a:latin typeface="Candara" panose="020E0502030303020204" pitchFamily="34" charset="0"/>
              </a:rPr>
              <a:t>To build a cell cycle model using paper plates</a:t>
            </a:r>
            <a:endParaRPr lang="en-US" dirty="0">
              <a:solidFill>
                <a:srgbClr val="FFFF00"/>
              </a:solidFill>
              <a:latin typeface="Candara" panose="020E0502030303020204" pitchFamily="34" charset="0"/>
            </a:endParaRPr>
          </a:p>
        </p:txBody>
      </p:sp>
    </p:spTree>
    <p:extLst>
      <p:ext uri="{BB962C8B-B14F-4D97-AF65-F5344CB8AC3E}">
        <p14:creationId xmlns:p14="http://schemas.microsoft.com/office/powerpoint/2010/main" val="3986978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2mate.com - Interphase_1hJDclmVkrg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0200" y="537210"/>
            <a:ext cx="9238016" cy="5783580"/>
          </a:xfrm>
        </p:spPr>
      </p:pic>
    </p:spTree>
    <p:extLst>
      <p:ext uri="{BB962C8B-B14F-4D97-AF65-F5344CB8AC3E}">
        <p14:creationId xmlns:p14="http://schemas.microsoft.com/office/powerpoint/2010/main" val="3262240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789" t="12500" r="18375" b="17708"/>
          <a:stretch/>
        </p:blipFill>
        <p:spPr>
          <a:xfrm>
            <a:off x="304800" y="304800"/>
            <a:ext cx="11582400" cy="6202680"/>
          </a:xfrm>
          <a:prstGeom prst="rect">
            <a:avLst/>
          </a:prstGeom>
        </p:spPr>
      </p:pic>
      <p:sp>
        <p:nvSpPr>
          <p:cNvPr id="3" name="Rectangle 2"/>
          <p:cNvSpPr/>
          <p:nvPr/>
        </p:nvSpPr>
        <p:spPr>
          <a:xfrm>
            <a:off x="5334000" y="304800"/>
            <a:ext cx="1324978" cy="523220"/>
          </a:xfrm>
          <a:prstGeom prst="rect">
            <a:avLst/>
          </a:prstGeom>
        </p:spPr>
        <p:txBody>
          <a:bodyPr wrap="none">
            <a:spAutoFit/>
          </a:bodyPr>
          <a:lstStyle/>
          <a:p>
            <a:r>
              <a:rPr lang="en-US" sz="2800" dirty="0">
                <a:solidFill>
                  <a:srgbClr val="0070C0"/>
                </a:solidFill>
              </a:rPr>
              <a:t>Page 34</a:t>
            </a:r>
          </a:p>
        </p:txBody>
      </p:sp>
      <p:sp>
        <p:nvSpPr>
          <p:cNvPr id="5" name="TextBox 4">
            <a:extLst>
              <a:ext uri="{FF2B5EF4-FFF2-40B4-BE49-F238E27FC236}">
                <a16:creationId xmlns:a16="http://schemas.microsoft.com/office/drawing/2014/main" id="{F18EF968-FCFA-4D2D-9ABA-DF32178BFC9D}"/>
              </a:ext>
            </a:extLst>
          </p:cNvPr>
          <p:cNvSpPr txBox="1"/>
          <p:nvPr/>
        </p:nvSpPr>
        <p:spPr>
          <a:xfrm>
            <a:off x="685800" y="1981200"/>
            <a:ext cx="7086600" cy="954107"/>
          </a:xfrm>
          <a:prstGeom prst="rect">
            <a:avLst/>
          </a:prstGeom>
          <a:noFill/>
        </p:spPr>
        <p:txBody>
          <a:bodyPr wrap="square" rtlCol="0">
            <a:spAutoFit/>
          </a:bodyPr>
          <a:lstStyle/>
          <a:p>
            <a:r>
              <a:rPr lang="en-US" sz="2800" dirty="0">
                <a:solidFill>
                  <a:srgbClr val="FF0000"/>
                </a:solidFill>
              </a:rPr>
              <a:t>Genetic information gets divided so that each daughter cell gets the same information.</a:t>
            </a:r>
          </a:p>
        </p:txBody>
      </p:sp>
    </p:spTree>
    <p:extLst>
      <p:ext uri="{BB962C8B-B14F-4D97-AF65-F5344CB8AC3E}">
        <p14:creationId xmlns:p14="http://schemas.microsoft.com/office/powerpoint/2010/main" val="186402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862" t="11459" r="14860" b="6250"/>
          <a:stretch/>
        </p:blipFill>
        <p:spPr>
          <a:xfrm>
            <a:off x="2133600" y="533400"/>
            <a:ext cx="8110960" cy="5791200"/>
          </a:xfrm>
          <a:prstGeom prst="rect">
            <a:avLst/>
          </a:prstGeom>
        </p:spPr>
      </p:pic>
      <p:sp>
        <p:nvSpPr>
          <p:cNvPr id="4" name="Rectangle 3"/>
          <p:cNvSpPr/>
          <p:nvPr/>
        </p:nvSpPr>
        <p:spPr>
          <a:xfrm>
            <a:off x="5486401" y="685800"/>
            <a:ext cx="918393" cy="369332"/>
          </a:xfrm>
          <a:prstGeom prst="rect">
            <a:avLst/>
          </a:prstGeom>
        </p:spPr>
        <p:txBody>
          <a:bodyPr wrap="none">
            <a:spAutoFit/>
          </a:bodyPr>
          <a:lstStyle/>
          <a:p>
            <a:r>
              <a:rPr lang="en-US" dirty="0">
                <a:solidFill>
                  <a:srgbClr val="0070C0"/>
                </a:solidFill>
              </a:rPr>
              <a:t>Page 35</a:t>
            </a:r>
          </a:p>
        </p:txBody>
      </p:sp>
    </p:spTree>
    <p:extLst>
      <p:ext uri="{BB962C8B-B14F-4D97-AF65-F5344CB8AC3E}">
        <p14:creationId xmlns:p14="http://schemas.microsoft.com/office/powerpoint/2010/main" val="2902860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303" t="13541" r="14275" b="14583"/>
          <a:stretch/>
        </p:blipFill>
        <p:spPr>
          <a:xfrm>
            <a:off x="304800" y="339015"/>
            <a:ext cx="11582400" cy="6174715"/>
          </a:xfrm>
          <a:prstGeom prst="rect">
            <a:avLst/>
          </a:prstGeom>
        </p:spPr>
      </p:pic>
      <p:sp>
        <p:nvSpPr>
          <p:cNvPr id="3" name="TextBox 2"/>
          <p:cNvSpPr txBox="1"/>
          <p:nvPr/>
        </p:nvSpPr>
        <p:spPr>
          <a:xfrm>
            <a:off x="5257800" y="344270"/>
            <a:ext cx="1650452" cy="646331"/>
          </a:xfrm>
          <a:prstGeom prst="rect">
            <a:avLst/>
          </a:prstGeom>
          <a:noFill/>
        </p:spPr>
        <p:txBody>
          <a:bodyPr wrap="none" rtlCol="0">
            <a:spAutoFit/>
          </a:bodyPr>
          <a:lstStyle/>
          <a:p>
            <a:r>
              <a:rPr lang="en-US" sz="3600" dirty="0">
                <a:solidFill>
                  <a:srgbClr val="0070C0"/>
                </a:solidFill>
              </a:rPr>
              <a:t>Page 35</a:t>
            </a:r>
          </a:p>
        </p:txBody>
      </p:sp>
      <p:sp>
        <p:nvSpPr>
          <p:cNvPr id="4" name="TextBox 3">
            <a:extLst>
              <a:ext uri="{FF2B5EF4-FFF2-40B4-BE49-F238E27FC236}">
                <a16:creationId xmlns:a16="http://schemas.microsoft.com/office/drawing/2014/main" id="{D19C93CF-A2C2-4A38-B123-4C9F3B52A04F}"/>
              </a:ext>
            </a:extLst>
          </p:cNvPr>
          <p:cNvSpPr txBox="1"/>
          <p:nvPr/>
        </p:nvSpPr>
        <p:spPr>
          <a:xfrm>
            <a:off x="762000" y="4191000"/>
            <a:ext cx="10287000" cy="523220"/>
          </a:xfrm>
          <a:prstGeom prst="rect">
            <a:avLst/>
          </a:prstGeom>
          <a:noFill/>
        </p:spPr>
        <p:txBody>
          <a:bodyPr wrap="square" rtlCol="0">
            <a:spAutoFit/>
          </a:bodyPr>
          <a:lstStyle/>
          <a:p>
            <a:r>
              <a:rPr lang="en-US" sz="2800" dirty="0">
                <a:solidFill>
                  <a:srgbClr val="FF0000"/>
                </a:solidFill>
              </a:rPr>
              <a:t>The number of cells doubles each time.</a:t>
            </a:r>
          </a:p>
        </p:txBody>
      </p:sp>
      <p:sp>
        <p:nvSpPr>
          <p:cNvPr id="5" name="TextBox 4">
            <a:extLst>
              <a:ext uri="{FF2B5EF4-FFF2-40B4-BE49-F238E27FC236}">
                <a16:creationId xmlns:a16="http://schemas.microsoft.com/office/drawing/2014/main" id="{11AD7B2A-A559-4B45-B71C-BD8A5EB43389}"/>
              </a:ext>
            </a:extLst>
          </p:cNvPr>
          <p:cNvSpPr txBox="1"/>
          <p:nvPr/>
        </p:nvSpPr>
        <p:spPr>
          <a:xfrm>
            <a:off x="762000" y="4876800"/>
            <a:ext cx="10287000" cy="523220"/>
          </a:xfrm>
          <a:prstGeom prst="rect">
            <a:avLst/>
          </a:prstGeom>
          <a:noFill/>
        </p:spPr>
        <p:txBody>
          <a:bodyPr wrap="square" rtlCol="0">
            <a:spAutoFit/>
          </a:bodyPr>
          <a:lstStyle/>
          <a:p>
            <a:r>
              <a:rPr lang="en-US" sz="2800" dirty="0">
                <a:solidFill>
                  <a:srgbClr val="FF0000"/>
                </a:solidFill>
              </a:rPr>
              <a:t>32 cells</a:t>
            </a:r>
          </a:p>
        </p:txBody>
      </p:sp>
      <p:sp>
        <p:nvSpPr>
          <p:cNvPr id="6" name="TextBox 5">
            <a:extLst>
              <a:ext uri="{FF2B5EF4-FFF2-40B4-BE49-F238E27FC236}">
                <a16:creationId xmlns:a16="http://schemas.microsoft.com/office/drawing/2014/main" id="{0D977D7D-E075-416B-9216-81CFA0E8AE11}"/>
              </a:ext>
            </a:extLst>
          </p:cNvPr>
          <p:cNvSpPr txBox="1"/>
          <p:nvPr/>
        </p:nvSpPr>
        <p:spPr>
          <a:xfrm>
            <a:off x="762000" y="5810190"/>
            <a:ext cx="10287000" cy="461665"/>
          </a:xfrm>
          <a:prstGeom prst="rect">
            <a:avLst/>
          </a:prstGeom>
          <a:noFill/>
        </p:spPr>
        <p:txBody>
          <a:bodyPr wrap="square" rtlCol="0">
            <a:spAutoFit/>
          </a:bodyPr>
          <a:lstStyle/>
          <a:p>
            <a:r>
              <a:rPr lang="en-US" sz="2400" dirty="0">
                <a:solidFill>
                  <a:srgbClr val="FF0000"/>
                </a:solidFill>
              </a:rPr>
              <a:t>No, cells probably divide faster in children because children are growing quickly.</a:t>
            </a:r>
          </a:p>
        </p:txBody>
      </p:sp>
      <p:pic>
        <p:nvPicPr>
          <p:cNvPr id="7" name="Picture 6">
            <a:extLst>
              <a:ext uri="{FF2B5EF4-FFF2-40B4-BE49-F238E27FC236}">
                <a16:creationId xmlns:a16="http://schemas.microsoft.com/office/drawing/2014/main" id="{9462CCCA-774F-4E60-9297-BD1E24315A74}"/>
              </a:ext>
            </a:extLst>
          </p:cNvPr>
          <p:cNvPicPr>
            <a:picLocks noChangeAspect="1"/>
          </p:cNvPicPr>
          <p:nvPr/>
        </p:nvPicPr>
        <p:blipFill>
          <a:blip r:embed="rId3"/>
          <a:stretch>
            <a:fillRect/>
          </a:stretch>
        </p:blipFill>
        <p:spPr>
          <a:xfrm>
            <a:off x="8001000" y="2141174"/>
            <a:ext cx="388654" cy="525826"/>
          </a:xfrm>
          <a:prstGeom prst="rect">
            <a:avLst/>
          </a:prstGeom>
        </p:spPr>
      </p:pic>
      <p:pic>
        <p:nvPicPr>
          <p:cNvPr id="8" name="Picture 7">
            <a:extLst>
              <a:ext uri="{FF2B5EF4-FFF2-40B4-BE49-F238E27FC236}">
                <a16:creationId xmlns:a16="http://schemas.microsoft.com/office/drawing/2014/main" id="{18AF47EB-BC94-4028-AF26-F3A9584C85AE}"/>
              </a:ext>
            </a:extLst>
          </p:cNvPr>
          <p:cNvPicPr>
            <a:picLocks noChangeAspect="1"/>
          </p:cNvPicPr>
          <p:nvPr/>
        </p:nvPicPr>
        <p:blipFill>
          <a:blip r:embed="rId3"/>
          <a:stretch>
            <a:fillRect/>
          </a:stretch>
        </p:blipFill>
        <p:spPr>
          <a:xfrm>
            <a:off x="8389654" y="2170077"/>
            <a:ext cx="388654" cy="525826"/>
          </a:xfrm>
          <a:prstGeom prst="rect">
            <a:avLst/>
          </a:prstGeom>
        </p:spPr>
      </p:pic>
      <p:pic>
        <p:nvPicPr>
          <p:cNvPr id="9" name="Picture 8">
            <a:extLst>
              <a:ext uri="{FF2B5EF4-FFF2-40B4-BE49-F238E27FC236}">
                <a16:creationId xmlns:a16="http://schemas.microsoft.com/office/drawing/2014/main" id="{F04721C7-1CF9-4C4C-8486-0217ABF3CF37}"/>
              </a:ext>
            </a:extLst>
          </p:cNvPr>
          <p:cNvPicPr>
            <a:picLocks noChangeAspect="1"/>
          </p:cNvPicPr>
          <p:nvPr/>
        </p:nvPicPr>
        <p:blipFill>
          <a:blip r:embed="rId4"/>
          <a:stretch>
            <a:fillRect/>
          </a:stretch>
        </p:blipFill>
        <p:spPr>
          <a:xfrm>
            <a:off x="9764976" y="1864544"/>
            <a:ext cx="746900" cy="553260"/>
          </a:xfrm>
          <a:prstGeom prst="rect">
            <a:avLst/>
          </a:prstGeom>
        </p:spPr>
      </p:pic>
      <p:pic>
        <p:nvPicPr>
          <p:cNvPr id="10" name="Picture 9">
            <a:extLst>
              <a:ext uri="{FF2B5EF4-FFF2-40B4-BE49-F238E27FC236}">
                <a16:creationId xmlns:a16="http://schemas.microsoft.com/office/drawing/2014/main" id="{2C719351-B1A5-4E05-980F-44D5C369D562}"/>
              </a:ext>
            </a:extLst>
          </p:cNvPr>
          <p:cNvPicPr>
            <a:picLocks noChangeAspect="1"/>
          </p:cNvPicPr>
          <p:nvPr/>
        </p:nvPicPr>
        <p:blipFill>
          <a:blip r:embed="rId4"/>
          <a:stretch>
            <a:fillRect/>
          </a:stretch>
        </p:blipFill>
        <p:spPr>
          <a:xfrm>
            <a:off x="9764975" y="2390370"/>
            <a:ext cx="746900" cy="553260"/>
          </a:xfrm>
          <a:prstGeom prst="rect">
            <a:avLst/>
          </a:prstGeom>
        </p:spPr>
      </p:pic>
    </p:spTree>
    <p:extLst>
      <p:ext uri="{BB962C8B-B14F-4D97-AF65-F5344CB8AC3E}">
        <p14:creationId xmlns:p14="http://schemas.microsoft.com/office/powerpoint/2010/main" val="7136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normAutofit fontScale="90000"/>
          </a:bodyPr>
          <a:lstStyle/>
          <a:p>
            <a:r>
              <a:rPr lang="en-US" dirty="0"/>
              <a:t>Interphase</a:t>
            </a:r>
          </a:p>
        </p:txBody>
      </p:sp>
      <p:pic>
        <p:nvPicPr>
          <p:cNvPr id="4" name="L1.4 Interpha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0" y="852055"/>
            <a:ext cx="8534400" cy="5233358"/>
          </a:xfrm>
        </p:spPr>
      </p:pic>
    </p:spTree>
    <p:extLst>
      <p:ext uri="{BB962C8B-B14F-4D97-AF65-F5344CB8AC3E}">
        <p14:creationId xmlns:p14="http://schemas.microsoft.com/office/powerpoint/2010/main" val="662253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Autofit/>
          </a:bodyPr>
          <a:lstStyle/>
          <a:p>
            <a:r>
              <a:rPr lang="en-US" b="1" dirty="0">
                <a:solidFill>
                  <a:srgbClr val="0070C0"/>
                </a:solidFill>
              </a:rPr>
              <a:t>The Cell Cycle</a:t>
            </a:r>
          </a:p>
        </p:txBody>
      </p:sp>
      <p:sp>
        <p:nvSpPr>
          <p:cNvPr id="3" name="Content Placeholder 2"/>
          <p:cNvSpPr>
            <a:spLocks noGrp="1"/>
          </p:cNvSpPr>
          <p:nvPr>
            <p:ph idx="1"/>
          </p:nvPr>
        </p:nvSpPr>
        <p:spPr>
          <a:xfrm>
            <a:off x="457200" y="914400"/>
            <a:ext cx="11277600" cy="5562600"/>
          </a:xfrm>
        </p:spPr>
        <p:txBody>
          <a:bodyPr>
            <a:normAutofit/>
          </a:bodyPr>
          <a:lstStyle/>
          <a:p>
            <a:pPr marL="514350" indent="-514350">
              <a:buNone/>
            </a:pPr>
            <a:endParaRPr lang="en-US" u="sng" dirty="0"/>
          </a:p>
          <a:p>
            <a:pPr marL="514350" indent="-514350">
              <a:buFont typeface="+mj-lt"/>
              <a:buAutoNum type="arabicPeriod"/>
            </a:pPr>
            <a:r>
              <a:rPr lang="en-US" b="1" u="sng" dirty="0">
                <a:solidFill>
                  <a:srgbClr val="0070C0"/>
                </a:solidFill>
              </a:rPr>
              <a:t>Interphase</a:t>
            </a:r>
            <a:r>
              <a:rPr lang="en-US" dirty="0"/>
              <a:t>- The cell </a:t>
            </a:r>
            <a:r>
              <a:rPr lang="en-US" dirty="0">
                <a:solidFill>
                  <a:srgbClr val="0070C0"/>
                </a:solidFill>
              </a:rPr>
              <a:t>grows in size </a:t>
            </a:r>
            <a:r>
              <a:rPr lang="en-US" dirty="0"/>
              <a:t>and </a:t>
            </a:r>
            <a:r>
              <a:rPr lang="en-US" dirty="0">
                <a:solidFill>
                  <a:srgbClr val="0070C0"/>
                </a:solidFill>
              </a:rPr>
              <a:t>makes copy of its DNA</a:t>
            </a:r>
            <a:r>
              <a:rPr lang="en-US" dirty="0"/>
              <a:t> (DNA duplicates exactly).</a:t>
            </a:r>
          </a:p>
          <a:p>
            <a:pPr marL="0" indent="0">
              <a:buNone/>
            </a:pPr>
            <a:r>
              <a:rPr lang="en-US" dirty="0"/>
              <a:t>    and </a:t>
            </a:r>
            <a:r>
              <a:rPr lang="en-US" dirty="0">
                <a:solidFill>
                  <a:srgbClr val="0070C0"/>
                </a:solidFill>
              </a:rPr>
              <a:t>prepares to grow </a:t>
            </a:r>
            <a:r>
              <a:rPr lang="en-US" dirty="0"/>
              <a:t>into </a:t>
            </a:r>
            <a:r>
              <a:rPr lang="en-US" dirty="0">
                <a:solidFill>
                  <a:srgbClr val="0070C0"/>
                </a:solidFill>
              </a:rPr>
              <a:t>new cells</a:t>
            </a:r>
          </a:p>
        </p:txBody>
      </p:sp>
      <p:pic>
        <p:nvPicPr>
          <p:cNvPr id="5" name="Picture 4" descr="interphase.jpg"/>
          <p:cNvPicPr>
            <a:picLocks noChangeAspect="1"/>
          </p:cNvPicPr>
          <p:nvPr/>
        </p:nvPicPr>
        <p:blipFill>
          <a:blip r:embed="rId2" cstate="print"/>
          <a:stretch>
            <a:fillRect/>
          </a:stretch>
        </p:blipFill>
        <p:spPr>
          <a:xfrm>
            <a:off x="1828800" y="3190009"/>
            <a:ext cx="4114800" cy="2819400"/>
          </a:xfrm>
          <a:prstGeom prst="rect">
            <a:avLst/>
          </a:prstGeom>
        </p:spPr>
      </p:pic>
      <p:pic>
        <p:nvPicPr>
          <p:cNvPr id="6" name="Picture 5"/>
          <p:cNvPicPr>
            <a:picLocks noChangeAspect="1"/>
          </p:cNvPicPr>
          <p:nvPr/>
        </p:nvPicPr>
        <p:blipFill rotWithShape="1">
          <a:blip r:embed="rId3"/>
          <a:srcRect l="14861" t="13542" r="54099" b="55208"/>
          <a:stretch/>
        </p:blipFill>
        <p:spPr>
          <a:xfrm>
            <a:off x="5943600" y="3190009"/>
            <a:ext cx="4038600" cy="281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1000"/>
                                        <p:tgtEl>
                                          <p:spTgt spid="3">
                                            <p:txEl>
                                              <p:pRg st="2" end="2"/>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Autofit/>
          </a:bodyPr>
          <a:lstStyle/>
          <a:p>
            <a:r>
              <a:rPr lang="en-US" b="1" dirty="0">
                <a:solidFill>
                  <a:srgbClr val="0070C0"/>
                </a:solidFill>
              </a:rPr>
              <a:t>The Cell Cycle- Interphase</a:t>
            </a:r>
          </a:p>
        </p:txBody>
      </p:sp>
      <p:sp>
        <p:nvSpPr>
          <p:cNvPr id="3" name="Content Placeholder 2"/>
          <p:cNvSpPr>
            <a:spLocks noGrp="1"/>
          </p:cNvSpPr>
          <p:nvPr>
            <p:ph idx="1"/>
          </p:nvPr>
        </p:nvSpPr>
        <p:spPr>
          <a:xfrm>
            <a:off x="457200" y="914400"/>
            <a:ext cx="11353800" cy="5562600"/>
          </a:xfrm>
        </p:spPr>
        <p:txBody>
          <a:bodyPr>
            <a:normAutofit/>
          </a:bodyPr>
          <a:lstStyle/>
          <a:p>
            <a:pPr>
              <a:buFont typeface="Wingdings" panose="05000000000000000000" pitchFamily="2" charset="2"/>
              <a:buChar char="Ø"/>
            </a:pPr>
            <a:r>
              <a:rPr lang="en-US" b="1" u="sng" dirty="0">
                <a:solidFill>
                  <a:srgbClr val="0070C0"/>
                </a:solidFill>
              </a:rPr>
              <a:t>Growth </a:t>
            </a:r>
            <a:r>
              <a:rPr lang="en-US" dirty="0"/>
              <a:t>- Cell grows to its full size and produce organelle needed both for daughter cells</a:t>
            </a:r>
          </a:p>
          <a:p>
            <a:pPr marL="0" indent="0">
              <a:buNone/>
            </a:pPr>
            <a:r>
              <a:rPr lang="en-US" sz="2400" dirty="0">
                <a:solidFill>
                  <a:srgbClr val="00B050"/>
                </a:solidFill>
              </a:rPr>
              <a:t>    (Ex. Ribosomes, Mitochondria, Chloroplast, Enzymes</a:t>
            </a:r>
            <a:r>
              <a:rPr lang="en-US" sz="1200" dirty="0">
                <a:solidFill>
                  <a:srgbClr val="00B050"/>
                </a:solidFill>
              </a:rPr>
              <a:t>(substances that speed up chemical reactions in living things)</a:t>
            </a:r>
            <a:r>
              <a:rPr lang="en-US" sz="2400" dirty="0">
                <a:solidFill>
                  <a:srgbClr val="00B050"/>
                </a:solidFill>
              </a:rPr>
              <a:t>)</a:t>
            </a:r>
          </a:p>
          <a:p>
            <a:pPr>
              <a:buFont typeface="Wingdings" panose="05000000000000000000" pitchFamily="2" charset="2"/>
              <a:buChar char="Ø"/>
            </a:pPr>
            <a:r>
              <a:rPr lang="en-US" b="1" u="sng" dirty="0">
                <a:solidFill>
                  <a:srgbClr val="0070C0"/>
                </a:solidFill>
              </a:rPr>
              <a:t>Replication</a:t>
            </a:r>
            <a:r>
              <a:rPr lang="en-US" dirty="0"/>
              <a:t>- Cell makes copy of DNA (deoxyribonucleic acid) in its nucleus before cell division</a:t>
            </a:r>
            <a:endParaRPr lang="en-US" dirty="0">
              <a:solidFill>
                <a:srgbClr val="0070C0"/>
              </a:solidFill>
            </a:endParaRPr>
          </a:p>
          <a:p>
            <a:pPr>
              <a:buFont typeface="Wingdings" panose="05000000000000000000" pitchFamily="2" charset="2"/>
              <a:buChar char="Ø"/>
            </a:pPr>
            <a:r>
              <a:rPr lang="en-US" b="1" u="sng" dirty="0">
                <a:solidFill>
                  <a:srgbClr val="0070C0"/>
                </a:solidFill>
              </a:rPr>
              <a:t>Preparing for division</a:t>
            </a:r>
            <a:r>
              <a:rPr lang="en-US" dirty="0"/>
              <a:t>- </a:t>
            </a:r>
          </a:p>
          <a:p>
            <a:pPr marL="0" indent="0">
              <a:buNone/>
            </a:pPr>
            <a:r>
              <a:rPr lang="en-US" dirty="0"/>
              <a:t>Cell produce structures that will help it </a:t>
            </a:r>
          </a:p>
          <a:p>
            <a:pPr marL="0" indent="0">
              <a:buNone/>
            </a:pPr>
            <a:r>
              <a:rPr lang="en-US" dirty="0"/>
              <a:t>to divide</a:t>
            </a:r>
          </a:p>
          <a:p>
            <a:pPr marL="0" indent="0">
              <a:buNone/>
            </a:pPr>
            <a:r>
              <a:rPr lang="en-US" sz="2400" dirty="0">
                <a:solidFill>
                  <a:srgbClr val="0070C0"/>
                </a:solidFill>
              </a:rPr>
              <a:t>(In animal Cell- pair of centrioles is duplicated.</a:t>
            </a:r>
          </a:p>
          <a:p>
            <a:pPr marL="0" indent="0">
              <a:buNone/>
            </a:pPr>
            <a:r>
              <a:rPr lang="en-US" sz="2400" dirty="0">
                <a:solidFill>
                  <a:srgbClr val="0070C0"/>
                </a:solidFill>
              </a:rPr>
              <a:t>Not in plant cell)</a:t>
            </a:r>
          </a:p>
          <a:p>
            <a:pPr marL="0" indent="0">
              <a:buNone/>
            </a:pPr>
            <a:endParaRPr lang="en-US" dirty="0">
              <a:solidFill>
                <a:srgbClr val="0070C0"/>
              </a:solidFill>
            </a:endParaRPr>
          </a:p>
        </p:txBody>
      </p:sp>
      <p:pic>
        <p:nvPicPr>
          <p:cNvPr id="1026" name="Picture 2" descr="Interphase on Make a GIF">
            <a:extLst>
              <a:ext uri="{FF2B5EF4-FFF2-40B4-BE49-F238E27FC236}">
                <a16:creationId xmlns:a16="http://schemas.microsoft.com/office/drawing/2014/main" id="{743E14C0-38C2-439C-812F-26ED34DC6C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008390"/>
            <a:ext cx="5963621" cy="343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6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E04D-E5AB-489C-9151-93C5830EB10D}"/>
              </a:ext>
            </a:extLst>
          </p:cNvPr>
          <p:cNvSpPr>
            <a:spLocks noGrp="1"/>
          </p:cNvSpPr>
          <p:nvPr>
            <p:ph type="title"/>
          </p:nvPr>
        </p:nvSpPr>
        <p:spPr/>
        <p:txBody>
          <a:bodyPr/>
          <a:lstStyle/>
          <a:p>
            <a:r>
              <a:rPr lang="en-US" b="1" dirty="0">
                <a:solidFill>
                  <a:srgbClr val="0070C0"/>
                </a:solidFill>
              </a:rPr>
              <a:t>The Cell Cycle- Interphase</a:t>
            </a:r>
            <a:endParaRPr lang="en-US" dirty="0"/>
          </a:p>
        </p:txBody>
      </p:sp>
      <p:sp>
        <p:nvSpPr>
          <p:cNvPr id="3" name="Content Placeholder 2">
            <a:extLst>
              <a:ext uri="{FF2B5EF4-FFF2-40B4-BE49-F238E27FC236}">
                <a16:creationId xmlns:a16="http://schemas.microsoft.com/office/drawing/2014/main" id="{C756B7DD-34FE-42AD-9FAB-E9EB999157E6}"/>
              </a:ext>
            </a:extLst>
          </p:cNvPr>
          <p:cNvSpPr>
            <a:spLocks noGrp="1"/>
          </p:cNvSpPr>
          <p:nvPr>
            <p:ph idx="1"/>
          </p:nvPr>
        </p:nvSpPr>
        <p:spPr/>
        <p:txBody>
          <a:bodyPr>
            <a:normAutofit fontScale="92500" lnSpcReduction="20000"/>
          </a:bodyPr>
          <a:lstStyle/>
          <a:p>
            <a:pPr algn="just"/>
            <a:r>
              <a:rPr lang="en-US" sz="2400" b="1" dirty="0"/>
              <a:t>Stage 1: Interphase</a:t>
            </a:r>
            <a:r>
              <a:rPr lang="en-US" sz="2000" dirty="0"/>
              <a:t> The first stage of the cell cycle is interphase, before cell division begins. During interphase, the cell grows, makes a copy of its DNA, and prepares to divide into two cells. The light microscope image in Figure 3 shows a cell in interphase.</a:t>
            </a:r>
          </a:p>
          <a:p>
            <a:pPr algn="just"/>
            <a:r>
              <a:rPr lang="en-US" sz="2400" b="1" dirty="0"/>
              <a:t>Growing</a:t>
            </a:r>
            <a:r>
              <a:rPr lang="en-US" sz="2000" dirty="0"/>
              <a:t> Early in interphase, a cell grows to its full size and produces the organelles that both daughter cells will need. For example, plant cells make more chloroplasts. All kinds of cells make more ribosomes and mitochondria. Cells also make more enzymes, substances that speed up chemical reactions in living things.</a:t>
            </a:r>
          </a:p>
          <a:p>
            <a:pPr algn="just"/>
            <a:r>
              <a:rPr lang="en-US" sz="2400" b="1" dirty="0"/>
              <a:t>Replication</a:t>
            </a:r>
            <a:r>
              <a:rPr lang="en-US" sz="2000" dirty="0"/>
              <a:t> Recall that chromatin in the nucleus holds all the genetic information that a cell needs to carry out its functions. That information is in a complex chemical substance called DNA (deoxyribonucleic acid). In a process called replication, the cell makes a copy of the DNA in its nucleus before cell division. DNA replication results in the formation of threadlike structures called chromosomes. Each chromosome inside the nucleus of the cell contains two identical sets of DNA, called chromatids.</a:t>
            </a:r>
          </a:p>
          <a:p>
            <a:pPr algn="just"/>
            <a:r>
              <a:rPr lang="en-US" sz="2400" b="1" dirty="0"/>
              <a:t>Preparing for Division</a:t>
            </a:r>
            <a:r>
              <a:rPr lang="en-US" sz="2000" dirty="0"/>
              <a:t> Once the DNA has replicated, preparation for cell division begins. The cell produces structures that will help it to divide into two new cells. In animal cells, but not plant cells, a pair of centrioles is duplicated. The centrioles help later with dividing the DNA between the daughter cells. At the end of interphase, the cell is ready to divide.</a:t>
            </a:r>
          </a:p>
        </p:txBody>
      </p:sp>
      <p:sp>
        <p:nvSpPr>
          <p:cNvPr id="5" name="Rectangle 4">
            <a:extLst>
              <a:ext uri="{FF2B5EF4-FFF2-40B4-BE49-F238E27FC236}">
                <a16:creationId xmlns:a16="http://schemas.microsoft.com/office/drawing/2014/main" id="{96C90594-F743-47E2-A895-8766676A665D}"/>
              </a:ext>
            </a:extLst>
          </p:cNvPr>
          <p:cNvSpPr/>
          <p:nvPr/>
        </p:nvSpPr>
        <p:spPr>
          <a:xfrm>
            <a:off x="2209800" y="1905000"/>
            <a:ext cx="8305800" cy="2286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B07DE61-9754-425F-91C4-8B44647A9FE5}"/>
              </a:ext>
            </a:extLst>
          </p:cNvPr>
          <p:cNvSpPr/>
          <p:nvPr/>
        </p:nvSpPr>
        <p:spPr>
          <a:xfrm>
            <a:off x="4038600" y="2438399"/>
            <a:ext cx="7543800" cy="2286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D0B311E-546B-4719-AC81-EEB8E2D6A81E}"/>
              </a:ext>
            </a:extLst>
          </p:cNvPr>
          <p:cNvSpPr/>
          <p:nvPr/>
        </p:nvSpPr>
        <p:spPr>
          <a:xfrm>
            <a:off x="1010238" y="2704707"/>
            <a:ext cx="1524000" cy="2286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BA47540-65AF-4A19-B3D0-DF082076F3F6}"/>
              </a:ext>
            </a:extLst>
          </p:cNvPr>
          <p:cNvSpPr/>
          <p:nvPr/>
        </p:nvSpPr>
        <p:spPr>
          <a:xfrm>
            <a:off x="4744824" y="3962402"/>
            <a:ext cx="6761375" cy="2286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42CBC43-DBD7-43E7-9ACE-9DD6043BE5E5}"/>
              </a:ext>
            </a:extLst>
          </p:cNvPr>
          <p:cNvSpPr/>
          <p:nvPr/>
        </p:nvSpPr>
        <p:spPr>
          <a:xfrm>
            <a:off x="990600" y="4191000"/>
            <a:ext cx="8667162" cy="2286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E7976E9-CB0A-411D-9481-D8E9E86409C5}"/>
              </a:ext>
            </a:extLst>
          </p:cNvPr>
          <p:cNvSpPr/>
          <p:nvPr/>
        </p:nvSpPr>
        <p:spPr>
          <a:xfrm>
            <a:off x="4744824" y="4447881"/>
            <a:ext cx="4399176" cy="22859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5F6D6BE-B596-4D7C-A44D-434FE01AD947}"/>
              </a:ext>
            </a:extLst>
          </p:cNvPr>
          <p:cNvSpPr/>
          <p:nvPr/>
        </p:nvSpPr>
        <p:spPr>
          <a:xfrm>
            <a:off x="6934200" y="4755195"/>
            <a:ext cx="3713376" cy="22859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ACF12F-7484-42A3-A309-D75696ACFDD3}"/>
              </a:ext>
            </a:extLst>
          </p:cNvPr>
          <p:cNvSpPr/>
          <p:nvPr/>
        </p:nvSpPr>
        <p:spPr>
          <a:xfrm>
            <a:off x="1010238" y="4993220"/>
            <a:ext cx="6436938" cy="22859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735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t>Mitosis</a:t>
            </a:r>
          </a:p>
        </p:txBody>
      </p:sp>
      <p:pic>
        <p:nvPicPr>
          <p:cNvPr id="4" name="L1.4 Mitosi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1200" y="762000"/>
            <a:ext cx="8362427" cy="5486400"/>
          </a:xfrm>
        </p:spPr>
      </p:pic>
    </p:spTree>
    <p:extLst>
      <p:ext uri="{BB962C8B-B14F-4D97-AF65-F5344CB8AC3E}">
        <p14:creationId xmlns:p14="http://schemas.microsoft.com/office/powerpoint/2010/main" val="4063456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solidFill>
                  <a:srgbClr val="0070C0"/>
                </a:solidFill>
              </a:rPr>
              <a:t>Cell Cycle Continued</a:t>
            </a:r>
          </a:p>
        </p:txBody>
      </p:sp>
      <p:sp>
        <p:nvSpPr>
          <p:cNvPr id="5" name="Rectangle 4">
            <a:extLst>
              <a:ext uri="{FF2B5EF4-FFF2-40B4-BE49-F238E27FC236}">
                <a16:creationId xmlns:a16="http://schemas.microsoft.com/office/drawing/2014/main" id="{DC8AA1C3-8B9F-4D47-8FFC-57B32E0D3D49}"/>
              </a:ext>
            </a:extLst>
          </p:cNvPr>
          <p:cNvSpPr/>
          <p:nvPr/>
        </p:nvSpPr>
        <p:spPr>
          <a:xfrm>
            <a:off x="-228600" y="796159"/>
            <a:ext cx="6934200" cy="5353050"/>
          </a:xfrm>
          <a:prstGeom prst="rect">
            <a:avLst/>
          </a:prstGeom>
          <a:solidFill>
            <a:srgbClr val="24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Prophase on Make a GIF">
            <a:extLst>
              <a:ext uri="{FF2B5EF4-FFF2-40B4-BE49-F238E27FC236}">
                <a16:creationId xmlns:a16="http://schemas.microsoft.com/office/drawing/2014/main" id="{CF211813-16FE-4B02-A2E0-D21F7E6BA7D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796159"/>
            <a:ext cx="9525000" cy="5353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762000"/>
            <a:ext cx="7924800" cy="5447645"/>
          </a:xfrm>
          <a:prstGeom prst="rect">
            <a:avLst/>
          </a:prstGeom>
        </p:spPr>
        <p:txBody>
          <a:bodyPr wrap="square">
            <a:spAutoFit/>
          </a:bodyPr>
          <a:lstStyle/>
          <a:p>
            <a:pPr marL="514350" indent="-514350" algn="just"/>
            <a:r>
              <a:rPr lang="en-US" sz="3200" dirty="0"/>
              <a:t>2</a:t>
            </a:r>
            <a:r>
              <a:rPr lang="en-US" sz="3200" b="1" dirty="0">
                <a:solidFill>
                  <a:srgbClr val="0070C0"/>
                </a:solidFill>
              </a:rPr>
              <a:t>. </a:t>
            </a:r>
            <a:r>
              <a:rPr lang="en-US" sz="3600" b="1" u="sng" dirty="0">
                <a:solidFill>
                  <a:srgbClr val="0070C0"/>
                </a:solidFill>
              </a:rPr>
              <a:t>Mitosis-</a:t>
            </a:r>
            <a:r>
              <a:rPr lang="en-US" sz="3200" b="1" dirty="0">
                <a:solidFill>
                  <a:srgbClr val="0070C0"/>
                </a:solidFill>
              </a:rPr>
              <a:t>  </a:t>
            </a:r>
            <a:r>
              <a:rPr lang="en-US" sz="2800" dirty="0"/>
              <a:t>Cell’s nucleus divides into two new nuclei and one set of DNA is distributed into each daughter cell.</a:t>
            </a:r>
            <a:endParaRPr lang="en-US" sz="3200" dirty="0"/>
          </a:p>
          <a:p>
            <a:pPr marL="514350" indent="-514350" algn="just"/>
            <a:r>
              <a:rPr lang="en-US" sz="3200" dirty="0"/>
              <a:t> </a:t>
            </a:r>
            <a:r>
              <a:rPr lang="en-US" sz="3200" b="1" dirty="0">
                <a:solidFill>
                  <a:srgbClr val="0070C0"/>
                </a:solidFill>
              </a:rPr>
              <a:t>Four steps</a:t>
            </a:r>
          </a:p>
          <a:p>
            <a:pPr marL="400050" lvl="1" algn="just"/>
            <a:r>
              <a:rPr lang="en-US" sz="3200" b="1" u="sng" dirty="0">
                <a:solidFill>
                  <a:srgbClr val="0070C0"/>
                </a:solidFill>
              </a:rPr>
              <a:t>Prophase</a:t>
            </a:r>
            <a:r>
              <a:rPr lang="en-US" sz="3200" dirty="0"/>
              <a:t>- During prophase, DNA condenses into separate chromosomes. Recall that during replication, chromosomes formed. The two chromatids that make-up the chromosome are exact copies of identical DNA. The nuclear membrane that surrounds the DNA begins to break apart.</a:t>
            </a:r>
            <a:endParaRPr lang="en-US" sz="3600" u="sng" dirty="0"/>
          </a:p>
        </p:txBody>
      </p:sp>
    </p:spTree>
    <p:extLst>
      <p:ext uri="{BB962C8B-B14F-4D97-AF65-F5344CB8AC3E}">
        <p14:creationId xmlns:p14="http://schemas.microsoft.com/office/powerpoint/2010/main" val="226954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9878" t="14541" r="12914" b="11381"/>
          <a:stretch/>
        </p:blipFill>
        <p:spPr>
          <a:xfrm>
            <a:off x="381000" y="274638"/>
            <a:ext cx="11429999" cy="6126162"/>
          </a:xfrm>
          <a:prstGeom prst="rect">
            <a:avLst/>
          </a:prstGeom>
        </p:spPr>
      </p:pic>
    </p:spTree>
    <p:extLst>
      <p:ext uri="{BB962C8B-B14F-4D97-AF65-F5344CB8AC3E}">
        <p14:creationId xmlns:p14="http://schemas.microsoft.com/office/powerpoint/2010/main" val="1544484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solidFill>
                  <a:srgbClr val="0070C0"/>
                </a:solidFill>
              </a:rPr>
              <a:t>Cell Cycle Continued</a:t>
            </a:r>
          </a:p>
        </p:txBody>
      </p:sp>
      <p:sp>
        <p:nvSpPr>
          <p:cNvPr id="5" name="Rectangle 4">
            <a:extLst>
              <a:ext uri="{FF2B5EF4-FFF2-40B4-BE49-F238E27FC236}">
                <a16:creationId xmlns:a16="http://schemas.microsoft.com/office/drawing/2014/main" id="{DC8AA1C3-8B9F-4D47-8FFC-57B32E0D3D49}"/>
              </a:ext>
            </a:extLst>
          </p:cNvPr>
          <p:cNvSpPr/>
          <p:nvPr/>
        </p:nvSpPr>
        <p:spPr>
          <a:xfrm>
            <a:off x="-152400" y="796159"/>
            <a:ext cx="6858000" cy="5353050"/>
          </a:xfrm>
          <a:prstGeom prst="rect">
            <a:avLst/>
          </a:prstGeom>
          <a:solidFill>
            <a:srgbClr val="24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Create GCSE Mitosis GIF Revision Notes - GCSE Science N...">
            <a:extLst>
              <a:ext uri="{FF2B5EF4-FFF2-40B4-BE49-F238E27FC236}">
                <a16:creationId xmlns:a16="http://schemas.microsoft.com/office/drawing/2014/main" id="{D52BD6B7-53D7-413B-95EB-D4B90C19D7A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796159"/>
            <a:ext cx="8696302" cy="53445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762000"/>
            <a:ext cx="7924800" cy="5078313"/>
          </a:xfrm>
          <a:prstGeom prst="rect">
            <a:avLst/>
          </a:prstGeom>
        </p:spPr>
        <p:txBody>
          <a:bodyPr wrap="square">
            <a:spAutoFit/>
          </a:bodyPr>
          <a:lstStyle/>
          <a:p>
            <a:pPr marL="514350" indent="-514350" algn="just"/>
            <a:r>
              <a:rPr lang="en-US" sz="3200" dirty="0"/>
              <a:t>2</a:t>
            </a:r>
            <a:r>
              <a:rPr lang="en-US" sz="3200" b="1" dirty="0">
                <a:solidFill>
                  <a:srgbClr val="0070C0"/>
                </a:solidFill>
              </a:rPr>
              <a:t>. </a:t>
            </a:r>
            <a:r>
              <a:rPr lang="en-US" sz="3600" b="1" u="sng" dirty="0">
                <a:solidFill>
                  <a:srgbClr val="0070C0"/>
                </a:solidFill>
              </a:rPr>
              <a:t>Mitosis-</a:t>
            </a:r>
            <a:r>
              <a:rPr lang="en-US" sz="3200" b="1" dirty="0">
                <a:solidFill>
                  <a:srgbClr val="0070C0"/>
                </a:solidFill>
              </a:rPr>
              <a:t>  </a:t>
            </a:r>
            <a:r>
              <a:rPr lang="en-US" sz="2800" dirty="0"/>
              <a:t>Cell’s nucleus divides into two new nuclei and one set of DNA is distributed into each daughter cell.</a:t>
            </a:r>
            <a:endParaRPr lang="en-US" sz="3200" dirty="0"/>
          </a:p>
          <a:p>
            <a:pPr marL="514350" indent="-514350" algn="just"/>
            <a:r>
              <a:rPr lang="en-US" sz="3200" dirty="0"/>
              <a:t> </a:t>
            </a:r>
            <a:r>
              <a:rPr lang="en-US" sz="3200" b="1" dirty="0">
                <a:solidFill>
                  <a:srgbClr val="0070C0"/>
                </a:solidFill>
              </a:rPr>
              <a:t>Four steps</a:t>
            </a:r>
          </a:p>
          <a:p>
            <a:pPr marL="400050" lvl="1" algn="just"/>
            <a:r>
              <a:rPr lang="en-US" sz="4000" b="1" u="sng" dirty="0">
                <a:solidFill>
                  <a:srgbClr val="0070C0"/>
                </a:solidFill>
              </a:rPr>
              <a:t>Metaphase</a:t>
            </a:r>
            <a:r>
              <a:rPr lang="en-US" sz="4000" b="1" dirty="0">
                <a:solidFill>
                  <a:srgbClr val="0070C0"/>
                </a:solidFill>
              </a:rPr>
              <a:t> </a:t>
            </a:r>
            <a:r>
              <a:rPr lang="en-US" sz="4000" dirty="0"/>
              <a:t>- The chromosomes line up along the center of the cell. The chromatids that will go to each daughter cell are lined up on that side of the cell. </a:t>
            </a:r>
            <a:endParaRPr lang="en-US" sz="4400" u="sng" dirty="0"/>
          </a:p>
        </p:txBody>
      </p:sp>
    </p:spTree>
    <p:extLst>
      <p:ext uri="{BB962C8B-B14F-4D97-AF65-F5344CB8AC3E}">
        <p14:creationId xmlns:p14="http://schemas.microsoft.com/office/powerpoint/2010/main" val="51436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solidFill>
                  <a:srgbClr val="0070C0"/>
                </a:solidFill>
              </a:rPr>
              <a:t>Cell Cycle Continued</a:t>
            </a:r>
          </a:p>
        </p:txBody>
      </p:sp>
      <p:sp>
        <p:nvSpPr>
          <p:cNvPr id="5" name="Rectangle 4">
            <a:extLst>
              <a:ext uri="{FF2B5EF4-FFF2-40B4-BE49-F238E27FC236}">
                <a16:creationId xmlns:a16="http://schemas.microsoft.com/office/drawing/2014/main" id="{DC8AA1C3-8B9F-4D47-8FFC-57B32E0D3D49}"/>
              </a:ext>
            </a:extLst>
          </p:cNvPr>
          <p:cNvSpPr/>
          <p:nvPr/>
        </p:nvSpPr>
        <p:spPr>
          <a:xfrm>
            <a:off x="-762000" y="796159"/>
            <a:ext cx="7467600" cy="5353050"/>
          </a:xfrm>
          <a:prstGeom prst="rect">
            <a:avLst/>
          </a:prstGeom>
          <a:solidFill>
            <a:srgbClr val="15B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Create GCSE Mitosis GIF Revision Notes - GCSE Science N...">
            <a:extLst>
              <a:ext uri="{FF2B5EF4-FFF2-40B4-BE49-F238E27FC236}">
                <a16:creationId xmlns:a16="http://schemas.microsoft.com/office/drawing/2014/main" id="{1AED95E8-DA07-41B2-AA8D-763B9F6BBB3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94748" y="796159"/>
            <a:ext cx="9388052" cy="5353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762000"/>
            <a:ext cx="7924800" cy="5078313"/>
          </a:xfrm>
          <a:prstGeom prst="rect">
            <a:avLst/>
          </a:prstGeom>
        </p:spPr>
        <p:txBody>
          <a:bodyPr wrap="square">
            <a:spAutoFit/>
          </a:bodyPr>
          <a:lstStyle/>
          <a:p>
            <a:pPr marL="514350" indent="-514350" algn="just"/>
            <a:r>
              <a:rPr lang="en-US" sz="3200" dirty="0"/>
              <a:t>2</a:t>
            </a:r>
            <a:r>
              <a:rPr lang="en-US" sz="3200" b="1" dirty="0">
                <a:solidFill>
                  <a:srgbClr val="0070C0"/>
                </a:solidFill>
              </a:rPr>
              <a:t>. </a:t>
            </a:r>
            <a:r>
              <a:rPr lang="en-US" sz="3600" b="1" u="sng" dirty="0">
                <a:solidFill>
                  <a:srgbClr val="0070C0"/>
                </a:solidFill>
              </a:rPr>
              <a:t>Mitosis-</a:t>
            </a:r>
            <a:r>
              <a:rPr lang="en-US" sz="3200" b="1" dirty="0">
                <a:solidFill>
                  <a:srgbClr val="0070C0"/>
                </a:solidFill>
              </a:rPr>
              <a:t>  </a:t>
            </a:r>
            <a:r>
              <a:rPr lang="en-US" sz="2800" dirty="0"/>
              <a:t>Cell’s nucleus divides into two new nuclei and one set of DNA is distributed into each daughter cell.</a:t>
            </a:r>
            <a:endParaRPr lang="en-US" sz="3200" dirty="0"/>
          </a:p>
          <a:p>
            <a:pPr marL="514350" indent="-514350" algn="just"/>
            <a:r>
              <a:rPr lang="en-US" sz="3200" dirty="0"/>
              <a:t> </a:t>
            </a:r>
            <a:r>
              <a:rPr lang="en-US" sz="3200" b="1" dirty="0">
                <a:solidFill>
                  <a:srgbClr val="0070C0"/>
                </a:solidFill>
              </a:rPr>
              <a:t>Four steps</a:t>
            </a:r>
          </a:p>
          <a:p>
            <a:pPr marL="400050" lvl="1" algn="just"/>
            <a:r>
              <a:rPr lang="en-US" sz="4000" b="1" u="sng" dirty="0">
                <a:solidFill>
                  <a:srgbClr val="0070C0"/>
                </a:solidFill>
              </a:rPr>
              <a:t>Anaphase</a:t>
            </a:r>
            <a:r>
              <a:rPr lang="en-US" sz="4000" b="1" dirty="0">
                <a:solidFill>
                  <a:srgbClr val="0070C0"/>
                </a:solidFill>
              </a:rPr>
              <a:t> </a:t>
            </a:r>
            <a:r>
              <a:rPr lang="en-US" sz="4000" dirty="0"/>
              <a:t>- fibers connected to the centrioles pull the chromatids apart into each side of the cell. Chromatids split and are pulled to opposite sides of the cell.</a:t>
            </a:r>
            <a:endParaRPr lang="en-US" sz="4400" u="sng" dirty="0"/>
          </a:p>
        </p:txBody>
      </p:sp>
    </p:spTree>
    <p:extLst>
      <p:ext uri="{BB962C8B-B14F-4D97-AF65-F5344CB8AC3E}">
        <p14:creationId xmlns:p14="http://schemas.microsoft.com/office/powerpoint/2010/main" val="17828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solidFill>
                  <a:srgbClr val="0070C0"/>
                </a:solidFill>
              </a:rPr>
              <a:t>Cell Cycle Continued</a:t>
            </a:r>
          </a:p>
        </p:txBody>
      </p:sp>
      <p:sp>
        <p:nvSpPr>
          <p:cNvPr id="5" name="Rectangle 4">
            <a:extLst>
              <a:ext uri="{FF2B5EF4-FFF2-40B4-BE49-F238E27FC236}">
                <a16:creationId xmlns:a16="http://schemas.microsoft.com/office/drawing/2014/main" id="{DC8AA1C3-8B9F-4D47-8FFC-57B32E0D3D49}"/>
              </a:ext>
            </a:extLst>
          </p:cNvPr>
          <p:cNvSpPr/>
          <p:nvPr/>
        </p:nvSpPr>
        <p:spPr>
          <a:xfrm>
            <a:off x="-228600" y="796159"/>
            <a:ext cx="12649200" cy="5353050"/>
          </a:xfrm>
          <a:prstGeom prst="rect">
            <a:avLst/>
          </a:prstGeom>
          <a:solidFill>
            <a:srgbClr val="24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Create GCSE Mitosis GIF Revision Notes - GCSE Science N...">
            <a:extLst>
              <a:ext uri="{FF2B5EF4-FFF2-40B4-BE49-F238E27FC236}">
                <a16:creationId xmlns:a16="http://schemas.microsoft.com/office/drawing/2014/main" id="{34173295-1825-490E-A168-F6A6B426611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50126" y="1461772"/>
            <a:ext cx="7156274" cy="40218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762000"/>
            <a:ext cx="6629400" cy="5447645"/>
          </a:xfrm>
          <a:prstGeom prst="rect">
            <a:avLst/>
          </a:prstGeom>
        </p:spPr>
        <p:txBody>
          <a:bodyPr wrap="square">
            <a:spAutoFit/>
          </a:bodyPr>
          <a:lstStyle/>
          <a:p>
            <a:pPr marL="514350" indent="-514350" algn="just"/>
            <a:r>
              <a:rPr lang="en-US" sz="3200" dirty="0"/>
              <a:t>2</a:t>
            </a:r>
            <a:r>
              <a:rPr lang="en-US" sz="3200" b="1" dirty="0"/>
              <a:t>.</a:t>
            </a:r>
            <a:r>
              <a:rPr lang="en-US" sz="3200" b="1" dirty="0">
                <a:solidFill>
                  <a:srgbClr val="0070C0"/>
                </a:solidFill>
              </a:rPr>
              <a:t> </a:t>
            </a:r>
            <a:r>
              <a:rPr lang="en-US" sz="3600" b="1" u="sng" dirty="0">
                <a:solidFill>
                  <a:srgbClr val="0070C0"/>
                </a:solidFill>
              </a:rPr>
              <a:t>Mitosis-</a:t>
            </a:r>
            <a:r>
              <a:rPr lang="en-US" sz="3200" b="1" dirty="0">
                <a:solidFill>
                  <a:srgbClr val="0070C0"/>
                </a:solidFill>
              </a:rPr>
              <a:t>  </a:t>
            </a:r>
            <a:r>
              <a:rPr lang="en-US" sz="2800" dirty="0"/>
              <a:t>Cell’s nucleus divides into two new nuclei and one set of DNA is distributed into each daughter cell.</a:t>
            </a:r>
            <a:endParaRPr lang="en-US" sz="3200" dirty="0"/>
          </a:p>
          <a:p>
            <a:pPr marL="514350" indent="-514350" algn="just"/>
            <a:r>
              <a:rPr lang="en-US" sz="3200" dirty="0"/>
              <a:t> </a:t>
            </a:r>
            <a:r>
              <a:rPr lang="en-US" sz="3200" b="1" dirty="0">
                <a:solidFill>
                  <a:srgbClr val="0070C0"/>
                </a:solidFill>
              </a:rPr>
              <a:t>Four steps</a:t>
            </a:r>
          </a:p>
          <a:p>
            <a:pPr marL="400050" lvl="1" algn="just"/>
            <a:r>
              <a:rPr lang="en-US" sz="3200" b="1" u="sng" dirty="0">
                <a:solidFill>
                  <a:srgbClr val="0070C0"/>
                </a:solidFill>
              </a:rPr>
              <a:t>Telophase</a:t>
            </a:r>
            <a:r>
              <a:rPr lang="en-US" sz="3200" b="1" dirty="0">
                <a:solidFill>
                  <a:srgbClr val="0070C0"/>
                </a:solidFill>
              </a:rPr>
              <a:t> </a:t>
            </a:r>
            <a:r>
              <a:rPr lang="en-US" sz="3200" dirty="0"/>
              <a:t>- During telophase, the chromatids are pulled to opposite ends of the cell. The nuclear membrane reforms around the DNA to create two new nuclei. Each nucleus contains a complete, identical copy of DNA. </a:t>
            </a:r>
            <a:endParaRPr lang="en-US" sz="3600" u="sng" dirty="0"/>
          </a:p>
        </p:txBody>
      </p:sp>
    </p:spTree>
    <p:extLst>
      <p:ext uri="{BB962C8B-B14F-4D97-AF65-F5344CB8AC3E}">
        <p14:creationId xmlns:p14="http://schemas.microsoft.com/office/powerpoint/2010/main" val="128588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Page 37</a:t>
            </a:r>
          </a:p>
        </p:txBody>
      </p:sp>
      <p:pic>
        <p:nvPicPr>
          <p:cNvPr id="3" name="Picture 2"/>
          <p:cNvPicPr>
            <a:picLocks noChangeAspect="1"/>
          </p:cNvPicPr>
          <p:nvPr/>
        </p:nvPicPr>
        <p:blipFill rotWithShape="1">
          <a:blip r:embed="rId2"/>
          <a:srcRect l="34773" t="23958" r="23060" b="56250"/>
          <a:stretch/>
        </p:blipFill>
        <p:spPr>
          <a:xfrm>
            <a:off x="388600" y="1062994"/>
            <a:ext cx="11414801" cy="4351013"/>
          </a:xfrm>
          <a:prstGeom prst="rect">
            <a:avLst/>
          </a:prstGeom>
        </p:spPr>
      </p:pic>
      <p:sp>
        <p:nvSpPr>
          <p:cNvPr id="4" name="TextBox 3">
            <a:extLst>
              <a:ext uri="{FF2B5EF4-FFF2-40B4-BE49-F238E27FC236}">
                <a16:creationId xmlns:a16="http://schemas.microsoft.com/office/drawing/2014/main" id="{B8EF583F-336D-4585-951B-81997C417BF9}"/>
              </a:ext>
            </a:extLst>
          </p:cNvPr>
          <p:cNvSpPr txBox="1"/>
          <p:nvPr/>
        </p:nvSpPr>
        <p:spPr>
          <a:xfrm>
            <a:off x="685800" y="2905780"/>
            <a:ext cx="10744200" cy="1938992"/>
          </a:xfrm>
          <a:prstGeom prst="rect">
            <a:avLst/>
          </a:prstGeom>
          <a:noFill/>
        </p:spPr>
        <p:txBody>
          <a:bodyPr wrap="square" rtlCol="0">
            <a:spAutoFit/>
          </a:bodyPr>
          <a:lstStyle/>
          <a:p>
            <a:r>
              <a:rPr lang="en-US" sz="4000" dirty="0">
                <a:solidFill>
                  <a:srgbClr val="FF0000"/>
                </a:solidFill>
              </a:rPr>
              <a:t>Duplicate materials inside the cell, replicate DNA, prepare for the cell to divide (from centrioles in animal cells)</a:t>
            </a:r>
          </a:p>
        </p:txBody>
      </p:sp>
    </p:spTree>
    <p:extLst>
      <p:ext uri="{BB962C8B-B14F-4D97-AF65-F5344CB8AC3E}">
        <p14:creationId xmlns:p14="http://schemas.microsoft.com/office/powerpoint/2010/main" val="157328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701" t="23958" r="3148" b="16667"/>
          <a:stretch/>
        </p:blipFill>
        <p:spPr>
          <a:xfrm>
            <a:off x="533400" y="495300"/>
            <a:ext cx="11125199" cy="5867400"/>
          </a:xfrm>
          <a:prstGeom prst="rect">
            <a:avLst/>
          </a:prstGeom>
        </p:spPr>
      </p:pic>
      <p:sp>
        <p:nvSpPr>
          <p:cNvPr id="2" name="Title 1"/>
          <p:cNvSpPr>
            <a:spLocks noGrp="1"/>
          </p:cNvSpPr>
          <p:nvPr>
            <p:ph type="title"/>
          </p:nvPr>
        </p:nvSpPr>
        <p:spPr>
          <a:xfrm>
            <a:off x="609599" y="38100"/>
            <a:ext cx="10972800" cy="1143000"/>
          </a:xfrm>
        </p:spPr>
        <p:txBody>
          <a:bodyPr/>
          <a:lstStyle/>
          <a:p>
            <a:r>
              <a:rPr lang="en-US" dirty="0">
                <a:solidFill>
                  <a:srgbClr val="0070C0"/>
                </a:solidFill>
              </a:rPr>
              <a:t>Page 37</a:t>
            </a:r>
          </a:p>
        </p:txBody>
      </p:sp>
      <p:sp>
        <p:nvSpPr>
          <p:cNvPr id="5" name="TextBox 4">
            <a:extLst>
              <a:ext uri="{FF2B5EF4-FFF2-40B4-BE49-F238E27FC236}">
                <a16:creationId xmlns:a16="http://schemas.microsoft.com/office/drawing/2014/main" id="{055AB058-5A06-48D2-BD10-67B512F1FF13}"/>
              </a:ext>
            </a:extLst>
          </p:cNvPr>
          <p:cNvSpPr txBox="1"/>
          <p:nvPr/>
        </p:nvSpPr>
        <p:spPr>
          <a:xfrm>
            <a:off x="4153292" y="647308"/>
            <a:ext cx="533400" cy="707886"/>
          </a:xfrm>
          <a:prstGeom prst="rect">
            <a:avLst/>
          </a:prstGeom>
          <a:noFill/>
        </p:spPr>
        <p:txBody>
          <a:bodyPr wrap="square" rtlCol="0">
            <a:spAutoFit/>
          </a:bodyPr>
          <a:lstStyle/>
          <a:p>
            <a:r>
              <a:rPr lang="en-US" sz="4000" dirty="0">
                <a:solidFill>
                  <a:srgbClr val="FF0000"/>
                </a:solidFill>
              </a:rPr>
              <a:t>1</a:t>
            </a:r>
          </a:p>
        </p:txBody>
      </p:sp>
      <p:sp>
        <p:nvSpPr>
          <p:cNvPr id="6" name="TextBox 5">
            <a:extLst>
              <a:ext uri="{FF2B5EF4-FFF2-40B4-BE49-F238E27FC236}">
                <a16:creationId xmlns:a16="http://schemas.microsoft.com/office/drawing/2014/main" id="{E78CF3FE-03AF-43B5-A256-E68E58691048}"/>
              </a:ext>
            </a:extLst>
          </p:cNvPr>
          <p:cNvSpPr txBox="1"/>
          <p:nvPr/>
        </p:nvSpPr>
        <p:spPr>
          <a:xfrm>
            <a:off x="1242060" y="647308"/>
            <a:ext cx="586740" cy="707886"/>
          </a:xfrm>
          <a:prstGeom prst="rect">
            <a:avLst/>
          </a:prstGeom>
          <a:noFill/>
        </p:spPr>
        <p:txBody>
          <a:bodyPr wrap="square" rtlCol="0">
            <a:spAutoFit/>
          </a:bodyPr>
          <a:lstStyle/>
          <a:p>
            <a:r>
              <a:rPr lang="en-US" sz="4000" dirty="0">
                <a:solidFill>
                  <a:srgbClr val="FF0000"/>
                </a:solidFill>
              </a:rPr>
              <a:t>2</a:t>
            </a:r>
          </a:p>
        </p:txBody>
      </p:sp>
      <p:sp>
        <p:nvSpPr>
          <p:cNvPr id="7" name="TextBox 6">
            <a:extLst>
              <a:ext uri="{FF2B5EF4-FFF2-40B4-BE49-F238E27FC236}">
                <a16:creationId xmlns:a16="http://schemas.microsoft.com/office/drawing/2014/main" id="{DDE96AB5-9FC1-4F82-9BF1-F8CF0C838936}"/>
              </a:ext>
            </a:extLst>
          </p:cNvPr>
          <p:cNvSpPr txBox="1"/>
          <p:nvPr/>
        </p:nvSpPr>
        <p:spPr>
          <a:xfrm>
            <a:off x="1295400" y="3417957"/>
            <a:ext cx="533400" cy="707886"/>
          </a:xfrm>
          <a:prstGeom prst="rect">
            <a:avLst/>
          </a:prstGeom>
          <a:noFill/>
        </p:spPr>
        <p:txBody>
          <a:bodyPr wrap="square" rtlCol="0">
            <a:spAutoFit/>
          </a:bodyPr>
          <a:lstStyle/>
          <a:p>
            <a:r>
              <a:rPr lang="en-US" sz="4000" dirty="0">
                <a:solidFill>
                  <a:srgbClr val="FF0000"/>
                </a:solidFill>
              </a:rPr>
              <a:t>3</a:t>
            </a:r>
          </a:p>
        </p:txBody>
      </p:sp>
      <p:sp>
        <p:nvSpPr>
          <p:cNvPr id="8" name="TextBox 7">
            <a:extLst>
              <a:ext uri="{FF2B5EF4-FFF2-40B4-BE49-F238E27FC236}">
                <a16:creationId xmlns:a16="http://schemas.microsoft.com/office/drawing/2014/main" id="{AF57241E-7F12-4DAD-BCB0-3072B05E39A9}"/>
              </a:ext>
            </a:extLst>
          </p:cNvPr>
          <p:cNvSpPr txBox="1"/>
          <p:nvPr/>
        </p:nvSpPr>
        <p:spPr>
          <a:xfrm>
            <a:off x="4191000" y="3439953"/>
            <a:ext cx="533400" cy="707886"/>
          </a:xfrm>
          <a:prstGeom prst="rect">
            <a:avLst/>
          </a:prstGeom>
          <a:noFill/>
        </p:spPr>
        <p:txBody>
          <a:bodyPr wrap="square" rtlCol="0">
            <a:spAutoFit/>
          </a:bodyPr>
          <a:lstStyle/>
          <a:p>
            <a:r>
              <a:rPr lang="en-US" sz="4000" dirty="0">
                <a:solidFill>
                  <a:srgbClr val="FF0000"/>
                </a:solidFill>
              </a:rPr>
              <a:t>4</a:t>
            </a:r>
          </a:p>
        </p:txBody>
      </p:sp>
      <p:sp>
        <p:nvSpPr>
          <p:cNvPr id="9" name="TextBox 8">
            <a:extLst>
              <a:ext uri="{FF2B5EF4-FFF2-40B4-BE49-F238E27FC236}">
                <a16:creationId xmlns:a16="http://schemas.microsoft.com/office/drawing/2014/main" id="{23401839-855A-427F-83EF-263F3A073996}"/>
              </a:ext>
            </a:extLst>
          </p:cNvPr>
          <p:cNvSpPr txBox="1"/>
          <p:nvPr/>
        </p:nvSpPr>
        <p:spPr>
          <a:xfrm>
            <a:off x="4038600" y="2743200"/>
            <a:ext cx="2628508" cy="584775"/>
          </a:xfrm>
          <a:prstGeom prst="rect">
            <a:avLst/>
          </a:prstGeom>
          <a:noFill/>
        </p:spPr>
        <p:txBody>
          <a:bodyPr wrap="square" rtlCol="0">
            <a:spAutoFit/>
          </a:bodyPr>
          <a:lstStyle/>
          <a:p>
            <a:pPr algn="ctr"/>
            <a:r>
              <a:rPr lang="en-US" sz="3200" dirty="0">
                <a:solidFill>
                  <a:srgbClr val="FF0000"/>
                </a:solidFill>
              </a:rPr>
              <a:t>prophase</a:t>
            </a:r>
          </a:p>
        </p:txBody>
      </p:sp>
      <p:sp>
        <p:nvSpPr>
          <p:cNvPr id="10" name="TextBox 9">
            <a:extLst>
              <a:ext uri="{FF2B5EF4-FFF2-40B4-BE49-F238E27FC236}">
                <a16:creationId xmlns:a16="http://schemas.microsoft.com/office/drawing/2014/main" id="{BDACC3EC-1A3F-48F6-AC2D-D9ECCFF47EEB}"/>
              </a:ext>
            </a:extLst>
          </p:cNvPr>
          <p:cNvSpPr txBox="1"/>
          <p:nvPr/>
        </p:nvSpPr>
        <p:spPr>
          <a:xfrm>
            <a:off x="1066800" y="2753648"/>
            <a:ext cx="2628508" cy="584775"/>
          </a:xfrm>
          <a:prstGeom prst="rect">
            <a:avLst/>
          </a:prstGeom>
          <a:noFill/>
        </p:spPr>
        <p:txBody>
          <a:bodyPr wrap="square" rtlCol="0">
            <a:spAutoFit/>
          </a:bodyPr>
          <a:lstStyle/>
          <a:p>
            <a:pPr algn="ctr"/>
            <a:r>
              <a:rPr lang="en-US" sz="3200" dirty="0">
                <a:solidFill>
                  <a:srgbClr val="FF0000"/>
                </a:solidFill>
              </a:rPr>
              <a:t>metaphase</a:t>
            </a:r>
          </a:p>
        </p:txBody>
      </p:sp>
      <p:sp>
        <p:nvSpPr>
          <p:cNvPr id="11" name="TextBox 10">
            <a:extLst>
              <a:ext uri="{FF2B5EF4-FFF2-40B4-BE49-F238E27FC236}">
                <a16:creationId xmlns:a16="http://schemas.microsoft.com/office/drawing/2014/main" id="{58D0B0AD-9405-420F-9FA2-D64C3CA24F7A}"/>
              </a:ext>
            </a:extLst>
          </p:cNvPr>
          <p:cNvSpPr txBox="1"/>
          <p:nvPr/>
        </p:nvSpPr>
        <p:spPr>
          <a:xfrm>
            <a:off x="1066800" y="5505621"/>
            <a:ext cx="2628508" cy="584775"/>
          </a:xfrm>
          <a:prstGeom prst="rect">
            <a:avLst/>
          </a:prstGeom>
          <a:noFill/>
        </p:spPr>
        <p:txBody>
          <a:bodyPr wrap="square" rtlCol="0">
            <a:spAutoFit/>
          </a:bodyPr>
          <a:lstStyle/>
          <a:p>
            <a:pPr algn="ctr"/>
            <a:r>
              <a:rPr lang="en-US" sz="3200" dirty="0">
                <a:solidFill>
                  <a:srgbClr val="FF0000"/>
                </a:solidFill>
              </a:rPr>
              <a:t>anaphase</a:t>
            </a:r>
          </a:p>
        </p:txBody>
      </p:sp>
      <p:sp>
        <p:nvSpPr>
          <p:cNvPr id="12" name="TextBox 11">
            <a:extLst>
              <a:ext uri="{FF2B5EF4-FFF2-40B4-BE49-F238E27FC236}">
                <a16:creationId xmlns:a16="http://schemas.microsoft.com/office/drawing/2014/main" id="{F4EFF96C-E064-4E09-8B2F-0A5BD12EAEED}"/>
              </a:ext>
            </a:extLst>
          </p:cNvPr>
          <p:cNvSpPr txBox="1"/>
          <p:nvPr/>
        </p:nvSpPr>
        <p:spPr>
          <a:xfrm>
            <a:off x="4071594" y="5505620"/>
            <a:ext cx="2628508" cy="584775"/>
          </a:xfrm>
          <a:prstGeom prst="rect">
            <a:avLst/>
          </a:prstGeom>
          <a:noFill/>
        </p:spPr>
        <p:txBody>
          <a:bodyPr wrap="square" rtlCol="0">
            <a:spAutoFit/>
          </a:bodyPr>
          <a:lstStyle/>
          <a:p>
            <a:pPr algn="ctr"/>
            <a:r>
              <a:rPr lang="en-US" sz="3200" dirty="0">
                <a:solidFill>
                  <a:srgbClr val="FF0000"/>
                </a:solidFill>
              </a:rPr>
              <a:t>telophase</a:t>
            </a:r>
          </a:p>
        </p:txBody>
      </p:sp>
    </p:spTree>
    <p:extLst>
      <p:ext uri="{BB962C8B-B14F-4D97-AF65-F5344CB8AC3E}">
        <p14:creationId xmlns:p14="http://schemas.microsoft.com/office/powerpoint/2010/main" val="407265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0972800" cy="4525963"/>
          </a:xfrm>
        </p:spPr>
        <p:txBody>
          <a:bodyPr>
            <a:normAutofit fontScale="77500" lnSpcReduction="20000"/>
          </a:bodyPr>
          <a:lstStyle/>
          <a:p>
            <a:pPr algn="just">
              <a:buNone/>
            </a:pPr>
            <a:r>
              <a:rPr lang="en-US" sz="4000" dirty="0"/>
              <a:t>3</a:t>
            </a:r>
            <a:r>
              <a:rPr lang="en-US" sz="4400" b="1" dirty="0">
                <a:solidFill>
                  <a:srgbClr val="0070C0"/>
                </a:solidFill>
              </a:rPr>
              <a:t>. </a:t>
            </a:r>
            <a:r>
              <a:rPr lang="en-US" sz="5100" b="1" u="sng" dirty="0">
                <a:solidFill>
                  <a:srgbClr val="0070C0"/>
                </a:solidFill>
              </a:rPr>
              <a:t>Stage 3: Cytokinesis:</a:t>
            </a:r>
            <a:r>
              <a:rPr lang="en-US" sz="4400" b="1" dirty="0">
                <a:solidFill>
                  <a:srgbClr val="0070C0"/>
                </a:solidFill>
              </a:rPr>
              <a:t> </a:t>
            </a:r>
            <a:r>
              <a:rPr lang="en-US" sz="4400" dirty="0"/>
              <a:t>The final stage of the cell cycle is called cytokinesis. This stage completes the process of cell division. During cytokinesis, the cell's cytoplasm divides, distributing the organelles into each of the two new daughter cells. Cytokinesis usually starts at about the same time as telophase. When cytokinesis is complete, each daughter cell has the same number of chromosomes as the parent cell. Next, each cell enters interphase and the cell cycle begins again.</a:t>
            </a:r>
            <a:endParaRPr lang="en-US" sz="4000" dirty="0"/>
          </a:p>
        </p:txBody>
      </p:sp>
      <p:pic>
        <p:nvPicPr>
          <p:cNvPr id="4" name="Picture 3" descr="cytoanimated.jpg"/>
          <p:cNvPicPr>
            <a:picLocks noChangeAspect="1"/>
          </p:cNvPicPr>
          <p:nvPr/>
        </p:nvPicPr>
        <p:blipFill>
          <a:blip r:embed="rId2" cstate="print"/>
          <a:stretch>
            <a:fillRect/>
          </a:stretch>
        </p:blipFill>
        <p:spPr>
          <a:xfrm>
            <a:off x="2386114" y="4495800"/>
            <a:ext cx="1779050" cy="1755434"/>
          </a:xfrm>
          <a:prstGeom prst="rect">
            <a:avLst/>
          </a:prstGeom>
        </p:spPr>
      </p:pic>
      <p:pic>
        <p:nvPicPr>
          <p:cNvPr id="5" name="Picture 4" descr="cytokinesis animal cell.jpg"/>
          <p:cNvPicPr>
            <a:picLocks noChangeAspect="1"/>
          </p:cNvPicPr>
          <p:nvPr/>
        </p:nvPicPr>
        <p:blipFill>
          <a:blip r:embed="rId3" cstate="print"/>
          <a:stretch>
            <a:fillRect/>
          </a:stretch>
        </p:blipFill>
        <p:spPr>
          <a:xfrm>
            <a:off x="8349584" y="4307702"/>
            <a:ext cx="1456302" cy="2141157"/>
          </a:xfrm>
          <a:prstGeom prst="rect">
            <a:avLst/>
          </a:prstGeom>
        </p:spPr>
      </p:pic>
      <p:pic>
        <p:nvPicPr>
          <p:cNvPr id="6" name="Picture 5" descr="cytokinesis plant cell.jpg"/>
          <p:cNvPicPr>
            <a:picLocks noChangeAspect="1"/>
          </p:cNvPicPr>
          <p:nvPr/>
        </p:nvPicPr>
        <p:blipFill>
          <a:blip r:embed="rId4" cstate="print"/>
          <a:stretch>
            <a:fillRect/>
          </a:stretch>
        </p:blipFill>
        <p:spPr>
          <a:xfrm>
            <a:off x="5189389" y="4301089"/>
            <a:ext cx="1853227" cy="2078182"/>
          </a:xfrm>
          <a:prstGeom prst="rect">
            <a:avLst/>
          </a:prstGeom>
        </p:spPr>
      </p:pic>
      <p:sp>
        <p:nvSpPr>
          <p:cNvPr id="9" name="Rectangle 8">
            <a:extLst>
              <a:ext uri="{FF2B5EF4-FFF2-40B4-BE49-F238E27FC236}">
                <a16:creationId xmlns:a16="http://schemas.microsoft.com/office/drawing/2014/main" id="{25B8991A-BFB3-4481-B85B-A683871913A6}"/>
              </a:ext>
            </a:extLst>
          </p:cNvPr>
          <p:cNvSpPr/>
          <p:nvPr/>
        </p:nvSpPr>
        <p:spPr>
          <a:xfrm>
            <a:off x="6248399" y="990600"/>
            <a:ext cx="5333039" cy="3810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FE60FC9-6DF9-4E19-B2B2-F4558DD3B970}"/>
              </a:ext>
            </a:extLst>
          </p:cNvPr>
          <p:cNvSpPr/>
          <p:nvPr/>
        </p:nvSpPr>
        <p:spPr>
          <a:xfrm>
            <a:off x="990601" y="1409700"/>
            <a:ext cx="1524000" cy="3683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5EF880B-1A68-443D-B9DC-2DF4D41814CE}"/>
              </a:ext>
            </a:extLst>
          </p:cNvPr>
          <p:cNvSpPr/>
          <p:nvPr/>
        </p:nvSpPr>
        <p:spPr>
          <a:xfrm>
            <a:off x="6166802" y="1815135"/>
            <a:ext cx="5333039" cy="3810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C983312-5F76-4036-A45A-110764FBCB6A}"/>
              </a:ext>
            </a:extLst>
          </p:cNvPr>
          <p:cNvSpPr/>
          <p:nvPr/>
        </p:nvSpPr>
        <p:spPr>
          <a:xfrm>
            <a:off x="952501" y="2222054"/>
            <a:ext cx="2705099" cy="3683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0" fill="hold"/>
                                        <p:tgtEl>
                                          <p:spTgt spid="5"/>
                                        </p:tgtEl>
                                        <p:attrNameLst>
                                          <p:attrName>ppt_x</p:attrName>
                                        </p:attrNameLst>
                                      </p:cBhvr>
                                      <p:tavLst>
                                        <p:tav tm="0">
                                          <p:val>
                                            <p:strVal val="#ppt_x"/>
                                          </p:val>
                                        </p:tav>
                                        <p:tav tm="100000">
                                          <p:val>
                                            <p:strVal val="#ppt_x"/>
                                          </p:val>
                                        </p:tav>
                                      </p:tavLst>
                                    </p:anim>
                                    <p:anim calcmode="lin" valueType="num">
                                      <p:cBhvr additive="base">
                                        <p:cTn id="26"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ext Box 212"/>
          <p:cNvSpPr>
            <a:spLocks noGrp="1"/>
          </p:cNvSpPr>
          <p:nvPr>
            <p:ph type="title" idx="4294967295"/>
          </p:nvPr>
        </p:nvSpPr>
        <p:spPr>
          <a:xfrm>
            <a:off x="2123547" y="547689"/>
            <a:ext cx="7570787" cy="1412875"/>
          </a:xfrm>
          <a:prstGeom prst="rect">
            <a:avLst/>
          </a:prstGeom>
        </p:spPr>
        <p:txBody>
          <a:bodyPr vert="horz" wrap="square" lIns="91440" tIns="45720" rIns="91440" bIns="45720" numCol="1" rtlCol="0" anchor="ctr">
            <a:normAutofit/>
          </a:bodyPr>
          <a:lstStyle/>
          <a:p>
            <a:r>
              <a:rPr lang="en-US" sz="4000" b="1" dirty="0">
                <a:solidFill>
                  <a:srgbClr val="0070C0"/>
                </a:solidFill>
                <a:latin typeface="Candara"/>
                <a:cs typeface="Candara"/>
              </a:rPr>
              <a:t>Cytokinesis</a:t>
            </a:r>
          </a:p>
        </p:txBody>
      </p:sp>
      <p:sp>
        <p:nvSpPr>
          <p:cNvPr id="213" name="Text Box 213"/>
          <p:cNvSpPr>
            <a:spLocks noGrp="1"/>
          </p:cNvSpPr>
          <p:nvPr>
            <p:ph sz="half" idx="4294967295"/>
          </p:nvPr>
        </p:nvSpPr>
        <p:spPr>
          <a:xfrm>
            <a:off x="457200" y="1453659"/>
            <a:ext cx="7696200" cy="3736094"/>
          </a:xfrm>
          <a:prstGeom prst="rect">
            <a:avLst/>
          </a:prstGeom>
        </p:spPr>
        <p:txBody>
          <a:bodyPr vert="horz" wrap="square" lIns="91440" tIns="45720" rIns="91440" bIns="45720" numCol="1" rtlCol="0" anchor="t">
            <a:normAutofit/>
          </a:bodyPr>
          <a:lstStyle>
            <a:lvl1pPr>
              <a:defRPr lang="en-US" sz="2400" dirty="0" smtClean="0"/>
            </a:lvl1pPr>
            <a:lvl2pPr>
              <a:defRPr lang="en-US" sz="2200" dirty="0" smtClean="0"/>
            </a:lvl2pPr>
            <a:lvl3pPr>
              <a:defRPr lang="en-US" sz="2000" dirty="0" smtClean="0"/>
            </a:lvl3pPr>
            <a:lvl4pPr>
              <a:defRPr lang="en-US" sz="2000" dirty="0" smtClean="0"/>
            </a:lvl4pPr>
            <a:lvl5pPr>
              <a:defRPr lang="en-US" sz="1800" dirty="0" smtClean="0"/>
            </a:lvl5pPr>
          </a:lstStyle>
          <a:p>
            <a:pPr algn="just"/>
            <a:r>
              <a:rPr lang="en-US" sz="3200" b="1" u="sng" dirty="0">
                <a:solidFill>
                  <a:srgbClr val="2F1F58"/>
                </a:solidFill>
              </a:rPr>
              <a:t>Animal Cells:</a:t>
            </a:r>
          </a:p>
          <a:p>
            <a:pPr lvl="1" algn="just"/>
            <a:r>
              <a:rPr lang="en-US" sz="2800" b="1" dirty="0">
                <a:solidFill>
                  <a:srgbClr val="2F1F58"/>
                </a:solidFill>
              </a:rPr>
              <a:t>Cytokinesis in Animal Cells During cytokinesis in animal cells, the cell membrane squeezes together around the middle of the cell. The cytoplasm pinches into two cells. Each daughter cell gets about half of the organelles of the parent cell. </a:t>
            </a:r>
            <a:endParaRPr lang="en-US" sz="2800" b="1" dirty="0">
              <a:solidFill>
                <a:srgbClr val="0080FF"/>
              </a:solidFill>
            </a:endParaRPr>
          </a:p>
        </p:txBody>
      </p:sp>
      <p:pic>
        <p:nvPicPr>
          <p:cNvPr id="214" name="Picture 214"/>
          <p:cNvPicPr>
            <a:picLocks noChangeAspect="1"/>
          </p:cNvPicPr>
          <p:nvPr/>
        </p:nvPicPr>
        <p:blipFill>
          <a:blip r:embed="rId2"/>
          <a:stretch/>
        </p:blipFill>
        <p:spPr>
          <a:xfrm>
            <a:off x="8410309" y="522288"/>
            <a:ext cx="3316287" cy="5878511"/>
          </a:xfrm>
          <a:prstGeom prst="rect">
            <a:avLst/>
          </a:prstGeom>
          <a:noFill/>
          <a:ln>
            <a:noFill/>
          </a:ln>
        </p:spPr>
      </p:pic>
      <p:pic>
        <p:nvPicPr>
          <p:cNvPr id="216" name="Picture 216"/>
          <p:cNvPicPr>
            <a:picLocks noChangeAspect="1"/>
          </p:cNvPicPr>
          <p:nvPr/>
        </p:nvPicPr>
        <p:blipFill>
          <a:blip r:embed="rId3"/>
          <a:stretch/>
        </p:blipFill>
        <p:spPr>
          <a:xfrm>
            <a:off x="4038600" y="4271962"/>
            <a:ext cx="4243255" cy="2103437"/>
          </a:xfrm>
          <a:prstGeom prst="rect">
            <a:avLst/>
          </a:prstGeom>
          <a:noFill/>
          <a:ln>
            <a:noFill/>
          </a:ln>
        </p:spPr>
      </p:pic>
    </p:spTree>
    <p:extLst>
      <p:ext uri="{BB962C8B-B14F-4D97-AF65-F5344CB8AC3E}">
        <p14:creationId xmlns:p14="http://schemas.microsoft.com/office/powerpoint/2010/main" val="1545315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 Box 218"/>
          <p:cNvSpPr>
            <a:spLocks noGrp="1"/>
          </p:cNvSpPr>
          <p:nvPr>
            <p:ph type="title" idx="4294967295"/>
          </p:nvPr>
        </p:nvSpPr>
        <p:spPr>
          <a:xfrm>
            <a:off x="2234407" y="152855"/>
            <a:ext cx="7570787" cy="1412875"/>
          </a:xfrm>
          <a:prstGeom prst="rect">
            <a:avLst/>
          </a:prstGeom>
        </p:spPr>
        <p:txBody>
          <a:bodyPr vert="horz" wrap="square" lIns="91440" tIns="45720" rIns="91440" bIns="45720" numCol="1" rtlCol="0" anchor="ctr">
            <a:normAutofit/>
          </a:bodyPr>
          <a:lstStyle/>
          <a:p>
            <a:r>
              <a:rPr lang="en-US" sz="4000" b="1" dirty="0">
                <a:solidFill>
                  <a:srgbClr val="0070C0"/>
                </a:solidFill>
                <a:latin typeface="Candara"/>
                <a:cs typeface="Candara"/>
              </a:rPr>
              <a:t>Cytokinesis</a:t>
            </a:r>
          </a:p>
        </p:txBody>
      </p:sp>
      <p:sp>
        <p:nvSpPr>
          <p:cNvPr id="219" name="Text Box 219"/>
          <p:cNvSpPr>
            <a:spLocks noGrp="1"/>
          </p:cNvSpPr>
          <p:nvPr>
            <p:ph sz="half" idx="4294967295"/>
          </p:nvPr>
        </p:nvSpPr>
        <p:spPr>
          <a:xfrm>
            <a:off x="501864" y="685800"/>
            <a:ext cx="7346735" cy="5617409"/>
          </a:xfrm>
          <a:prstGeom prst="rect">
            <a:avLst/>
          </a:prstGeom>
        </p:spPr>
        <p:txBody>
          <a:bodyPr vert="horz" wrap="square" lIns="91440" tIns="45720" rIns="91440" bIns="45720" numCol="1" rtlCol="0" anchor="t">
            <a:normAutofit fontScale="92500" lnSpcReduction="10000"/>
          </a:bodyPr>
          <a:lstStyle>
            <a:lvl1pPr>
              <a:defRPr lang="en-US" sz="2400" dirty="0" smtClean="0"/>
            </a:lvl1pPr>
            <a:lvl2pPr>
              <a:defRPr lang="en-US" sz="2200" dirty="0" smtClean="0"/>
            </a:lvl2pPr>
            <a:lvl3pPr>
              <a:defRPr lang="en-US" sz="2000" dirty="0" smtClean="0"/>
            </a:lvl3pPr>
            <a:lvl4pPr>
              <a:defRPr lang="en-US" sz="2000" dirty="0" smtClean="0"/>
            </a:lvl4pPr>
            <a:lvl5pPr>
              <a:defRPr lang="en-US" sz="1800" dirty="0" smtClean="0"/>
            </a:lvl5pPr>
          </a:lstStyle>
          <a:p>
            <a:pPr marL="0" indent="0" algn="just">
              <a:buNone/>
            </a:pPr>
            <a:r>
              <a:rPr lang="en-US" sz="3200" b="1" u="sng" dirty="0">
                <a:solidFill>
                  <a:srgbClr val="2F1F58"/>
                </a:solidFill>
              </a:rPr>
              <a:t>Plant Cells:</a:t>
            </a:r>
          </a:p>
          <a:p>
            <a:pPr lvl="1" algn="just"/>
            <a:r>
              <a:rPr lang="en-US" sz="3500" dirty="0"/>
              <a:t>Cytokinesis is somewhat different in plant cells. A plant cell's rigid cell wall cannot squeeze together in the same way that a cell membrane can. Instead, a structure called a cell plate forms across the middle of the cell, as shown in Figure 5. The cell plate begins to form new cell membranes between the two daughter cells. New cell walls then form around the cell membranes.</a:t>
            </a:r>
            <a:endParaRPr lang="en-US" sz="3500" dirty="0">
              <a:solidFill>
                <a:srgbClr val="0080FF"/>
              </a:solidFill>
            </a:endParaRPr>
          </a:p>
        </p:txBody>
      </p:sp>
      <p:pic>
        <p:nvPicPr>
          <p:cNvPr id="220" name="Picture 220"/>
          <p:cNvPicPr>
            <a:picLocks noChangeAspect="1"/>
          </p:cNvPicPr>
          <p:nvPr/>
        </p:nvPicPr>
        <p:blipFill>
          <a:blip r:embed="rId2"/>
          <a:stretch/>
        </p:blipFill>
        <p:spPr>
          <a:xfrm>
            <a:off x="8014672" y="523029"/>
            <a:ext cx="3675463" cy="2753853"/>
          </a:xfrm>
          <a:prstGeom prst="rect">
            <a:avLst/>
          </a:prstGeom>
          <a:noFill/>
          <a:ln>
            <a:noFill/>
          </a:ln>
        </p:spPr>
      </p:pic>
      <p:pic>
        <p:nvPicPr>
          <p:cNvPr id="222" name="Picture 222"/>
          <p:cNvPicPr>
            <a:picLocks noChangeAspect="1"/>
          </p:cNvPicPr>
          <p:nvPr/>
        </p:nvPicPr>
        <p:blipFill>
          <a:blip r:embed="rId3"/>
          <a:stretch/>
        </p:blipFill>
        <p:spPr>
          <a:xfrm>
            <a:off x="7848599" y="3429000"/>
            <a:ext cx="3841535" cy="2971910"/>
          </a:xfrm>
          <a:prstGeom prst="rect">
            <a:avLst/>
          </a:prstGeom>
          <a:noFill/>
          <a:ln>
            <a:noFill/>
          </a:ln>
        </p:spPr>
      </p:pic>
    </p:spTree>
    <p:extLst>
      <p:ext uri="{BB962C8B-B14F-4D97-AF65-F5344CB8AC3E}">
        <p14:creationId xmlns:p14="http://schemas.microsoft.com/office/powerpoint/2010/main" val="974635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C33BE-1FC1-4C9F-A0C6-6D2589DB018B}"/>
              </a:ext>
            </a:extLst>
          </p:cNvPr>
          <p:cNvPicPr>
            <a:picLocks noChangeAspect="1"/>
          </p:cNvPicPr>
          <p:nvPr/>
        </p:nvPicPr>
        <p:blipFill>
          <a:blip r:embed="rId2"/>
          <a:stretch>
            <a:fillRect/>
          </a:stretch>
        </p:blipFill>
        <p:spPr>
          <a:xfrm>
            <a:off x="410793" y="381000"/>
            <a:ext cx="8497422" cy="2870497"/>
          </a:xfrm>
          <a:prstGeom prst="rect">
            <a:avLst/>
          </a:prstGeom>
        </p:spPr>
      </p:pic>
      <p:pic>
        <p:nvPicPr>
          <p:cNvPr id="3" name="Picture 2">
            <a:extLst>
              <a:ext uri="{FF2B5EF4-FFF2-40B4-BE49-F238E27FC236}">
                <a16:creationId xmlns:a16="http://schemas.microsoft.com/office/drawing/2014/main" id="{E7580B0B-FD92-4F3E-BE7A-D2B3DBE307C9}"/>
              </a:ext>
            </a:extLst>
          </p:cNvPr>
          <p:cNvPicPr>
            <a:picLocks noChangeAspect="1"/>
          </p:cNvPicPr>
          <p:nvPr/>
        </p:nvPicPr>
        <p:blipFill>
          <a:blip r:embed="rId3"/>
          <a:stretch>
            <a:fillRect/>
          </a:stretch>
        </p:blipFill>
        <p:spPr>
          <a:xfrm>
            <a:off x="8908215" y="381000"/>
            <a:ext cx="2911092" cy="6096000"/>
          </a:xfrm>
          <a:prstGeom prst="rect">
            <a:avLst/>
          </a:prstGeom>
        </p:spPr>
      </p:pic>
      <p:sp>
        <p:nvSpPr>
          <p:cNvPr id="4" name="TextBox 3">
            <a:extLst>
              <a:ext uri="{FF2B5EF4-FFF2-40B4-BE49-F238E27FC236}">
                <a16:creationId xmlns:a16="http://schemas.microsoft.com/office/drawing/2014/main" id="{863D0EB8-9D64-4254-8F55-561E0CC5EF95}"/>
              </a:ext>
            </a:extLst>
          </p:cNvPr>
          <p:cNvSpPr txBox="1"/>
          <p:nvPr/>
        </p:nvSpPr>
        <p:spPr>
          <a:xfrm>
            <a:off x="533400" y="1667512"/>
            <a:ext cx="8077200" cy="1323439"/>
          </a:xfrm>
          <a:prstGeom prst="rect">
            <a:avLst/>
          </a:prstGeom>
          <a:noFill/>
        </p:spPr>
        <p:txBody>
          <a:bodyPr wrap="square" rtlCol="0">
            <a:spAutoFit/>
          </a:bodyPr>
          <a:lstStyle/>
          <a:p>
            <a:r>
              <a:rPr lang="en-US" sz="4000" dirty="0">
                <a:solidFill>
                  <a:srgbClr val="FF0000"/>
                </a:solidFill>
              </a:rPr>
              <a:t>The cell would not divide into two cells.</a:t>
            </a:r>
          </a:p>
        </p:txBody>
      </p:sp>
      <p:grpSp>
        <p:nvGrpSpPr>
          <p:cNvPr id="9" name="Group 8">
            <a:extLst>
              <a:ext uri="{FF2B5EF4-FFF2-40B4-BE49-F238E27FC236}">
                <a16:creationId xmlns:a16="http://schemas.microsoft.com/office/drawing/2014/main" id="{E8EE100D-5612-408B-9747-51D82D13F755}"/>
              </a:ext>
            </a:extLst>
          </p:cNvPr>
          <p:cNvGrpSpPr/>
          <p:nvPr/>
        </p:nvGrpSpPr>
        <p:grpSpPr>
          <a:xfrm>
            <a:off x="9982200" y="1621304"/>
            <a:ext cx="685800" cy="512296"/>
            <a:chOff x="9982200" y="1621304"/>
            <a:chExt cx="685800" cy="512296"/>
          </a:xfrm>
        </p:grpSpPr>
        <p:cxnSp>
          <p:nvCxnSpPr>
            <p:cNvPr id="6" name="Straight Connector 5">
              <a:extLst>
                <a:ext uri="{FF2B5EF4-FFF2-40B4-BE49-F238E27FC236}">
                  <a16:creationId xmlns:a16="http://schemas.microsoft.com/office/drawing/2014/main" id="{45F15BEB-EC96-44D1-8FDF-1F0040CD4C3C}"/>
                </a:ext>
              </a:extLst>
            </p:cNvPr>
            <p:cNvCxnSpPr>
              <a:cxnSpLocks/>
            </p:cNvCxnSpPr>
            <p:nvPr/>
          </p:nvCxnSpPr>
          <p:spPr>
            <a:xfrm>
              <a:off x="9982200" y="1667512"/>
              <a:ext cx="685800" cy="3898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B6E114-030C-4B44-940D-80EFAF276E7E}"/>
                </a:ext>
              </a:extLst>
            </p:cNvPr>
            <p:cNvCxnSpPr>
              <a:cxnSpLocks/>
            </p:cNvCxnSpPr>
            <p:nvPr/>
          </p:nvCxnSpPr>
          <p:spPr>
            <a:xfrm flipH="1">
              <a:off x="10058400" y="1621304"/>
              <a:ext cx="461353" cy="5122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89F4B6D-7ADC-419C-B3EF-6ED9705E5CF0}"/>
              </a:ext>
            </a:extLst>
          </p:cNvPr>
          <p:cNvGrpSpPr/>
          <p:nvPr/>
        </p:nvGrpSpPr>
        <p:grpSpPr>
          <a:xfrm>
            <a:off x="10058400" y="2476507"/>
            <a:ext cx="685800" cy="512296"/>
            <a:chOff x="9982200" y="1621304"/>
            <a:chExt cx="685800" cy="512296"/>
          </a:xfrm>
        </p:grpSpPr>
        <p:cxnSp>
          <p:nvCxnSpPr>
            <p:cNvPr id="13" name="Straight Connector 12">
              <a:extLst>
                <a:ext uri="{FF2B5EF4-FFF2-40B4-BE49-F238E27FC236}">
                  <a16:creationId xmlns:a16="http://schemas.microsoft.com/office/drawing/2014/main" id="{094FF5F3-0E3C-4E81-BAF2-016140F5BB95}"/>
                </a:ext>
              </a:extLst>
            </p:cNvPr>
            <p:cNvCxnSpPr>
              <a:cxnSpLocks/>
            </p:cNvCxnSpPr>
            <p:nvPr/>
          </p:nvCxnSpPr>
          <p:spPr>
            <a:xfrm>
              <a:off x="9982200" y="1667512"/>
              <a:ext cx="685800" cy="3898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E9ACB1-B1CD-477D-B018-EA98DC503176}"/>
                </a:ext>
              </a:extLst>
            </p:cNvPr>
            <p:cNvCxnSpPr>
              <a:cxnSpLocks/>
            </p:cNvCxnSpPr>
            <p:nvPr/>
          </p:nvCxnSpPr>
          <p:spPr>
            <a:xfrm flipH="1">
              <a:off x="10058400" y="1621304"/>
              <a:ext cx="461353" cy="5122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F79D3F9C-8EEF-4B2C-AAF4-4E38F1622586}"/>
              </a:ext>
            </a:extLst>
          </p:cNvPr>
          <p:cNvCxnSpPr>
            <a:cxnSpLocks/>
          </p:cNvCxnSpPr>
          <p:nvPr/>
        </p:nvCxnSpPr>
        <p:spPr>
          <a:xfrm>
            <a:off x="9753600" y="2270398"/>
            <a:ext cx="1259377" cy="342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13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defRPr/>
            </a:pPr>
            <a:r>
              <a:rPr lang="en-US" b="1" dirty="0">
                <a:solidFill>
                  <a:srgbClr val="0070C0"/>
                </a:solidFill>
                <a:ea typeface="+mj-ea"/>
                <a:cs typeface="+mj-cs"/>
              </a:rPr>
              <a:t>Recap</a:t>
            </a:r>
          </a:p>
        </p:txBody>
      </p:sp>
      <p:sp>
        <p:nvSpPr>
          <p:cNvPr id="97283" name="Rectangle 3"/>
          <p:cNvSpPr>
            <a:spLocks noGrp="1" noChangeArrowheads="1"/>
          </p:cNvSpPr>
          <p:nvPr>
            <p:ph type="body" idx="1"/>
          </p:nvPr>
        </p:nvSpPr>
        <p:spPr>
          <a:xfrm>
            <a:off x="609600" y="1403784"/>
            <a:ext cx="11125200" cy="4525963"/>
          </a:xfrm>
        </p:spPr>
        <p:txBody>
          <a:bodyPr>
            <a:normAutofit fontScale="92500" lnSpcReduction="10000"/>
          </a:bodyPr>
          <a:lstStyle/>
          <a:p>
            <a:pPr eaLnBrk="1" hangingPunct="1">
              <a:buFont typeface="Wingdings" charset="0"/>
              <a:buChar char="n"/>
              <a:defRPr/>
            </a:pPr>
            <a:r>
              <a:rPr lang="en-US" sz="4400" b="1" dirty="0">
                <a:solidFill>
                  <a:srgbClr val="0070C0"/>
                </a:solidFill>
                <a:ea typeface="+mn-ea"/>
                <a:cs typeface="+mn-cs"/>
              </a:rPr>
              <a:t>Interphase</a:t>
            </a:r>
            <a:r>
              <a:rPr lang="en-US" sz="4400" dirty="0">
                <a:solidFill>
                  <a:srgbClr val="0070C0"/>
                </a:solidFill>
                <a:ea typeface="+mn-ea"/>
                <a:cs typeface="+mn-cs"/>
              </a:rPr>
              <a:t>-</a:t>
            </a:r>
            <a:r>
              <a:rPr lang="en-US" sz="4400" dirty="0">
                <a:ea typeface="+mn-ea"/>
                <a:cs typeface="+mn-cs"/>
              </a:rPr>
              <a:t> The cell is preparing to divide and doing its daily functions or jobs</a:t>
            </a:r>
          </a:p>
          <a:p>
            <a:pPr eaLnBrk="1" hangingPunct="1">
              <a:buFont typeface="Wingdings" charset="0"/>
              <a:buChar char="n"/>
              <a:defRPr/>
            </a:pPr>
            <a:r>
              <a:rPr lang="en-US" sz="4400" b="1" dirty="0">
                <a:solidFill>
                  <a:srgbClr val="0070C0"/>
                </a:solidFill>
                <a:ea typeface="+mn-ea"/>
                <a:cs typeface="+mn-cs"/>
              </a:rPr>
              <a:t>Mitosis</a:t>
            </a:r>
            <a:r>
              <a:rPr lang="en-US" sz="4400" dirty="0">
                <a:solidFill>
                  <a:srgbClr val="0070C0"/>
                </a:solidFill>
                <a:ea typeface="+mn-ea"/>
                <a:cs typeface="+mn-cs"/>
              </a:rPr>
              <a:t>- </a:t>
            </a:r>
            <a:r>
              <a:rPr lang="en-US" sz="4400" dirty="0">
                <a:ea typeface="+mn-ea"/>
                <a:cs typeface="+mn-cs"/>
              </a:rPr>
              <a:t>Nucleus is preparing for Division and there are 4 phases- prophase, metaphase, anaphase, and telophase</a:t>
            </a:r>
          </a:p>
          <a:p>
            <a:pPr eaLnBrk="1" hangingPunct="1">
              <a:buFont typeface="Wingdings" charset="0"/>
              <a:buChar char="n"/>
              <a:defRPr/>
            </a:pPr>
            <a:r>
              <a:rPr lang="en-US" sz="4400" b="1" dirty="0">
                <a:solidFill>
                  <a:srgbClr val="0070C0"/>
                </a:solidFill>
                <a:ea typeface="+mn-ea"/>
                <a:cs typeface="+mn-cs"/>
              </a:rPr>
              <a:t>Cytokinesis</a:t>
            </a:r>
            <a:r>
              <a:rPr lang="en-US" sz="4400" dirty="0">
                <a:ea typeface="+mn-ea"/>
                <a:cs typeface="+mn-cs"/>
              </a:rPr>
              <a:t>- The cytoplasm divides resulting in 2 identical cells. </a:t>
            </a:r>
          </a:p>
        </p:txBody>
      </p:sp>
    </p:spTree>
    <p:extLst>
      <p:ext uri="{BB962C8B-B14F-4D97-AF65-F5344CB8AC3E}">
        <p14:creationId xmlns:p14="http://schemas.microsoft.com/office/powerpoint/2010/main" val="138750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0"/>
            <a:ext cx="8229600" cy="639762"/>
          </a:xfrm>
        </p:spPr>
        <p:txBody>
          <a:bodyPr>
            <a:normAutofit fontScale="90000"/>
          </a:bodyPr>
          <a:lstStyle/>
          <a:p>
            <a:r>
              <a:rPr lang="en-US" dirty="0">
                <a:solidFill>
                  <a:srgbClr val="0000FF"/>
                </a:solidFill>
              </a:rPr>
              <a:t>Why do Cells Divide?</a:t>
            </a:r>
          </a:p>
        </p:txBody>
      </p:sp>
      <p:sp>
        <p:nvSpPr>
          <p:cNvPr id="3" name="Content Placeholder 2"/>
          <p:cNvSpPr>
            <a:spLocks noGrp="1"/>
          </p:cNvSpPr>
          <p:nvPr>
            <p:ph idx="1"/>
          </p:nvPr>
        </p:nvSpPr>
        <p:spPr>
          <a:xfrm>
            <a:off x="1905000" y="3962400"/>
            <a:ext cx="8229600" cy="2362200"/>
          </a:xfrm>
        </p:spPr>
        <p:txBody>
          <a:bodyPr>
            <a:normAutofit fontScale="92500"/>
          </a:bodyPr>
          <a:lstStyle/>
          <a:p>
            <a:r>
              <a:rPr lang="en-US" u="sng" dirty="0"/>
              <a:t>Unicellular organisms</a:t>
            </a:r>
            <a:r>
              <a:rPr lang="en-US" dirty="0"/>
              <a:t> - cell division is ONLY for the purpose of reproduction</a:t>
            </a:r>
          </a:p>
          <a:p>
            <a:r>
              <a:rPr lang="en-US" u="sng" dirty="0"/>
              <a:t>Multicellular organisms</a:t>
            </a:r>
            <a:r>
              <a:rPr lang="en-US" dirty="0"/>
              <a:t> – use cell division for growth, development, repair and reproduction.</a:t>
            </a:r>
            <a:endParaRPr lang="en-US" u="sng" dirty="0"/>
          </a:p>
        </p:txBody>
      </p:sp>
      <p:sp>
        <p:nvSpPr>
          <p:cNvPr id="4" name="TextBox 3"/>
          <p:cNvSpPr txBox="1"/>
          <p:nvPr/>
        </p:nvSpPr>
        <p:spPr>
          <a:xfrm>
            <a:off x="381000" y="410573"/>
            <a:ext cx="9753600" cy="2985433"/>
          </a:xfrm>
          <a:prstGeom prst="rect">
            <a:avLst/>
          </a:prstGeom>
          <a:noFill/>
        </p:spPr>
        <p:txBody>
          <a:bodyPr wrap="square" rtlCol="0">
            <a:spAutoFit/>
          </a:bodyPr>
          <a:lstStyle/>
          <a:p>
            <a:r>
              <a:rPr lang="en-US" sz="4000" dirty="0"/>
              <a:t>Warm Up &amp; Review…</a:t>
            </a:r>
          </a:p>
          <a:p>
            <a:pPr>
              <a:buFont typeface="Arial" pitchFamily="34" charset="0"/>
              <a:buChar char="•"/>
            </a:pPr>
            <a:r>
              <a:rPr lang="en-US" sz="2800" dirty="0"/>
              <a:t> Organisms that have only one cell are called…</a:t>
            </a:r>
          </a:p>
          <a:p>
            <a:pPr lvl="1"/>
            <a:r>
              <a:rPr lang="en-US" sz="2800" dirty="0"/>
              <a:t>unicellular</a:t>
            </a:r>
          </a:p>
          <a:p>
            <a:pPr>
              <a:buFont typeface="Arial" pitchFamily="34" charset="0"/>
              <a:buChar char="•"/>
            </a:pPr>
            <a:r>
              <a:rPr lang="en-US" sz="2800" dirty="0"/>
              <a:t> Organisms made of more than one cell are called…</a:t>
            </a:r>
          </a:p>
          <a:p>
            <a:pPr lvl="1"/>
            <a:r>
              <a:rPr lang="en-US" sz="2800" dirty="0" err="1"/>
              <a:t>multicellular</a:t>
            </a:r>
            <a:endParaRPr lang="en-US" sz="2800" dirty="0"/>
          </a:p>
          <a:p>
            <a:endParaRPr lang="en-US" sz="3600" dirty="0"/>
          </a:p>
        </p:txBody>
      </p:sp>
      <p:pic>
        <p:nvPicPr>
          <p:cNvPr id="13314" name="Picture 2" descr="http://t2.gstatic.com/images?q=tbn:ANd9GcQxmbElP1m6y78WtaGD82n_li6TPA9oreNowSGyhBQmeC6412Xa"/>
          <p:cNvPicPr>
            <a:picLocks noChangeAspect="1" noChangeArrowheads="1"/>
          </p:cNvPicPr>
          <p:nvPr/>
        </p:nvPicPr>
        <p:blipFill>
          <a:blip r:embed="rId2" cstate="print"/>
          <a:srcRect/>
          <a:stretch>
            <a:fillRect/>
          </a:stretch>
        </p:blipFill>
        <p:spPr bwMode="auto">
          <a:xfrm>
            <a:off x="9448800" y="501192"/>
            <a:ext cx="2162670" cy="1619915"/>
          </a:xfrm>
          <a:prstGeom prst="rect">
            <a:avLst/>
          </a:prstGeom>
          <a:noFill/>
        </p:spPr>
      </p:pic>
      <p:pic>
        <p:nvPicPr>
          <p:cNvPr id="13316" name="Picture 4" descr="http://bioweb.uwlax.edu/bio203/s2009/gutierre_marc/MPj04392700000%5b1%5d.gif"/>
          <p:cNvPicPr>
            <a:picLocks noChangeAspect="1" noChangeArrowheads="1"/>
          </p:cNvPicPr>
          <p:nvPr/>
        </p:nvPicPr>
        <p:blipFill>
          <a:blip r:embed="rId3" cstate="print"/>
          <a:srcRect l="9524" t="23810" r="14286"/>
          <a:stretch>
            <a:fillRect/>
          </a:stretch>
        </p:blipFill>
        <p:spPr bwMode="auto">
          <a:xfrm>
            <a:off x="9223403" y="2332900"/>
            <a:ext cx="2613464" cy="17423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800" decel="100000"/>
                                        <p:tgtEl>
                                          <p:spTgt spid="4">
                                            <p:txEl>
                                              <p:pRg st="2" end="2"/>
                                            </p:txEl>
                                          </p:spTgt>
                                        </p:tgtEl>
                                      </p:cBhvr>
                                    </p:animEffect>
                                    <p:anim calcmode="lin" valueType="num">
                                      <p:cBhvr>
                                        <p:cTn id="8" dur="800" decel="100000" fill="hold"/>
                                        <p:tgtEl>
                                          <p:spTgt spid="4">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4">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800" decel="100000"/>
                                        <p:tgtEl>
                                          <p:spTgt spid="3">
                                            <p:txEl>
                                              <p:pRg st="0" end="0"/>
                                            </p:txEl>
                                          </p:spTgt>
                                        </p:tgtEl>
                                      </p:cBhvr>
                                    </p:animEffect>
                                    <p:anim calcmode="lin" valueType="num">
                                      <p:cBhvr>
                                        <p:cTn id="24"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800" decel="100000"/>
                                        <p:tgtEl>
                                          <p:spTgt spid="4">
                                            <p:txEl>
                                              <p:pRg st="4" end="4"/>
                                            </p:txEl>
                                          </p:spTgt>
                                        </p:tgtEl>
                                      </p:cBhvr>
                                    </p:animEffect>
                                    <p:anim calcmode="lin" valueType="num">
                                      <p:cBhvr>
                                        <p:cTn id="38" dur="800" decel="100000" fill="hold"/>
                                        <p:tgtEl>
                                          <p:spTgt spid="4">
                                            <p:txEl>
                                              <p:pRg st="4" end="4"/>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4">
                                            <p:txEl>
                                              <p:pRg st="4" end="4"/>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4">
                                            <p:txEl>
                                              <p:pRg st="4" end="4"/>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4">
                                            <p:txEl>
                                              <p:pRg st="4" end="4"/>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4">
                                            <p:txEl>
                                              <p:pRg st="4" end="4"/>
                                            </p:txEl>
                                          </p:spTgt>
                                        </p:tgtEl>
                                        <p:attrNameLst>
                                          <p:attrName>ppt_y</p:attrName>
                                        </p:attrNameLst>
                                      </p:cBhvr>
                                      <p:tavLst>
                                        <p:tav tm="0">
                                          <p:val>
                                            <p:strVal val="#ppt_y+0.1"/>
                                          </p:val>
                                        </p:tav>
                                        <p:tav tm="100000">
                                          <p:val>
                                            <p:strVal val="#ppt_y"/>
                                          </p:val>
                                        </p:tav>
                                      </p:tavLst>
                                    </p:anim>
                                  </p:childTnLst>
                                </p:cTn>
                              </p:par>
                              <p:par>
                                <p:cTn id="43" presetID="30" presetClass="entr" presetSubtype="0" fill="hold" nodeType="withEffect">
                                  <p:stCondLst>
                                    <p:cond delay="0"/>
                                  </p:stCondLst>
                                  <p:childTnLst>
                                    <p:set>
                                      <p:cBhvr>
                                        <p:cTn id="44" dur="1" fill="hold">
                                          <p:stCondLst>
                                            <p:cond delay="0"/>
                                          </p:stCondLst>
                                        </p:cTn>
                                        <p:tgtEl>
                                          <p:spTgt spid="13316"/>
                                        </p:tgtEl>
                                        <p:attrNameLst>
                                          <p:attrName>style.visibility</p:attrName>
                                        </p:attrNameLst>
                                      </p:cBhvr>
                                      <p:to>
                                        <p:strVal val="visible"/>
                                      </p:to>
                                    </p:set>
                                    <p:animEffect transition="in" filter="fade">
                                      <p:cBhvr>
                                        <p:cTn id="45" dur="800" decel="100000"/>
                                        <p:tgtEl>
                                          <p:spTgt spid="13316"/>
                                        </p:tgtEl>
                                      </p:cBhvr>
                                    </p:animEffect>
                                    <p:anim calcmode="lin" valueType="num">
                                      <p:cBhvr>
                                        <p:cTn id="46" dur="800" decel="100000" fill="hold"/>
                                        <p:tgtEl>
                                          <p:spTgt spid="13316"/>
                                        </p:tgtEl>
                                        <p:attrNameLst>
                                          <p:attrName>style.rotation</p:attrName>
                                        </p:attrNameLst>
                                      </p:cBhvr>
                                      <p:tavLst>
                                        <p:tav tm="0">
                                          <p:val>
                                            <p:fltVal val="-90"/>
                                          </p:val>
                                        </p:tav>
                                        <p:tav tm="100000">
                                          <p:val>
                                            <p:fltVal val="0"/>
                                          </p:val>
                                        </p:tav>
                                      </p:tavLst>
                                    </p:anim>
                                    <p:anim calcmode="lin" valueType="num">
                                      <p:cBhvr>
                                        <p:cTn id="47" dur="800" decel="100000" fill="hold"/>
                                        <p:tgtEl>
                                          <p:spTgt spid="13316"/>
                                        </p:tgtEl>
                                        <p:attrNameLst>
                                          <p:attrName>ppt_x</p:attrName>
                                        </p:attrNameLst>
                                      </p:cBhvr>
                                      <p:tavLst>
                                        <p:tav tm="0">
                                          <p:val>
                                            <p:strVal val="#ppt_x+0.4"/>
                                          </p:val>
                                        </p:tav>
                                        <p:tav tm="100000">
                                          <p:val>
                                            <p:strVal val="#ppt_x-0.05"/>
                                          </p:val>
                                        </p:tav>
                                      </p:tavLst>
                                    </p:anim>
                                    <p:anim calcmode="lin" valueType="num">
                                      <p:cBhvr>
                                        <p:cTn id="48" dur="800" decel="100000" fill="hold"/>
                                        <p:tgtEl>
                                          <p:spTgt spid="13316"/>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3316"/>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3316"/>
                                        </p:tgtEl>
                                        <p:attrNameLst>
                                          <p:attrName>ppt_y</p:attrName>
                                        </p:attrNameLst>
                                      </p:cBhvr>
                                      <p:tavLst>
                                        <p:tav tm="0">
                                          <p:val>
                                            <p:strVal val="#ppt_y+0.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Effect transition="in" filter="fade">
                                      <p:cBhvr>
                                        <p:cTn id="55" dur="800" decel="100000"/>
                                        <p:tgtEl>
                                          <p:spTgt spid="3">
                                            <p:txEl>
                                              <p:pRg st="1" end="1"/>
                                            </p:txEl>
                                          </p:spTgt>
                                        </p:tgtEl>
                                      </p:cBhvr>
                                    </p:animEffect>
                                    <p:anim calcmode="lin" valueType="num">
                                      <p:cBhvr>
                                        <p:cTn id="5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762001"/>
            <a:ext cx="10820400" cy="1703387"/>
          </a:xfrm>
        </p:spPr>
        <p:txBody>
          <a:bodyPr>
            <a:normAutofit fontScale="90000"/>
          </a:bodyPr>
          <a:lstStyle/>
          <a:p>
            <a:pPr algn="just" eaLnBrk="1" hangingPunct="1">
              <a:defRPr/>
            </a:pPr>
            <a:r>
              <a:rPr lang="en-US" dirty="0">
                <a:ea typeface="+mj-ea"/>
                <a:cs typeface="+mj-cs"/>
              </a:rPr>
              <a:t>Question: ________ is the part of the cell cycle during which the cell is not dividing and just carrying out its normal functions. </a:t>
            </a:r>
          </a:p>
        </p:txBody>
      </p:sp>
      <p:sp>
        <p:nvSpPr>
          <p:cNvPr id="118787" name="Rectangle 3"/>
          <p:cNvSpPr>
            <a:spLocks noGrp="1" noChangeArrowheads="1"/>
          </p:cNvSpPr>
          <p:nvPr>
            <p:ph type="body" idx="1"/>
          </p:nvPr>
        </p:nvSpPr>
        <p:spPr>
          <a:xfrm>
            <a:off x="1981200" y="3048001"/>
            <a:ext cx="8229600" cy="3082925"/>
          </a:xfrm>
        </p:spPr>
        <p:txBody>
          <a:bodyPr/>
          <a:lstStyle/>
          <a:p>
            <a:pPr marL="0" indent="0">
              <a:buNone/>
              <a:defRPr/>
            </a:pPr>
            <a:r>
              <a:rPr lang="en-US" dirty="0">
                <a:ea typeface="+mn-ea"/>
                <a:cs typeface="+mn-cs"/>
              </a:rPr>
              <a:t>A. Prophase</a:t>
            </a:r>
          </a:p>
          <a:p>
            <a:pPr marL="0" indent="0">
              <a:buNone/>
              <a:defRPr/>
            </a:pPr>
            <a:r>
              <a:rPr lang="en-US" dirty="0">
                <a:ea typeface="+mn-ea"/>
                <a:cs typeface="+mn-cs"/>
              </a:rPr>
              <a:t>B. Mitosis </a:t>
            </a:r>
          </a:p>
          <a:p>
            <a:pPr marL="0" indent="0">
              <a:buNone/>
              <a:defRPr/>
            </a:pPr>
            <a:r>
              <a:rPr lang="en-US" dirty="0">
                <a:ea typeface="+mn-ea"/>
                <a:cs typeface="+mn-cs"/>
              </a:rPr>
              <a:t>C. Cytokinesis</a:t>
            </a:r>
          </a:p>
          <a:p>
            <a:pPr marL="0" indent="0">
              <a:buNone/>
              <a:defRPr/>
            </a:pPr>
            <a:r>
              <a:rPr lang="en-US" dirty="0">
                <a:ea typeface="+mn-ea"/>
                <a:cs typeface="+mn-cs"/>
              </a:rPr>
              <a:t>D. Anaphase</a:t>
            </a:r>
          </a:p>
          <a:p>
            <a:pPr marL="0" indent="0">
              <a:buNone/>
              <a:defRPr/>
            </a:pPr>
            <a:r>
              <a:rPr lang="en-US" dirty="0">
                <a:ea typeface="+mn-ea"/>
                <a:cs typeface="+mn-cs"/>
              </a:rPr>
              <a:t>E. Interphase</a:t>
            </a:r>
          </a:p>
        </p:txBody>
      </p:sp>
    </p:spTree>
    <p:extLst>
      <p:ext uri="{BB962C8B-B14F-4D97-AF65-F5344CB8AC3E}">
        <p14:creationId xmlns:p14="http://schemas.microsoft.com/office/powerpoint/2010/main" val="4013664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body" idx="1"/>
          </p:nvPr>
        </p:nvSpPr>
        <p:spPr>
          <a:xfrm>
            <a:off x="1981200" y="3048001"/>
            <a:ext cx="8229600" cy="3082925"/>
          </a:xfrm>
        </p:spPr>
        <p:txBody>
          <a:bodyPr/>
          <a:lstStyle/>
          <a:p>
            <a:pPr marL="0" indent="0">
              <a:buNone/>
              <a:defRPr/>
            </a:pPr>
            <a:r>
              <a:rPr lang="en-US" dirty="0">
                <a:ea typeface="+mn-ea"/>
                <a:cs typeface="+mn-cs"/>
              </a:rPr>
              <a:t>A. Prophase</a:t>
            </a:r>
          </a:p>
          <a:p>
            <a:pPr marL="0" indent="0">
              <a:buNone/>
              <a:defRPr/>
            </a:pPr>
            <a:r>
              <a:rPr lang="en-US" dirty="0">
                <a:ea typeface="+mn-ea"/>
                <a:cs typeface="+mn-cs"/>
              </a:rPr>
              <a:t>B. Mitosis </a:t>
            </a:r>
          </a:p>
          <a:p>
            <a:pPr marL="0" indent="0">
              <a:buNone/>
              <a:defRPr/>
            </a:pPr>
            <a:r>
              <a:rPr lang="en-US" dirty="0">
                <a:ea typeface="+mn-ea"/>
                <a:cs typeface="+mn-cs"/>
              </a:rPr>
              <a:t>C. Cytokinesis</a:t>
            </a:r>
          </a:p>
          <a:p>
            <a:pPr marL="0" indent="0">
              <a:buNone/>
              <a:defRPr/>
            </a:pPr>
            <a:r>
              <a:rPr lang="en-US" dirty="0">
                <a:ea typeface="+mn-ea"/>
                <a:cs typeface="+mn-cs"/>
              </a:rPr>
              <a:t>D. Anaphase</a:t>
            </a:r>
          </a:p>
          <a:p>
            <a:pPr marL="0" indent="0">
              <a:buNone/>
              <a:defRPr/>
            </a:pPr>
            <a:r>
              <a:rPr lang="en-US" dirty="0">
                <a:ea typeface="+mn-ea"/>
                <a:cs typeface="+mn-cs"/>
              </a:rPr>
              <a:t>E. </a:t>
            </a:r>
            <a:r>
              <a:rPr lang="en-US" b="1" dirty="0">
                <a:solidFill>
                  <a:srgbClr val="0070C0"/>
                </a:solidFill>
                <a:ea typeface="+mn-ea"/>
                <a:cs typeface="+mn-cs"/>
              </a:rPr>
              <a:t>Interphase</a:t>
            </a:r>
          </a:p>
        </p:txBody>
      </p:sp>
      <p:sp>
        <p:nvSpPr>
          <p:cNvPr id="6" name="Rectangle 2">
            <a:extLst>
              <a:ext uri="{FF2B5EF4-FFF2-40B4-BE49-F238E27FC236}">
                <a16:creationId xmlns:a16="http://schemas.microsoft.com/office/drawing/2014/main" id="{823D6FC1-D75F-492F-BB7A-8BBFB2396BA1}"/>
              </a:ext>
            </a:extLst>
          </p:cNvPr>
          <p:cNvSpPr>
            <a:spLocks noGrp="1" noChangeArrowheads="1"/>
          </p:cNvSpPr>
          <p:nvPr>
            <p:ph type="title"/>
          </p:nvPr>
        </p:nvSpPr>
        <p:spPr>
          <a:xfrm>
            <a:off x="685800" y="762001"/>
            <a:ext cx="10820400" cy="1703387"/>
          </a:xfrm>
        </p:spPr>
        <p:txBody>
          <a:bodyPr>
            <a:normAutofit fontScale="90000"/>
          </a:bodyPr>
          <a:lstStyle/>
          <a:p>
            <a:pPr algn="just" eaLnBrk="1" hangingPunct="1">
              <a:defRPr/>
            </a:pPr>
            <a:r>
              <a:rPr lang="en-US" dirty="0">
                <a:ea typeface="+mj-ea"/>
                <a:cs typeface="+mj-cs"/>
              </a:rPr>
              <a:t>Question: ________ is the part of the cell cycle during which the cell is not dividing and just carrying out its normal functions. </a:t>
            </a:r>
          </a:p>
        </p:txBody>
      </p:sp>
    </p:spTree>
    <p:extLst>
      <p:ext uri="{BB962C8B-B14F-4D97-AF65-F5344CB8AC3E}">
        <p14:creationId xmlns:p14="http://schemas.microsoft.com/office/powerpoint/2010/main" val="995682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277814"/>
            <a:ext cx="11277600" cy="1855787"/>
          </a:xfrm>
        </p:spPr>
        <p:txBody>
          <a:bodyPr>
            <a:normAutofit/>
          </a:bodyPr>
          <a:lstStyle/>
          <a:p>
            <a:pPr algn="just" eaLnBrk="1" hangingPunct="1">
              <a:defRPr/>
            </a:pPr>
            <a:r>
              <a:rPr lang="en-US" dirty="0">
                <a:ea typeface="+mj-ea"/>
                <a:cs typeface="+mj-cs"/>
              </a:rPr>
              <a:t>Question: ________ is the division of the cytoplasm at the end of mitosis. </a:t>
            </a:r>
          </a:p>
        </p:txBody>
      </p:sp>
      <p:sp>
        <p:nvSpPr>
          <p:cNvPr id="120835" name="Rectangle 3"/>
          <p:cNvSpPr>
            <a:spLocks noGrp="1" noChangeArrowheads="1"/>
          </p:cNvSpPr>
          <p:nvPr>
            <p:ph type="body" idx="1"/>
          </p:nvPr>
        </p:nvSpPr>
        <p:spPr>
          <a:xfrm>
            <a:off x="1981200" y="2514601"/>
            <a:ext cx="8229600" cy="3616325"/>
          </a:xfrm>
        </p:spPr>
        <p:txBody>
          <a:bodyPr/>
          <a:lstStyle/>
          <a:p>
            <a:pPr marL="0" indent="0">
              <a:buNone/>
              <a:defRPr/>
            </a:pPr>
            <a:r>
              <a:rPr lang="en-US" dirty="0">
                <a:ea typeface="+mn-ea"/>
                <a:cs typeface="+mn-cs"/>
              </a:rPr>
              <a:t>A. Prophase</a:t>
            </a:r>
          </a:p>
          <a:p>
            <a:pPr marL="0" indent="0">
              <a:buNone/>
              <a:defRPr/>
            </a:pPr>
            <a:r>
              <a:rPr lang="en-US" dirty="0">
                <a:ea typeface="+mn-ea"/>
                <a:cs typeface="+mn-cs"/>
              </a:rPr>
              <a:t>B. Mitosis </a:t>
            </a:r>
          </a:p>
          <a:p>
            <a:pPr marL="0" indent="0">
              <a:buNone/>
              <a:defRPr/>
            </a:pPr>
            <a:r>
              <a:rPr lang="en-US" dirty="0">
                <a:ea typeface="+mn-ea"/>
                <a:cs typeface="+mn-cs"/>
              </a:rPr>
              <a:t>C. Cytokinesis</a:t>
            </a:r>
          </a:p>
          <a:p>
            <a:pPr marL="0" indent="0">
              <a:buNone/>
              <a:defRPr/>
            </a:pPr>
            <a:r>
              <a:rPr lang="en-US" dirty="0">
                <a:ea typeface="+mn-ea"/>
                <a:cs typeface="+mn-cs"/>
              </a:rPr>
              <a:t>D. Interphase</a:t>
            </a:r>
          </a:p>
          <a:p>
            <a:pPr marL="0" indent="0">
              <a:buNone/>
              <a:defRPr/>
            </a:pPr>
            <a:r>
              <a:rPr lang="en-US" dirty="0">
                <a:ea typeface="+mn-ea"/>
                <a:cs typeface="+mn-cs"/>
              </a:rPr>
              <a:t>E. Anaphase</a:t>
            </a:r>
          </a:p>
        </p:txBody>
      </p:sp>
    </p:spTree>
    <p:extLst>
      <p:ext uri="{BB962C8B-B14F-4D97-AF65-F5344CB8AC3E}">
        <p14:creationId xmlns:p14="http://schemas.microsoft.com/office/powerpoint/2010/main" val="1512747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body" idx="1"/>
          </p:nvPr>
        </p:nvSpPr>
        <p:spPr>
          <a:xfrm>
            <a:off x="1981200" y="2514601"/>
            <a:ext cx="8229600" cy="3616325"/>
          </a:xfrm>
        </p:spPr>
        <p:txBody>
          <a:bodyPr/>
          <a:lstStyle/>
          <a:p>
            <a:pPr marL="0" indent="0">
              <a:buNone/>
              <a:defRPr/>
            </a:pPr>
            <a:r>
              <a:rPr lang="en-US" dirty="0">
                <a:ea typeface="+mn-ea"/>
                <a:cs typeface="+mn-cs"/>
              </a:rPr>
              <a:t>A. Prophase</a:t>
            </a:r>
          </a:p>
          <a:p>
            <a:pPr marL="0" indent="0">
              <a:buNone/>
              <a:defRPr/>
            </a:pPr>
            <a:r>
              <a:rPr lang="en-US" dirty="0">
                <a:ea typeface="+mn-ea"/>
                <a:cs typeface="+mn-cs"/>
              </a:rPr>
              <a:t>B. Mitosis </a:t>
            </a:r>
          </a:p>
          <a:p>
            <a:pPr marL="0" indent="0">
              <a:buNone/>
              <a:defRPr/>
            </a:pPr>
            <a:r>
              <a:rPr lang="en-US" dirty="0">
                <a:solidFill>
                  <a:srgbClr val="0070C0"/>
                </a:solidFill>
                <a:ea typeface="+mn-ea"/>
                <a:cs typeface="+mn-cs"/>
              </a:rPr>
              <a:t>C. Cytokinesis</a:t>
            </a:r>
          </a:p>
          <a:p>
            <a:pPr marL="0" indent="0">
              <a:buNone/>
              <a:defRPr/>
            </a:pPr>
            <a:r>
              <a:rPr lang="en-US" dirty="0">
                <a:ea typeface="+mn-ea"/>
                <a:cs typeface="+mn-cs"/>
              </a:rPr>
              <a:t>D. Interphase</a:t>
            </a:r>
          </a:p>
          <a:p>
            <a:pPr marL="0" indent="0">
              <a:buNone/>
              <a:defRPr/>
            </a:pPr>
            <a:r>
              <a:rPr lang="en-US" dirty="0">
                <a:ea typeface="+mn-ea"/>
                <a:cs typeface="+mn-cs"/>
              </a:rPr>
              <a:t>E. Anaphase</a:t>
            </a:r>
          </a:p>
        </p:txBody>
      </p:sp>
      <p:sp>
        <p:nvSpPr>
          <p:cNvPr id="6" name="Rectangle 2">
            <a:extLst>
              <a:ext uri="{FF2B5EF4-FFF2-40B4-BE49-F238E27FC236}">
                <a16:creationId xmlns:a16="http://schemas.microsoft.com/office/drawing/2014/main" id="{1486921C-4E15-497C-B5D9-D65441ED0B18}"/>
              </a:ext>
            </a:extLst>
          </p:cNvPr>
          <p:cNvSpPr>
            <a:spLocks noGrp="1" noChangeArrowheads="1"/>
          </p:cNvSpPr>
          <p:nvPr>
            <p:ph type="title"/>
          </p:nvPr>
        </p:nvSpPr>
        <p:spPr>
          <a:xfrm>
            <a:off x="457200" y="277814"/>
            <a:ext cx="11277600" cy="1855787"/>
          </a:xfrm>
        </p:spPr>
        <p:txBody>
          <a:bodyPr>
            <a:normAutofit/>
          </a:bodyPr>
          <a:lstStyle/>
          <a:p>
            <a:pPr algn="just" eaLnBrk="1" hangingPunct="1">
              <a:defRPr/>
            </a:pPr>
            <a:r>
              <a:rPr lang="en-US" dirty="0">
                <a:ea typeface="+mj-ea"/>
                <a:cs typeface="+mj-cs"/>
              </a:rPr>
              <a:t>Question: ________ is the division of the cytoplasm at the end of mitosis. </a:t>
            </a:r>
          </a:p>
        </p:txBody>
      </p:sp>
    </p:spTree>
    <p:extLst>
      <p:ext uri="{BB962C8B-B14F-4D97-AF65-F5344CB8AC3E}">
        <p14:creationId xmlns:p14="http://schemas.microsoft.com/office/powerpoint/2010/main" val="2982423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277814"/>
            <a:ext cx="11277600" cy="1855787"/>
          </a:xfrm>
        </p:spPr>
        <p:txBody>
          <a:bodyPr>
            <a:normAutofit/>
          </a:bodyPr>
          <a:lstStyle/>
          <a:p>
            <a:pPr algn="just" eaLnBrk="1" hangingPunct="1">
              <a:defRPr/>
            </a:pPr>
            <a:r>
              <a:rPr lang="en-US" dirty="0">
                <a:ea typeface="+mj-ea"/>
                <a:cs typeface="+mj-cs"/>
              </a:rPr>
              <a:t>Question: ________ is the phase of mitosis where the chromosomes first appear. </a:t>
            </a:r>
          </a:p>
        </p:txBody>
      </p:sp>
      <p:sp>
        <p:nvSpPr>
          <p:cNvPr id="121859" name="Rectangle 3"/>
          <p:cNvSpPr>
            <a:spLocks noGrp="1" noChangeArrowheads="1"/>
          </p:cNvSpPr>
          <p:nvPr>
            <p:ph type="body" idx="1"/>
          </p:nvPr>
        </p:nvSpPr>
        <p:spPr>
          <a:xfrm>
            <a:off x="1981200" y="2133601"/>
            <a:ext cx="8229600" cy="3616325"/>
          </a:xfrm>
        </p:spPr>
        <p:txBody>
          <a:bodyPr/>
          <a:lstStyle/>
          <a:p>
            <a:pPr marL="0" indent="0">
              <a:buNone/>
              <a:defRPr/>
            </a:pPr>
            <a:r>
              <a:rPr lang="en-US" dirty="0">
                <a:ea typeface="+mn-ea"/>
                <a:cs typeface="+mn-cs"/>
              </a:rPr>
              <a:t>A. Metaphase</a:t>
            </a:r>
          </a:p>
          <a:p>
            <a:pPr marL="0" indent="0">
              <a:buNone/>
              <a:defRPr/>
            </a:pPr>
            <a:r>
              <a:rPr lang="en-US" dirty="0">
                <a:ea typeface="+mn-ea"/>
                <a:cs typeface="+mn-cs"/>
              </a:rPr>
              <a:t>B. Prophase</a:t>
            </a:r>
          </a:p>
          <a:p>
            <a:pPr marL="0" indent="0">
              <a:buNone/>
              <a:defRPr/>
            </a:pPr>
            <a:r>
              <a:rPr lang="en-US" dirty="0">
                <a:ea typeface="+mn-ea"/>
                <a:cs typeface="+mn-cs"/>
              </a:rPr>
              <a:t>C. </a:t>
            </a:r>
            <a:r>
              <a:rPr lang="en-US" dirty="0" err="1">
                <a:ea typeface="+mn-ea"/>
                <a:cs typeface="+mn-cs"/>
              </a:rPr>
              <a:t>Telophase</a:t>
            </a:r>
            <a:endParaRPr lang="en-US" dirty="0">
              <a:ea typeface="+mn-ea"/>
              <a:cs typeface="+mn-cs"/>
            </a:endParaRPr>
          </a:p>
          <a:p>
            <a:pPr marL="0" indent="0">
              <a:buNone/>
              <a:defRPr/>
            </a:pPr>
            <a:r>
              <a:rPr lang="en-US" dirty="0">
                <a:ea typeface="+mn-ea"/>
                <a:cs typeface="+mn-cs"/>
              </a:rPr>
              <a:t>D. Anaphase</a:t>
            </a:r>
          </a:p>
          <a:p>
            <a:pPr marL="0" indent="0">
              <a:buNone/>
              <a:defRPr/>
            </a:pPr>
            <a:r>
              <a:rPr lang="en-US" dirty="0">
                <a:ea typeface="+mn-ea"/>
                <a:cs typeface="+mn-cs"/>
              </a:rPr>
              <a:t>E. Interphase</a:t>
            </a:r>
          </a:p>
        </p:txBody>
      </p:sp>
    </p:spTree>
    <p:extLst>
      <p:ext uri="{BB962C8B-B14F-4D97-AF65-F5344CB8AC3E}">
        <p14:creationId xmlns:p14="http://schemas.microsoft.com/office/powerpoint/2010/main" val="4081346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type="body" idx="1"/>
          </p:nvPr>
        </p:nvSpPr>
        <p:spPr>
          <a:xfrm>
            <a:off x="1981200" y="2133601"/>
            <a:ext cx="8229600" cy="3616325"/>
          </a:xfrm>
        </p:spPr>
        <p:txBody>
          <a:bodyPr/>
          <a:lstStyle/>
          <a:p>
            <a:pPr marL="0" indent="0">
              <a:buNone/>
              <a:defRPr/>
            </a:pPr>
            <a:r>
              <a:rPr lang="en-US" dirty="0">
                <a:ea typeface="+mn-ea"/>
                <a:cs typeface="+mn-cs"/>
              </a:rPr>
              <a:t>A. Metaphase</a:t>
            </a:r>
          </a:p>
          <a:p>
            <a:pPr marL="0" indent="0">
              <a:buNone/>
              <a:defRPr/>
            </a:pPr>
            <a:r>
              <a:rPr lang="en-US" dirty="0">
                <a:ea typeface="+mn-ea"/>
                <a:cs typeface="+mn-cs"/>
              </a:rPr>
              <a:t>B. </a:t>
            </a:r>
            <a:r>
              <a:rPr lang="en-US" dirty="0">
                <a:solidFill>
                  <a:srgbClr val="0070C0"/>
                </a:solidFill>
                <a:ea typeface="+mn-ea"/>
                <a:cs typeface="+mn-cs"/>
              </a:rPr>
              <a:t>Prophase</a:t>
            </a:r>
          </a:p>
          <a:p>
            <a:pPr marL="0" indent="0">
              <a:buNone/>
              <a:defRPr/>
            </a:pPr>
            <a:r>
              <a:rPr lang="en-US" dirty="0">
                <a:ea typeface="+mn-ea"/>
                <a:cs typeface="+mn-cs"/>
              </a:rPr>
              <a:t>C. </a:t>
            </a:r>
            <a:r>
              <a:rPr lang="en-US" dirty="0" err="1">
                <a:ea typeface="+mn-ea"/>
                <a:cs typeface="+mn-cs"/>
              </a:rPr>
              <a:t>Telophase</a:t>
            </a:r>
            <a:endParaRPr lang="en-US" dirty="0">
              <a:ea typeface="+mn-ea"/>
              <a:cs typeface="+mn-cs"/>
            </a:endParaRPr>
          </a:p>
          <a:p>
            <a:pPr marL="0" indent="0">
              <a:buNone/>
              <a:defRPr/>
            </a:pPr>
            <a:r>
              <a:rPr lang="en-US" dirty="0">
                <a:ea typeface="+mn-ea"/>
                <a:cs typeface="+mn-cs"/>
              </a:rPr>
              <a:t>D. Anaphase</a:t>
            </a:r>
          </a:p>
          <a:p>
            <a:pPr marL="0" indent="0">
              <a:buNone/>
              <a:defRPr/>
            </a:pPr>
            <a:r>
              <a:rPr lang="en-US" dirty="0">
                <a:ea typeface="+mn-ea"/>
                <a:cs typeface="+mn-cs"/>
              </a:rPr>
              <a:t>E. Interphase</a:t>
            </a:r>
          </a:p>
        </p:txBody>
      </p:sp>
      <p:sp>
        <p:nvSpPr>
          <p:cNvPr id="6" name="Rectangle 2">
            <a:extLst>
              <a:ext uri="{FF2B5EF4-FFF2-40B4-BE49-F238E27FC236}">
                <a16:creationId xmlns:a16="http://schemas.microsoft.com/office/drawing/2014/main" id="{C7C2B8F7-3418-413C-BBDA-889A9F51C925}"/>
              </a:ext>
            </a:extLst>
          </p:cNvPr>
          <p:cNvSpPr>
            <a:spLocks noGrp="1" noChangeArrowheads="1"/>
          </p:cNvSpPr>
          <p:nvPr>
            <p:ph type="title"/>
          </p:nvPr>
        </p:nvSpPr>
        <p:spPr>
          <a:xfrm>
            <a:off x="457200" y="277814"/>
            <a:ext cx="11277600" cy="1855787"/>
          </a:xfrm>
        </p:spPr>
        <p:txBody>
          <a:bodyPr>
            <a:normAutofit/>
          </a:bodyPr>
          <a:lstStyle/>
          <a:p>
            <a:pPr algn="just" eaLnBrk="1" hangingPunct="1">
              <a:defRPr/>
            </a:pPr>
            <a:r>
              <a:rPr lang="en-US" dirty="0">
                <a:ea typeface="+mj-ea"/>
                <a:cs typeface="+mj-cs"/>
              </a:rPr>
              <a:t>Question: ________ is the phase of mitosis where the chromosomes first appear. </a:t>
            </a:r>
          </a:p>
        </p:txBody>
      </p:sp>
    </p:spTree>
    <p:extLst>
      <p:ext uri="{BB962C8B-B14F-4D97-AF65-F5344CB8AC3E}">
        <p14:creationId xmlns:p14="http://schemas.microsoft.com/office/powerpoint/2010/main" val="481685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277814"/>
            <a:ext cx="11353800" cy="2389187"/>
          </a:xfrm>
        </p:spPr>
        <p:txBody>
          <a:bodyPr>
            <a:normAutofit/>
          </a:bodyPr>
          <a:lstStyle/>
          <a:p>
            <a:pPr algn="just" eaLnBrk="1" hangingPunct="1">
              <a:defRPr/>
            </a:pPr>
            <a:r>
              <a:rPr lang="en-US" dirty="0">
                <a:ea typeface="+mj-ea"/>
                <a:cs typeface="+mj-cs"/>
              </a:rPr>
              <a:t>Question: _________ is the part of mitosis where a new nuclear membrane forms and chromosomes turn threadlike.</a:t>
            </a:r>
          </a:p>
        </p:txBody>
      </p:sp>
      <p:sp>
        <p:nvSpPr>
          <p:cNvPr id="122883" name="Rectangle 3"/>
          <p:cNvSpPr>
            <a:spLocks noGrp="1" noChangeArrowheads="1"/>
          </p:cNvSpPr>
          <p:nvPr>
            <p:ph type="body" idx="1"/>
          </p:nvPr>
        </p:nvSpPr>
        <p:spPr>
          <a:xfrm>
            <a:off x="1946564" y="2514601"/>
            <a:ext cx="8229600" cy="3082925"/>
          </a:xfrm>
        </p:spPr>
        <p:txBody>
          <a:bodyPr/>
          <a:lstStyle/>
          <a:p>
            <a:pPr marL="0" indent="0">
              <a:buNone/>
              <a:defRPr/>
            </a:pPr>
            <a:r>
              <a:rPr lang="en-US" dirty="0">
                <a:ea typeface="+mn-ea"/>
                <a:cs typeface="+mn-cs"/>
              </a:rPr>
              <a:t>A. Metaphase</a:t>
            </a:r>
          </a:p>
          <a:p>
            <a:pPr marL="0" indent="0">
              <a:buNone/>
              <a:defRPr/>
            </a:pPr>
            <a:r>
              <a:rPr lang="en-US" dirty="0">
                <a:ea typeface="+mn-ea"/>
                <a:cs typeface="+mn-cs"/>
              </a:rPr>
              <a:t>B. Prophase</a:t>
            </a:r>
          </a:p>
          <a:p>
            <a:pPr marL="0" indent="0">
              <a:buNone/>
              <a:defRPr/>
            </a:pPr>
            <a:r>
              <a:rPr lang="en-US" dirty="0">
                <a:ea typeface="+mn-ea"/>
                <a:cs typeface="+mn-cs"/>
              </a:rPr>
              <a:t>C. </a:t>
            </a:r>
            <a:r>
              <a:rPr lang="en-US" dirty="0" err="1">
                <a:ea typeface="+mn-ea"/>
                <a:cs typeface="+mn-cs"/>
              </a:rPr>
              <a:t>Telophase</a:t>
            </a:r>
            <a:endParaRPr lang="en-US" dirty="0">
              <a:ea typeface="+mn-ea"/>
              <a:cs typeface="+mn-cs"/>
            </a:endParaRPr>
          </a:p>
          <a:p>
            <a:pPr marL="0" indent="0">
              <a:buNone/>
              <a:defRPr/>
            </a:pPr>
            <a:r>
              <a:rPr lang="en-US" dirty="0">
                <a:ea typeface="+mn-ea"/>
                <a:cs typeface="+mn-cs"/>
              </a:rPr>
              <a:t>D. Anaphase</a:t>
            </a:r>
          </a:p>
          <a:p>
            <a:pPr marL="0" indent="0">
              <a:buNone/>
              <a:defRPr/>
            </a:pPr>
            <a:r>
              <a:rPr lang="en-US" dirty="0">
                <a:ea typeface="+mn-ea"/>
                <a:cs typeface="+mn-cs"/>
              </a:rPr>
              <a:t>E. Interphase</a:t>
            </a:r>
          </a:p>
        </p:txBody>
      </p:sp>
    </p:spTree>
    <p:extLst>
      <p:ext uri="{BB962C8B-B14F-4D97-AF65-F5344CB8AC3E}">
        <p14:creationId xmlns:p14="http://schemas.microsoft.com/office/powerpoint/2010/main" val="239977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type="body" idx="1"/>
          </p:nvPr>
        </p:nvSpPr>
        <p:spPr>
          <a:xfrm>
            <a:off x="1946564" y="2514601"/>
            <a:ext cx="8229600" cy="3082925"/>
          </a:xfrm>
        </p:spPr>
        <p:txBody>
          <a:bodyPr/>
          <a:lstStyle/>
          <a:p>
            <a:pPr marL="0" indent="0">
              <a:buNone/>
              <a:defRPr/>
            </a:pPr>
            <a:r>
              <a:rPr lang="en-US" dirty="0">
                <a:ea typeface="+mn-ea"/>
                <a:cs typeface="+mn-cs"/>
              </a:rPr>
              <a:t>A. Metaphase</a:t>
            </a:r>
          </a:p>
          <a:p>
            <a:pPr marL="0" indent="0">
              <a:buNone/>
              <a:defRPr/>
            </a:pPr>
            <a:r>
              <a:rPr lang="en-US" dirty="0">
                <a:ea typeface="+mn-ea"/>
                <a:cs typeface="+mn-cs"/>
              </a:rPr>
              <a:t>B. Prophase</a:t>
            </a:r>
          </a:p>
          <a:p>
            <a:pPr marL="0" indent="0">
              <a:buNone/>
              <a:defRPr/>
            </a:pPr>
            <a:r>
              <a:rPr lang="en-US" dirty="0">
                <a:ea typeface="+mn-ea"/>
                <a:cs typeface="+mn-cs"/>
              </a:rPr>
              <a:t>C. </a:t>
            </a:r>
            <a:r>
              <a:rPr lang="en-US" dirty="0" err="1">
                <a:solidFill>
                  <a:srgbClr val="0070C0"/>
                </a:solidFill>
                <a:ea typeface="+mn-ea"/>
                <a:cs typeface="+mn-cs"/>
              </a:rPr>
              <a:t>Telophase</a:t>
            </a:r>
            <a:endParaRPr lang="en-US" dirty="0">
              <a:solidFill>
                <a:srgbClr val="0070C0"/>
              </a:solidFill>
              <a:ea typeface="+mn-ea"/>
              <a:cs typeface="+mn-cs"/>
            </a:endParaRPr>
          </a:p>
          <a:p>
            <a:pPr marL="0" indent="0">
              <a:buNone/>
              <a:defRPr/>
            </a:pPr>
            <a:r>
              <a:rPr lang="en-US" dirty="0">
                <a:ea typeface="+mn-ea"/>
                <a:cs typeface="+mn-cs"/>
              </a:rPr>
              <a:t>D. Anaphase</a:t>
            </a:r>
          </a:p>
          <a:p>
            <a:pPr marL="0" indent="0">
              <a:buNone/>
              <a:defRPr/>
            </a:pPr>
            <a:r>
              <a:rPr lang="en-US" dirty="0">
                <a:ea typeface="+mn-ea"/>
                <a:cs typeface="+mn-cs"/>
              </a:rPr>
              <a:t>E. Interphase</a:t>
            </a:r>
          </a:p>
        </p:txBody>
      </p:sp>
      <p:sp>
        <p:nvSpPr>
          <p:cNvPr id="6" name="Rectangle 2">
            <a:extLst>
              <a:ext uri="{FF2B5EF4-FFF2-40B4-BE49-F238E27FC236}">
                <a16:creationId xmlns:a16="http://schemas.microsoft.com/office/drawing/2014/main" id="{803DA490-C364-416C-821C-0EF8FBD90A43}"/>
              </a:ext>
            </a:extLst>
          </p:cNvPr>
          <p:cNvSpPr>
            <a:spLocks noGrp="1" noChangeArrowheads="1"/>
          </p:cNvSpPr>
          <p:nvPr>
            <p:ph type="title"/>
          </p:nvPr>
        </p:nvSpPr>
        <p:spPr>
          <a:xfrm>
            <a:off x="457200" y="277814"/>
            <a:ext cx="11353800" cy="2389187"/>
          </a:xfrm>
        </p:spPr>
        <p:txBody>
          <a:bodyPr>
            <a:normAutofit/>
          </a:bodyPr>
          <a:lstStyle/>
          <a:p>
            <a:pPr algn="just" eaLnBrk="1" hangingPunct="1">
              <a:defRPr/>
            </a:pPr>
            <a:r>
              <a:rPr lang="en-US" dirty="0">
                <a:ea typeface="+mj-ea"/>
                <a:cs typeface="+mj-cs"/>
              </a:rPr>
              <a:t>Question: _________ is the part of mitosis where a new nuclear membrane forms and chromosomes turn threadlike.</a:t>
            </a:r>
          </a:p>
        </p:txBody>
      </p:sp>
    </p:spTree>
    <p:extLst>
      <p:ext uri="{BB962C8B-B14F-4D97-AF65-F5344CB8AC3E}">
        <p14:creationId xmlns:p14="http://schemas.microsoft.com/office/powerpoint/2010/main" val="3830494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7814"/>
            <a:ext cx="11277600" cy="2008187"/>
          </a:xfrm>
        </p:spPr>
        <p:txBody>
          <a:bodyPr>
            <a:normAutofit/>
          </a:bodyPr>
          <a:lstStyle/>
          <a:p>
            <a:pPr algn="l" eaLnBrk="1" hangingPunct="1">
              <a:defRPr/>
            </a:pPr>
            <a:r>
              <a:rPr lang="en-US" dirty="0">
                <a:ea typeface="+mj-ea"/>
                <a:cs typeface="+mj-cs"/>
              </a:rPr>
              <a:t>Question: This is the phase of mitosis where the chromosomes line up in the middle. </a:t>
            </a:r>
          </a:p>
        </p:txBody>
      </p:sp>
      <p:sp>
        <p:nvSpPr>
          <p:cNvPr id="123907" name="Rectangle 3"/>
          <p:cNvSpPr>
            <a:spLocks noGrp="1" noChangeArrowheads="1"/>
          </p:cNvSpPr>
          <p:nvPr>
            <p:ph type="body" idx="1"/>
          </p:nvPr>
        </p:nvSpPr>
        <p:spPr>
          <a:xfrm>
            <a:off x="1981200" y="2667001"/>
            <a:ext cx="8229600" cy="3463925"/>
          </a:xfrm>
        </p:spPr>
        <p:txBody>
          <a:bodyPr/>
          <a:lstStyle/>
          <a:p>
            <a:pPr marL="0" indent="0">
              <a:buNone/>
              <a:defRPr/>
            </a:pPr>
            <a:r>
              <a:rPr lang="en-US" dirty="0">
                <a:ea typeface="+mn-ea"/>
                <a:cs typeface="+mn-cs"/>
              </a:rPr>
              <a:t>A. Metaphase</a:t>
            </a:r>
          </a:p>
          <a:p>
            <a:pPr marL="0" indent="0">
              <a:buNone/>
              <a:defRPr/>
            </a:pPr>
            <a:r>
              <a:rPr lang="en-US" dirty="0">
                <a:ea typeface="+mn-ea"/>
                <a:cs typeface="+mn-cs"/>
              </a:rPr>
              <a:t>B. Prophase</a:t>
            </a:r>
          </a:p>
          <a:p>
            <a:pPr marL="0" indent="0">
              <a:buNone/>
              <a:defRPr/>
            </a:pPr>
            <a:r>
              <a:rPr lang="en-US" dirty="0">
                <a:ea typeface="+mn-ea"/>
                <a:cs typeface="+mn-cs"/>
              </a:rPr>
              <a:t>C. </a:t>
            </a:r>
            <a:r>
              <a:rPr lang="en-US" dirty="0" err="1">
                <a:ea typeface="+mn-ea"/>
                <a:cs typeface="+mn-cs"/>
              </a:rPr>
              <a:t>Telophase</a:t>
            </a:r>
            <a:endParaRPr lang="en-US" dirty="0">
              <a:ea typeface="+mn-ea"/>
              <a:cs typeface="+mn-cs"/>
            </a:endParaRPr>
          </a:p>
          <a:p>
            <a:pPr marL="0" indent="0">
              <a:buNone/>
              <a:defRPr/>
            </a:pPr>
            <a:r>
              <a:rPr lang="en-US" dirty="0">
                <a:ea typeface="+mn-ea"/>
                <a:cs typeface="+mn-cs"/>
              </a:rPr>
              <a:t>D. Anaphase</a:t>
            </a:r>
          </a:p>
          <a:p>
            <a:pPr marL="0" indent="0">
              <a:buNone/>
              <a:defRPr/>
            </a:pPr>
            <a:r>
              <a:rPr lang="en-US" dirty="0">
                <a:ea typeface="+mn-ea"/>
                <a:cs typeface="+mn-cs"/>
              </a:rPr>
              <a:t>E. Interphase</a:t>
            </a:r>
          </a:p>
        </p:txBody>
      </p:sp>
    </p:spTree>
    <p:extLst>
      <p:ext uri="{BB962C8B-B14F-4D97-AF65-F5344CB8AC3E}">
        <p14:creationId xmlns:p14="http://schemas.microsoft.com/office/powerpoint/2010/main" val="1804083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body" idx="1"/>
          </p:nvPr>
        </p:nvSpPr>
        <p:spPr>
          <a:xfrm>
            <a:off x="1981200" y="2667001"/>
            <a:ext cx="8229600" cy="3463925"/>
          </a:xfrm>
        </p:spPr>
        <p:txBody>
          <a:bodyPr/>
          <a:lstStyle/>
          <a:p>
            <a:pPr marL="0" indent="0">
              <a:buNone/>
              <a:defRPr/>
            </a:pPr>
            <a:r>
              <a:rPr lang="en-US" dirty="0">
                <a:solidFill>
                  <a:srgbClr val="0070C0"/>
                </a:solidFill>
                <a:ea typeface="+mn-ea"/>
                <a:cs typeface="+mn-cs"/>
              </a:rPr>
              <a:t>A. Metaphase</a:t>
            </a:r>
          </a:p>
          <a:p>
            <a:pPr marL="0" indent="0">
              <a:buNone/>
              <a:defRPr/>
            </a:pPr>
            <a:r>
              <a:rPr lang="en-US" dirty="0">
                <a:ea typeface="+mn-ea"/>
                <a:cs typeface="+mn-cs"/>
              </a:rPr>
              <a:t>B. Prophase</a:t>
            </a:r>
          </a:p>
          <a:p>
            <a:pPr marL="0" indent="0">
              <a:buNone/>
              <a:defRPr/>
            </a:pPr>
            <a:r>
              <a:rPr lang="en-US" dirty="0">
                <a:ea typeface="+mn-ea"/>
                <a:cs typeface="+mn-cs"/>
              </a:rPr>
              <a:t>C. </a:t>
            </a:r>
            <a:r>
              <a:rPr lang="en-US" dirty="0" err="1">
                <a:ea typeface="+mn-ea"/>
                <a:cs typeface="+mn-cs"/>
              </a:rPr>
              <a:t>Telophase</a:t>
            </a:r>
            <a:endParaRPr lang="en-US" dirty="0">
              <a:ea typeface="+mn-ea"/>
              <a:cs typeface="+mn-cs"/>
            </a:endParaRPr>
          </a:p>
          <a:p>
            <a:pPr marL="0" indent="0">
              <a:buNone/>
              <a:defRPr/>
            </a:pPr>
            <a:r>
              <a:rPr lang="en-US" dirty="0">
                <a:ea typeface="+mn-ea"/>
                <a:cs typeface="+mn-cs"/>
              </a:rPr>
              <a:t>D. Anaphase</a:t>
            </a:r>
          </a:p>
          <a:p>
            <a:pPr marL="0" indent="0">
              <a:buNone/>
              <a:defRPr/>
            </a:pPr>
            <a:r>
              <a:rPr lang="en-US" dirty="0">
                <a:ea typeface="+mn-ea"/>
                <a:cs typeface="+mn-cs"/>
              </a:rPr>
              <a:t>E. Interphase</a:t>
            </a:r>
          </a:p>
        </p:txBody>
      </p:sp>
      <p:sp>
        <p:nvSpPr>
          <p:cNvPr id="6" name="Rectangle 2">
            <a:extLst>
              <a:ext uri="{FF2B5EF4-FFF2-40B4-BE49-F238E27FC236}">
                <a16:creationId xmlns:a16="http://schemas.microsoft.com/office/drawing/2014/main" id="{DB0223A7-3C67-4211-B8A4-865AA1C4A850}"/>
              </a:ext>
            </a:extLst>
          </p:cNvPr>
          <p:cNvSpPr>
            <a:spLocks noGrp="1" noChangeArrowheads="1"/>
          </p:cNvSpPr>
          <p:nvPr>
            <p:ph type="title"/>
          </p:nvPr>
        </p:nvSpPr>
        <p:spPr>
          <a:xfrm>
            <a:off x="457200" y="277814"/>
            <a:ext cx="11277600" cy="2008187"/>
          </a:xfrm>
        </p:spPr>
        <p:txBody>
          <a:bodyPr>
            <a:normAutofit/>
          </a:bodyPr>
          <a:lstStyle/>
          <a:p>
            <a:pPr algn="l" eaLnBrk="1" hangingPunct="1">
              <a:defRPr/>
            </a:pPr>
            <a:r>
              <a:rPr lang="en-US" dirty="0">
                <a:ea typeface="+mj-ea"/>
                <a:cs typeface="+mj-cs"/>
              </a:rPr>
              <a:t>Question: This is the phase of mitosis where the chromosomes line up in the middle. </a:t>
            </a:r>
          </a:p>
        </p:txBody>
      </p:sp>
    </p:spTree>
    <p:extLst>
      <p:ext uri="{BB962C8B-B14F-4D97-AF65-F5344CB8AC3E}">
        <p14:creationId xmlns:p14="http://schemas.microsoft.com/office/powerpoint/2010/main" val="1207063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VA643073">
            <a:hlinkClick r:id="" action="ppaction://media"/>
            <a:extLst>
              <a:ext uri="{FF2B5EF4-FFF2-40B4-BE49-F238E27FC236}">
                <a16:creationId xmlns:a16="http://schemas.microsoft.com/office/drawing/2014/main" id="{EA9B64DB-CFB1-4707-A653-922AF3EF66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9073" y="488854"/>
            <a:ext cx="10453854" cy="5880293"/>
          </a:xfrm>
          <a:prstGeom prst="rect">
            <a:avLst/>
          </a:prstGeom>
        </p:spPr>
      </p:pic>
    </p:spTree>
    <p:extLst>
      <p:ext uri="{BB962C8B-B14F-4D97-AF65-F5344CB8AC3E}">
        <p14:creationId xmlns:p14="http://schemas.microsoft.com/office/powerpoint/2010/main" val="2103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277814"/>
            <a:ext cx="11353800" cy="2770187"/>
          </a:xfrm>
        </p:spPr>
        <p:txBody>
          <a:bodyPr>
            <a:normAutofit/>
          </a:bodyPr>
          <a:lstStyle/>
          <a:p>
            <a:pPr algn="just" eaLnBrk="1" hangingPunct="1">
              <a:defRPr/>
            </a:pPr>
            <a:r>
              <a:rPr lang="en-US" dirty="0">
                <a:ea typeface="+mj-ea"/>
                <a:cs typeface="+mj-cs"/>
              </a:rPr>
              <a:t>Question: This is the phase in mitosis where the chromosomes separate and get pulled to opposite sides of the cell. </a:t>
            </a:r>
          </a:p>
        </p:txBody>
      </p:sp>
      <p:sp>
        <p:nvSpPr>
          <p:cNvPr id="124931" name="Rectangle 3"/>
          <p:cNvSpPr>
            <a:spLocks noGrp="1" noChangeArrowheads="1"/>
          </p:cNvSpPr>
          <p:nvPr>
            <p:ph type="body" idx="1"/>
          </p:nvPr>
        </p:nvSpPr>
        <p:spPr>
          <a:xfrm>
            <a:off x="1981200" y="3124201"/>
            <a:ext cx="8229600" cy="3006725"/>
          </a:xfrm>
        </p:spPr>
        <p:txBody>
          <a:bodyPr/>
          <a:lstStyle/>
          <a:p>
            <a:pPr marL="0" indent="0">
              <a:buNone/>
              <a:defRPr/>
            </a:pPr>
            <a:r>
              <a:rPr lang="en-US" dirty="0">
                <a:ea typeface="+mn-ea"/>
                <a:cs typeface="+mn-cs"/>
              </a:rPr>
              <a:t>A. Metaphase</a:t>
            </a:r>
          </a:p>
          <a:p>
            <a:pPr marL="0" indent="0">
              <a:buNone/>
              <a:defRPr/>
            </a:pPr>
            <a:r>
              <a:rPr lang="en-US" dirty="0">
                <a:ea typeface="+mn-ea"/>
                <a:cs typeface="+mn-cs"/>
              </a:rPr>
              <a:t>B. Prophase</a:t>
            </a:r>
          </a:p>
          <a:p>
            <a:pPr marL="0" indent="0">
              <a:buNone/>
              <a:defRPr/>
            </a:pPr>
            <a:r>
              <a:rPr lang="en-US" dirty="0">
                <a:ea typeface="+mn-ea"/>
                <a:cs typeface="+mn-cs"/>
              </a:rPr>
              <a:t>C. </a:t>
            </a:r>
            <a:r>
              <a:rPr lang="en-US" dirty="0" err="1">
                <a:ea typeface="+mn-ea"/>
                <a:cs typeface="+mn-cs"/>
              </a:rPr>
              <a:t>Telophase</a:t>
            </a:r>
            <a:endParaRPr lang="en-US" dirty="0">
              <a:ea typeface="+mn-ea"/>
              <a:cs typeface="+mn-cs"/>
            </a:endParaRPr>
          </a:p>
          <a:p>
            <a:pPr marL="0" indent="0">
              <a:buNone/>
              <a:defRPr/>
            </a:pPr>
            <a:r>
              <a:rPr lang="en-US" dirty="0">
                <a:ea typeface="+mn-ea"/>
                <a:cs typeface="+mn-cs"/>
              </a:rPr>
              <a:t>D. Interphase</a:t>
            </a:r>
          </a:p>
          <a:p>
            <a:pPr marL="0" indent="0">
              <a:buNone/>
              <a:defRPr/>
            </a:pPr>
            <a:r>
              <a:rPr lang="en-US" dirty="0">
                <a:ea typeface="+mn-ea"/>
                <a:cs typeface="+mn-cs"/>
              </a:rPr>
              <a:t>E. Anaphase</a:t>
            </a:r>
          </a:p>
        </p:txBody>
      </p:sp>
    </p:spTree>
    <p:extLst>
      <p:ext uri="{BB962C8B-B14F-4D97-AF65-F5344CB8AC3E}">
        <p14:creationId xmlns:p14="http://schemas.microsoft.com/office/powerpoint/2010/main" val="1943279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981200" y="3124201"/>
            <a:ext cx="8229600" cy="3006725"/>
          </a:xfrm>
        </p:spPr>
        <p:txBody>
          <a:bodyPr/>
          <a:lstStyle/>
          <a:p>
            <a:pPr marL="0" indent="0">
              <a:buNone/>
              <a:defRPr/>
            </a:pPr>
            <a:r>
              <a:rPr lang="en-US" dirty="0">
                <a:ea typeface="+mn-ea"/>
                <a:cs typeface="+mn-cs"/>
              </a:rPr>
              <a:t>A. Metaphase</a:t>
            </a:r>
          </a:p>
          <a:p>
            <a:pPr marL="0" indent="0">
              <a:buNone/>
              <a:defRPr/>
            </a:pPr>
            <a:r>
              <a:rPr lang="en-US" dirty="0">
                <a:ea typeface="+mn-ea"/>
                <a:cs typeface="+mn-cs"/>
              </a:rPr>
              <a:t>B. Prophase</a:t>
            </a:r>
          </a:p>
          <a:p>
            <a:pPr marL="0" indent="0">
              <a:buNone/>
              <a:defRPr/>
            </a:pPr>
            <a:r>
              <a:rPr lang="en-US" dirty="0">
                <a:ea typeface="+mn-ea"/>
                <a:cs typeface="+mn-cs"/>
              </a:rPr>
              <a:t>C. </a:t>
            </a:r>
            <a:r>
              <a:rPr lang="en-US" dirty="0" err="1">
                <a:ea typeface="+mn-ea"/>
                <a:cs typeface="+mn-cs"/>
              </a:rPr>
              <a:t>Telophase</a:t>
            </a:r>
            <a:endParaRPr lang="en-US" dirty="0">
              <a:ea typeface="+mn-ea"/>
              <a:cs typeface="+mn-cs"/>
            </a:endParaRPr>
          </a:p>
          <a:p>
            <a:pPr marL="0" indent="0">
              <a:buNone/>
              <a:defRPr/>
            </a:pPr>
            <a:r>
              <a:rPr lang="en-US" dirty="0">
                <a:ea typeface="+mn-ea"/>
                <a:cs typeface="+mn-cs"/>
              </a:rPr>
              <a:t>D. Interphase</a:t>
            </a:r>
          </a:p>
          <a:p>
            <a:pPr marL="0" indent="0">
              <a:buNone/>
              <a:defRPr/>
            </a:pPr>
            <a:r>
              <a:rPr lang="en-US" dirty="0">
                <a:solidFill>
                  <a:srgbClr val="0070C0"/>
                </a:solidFill>
                <a:ea typeface="+mn-ea"/>
                <a:cs typeface="+mn-cs"/>
              </a:rPr>
              <a:t>E. Anaphase</a:t>
            </a:r>
          </a:p>
        </p:txBody>
      </p:sp>
      <p:sp>
        <p:nvSpPr>
          <p:cNvPr id="6" name="Rectangle 2">
            <a:extLst>
              <a:ext uri="{FF2B5EF4-FFF2-40B4-BE49-F238E27FC236}">
                <a16:creationId xmlns:a16="http://schemas.microsoft.com/office/drawing/2014/main" id="{D7CDDDD5-E6FB-4413-AA31-7787EB714B1B}"/>
              </a:ext>
            </a:extLst>
          </p:cNvPr>
          <p:cNvSpPr>
            <a:spLocks noGrp="1" noChangeArrowheads="1"/>
          </p:cNvSpPr>
          <p:nvPr>
            <p:ph type="title"/>
          </p:nvPr>
        </p:nvSpPr>
        <p:spPr>
          <a:xfrm>
            <a:off x="457200" y="277814"/>
            <a:ext cx="11353800" cy="2770187"/>
          </a:xfrm>
        </p:spPr>
        <p:txBody>
          <a:bodyPr>
            <a:normAutofit/>
          </a:bodyPr>
          <a:lstStyle/>
          <a:p>
            <a:pPr algn="just" eaLnBrk="1" hangingPunct="1">
              <a:defRPr/>
            </a:pPr>
            <a:r>
              <a:rPr lang="en-US" dirty="0">
                <a:ea typeface="+mj-ea"/>
                <a:cs typeface="+mj-cs"/>
              </a:rPr>
              <a:t>Question: This is the phase in mitosis where the chromosomes separate and get pulled to opposite sides of the cell. </a:t>
            </a:r>
          </a:p>
        </p:txBody>
      </p:sp>
    </p:spTree>
    <p:extLst>
      <p:ext uri="{BB962C8B-B14F-4D97-AF65-F5344CB8AC3E}">
        <p14:creationId xmlns:p14="http://schemas.microsoft.com/office/powerpoint/2010/main" val="2324268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1A4B42-89FF-4598-AF93-A8CF2728EF3A}"/>
              </a:ext>
            </a:extLst>
          </p:cNvPr>
          <p:cNvPicPr>
            <a:picLocks noChangeAspect="1"/>
          </p:cNvPicPr>
          <p:nvPr/>
        </p:nvPicPr>
        <p:blipFill>
          <a:blip r:embed="rId2"/>
          <a:stretch>
            <a:fillRect/>
          </a:stretch>
        </p:blipFill>
        <p:spPr>
          <a:xfrm>
            <a:off x="554182" y="1429509"/>
            <a:ext cx="11083636" cy="3998982"/>
          </a:xfrm>
          <a:prstGeom prst="rect">
            <a:avLst/>
          </a:prstGeom>
        </p:spPr>
      </p:pic>
      <p:sp>
        <p:nvSpPr>
          <p:cNvPr id="3" name="TextBox 2">
            <a:extLst>
              <a:ext uri="{FF2B5EF4-FFF2-40B4-BE49-F238E27FC236}">
                <a16:creationId xmlns:a16="http://schemas.microsoft.com/office/drawing/2014/main" id="{D3667605-A9B6-4C8F-BD89-64A94D12AD8D}"/>
              </a:ext>
            </a:extLst>
          </p:cNvPr>
          <p:cNvSpPr txBox="1"/>
          <p:nvPr/>
        </p:nvSpPr>
        <p:spPr>
          <a:xfrm>
            <a:off x="579582" y="4352952"/>
            <a:ext cx="1414318" cy="400110"/>
          </a:xfrm>
          <a:prstGeom prst="rect">
            <a:avLst/>
          </a:prstGeom>
          <a:noFill/>
        </p:spPr>
        <p:txBody>
          <a:bodyPr wrap="square" rtlCol="0">
            <a:spAutoFit/>
          </a:bodyPr>
          <a:lstStyle/>
          <a:p>
            <a:pPr algn="ctr"/>
            <a:r>
              <a:rPr lang="en-US" sz="2000" dirty="0">
                <a:solidFill>
                  <a:srgbClr val="FF0000"/>
                </a:solidFill>
              </a:rPr>
              <a:t>Interphase</a:t>
            </a:r>
          </a:p>
        </p:txBody>
      </p:sp>
      <p:sp>
        <p:nvSpPr>
          <p:cNvPr id="4" name="TextBox 3">
            <a:extLst>
              <a:ext uri="{FF2B5EF4-FFF2-40B4-BE49-F238E27FC236}">
                <a16:creationId xmlns:a16="http://schemas.microsoft.com/office/drawing/2014/main" id="{C3B3E9C9-74D3-4511-B425-599C7693241B}"/>
              </a:ext>
            </a:extLst>
          </p:cNvPr>
          <p:cNvSpPr txBox="1"/>
          <p:nvPr/>
        </p:nvSpPr>
        <p:spPr>
          <a:xfrm>
            <a:off x="1676400" y="4685890"/>
            <a:ext cx="1414318" cy="400110"/>
          </a:xfrm>
          <a:prstGeom prst="rect">
            <a:avLst/>
          </a:prstGeom>
          <a:noFill/>
        </p:spPr>
        <p:txBody>
          <a:bodyPr wrap="square" rtlCol="0">
            <a:spAutoFit/>
          </a:bodyPr>
          <a:lstStyle/>
          <a:p>
            <a:pPr algn="ctr"/>
            <a:r>
              <a:rPr lang="en-US" sz="2000" dirty="0">
                <a:solidFill>
                  <a:srgbClr val="FF0000"/>
                </a:solidFill>
              </a:rPr>
              <a:t>Prophase</a:t>
            </a:r>
          </a:p>
        </p:txBody>
      </p:sp>
      <p:sp>
        <p:nvSpPr>
          <p:cNvPr id="6" name="TextBox 5">
            <a:extLst>
              <a:ext uri="{FF2B5EF4-FFF2-40B4-BE49-F238E27FC236}">
                <a16:creationId xmlns:a16="http://schemas.microsoft.com/office/drawing/2014/main" id="{ED31250E-8CBC-40FF-A1D8-E2DBC5C299BE}"/>
              </a:ext>
            </a:extLst>
          </p:cNvPr>
          <p:cNvSpPr txBox="1"/>
          <p:nvPr/>
        </p:nvSpPr>
        <p:spPr>
          <a:xfrm>
            <a:off x="3090718" y="4473135"/>
            <a:ext cx="1414318" cy="400110"/>
          </a:xfrm>
          <a:prstGeom prst="rect">
            <a:avLst/>
          </a:prstGeom>
          <a:noFill/>
        </p:spPr>
        <p:txBody>
          <a:bodyPr wrap="square" rtlCol="0">
            <a:spAutoFit/>
          </a:bodyPr>
          <a:lstStyle/>
          <a:p>
            <a:pPr algn="ctr"/>
            <a:r>
              <a:rPr lang="en-US" sz="2000" dirty="0">
                <a:solidFill>
                  <a:srgbClr val="FF0000"/>
                </a:solidFill>
              </a:rPr>
              <a:t>Metaphase</a:t>
            </a:r>
          </a:p>
        </p:txBody>
      </p:sp>
      <p:sp>
        <p:nvSpPr>
          <p:cNvPr id="7" name="TextBox 6">
            <a:extLst>
              <a:ext uri="{FF2B5EF4-FFF2-40B4-BE49-F238E27FC236}">
                <a16:creationId xmlns:a16="http://schemas.microsoft.com/office/drawing/2014/main" id="{CEC71A50-4C56-4481-8419-7949CF06412E}"/>
              </a:ext>
            </a:extLst>
          </p:cNvPr>
          <p:cNvSpPr txBox="1"/>
          <p:nvPr/>
        </p:nvSpPr>
        <p:spPr>
          <a:xfrm>
            <a:off x="4505036" y="4836368"/>
            <a:ext cx="1414318" cy="400110"/>
          </a:xfrm>
          <a:prstGeom prst="rect">
            <a:avLst/>
          </a:prstGeom>
          <a:noFill/>
        </p:spPr>
        <p:txBody>
          <a:bodyPr wrap="square" rtlCol="0">
            <a:spAutoFit/>
          </a:bodyPr>
          <a:lstStyle/>
          <a:p>
            <a:pPr algn="ctr"/>
            <a:r>
              <a:rPr lang="en-US" sz="2000" dirty="0">
                <a:solidFill>
                  <a:srgbClr val="FF0000"/>
                </a:solidFill>
              </a:rPr>
              <a:t>Anaphase</a:t>
            </a:r>
          </a:p>
        </p:txBody>
      </p:sp>
      <p:sp>
        <p:nvSpPr>
          <p:cNvPr id="8" name="TextBox 7">
            <a:extLst>
              <a:ext uri="{FF2B5EF4-FFF2-40B4-BE49-F238E27FC236}">
                <a16:creationId xmlns:a16="http://schemas.microsoft.com/office/drawing/2014/main" id="{49856F7D-2675-456D-8548-81AEE514D5C4}"/>
              </a:ext>
            </a:extLst>
          </p:cNvPr>
          <p:cNvSpPr txBox="1"/>
          <p:nvPr/>
        </p:nvSpPr>
        <p:spPr>
          <a:xfrm>
            <a:off x="6272648" y="4708553"/>
            <a:ext cx="1414318" cy="400110"/>
          </a:xfrm>
          <a:prstGeom prst="rect">
            <a:avLst/>
          </a:prstGeom>
          <a:noFill/>
        </p:spPr>
        <p:txBody>
          <a:bodyPr wrap="square" rtlCol="0">
            <a:spAutoFit/>
          </a:bodyPr>
          <a:lstStyle/>
          <a:p>
            <a:pPr algn="ctr"/>
            <a:r>
              <a:rPr lang="en-US" sz="2000" dirty="0">
                <a:solidFill>
                  <a:srgbClr val="FF0000"/>
                </a:solidFill>
              </a:rPr>
              <a:t>Telophase</a:t>
            </a:r>
          </a:p>
        </p:txBody>
      </p:sp>
      <p:sp>
        <p:nvSpPr>
          <p:cNvPr id="9" name="TextBox 8">
            <a:extLst>
              <a:ext uri="{FF2B5EF4-FFF2-40B4-BE49-F238E27FC236}">
                <a16:creationId xmlns:a16="http://schemas.microsoft.com/office/drawing/2014/main" id="{83934F6D-81E2-4AB6-B3E4-BE0224BD4B60}"/>
              </a:ext>
            </a:extLst>
          </p:cNvPr>
          <p:cNvSpPr txBox="1"/>
          <p:nvPr/>
        </p:nvSpPr>
        <p:spPr>
          <a:xfrm>
            <a:off x="8071427" y="4908608"/>
            <a:ext cx="1414318" cy="400110"/>
          </a:xfrm>
          <a:prstGeom prst="rect">
            <a:avLst/>
          </a:prstGeom>
          <a:noFill/>
        </p:spPr>
        <p:txBody>
          <a:bodyPr wrap="square" rtlCol="0">
            <a:spAutoFit/>
          </a:bodyPr>
          <a:lstStyle/>
          <a:p>
            <a:pPr algn="ctr"/>
            <a:r>
              <a:rPr lang="en-US" sz="2000" dirty="0">
                <a:solidFill>
                  <a:srgbClr val="FF0000"/>
                </a:solidFill>
              </a:rPr>
              <a:t>Cytokinesis</a:t>
            </a:r>
          </a:p>
        </p:txBody>
      </p:sp>
      <p:sp>
        <p:nvSpPr>
          <p:cNvPr id="10" name="TextBox 9">
            <a:extLst>
              <a:ext uri="{FF2B5EF4-FFF2-40B4-BE49-F238E27FC236}">
                <a16:creationId xmlns:a16="http://schemas.microsoft.com/office/drawing/2014/main" id="{3F431400-727D-4A3F-A7A7-7F0CFBDD22FB}"/>
              </a:ext>
            </a:extLst>
          </p:cNvPr>
          <p:cNvSpPr txBox="1"/>
          <p:nvPr/>
        </p:nvSpPr>
        <p:spPr>
          <a:xfrm>
            <a:off x="9982200" y="5308718"/>
            <a:ext cx="1524000" cy="707886"/>
          </a:xfrm>
          <a:prstGeom prst="rect">
            <a:avLst/>
          </a:prstGeom>
          <a:noFill/>
        </p:spPr>
        <p:txBody>
          <a:bodyPr wrap="square" rtlCol="0">
            <a:spAutoFit/>
          </a:bodyPr>
          <a:lstStyle/>
          <a:p>
            <a:pPr algn="ctr"/>
            <a:r>
              <a:rPr lang="en-US" sz="2000" dirty="0">
                <a:solidFill>
                  <a:srgbClr val="FF0000"/>
                </a:solidFill>
              </a:rPr>
              <a:t>Beginning of Interphase</a:t>
            </a:r>
          </a:p>
        </p:txBody>
      </p:sp>
      <p:sp>
        <p:nvSpPr>
          <p:cNvPr id="11" name="TextBox 10">
            <a:extLst>
              <a:ext uri="{FF2B5EF4-FFF2-40B4-BE49-F238E27FC236}">
                <a16:creationId xmlns:a16="http://schemas.microsoft.com/office/drawing/2014/main" id="{2B469052-757F-4FDD-BA8B-F860806F71BF}"/>
              </a:ext>
            </a:extLst>
          </p:cNvPr>
          <p:cNvSpPr txBox="1"/>
          <p:nvPr/>
        </p:nvSpPr>
        <p:spPr>
          <a:xfrm>
            <a:off x="554182" y="641341"/>
            <a:ext cx="11083636" cy="584775"/>
          </a:xfrm>
          <a:prstGeom prst="rect">
            <a:avLst/>
          </a:prstGeom>
          <a:noFill/>
        </p:spPr>
        <p:txBody>
          <a:bodyPr wrap="square" rtlCol="0">
            <a:spAutoFit/>
          </a:bodyPr>
          <a:lstStyle/>
          <a:p>
            <a:r>
              <a:rPr lang="en-US" sz="3200" dirty="0">
                <a:solidFill>
                  <a:srgbClr val="FF0000"/>
                </a:solidFill>
              </a:rPr>
              <a:t>Name the different phases of the cell cycle</a:t>
            </a:r>
          </a:p>
        </p:txBody>
      </p:sp>
    </p:spTree>
    <p:extLst>
      <p:ext uri="{BB962C8B-B14F-4D97-AF65-F5344CB8AC3E}">
        <p14:creationId xmlns:p14="http://schemas.microsoft.com/office/powerpoint/2010/main" val="15417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3B29A8D-A43F-41B4-A7D8-DF1505223DDA}"/>
              </a:ext>
            </a:extLst>
          </p:cNvPr>
          <p:cNvSpPr>
            <a:spLocks noGrp="1"/>
          </p:cNvSpPr>
          <p:nvPr>
            <p:ph idx="1"/>
          </p:nvPr>
        </p:nvSpPr>
        <p:spPr>
          <a:xfrm>
            <a:off x="533400" y="457200"/>
            <a:ext cx="11277600" cy="5943600"/>
          </a:xfrm>
        </p:spPr>
        <p:txBody>
          <a:bodyPr>
            <a:normAutofit lnSpcReduction="10000"/>
          </a:bodyPr>
          <a:lstStyle/>
          <a:p>
            <a:pPr marL="514350" indent="-514350" algn="just">
              <a:buAutoNum type="arabicPeriod"/>
            </a:pPr>
            <a:r>
              <a:rPr lang="en-US" dirty="0"/>
              <a:t>Explain Why is it important for the cells in your body to go through the cell cycle?</a:t>
            </a:r>
          </a:p>
          <a:p>
            <a:pPr marL="514350" indent="-514350" algn="just">
              <a:buAutoNum type="arabicPeriod"/>
            </a:pPr>
            <a:endParaRPr lang="en-US" dirty="0"/>
          </a:p>
          <a:p>
            <a:pPr marL="0" indent="0" algn="just">
              <a:buNone/>
            </a:pPr>
            <a:r>
              <a:rPr lang="en-US" dirty="0"/>
              <a:t>2. Construct Explanations How does a plant cell accomplish cytokinesis?</a:t>
            </a:r>
          </a:p>
          <a:p>
            <a:pPr marL="0" indent="0" algn="just">
              <a:buNone/>
            </a:pPr>
            <a:endParaRPr lang="en-US" dirty="0"/>
          </a:p>
          <a:p>
            <a:pPr marL="0" indent="0" algn="just">
              <a:buNone/>
            </a:pPr>
            <a:r>
              <a:rPr lang="en-US" dirty="0"/>
              <a:t>3. CCC Patterns When you look at cells under a microscope, how can you recognize cells that are dividing?</a:t>
            </a:r>
          </a:p>
          <a:p>
            <a:pPr marL="0" indent="0" algn="just">
              <a:buNone/>
            </a:pPr>
            <a:endParaRPr lang="en-US" dirty="0"/>
          </a:p>
          <a:p>
            <a:pPr marL="0" indent="0" algn="just">
              <a:buNone/>
            </a:pPr>
            <a:r>
              <a:rPr lang="en-US" dirty="0"/>
              <a:t>Explain Phenomena Why does the cell need to replicate its DNA during interphase? </a:t>
            </a:r>
          </a:p>
        </p:txBody>
      </p:sp>
      <p:sp>
        <p:nvSpPr>
          <p:cNvPr id="11" name="TextBox 10">
            <a:extLst>
              <a:ext uri="{FF2B5EF4-FFF2-40B4-BE49-F238E27FC236}">
                <a16:creationId xmlns:a16="http://schemas.microsoft.com/office/drawing/2014/main" id="{F73DCC88-3607-46DF-B419-BE1FC6A1593E}"/>
              </a:ext>
            </a:extLst>
          </p:cNvPr>
          <p:cNvSpPr txBox="1"/>
          <p:nvPr/>
        </p:nvSpPr>
        <p:spPr>
          <a:xfrm>
            <a:off x="533400" y="1371600"/>
            <a:ext cx="11277600" cy="492443"/>
          </a:xfrm>
          <a:prstGeom prst="rect">
            <a:avLst/>
          </a:prstGeom>
          <a:noFill/>
        </p:spPr>
        <p:txBody>
          <a:bodyPr wrap="square" rtlCol="0">
            <a:spAutoFit/>
          </a:bodyPr>
          <a:lstStyle/>
          <a:p>
            <a:r>
              <a:rPr lang="en-US" sz="2600" dirty="0">
                <a:solidFill>
                  <a:srgbClr val="FF0000"/>
                </a:solidFill>
              </a:rPr>
              <a:t>So our body can grow, replace damaged cells, and replace old cells to maintain life.</a:t>
            </a:r>
          </a:p>
        </p:txBody>
      </p:sp>
      <p:sp>
        <p:nvSpPr>
          <p:cNvPr id="12" name="TextBox 11">
            <a:extLst>
              <a:ext uri="{FF2B5EF4-FFF2-40B4-BE49-F238E27FC236}">
                <a16:creationId xmlns:a16="http://schemas.microsoft.com/office/drawing/2014/main" id="{4EEBA461-5EA9-486E-A19F-940F3E4EBC18}"/>
              </a:ext>
            </a:extLst>
          </p:cNvPr>
          <p:cNvSpPr txBox="1"/>
          <p:nvPr/>
        </p:nvSpPr>
        <p:spPr>
          <a:xfrm>
            <a:off x="508000" y="2708245"/>
            <a:ext cx="11049000" cy="892552"/>
          </a:xfrm>
          <a:prstGeom prst="rect">
            <a:avLst/>
          </a:prstGeom>
          <a:noFill/>
        </p:spPr>
        <p:txBody>
          <a:bodyPr wrap="square" rtlCol="0">
            <a:spAutoFit/>
          </a:bodyPr>
          <a:lstStyle/>
          <a:p>
            <a:r>
              <a:rPr lang="en-US" sz="2600" dirty="0">
                <a:solidFill>
                  <a:srgbClr val="FF0000"/>
                </a:solidFill>
              </a:rPr>
              <a:t>During cytokinesis, plant cells form a cell plate between the two daughter cells. Then, cell membrane and cell walls grow around the new cells.</a:t>
            </a:r>
          </a:p>
        </p:txBody>
      </p:sp>
      <p:sp>
        <p:nvSpPr>
          <p:cNvPr id="13" name="TextBox 12">
            <a:extLst>
              <a:ext uri="{FF2B5EF4-FFF2-40B4-BE49-F238E27FC236}">
                <a16:creationId xmlns:a16="http://schemas.microsoft.com/office/drawing/2014/main" id="{D29F9E02-797E-460F-853A-1F7D8AFB259E}"/>
              </a:ext>
            </a:extLst>
          </p:cNvPr>
          <p:cNvSpPr txBox="1"/>
          <p:nvPr/>
        </p:nvSpPr>
        <p:spPr>
          <a:xfrm>
            <a:off x="457200" y="4249578"/>
            <a:ext cx="11277600" cy="892552"/>
          </a:xfrm>
          <a:prstGeom prst="rect">
            <a:avLst/>
          </a:prstGeom>
          <a:noFill/>
        </p:spPr>
        <p:txBody>
          <a:bodyPr wrap="square" rtlCol="0">
            <a:spAutoFit/>
          </a:bodyPr>
          <a:lstStyle/>
          <a:p>
            <a:r>
              <a:rPr lang="en-US" sz="2600" dirty="0">
                <a:solidFill>
                  <a:srgbClr val="FF0000"/>
                </a:solidFill>
              </a:rPr>
              <a:t>The chromosomes are condensed, there are two nuclei visible, and the cell membrane is pinching the cell into two. </a:t>
            </a:r>
          </a:p>
        </p:txBody>
      </p:sp>
      <p:sp>
        <p:nvSpPr>
          <p:cNvPr id="14" name="TextBox 13">
            <a:extLst>
              <a:ext uri="{FF2B5EF4-FFF2-40B4-BE49-F238E27FC236}">
                <a16:creationId xmlns:a16="http://schemas.microsoft.com/office/drawing/2014/main" id="{EA85E2F2-4E46-47FF-9867-5C10F5D77A0B}"/>
              </a:ext>
            </a:extLst>
          </p:cNvPr>
          <p:cNvSpPr txBox="1"/>
          <p:nvPr/>
        </p:nvSpPr>
        <p:spPr>
          <a:xfrm>
            <a:off x="457200" y="5733296"/>
            <a:ext cx="11277600" cy="892552"/>
          </a:xfrm>
          <a:prstGeom prst="rect">
            <a:avLst/>
          </a:prstGeom>
          <a:noFill/>
        </p:spPr>
        <p:txBody>
          <a:bodyPr wrap="square" rtlCol="0">
            <a:spAutoFit/>
          </a:bodyPr>
          <a:lstStyle/>
          <a:p>
            <a:r>
              <a:rPr lang="en-US" sz="2600" dirty="0">
                <a:solidFill>
                  <a:srgbClr val="FF0000"/>
                </a:solidFill>
              </a:rPr>
              <a:t>The cell replicates its DNA so that each daughter cell will have a complete set of DNA after cell division.</a:t>
            </a:r>
          </a:p>
        </p:txBody>
      </p:sp>
    </p:spTree>
    <p:extLst>
      <p:ext uri="{BB962C8B-B14F-4D97-AF65-F5344CB8AC3E}">
        <p14:creationId xmlns:p14="http://schemas.microsoft.com/office/powerpoint/2010/main" val="19049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3B29A8D-A43F-41B4-A7D8-DF1505223DDA}"/>
              </a:ext>
            </a:extLst>
          </p:cNvPr>
          <p:cNvSpPr>
            <a:spLocks noGrp="1"/>
          </p:cNvSpPr>
          <p:nvPr>
            <p:ph idx="1"/>
          </p:nvPr>
        </p:nvSpPr>
        <p:spPr>
          <a:xfrm>
            <a:off x="609600" y="457200"/>
            <a:ext cx="10972800" cy="5867400"/>
          </a:xfrm>
        </p:spPr>
        <p:txBody>
          <a:bodyPr>
            <a:normAutofit/>
          </a:bodyPr>
          <a:lstStyle/>
          <a:p>
            <a:pPr marL="0" indent="0" algn="just">
              <a:buNone/>
            </a:pPr>
            <a:r>
              <a:rPr lang="en-US" dirty="0"/>
              <a:t>5. CCC Cause and Effect If a single-celled organism is unable to undergo cell division, what will happen to that organism? </a:t>
            </a:r>
          </a:p>
          <a:p>
            <a:pPr marL="0" indent="0" algn="just">
              <a:buNone/>
            </a:pPr>
            <a:endParaRPr lang="en-US" dirty="0"/>
          </a:p>
          <a:p>
            <a:pPr marL="0" indent="0" algn="just">
              <a:buNone/>
            </a:pPr>
            <a:r>
              <a:rPr lang="en-US" dirty="0"/>
              <a:t>6. SEP Interpret Data What is happening during this part of the cell cycle? </a:t>
            </a:r>
          </a:p>
          <a:p>
            <a:pPr marL="0" indent="0" algn="just">
              <a:buNone/>
            </a:pPr>
            <a:endParaRPr lang="en-US" dirty="0"/>
          </a:p>
          <a:p>
            <a:pPr marL="0" indent="0" algn="just">
              <a:buNone/>
            </a:pPr>
            <a:r>
              <a:rPr lang="en-US" dirty="0"/>
              <a:t>7. Form a Hypothesis What would happen to a cell that didn't replicate its DNA before cell division?</a:t>
            </a:r>
          </a:p>
          <a:p>
            <a:pPr marL="0" indent="0" algn="just">
              <a:buNone/>
            </a:pPr>
            <a:endParaRPr lang="en-US" dirty="0"/>
          </a:p>
        </p:txBody>
      </p:sp>
      <p:pic>
        <p:nvPicPr>
          <p:cNvPr id="2050" name="Picture 2" descr="The image is showing chromosomes aligning at the center of the cell.">
            <a:extLst>
              <a:ext uri="{FF2B5EF4-FFF2-40B4-BE49-F238E27FC236}">
                <a16:creationId xmlns:a16="http://schemas.microsoft.com/office/drawing/2014/main" id="{AD50B68A-0FC9-42B1-97AB-BD3A67F2E8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3134" y="2758569"/>
            <a:ext cx="1832177" cy="9921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E3F755-AD3E-4A1B-B41A-B2D10E77E2B6}"/>
              </a:ext>
            </a:extLst>
          </p:cNvPr>
          <p:cNvSpPr txBox="1"/>
          <p:nvPr/>
        </p:nvSpPr>
        <p:spPr>
          <a:xfrm>
            <a:off x="647700" y="1537036"/>
            <a:ext cx="11277600" cy="461665"/>
          </a:xfrm>
          <a:prstGeom prst="rect">
            <a:avLst/>
          </a:prstGeom>
          <a:noFill/>
        </p:spPr>
        <p:txBody>
          <a:bodyPr wrap="square" rtlCol="0">
            <a:spAutoFit/>
          </a:bodyPr>
          <a:lstStyle/>
          <a:p>
            <a:r>
              <a:rPr lang="en-US" sz="2400" dirty="0">
                <a:solidFill>
                  <a:srgbClr val="FF0000"/>
                </a:solidFill>
              </a:rPr>
              <a:t>The organism will not be able to reproduce asexually. No new offspring can be created.</a:t>
            </a:r>
          </a:p>
        </p:txBody>
      </p:sp>
      <p:sp>
        <p:nvSpPr>
          <p:cNvPr id="9" name="TextBox 8">
            <a:extLst>
              <a:ext uri="{FF2B5EF4-FFF2-40B4-BE49-F238E27FC236}">
                <a16:creationId xmlns:a16="http://schemas.microsoft.com/office/drawing/2014/main" id="{A9205D7E-E3B6-44E0-B15A-34CB78DC9B85}"/>
              </a:ext>
            </a:extLst>
          </p:cNvPr>
          <p:cNvSpPr txBox="1"/>
          <p:nvPr/>
        </p:nvSpPr>
        <p:spPr>
          <a:xfrm>
            <a:off x="647700" y="3075628"/>
            <a:ext cx="9102523" cy="892552"/>
          </a:xfrm>
          <a:prstGeom prst="rect">
            <a:avLst/>
          </a:prstGeom>
          <a:noFill/>
        </p:spPr>
        <p:txBody>
          <a:bodyPr wrap="square" rtlCol="0">
            <a:spAutoFit/>
          </a:bodyPr>
          <a:lstStyle/>
          <a:p>
            <a:r>
              <a:rPr lang="en-US" sz="2600" dirty="0">
                <a:solidFill>
                  <a:srgbClr val="FF0000"/>
                </a:solidFill>
              </a:rPr>
              <a:t>The cell is in metaphase. All of the chromosomes are lined up with one chromatid on each side of the cell.</a:t>
            </a:r>
          </a:p>
        </p:txBody>
      </p:sp>
      <p:sp>
        <p:nvSpPr>
          <p:cNvPr id="10" name="TextBox 9">
            <a:extLst>
              <a:ext uri="{FF2B5EF4-FFF2-40B4-BE49-F238E27FC236}">
                <a16:creationId xmlns:a16="http://schemas.microsoft.com/office/drawing/2014/main" id="{46CEB41F-3500-4439-9640-610E0F7D3BF9}"/>
              </a:ext>
            </a:extLst>
          </p:cNvPr>
          <p:cNvSpPr txBox="1"/>
          <p:nvPr/>
        </p:nvSpPr>
        <p:spPr>
          <a:xfrm>
            <a:off x="660400" y="4874688"/>
            <a:ext cx="10833100" cy="892552"/>
          </a:xfrm>
          <a:prstGeom prst="rect">
            <a:avLst/>
          </a:prstGeom>
          <a:noFill/>
        </p:spPr>
        <p:txBody>
          <a:bodyPr wrap="square" rtlCol="0">
            <a:spAutoFit/>
          </a:bodyPr>
          <a:lstStyle/>
          <a:p>
            <a:r>
              <a:rPr lang="en-US" sz="2600" dirty="0">
                <a:solidFill>
                  <a:srgbClr val="FF0000"/>
                </a:solidFill>
              </a:rPr>
              <a:t>The daughter cells would not have the same DNA as the parent cell, so they couldn’t function normally. </a:t>
            </a:r>
          </a:p>
        </p:txBody>
      </p:sp>
    </p:spTree>
    <p:extLst>
      <p:ext uri="{BB962C8B-B14F-4D97-AF65-F5344CB8AC3E}">
        <p14:creationId xmlns:p14="http://schemas.microsoft.com/office/powerpoint/2010/main" val="419234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How Healthy Cells Divide - Cancer Research UK_zR8rIPcOZMY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17092" y="201930"/>
            <a:ext cx="9957816" cy="6454140"/>
          </a:xfrm>
        </p:spPr>
      </p:pic>
    </p:spTree>
    <p:extLst>
      <p:ext uri="{BB962C8B-B14F-4D97-AF65-F5344CB8AC3E}">
        <p14:creationId xmlns:p14="http://schemas.microsoft.com/office/powerpoint/2010/main" val="1606823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9878" t="23166" r="610" b="11172"/>
          <a:stretch/>
        </p:blipFill>
        <p:spPr>
          <a:xfrm>
            <a:off x="355567" y="3733800"/>
            <a:ext cx="11480866" cy="2839350"/>
          </a:xfrm>
          <a:prstGeom prst="rect">
            <a:avLst/>
          </a:prstGeom>
        </p:spPr>
      </p:pic>
      <p:pic>
        <p:nvPicPr>
          <p:cNvPr id="5" name="Picture 4"/>
          <p:cNvPicPr>
            <a:picLocks noChangeAspect="1"/>
          </p:cNvPicPr>
          <p:nvPr/>
        </p:nvPicPr>
        <p:blipFill rotWithShape="1">
          <a:blip r:embed="rId3"/>
          <a:srcRect l="6077" t="28125" r="48243" b="35416"/>
          <a:stretch/>
        </p:blipFill>
        <p:spPr>
          <a:xfrm>
            <a:off x="355567" y="294277"/>
            <a:ext cx="7910932" cy="3549777"/>
          </a:xfrm>
          <a:prstGeom prst="rect">
            <a:avLst/>
          </a:prstGeom>
        </p:spPr>
      </p:pic>
      <p:pic>
        <p:nvPicPr>
          <p:cNvPr id="6" name="Picture 5"/>
          <p:cNvPicPr>
            <a:picLocks noChangeAspect="1"/>
          </p:cNvPicPr>
          <p:nvPr/>
        </p:nvPicPr>
        <p:blipFill rotWithShape="1">
          <a:blip r:embed="rId4"/>
          <a:srcRect l="78697" t="20833" r="2563" b="51042"/>
          <a:stretch/>
        </p:blipFill>
        <p:spPr>
          <a:xfrm>
            <a:off x="8266499" y="294277"/>
            <a:ext cx="3569934" cy="3972923"/>
          </a:xfrm>
          <a:prstGeom prst="rect">
            <a:avLst/>
          </a:prstGeom>
        </p:spPr>
      </p:pic>
      <p:sp>
        <p:nvSpPr>
          <p:cNvPr id="8" name="TextBox 7">
            <a:extLst>
              <a:ext uri="{FF2B5EF4-FFF2-40B4-BE49-F238E27FC236}">
                <a16:creationId xmlns:a16="http://schemas.microsoft.com/office/drawing/2014/main" id="{0F3AC819-4122-497C-9B2D-ECE1EA302D32}"/>
              </a:ext>
            </a:extLst>
          </p:cNvPr>
          <p:cNvSpPr txBox="1"/>
          <p:nvPr/>
        </p:nvSpPr>
        <p:spPr>
          <a:xfrm>
            <a:off x="609601" y="2375401"/>
            <a:ext cx="7086600" cy="954107"/>
          </a:xfrm>
          <a:prstGeom prst="rect">
            <a:avLst/>
          </a:prstGeom>
          <a:noFill/>
        </p:spPr>
        <p:txBody>
          <a:bodyPr wrap="square" rtlCol="0">
            <a:spAutoFit/>
          </a:bodyPr>
          <a:lstStyle/>
          <a:p>
            <a:r>
              <a:rPr lang="en-US" sz="2800" dirty="0">
                <a:solidFill>
                  <a:srgbClr val="FF0000"/>
                </a:solidFill>
              </a:rPr>
              <a:t>The new cells will come from existing cells, according to the cell theory.</a:t>
            </a:r>
          </a:p>
        </p:txBody>
      </p:sp>
      <p:sp>
        <p:nvSpPr>
          <p:cNvPr id="9" name="Rectangle 8">
            <a:extLst>
              <a:ext uri="{FF2B5EF4-FFF2-40B4-BE49-F238E27FC236}">
                <a16:creationId xmlns:a16="http://schemas.microsoft.com/office/drawing/2014/main" id="{FC90E1F4-8263-4ECF-A454-6B2455977183}"/>
              </a:ext>
            </a:extLst>
          </p:cNvPr>
          <p:cNvSpPr/>
          <p:nvPr/>
        </p:nvSpPr>
        <p:spPr>
          <a:xfrm>
            <a:off x="5638800" y="4071327"/>
            <a:ext cx="6096000" cy="1938992"/>
          </a:xfrm>
          <a:prstGeom prst="rect">
            <a:avLst/>
          </a:prstGeom>
          <a:solidFill>
            <a:srgbClr val="FFC000"/>
          </a:solidFill>
        </p:spPr>
        <p:txBody>
          <a:bodyPr>
            <a:spAutoFit/>
          </a:bodyPr>
          <a:lstStyle/>
          <a:p>
            <a:pPr algn="just"/>
            <a:r>
              <a:rPr lang="en-US" sz="2400" dirty="0"/>
              <a:t>Cells can only be produced by other cells.</a:t>
            </a:r>
          </a:p>
          <a:p>
            <a:pPr algn="just"/>
            <a:r>
              <a:rPr lang="en-US" sz="2400" dirty="0"/>
              <a:t> The new cells will come from older cells that divide in two, over and over again, until there are enough healthy cells to restore full function.</a:t>
            </a:r>
          </a:p>
        </p:txBody>
      </p:sp>
    </p:spTree>
    <p:extLst>
      <p:ext uri="{BB962C8B-B14F-4D97-AF65-F5344CB8AC3E}">
        <p14:creationId xmlns:p14="http://schemas.microsoft.com/office/powerpoint/2010/main" val="225594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b="1" dirty="0">
                <a:solidFill>
                  <a:srgbClr val="0070C0"/>
                </a:solidFill>
                <a:ea typeface="+mj-ea"/>
                <a:cs typeface="+mj-cs"/>
              </a:rPr>
              <a:t>Cell Division</a:t>
            </a:r>
          </a:p>
        </p:txBody>
      </p:sp>
      <p:sp>
        <p:nvSpPr>
          <p:cNvPr id="45059" name="Rectangle 3"/>
          <p:cNvSpPr>
            <a:spLocks noGrp="1" noChangeArrowheads="1"/>
          </p:cNvSpPr>
          <p:nvPr>
            <p:ph type="body" idx="1"/>
          </p:nvPr>
        </p:nvSpPr>
        <p:spPr>
          <a:xfrm>
            <a:off x="609600" y="1143000"/>
            <a:ext cx="11125200" cy="5105400"/>
          </a:xfrm>
        </p:spPr>
        <p:txBody>
          <a:bodyPr/>
          <a:lstStyle/>
          <a:p>
            <a:pPr eaLnBrk="1" hangingPunct="1">
              <a:buClr>
                <a:srgbClr val="0070C0"/>
              </a:buClr>
              <a:buFont typeface="Courier New" panose="02070309020205020404" pitchFamily="49" charset="0"/>
              <a:buChar char="o"/>
            </a:pPr>
            <a:r>
              <a:rPr lang="en-US" altLang="en-US" dirty="0"/>
              <a:t>Cell Division is involved </a:t>
            </a:r>
            <a:r>
              <a:rPr lang="en-US" altLang="en-US" b="1" dirty="0">
                <a:solidFill>
                  <a:srgbClr val="0070C0"/>
                </a:solidFill>
              </a:rPr>
              <a:t>in growth, development and repair. </a:t>
            </a:r>
          </a:p>
          <a:p>
            <a:pPr eaLnBrk="1" hangingPunct="1">
              <a:buClr>
                <a:srgbClr val="0070C0"/>
              </a:buClr>
              <a:buFont typeface="Courier New" panose="02070309020205020404" pitchFamily="49" charset="0"/>
              <a:buChar char="o"/>
            </a:pPr>
            <a:r>
              <a:rPr lang="en-US" altLang="en-US" dirty="0"/>
              <a:t>Through cell division a single cell becomes 2, and then they divide into 4 cells and so on.</a:t>
            </a:r>
          </a:p>
          <a:p>
            <a:pPr eaLnBrk="1" hangingPunct="1">
              <a:buClr>
                <a:srgbClr val="0070C0"/>
              </a:buClr>
              <a:buFont typeface="Courier New" panose="02070309020205020404" pitchFamily="49" charset="0"/>
              <a:buChar char="o"/>
            </a:pPr>
            <a:r>
              <a:rPr lang="en-US" altLang="en-US" dirty="0"/>
              <a:t>Even when a person, animal or plant stops growing cell division still occurs because old cells need replaced with new ones. </a:t>
            </a:r>
          </a:p>
          <a:p>
            <a:pPr eaLnBrk="1" hangingPunct="1">
              <a:buClr>
                <a:srgbClr val="0070C0"/>
              </a:buClr>
              <a:buFont typeface="Courier New" panose="02070309020205020404" pitchFamily="49" charset="0"/>
              <a:buChar char="o"/>
            </a:pPr>
            <a:r>
              <a:rPr lang="en-US" altLang="en-US" dirty="0"/>
              <a:t>Cells doesn’t</a:t>
            </a:r>
            <a:r>
              <a:rPr lang="en-US" altLang="ja-JP" dirty="0"/>
              <a:t> live forever</a:t>
            </a:r>
          </a:p>
          <a:p>
            <a:pPr eaLnBrk="1" hangingPunct="1">
              <a:buClr>
                <a:srgbClr val="0070C0"/>
              </a:buClr>
              <a:buFont typeface="Courier New" panose="02070309020205020404" pitchFamily="49" charset="0"/>
              <a:buChar char="o"/>
            </a:pPr>
            <a:r>
              <a:rPr lang="en-US" altLang="en-US" dirty="0"/>
              <a:t>Throat cells only last a few days</a:t>
            </a:r>
          </a:p>
        </p:txBody>
      </p:sp>
      <p:pic>
        <p:nvPicPr>
          <p:cNvPr id="30723" name="Picture 5" descr="cell_di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962400"/>
            <a:ext cx="2510200" cy="241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32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fade">
                                      <p:cBhvr>
                                        <p:cTn id="7" dur="1000"/>
                                        <p:tgtEl>
                                          <p:spTgt spid="45059">
                                            <p:txEl>
                                              <p:pRg st="0" end="0"/>
                                            </p:txEl>
                                          </p:spTgt>
                                        </p:tgtEl>
                                      </p:cBhvr>
                                    </p:animEffect>
                                    <p:anim calcmode="lin" valueType="num">
                                      <p:cBhvr>
                                        <p:cTn id="8" dur="10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0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059">
                                            <p:txEl>
                                              <p:pRg st="1" end="1"/>
                                            </p:txEl>
                                          </p:spTgt>
                                        </p:tgtEl>
                                        <p:attrNameLst>
                                          <p:attrName>style.visibility</p:attrName>
                                        </p:attrNameLst>
                                      </p:cBhvr>
                                      <p:to>
                                        <p:strVal val="visible"/>
                                      </p:to>
                                    </p:set>
                                    <p:animEffect transition="in" filter="fade">
                                      <p:cBhvr>
                                        <p:cTn id="14" dur="1000"/>
                                        <p:tgtEl>
                                          <p:spTgt spid="45059">
                                            <p:txEl>
                                              <p:pRg st="1" end="1"/>
                                            </p:txEl>
                                          </p:spTgt>
                                        </p:tgtEl>
                                      </p:cBhvr>
                                    </p:animEffect>
                                    <p:anim calcmode="lin" valueType="num">
                                      <p:cBhvr>
                                        <p:cTn id="15" dur="10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0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059">
                                            <p:txEl>
                                              <p:pRg st="2" end="2"/>
                                            </p:txEl>
                                          </p:spTgt>
                                        </p:tgtEl>
                                        <p:attrNameLst>
                                          <p:attrName>style.visibility</p:attrName>
                                        </p:attrNameLst>
                                      </p:cBhvr>
                                      <p:to>
                                        <p:strVal val="visible"/>
                                      </p:to>
                                    </p:set>
                                    <p:animEffect transition="in" filter="fade">
                                      <p:cBhvr>
                                        <p:cTn id="21" dur="1000"/>
                                        <p:tgtEl>
                                          <p:spTgt spid="45059">
                                            <p:txEl>
                                              <p:pRg st="2" end="2"/>
                                            </p:txEl>
                                          </p:spTgt>
                                        </p:tgtEl>
                                      </p:cBhvr>
                                    </p:animEffect>
                                    <p:anim calcmode="lin" valueType="num">
                                      <p:cBhvr>
                                        <p:cTn id="22" dur="10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0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059">
                                            <p:txEl>
                                              <p:pRg st="3" end="3"/>
                                            </p:txEl>
                                          </p:spTgt>
                                        </p:tgtEl>
                                        <p:attrNameLst>
                                          <p:attrName>style.visibility</p:attrName>
                                        </p:attrNameLst>
                                      </p:cBhvr>
                                      <p:to>
                                        <p:strVal val="visible"/>
                                      </p:to>
                                    </p:set>
                                    <p:animEffect transition="in" filter="fade">
                                      <p:cBhvr>
                                        <p:cTn id="28" dur="1000"/>
                                        <p:tgtEl>
                                          <p:spTgt spid="45059">
                                            <p:txEl>
                                              <p:pRg st="3" end="3"/>
                                            </p:txEl>
                                          </p:spTgt>
                                        </p:tgtEl>
                                      </p:cBhvr>
                                    </p:animEffect>
                                    <p:anim calcmode="lin" valueType="num">
                                      <p:cBhvr>
                                        <p:cTn id="29" dur="10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50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5059">
                                            <p:txEl>
                                              <p:pRg st="4" end="4"/>
                                            </p:txEl>
                                          </p:spTgt>
                                        </p:tgtEl>
                                        <p:attrNameLst>
                                          <p:attrName>style.visibility</p:attrName>
                                        </p:attrNameLst>
                                      </p:cBhvr>
                                      <p:to>
                                        <p:strVal val="visible"/>
                                      </p:to>
                                    </p:set>
                                    <p:animEffect transition="in" filter="fade">
                                      <p:cBhvr>
                                        <p:cTn id="35" dur="1000"/>
                                        <p:tgtEl>
                                          <p:spTgt spid="45059">
                                            <p:txEl>
                                              <p:pRg st="4" end="4"/>
                                            </p:txEl>
                                          </p:spTgt>
                                        </p:tgtEl>
                                      </p:cBhvr>
                                    </p:animEffect>
                                    <p:anim calcmode="lin" valueType="num">
                                      <p:cBhvr>
                                        <p:cTn id="36" dur="1000" fill="hold"/>
                                        <p:tgtEl>
                                          <p:spTgt spid="4505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505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b="1" dirty="0">
                <a:solidFill>
                  <a:srgbClr val="0070C0"/>
                </a:solidFill>
                <a:ea typeface="+mj-ea"/>
                <a:cs typeface="+mj-cs"/>
              </a:rPr>
              <a:t>Cell Growth</a:t>
            </a:r>
          </a:p>
        </p:txBody>
      </p:sp>
      <p:sp>
        <p:nvSpPr>
          <p:cNvPr id="47107" name="Rectangle 3"/>
          <p:cNvSpPr>
            <a:spLocks noGrp="1" noChangeArrowheads="1"/>
          </p:cNvSpPr>
          <p:nvPr>
            <p:ph type="body" idx="1"/>
          </p:nvPr>
        </p:nvSpPr>
        <p:spPr>
          <a:xfrm>
            <a:off x="609600" y="1295401"/>
            <a:ext cx="10972800" cy="4525963"/>
          </a:xfrm>
        </p:spPr>
        <p:txBody>
          <a:bodyPr>
            <a:normAutofit/>
          </a:bodyPr>
          <a:lstStyle/>
          <a:p>
            <a:pPr algn="just" eaLnBrk="1" hangingPunct="1">
              <a:buClr>
                <a:srgbClr val="0070C0"/>
              </a:buClr>
              <a:buFont typeface="Wingdings" panose="05000000000000000000" pitchFamily="2" charset="2"/>
              <a:buChar char="v"/>
            </a:pPr>
            <a:r>
              <a:rPr lang="en-US" altLang="en-US" sz="4000" dirty="0"/>
              <a:t>A large organism (animal or plant) does not have bigger cells then a smaller organism, it simply has more cells. </a:t>
            </a:r>
          </a:p>
          <a:p>
            <a:pPr algn="just" eaLnBrk="1" hangingPunct="1">
              <a:buClr>
                <a:srgbClr val="0070C0"/>
              </a:buClr>
              <a:buFont typeface="Wingdings" panose="05000000000000000000" pitchFamily="2" charset="2"/>
              <a:buChar char="v"/>
            </a:pPr>
            <a:r>
              <a:rPr lang="en-US" altLang="en-US" sz="4000" dirty="0"/>
              <a:t>Cells grow in size but there is a limit to how big they can grow. </a:t>
            </a:r>
            <a:r>
              <a:rPr lang="en-US" altLang="ja-JP" sz="4000" dirty="0"/>
              <a:t>(do their jobs correctly)</a:t>
            </a:r>
            <a:endParaRPr lang="en-US" altLang="en-US" sz="4000" dirty="0"/>
          </a:p>
        </p:txBody>
      </p:sp>
      <p:pic>
        <p:nvPicPr>
          <p:cNvPr id="47109" name="Picture 5" descr="cell">
            <a:hlinkClick r:id="rId3"/>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9220200" y="4267200"/>
            <a:ext cx="2362200" cy="21477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245059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1000"/>
                                        <p:tgtEl>
                                          <p:spTgt spid="47107">
                                            <p:txEl>
                                              <p:pRg st="0" end="0"/>
                                            </p:txEl>
                                          </p:spTgt>
                                        </p:tgtEl>
                                      </p:cBhvr>
                                    </p:animEffect>
                                    <p:anim calcmode="lin" valueType="num">
                                      <p:cBhvr>
                                        <p:cTn id="8" dur="10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1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107">
                                            <p:txEl>
                                              <p:pRg st="1" end="1"/>
                                            </p:txEl>
                                          </p:spTgt>
                                        </p:tgtEl>
                                        <p:attrNameLst>
                                          <p:attrName>style.visibility</p:attrName>
                                        </p:attrNameLst>
                                      </p:cBhvr>
                                      <p:to>
                                        <p:strVal val="visible"/>
                                      </p:to>
                                    </p:set>
                                    <p:animEffect transition="in" filter="fade">
                                      <p:cBhvr>
                                        <p:cTn id="14" dur="1000"/>
                                        <p:tgtEl>
                                          <p:spTgt spid="47107">
                                            <p:txEl>
                                              <p:pRg st="1" end="1"/>
                                            </p:txEl>
                                          </p:spTgt>
                                        </p:tgtEl>
                                      </p:cBhvr>
                                    </p:animEffect>
                                    <p:anim calcmode="lin" valueType="num">
                                      <p:cBhvr>
                                        <p:cTn id="15" dur="10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10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2490</TotalTime>
  <Words>2319</Words>
  <Application>Microsoft Office PowerPoint</Application>
  <PresentationFormat>Widescreen</PresentationFormat>
  <Paragraphs>248</Paragraphs>
  <Slides>54</Slides>
  <Notes>5</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ＭＳ Ｐゴシック</vt:lpstr>
      <vt:lpstr>Arial</vt:lpstr>
      <vt:lpstr>Calibri</vt:lpstr>
      <vt:lpstr>Candara</vt:lpstr>
      <vt:lpstr>Courier New</vt:lpstr>
      <vt:lpstr>Wingdings</vt:lpstr>
      <vt:lpstr>Office Theme</vt:lpstr>
      <vt:lpstr>PowerPoint Presentation</vt:lpstr>
      <vt:lpstr>Objectives</vt:lpstr>
      <vt:lpstr>PowerPoint Presentation</vt:lpstr>
      <vt:lpstr>Why do Cells Divide?</vt:lpstr>
      <vt:lpstr>PowerPoint Presentation</vt:lpstr>
      <vt:lpstr>PowerPoint Presentation</vt:lpstr>
      <vt:lpstr>PowerPoint Presentation</vt:lpstr>
      <vt:lpstr>Cell Division</vt:lpstr>
      <vt:lpstr>Cell Growth</vt:lpstr>
      <vt:lpstr>Cell Development</vt:lpstr>
      <vt:lpstr>Cell Repair</vt:lpstr>
      <vt:lpstr>PowerPoint Presentation</vt:lpstr>
      <vt:lpstr>Question: Cell Division helps multicellular animals to ______. </vt:lpstr>
      <vt:lpstr>Question: Cell Division helps multicellular animals to ______. </vt:lpstr>
      <vt:lpstr>What part of the cell is involved in cell division?</vt:lpstr>
      <vt:lpstr>Question: DNA is wrapped around proteins to be made into_____.</vt:lpstr>
      <vt:lpstr>Question: DNA is wrapped around proteins to be made into_____.</vt:lpstr>
      <vt:lpstr>The Cell Cycle</vt:lpstr>
      <vt:lpstr>PowerPoint Presentation</vt:lpstr>
      <vt:lpstr>PowerPoint Presentation</vt:lpstr>
      <vt:lpstr>PowerPoint Presentation</vt:lpstr>
      <vt:lpstr>PowerPoint Presentation</vt:lpstr>
      <vt:lpstr>PowerPoint Presentation</vt:lpstr>
      <vt:lpstr>Interphase</vt:lpstr>
      <vt:lpstr>The Cell Cycle</vt:lpstr>
      <vt:lpstr>The Cell Cycle- Interphase</vt:lpstr>
      <vt:lpstr>The Cell Cycle- Interphase</vt:lpstr>
      <vt:lpstr>Mitosis</vt:lpstr>
      <vt:lpstr>Cell Cycle Continued</vt:lpstr>
      <vt:lpstr>Cell Cycle Continued</vt:lpstr>
      <vt:lpstr>Cell Cycle Continued</vt:lpstr>
      <vt:lpstr>Cell Cycle Continued</vt:lpstr>
      <vt:lpstr>Page 37</vt:lpstr>
      <vt:lpstr>Page 37</vt:lpstr>
      <vt:lpstr>PowerPoint Presentation</vt:lpstr>
      <vt:lpstr>Cytokinesis</vt:lpstr>
      <vt:lpstr>Cytokinesis</vt:lpstr>
      <vt:lpstr>PowerPoint Presentation</vt:lpstr>
      <vt:lpstr>Recap</vt:lpstr>
      <vt:lpstr>Question: ________ is the part of the cell cycle during which the cell is not dividing and just carrying out its normal functions. </vt:lpstr>
      <vt:lpstr>Question: ________ is the part of the cell cycle during which the cell is not dividing and just carrying out its normal functions. </vt:lpstr>
      <vt:lpstr>Question: ________ is the division of the cytoplasm at the end of mitosis. </vt:lpstr>
      <vt:lpstr>Question: ________ is the division of the cytoplasm at the end of mitosis. </vt:lpstr>
      <vt:lpstr>Question: ________ is the phase of mitosis where the chromosomes first appear. </vt:lpstr>
      <vt:lpstr>Question: ________ is the phase of mitosis where the chromosomes first appear. </vt:lpstr>
      <vt:lpstr>Question: _________ is the part of mitosis where a new nuclear membrane forms and chromosomes turn threadlike.</vt:lpstr>
      <vt:lpstr>Question: _________ is the part of mitosis where a new nuclear membrane forms and chromosomes turn threadlike.</vt:lpstr>
      <vt:lpstr>Question: This is the phase of mitosis where the chromosomes line up in the middle. </vt:lpstr>
      <vt:lpstr>Question: This is the phase of mitosis where the chromosomes line up in the middle. </vt:lpstr>
      <vt:lpstr>Question: This is the phase in mitosis where the chromosomes separate and get pulled to opposite sides of the cell. </vt:lpstr>
      <vt:lpstr>Question: This is the phase in mitosis where the chromosomes separate and get pulled to opposite sides of the cell. </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Division</dc:title>
  <dc:creator>Fathima</dc:creator>
  <cp:lastModifiedBy>vm243</cp:lastModifiedBy>
  <cp:revision>97</cp:revision>
  <dcterms:created xsi:type="dcterms:W3CDTF">2011-04-04T00:14:51Z</dcterms:created>
  <dcterms:modified xsi:type="dcterms:W3CDTF">2026-02-25T03:21:15Z</dcterms:modified>
</cp:coreProperties>
</file>