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59"/>
  </p:notesMasterIdLst>
  <p:sldIdLst>
    <p:sldId id="273" r:id="rId2"/>
    <p:sldId id="324" r:id="rId3"/>
    <p:sldId id="292" r:id="rId4"/>
    <p:sldId id="294" r:id="rId5"/>
    <p:sldId id="325" r:id="rId6"/>
    <p:sldId id="326" r:id="rId7"/>
    <p:sldId id="327" r:id="rId8"/>
    <p:sldId id="258" r:id="rId9"/>
    <p:sldId id="307" r:id="rId10"/>
    <p:sldId id="290" r:id="rId11"/>
    <p:sldId id="289" r:id="rId12"/>
    <p:sldId id="275" r:id="rId13"/>
    <p:sldId id="282" r:id="rId14"/>
    <p:sldId id="308" r:id="rId15"/>
    <p:sldId id="309" r:id="rId16"/>
    <p:sldId id="257" r:id="rId17"/>
    <p:sldId id="317" r:id="rId18"/>
    <p:sldId id="310" r:id="rId19"/>
    <p:sldId id="318" r:id="rId20"/>
    <p:sldId id="260" r:id="rId21"/>
    <p:sldId id="259" r:id="rId22"/>
    <p:sldId id="277" r:id="rId23"/>
    <p:sldId id="285" r:id="rId24"/>
    <p:sldId id="291" r:id="rId25"/>
    <p:sldId id="321" r:id="rId26"/>
    <p:sldId id="306" r:id="rId27"/>
    <p:sldId id="311" r:id="rId28"/>
    <p:sldId id="261" r:id="rId29"/>
    <p:sldId id="263" r:id="rId30"/>
    <p:sldId id="322" r:id="rId31"/>
    <p:sldId id="288" r:id="rId32"/>
    <p:sldId id="295" r:id="rId33"/>
    <p:sldId id="296" r:id="rId34"/>
    <p:sldId id="312" r:id="rId35"/>
    <p:sldId id="278" r:id="rId36"/>
    <p:sldId id="279" r:id="rId37"/>
    <p:sldId id="280" r:id="rId38"/>
    <p:sldId id="281" r:id="rId39"/>
    <p:sldId id="299" r:id="rId40"/>
    <p:sldId id="298" r:id="rId41"/>
    <p:sldId id="313" r:id="rId42"/>
    <p:sldId id="314" r:id="rId43"/>
    <p:sldId id="315" r:id="rId44"/>
    <p:sldId id="316" r:id="rId45"/>
    <p:sldId id="319" r:id="rId46"/>
    <p:sldId id="320" r:id="rId47"/>
    <p:sldId id="269" r:id="rId48"/>
    <p:sldId id="272" r:id="rId49"/>
    <p:sldId id="300" r:id="rId50"/>
    <p:sldId id="270" r:id="rId51"/>
    <p:sldId id="301" r:id="rId52"/>
    <p:sldId id="304" r:id="rId53"/>
    <p:sldId id="302" r:id="rId54"/>
    <p:sldId id="331" r:id="rId55"/>
    <p:sldId id="329" r:id="rId56"/>
    <p:sldId id="303" r:id="rId57"/>
    <p:sldId id="330"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940" y="5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87528214-B0BF-4A38-9840-7F66F63160C0}" type="datetimeFigureOut">
              <a:rPr lang="en-US"/>
              <a:pPr>
                <a:defRPr/>
              </a:pPr>
              <a:t>2/25/2026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98BCE663-54F5-42AC-B504-2D0D4E0EC29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DC8886-BE5D-470A-A8BF-D1F16A21C30A}" type="slidenum">
              <a:rPr lang="en-US"/>
              <a:pPr/>
              <a:t>1</a:t>
            </a:fld>
            <a:endParaRPr lang="en-US"/>
          </a:p>
        </p:txBody>
      </p:sp>
    </p:spTree>
    <p:extLst>
      <p:ext uri="{BB962C8B-B14F-4D97-AF65-F5344CB8AC3E}">
        <p14:creationId xmlns:p14="http://schemas.microsoft.com/office/powerpoint/2010/main" val="2934312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50D382-1816-4124-BD95-C4520660A241}" type="slidenum">
              <a:rPr lang="en-US"/>
              <a:pPr/>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DE1BD4-04F7-4B85-B377-87DE6C8D100D}" type="slidenum">
              <a:rPr lang="en-US"/>
              <a:pPr/>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54F236-EC4B-4BBF-A9D7-C54173EED88C}" type="slidenum">
              <a:rPr lang="en-US"/>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BCE663-54F5-42AC-B504-2D0D4E0EC29B}" type="slidenum">
              <a:rPr lang="en-US" smtClean="0"/>
              <a:pPr>
                <a:defRPr/>
              </a:pPr>
              <a:t>30</a:t>
            </a:fld>
            <a:endParaRPr lang="en-US"/>
          </a:p>
        </p:txBody>
      </p:sp>
    </p:spTree>
    <p:extLst>
      <p:ext uri="{BB962C8B-B14F-4D97-AF65-F5344CB8AC3E}">
        <p14:creationId xmlns:p14="http://schemas.microsoft.com/office/powerpoint/2010/main" val="2080049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44BE32-A82B-4EC5-BE46-035FB3D005DC}" type="slidenum">
              <a:rPr lang="en-US"/>
              <a:pPr/>
              <a:t>39</a:t>
            </a:fld>
            <a:endParaRPr lang="en-US"/>
          </a:p>
        </p:txBody>
      </p:sp>
    </p:spTree>
    <p:extLst>
      <p:ext uri="{BB962C8B-B14F-4D97-AF65-F5344CB8AC3E}">
        <p14:creationId xmlns:p14="http://schemas.microsoft.com/office/powerpoint/2010/main" val="746716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44BE32-A82B-4EC5-BE46-035FB3D005DC}" type="slidenum">
              <a:rPr lang="en-US"/>
              <a:pPr/>
              <a:t>40</a:t>
            </a:fld>
            <a:endParaRPr lang="en-US"/>
          </a:p>
        </p:txBody>
      </p:sp>
    </p:spTree>
    <p:extLst>
      <p:ext uri="{BB962C8B-B14F-4D97-AF65-F5344CB8AC3E}">
        <p14:creationId xmlns:p14="http://schemas.microsoft.com/office/powerpoint/2010/main" val="2975475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44BE32-A82B-4EC5-BE46-035FB3D005DC}" type="slidenum">
              <a:rPr lang="en-US"/>
              <a:pPr/>
              <a:t>41</a:t>
            </a:fld>
            <a:endParaRPr lang="en-US"/>
          </a:p>
        </p:txBody>
      </p:sp>
    </p:spTree>
    <p:extLst>
      <p:ext uri="{BB962C8B-B14F-4D97-AF65-F5344CB8AC3E}">
        <p14:creationId xmlns:p14="http://schemas.microsoft.com/office/powerpoint/2010/main" val="3017163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44BE32-A82B-4EC5-BE46-035FB3D005DC}" type="slidenum">
              <a:rPr lang="en-US"/>
              <a:pPr/>
              <a:t>42</a:t>
            </a:fld>
            <a:endParaRPr lang="en-US"/>
          </a:p>
        </p:txBody>
      </p:sp>
    </p:spTree>
    <p:extLst>
      <p:ext uri="{BB962C8B-B14F-4D97-AF65-F5344CB8AC3E}">
        <p14:creationId xmlns:p14="http://schemas.microsoft.com/office/powerpoint/2010/main" val="2822996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44BE32-A82B-4EC5-BE46-035FB3D005DC}" type="slidenum">
              <a:rPr lang="en-US"/>
              <a:pPr/>
              <a:t>43</a:t>
            </a:fld>
            <a:endParaRPr lang="en-US"/>
          </a:p>
        </p:txBody>
      </p:sp>
    </p:spTree>
    <p:extLst>
      <p:ext uri="{BB962C8B-B14F-4D97-AF65-F5344CB8AC3E}">
        <p14:creationId xmlns:p14="http://schemas.microsoft.com/office/powerpoint/2010/main" val="3766162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44BE32-A82B-4EC5-BE46-035FB3D005DC}" type="slidenum">
              <a:rPr lang="en-US"/>
              <a:pPr/>
              <a:t>44</a:t>
            </a:fld>
            <a:endParaRPr lang="en-US"/>
          </a:p>
        </p:txBody>
      </p:sp>
    </p:spTree>
    <p:extLst>
      <p:ext uri="{BB962C8B-B14F-4D97-AF65-F5344CB8AC3E}">
        <p14:creationId xmlns:p14="http://schemas.microsoft.com/office/powerpoint/2010/main" val="4052936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44BE32-A82B-4EC5-BE46-035FB3D005DC}" type="slidenum">
              <a:rPr lang="en-US"/>
              <a:pPr/>
              <a:t>45</a:t>
            </a:fld>
            <a:endParaRPr lang="en-US"/>
          </a:p>
        </p:txBody>
      </p:sp>
    </p:spTree>
    <p:extLst>
      <p:ext uri="{BB962C8B-B14F-4D97-AF65-F5344CB8AC3E}">
        <p14:creationId xmlns:p14="http://schemas.microsoft.com/office/powerpoint/2010/main" val="476812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44BE32-A82B-4EC5-BE46-035FB3D005DC}" type="slidenum">
              <a:rPr lang="en-US"/>
              <a:pPr/>
              <a:t>46</a:t>
            </a:fld>
            <a:endParaRPr lang="en-US"/>
          </a:p>
        </p:txBody>
      </p:sp>
    </p:spTree>
    <p:extLst>
      <p:ext uri="{BB962C8B-B14F-4D97-AF65-F5344CB8AC3E}">
        <p14:creationId xmlns:p14="http://schemas.microsoft.com/office/powerpoint/2010/main" val="3214999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D5D95E-E652-4ED3-A90C-BE57F595C2E6}" type="slidenum">
              <a:rPr lang="en-US"/>
              <a:pPr/>
              <a:t>47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CBA57E-9519-4307-A612-A463901418DB}" type="slidenum">
              <a:rPr lang="en-US"/>
              <a:pPr/>
              <a:t>48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D5D95E-E652-4ED3-A90C-BE57F595C2E6}" type="slidenum">
              <a:rPr lang="en-US"/>
              <a:pPr/>
              <a:t>49</a:t>
            </a:fld>
            <a:endParaRPr lang="en-US"/>
          </a:p>
        </p:txBody>
      </p:sp>
    </p:spTree>
    <p:extLst>
      <p:ext uri="{BB962C8B-B14F-4D97-AF65-F5344CB8AC3E}">
        <p14:creationId xmlns:p14="http://schemas.microsoft.com/office/powerpoint/2010/main" val="2394055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9C7E74-4289-426E-A71B-112ED9F33B58}" type="slidenum">
              <a:rPr lang="en-US"/>
              <a:pPr/>
              <a:t>50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picture guess what is Matter?</a:t>
            </a:r>
          </a:p>
        </p:txBody>
      </p:sp>
      <p:sp>
        <p:nvSpPr>
          <p:cNvPr id="4" name="Slide Number Placeholder 3"/>
          <p:cNvSpPr>
            <a:spLocks noGrp="1"/>
          </p:cNvSpPr>
          <p:nvPr>
            <p:ph type="sldNum" sz="quarter" idx="5"/>
          </p:nvPr>
        </p:nvSpPr>
        <p:spPr/>
        <p:txBody>
          <a:bodyPr/>
          <a:lstStyle/>
          <a:p>
            <a:fld id="{18B2EADE-4F55-6E47-95AF-2AF1B4AA6C46}" type="slidenum">
              <a:rPr lang="en-US" smtClean="0"/>
              <a:t>5</a:t>
            </a:fld>
            <a:endParaRPr lang="en-US"/>
          </a:p>
        </p:txBody>
      </p:sp>
    </p:spTree>
    <p:extLst>
      <p:ext uri="{BB962C8B-B14F-4D97-AF65-F5344CB8AC3E}">
        <p14:creationId xmlns:p14="http://schemas.microsoft.com/office/powerpoint/2010/main" val="2739631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EC02D5-D15D-44A4-8AA1-6431BF298B22}" type="slidenum">
              <a:rPr lang="en-US"/>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EC02D5-D15D-44A4-8AA1-6431BF298B22}" type="slidenum">
              <a:rPr lang="en-US"/>
              <a:pPr/>
              <a:t>17</a:t>
            </a:fld>
            <a:endParaRPr lang="en-US"/>
          </a:p>
        </p:txBody>
      </p:sp>
    </p:spTree>
    <p:extLst>
      <p:ext uri="{BB962C8B-B14F-4D97-AF65-F5344CB8AC3E}">
        <p14:creationId xmlns:p14="http://schemas.microsoft.com/office/powerpoint/2010/main" val="198642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EC02D5-D15D-44A4-8AA1-6431BF298B22}" type="slidenum">
              <a:rPr lang="en-US"/>
              <a:pPr/>
              <a:t>18</a:t>
            </a:fld>
            <a:endParaRPr lang="en-US"/>
          </a:p>
        </p:txBody>
      </p:sp>
    </p:spTree>
    <p:extLst>
      <p:ext uri="{BB962C8B-B14F-4D97-AF65-F5344CB8AC3E}">
        <p14:creationId xmlns:p14="http://schemas.microsoft.com/office/powerpoint/2010/main" val="1759342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EC02D5-D15D-44A4-8AA1-6431BF298B22}" type="slidenum">
              <a:rPr lang="en-US"/>
              <a:pPr/>
              <a:t>19</a:t>
            </a:fld>
            <a:endParaRPr lang="en-US"/>
          </a:p>
        </p:txBody>
      </p:sp>
    </p:spTree>
    <p:extLst>
      <p:ext uri="{BB962C8B-B14F-4D97-AF65-F5344CB8AC3E}">
        <p14:creationId xmlns:p14="http://schemas.microsoft.com/office/powerpoint/2010/main" val="85281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77BB26-080C-44DA-ACCF-026F927241B9}" type="slidenum">
              <a:rPr lang="en-US"/>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80F8158-8423-4B43-A703-4D8A6A1CFDFF}" type="slidenum">
              <a:rPr lang="en-US" smtClean="0"/>
              <a:pPr>
                <a:defRPr/>
              </a:pPr>
              <a:t>‹#›</a:t>
            </a:fld>
            <a:endParaRPr lang="en-US"/>
          </a:p>
        </p:txBody>
      </p:sp>
    </p:spTree>
    <p:extLst>
      <p:ext uri="{BB962C8B-B14F-4D97-AF65-F5344CB8AC3E}">
        <p14:creationId xmlns:p14="http://schemas.microsoft.com/office/powerpoint/2010/main" val="1697998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0C63E6-B6F1-4D99-8381-F7720C8A69C9}" type="slidenum">
              <a:rPr lang="en-US" smtClean="0"/>
              <a:pPr>
                <a:defRPr/>
              </a:pPr>
              <a:t>‹#›</a:t>
            </a:fld>
            <a:endParaRPr lang="en-US"/>
          </a:p>
        </p:txBody>
      </p:sp>
    </p:spTree>
    <p:extLst>
      <p:ext uri="{BB962C8B-B14F-4D97-AF65-F5344CB8AC3E}">
        <p14:creationId xmlns:p14="http://schemas.microsoft.com/office/powerpoint/2010/main" val="124412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0EC5DC3-B9BE-410C-8EA8-4D33D247982B}" type="slidenum">
              <a:rPr lang="en-US" smtClean="0"/>
              <a:pPr>
                <a:defRPr/>
              </a:pPr>
              <a:t>‹#›</a:t>
            </a:fld>
            <a:endParaRPr lang="en-US"/>
          </a:p>
        </p:txBody>
      </p:sp>
    </p:spTree>
    <p:extLst>
      <p:ext uri="{BB962C8B-B14F-4D97-AF65-F5344CB8AC3E}">
        <p14:creationId xmlns:p14="http://schemas.microsoft.com/office/powerpoint/2010/main" val="1208391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27200" y="304800"/>
            <a:ext cx="9855200" cy="838200"/>
          </a:xfrm>
        </p:spPr>
        <p:txBody>
          <a:bodyPr/>
          <a:lstStyle/>
          <a:p>
            <a:r>
              <a:rPr lang="en-US"/>
              <a:t>Click to edit Master title style</a:t>
            </a:r>
          </a:p>
        </p:txBody>
      </p:sp>
      <p:sp>
        <p:nvSpPr>
          <p:cNvPr id="3" name="Text Placeholder 2"/>
          <p:cNvSpPr>
            <a:spLocks noGrp="1"/>
          </p:cNvSpPr>
          <p:nvPr>
            <p:ph type="body" sz="half" idx="1"/>
          </p:nvPr>
        </p:nvSpPr>
        <p:spPr>
          <a:xfrm>
            <a:off x="1727200" y="1828800"/>
            <a:ext cx="4826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56400" y="1828800"/>
            <a:ext cx="4826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29B2ED4B-8BEF-49E8-AFB4-C020D3E1D78F}" type="slidenum">
              <a:rPr lang="en-US"/>
              <a:pPr/>
              <a:t>‹#›</a:t>
            </a:fld>
            <a:endParaRPr lang="en-US"/>
          </a:p>
        </p:txBody>
      </p:sp>
    </p:spTree>
    <p:extLst>
      <p:ext uri="{BB962C8B-B14F-4D97-AF65-F5344CB8AC3E}">
        <p14:creationId xmlns:p14="http://schemas.microsoft.com/office/powerpoint/2010/main" val="638409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27200" y="304800"/>
            <a:ext cx="9855200" cy="838200"/>
          </a:xfrm>
        </p:spPr>
        <p:txBody>
          <a:bodyPr/>
          <a:lstStyle/>
          <a:p>
            <a:r>
              <a:rPr lang="en-US"/>
              <a:t>Click to edit Master title style</a:t>
            </a:r>
          </a:p>
        </p:txBody>
      </p:sp>
      <p:sp>
        <p:nvSpPr>
          <p:cNvPr id="3" name="Text Placeholder 2"/>
          <p:cNvSpPr>
            <a:spLocks noGrp="1"/>
          </p:cNvSpPr>
          <p:nvPr>
            <p:ph type="body" sz="half" idx="1"/>
          </p:nvPr>
        </p:nvSpPr>
        <p:spPr>
          <a:xfrm>
            <a:off x="1727200" y="1828800"/>
            <a:ext cx="4826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756400" y="1828800"/>
            <a:ext cx="48260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756400" y="4229100"/>
            <a:ext cx="48260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BE603B35-7FA8-4D25-AD47-42CBF5CEFB0F}" type="slidenum">
              <a:rPr lang="en-US"/>
              <a:pPr/>
              <a:t>‹#›</a:t>
            </a:fld>
            <a:endParaRPr lang="en-US"/>
          </a:p>
        </p:txBody>
      </p:sp>
    </p:spTree>
    <p:extLst>
      <p:ext uri="{BB962C8B-B14F-4D97-AF65-F5344CB8AC3E}">
        <p14:creationId xmlns:p14="http://schemas.microsoft.com/office/powerpoint/2010/main" val="1569527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
        <p:cNvGrpSpPr/>
        <p:nvPr/>
      </p:nvGrpSpPr>
      <p:grpSpPr>
        <a:xfrm>
          <a:off x="0" y="0"/>
          <a:ext cx="0" cy="0"/>
          <a:chOff x="0" y="0"/>
          <a:chExt cx="0" cy="0"/>
        </a:xfrm>
      </p:grpSpPr>
      <p:sp>
        <p:nvSpPr>
          <p:cNvPr id="20" name="Google Shape;20;p29"/>
          <p:cNvSpPr txBox="1">
            <a:spLocks noGrp="1"/>
          </p:cNvSpPr>
          <p:nvPr>
            <p:ph type="title"/>
          </p:nvPr>
        </p:nvSpPr>
        <p:spPr>
          <a:xfrm>
            <a:off x="3737000" y="1070000"/>
            <a:ext cx="4718000" cy="4718000"/>
          </a:xfrm>
          <a:prstGeom prst="rect">
            <a:avLst/>
          </a:prstGeom>
          <a:solidFill>
            <a:srgbClr val="FFFFFF"/>
          </a:solidFill>
          <a:ln>
            <a:noFill/>
          </a:ln>
        </p:spPr>
        <p:txBody>
          <a:bodyPr spcFirstLastPara="1" wrap="square" lIns="91425" tIns="91425" rIns="91425" bIns="91425" anchor="ctr" anchorCtr="0">
            <a:normAutofit/>
          </a:bodyPr>
          <a:lstStyle>
            <a:lvl1pPr lvl="0" algn="ctr">
              <a:lnSpc>
                <a:spcPct val="90000"/>
              </a:lnSpc>
              <a:spcBef>
                <a:spcPts val="0"/>
              </a:spcBef>
              <a:spcAft>
                <a:spcPts val="0"/>
              </a:spcAft>
              <a:buClr>
                <a:schemeClr val="dk1"/>
              </a:buClr>
              <a:buSzPts val="4800"/>
              <a:buFont typeface="Calibri"/>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21" name="Google Shape;21;p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75031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28"/>
          <p:cNvSpPr txBox="1">
            <a:spLocks noGrp="1"/>
          </p:cNvSpPr>
          <p:nvPr>
            <p:ph type="title"/>
          </p:nvPr>
        </p:nvSpPr>
        <p:spPr>
          <a:xfrm>
            <a:off x="415600" y="390467"/>
            <a:ext cx="11360800" cy="10680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4200"/>
              <a:buFont typeface="Calibri"/>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7" name="Google Shape;17;p28"/>
          <p:cNvSpPr txBox="1">
            <a:spLocks noGrp="1"/>
          </p:cNvSpPr>
          <p:nvPr>
            <p:ph type="body" idx="1"/>
          </p:nvPr>
        </p:nvSpPr>
        <p:spPr>
          <a:xfrm>
            <a:off x="415600" y="1638233"/>
            <a:ext cx="11360800" cy="4453600"/>
          </a:xfrm>
          <a:prstGeom prst="rect">
            <a:avLst/>
          </a:prstGeom>
          <a:noFill/>
          <a:ln>
            <a:noFill/>
          </a:ln>
        </p:spPr>
        <p:txBody>
          <a:bodyPr spcFirstLastPara="1" wrap="square" lIns="91425" tIns="91425" rIns="91425" bIns="91425" anchor="t" anchorCtr="0">
            <a:normAutofit/>
          </a:bodyPr>
          <a:lstStyle>
            <a:lvl1pPr marL="457223" lvl="0" indent="-342917" algn="l">
              <a:lnSpc>
                <a:spcPct val="90000"/>
              </a:lnSpc>
              <a:spcBef>
                <a:spcPts val="0"/>
              </a:spcBef>
              <a:spcAft>
                <a:spcPts val="0"/>
              </a:spcAft>
              <a:buClr>
                <a:schemeClr val="dk1"/>
              </a:buClr>
              <a:buSzPts val="1800"/>
              <a:buChar char="●"/>
              <a:defRPr/>
            </a:lvl1pPr>
            <a:lvl2pPr marL="914446" lvl="1" indent="-317516" algn="l">
              <a:lnSpc>
                <a:spcPct val="90000"/>
              </a:lnSpc>
              <a:spcBef>
                <a:spcPts val="0"/>
              </a:spcBef>
              <a:spcAft>
                <a:spcPts val="0"/>
              </a:spcAft>
              <a:buClr>
                <a:schemeClr val="dk1"/>
              </a:buClr>
              <a:buSzPts val="1400"/>
              <a:buChar char="○"/>
              <a:defRPr/>
            </a:lvl2pPr>
            <a:lvl3pPr marL="1371669" lvl="2" indent="-317516" algn="l">
              <a:lnSpc>
                <a:spcPct val="90000"/>
              </a:lnSpc>
              <a:spcBef>
                <a:spcPts val="0"/>
              </a:spcBef>
              <a:spcAft>
                <a:spcPts val="0"/>
              </a:spcAft>
              <a:buClr>
                <a:schemeClr val="dk1"/>
              </a:buClr>
              <a:buSzPts val="1400"/>
              <a:buChar char="■"/>
              <a:defRPr/>
            </a:lvl3pPr>
            <a:lvl4pPr marL="1828891" lvl="3" indent="-317516" algn="l">
              <a:lnSpc>
                <a:spcPct val="90000"/>
              </a:lnSpc>
              <a:spcBef>
                <a:spcPts val="0"/>
              </a:spcBef>
              <a:spcAft>
                <a:spcPts val="0"/>
              </a:spcAft>
              <a:buClr>
                <a:schemeClr val="dk1"/>
              </a:buClr>
              <a:buSzPts val="1400"/>
              <a:buChar char="●"/>
              <a:defRPr/>
            </a:lvl4pPr>
            <a:lvl5pPr marL="2286114" lvl="4" indent="-317516" algn="l">
              <a:lnSpc>
                <a:spcPct val="90000"/>
              </a:lnSpc>
              <a:spcBef>
                <a:spcPts val="0"/>
              </a:spcBef>
              <a:spcAft>
                <a:spcPts val="0"/>
              </a:spcAft>
              <a:buClr>
                <a:schemeClr val="dk1"/>
              </a:buClr>
              <a:buSzPts val="1400"/>
              <a:buChar char="○"/>
              <a:defRPr/>
            </a:lvl5pPr>
            <a:lvl6pPr marL="2743337" lvl="5" indent="-317516" algn="l">
              <a:lnSpc>
                <a:spcPct val="90000"/>
              </a:lnSpc>
              <a:spcBef>
                <a:spcPts val="0"/>
              </a:spcBef>
              <a:spcAft>
                <a:spcPts val="0"/>
              </a:spcAft>
              <a:buClr>
                <a:schemeClr val="dk1"/>
              </a:buClr>
              <a:buSzPts val="1400"/>
              <a:buChar char="■"/>
              <a:defRPr/>
            </a:lvl6pPr>
            <a:lvl7pPr marL="3200560" lvl="6" indent="-317516" algn="l">
              <a:lnSpc>
                <a:spcPct val="90000"/>
              </a:lnSpc>
              <a:spcBef>
                <a:spcPts val="0"/>
              </a:spcBef>
              <a:spcAft>
                <a:spcPts val="0"/>
              </a:spcAft>
              <a:buClr>
                <a:schemeClr val="dk1"/>
              </a:buClr>
              <a:buSzPts val="1400"/>
              <a:buChar char="●"/>
              <a:defRPr/>
            </a:lvl7pPr>
            <a:lvl8pPr marL="3657783" lvl="7" indent="-317516" algn="l">
              <a:lnSpc>
                <a:spcPct val="90000"/>
              </a:lnSpc>
              <a:spcBef>
                <a:spcPts val="0"/>
              </a:spcBef>
              <a:spcAft>
                <a:spcPts val="0"/>
              </a:spcAft>
              <a:buClr>
                <a:schemeClr val="dk1"/>
              </a:buClr>
              <a:buSzPts val="1400"/>
              <a:buChar char="○"/>
              <a:defRPr/>
            </a:lvl8pPr>
            <a:lvl9pPr marL="4115006" lvl="8" indent="-317516" algn="l">
              <a:lnSpc>
                <a:spcPct val="90000"/>
              </a:lnSpc>
              <a:spcBef>
                <a:spcPts val="0"/>
              </a:spcBef>
              <a:spcAft>
                <a:spcPts val="0"/>
              </a:spcAft>
              <a:buClr>
                <a:schemeClr val="dk1"/>
              </a:buClr>
              <a:buSzPts val="1400"/>
              <a:buChar char="■"/>
              <a:defRPr/>
            </a:lvl9pPr>
          </a:lstStyle>
          <a:p>
            <a:endParaRPr/>
          </a:p>
        </p:txBody>
      </p:sp>
      <p:sp>
        <p:nvSpPr>
          <p:cNvPr id="18" name="Google Shape;18;p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3937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A0DD33C-9085-4A44-AE50-FEB0A2981446}" type="slidenum">
              <a:rPr lang="en-US" smtClean="0"/>
              <a:pPr>
                <a:defRPr/>
              </a:pPr>
              <a:t>‹#›</a:t>
            </a:fld>
            <a:endParaRPr lang="en-US"/>
          </a:p>
        </p:txBody>
      </p:sp>
    </p:spTree>
    <p:extLst>
      <p:ext uri="{BB962C8B-B14F-4D97-AF65-F5344CB8AC3E}">
        <p14:creationId xmlns:p14="http://schemas.microsoft.com/office/powerpoint/2010/main" val="604601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D3EE86-D63F-4D4A-87E0-17E6468071C1}" type="slidenum">
              <a:rPr lang="en-US" smtClean="0"/>
              <a:pPr>
                <a:defRPr/>
              </a:pPr>
              <a:t>‹#›</a:t>
            </a:fld>
            <a:endParaRPr lang="en-US"/>
          </a:p>
        </p:txBody>
      </p:sp>
    </p:spTree>
    <p:extLst>
      <p:ext uri="{BB962C8B-B14F-4D97-AF65-F5344CB8AC3E}">
        <p14:creationId xmlns:p14="http://schemas.microsoft.com/office/powerpoint/2010/main" val="641417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6C87341-2FF1-4FCD-8FD5-9D9615859A04}" type="slidenum">
              <a:rPr lang="en-US" smtClean="0"/>
              <a:pPr>
                <a:defRPr/>
              </a:pPr>
              <a:t>‹#›</a:t>
            </a:fld>
            <a:endParaRPr lang="en-US"/>
          </a:p>
        </p:txBody>
      </p:sp>
    </p:spTree>
    <p:extLst>
      <p:ext uri="{BB962C8B-B14F-4D97-AF65-F5344CB8AC3E}">
        <p14:creationId xmlns:p14="http://schemas.microsoft.com/office/powerpoint/2010/main" val="3379560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55F8783-5929-415F-BB35-2DCD827EDA81}" type="slidenum">
              <a:rPr lang="en-US" smtClean="0"/>
              <a:pPr>
                <a:defRPr/>
              </a:pPr>
              <a:t>‹#›</a:t>
            </a:fld>
            <a:endParaRPr lang="en-US"/>
          </a:p>
        </p:txBody>
      </p:sp>
    </p:spTree>
    <p:extLst>
      <p:ext uri="{BB962C8B-B14F-4D97-AF65-F5344CB8AC3E}">
        <p14:creationId xmlns:p14="http://schemas.microsoft.com/office/powerpoint/2010/main" val="2109249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E3438EF-AE83-4FC5-B672-D5635FF66195}" type="slidenum">
              <a:rPr lang="en-US" smtClean="0"/>
              <a:pPr>
                <a:defRPr/>
              </a:pPr>
              <a:t>‹#›</a:t>
            </a:fld>
            <a:endParaRPr lang="en-US"/>
          </a:p>
        </p:txBody>
      </p:sp>
    </p:spTree>
    <p:extLst>
      <p:ext uri="{BB962C8B-B14F-4D97-AF65-F5344CB8AC3E}">
        <p14:creationId xmlns:p14="http://schemas.microsoft.com/office/powerpoint/2010/main" val="2309810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96D2252-8617-4441-AB0F-6B10ED273F89}" type="slidenum">
              <a:rPr lang="en-US" smtClean="0"/>
              <a:pPr>
                <a:defRPr/>
              </a:pPr>
              <a:t>‹#›</a:t>
            </a:fld>
            <a:endParaRPr lang="en-US"/>
          </a:p>
        </p:txBody>
      </p:sp>
    </p:spTree>
    <p:extLst>
      <p:ext uri="{BB962C8B-B14F-4D97-AF65-F5344CB8AC3E}">
        <p14:creationId xmlns:p14="http://schemas.microsoft.com/office/powerpoint/2010/main" val="106555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4E34262-DE65-476B-A6B8-9F173D36F887}" type="slidenum">
              <a:rPr lang="en-US" smtClean="0"/>
              <a:pPr>
                <a:defRPr/>
              </a:pPr>
              <a:t>‹#›</a:t>
            </a:fld>
            <a:endParaRPr lang="en-US"/>
          </a:p>
        </p:txBody>
      </p:sp>
    </p:spTree>
    <p:extLst>
      <p:ext uri="{BB962C8B-B14F-4D97-AF65-F5344CB8AC3E}">
        <p14:creationId xmlns:p14="http://schemas.microsoft.com/office/powerpoint/2010/main" val="1466500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6DDB54F-1C19-4E0D-B8F4-6236ED4A3007}" type="slidenum">
              <a:rPr lang="en-US" smtClean="0"/>
              <a:pPr>
                <a:defRPr/>
              </a:pPr>
              <a:t>‹#›</a:t>
            </a:fld>
            <a:endParaRPr lang="en-US"/>
          </a:p>
        </p:txBody>
      </p:sp>
    </p:spTree>
    <p:extLst>
      <p:ext uri="{BB962C8B-B14F-4D97-AF65-F5344CB8AC3E}">
        <p14:creationId xmlns:p14="http://schemas.microsoft.com/office/powerpoint/2010/main" val="677843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99470A6-4C6A-42CF-AB03-BAA7947B65C1}" type="slidenum">
              <a:rPr lang="en-US" smtClean="0"/>
              <a:pPr>
                <a:defRPr/>
              </a:pPr>
              <a:t>‹#›</a:t>
            </a:fld>
            <a:endParaRPr lang="en-US"/>
          </a:p>
        </p:txBody>
      </p:sp>
    </p:spTree>
    <p:extLst>
      <p:ext uri="{BB962C8B-B14F-4D97-AF65-F5344CB8AC3E}">
        <p14:creationId xmlns:p14="http://schemas.microsoft.com/office/powerpoint/2010/main" val="10581140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6.gif"/><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1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9.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jpeg"/><Relationship Id="rId2" Type="http://schemas.openxmlformats.org/officeDocument/2006/relationships/image" Target="../media/image5.jpe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32" Type="http://schemas.openxmlformats.org/officeDocument/2006/relationships/image" Target="../media/image35.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svg"/><Relationship Id="rId10" Type="http://schemas.openxmlformats.org/officeDocument/2006/relationships/image" Target="../media/image13.sv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30.png"/><Relationship Id="rId30" Type="http://schemas.openxmlformats.org/officeDocument/2006/relationships/image" Target="../media/image33.svg"/><Relationship Id="rId8"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8.gif"/></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8.gif"/><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jpeg"/><Relationship Id="rId21" Type="http://schemas.openxmlformats.org/officeDocument/2006/relationships/image" Target="../media/image23.svg"/><Relationship Id="rId34" Type="http://schemas.openxmlformats.org/officeDocument/2006/relationships/image" Target="../media/image37.pn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33" Type="http://schemas.openxmlformats.org/officeDocument/2006/relationships/image" Target="../media/image35.svg"/><Relationship Id="rId2" Type="http://schemas.openxmlformats.org/officeDocument/2006/relationships/notesSlide" Target="../notesSlides/notesSlide4.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33.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image" Target="../media/image32.png"/><Relationship Id="rId8"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sv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2.png"/><Relationship Id="rId18" Type="http://schemas.openxmlformats.org/officeDocument/2006/relationships/image" Target="../media/image41.jpeg"/><Relationship Id="rId3" Type="http://schemas.openxmlformats.org/officeDocument/2006/relationships/image" Target="../media/image38.png"/><Relationship Id="rId7" Type="http://schemas.openxmlformats.org/officeDocument/2006/relationships/image" Target="../media/image14.png"/><Relationship Id="rId12" Type="http://schemas.openxmlformats.org/officeDocument/2006/relationships/image" Target="../media/image25.svg"/><Relationship Id="rId17" Type="http://schemas.openxmlformats.org/officeDocument/2006/relationships/image" Target="../media/image40.jpeg"/><Relationship Id="rId2" Type="http://schemas.openxmlformats.org/officeDocument/2006/relationships/image" Target="../media/image5.jpe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20.png"/><Relationship Id="rId10" Type="http://schemas.openxmlformats.org/officeDocument/2006/relationships/image" Target="../media/image19.svg"/><Relationship Id="rId4" Type="http://schemas.openxmlformats.org/officeDocument/2006/relationships/image" Target="../media/image39.svg"/><Relationship Id="rId9" Type="http://schemas.openxmlformats.org/officeDocument/2006/relationships/image" Target="../media/image18.png"/><Relationship Id="rId14"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2.png"/><Relationship Id="rId3" Type="http://schemas.openxmlformats.org/officeDocument/2006/relationships/image" Target="../media/image38.png"/><Relationship Id="rId7" Type="http://schemas.openxmlformats.org/officeDocument/2006/relationships/image" Target="../media/image14.png"/><Relationship Id="rId12" Type="http://schemas.openxmlformats.org/officeDocument/2006/relationships/image" Target="../media/image25.svg"/><Relationship Id="rId2" Type="http://schemas.openxmlformats.org/officeDocument/2006/relationships/image" Target="../media/image5.jpe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20.png"/><Relationship Id="rId10" Type="http://schemas.openxmlformats.org/officeDocument/2006/relationships/image" Target="../media/image19.svg"/><Relationship Id="rId4" Type="http://schemas.openxmlformats.org/officeDocument/2006/relationships/image" Target="../media/image39.svg"/><Relationship Id="rId9" Type="http://schemas.openxmlformats.org/officeDocument/2006/relationships/image" Target="../media/image18.png"/><Relationship Id="rId14"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48.png"/><Relationship Id="rId18" Type="http://schemas.openxmlformats.org/officeDocument/2006/relationships/image" Target="../media/image51.svg"/><Relationship Id="rId3" Type="http://schemas.openxmlformats.org/officeDocument/2006/relationships/image" Target="../media/image42.png"/><Relationship Id="rId21" Type="http://schemas.openxmlformats.org/officeDocument/2006/relationships/hyperlink" Target="https://content-delivery-service.savvasrealize.com/content-delivery-service/eps/prod-realize-reader/api/item/a1f44774-14b5-4190-b1c5-2b63f32e8993/1/file/NA_Grade_6/OPS/xhtml/glossary.xhtml#P70010145010000000000000000449C3" TargetMode="External"/><Relationship Id="rId7" Type="http://schemas.openxmlformats.org/officeDocument/2006/relationships/image" Target="../media/image46.png"/><Relationship Id="rId12" Type="http://schemas.openxmlformats.org/officeDocument/2006/relationships/image" Target="../media/image25.svg"/><Relationship Id="rId17" Type="http://schemas.openxmlformats.org/officeDocument/2006/relationships/image" Target="../media/image50.png"/><Relationship Id="rId2" Type="http://schemas.openxmlformats.org/officeDocument/2006/relationships/image" Target="../media/image5.jpeg"/><Relationship Id="rId16" Type="http://schemas.openxmlformats.org/officeDocument/2006/relationships/image" Target="../media/image21.svg"/><Relationship Id="rId20"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24.png"/><Relationship Id="rId5" Type="http://schemas.openxmlformats.org/officeDocument/2006/relationships/image" Target="../media/image44.png"/><Relationship Id="rId15" Type="http://schemas.openxmlformats.org/officeDocument/2006/relationships/image" Target="../media/image20.png"/><Relationship Id="rId10" Type="http://schemas.openxmlformats.org/officeDocument/2006/relationships/image" Target="../media/image33.svg"/><Relationship Id="rId19" Type="http://schemas.openxmlformats.org/officeDocument/2006/relationships/image" Target="../media/image52.png"/><Relationship Id="rId4" Type="http://schemas.openxmlformats.org/officeDocument/2006/relationships/image" Target="../media/image43.svg"/><Relationship Id="rId9" Type="http://schemas.openxmlformats.org/officeDocument/2006/relationships/image" Target="../media/image32.png"/><Relationship Id="rId14" Type="http://schemas.openxmlformats.org/officeDocument/2006/relationships/image" Target="../media/image49.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0498" t="16667" r="22108" b="55915"/>
          <a:stretch/>
        </p:blipFill>
        <p:spPr>
          <a:xfrm>
            <a:off x="0" y="304800"/>
            <a:ext cx="12191999" cy="2514600"/>
          </a:xfrm>
          <a:prstGeom prst="rect">
            <a:avLst/>
          </a:prstGeom>
        </p:spPr>
      </p:pic>
      <p:pic>
        <p:nvPicPr>
          <p:cNvPr id="2050" name="Picture 2" descr="fairy tale books GIF by Primer - Find &amp; Share on GIPHY">
            <a:extLst>
              <a:ext uri="{FF2B5EF4-FFF2-40B4-BE49-F238E27FC236}">
                <a16:creationId xmlns:a16="http://schemas.microsoft.com/office/drawing/2014/main" id="{3B1923AF-359A-4348-8137-B9E62B692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420" y="2971800"/>
            <a:ext cx="3355157" cy="33551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14A966-FD1F-40F8-B98E-8F463F4A7A03}"/>
              </a:ext>
            </a:extLst>
          </p:cNvPr>
          <p:cNvSpPr txBox="1"/>
          <p:nvPr/>
        </p:nvSpPr>
        <p:spPr>
          <a:xfrm>
            <a:off x="5363265" y="4449323"/>
            <a:ext cx="1465466" cy="400110"/>
          </a:xfrm>
          <a:prstGeom prst="rect">
            <a:avLst/>
          </a:prstGeom>
          <a:noFill/>
        </p:spPr>
        <p:txBody>
          <a:bodyPr wrap="none" rtlCol="0">
            <a:spAutoFit/>
          </a:bodyPr>
          <a:lstStyle/>
          <a:p>
            <a:r>
              <a:rPr lang="en-US" sz="2000" b="1" dirty="0"/>
              <a:t>Open Pg. 24</a:t>
            </a:r>
          </a:p>
        </p:txBody>
      </p:sp>
    </p:spTree>
    <p:extLst>
      <p:ext uri="{BB962C8B-B14F-4D97-AF65-F5344CB8AC3E}">
        <p14:creationId xmlns:p14="http://schemas.microsoft.com/office/powerpoint/2010/main" val="1801960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normAutofit fontScale="90000"/>
          </a:bodyPr>
          <a:lstStyle/>
          <a:p>
            <a:r>
              <a:rPr lang="en-US" b="1" u="sng" dirty="0">
                <a:solidFill>
                  <a:schemeClr val="bg1"/>
                </a:solidFill>
              </a:rPr>
              <a:t>Page 24</a:t>
            </a:r>
          </a:p>
        </p:txBody>
      </p:sp>
      <p:pic>
        <p:nvPicPr>
          <p:cNvPr id="3" name="Picture 2"/>
          <p:cNvPicPr>
            <a:picLocks noChangeAspect="1"/>
          </p:cNvPicPr>
          <p:nvPr/>
        </p:nvPicPr>
        <p:blipFill rotWithShape="1">
          <a:blip r:embed="rId2"/>
          <a:srcRect l="19546" t="52083" r="58199" b="25000"/>
          <a:stretch/>
        </p:blipFill>
        <p:spPr>
          <a:xfrm>
            <a:off x="1981201" y="2255838"/>
            <a:ext cx="7870457" cy="3752194"/>
          </a:xfrm>
          <a:prstGeom prst="rect">
            <a:avLst/>
          </a:prstGeom>
        </p:spPr>
      </p:pic>
      <p:pic>
        <p:nvPicPr>
          <p:cNvPr id="5" name="Picture 4"/>
          <p:cNvPicPr>
            <a:picLocks noChangeAspect="1"/>
          </p:cNvPicPr>
          <p:nvPr/>
        </p:nvPicPr>
        <p:blipFill rotWithShape="1">
          <a:blip r:embed="rId3"/>
          <a:srcRect l="20498" t="20821" r="22108" b="57576"/>
          <a:stretch/>
        </p:blipFill>
        <p:spPr>
          <a:xfrm>
            <a:off x="1524000" y="-94594"/>
            <a:ext cx="9144000" cy="1981200"/>
          </a:xfrm>
          <a:prstGeom prst="rect">
            <a:avLst/>
          </a:prstGeom>
        </p:spPr>
      </p:pic>
    </p:spTree>
    <p:extLst>
      <p:ext uri="{BB962C8B-B14F-4D97-AF65-F5344CB8AC3E}">
        <p14:creationId xmlns:p14="http://schemas.microsoft.com/office/powerpoint/2010/main" val="353922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normAutofit fontScale="90000"/>
          </a:bodyPr>
          <a:lstStyle/>
          <a:p>
            <a:r>
              <a:rPr lang="en-US" b="1" u="sng" dirty="0">
                <a:solidFill>
                  <a:schemeClr val="bg1"/>
                </a:solidFill>
              </a:rPr>
              <a:t>Page 24</a:t>
            </a:r>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srcRect l="46486" t="40625" r="24232" b="31250"/>
          <a:stretch/>
        </p:blipFill>
        <p:spPr>
          <a:xfrm>
            <a:off x="1981200" y="2133600"/>
            <a:ext cx="8375538" cy="4043363"/>
          </a:xfrm>
          <a:prstGeom prst="rect">
            <a:avLst/>
          </a:prstGeom>
        </p:spPr>
      </p:pic>
      <p:pic>
        <p:nvPicPr>
          <p:cNvPr id="6" name="Picture 5"/>
          <p:cNvPicPr>
            <a:picLocks noChangeAspect="1"/>
          </p:cNvPicPr>
          <p:nvPr/>
        </p:nvPicPr>
        <p:blipFill rotWithShape="1">
          <a:blip r:embed="rId3"/>
          <a:srcRect l="20498" t="20821" r="22108" b="57576"/>
          <a:stretch/>
        </p:blipFill>
        <p:spPr>
          <a:xfrm>
            <a:off x="1524000" y="-94594"/>
            <a:ext cx="9144000" cy="1981200"/>
          </a:xfrm>
          <a:prstGeom prst="rect">
            <a:avLst/>
          </a:prstGeom>
        </p:spPr>
      </p:pic>
    </p:spTree>
    <p:extLst>
      <p:ext uri="{BB962C8B-B14F-4D97-AF65-F5344CB8AC3E}">
        <p14:creationId xmlns:p14="http://schemas.microsoft.com/office/powerpoint/2010/main" val="520378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a:r>
              <a:rPr lang="en-US" b="1" u="sng" dirty="0">
                <a:solidFill>
                  <a:schemeClr val="bg1"/>
                </a:solidFill>
              </a:rPr>
              <a:t>Cell Membrane</a:t>
            </a:r>
          </a:p>
        </p:txBody>
      </p:sp>
      <p:pic>
        <p:nvPicPr>
          <p:cNvPr id="25606" name="Picture 6" descr="membrane-old"/>
          <p:cNvPicPr>
            <a:picLocks noGrp="1" noChangeAspect="1" noChangeArrowheads="1"/>
          </p:cNvPicPr>
          <p:nvPr>
            <p:ph sz="half" idx="2"/>
          </p:nvPr>
        </p:nvPicPr>
        <p:blipFill>
          <a:blip r:embed="rId2"/>
          <a:srcRect/>
          <a:stretch>
            <a:fillRect/>
          </a:stretch>
        </p:blipFill>
        <p:spPr>
          <a:xfrm>
            <a:off x="7636231" y="2929432"/>
            <a:ext cx="2422168" cy="2480769"/>
          </a:xfrm>
          <a:noFill/>
          <a:ln/>
        </p:spPr>
      </p:pic>
      <p:pic>
        <p:nvPicPr>
          <p:cNvPr id="3" name="Picture 2"/>
          <p:cNvPicPr>
            <a:picLocks noChangeAspect="1"/>
          </p:cNvPicPr>
          <p:nvPr/>
        </p:nvPicPr>
        <p:blipFill rotWithShape="1">
          <a:blip r:embed="rId3"/>
          <a:srcRect l="23060" t="39583" r="35358" b="33333"/>
          <a:stretch/>
        </p:blipFill>
        <p:spPr>
          <a:xfrm>
            <a:off x="1676400" y="2929430"/>
            <a:ext cx="6096000" cy="2971800"/>
          </a:xfrm>
          <a:prstGeom prst="rect">
            <a:avLst/>
          </a:prstGeom>
        </p:spPr>
      </p:pic>
      <p:pic>
        <p:nvPicPr>
          <p:cNvPr id="7" name="Picture 6"/>
          <p:cNvPicPr>
            <a:picLocks noChangeAspect="1"/>
          </p:cNvPicPr>
          <p:nvPr/>
        </p:nvPicPr>
        <p:blipFill rotWithShape="1">
          <a:blip r:embed="rId4"/>
          <a:srcRect l="20498" t="20821" r="22108" b="57576"/>
          <a:stretch/>
        </p:blipFill>
        <p:spPr>
          <a:xfrm>
            <a:off x="1524000" y="-94594"/>
            <a:ext cx="9144000" cy="1981200"/>
          </a:xfrm>
          <a:prstGeom prst="rect">
            <a:avLst/>
          </a:prstGeom>
        </p:spPr>
      </p:pic>
    </p:spTree>
    <p:extLst>
      <p:ext uri="{BB962C8B-B14F-4D97-AF65-F5344CB8AC3E}">
        <p14:creationId xmlns:p14="http://schemas.microsoft.com/office/powerpoint/2010/main" val="2197725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2819400" y="304800"/>
            <a:ext cx="7391400" cy="838200"/>
          </a:xfrm>
        </p:spPr>
        <p:txBody>
          <a:bodyPr/>
          <a:lstStyle/>
          <a:p>
            <a:pPr algn="ctr"/>
            <a:r>
              <a:rPr lang="en-US" b="1" u="sng" dirty="0">
                <a:solidFill>
                  <a:schemeClr val="bg1"/>
                </a:solidFill>
              </a:rPr>
              <a:t>Cell Membrane</a:t>
            </a:r>
          </a:p>
        </p:txBody>
      </p:sp>
      <p:pic>
        <p:nvPicPr>
          <p:cNvPr id="7" name="Content Placeholder 6"/>
          <p:cNvPicPr>
            <a:picLocks noGrp="1" noChangeAspect="1"/>
          </p:cNvPicPr>
          <p:nvPr>
            <p:ph idx="1"/>
          </p:nvPr>
        </p:nvPicPr>
        <p:blipFill rotWithShape="1">
          <a:blip r:embed="rId2"/>
          <a:srcRect l="7573" t="3367" r="50778" b="57910"/>
          <a:stretch/>
        </p:blipFill>
        <p:spPr>
          <a:xfrm>
            <a:off x="1676400" y="1539347"/>
            <a:ext cx="8746434" cy="5090053"/>
          </a:xfrm>
          <a:prstGeom prst="rect">
            <a:avLst/>
          </a:prstGeom>
        </p:spPr>
      </p:pic>
      <p:pic>
        <p:nvPicPr>
          <p:cNvPr id="2" name="Picture 1">
            <a:extLst>
              <a:ext uri="{FF2B5EF4-FFF2-40B4-BE49-F238E27FC236}">
                <a16:creationId xmlns:a16="http://schemas.microsoft.com/office/drawing/2014/main" id="{D838EF61-3973-41BC-8288-B52512B93E84}"/>
              </a:ext>
            </a:extLst>
          </p:cNvPr>
          <p:cNvPicPr>
            <a:picLocks noChangeAspect="1"/>
          </p:cNvPicPr>
          <p:nvPr/>
        </p:nvPicPr>
        <p:blipFill>
          <a:blip r:embed="rId3"/>
          <a:stretch>
            <a:fillRect/>
          </a:stretch>
        </p:blipFill>
        <p:spPr>
          <a:xfrm>
            <a:off x="1676400" y="1"/>
            <a:ext cx="8746434" cy="1234547"/>
          </a:xfrm>
          <a:prstGeom prst="rect">
            <a:avLst/>
          </a:prstGeom>
        </p:spPr>
      </p:pic>
      <p:sp>
        <p:nvSpPr>
          <p:cNvPr id="3" name="Rectangle 2">
            <a:extLst>
              <a:ext uri="{FF2B5EF4-FFF2-40B4-BE49-F238E27FC236}">
                <a16:creationId xmlns:a16="http://schemas.microsoft.com/office/drawing/2014/main" id="{6C71C1AA-A034-4B21-8D3E-8B9E44798801}"/>
              </a:ext>
            </a:extLst>
          </p:cNvPr>
          <p:cNvSpPr/>
          <p:nvPr/>
        </p:nvSpPr>
        <p:spPr>
          <a:xfrm>
            <a:off x="1661474" y="1234548"/>
            <a:ext cx="8761360" cy="646331"/>
          </a:xfrm>
          <a:prstGeom prst="rect">
            <a:avLst/>
          </a:prstGeom>
        </p:spPr>
        <p:txBody>
          <a:bodyPr wrap="square">
            <a:spAutoFit/>
          </a:bodyPr>
          <a:lstStyle/>
          <a:p>
            <a:r>
              <a:rPr lang="en-US" dirty="0">
                <a:solidFill>
                  <a:srgbClr val="FF0000"/>
                </a:solidFill>
              </a:rPr>
              <a:t>The cell membrane allows some materials and not others to pass in and out of the cell, just like a guard control which people can go into or leave a building.</a:t>
            </a:r>
          </a:p>
        </p:txBody>
      </p:sp>
    </p:spTree>
    <p:extLst>
      <p:ext uri="{BB962C8B-B14F-4D97-AF65-F5344CB8AC3E}">
        <p14:creationId xmlns:p14="http://schemas.microsoft.com/office/powerpoint/2010/main" val="319554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a:srcRect l="21888" t="65625" r="34773" b="16667"/>
          <a:stretch/>
        </p:blipFill>
        <p:spPr>
          <a:xfrm>
            <a:off x="1783976" y="2514600"/>
            <a:ext cx="8624049" cy="1981200"/>
          </a:xfrm>
          <a:prstGeom prst="rect">
            <a:avLst/>
          </a:prstGeom>
        </p:spPr>
      </p:pic>
      <p:sp>
        <p:nvSpPr>
          <p:cNvPr id="5" name="TextBox 4"/>
          <p:cNvSpPr txBox="1"/>
          <p:nvPr/>
        </p:nvSpPr>
        <p:spPr>
          <a:xfrm>
            <a:off x="8077200" y="4038600"/>
            <a:ext cx="2209800" cy="369332"/>
          </a:xfrm>
          <a:prstGeom prst="rect">
            <a:avLst/>
          </a:prstGeom>
          <a:solidFill>
            <a:schemeClr val="bg1"/>
          </a:solidFill>
        </p:spPr>
        <p:txBody>
          <a:bodyPr wrap="square" rtlCol="0">
            <a:spAutoFit/>
          </a:bodyPr>
          <a:lstStyle/>
          <a:p>
            <a:endParaRPr lang="en-GB" dirty="0"/>
          </a:p>
        </p:txBody>
      </p:sp>
      <p:pic>
        <p:nvPicPr>
          <p:cNvPr id="6" name="Picture 5"/>
          <p:cNvPicPr>
            <a:picLocks noChangeAspect="1"/>
          </p:cNvPicPr>
          <p:nvPr/>
        </p:nvPicPr>
        <p:blipFill rotWithShape="1">
          <a:blip r:embed="rId3"/>
          <a:srcRect l="20498" t="20821" r="22108" b="57576"/>
          <a:stretch/>
        </p:blipFill>
        <p:spPr>
          <a:xfrm>
            <a:off x="1524000" y="-94594"/>
            <a:ext cx="9144000" cy="1981200"/>
          </a:xfrm>
          <a:prstGeom prst="rect">
            <a:avLst/>
          </a:prstGeom>
        </p:spPr>
      </p:pic>
      <p:sp>
        <p:nvSpPr>
          <p:cNvPr id="7" name="TextBox 6"/>
          <p:cNvSpPr txBox="1"/>
          <p:nvPr/>
        </p:nvSpPr>
        <p:spPr>
          <a:xfrm>
            <a:off x="2286000" y="4648201"/>
            <a:ext cx="8229600" cy="1015663"/>
          </a:xfrm>
          <a:prstGeom prst="rect">
            <a:avLst/>
          </a:prstGeom>
          <a:noFill/>
        </p:spPr>
        <p:txBody>
          <a:bodyPr wrap="square" rtlCol="0">
            <a:spAutoFit/>
          </a:bodyPr>
          <a:lstStyle/>
          <a:p>
            <a:r>
              <a:rPr lang="en-GB" sz="2000" dirty="0"/>
              <a:t>The Movement of the substance in and out of the cell by 2 process : </a:t>
            </a:r>
          </a:p>
          <a:p>
            <a:r>
              <a:rPr lang="en-GB" sz="2000" dirty="0"/>
              <a:t>1- Passive transport </a:t>
            </a:r>
          </a:p>
          <a:p>
            <a:r>
              <a:rPr lang="en-GB" sz="2000" dirty="0"/>
              <a:t>2- Active transport  </a:t>
            </a:r>
          </a:p>
        </p:txBody>
      </p:sp>
    </p:spTree>
    <p:extLst>
      <p:ext uri="{BB962C8B-B14F-4D97-AF65-F5344CB8AC3E}">
        <p14:creationId xmlns:p14="http://schemas.microsoft.com/office/powerpoint/2010/main" val="205315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Picture 7" descr="artificial-blood-8"/>
          <p:cNvPicPr>
            <a:picLocks noGrp="1" noChangeAspect="1" noChangeArrowheads="1"/>
          </p:cNvPicPr>
          <p:nvPr>
            <p:ph idx="1"/>
          </p:nvPr>
        </p:nvPicPr>
        <p:blipFill>
          <a:blip r:embed="rId2"/>
          <a:srcRect/>
          <a:stretch>
            <a:fillRect/>
          </a:stretch>
        </p:blipFill>
        <p:spPr>
          <a:xfrm>
            <a:off x="3352800" y="3388003"/>
            <a:ext cx="4876800" cy="3381375"/>
          </a:xfrm>
          <a:noFill/>
          <a:ln/>
        </p:spPr>
      </p:pic>
      <p:pic>
        <p:nvPicPr>
          <p:cNvPr id="4" name="Picture 3"/>
          <p:cNvPicPr>
            <a:picLocks noChangeAspect="1"/>
          </p:cNvPicPr>
          <p:nvPr/>
        </p:nvPicPr>
        <p:blipFill rotWithShape="1">
          <a:blip r:embed="rId3"/>
          <a:srcRect l="20498" t="20821" r="22108" b="57576"/>
          <a:stretch/>
        </p:blipFill>
        <p:spPr>
          <a:xfrm>
            <a:off x="1524000" y="-94594"/>
            <a:ext cx="9144000" cy="1981200"/>
          </a:xfrm>
          <a:prstGeom prst="rect">
            <a:avLst/>
          </a:prstGeom>
        </p:spPr>
      </p:pic>
      <p:pic>
        <p:nvPicPr>
          <p:cNvPr id="5" name="Picture 4"/>
          <p:cNvPicPr>
            <a:picLocks noChangeAspect="1"/>
          </p:cNvPicPr>
          <p:nvPr/>
        </p:nvPicPr>
        <p:blipFill rotWithShape="1">
          <a:blip r:embed="rId4"/>
          <a:srcRect l="21888" t="60417" r="35944" b="31250"/>
          <a:stretch/>
        </p:blipFill>
        <p:spPr>
          <a:xfrm>
            <a:off x="1522872" y="2150408"/>
            <a:ext cx="8764129" cy="973792"/>
          </a:xfrm>
          <a:prstGeom prst="rect">
            <a:avLst/>
          </a:prstGeom>
        </p:spPr>
      </p:pic>
      <p:sp>
        <p:nvSpPr>
          <p:cNvPr id="6" name="TextBox 5"/>
          <p:cNvSpPr txBox="1"/>
          <p:nvPr/>
        </p:nvSpPr>
        <p:spPr>
          <a:xfrm>
            <a:off x="7543800" y="2819400"/>
            <a:ext cx="2495550"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23110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b="1" dirty="0">
                <a:solidFill>
                  <a:schemeClr val="bg1"/>
                </a:solidFill>
                <a:latin typeface="Times New Roman" pitchFamily="18" charset="0"/>
              </a:rPr>
              <a:t>Passive Transport</a:t>
            </a:r>
          </a:p>
        </p:txBody>
      </p:sp>
      <p:sp>
        <p:nvSpPr>
          <p:cNvPr id="3075" name="Rectangle 3"/>
          <p:cNvSpPr>
            <a:spLocks noGrp="1" noChangeArrowheads="1"/>
          </p:cNvSpPr>
          <p:nvPr>
            <p:ph idx="1"/>
          </p:nvPr>
        </p:nvSpPr>
        <p:spPr>
          <a:xfrm>
            <a:off x="1981200" y="2208541"/>
            <a:ext cx="8229600" cy="4678363"/>
          </a:xfrm>
        </p:spPr>
        <p:txBody>
          <a:bodyPr>
            <a:normAutofit/>
          </a:bodyPr>
          <a:lstStyle/>
          <a:p>
            <a:pPr eaLnBrk="1" hangingPunct="1">
              <a:buFontTx/>
              <a:buNone/>
            </a:pPr>
            <a:r>
              <a:rPr lang="en-US" sz="2400" u="sng" dirty="0">
                <a:solidFill>
                  <a:srgbClr val="002060"/>
                </a:solidFill>
              </a:rPr>
              <a:t>Passive Transport: </a:t>
            </a:r>
            <a:r>
              <a:rPr lang="en-US" sz="2400" dirty="0">
                <a:solidFill>
                  <a:srgbClr val="002060"/>
                </a:solidFill>
              </a:rPr>
              <a:t>  is movement across the cell membrane that does not require energy form the cell.  Particles move along their concentration gradient.  Does not require energy.</a:t>
            </a:r>
            <a:endParaRPr lang="en-US" sz="2400" u="sng" dirty="0">
              <a:solidFill>
                <a:srgbClr val="002060"/>
              </a:solidFill>
            </a:endParaRPr>
          </a:p>
        </p:txBody>
      </p:sp>
      <p:pic>
        <p:nvPicPr>
          <p:cNvPr id="3076" name="Picture 9" descr="diffusion-animated"/>
          <p:cNvPicPr>
            <a:picLocks noChangeAspect="1" noChangeArrowheads="1" noCrop="1"/>
          </p:cNvPicPr>
          <p:nvPr/>
        </p:nvPicPr>
        <p:blipFill>
          <a:blip r:embed="rId3"/>
          <a:srcRect/>
          <a:stretch>
            <a:fillRect/>
          </a:stretch>
        </p:blipFill>
        <p:spPr bwMode="auto">
          <a:xfrm>
            <a:off x="2162077" y="3429000"/>
            <a:ext cx="2857500" cy="2857500"/>
          </a:xfrm>
          <a:prstGeom prst="rect">
            <a:avLst/>
          </a:prstGeom>
          <a:noFill/>
          <a:ln w="9525">
            <a:noFill/>
            <a:miter lim="800000"/>
            <a:headEnd/>
            <a:tailEnd/>
          </a:ln>
        </p:spPr>
      </p:pic>
      <p:pic>
        <p:nvPicPr>
          <p:cNvPr id="5" name="Picture 4"/>
          <p:cNvPicPr>
            <a:picLocks noChangeAspect="1"/>
          </p:cNvPicPr>
          <p:nvPr/>
        </p:nvPicPr>
        <p:blipFill rotWithShape="1">
          <a:blip r:embed="rId4"/>
          <a:srcRect l="20498" t="20821" r="22108" b="57576"/>
          <a:stretch/>
        </p:blipFill>
        <p:spPr>
          <a:xfrm>
            <a:off x="1524000" y="-94594"/>
            <a:ext cx="9144000" cy="1981200"/>
          </a:xfrm>
          <a:prstGeom prst="rect">
            <a:avLst/>
          </a:prstGeom>
        </p:spPr>
      </p:pic>
      <p:pic>
        <p:nvPicPr>
          <p:cNvPr id="1026" name="Picture 2" descr="Pov-water-slide GIFs - Get the best GIF on GIPHY">
            <a:extLst>
              <a:ext uri="{FF2B5EF4-FFF2-40B4-BE49-F238E27FC236}">
                <a16:creationId xmlns:a16="http://schemas.microsoft.com/office/drawing/2014/main" id="{12E6A206-1458-4DBA-9CB6-CC6DA516346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722582"/>
            <a:ext cx="3068022" cy="22703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b="1" dirty="0">
                <a:solidFill>
                  <a:schemeClr val="bg1"/>
                </a:solidFill>
                <a:latin typeface="Times New Roman" pitchFamily="18" charset="0"/>
              </a:rPr>
              <a:t>Passive Transport</a:t>
            </a:r>
          </a:p>
        </p:txBody>
      </p:sp>
      <p:sp>
        <p:nvSpPr>
          <p:cNvPr id="3075" name="Rectangle 3"/>
          <p:cNvSpPr>
            <a:spLocks noGrp="1" noChangeArrowheads="1"/>
          </p:cNvSpPr>
          <p:nvPr>
            <p:ph idx="1"/>
          </p:nvPr>
        </p:nvSpPr>
        <p:spPr>
          <a:xfrm>
            <a:off x="1981200" y="2208541"/>
            <a:ext cx="8229600" cy="4678363"/>
          </a:xfrm>
        </p:spPr>
        <p:txBody>
          <a:bodyPr>
            <a:normAutofit/>
          </a:bodyPr>
          <a:lstStyle/>
          <a:p>
            <a:pPr eaLnBrk="1" hangingPunct="1">
              <a:buFontTx/>
              <a:buNone/>
            </a:pPr>
            <a:r>
              <a:rPr lang="en-US" sz="2400" u="sng" dirty="0">
                <a:solidFill>
                  <a:srgbClr val="002060"/>
                </a:solidFill>
              </a:rPr>
              <a:t>Passive Transport:</a:t>
            </a:r>
          </a:p>
        </p:txBody>
      </p:sp>
      <p:pic>
        <p:nvPicPr>
          <p:cNvPr id="5" name="Picture 4"/>
          <p:cNvPicPr>
            <a:picLocks noChangeAspect="1"/>
          </p:cNvPicPr>
          <p:nvPr/>
        </p:nvPicPr>
        <p:blipFill rotWithShape="1">
          <a:blip r:embed="rId3"/>
          <a:srcRect l="20498" t="20821" r="22108" b="57576"/>
          <a:stretch/>
        </p:blipFill>
        <p:spPr>
          <a:xfrm>
            <a:off x="1524000" y="-94594"/>
            <a:ext cx="9144000" cy="1981200"/>
          </a:xfrm>
          <a:prstGeom prst="rect">
            <a:avLst/>
          </a:prstGeom>
        </p:spPr>
      </p:pic>
      <p:pic>
        <p:nvPicPr>
          <p:cNvPr id="2050" name="Picture 2" descr="Cell Membranes and Cell Transport on Make a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1" y="2819400"/>
            <a:ext cx="6880991" cy="3853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50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b="1" dirty="0">
                <a:solidFill>
                  <a:schemeClr val="bg1"/>
                </a:solidFill>
                <a:latin typeface="Times New Roman" pitchFamily="18" charset="0"/>
              </a:rPr>
              <a:t>Passive Transport</a:t>
            </a:r>
          </a:p>
        </p:txBody>
      </p:sp>
      <p:pic>
        <p:nvPicPr>
          <p:cNvPr id="3076" name="Picture 9" descr="diffusion-animated"/>
          <p:cNvPicPr>
            <a:picLocks noChangeAspect="1" noChangeArrowheads="1" noCrop="1"/>
          </p:cNvPicPr>
          <p:nvPr/>
        </p:nvPicPr>
        <p:blipFill>
          <a:blip r:embed="rId3"/>
          <a:srcRect/>
          <a:stretch>
            <a:fillRect/>
          </a:stretch>
        </p:blipFill>
        <p:spPr bwMode="auto">
          <a:xfrm>
            <a:off x="7794626" y="2770681"/>
            <a:ext cx="2606674" cy="2606674"/>
          </a:xfrm>
          <a:prstGeom prst="rect">
            <a:avLst/>
          </a:prstGeom>
          <a:noFill/>
          <a:ln w="9525">
            <a:noFill/>
            <a:miter lim="800000"/>
            <a:headEnd/>
            <a:tailEnd/>
          </a:ln>
        </p:spPr>
      </p:pic>
      <p:pic>
        <p:nvPicPr>
          <p:cNvPr id="5" name="Picture 4"/>
          <p:cNvPicPr>
            <a:picLocks noChangeAspect="1"/>
          </p:cNvPicPr>
          <p:nvPr/>
        </p:nvPicPr>
        <p:blipFill rotWithShape="1">
          <a:blip r:embed="rId4"/>
          <a:srcRect l="20498" t="20821" r="22108" b="57576"/>
          <a:stretch/>
        </p:blipFill>
        <p:spPr>
          <a:xfrm>
            <a:off x="1524000" y="-94594"/>
            <a:ext cx="9144000" cy="1981200"/>
          </a:xfrm>
          <a:prstGeom prst="rect">
            <a:avLst/>
          </a:prstGeom>
        </p:spPr>
      </p:pic>
      <p:pic>
        <p:nvPicPr>
          <p:cNvPr id="3" name="Picture 2"/>
          <p:cNvPicPr>
            <a:picLocks noChangeAspect="1"/>
          </p:cNvPicPr>
          <p:nvPr/>
        </p:nvPicPr>
        <p:blipFill rotWithShape="1">
          <a:blip r:embed="rId5"/>
          <a:srcRect l="34773" t="16666" r="24232" b="57292"/>
          <a:stretch/>
        </p:blipFill>
        <p:spPr>
          <a:xfrm>
            <a:off x="1752600" y="2770681"/>
            <a:ext cx="6042026" cy="2791919"/>
          </a:xfrm>
          <a:prstGeom prst="rect">
            <a:avLst/>
          </a:prstGeom>
        </p:spPr>
      </p:pic>
    </p:spTree>
    <p:extLst>
      <p:ext uri="{BB962C8B-B14F-4D97-AF65-F5344CB8AC3E}">
        <p14:creationId xmlns:p14="http://schemas.microsoft.com/office/powerpoint/2010/main" val="3671299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b="1" dirty="0">
                <a:solidFill>
                  <a:schemeClr val="bg1"/>
                </a:solidFill>
                <a:latin typeface="Times New Roman" pitchFamily="18" charset="0"/>
              </a:rPr>
              <a:t>Passive Transport</a:t>
            </a:r>
          </a:p>
        </p:txBody>
      </p:sp>
      <p:pic>
        <p:nvPicPr>
          <p:cNvPr id="5" name="Picture 4"/>
          <p:cNvPicPr>
            <a:picLocks noChangeAspect="1"/>
          </p:cNvPicPr>
          <p:nvPr/>
        </p:nvPicPr>
        <p:blipFill rotWithShape="1">
          <a:blip r:embed="rId3"/>
          <a:srcRect l="20498" t="20821" r="22108" b="57576"/>
          <a:stretch/>
        </p:blipFill>
        <p:spPr>
          <a:xfrm>
            <a:off x="1524000" y="-94594"/>
            <a:ext cx="9144000" cy="1981200"/>
          </a:xfrm>
          <a:prstGeom prst="rect">
            <a:avLst/>
          </a:prstGeom>
        </p:spPr>
      </p:pic>
      <p:pic>
        <p:nvPicPr>
          <p:cNvPr id="9218" name="Picture 2" descr="BioDub My GIFs to You - Diffusion &amp; Osmosis - MrDubuque.co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346326"/>
            <a:ext cx="7086600" cy="406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535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187922" y="1494264"/>
            <a:ext cx="7004616" cy="3613455"/>
          </a:xfrm>
          <a:prstGeom prst="rect">
            <a:avLst/>
          </a:prstGeom>
          <a:solidFill>
            <a:srgbClr val="FFFFFF"/>
          </a:solidFill>
          <a:ln>
            <a:noFill/>
          </a:ln>
        </p:spPr>
        <p:txBody>
          <a:bodyPr spcFirstLastPara="1" vert="horz" wrap="square" lIns="91425" tIns="91425" rIns="91425" bIns="91425" rtlCol="0" anchor="ctr" anchorCtr="0">
            <a:normAutofit fontScale="90000"/>
          </a:bodyPr>
          <a:lstStyle/>
          <a:p>
            <a:pPr rtl="1">
              <a:buClr>
                <a:srgbClr val="70AD47"/>
              </a:buClr>
              <a:buSzPct val="222222"/>
            </a:pPr>
            <a:br>
              <a:rPr lang="en-US" sz="2400" b="1" dirty="0">
                <a:solidFill>
                  <a:srgbClr val="70AD47"/>
                </a:solidFill>
                <a:latin typeface="Calibri"/>
                <a:ea typeface="Calibri"/>
                <a:cs typeface="Calibri"/>
                <a:sym typeface="Calibri"/>
              </a:rPr>
            </a:br>
            <a:br>
              <a:rPr lang="en-US" sz="2400" b="1" dirty="0">
                <a:solidFill>
                  <a:srgbClr val="70AD47"/>
                </a:solidFill>
                <a:latin typeface="Calibri"/>
                <a:ea typeface="Calibri"/>
                <a:cs typeface="Calibri"/>
                <a:sym typeface="Calibri"/>
              </a:rPr>
            </a:br>
            <a:br>
              <a:rPr lang="en-US" sz="2400" b="1" dirty="0">
                <a:solidFill>
                  <a:srgbClr val="70AD47"/>
                </a:solidFill>
                <a:latin typeface="Calibri"/>
                <a:ea typeface="Calibri"/>
                <a:cs typeface="Calibri"/>
                <a:sym typeface="Calibri"/>
              </a:rPr>
            </a:br>
            <a:br>
              <a:rPr lang="en-US" sz="2400" b="1" dirty="0">
                <a:solidFill>
                  <a:srgbClr val="70AD47"/>
                </a:solidFill>
                <a:latin typeface="Calibri"/>
                <a:ea typeface="Calibri"/>
                <a:cs typeface="Calibri"/>
                <a:sym typeface="Calibri"/>
              </a:rPr>
            </a:br>
            <a:br>
              <a:rPr lang="en-US" sz="2400" b="1" dirty="0">
                <a:solidFill>
                  <a:srgbClr val="70AD47"/>
                </a:solidFill>
                <a:latin typeface="Calibri"/>
                <a:ea typeface="Calibri"/>
                <a:cs typeface="Calibri"/>
                <a:sym typeface="Calibri"/>
              </a:rPr>
            </a:br>
            <a:br>
              <a:rPr lang="en-US" sz="2400" b="1" dirty="0">
                <a:solidFill>
                  <a:srgbClr val="70AD47"/>
                </a:solidFill>
                <a:latin typeface="Calibri"/>
                <a:ea typeface="Calibri"/>
                <a:cs typeface="Calibri"/>
                <a:sym typeface="Calibri"/>
              </a:rPr>
            </a:br>
            <a:r>
              <a:rPr lang="en-US" sz="3600" b="1" u="sng" dirty="0">
                <a:solidFill>
                  <a:schemeClr val="dk1"/>
                </a:solidFill>
                <a:latin typeface="Calibri"/>
                <a:ea typeface="Calibri"/>
                <a:cs typeface="Calibri"/>
                <a:sym typeface="Calibri"/>
              </a:rPr>
              <a:t>Vision</a:t>
            </a:r>
            <a:r>
              <a:rPr lang="en-US" sz="2933" b="1" u="sng" dirty="0">
                <a:solidFill>
                  <a:schemeClr val="dk1"/>
                </a:solidFill>
                <a:latin typeface="Calibri"/>
                <a:ea typeface="Calibri"/>
                <a:cs typeface="Calibri"/>
                <a:sym typeface="Calibri"/>
              </a:rPr>
              <a:t> </a:t>
            </a:r>
            <a:br>
              <a:rPr lang="en-US" sz="7066" dirty="0"/>
            </a:br>
            <a:r>
              <a:rPr lang="en-US" sz="2933" dirty="0">
                <a:solidFill>
                  <a:srgbClr val="000000"/>
                </a:solidFill>
                <a:latin typeface="Calibri"/>
                <a:ea typeface="Calibri"/>
                <a:cs typeface="Calibri"/>
                <a:sym typeface="Calibri"/>
              </a:rPr>
              <a:t>The first and the highest quality educational investor and the most rapid spread</a:t>
            </a:r>
            <a:br>
              <a:rPr lang="en-US" sz="7066" dirty="0"/>
            </a:br>
            <a:br>
              <a:rPr lang="en-US" sz="7066" dirty="0"/>
            </a:br>
            <a:r>
              <a:rPr lang="en-US" sz="3600" b="1" u="sng" dirty="0">
                <a:solidFill>
                  <a:schemeClr val="dk1"/>
                </a:solidFill>
                <a:latin typeface="Calibri"/>
                <a:ea typeface="Calibri"/>
                <a:cs typeface="Calibri"/>
                <a:sym typeface="Calibri"/>
              </a:rPr>
              <a:t>Mission</a:t>
            </a:r>
            <a:br>
              <a:rPr lang="en-US" sz="7066" dirty="0"/>
            </a:br>
            <a:r>
              <a:rPr lang="en-US" sz="2933" dirty="0">
                <a:solidFill>
                  <a:srgbClr val="000000"/>
                </a:solidFill>
                <a:latin typeface="Calibri"/>
                <a:ea typeface="Calibri"/>
                <a:cs typeface="Calibri"/>
                <a:sym typeface="Calibri"/>
              </a:rPr>
              <a:t>Providing a competitive international education with applied dimensions that build skill, instill value, and develop</a:t>
            </a:r>
            <a:r>
              <a:rPr lang="en-US" sz="2933" dirty="0">
                <a:solidFill>
                  <a:schemeClr val="lt1"/>
                </a:solidFill>
                <a:latin typeface="Calibri"/>
                <a:ea typeface="Calibri"/>
                <a:cs typeface="Calibri"/>
                <a:sym typeface="Calibri"/>
              </a:rPr>
              <a:t> </a:t>
            </a:r>
            <a:r>
              <a:rPr lang="en-US" sz="2933" dirty="0">
                <a:solidFill>
                  <a:srgbClr val="000000"/>
                </a:solidFill>
                <a:latin typeface="Calibri"/>
                <a:ea typeface="Calibri"/>
                <a:cs typeface="Calibri"/>
                <a:sym typeface="Calibri"/>
              </a:rPr>
              <a:t>creativity in accordance with the constants of religion the national orientations in an attractive, educational environment that stimulates learning with a community knowledge-producing knowledge, producing generation</a:t>
            </a:r>
            <a:br>
              <a:rPr lang="en-US" sz="7066" dirty="0"/>
            </a:br>
            <a:br>
              <a:rPr lang="en-US" dirty="0"/>
            </a:br>
            <a:endParaRPr dirty="0"/>
          </a:p>
        </p:txBody>
      </p:sp>
      <p:cxnSp>
        <p:nvCxnSpPr>
          <p:cNvPr id="109" name="Google Shape;109;p2"/>
          <p:cNvCxnSpPr/>
          <p:nvPr/>
        </p:nvCxnSpPr>
        <p:spPr>
          <a:xfrm rot="10800000" flipH="1">
            <a:off x="510879" y="2646332"/>
            <a:ext cx="6062072" cy="1"/>
          </a:xfrm>
          <a:prstGeom prst="straightConnector1">
            <a:avLst/>
          </a:prstGeom>
          <a:noFill/>
          <a:ln w="19050" cap="flat" cmpd="sng">
            <a:solidFill>
              <a:schemeClr val="dk1"/>
            </a:solidFill>
            <a:prstDash val="solid"/>
            <a:miter lim="800000"/>
            <a:headEnd type="diamond" w="med" len="med"/>
            <a:tailEnd type="diamond" w="med" len="med"/>
          </a:ln>
        </p:spPr>
      </p:cxnSp>
      <p:pic>
        <p:nvPicPr>
          <p:cNvPr id="110" name="Google Shape;110;p2"/>
          <p:cNvPicPr preferRelativeResize="0"/>
          <p:nvPr/>
        </p:nvPicPr>
        <p:blipFill rotWithShape="1">
          <a:blip r:embed="rId3">
            <a:alphaModFix/>
          </a:blip>
          <a:srcRect/>
          <a:stretch/>
        </p:blipFill>
        <p:spPr>
          <a:xfrm rot="890250">
            <a:off x="7864566" y="1227223"/>
            <a:ext cx="3812874" cy="3968349"/>
          </a:xfrm>
          <a:prstGeom prst="rect">
            <a:avLst/>
          </a:prstGeom>
          <a:noFill/>
          <a:ln>
            <a:noFill/>
          </a:ln>
        </p:spPr>
      </p:pic>
      <p:sp>
        <p:nvSpPr>
          <p:cNvPr id="111" name="Google Shape;111;p2"/>
          <p:cNvSpPr/>
          <p:nvPr/>
        </p:nvSpPr>
        <p:spPr>
          <a:xfrm rot="-5400000">
            <a:off x="3285186" y="-3361911"/>
            <a:ext cx="230732" cy="6848400"/>
          </a:xfrm>
          <a:prstGeom prst="rect">
            <a:avLst/>
          </a:prstGeom>
          <a:solidFill>
            <a:srgbClr val="0070C0"/>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12" name="Google Shape;112;p2"/>
          <p:cNvSpPr/>
          <p:nvPr/>
        </p:nvSpPr>
        <p:spPr>
          <a:xfrm rot="-5400000">
            <a:off x="8630641" y="3317541"/>
            <a:ext cx="274321" cy="6848400"/>
          </a:xfrm>
          <a:prstGeom prst="rect">
            <a:avLst/>
          </a:prstGeom>
          <a:solidFill>
            <a:srgbClr val="92D050"/>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13" name="Google Shape;113;p2"/>
          <p:cNvSpPr/>
          <p:nvPr/>
        </p:nvSpPr>
        <p:spPr>
          <a:xfrm>
            <a:off x="12002155" y="9625"/>
            <a:ext cx="189873" cy="6848400"/>
          </a:xfrm>
          <a:prstGeom prst="rect">
            <a:avLst/>
          </a:prstGeom>
          <a:gradFill>
            <a:gsLst>
              <a:gs pos="0">
                <a:srgbClr val="009999"/>
              </a:gs>
              <a:gs pos="100000">
                <a:srgbClr val="2A896A"/>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822"/>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z="4800" b="1" u="sng" dirty="0">
                <a:solidFill>
                  <a:schemeClr val="bg1"/>
                </a:solidFill>
                <a:latin typeface="Times New Roman" pitchFamily="18" charset="0"/>
              </a:rPr>
              <a:t>Diffusion</a:t>
            </a:r>
          </a:p>
        </p:txBody>
      </p:sp>
      <p:sp>
        <p:nvSpPr>
          <p:cNvPr id="6147" name="Rectangle 3"/>
          <p:cNvSpPr>
            <a:spLocks noGrp="1" noChangeArrowheads="1"/>
          </p:cNvSpPr>
          <p:nvPr>
            <p:ph idx="1"/>
          </p:nvPr>
        </p:nvSpPr>
        <p:spPr>
          <a:xfrm>
            <a:off x="2152650" y="2667000"/>
            <a:ext cx="4857750" cy="4351338"/>
          </a:xfrm>
        </p:spPr>
        <p:txBody>
          <a:bodyPr>
            <a:normAutofit/>
          </a:bodyPr>
          <a:lstStyle/>
          <a:p>
            <a:pPr eaLnBrk="1" hangingPunct="1">
              <a:buFontTx/>
              <a:buNone/>
            </a:pPr>
            <a:r>
              <a:rPr lang="en-US" sz="2800" u="sng" dirty="0">
                <a:solidFill>
                  <a:srgbClr val="002060"/>
                </a:solidFill>
              </a:rPr>
              <a:t>Diffusion:</a:t>
            </a:r>
            <a:r>
              <a:rPr lang="en-US" sz="2800" dirty="0">
                <a:solidFill>
                  <a:srgbClr val="002060"/>
                </a:solidFill>
              </a:rPr>
              <a:t>  The movement of a substance from an area of high concentration to an area of low concentration.</a:t>
            </a:r>
          </a:p>
          <a:p>
            <a:pPr eaLnBrk="1" hangingPunct="1">
              <a:buFontTx/>
              <a:buNone/>
            </a:pPr>
            <a:endParaRPr lang="en-US" sz="2800" dirty="0">
              <a:solidFill>
                <a:srgbClr val="002060"/>
              </a:solidFill>
            </a:endParaRPr>
          </a:p>
          <a:p>
            <a:pPr eaLnBrk="1" hangingPunct="1">
              <a:buFontTx/>
              <a:buNone/>
            </a:pPr>
            <a:r>
              <a:rPr lang="en-US" sz="2800" dirty="0">
                <a:solidFill>
                  <a:srgbClr val="002060"/>
                </a:solidFill>
              </a:rPr>
              <a:t>  If diffusion is allowed to continue, </a:t>
            </a:r>
            <a:r>
              <a:rPr lang="en-US" sz="2800" b="1" u="sng" dirty="0">
                <a:solidFill>
                  <a:srgbClr val="002060"/>
                </a:solidFill>
              </a:rPr>
              <a:t>equilibrium</a:t>
            </a:r>
            <a:r>
              <a:rPr lang="en-US" sz="2800" dirty="0">
                <a:solidFill>
                  <a:srgbClr val="002060"/>
                </a:solidFill>
              </a:rPr>
              <a:t> will result.</a:t>
            </a:r>
            <a:endParaRPr lang="en-US" sz="2800" u="sng" dirty="0">
              <a:solidFill>
                <a:srgbClr val="002060"/>
              </a:solidFill>
            </a:endParaRPr>
          </a:p>
        </p:txBody>
      </p:sp>
      <p:pic>
        <p:nvPicPr>
          <p:cNvPr id="4" name="Picture 3"/>
          <p:cNvPicPr>
            <a:picLocks noChangeAspect="1"/>
          </p:cNvPicPr>
          <p:nvPr/>
        </p:nvPicPr>
        <p:blipFill rotWithShape="1">
          <a:blip r:embed="rId3"/>
          <a:srcRect l="20498" t="20821" r="22108" b="57576"/>
          <a:stretch/>
        </p:blipFill>
        <p:spPr>
          <a:xfrm>
            <a:off x="1524000" y="-94594"/>
            <a:ext cx="9144000" cy="1981200"/>
          </a:xfrm>
          <a:prstGeom prst="rect">
            <a:avLst/>
          </a:prstGeom>
        </p:spPr>
      </p:pic>
      <p:pic>
        <p:nvPicPr>
          <p:cNvPr id="5" name="Picture 10" descr="diffusion"/>
          <p:cNvPicPr>
            <a:picLocks noChangeAspect="1" noChangeArrowheads="1"/>
          </p:cNvPicPr>
          <p:nvPr/>
        </p:nvPicPr>
        <p:blipFill>
          <a:blip r:embed="rId4"/>
          <a:srcRect/>
          <a:stretch>
            <a:fillRect/>
          </a:stretch>
        </p:blipFill>
        <p:spPr>
          <a:xfrm>
            <a:off x="7010400" y="2677511"/>
            <a:ext cx="3429000" cy="3103563"/>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20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xEl>
                                              <p:pRg st="2" end="2"/>
                                            </p:txEl>
                                          </p:spTgt>
                                        </p:tgtEl>
                                        <p:attrNameLst>
                                          <p:attrName>style.visibility</p:attrName>
                                        </p:attrNameLst>
                                      </p:cBhvr>
                                      <p:to>
                                        <p:strVal val="visible"/>
                                      </p:to>
                                    </p:set>
                                    <p:animEffect transition="in" filter="fade">
                                      <p:cBhvr>
                                        <p:cTn id="12" dur="2000"/>
                                        <p:tgtEl>
                                          <p:spTgt spid="61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9" descr="diffusion"/>
          <p:cNvPicPr>
            <a:picLocks noChangeAspect="1" noChangeArrowheads="1"/>
          </p:cNvPicPr>
          <p:nvPr/>
        </p:nvPicPr>
        <p:blipFill>
          <a:blip r:embed="rId3"/>
          <a:srcRect/>
          <a:stretch>
            <a:fillRect/>
          </a:stretch>
        </p:blipFill>
        <p:spPr bwMode="auto">
          <a:xfrm>
            <a:off x="1600200" y="3048000"/>
            <a:ext cx="9144000" cy="3810000"/>
          </a:xfrm>
          <a:prstGeom prst="rect">
            <a:avLst/>
          </a:prstGeom>
          <a:noFill/>
          <a:ln w="9525">
            <a:noFill/>
            <a:miter lim="800000"/>
            <a:headEnd/>
            <a:tailEnd/>
          </a:ln>
        </p:spPr>
      </p:pic>
      <p:sp>
        <p:nvSpPr>
          <p:cNvPr id="5" name="Rectangle 2"/>
          <p:cNvSpPr>
            <a:spLocks noGrp="1" noChangeArrowheads="1"/>
          </p:cNvSpPr>
          <p:nvPr>
            <p:ph type="title"/>
          </p:nvPr>
        </p:nvSpPr>
        <p:spPr>
          <a:xfrm>
            <a:off x="2057400" y="1905000"/>
            <a:ext cx="8229600" cy="1143000"/>
          </a:xfrm>
        </p:spPr>
        <p:txBody>
          <a:bodyPr>
            <a:noAutofit/>
          </a:bodyPr>
          <a:lstStyle/>
          <a:p>
            <a:pPr eaLnBrk="1" hangingPunct="1"/>
            <a:r>
              <a:rPr lang="en-US" sz="2800" b="1" dirty="0">
                <a:solidFill>
                  <a:srgbClr val="002060"/>
                </a:solidFill>
                <a:latin typeface="+mn-lt"/>
              </a:rPr>
              <a:t>Interpret what is happening in this picture?</a:t>
            </a:r>
            <a:br>
              <a:rPr lang="en-US" sz="2000" b="1" dirty="0">
                <a:solidFill>
                  <a:srgbClr val="002060"/>
                </a:solidFill>
                <a:latin typeface="+mn-lt"/>
              </a:rPr>
            </a:br>
            <a:endParaRPr lang="en-US" sz="2000" b="1" dirty="0">
              <a:solidFill>
                <a:srgbClr val="002060"/>
              </a:solidFill>
              <a:latin typeface="+mn-lt"/>
            </a:endParaRPr>
          </a:p>
        </p:txBody>
      </p:sp>
      <p:sp>
        <p:nvSpPr>
          <p:cNvPr id="3" name="TextBox 2"/>
          <p:cNvSpPr txBox="1"/>
          <p:nvPr/>
        </p:nvSpPr>
        <p:spPr>
          <a:xfrm>
            <a:off x="2590800" y="6019800"/>
            <a:ext cx="7772400" cy="523220"/>
          </a:xfrm>
          <a:prstGeom prst="rect">
            <a:avLst/>
          </a:prstGeom>
          <a:noFill/>
        </p:spPr>
        <p:txBody>
          <a:bodyPr wrap="square" rtlCol="0">
            <a:spAutoFit/>
          </a:bodyPr>
          <a:lstStyle/>
          <a:p>
            <a:r>
              <a:rPr lang="en-US" sz="2800" b="1" dirty="0">
                <a:solidFill>
                  <a:schemeClr val="bg1"/>
                </a:solidFill>
              </a:rPr>
              <a:t>A                             B                                C</a:t>
            </a:r>
          </a:p>
        </p:txBody>
      </p:sp>
      <p:pic>
        <p:nvPicPr>
          <p:cNvPr id="6" name="Picture 5"/>
          <p:cNvPicPr>
            <a:picLocks noChangeAspect="1"/>
          </p:cNvPicPr>
          <p:nvPr/>
        </p:nvPicPr>
        <p:blipFill rotWithShape="1">
          <a:blip r:embed="rId4"/>
          <a:srcRect l="20498" t="20821" r="22108" b="57576"/>
          <a:stretch/>
        </p:blipFill>
        <p:spPr>
          <a:xfrm>
            <a:off x="1524000" y="-94594"/>
            <a:ext cx="9144000" cy="19812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p:txBody>
          <a:bodyPr/>
          <a:lstStyle/>
          <a:p>
            <a:pPr algn="ctr"/>
            <a:r>
              <a:rPr lang="en-US" b="1" dirty="0">
                <a:solidFill>
                  <a:schemeClr val="bg1"/>
                </a:solidFill>
              </a:rPr>
              <a:t>DIFFUSION</a:t>
            </a:r>
          </a:p>
        </p:txBody>
      </p:sp>
      <p:sp>
        <p:nvSpPr>
          <p:cNvPr id="29701" name="Rectangle 5"/>
          <p:cNvSpPr>
            <a:spLocks noGrp="1" noChangeArrowheads="1"/>
          </p:cNvSpPr>
          <p:nvPr>
            <p:ph type="body" sz="half" idx="1"/>
          </p:nvPr>
        </p:nvSpPr>
        <p:spPr>
          <a:xfrm>
            <a:off x="1730375" y="2286000"/>
            <a:ext cx="4419600" cy="5410200"/>
          </a:xfrm>
        </p:spPr>
        <p:txBody>
          <a:bodyPr>
            <a:normAutofit/>
          </a:bodyPr>
          <a:lstStyle/>
          <a:p>
            <a:pPr>
              <a:lnSpc>
                <a:spcPct val="90000"/>
              </a:lnSpc>
            </a:pPr>
            <a:r>
              <a:rPr lang="en-US" sz="2800" dirty="0">
                <a:solidFill>
                  <a:srgbClr val="002060"/>
                </a:solidFill>
              </a:rPr>
              <a:t>The movement of molecules from an area of high concentration to low concentration</a:t>
            </a:r>
          </a:p>
          <a:p>
            <a:pPr lvl="1">
              <a:lnSpc>
                <a:spcPct val="90000"/>
              </a:lnSpc>
            </a:pPr>
            <a:r>
              <a:rPr lang="en-US" sz="2400" dirty="0">
                <a:solidFill>
                  <a:srgbClr val="002060"/>
                </a:solidFill>
              </a:rPr>
              <a:t>Concentration gradient = difference in concentration!</a:t>
            </a:r>
          </a:p>
          <a:p>
            <a:pPr lvl="1">
              <a:lnSpc>
                <a:spcPct val="90000"/>
              </a:lnSpc>
            </a:pPr>
            <a:endParaRPr lang="en-US" sz="2400" dirty="0">
              <a:solidFill>
                <a:srgbClr val="002060"/>
              </a:solidFill>
            </a:endParaRPr>
          </a:p>
          <a:p>
            <a:pPr>
              <a:lnSpc>
                <a:spcPct val="90000"/>
              </a:lnSpc>
            </a:pPr>
            <a:r>
              <a:rPr lang="en-US" sz="2800" dirty="0">
                <a:solidFill>
                  <a:srgbClr val="002060"/>
                </a:solidFill>
              </a:rPr>
              <a:t>Eventually this leads to </a:t>
            </a:r>
            <a:r>
              <a:rPr lang="en-US" sz="2800" dirty="0">
                <a:solidFill>
                  <a:srgbClr val="002060"/>
                </a:solidFill>
                <a:effectLst>
                  <a:outerShdw blurRad="38100" dist="38100" dir="2700000" algn="tl">
                    <a:srgbClr val="FFFFFF"/>
                  </a:outerShdw>
                </a:effectLst>
              </a:rPr>
              <a:t>equilibrium</a:t>
            </a:r>
          </a:p>
          <a:p>
            <a:pPr lvl="1">
              <a:lnSpc>
                <a:spcPct val="90000"/>
              </a:lnSpc>
            </a:pPr>
            <a:r>
              <a:rPr lang="en-US" sz="2400" dirty="0">
                <a:solidFill>
                  <a:srgbClr val="002060"/>
                </a:solidFill>
                <a:effectLst>
                  <a:outerShdw blurRad="38100" dist="38100" dir="2700000" algn="tl">
                    <a:srgbClr val="000000"/>
                  </a:outerShdw>
                </a:effectLst>
              </a:rPr>
              <a:t>Equal concentration throughout space</a:t>
            </a:r>
          </a:p>
        </p:txBody>
      </p:sp>
      <p:pic>
        <p:nvPicPr>
          <p:cNvPr id="29706" name="Picture 10" descr="diffusion"/>
          <p:cNvPicPr>
            <a:picLocks noGrp="1" noChangeAspect="1" noChangeArrowheads="1"/>
          </p:cNvPicPr>
          <p:nvPr>
            <p:ph sz="quarter" idx="2"/>
          </p:nvPr>
        </p:nvPicPr>
        <p:blipFill>
          <a:blip r:embed="rId2"/>
          <a:srcRect/>
          <a:stretch>
            <a:fillRect/>
          </a:stretch>
        </p:blipFill>
        <p:spPr>
          <a:xfrm>
            <a:off x="6206359" y="2590801"/>
            <a:ext cx="4038600" cy="3103563"/>
          </a:xfrm>
          <a:noFill/>
          <a:ln/>
        </p:spPr>
      </p:pic>
      <p:pic>
        <p:nvPicPr>
          <p:cNvPr id="6" name="Picture 5"/>
          <p:cNvPicPr>
            <a:picLocks noChangeAspect="1"/>
          </p:cNvPicPr>
          <p:nvPr/>
        </p:nvPicPr>
        <p:blipFill rotWithShape="1">
          <a:blip r:embed="rId3"/>
          <a:srcRect l="20498" t="20821" r="22108" b="57576"/>
          <a:stretch/>
        </p:blipFill>
        <p:spPr>
          <a:xfrm>
            <a:off x="1524000" y="-94594"/>
            <a:ext cx="9144000" cy="1981200"/>
          </a:xfrm>
          <a:prstGeom prst="rect">
            <a:avLst/>
          </a:prstGeom>
        </p:spPr>
      </p:pic>
    </p:spTree>
    <p:extLst>
      <p:ext uri="{BB962C8B-B14F-4D97-AF65-F5344CB8AC3E}">
        <p14:creationId xmlns:p14="http://schemas.microsoft.com/office/powerpoint/2010/main" val="29663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70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70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97" y="533400"/>
            <a:ext cx="4876800" cy="1143000"/>
          </a:xfrm>
        </p:spPr>
        <p:txBody>
          <a:bodyPr/>
          <a:lstStyle/>
          <a:p>
            <a:r>
              <a:rPr lang="en-US" b="1" dirty="0">
                <a:solidFill>
                  <a:schemeClr val="bg1"/>
                </a:solidFill>
              </a:rPr>
              <a:t>Page 27</a:t>
            </a:r>
          </a:p>
        </p:txBody>
      </p:sp>
      <p:pic>
        <p:nvPicPr>
          <p:cNvPr id="6" name="Picture 5"/>
          <p:cNvPicPr>
            <a:picLocks noChangeAspect="1"/>
          </p:cNvPicPr>
          <p:nvPr/>
        </p:nvPicPr>
        <p:blipFill rotWithShape="1">
          <a:blip r:embed="rId2"/>
          <a:srcRect l="39458" t="53442" r="20900" b="17391"/>
          <a:stretch/>
        </p:blipFill>
        <p:spPr>
          <a:xfrm>
            <a:off x="2017352" y="2480441"/>
            <a:ext cx="8157296" cy="3578448"/>
          </a:xfrm>
          <a:prstGeom prst="rect">
            <a:avLst/>
          </a:prstGeom>
        </p:spPr>
      </p:pic>
      <p:pic>
        <p:nvPicPr>
          <p:cNvPr id="5" name="Picture 4"/>
          <p:cNvPicPr>
            <a:picLocks noChangeAspect="1"/>
          </p:cNvPicPr>
          <p:nvPr/>
        </p:nvPicPr>
        <p:blipFill rotWithShape="1">
          <a:blip r:embed="rId3"/>
          <a:srcRect l="20498" t="20821" r="22108" b="57576"/>
          <a:stretch/>
        </p:blipFill>
        <p:spPr>
          <a:xfrm>
            <a:off x="1524000" y="-94594"/>
            <a:ext cx="9144000" cy="1981200"/>
          </a:xfrm>
          <a:prstGeom prst="rect">
            <a:avLst/>
          </a:prstGeom>
        </p:spPr>
      </p:pic>
    </p:spTree>
    <p:extLst>
      <p:ext uri="{BB962C8B-B14F-4D97-AF65-F5344CB8AC3E}">
        <p14:creationId xmlns:p14="http://schemas.microsoft.com/office/powerpoint/2010/main" val="1726394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97" y="533400"/>
            <a:ext cx="4876800" cy="1143000"/>
          </a:xfrm>
        </p:spPr>
        <p:txBody>
          <a:bodyPr/>
          <a:lstStyle/>
          <a:p>
            <a:r>
              <a:rPr lang="en-US" b="1" dirty="0">
                <a:solidFill>
                  <a:schemeClr val="bg1"/>
                </a:solidFill>
              </a:rPr>
              <a:t>Page 27</a:t>
            </a:r>
          </a:p>
        </p:txBody>
      </p:sp>
      <p:pic>
        <p:nvPicPr>
          <p:cNvPr id="3" name="Picture 2"/>
          <p:cNvPicPr>
            <a:picLocks noChangeAspect="1"/>
          </p:cNvPicPr>
          <p:nvPr/>
        </p:nvPicPr>
        <p:blipFill rotWithShape="1">
          <a:blip r:embed="rId2"/>
          <a:srcRect l="14860" t="54166" r="56980" b="22917"/>
          <a:stretch/>
        </p:blipFill>
        <p:spPr>
          <a:xfrm>
            <a:off x="1524000" y="2500746"/>
            <a:ext cx="8610600" cy="3916291"/>
          </a:xfrm>
          <a:prstGeom prst="rect">
            <a:avLst/>
          </a:prstGeom>
        </p:spPr>
      </p:pic>
      <p:pic>
        <p:nvPicPr>
          <p:cNvPr id="5" name="Picture 4"/>
          <p:cNvPicPr>
            <a:picLocks noChangeAspect="1"/>
          </p:cNvPicPr>
          <p:nvPr/>
        </p:nvPicPr>
        <p:blipFill rotWithShape="1">
          <a:blip r:embed="rId3"/>
          <a:srcRect l="20498" t="20821" r="22108" b="57576"/>
          <a:stretch/>
        </p:blipFill>
        <p:spPr>
          <a:xfrm>
            <a:off x="1524000" y="-94594"/>
            <a:ext cx="9144000" cy="1981200"/>
          </a:xfrm>
          <a:prstGeom prst="rect">
            <a:avLst/>
          </a:prstGeom>
        </p:spPr>
      </p:pic>
    </p:spTree>
    <p:extLst>
      <p:ext uri="{BB962C8B-B14F-4D97-AF65-F5344CB8AC3E}">
        <p14:creationId xmlns:p14="http://schemas.microsoft.com/office/powerpoint/2010/main" val="2417360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FADC74-32EC-42ED-9C1A-A9D0C58D100B}"/>
              </a:ext>
            </a:extLst>
          </p:cNvPr>
          <p:cNvPicPr>
            <a:picLocks noChangeAspect="1"/>
          </p:cNvPicPr>
          <p:nvPr/>
        </p:nvPicPr>
        <p:blipFill>
          <a:blip r:embed="rId2"/>
          <a:stretch>
            <a:fillRect/>
          </a:stretch>
        </p:blipFill>
        <p:spPr>
          <a:xfrm>
            <a:off x="4754763" y="155545"/>
            <a:ext cx="2682472" cy="6546910"/>
          </a:xfrm>
          <a:prstGeom prst="rect">
            <a:avLst/>
          </a:prstGeom>
        </p:spPr>
      </p:pic>
      <p:sp>
        <p:nvSpPr>
          <p:cNvPr id="5" name="Oval 4">
            <a:extLst>
              <a:ext uri="{FF2B5EF4-FFF2-40B4-BE49-F238E27FC236}">
                <a16:creationId xmlns:a16="http://schemas.microsoft.com/office/drawing/2014/main" id="{D202442A-6B17-40A1-96D0-B0515565487B}"/>
              </a:ext>
            </a:extLst>
          </p:cNvPr>
          <p:cNvSpPr/>
          <p:nvPr/>
        </p:nvSpPr>
        <p:spPr>
          <a:xfrm>
            <a:off x="5257800" y="838200"/>
            <a:ext cx="1676400" cy="1676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723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2mate.com - BIO 137 Membrane Transport Activity_YfoiHrv57b0_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63738" y="152400"/>
            <a:ext cx="8085137" cy="6064250"/>
          </a:xfrm>
        </p:spPr>
      </p:pic>
    </p:spTree>
    <p:extLst>
      <p:ext uri="{BB962C8B-B14F-4D97-AF65-F5344CB8AC3E}">
        <p14:creationId xmlns:p14="http://schemas.microsoft.com/office/powerpoint/2010/main" val="1161083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97" y="533400"/>
            <a:ext cx="4876800" cy="1143000"/>
          </a:xfrm>
        </p:spPr>
        <p:txBody>
          <a:bodyPr/>
          <a:lstStyle/>
          <a:p>
            <a:r>
              <a:rPr lang="en-US" b="1" dirty="0">
                <a:solidFill>
                  <a:schemeClr val="bg1"/>
                </a:solidFill>
              </a:rPr>
              <a:t>Page 27</a:t>
            </a:r>
          </a:p>
        </p:txBody>
      </p:sp>
      <p:pic>
        <p:nvPicPr>
          <p:cNvPr id="5" name="Picture 4"/>
          <p:cNvPicPr>
            <a:picLocks noChangeAspect="1"/>
          </p:cNvPicPr>
          <p:nvPr/>
        </p:nvPicPr>
        <p:blipFill rotWithShape="1">
          <a:blip r:embed="rId2"/>
          <a:srcRect l="20498" t="20821" r="22108" b="57576"/>
          <a:stretch/>
        </p:blipFill>
        <p:spPr>
          <a:xfrm>
            <a:off x="1524000" y="-94594"/>
            <a:ext cx="9144000" cy="1981200"/>
          </a:xfrm>
          <a:prstGeom prst="rect">
            <a:avLst/>
          </a:prstGeom>
        </p:spPr>
      </p:pic>
      <p:pic>
        <p:nvPicPr>
          <p:cNvPr id="4" name="Picture 3"/>
          <p:cNvPicPr>
            <a:picLocks noChangeAspect="1"/>
          </p:cNvPicPr>
          <p:nvPr/>
        </p:nvPicPr>
        <p:blipFill rotWithShape="1">
          <a:blip r:embed="rId3"/>
          <a:srcRect l="23060" t="34375" r="34773" b="41667"/>
          <a:stretch/>
        </p:blipFill>
        <p:spPr>
          <a:xfrm>
            <a:off x="1981200" y="2509345"/>
            <a:ext cx="8001000" cy="2286000"/>
          </a:xfrm>
          <a:prstGeom prst="rect">
            <a:avLst/>
          </a:prstGeom>
        </p:spPr>
      </p:pic>
    </p:spTree>
    <p:extLst>
      <p:ext uri="{BB962C8B-B14F-4D97-AF65-F5344CB8AC3E}">
        <p14:creationId xmlns:p14="http://schemas.microsoft.com/office/powerpoint/2010/main" val="3098964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0"/>
            <a:ext cx="8229600" cy="1143000"/>
          </a:xfrm>
        </p:spPr>
        <p:txBody>
          <a:bodyPr/>
          <a:lstStyle/>
          <a:p>
            <a:pPr eaLnBrk="1" hangingPunct="1"/>
            <a:r>
              <a:rPr lang="en-US" sz="5400" b="1" dirty="0">
                <a:solidFill>
                  <a:schemeClr val="bg1"/>
                </a:solidFill>
                <a:latin typeface="Times New Roman" pitchFamily="18" charset="0"/>
              </a:rPr>
              <a:t>Osmosis</a:t>
            </a:r>
          </a:p>
        </p:txBody>
      </p:sp>
      <p:sp>
        <p:nvSpPr>
          <p:cNvPr id="7171" name="Rectangle 3"/>
          <p:cNvSpPr>
            <a:spLocks noGrp="1" noChangeArrowheads="1"/>
          </p:cNvSpPr>
          <p:nvPr>
            <p:ph idx="1"/>
          </p:nvPr>
        </p:nvSpPr>
        <p:spPr>
          <a:xfrm>
            <a:off x="2057400" y="2306638"/>
            <a:ext cx="8229600" cy="4525963"/>
          </a:xfrm>
        </p:spPr>
        <p:txBody>
          <a:bodyPr>
            <a:normAutofit/>
          </a:bodyPr>
          <a:lstStyle/>
          <a:p>
            <a:pPr eaLnBrk="1" hangingPunct="1">
              <a:buFontTx/>
              <a:buNone/>
            </a:pPr>
            <a:r>
              <a:rPr lang="en-US" sz="2400" u="sng" dirty="0">
                <a:solidFill>
                  <a:srgbClr val="002060"/>
                </a:solidFill>
              </a:rPr>
              <a:t>Osmosis:  </a:t>
            </a:r>
            <a:r>
              <a:rPr lang="en-US" sz="2400" dirty="0">
                <a:solidFill>
                  <a:srgbClr val="002060"/>
                </a:solidFill>
              </a:rPr>
              <a:t>is the diffusion of water through a selectively permeable membrane along its concentration gradient.</a:t>
            </a:r>
            <a:endParaRPr lang="en-US" sz="2400" u="sng" dirty="0">
              <a:solidFill>
                <a:srgbClr val="002060"/>
              </a:solidFill>
            </a:endParaRPr>
          </a:p>
        </p:txBody>
      </p:sp>
      <p:pic>
        <p:nvPicPr>
          <p:cNvPr id="7172" name="Picture 7" descr="hypotonicanim"/>
          <p:cNvPicPr>
            <a:picLocks noChangeAspect="1" noChangeArrowheads="1" noCrop="1"/>
          </p:cNvPicPr>
          <p:nvPr/>
        </p:nvPicPr>
        <p:blipFill>
          <a:blip r:embed="rId3"/>
          <a:srcRect/>
          <a:stretch>
            <a:fillRect/>
          </a:stretch>
        </p:blipFill>
        <p:spPr bwMode="auto">
          <a:xfrm>
            <a:off x="3962400" y="3290888"/>
            <a:ext cx="4419600" cy="3541712"/>
          </a:xfrm>
          <a:prstGeom prst="rect">
            <a:avLst/>
          </a:prstGeom>
          <a:noFill/>
          <a:ln w="9525">
            <a:noFill/>
            <a:miter lim="800000"/>
            <a:headEnd/>
            <a:tailEnd/>
          </a:ln>
        </p:spPr>
      </p:pic>
      <p:pic>
        <p:nvPicPr>
          <p:cNvPr id="5" name="Picture 4"/>
          <p:cNvPicPr>
            <a:picLocks noChangeAspect="1"/>
          </p:cNvPicPr>
          <p:nvPr/>
        </p:nvPicPr>
        <p:blipFill rotWithShape="1">
          <a:blip r:embed="rId4"/>
          <a:srcRect l="20498" t="20821" r="22108" b="57576"/>
          <a:stretch/>
        </p:blipFill>
        <p:spPr>
          <a:xfrm>
            <a:off x="1524000" y="-94594"/>
            <a:ext cx="9144000" cy="198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20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057400" y="1981200"/>
            <a:ext cx="8229600" cy="1143000"/>
          </a:xfrm>
        </p:spPr>
        <p:txBody>
          <a:bodyPr>
            <a:normAutofit fontScale="90000"/>
          </a:bodyPr>
          <a:lstStyle/>
          <a:p>
            <a:pPr algn="l" eaLnBrk="1" hangingPunct="1"/>
            <a:r>
              <a:rPr lang="en-US" sz="2800" dirty="0">
                <a:solidFill>
                  <a:srgbClr val="002060"/>
                </a:solidFill>
                <a:latin typeface="+mn-lt"/>
              </a:rPr>
              <a:t>The direction of water movement across the cell membrane depends on the relative concentrations of free water molecules in the cytoplasm and in the fluid outside the cell</a:t>
            </a:r>
          </a:p>
        </p:txBody>
      </p:sp>
      <p:pic>
        <p:nvPicPr>
          <p:cNvPr id="5" name="Picture 7" descr="hypotonicanim"/>
          <p:cNvPicPr>
            <a:picLocks noGrp="1" noChangeAspect="1" noChangeArrowheads="1" noCrop="1"/>
          </p:cNvPicPr>
          <p:nvPr>
            <p:ph idx="1"/>
          </p:nvPr>
        </p:nvPicPr>
        <p:blipFill>
          <a:blip r:embed="rId3"/>
          <a:stretch>
            <a:fillRect/>
          </a:stretch>
        </p:blipFill>
        <p:spPr bwMode="auto">
          <a:xfrm>
            <a:off x="4371975" y="3404647"/>
            <a:ext cx="3448050" cy="2762250"/>
          </a:xfrm>
          <a:prstGeom prst="rect">
            <a:avLst/>
          </a:prstGeom>
          <a:noFill/>
          <a:ln w="9525">
            <a:noFill/>
            <a:miter lim="800000"/>
            <a:headEnd/>
            <a:tailEnd/>
          </a:ln>
        </p:spPr>
      </p:pic>
      <p:sp>
        <p:nvSpPr>
          <p:cNvPr id="3" name="Rectangle 2"/>
          <p:cNvSpPr/>
          <p:nvPr/>
        </p:nvSpPr>
        <p:spPr>
          <a:xfrm>
            <a:off x="4572000" y="-8930"/>
            <a:ext cx="2597186" cy="923330"/>
          </a:xfrm>
          <a:prstGeom prst="rect">
            <a:avLst/>
          </a:prstGeom>
        </p:spPr>
        <p:txBody>
          <a:bodyPr wrap="none">
            <a:spAutoFit/>
          </a:bodyPr>
          <a:lstStyle/>
          <a:p>
            <a:r>
              <a:rPr lang="en-US" sz="5400" b="1" dirty="0">
                <a:solidFill>
                  <a:schemeClr val="bg1"/>
                </a:solidFill>
                <a:latin typeface="Times New Roman" pitchFamily="18" charset="0"/>
              </a:rPr>
              <a:t>Osmosi</a:t>
            </a:r>
            <a:r>
              <a:rPr lang="en-US" sz="4800" b="1" dirty="0">
                <a:solidFill>
                  <a:schemeClr val="bg1"/>
                </a:solidFill>
                <a:latin typeface="Times New Roman" pitchFamily="18" charset="0"/>
              </a:rPr>
              <a:t>s</a:t>
            </a:r>
            <a:endParaRPr lang="en-US" sz="4800" dirty="0"/>
          </a:p>
        </p:txBody>
      </p:sp>
      <p:pic>
        <p:nvPicPr>
          <p:cNvPr id="6" name="Picture 5"/>
          <p:cNvPicPr>
            <a:picLocks noChangeAspect="1"/>
          </p:cNvPicPr>
          <p:nvPr/>
        </p:nvPicPr>
        <p:blipFill rotWithShape="1">
          <a:blip r:embed="rId4"/>
          <a:srcRect l="20498" t="20821" r="22108" b="57576"/>
          <a:stretch/>
        </p:blipFill>
        <p:spPr>
          <a:xfrm>
            <a:off x="1524000" y="-94594"/>
            <a:ext cx="9144000" cy="19812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p:nvPr/>
        </p:nvSpPr>
        <p:spPr>
          <a:xfrm rot="-5400000">
            <a:off x="3285185" y="-3361911"/>
            <a:ext cx="230732" cy="6848400"/>
          </a:xfrm>
          <a:prstGeom prst="rect">
            <a:avLst/>
          </a:prstGeom>
          <a:solidFill>
            <a:srgbClr val="0070C0"/>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19" name="Google Shape;119;p3"/>
          <p:cNvSpPr/>
          <p:nvPr/>
        </p:nvSpPr>
        <p:spPr>
          <a:xfrm rot="-5400000">
            <a:off x="8630640" y="3317541"/>
            <a:ext cx="274321" cy="6848400"/>
          </a:xfrm>
          <a:prstGeom prst="rect">
            <a:avLst/>
          </a:prstGeom>
          <a:solidFill>
            <a:srgbClr val="92D050"/>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20" name="Google Shape;120;p3"/>
          <p:cNvSpPr/>
          <p:nvPr/>
        </p:nvSpPr>
        <p:spPr>
          <a:xfrm>
            <a:off x="12002154" y="9625"/>
            <a:ext cx="189873" cy="6848400"/>
          </a:xfrm>
          <a:prstGeom prst="rect">
            <a:avLst/>
          </a:prstGeom>
          <a:gradFill>
            <a:gsLst>
              <a:gs pos="0">
                <a:srgbClr val="009999"/>
              </a:gs>
              <a:gs pos="100000">
                <a:srgbClr val="2A896A"/>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pic>
        <p:nvPicPr>
          <p:cNvPr id="121" name="Google Shape;121;p3" descr="A poster of classroom rules displays the guidelines and expectations for  students in a learning environment.&quot; Poster for Sale by Tsako | Redbubble"/>
          <p:cNvPicPr preferRelativeResize="0"/>
          <p:nvPr/>
        </p:nvPicPr>
        <p:blipFill rotWithShape="1">
          <a:blip r:embed="rId3">
            <a:alphaModFix/>
          </a:blip>
          <a:srcRect/>
          <a:stretch/>
        </p:blipFill>
        <p:spPr>
          <a:xfrm>
            <a:off x="262759" y="0"/>
            <a:ext cx="1158240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photo shows The Great Salt Lake in Utah. There are large clumps of salt sitting on the shore.">
            <a:extLst>
              <a:ext uri="{FF2B5EF4-FFF2-40B4-BE49-F238E27FC236}">
                <a16:creationId xmlns:a16="http://schemas.microsoft.com/office/drawing/2014/main" id="{460EF8C3-EB5A-4623-ABA0-FE8B0D36FB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0137" y="3929"/>
            <a:ext cx="5677705" cy="42582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0124373-C470-410D-92BD-1D25EAAA3022}"/>
              </a:ext>
            </a:extLst>
          </p:cNvPr>
          <p:cNvPicPr>
            <a:picLocks noChangeAspect="1"/>
          </p:cNvPicPr>
          <p:nvPr/>
        </p:nvPicPr>
        <p:blipFill>
          <a:blip r:embed="rId4"/>
          <a:stretch>
            <a:fillRect/>
          </a:stretch>
        </p:blipFill>
        <p:spPr>
          <a:xfrm>
            <a:off x="5447848" y="4343401"/>
            <a:ext cx="5220152" cy="2392887"/>
          </a:xfrm>
          <a:prstGeom prst="rect">
            <a:avLst/>
          </a:prstGeom>
        </p:spPr>
      </p:pic>
    </p:spTree>
    <p:extLst>
      <p:ext uri="{BB962C8B-B14F-4D97-AF65-F5344CB8AC3E}">
        <p14:creationId xmlns:p14="http://schemas.microsoft.com/office/powerpoint/2010/main" val="4036687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Page 29</a:t>
            </a:r>
          </a:p>
        </p:txBody>
      </p:sp>
      <p:pic>
        <p:nvPicPr>
          <p:cNvPr id="4" name="Content Placeholder 3"/>
          <p:cNvPicPr>
            <a:picLocks noGrp="1" noChangeAspect="1"/>
          </p:cNvPicPr>
          <p:nvPr>
            <p:ph idx="1"/>
          </p:nvPr>
        </p:nvPicPr>
        <p:blipFill rotWithShape="1">
          <a:blip r:embed="rId2"/>
          <a:srcRect l="10995" t="12331" r="22046" b="26466"/>
          <a:stretch/>
        </p:blipFill>
        <p:spPr>
          <a:xfrm>
            <a:off x="1558636" y="1295400"/>
            <a:ext cx="6458830" cy="4953000"/>
          </a:xfrm>
          <a:prstGeom prst="rect">
            <a:avLst/>
          </a:prstGeom>
        </p:spPr>
      </p:pic>
      <p:pic>
        <p:nvPicPr>
          <p:cNvPr id="6" name="Picture 5"/>
          <p:cNvPicPr>
            <a:picLocks noChangeAspect="1"/>
          </p:cNvPicPr>
          <p:nvPr/>
        </p:nvPicPr>
        <p:blipFill rotWithShape="1">
          <a:blip r:embed="rId3"/>
          <a:srcRect l="78697" t="23958" r="2563" b="15625"/>
          <a:stretch/>
        </p:blipFill>
        <p:spPr>
          <a:xfrm>
            <a:off x="8024394" y="1309255"/>
            <a:ext cx="2438401" cy="4939145"/>
          </a:xfrm>
          <a:prstGeom prst="rect">
            <a:avLst/>
          </a:prstGeom>
        </p:spPr>
      </p:pic>
    </p:spTree>
    <p:extLst>
      <p:ext uri="{BB962C8B-B14F-4D97-AF65-F5344CB8AC3E}">
        <p14:creationId xmlns:p14="http://schemas.microsoft.com/office/powerpoint/2010/main" val="20651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Page 29</a:t>
            </a:r>
          </a:p>
        </p:txBody>
      </p:sp>
      <p:pic>
        <p:nvPicPr>
          <p:cNvPr id="6" name="Picture 5"/>
          <p:cNvPicPr>
            <a:picLocks noChangeAspect="1"/>
          </p:cNvPicPr>
          <p:nvPr/>
        </p:nvPicPr>
        <p:blipFill rotWithShape="1">
          <a:blip r:embed="rId2"/>
          <a:srcRect l="78697" t="23958" r="2563" b="15625"/>
          <a:stretch/>
        </p:blipFill>
        <p:spPr>
          <a:xfrm>
            <a:off x="8024394" y="1309255"/>
            <a:ext cx="2438401" cy="4939145"/>
          </a:xfrm>
          <a:prstGeom prst="rect">
            <a:avLst/>
          </a:prstGeom>
        </p:spPr>
      </p:pic>
      <p:pic>
        <p:nvPicPr>
          <p:cNvPr id="5" name="Picture 4"/>
          <p:cNvPicPr>
            <a:picLocks noChangeAspect="1"/>
          </p:cNvPicPr>
          <p:nvPr/>
        </p:nvPicPr>
        <p:blipFill rotWithShape="1">
          <a:blip r:embed="rId3"/>
          <a:srcRect l="13690" t="20833" r="43558" b="37500"/>
          <a:stretch/>
        </p:blipFill>
        <p:spPr>
          <a:xfrm>
            <a:off x="1729207" y="1288472"/>
            <a:ext cx="6376181" cy="4959927"/>
          </a:xfrm>
          <a:prstGeom prst="rect">
            <a:avLst/>
          </a:prstGeom>
        </p:spPr>
      </p:pic>
    </p:spTree>
    <p:extLst>
      <p:ext uri="{BB962C8B-B14F-4D97-AF65-F5344CB8AC3E}">
        <p14:creationId xmlns:p14="http://schemas.microsoft.com/office/powerpoint/2010/main" val="434440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Page 29</a:t>
            </a:r>
          </a:p>
        </p:txBody>
      </p:sp>
      <p:pic>
        <p:nvPicPr>
          <p:cNvPr id="5" name="Picture 4"/>
          <p:cNvPicPr>
            <a:picLocks noChangeAspect="1"/>
          </p:cNvPicPr>
          <p:nvPr/>
        </p:nvPicPr>
        <p:blipFill rotWithShape="1">
          <a:blip r:embed="rId2"/>
          <a:srcRect l="13690" t="20833" r="43558" b="37500"/>
          <a:stretch/>
        </p:blipFill>
        <p:spPr>
          <a:xfrm>
            <a:off x="1729207" y="1288472"/>
            <a:ext cx="6376181" cy="4959927"/>
          </a:xfrm>
          <a:prstGeom prst="rect">
            <a:avLst/>
          </a:prstGeom>
        </p:spPr>
      </p:pic>
      <p:pic>
        <p:nvPicPr>
          <p:cNvPr id="3" name="Picture 2"/>
          <p:cNvPicPr>
            <a:picLocks noChangeAspect="1"/>
          </p:cNvPicPr>
          <p:nvPr/>
        </p:nvPicPr>
        <p:blipFill rotWithShape="1">
          <a:blip r:embed="rId3"/>
          <a:srcRect l="42972" t="25000" r="43558" b="36459"/>
          <a:stretch/>
        </p:blipFill>
        <p:spPr>
          <a:xfrm>
            <a:off x="8105387" y="1288470"/>
            <a:ext cx="2420053" cy="4959928"/>
          </a:xfrm>
          <a:prstGeom prst="rect">
            <a:avLst/>
          </a:prstGeom>
        </p:spPr>
      </p:pic>
    </p:spTree>
    <p:extLst>
      <p:ext uri="{BB962C8B-B14F-4D97-AF65-F5344CB8AC3E}">
        <p14:creationId xmlns:p14="http://schemas.microsoft.com/office/powerpoint/2010/main" val="795426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97" y="533400"/>
            <a:ext cx="4876800" cy="1143000"/>
          </a:xfrm>
        </p:spPr>
        <p:txBody>
          <a:bodyPr/>
          <a:lstStyle/>
          <a:p>
            <a:r>
              <a:rPr lang="en-US" b="1" dirty="0">
                <a:solidFill>
                  <a:schemeClr val="bg1"/>
                </a:solidFill>
              </a:rPr>
              <a:t>Page 27</a:t>
            </a:r>
          </a:p>
        </p:txBody>
      </p:sp>
      <p:pic>
        <p:nvPicPr>
          <p:cNvPr id="5" name="Picture 4"/>
          <p:cNvPicPr>
            <a:picLocks noChangeAspect="1"/>
          </p:cNvPicPr>
          <p:nvPr/>
        </p:nvPicPr>
        <p:blipFill rotWithShape="1">
          <a:blip r:embed="rId2"/>
          <a:srcRect l="20498" t="20821" r="22108" b="57576"/>
          <a:stretch/>
        </p:blipFill>
        <p:spPr>
          <a:xfrm>
            <a:off x="1524000" y="-94594"/>
            <a:ext cx="9144000" cy="1981200"/>
          </a:xfrm>
          <a:prstGeom prst="rect">
            <a:avLst/>
          </a:prstGeom>
        </p:spPr>
      </p:pic>
      <p:pic>
        <p:nvPicPr>
          <p:cNvPr id="3" name="Picture 2"/>
          <p:cNvPicPr>
            <a:picLocks noChangeAspect="1"/>
          </p:cNvPicPr>
          <p:nvPr/>
        </p:nvPicPr>
        <p:blipFill rotWithShape="1">
          <a:blip r:embed="rId3"/>
          <a:srcRect l="33602" t="40625" r="24817" b="38542"/>
          <a:stretch/>
        </p:blipFill>
        <p:spPr>
          <a:xfrm>
            <a:off x="2003496" y="1981200"/>
            <a:ext cx="8115302" cy="2286000"/>
          </a:xfrm>
          <a:prstGeom prst="rect">
            <a:avLst/>
          </a:prstGeom>
        </p:spPr>
      </p:pic>
      <p:pic>
        <p:nvPicPr>
          <p:cNvPr id="1026" name="Picture 2" descr="CH104: Chapter 7 – Solutions – Chemis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267200"/>
            <a:ext cx="75438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443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p:cNvSpPr>
            <a:spLocks noChangeArrowheads="1"/>
          </p:cNvSpPr>
          <p:nvPr/>
        </p:nvSpPr>
        <p:spPr bwMode="auto">
          <a:xfrm>
            <a:off x="2514600" y="35052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 name="Oval 3"/>
          <p:cNvSpPr>
            <a:spLocks noChangeArrowheads="1"/>
          </p:cNvSpPr>
          <p:nvPr/>
        </p:nvSpPr>
        <p:spPr bwMode="auto">
          <a:xfrm>
            <a:off x="3048000" y="3886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4" name="Oval 4"/>
          <p:cNvSpPr>
            <a:spLocks noChangeArrowheads="1"/>
          </p:cNvSpPr>
          <p:nvPr/>
        </p:nvSpPr>
        <p:spPr bwMode="auto">
          <a:xfrm>
            <a:off x="2286000" y="3886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5" name="Oval 5"/>
          <p:cNvSpPr>
            <a:spLocks noChangeArrowheads="1"/>
          </p:cNvSpPr>
          <p:nvPr/>
        </p:nvSpPr>
        <p:spPr bwMode="auto">
          <a:xfrm>
            <a:off x="4267200" y="38862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6" name="Oval 6"/>
          <p:cNvSpPr>
            <a:spLocks noChangeArrowheads="1"/>
          </p:cNvSpPr>
          <p:nvPr/>
        </p:nvSpPr>
        <p:spPr bwMode="auto">
          <a:xfrm>
            <a:off x="4800600" y="4267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7" name="Oval 7"/>
          <p:cNvSpPr>
            <a:spLocks noChangeArrowheads="1"/>
          </p:cNvSpPr>
          <p:nvPr/>
        </p:nvSpPr>
        <p:spPr bwMode="auto">
          <a:xfrm>
            <a:off x="4724400" y="3657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8" name="Oval 8"/>
          <p:cNvSpPr>
            <a:spLocks noChangeArrowheads="1"/>
          </p:cNvSpPr>
          <p:nvPr/>
        </p:nvSpPr>
        <p:spPr bwMode="auto">
          <a:xfrm>
            <a:off x="6324600" y="44958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9" name="Oval 9"/>
          <p:cNvSpPr>
            <a:spLocks noChangeArrowheads="1"/>
          </p:cNvSpPr>
          <p:nvPr/>
        </p:nvSpPr>
        <p:spPr bwMode="auto">
          <a:xfrm>
            <a:off x="6096000" y="48768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0" name="Oval 10"/>
          <p:cNvSpPr>
            <a:spLocks noChangeArrowheads="1"/>
          </p:cNvSpPr>
          <p:nvPr/>
        </p:nvSpPr>
        <p:spPr bwMode="auto">
          <a:xfrm>
            <a:off x="6172200" y="4267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1" name="Oval 11"/>
          <p:cNvSpPr>
            <a:spLocks noChangeArrowheads="1"/>
          </p:cNvSpPr>
          <p:nvPr/>
        </p:nvSpPr>
        <p:spPr bwMode="auto">
          <a:xfrm>
            <a:off x="2362200" y="19812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12" name="Oval 12"/>
          <p:cNvSpPr>
            <a:spLocks noChangeArrowheads="1"/>
          </p:cNvSpPr>
          <p:nvPr/>
        </p:nvSpPr>
        <p:spPr bwMode="auto">
          <a:xfrm>
            <a:off x="2133600" y="2362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3" name="Oval 13"/>
          <p:cNvSpPr>
            <a:spLocks noChangeArrowheads="1"/>
          </p:cNvSpPr>
          <p:nvPr/>
        </p:nvSpPr>
        <p:spPr bwMode="auto">
          <a:xfrm>
            <a:off x="2209800" y="1752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4" name="Oval 14"/>
          <p:cNvSpPr>
            <a:spLocks noChangeArrowheads="1"/>
          </p:cNvSpPr>
          <p:nvPr/>
        </p:nvSpPr>
        <p:spPr bwMode="auto">
          <a:xfrm>
            <a:off x="4267200" y="5562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15" name="Oval 15"/>
          <p:cNvSpPr>
            <a:spLocks noChangeArrowheads="1"/>
          </p:cNvSpPr>
          <p:nvPr/>
        </p:nvSpPr>
        <p:spPr bwMode="auto">
          <a:xfrm>
            <a:off x="4724400" y="5334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6" name="Oval 16"/>
          <p:cNvSpPr>
            <a:spLocks noChangeArrowheads="1"/>
          </p:cNvSpPr>
          <p:nvPr/>
        </p:nvSpPr>
        <p:spPr bwMode="auto">
          <a:xfrm>
            <a:off x="4114800" y="5334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7" name="Oval 17"/>
          <p:cNvSpPr>
            <a:spLocks noChangeArrowheads="1"/>
          </p:cNvSpPr>
          <p:nvPr/>
        </p:nvSpPr>
        <p:spPr bwMode="auto">
          <a:xfrm>
            <a:off x="6553200" y="20574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18" name="Oval 18"/>
          <p:cNvSpPr>
            <a:spLocks noChangeArrowheads="1"/>
          </p:cNvSpPr>
          <p:nvPr/>
        </p:nvSpPr>
        <p:spPr bwMode="auto">
          <a:xfrm>
            <a:off x="7086600" y="2438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9" name="Oval 19"/>
          <p:cNvSpPr>
            <a:spLocks noChangeArrowheads="1"/>
          </p:cNvSpPr>
          <p:nvPr/>
        </p:nvSpPr>
        <p:spPr bwMode="auto">
          <a:xfrm>
            <a:off x="6324600" y="2438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0" name="Oval 20"/>
          <p:cNvSpPr>
            <a:spLocks noChangeArrowheads="1"/>
          </p:cNvSpPr>
          <p:nvPr/>
        </p:nvSpPr>
        <p:spPr bwMode="auto">
          <a:xfrm>
            <a:off x="5562600" y="29718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21" name="Oval 21"/>
          <p:cNvSpPr>
            <a:spLocks noChangeArrowheads="1"/>
          </p:cNvSpPr>
          <p:nvPr/>
        </p:nvSpPr>
        <p:spPr bwMode="auto">
          <a:xfrm>
            <a:off x="6096000" y="33528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2" name="Oval 22"/>
          <p:cNvSpPr>
            <a:spLocks noChangeArrowheads="1"/>
          </p:cNvSpPr>
          <p:nvPr/>
        </p:nvSpPr>
        <p:spPr bwMode="auto">
          <a:xfrm>
            <a:off x="5334000" y="33528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3" name="Oval 23"/>
          <p:cNvSpPr>
            <a:spLocks noChangeArrowheads="1"/>
          </p:cNvSpPr>
          <p:nvPr/>
        </p:nvSpPr>
        <p:spPr bwMode="auto">
          <a:xfrm>
            <a:off x="2743200" y="48768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24" name="Oval 24"/>
          <p:cNvSpPr>
            <a:spLocks noChangeArrowheads="1"/>
          </p:cNvSpPr>
          <p:nvPr/>
        </p:nvSpPr>
        <p:spPr bwMode="auto">
          <a:xfrm>
            <a:off x="2514600" y="52578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5" name="Oval 25"/>
          <p:cNvSpPr>
            <a:spLocks noChangeArrowheads="1"/>
          </p:cNvSpPr>
          <p:nvPr/>
        </p:nvSpPr>
        <p:spPr bwMode="auto">
          <a:xfrm>
            <a:off x="2590800" y="4648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6" name="Oval 26"/>
          <p:cNvSpPr>
            <a:spLocks noChangeArrowheads="1"/>
          </p:cNvSpPr>
          <p:nvPr/>
        </p:nvSpPr>
        <p:spPr bwMode="auto">
          <a:xfrm>
            <a:off x="7543800" y="32004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27" name="Oval 27"/>
          <p:cNvSpPr>
            <a:spLocks noChangeArrowheads="1"/>
          </p:cNvSpPr>
          <p:nvPr/>
        </p:nvSpPr>
        <p:spPr bwMode="auto">
          <a:xfrm>
            <a:off x="7315200" y="3581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8" name="Oval 28"/>
          <p:cNvSpPr>
            <a:spLocks noChangeArrowheads="1"/>
          </p:cNvSpPr>
          <p:nvPr/>
        </p:nvSpPr>
        <p:spPr bwMode="auto">
          <a:xfrm>
            <a:off x="7391400" y="29718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9" name="Oval 29"/>
          <p:cNvSpPr>
            <a:spLocks noChangeArrowheads="1"/>
          </p:cNvSpPr>
          <p:nvPr/>
        </p:nvSpPr>
        <p:spPr bwMode="auto">
          <a:xfrm>
            <a:off x="3200400" y="1371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0" name="Oval 30"/>
          <p:cNvSpPr>
            <a:spLocks noChangeArrowheads="1"/>
          </p:cNvSpPr>
          <p:nvPr/>
        </p:nvSpPr>
        <p:spPr bwMode="auto">
          <a:xfrm>
            <a:off x="3657600" y="1143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1" name="Oval 31"/>
          <p:cNvSpPr>
            <a:spLocks noChangeArrowheads="1"/>
          </p:cNvSpPr>
          <p:nvPr/>
        </p:nvSpPr>
        <p:spPr bwMode="auto">
          <a:xfrm>
            <a:off x="3048000" y="1143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2" name="Oval 32"/>
          <p:cNvSpPr>
            <a:spLocks noChangeArrowheads="1"/>
          </p:cNvSpPr>
          <p:nvPr/>
        </p:nvSpPr>
        <p:spPr bwMode="auto">
          <a:xfrm>
            <a:off x="4800600" y="16764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3" name="Oval 33"/>
          <p:cNvSpPr>
            <a:spLocks noChangeArrowheads="1"/>
          </p:cNvSpPr>
          <p:nvPr/>
        </p:nvSpPr>
        <p:spPr bwMode="auto">
          <a:xfrm>
            <a:off x="5334000" y="2057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4" name="Oval 34"/>
          <p:cNvSpPr>
            <a:spLocks noChangeArrowheads="1"/>
          </p:cNvSpPr>
          <p:nvPr/>
        </p:nvSpPr>
        <p:spPr bwMode="auto">
          <a:xfrm>
            <a:off x="4572000" y="2057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5" name="Oval 35"/>
          <p:cNvSpPr>
            <a:spLocks noChangeArrowheads="1"/>
          </p:cNvSpPr>
          <p:nvPr/>
        </p:nvSpPr>
        <p:spPr bwMode="auto">
          <a:xfrm>
            <a:off x="8382000" y="22860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6" name="Oval 36"/>
          <p:cNvSpPr>
            <a:spLocks noChangeArrowheads="1"/>
          </p:cNvSpPr>
          <p:nvPr/>
        </p:nvSpPr>
        <p:spPr bwMode="auto">
          <a:xfrm>
            <a:off x="8915400" y="2667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7" name="Oval 37"/>
          <p:cNvSpPr>
            <a:spLocks noChangeArrowheads="1"/>
          </p:cNvSpPr>
          <p:nvPr/>
        </p:nvSpPr>
        <p:spPr bwMode="auto">
          <a:xfrm>
            <a:off x="8839200" y="2057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8" name="Oval 38"/>
          <p:cNvSpPr>
            <a:spLocks noChangeArrowheads="1"/>
          </p:cNvSpPr>
          <p:nvPr/>
        </p:nvSpPr>
        <p:spPr bwMode="auto">
          <a:xfrm>
            <a:off x="7543800" y="14478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9" name="Oval 39"/>
          <p:cNvSpPr>
            <a:spLocks noChangeArrowheads="1"/>
          </p:cNvSpPr>
          <p:nvPr/>
        </p:nvSpPr>
        <p:spPr bwMode="auto">
          <a:xfrm>
            <a:off x="8001000" y="1219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40" name="Oval 40"/>
          <p:cNvSpPr>
            <a:spLocks noChangeArrowheads="1"/>
          </p:cNvSpPr>
          <p:nvPr/>
        </p:nvSpPr>
        <p:spPr bwMode="auto">
          <a:xfrm>
            <a:off x="7391400" y="1219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grpSp>
        <p:nvGrpSpPr>
          <p:cNvPr id="41" name="Group 40"/>
          <p:cNvGrpSpPr/>
          <p:nvPr/>
        </p:nvGrpSpPr>
        <p:grpSpPr>
          <a:xfrm>
            <a:off x="8305800" y="4724400"/>
            <a:ext cx="1828800" cy="1828800"/>
            <a:chOff x="6019800" y="4114800"/>
            <a:chExt cx="1828800" cy="1828800"/>
          </a:xfrm>
        </p:grpSpPr>
        <p:sp>
          <p:nvSpPr>
            <p:cNvPr id="42" name="Oval 41"/>
            <p:cNvSpPr>
              <a:spLocks noChangeArrowheads="1"/>
            </p:cNvSpPr>
            <p:nvPr/>
          </p:nvSpPr>
          <p:spPr bwMode="auto">
            <a:xfrm>
              <a:off x="6019800" y="41148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3" name="Oval 42"/>
            <p:cNvSpPr>
              <a:spLocks noChangeArrowheads="1"/>
            </p:cNvSpPr>
            <p:nvPr/>
          </p:nvSpPr>
          <p:spPr bwMode="auto">
            <a:xfrm>
              <a:off x="6019800" y="45720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4" name="Oval 43"/>
            <p:cNvSpPr>
              <a:spLocks noChangeArrowheads="1"/>
            </p:cNvSpPr>
            <p:nvPr/>
          </p:nvSpPr>
          <p:spPr bwMode="auto">
            <a:xfrm>
              <a:off x="6019800" y="50292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5" name="Oval 44"/>
            <p:cNvSpPr>
              <a:spLocks noChangeArrowheads="1"/>
            </p:cNvSpPr>
            <p:nvPr/>
          </p:nvSpPr>
          <p:spPr bwMode="auto">
            <a:xfrm>
              <a:off x="6019800" y="5486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6" name="Oval 45"/>
            <p:cNvSpPr>
              <a:spLocks noChangeArrowheads="1"/>
            </p:cNvSpPr>
            <p:nvPr/>
          </p:nvSpPr>
          <p:spPr bwMode="auto">
            <a:xfrm>
              <a:off x="6477000" y="41148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7" name="Oval 46"/>
            <p:cNvSpPr>
              <a:spLocks noChangeArrowheads="1"/>
            </p:cNvSpPr>
            <p:nvPr/>
          </p:nvSpPr>
          <p:spPr bwMode="auto">
            <a:xfrm>
              <a:off x="6477000" y="45720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8" name="Oval 47"/>
            <p:cNvSpPr>
              <a:spLocks noChangeArrowheads="1"/>
            </p:cNvSpPr>
            <p:nvPr/>
          </p:nvSpPr>
          <p:spPr bwMode="auto">
            <a:xfrm>
              <a:off x="6477000" y="50292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9" name="Oval 48"/>
            <p:cNvSpPr>
              <a:spLocks noChangeArrowheads="1"/>
            </p:cNvSpPr>
            <p:nvPr/>
          </p:nvSpPr>
          <p:spPr bwMode="auto">
            <a:xfrm>
              <a:off x="6477000" y="5486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0" name="Oval 49"/>
            <p:cNvSpPr>
              <a:spLocks noChangeArrowheads="1"/>
            </p:cNvSpPr>
            <p:nvPr/>
          </p:nvSpPr>
          <p:spPr bwMode="auto">
            <a:xfrm>
              <a:off x="6934200" y="41148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1" name="Oval 50"/>
            <p:cNvSpPr>
              <a:spLocks noChangeArrowheads="1"/>
            </p:cNvSpPr>
            <p:nvPr/>
          </p:nvSpPr>
          <p:spPr bwMode="auto">
            <a:xfrm>
              <a:off x="6934200" y="45720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2" name="Oval 51"/>
            <p:cNvSpPr>
              <a:spLocks noChangeArrowheads="1"/>
            </p:cNvSpPr>
            <p:nvPr/>
          </p:nvSpPr>
          <p:spPr bwMode="auto">
            <a:xfrm>
              <a:off x="6934200" y="50292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3" name="Oval 52"/>
            <p:cNvSpPr>
              <a:spLocks noChangeArrowheads="1"/>
            </p:cNvSpPr>
            <p:nvPr/>
          </p:nvSpPr>
          <p:spPr bwMode="auto">
            <a:xfrm>
              <a:off x="6934200" y="5486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4" name="Oval 53"/>
            <p:cNvSpPr>
              <a:spLocks noChangeArrowheads="1"/>
            </p:cNvSpPr>
            <p:nvPr/>
          </p:nvSpPr>
          <p:spPr bwMode="auto">
            <a:xfrm>
              <a:off x="7391400" y="5486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5" name="Oval 54"/>
            <p:cNvSpPr>
              <a:spLocks noChangeArrowheads="1"/>
            </p:cNvSpPr>
            <p:nvPr/>
          </p:nvSpPr>
          <p:spPr bwMode="auto">
            <a:xfrm>
              <a:off x="7391400" y="50292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6" name="Oval 55"/>
            <p:cNvSpPr>
              <a:spLocks noChangeArrowheads="1"/>
            </p:cNvSpPr>
            <p:nvPr/>
          </p:nvSpPr>
          <p:spPr bwMode="auto">
            <a:xfrm>
              <a:off x="7391400" y="45720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7" name="Oval 56"/>
            <p:cNvSpPr>
              <a:spLocks noChangeArrowheads="1"/>
            </p:cNvSpPr>
            <p:nvPr/>
          </p:nvSpPr>
          <p:spPr bwMode="auto">
            <a:xfrm>
              <a:off x="7391400" y="41148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grpSp>
      <p:sp>
        <p:nvSpPr>
          <p:cNvPr id="58" name="Oval 57"/>
          <p:cNvSpPr>
            <a:spLocks noChangeArrowheads="1"/>
          </p:cNvSpPr>
          <p:nvPr/>
        </p:nvSpPr>
        <p:spPr bwMode="auto">
          <a:xfrm>
            <a:off x="9525000" y="30480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cxnSp>
        <p:nvCxnSpPr>
          <p:cNvPr id="59" name="AutoShape 61"/>
          <p:cNvCxnSpPr>
            <a:cxnSpLocks noChangeShapeType="1"/>
          </p:cNvCxnSpPr>
          <p:nvPr/>
        </p:nvCxnSpPr>
        <p:spPr bwMode="auto">
          <a:xfrm flipV="1">
            <a:off x="5715000" y="5334001"/>
            <a:ext cx="3776662" cy="1249363"/>
          </a:xfrm>
          <a:prstGeom prst="straightConnector1">
            <a:avLst/>
          </a:prstGeom>
          <a:noFill/>
          <a:ln w="25400">
            <a:solidFill>
              <a:schemeClr val="bg1"/>
            </a:solidFill>
            <a:round/>
            <a:headEnd/>
            <a:tailEnd type="triangle" w="med" len="med"/>
          </a:ln>
          <a:effectLst/>
        </p:spPr>
      </p:cxnSp>
      <p:cxnSp>
        <p:nvCxnSpPr>
          <p:cNvPr id="60" name="AutoShape 62"/>
          <p:cNvCxnSpPr>
            <a:cxnSpLocks noChangeShapeType="1"/>
          </p:cNvCxnSpPr>
          <p:nvPr/>
        </p:nvCxnSpPr>
        <p:spPr bwMode="auto">
          <a:xfrm flipV="1">
            <a:off x="5715000" y="5791201"/>
            <a:ext cx="3776662" cy="792163"/>
          </a:xfrm>
          <a:prstGeom prst="straightConnector1">
            <a:avLst/>
          </a:prstGeom>
          <a:noFill/>
          <a:ln w="25400">
            <a:solidFill>
              <a:schemeClr val="bg1"/>
            </a:solidFill>
            <a:round/>
            <a:headEnd/>
            <a:tailEnd type="triangle" w="med" len="med"/>
          </a:ln>
          <a:effectLst/>
        </p:spPr>
      </p:cxnSp>
      <p:sp>
        <p:nvSpPr>
          <p:cNvPr id="61" name="Text Box 60"/>
          <p:cNvSpPr txBox="1">
            <a:spLocks noChangeArrowheads="1"/>
          </p:cNvSpPr>
          <p:nvPr/>
        </p:nvSpPr>
        <p:spPr bwMode="auto">
          <a:xfrm>
            <a:off x="1676400" y="6156326"/>
            <a:ext cx="3614738" cy="701675"/>
          </a:xfrm>
          <a:prstGeom prst="rect">
            <a:avLst/>
          </a:prstGeom>
          <a:noFill/>
          <a:ln w="9525">
            <a:noFill/>
            <a:miter lim="800000"/>
            <a:headEnd/>
            <a:tailEnd/>
          </a:ln>
          <a:effectLst/>
        </p:spPr>
        <p:txBody>
          <a:bodyPr wrap="none">
            <a:spAutoFit/>
          </a:bodyPr>
          <a:lstStyle/>
          <a:p>
            <a:pPr eaLnBrk="1" hangingPunct="1"/>
            <a:r>
              <a:rPr lang="en-US" sz="4000" dirty="0">
                <a:solidFill>
                  <a:schemeClr val="hlink"/>
                </a:solidFill>
                <a:latin typeface="Times New Roman" pitchFamily="18" charset="0"/>
              </a:rPr>
              <a:t>Sugar Molecules</a:t>
            </a:r>
          </a:p>
        </p:txBody>
      </p:sp>
    </p:spTree>
    <p:extLst>
      <p:ext uri="{BB962C8B-B14F-4D97-AF65-F5344CB8AC3E}">
        <p14:creationId xmlns:p14="http://schemas.microsoft.com/office/powerpoint/2010/main" val="1423147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p:cNvSpPr>
            <a:spLocks noChangeArrowheads="1"/>
          </p:cNvSpPr>
          <p:nvPr/>
        </p:nvSpPr>
        <p:spPr bwMode="auto">
          <a:xfrm>
            <a:off x="3505200" y="39624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 name="Oval 3"/>
          <p:cNvSpPr>
            <a:spLocks noChangeArrowheads="1"/>
          </p:cNvSpPr>
          <p:nvPr/>
        </p:nvSpPr>
        <p:spPr bwMode="auto">
          <a:xfrm>
            <a:off x="4038600" y="4343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4" name="Oval 4"/>
          <p:cNvSpPr>
            <a:spLocks noChangeArrowheads="1"/>
          </p:cNvSpPr>
          <p:nvPr/>
        </p:nvSpPr>
        <p:spPr bwMode="auto">
          <a:xfrm>
            <a:off x="3276600" y="4343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5" name="Oval 5"/>
          <p:cNvSpPr>
            <a:spLocks noChangeArrowheads="1"/>
          </p:cNvSpPr>
          <p:nvPr/>
        </p:nvSpPr>
        <p:spPr bwMode="auto">
          <a:xfrm>
            <a:off x="5029200" y="3276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6" name="Oval 6"/>
          <p:cNvSpPr>
            <a:spLocks noChangeArrowheads="1"/>
          </p:cNvSpPr>
          <p:nvPr/>
        </p:nvSpPr>
        <p:spPr bwMode="auto">
          <a:xfrm>
            <a:off x="5562600" y="3657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7" name="Oval 7"/>
          <p:cNvSpPr>
            <a:spLocks noChangeArrowheads="1"/>
          </p:cNvSpPr>
          <p:nvPr/>
        </p:nvSpPr>
        <p:spPr bwMode="auto">
          <a:xfrm>
            <a:off x="5486400" y="3048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8" name="Oval 8"/>
          <p:cNvSpPr>
            <a:spLocks noChangeArrowheads="1"/>
          </p:cNvSpPr>
          <p:nvPr/>
        </p:nvSpPr>
        <p:spPr bwMode="auto">
          <a:xfrm>
            <a:off x="6477000" y="51054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9" name="Oval 9"/>
          <p:cNvSpPr>
            <a:spLocks noChangeArrowheads="1"/>
          </p:cNvSpPr>
          <p:nvPr/>
        </p:nvSpPr>
        <p:spPr bwMode="auto">
          <a:xfrm>
            <a:off x="6248400" y="5486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0" name="Oval 10"/>
          <p:cNvSpPr>
            <a:spLocks noChangeArrowheads="1"/>
          </p:cNvSpPr>
          <p:nvPr/>
        </p:nvSpPr>
        <p:spPr bwMode="auto">
          <a:xfrm>
            <a:off x="6324600" y="48768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1" name="Oval 11"/>
          <p:cNvSpPr>
            <a:spLocks noChangeArrowheads="1"/>
          </p:cNvSpPr>
          <p:nvPr/>
        </p:nvSpPr>
        <p:spPr bwMode="auto">
          <a:xfrm>
            <a:off x="3962400" y="19812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12" name="Oval 12"/>
          <p:cNvSpPr>
            <a:spLocks noChangeArrowheads="1"/>
          </p:cNvSpPr>
          <p:nvPr/>
        </p:nvSpPr>
        <p:spPr bwMode="auto">
          <a:xfrm>
            <a:off x="3733800" y="2362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3" name="Oval 13"/>
          <p:cNvSpPr>
            <a:spLocks noChangeArrowheads="1"/>
          </p:cNvSpPr>
          <p:nvPr/>
        </p:nvSpPr>
        <p:spPr bwMode="auto">
          <a:xfrm>
            <a:off x="3810000" y="1752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4" name="Oval 14"/>
          <p:cNvSpPr>
            <a:spLocks noChangeArrowheads="1"/>
          </p:cNvSpPr>
          <p:nvPr/>
        </p:nvSpPr>
        <p:spPr bwMode="auto">
          <a:xfrm>
            <a:off x="4343400" y="58674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15" name="Oval 15"/>
          <p:cNvSpPr>
            <a:spLocks noChangeArrowheads="1"/>
          </p:cNvSpPr>
          <p:nvPr/>
        </p:nvSpPr>
        <p:spPr bwMode="auto">
          <a:xfrm>
            <a:off x="4800600" y="56388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6" name="Oval 16"/>
          <p:cNvSpPr>
            <a:spLocks noChangeArrowheads="1"/>
          </p:cNvSpPr>
          <p:nvPr/>
        </p:nvSpPr>
        <p:spPr bwMode="auto">
          <a:xfrm>
            <a:off x="4191000" y="56388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7" name="Oval 17"/>
          <p:cNvSpPr>
            <a:spLocks noChangeArrowheads="1"/>
          </p:cNvSpPr>
          <p:nvPr/>
        </p:nvSpPr>
        <p:spPr bwMode="auto">
          <a:xfrm>
            <a:off x="6629400" y="2895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18" name="Oval 18"/>
          <p:cNvSpPr>
            <a:spLocks noChangeArrowheads="1"/>
          </p:cNvSpPr>
          <p:nvPr/>
        </p:nvSpPr>
        <p:spPr bwMode="auto">
          <a:xfrm>
            <a:off x="7162800" y="3276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9" name="Oval 19"/>
          <p:cNvSpPr>
            <a:spLocks noChangeArrowheads="1"/>
          </p:cNvSpPr>
          <p:nvPr/>
        </p:nvSpPr>
        <p:spPr bwMode="auto">
          <a:xfrm>
            <a:off x="6400800" y="3276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0" name="Oval 20"/>
          <p:cNvSpPr>
            <a:spLocks noChangeArrowheads="1"/>
          </p:cNvSpPr>
          <p:nvPr/>
        </p:nvSpPr>
        <p:spPr bwMode="auto">
          <a:xfrm>
            <a:off x="2057400" y="2895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21" name="Oval 21"/>
          <p:cNvSpPr>
            <a:spLocks noChangeArrowheads="1"/>
          </p:cNvSpPr>
          <p:nvPr/>
        </p:nvSpPr>
        <p:spPr bwMode="auto">
          <a:xfrm>
            <a:off x="2590800" y="3276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2" name="Oval 22"/>
          <p:cNvSpPr>
            <a:spLocks noChangeArrowheads="1"/>
          </p:cNvSpPr>
          <p:nvPr/>
        </p:nvSpPr>
        <p:spPr bwMode="auto">
          <a:xfrm>
            <a:off x="1828800" y="3276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3" name="Oval 23"/>
          <p:cNvSpPr>
            <a:spLocks noChangeArrowheads="1"/>
          </p:cNvSpPr>
          <p:nvPr/>
        </p:nvSpPr>
        <p:spPr bwMode="auto">
          <a:xfrm>
            <a:off x="2362200" y="49530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24" name="Oval 24"/>
          <p:cNvSpPr>
            <a:spLocks noChangeArrowheads="1"/>
          </p:cNvSpPr>
          <p:nvPr/>
        </p:nvSpPr>
        <p:spPr bwMode="auto">
          <a:xfrm>
            <a:off x="2133600" y="5334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5" name="Oval 25"/>
          <p:cNvSpPr>
            <a:spLocks noChangeArrowheads="1"/>
          </p:cNvSpPr>
          <p:nvPr/>
        </p:nvSpPr>
        <p:spPr bwMode="auto">
          <a:xfrm>
            <a:off x="2209800" y="4724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6" name="Oval 26"/>
          <p:cNvSpPr>
            <a:spLocks noChangeArrowheads="1"/>
          </p:cNvSpPr>
          <p:nvPr/>
        </p:nvSpPr>
        <p:spPr bwMode="auto">
          <a:xfrm>
            <a:off x="8610600" y="28194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27" name="Oval 27"/>
          <p:cNvSpPr>
            <a:spLocks noChangeArrowheads="1"/>
          </p:cNvSpPr>
          <p:nvPr/>
        </p:nvSpPr>
        <p:spPr bwMode="auto">
          <a:xfrm>
            <a:off x="8382000" y="3200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8" name="Oval 28"/>
          <p:cNvSpPr>
            <a:spLocks noChangeArrowheads="1"/>
          </p:cNvSpPr>
          <p:nvPr/>
        </p:nvSpPr>
        <p:spPr bwMode="auto">
          <a:xfrm>
            <a:off x="8458200" y="25908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9" name="Oval 29"/>
          <p:cNvSpPr>
            <a:spLocks noChangeArrowheads="1"/>
          </p:cNvSpPr>
          <p:nvPr/>
        </p:nvSpPr>
        <p:spPr bwMode="auto">
          <a:xfrm>
            <a:off x="2133600" y="16002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0" name="Oval 30"/>
          <p:cNvSpPr>
            <a:spLocks noChangeArrowheads="1"/>
          </p:cNvSpPr>
          <p:nvPr/>
        </p:nvSpPr>
        <p:spPr bwMode="auto">
          <a:xfrm>
            <a:off x="2590800" y="1371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1" name="Oval 31"/>
          <p:cNvSpPr>
            <a:spLocks noChangeArrowheads="1"/>
          </p:cNvSpPr>
          <p:nvPr/>
        </p:nvSpPr>
        <p:spPr bwMode="auto">
          <a:xfrm>
            <a:off x="1981200" y="1371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2" name="Oval 32"/>
          <p:cNvSpPr>
            <a:spLocks noChangeArrowheads="1"/>
          </p:cNvSpPr>
          <p:nvPr/>
        </p:nvSpPr>
        <p:spPr bwMode="auto">
          <a:xfrm>
            <a:off x="5410200" y="16002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3" name="Oval 33"/>
          <p:cNvSpPr>
            <a:spLocks noChangeArrowheads="1"/>
          </p:cNvSpPr>
          <p:nvPr/>
        </p:nvSpPr>
        <p:spPr bwMode="auto">
          <a:xfrm>
            <a:off x="5943600" y="1981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4" name="Oval 34"/>
          <p:cNvSpPr>
            <a:spLocks noChangeArrowheads="1"/>
          </p:cNvSpPr>
          <p:nvPr/>
        </p:nvSpPr>
        <p:spPr bwMode="auto">
          <a:xfrm>
            <a:off x="5181600" y="1981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5" name="Oval 35"/>
          <p:cNvSpPr>
            <a:spLocks noChangeArrowheads="1"/>
          </p:cNvSpPr>
          <p:nvPr/>
        </p:nvSpPr>
        <p:spPr bwMode="auto">
          <a:xfrm>
            <a:off x="9296400" y="15240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6" name="Oval 36"/>
          <p:cNvSpPr>
            <a:spLocks noChangeArrowheads="1"/>
          </p:cNvSpPr>
          <p:nvPr/>
        </p:nvSpPr>
        <p:spPr bwMode="auto">
          <a:xfrm>
            <a:off x="9829800" y="1905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7" name="Oval 37"/>
          <p:cNvSpPr>
            <a:spLocks noChangeArrowheads="1"/>
          </p:cNvSpPr>
          <p:nvPr/>
        </p:nvSpPr>
        <p:spPr bwMode="auto">
          <a:xfrm>
            <a:off x="9753600" y="1295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8" name="Oval 38"/>
          <p:cNvSpPr>
            <a:spLocks noChangeArrowheads="1"/>
          </p:cNvSpPr>
          <p:nvPr/>
        </p:nvSpPr>
        <p:spPr bwMode="auto">
          <a:xfrm>
            <a:off x="7543800" y="14478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9" name="Oval 39"/>
          <p:cNvSpPr>
            <a:spLocks noChangeArrowheads="1"/>
          </p:cNvSpPr>
          <p:nvPr/>
        </p:nvSpPr>
        <p:spPr bwMode="auto">
          <a:xfrm>
            <a:off x="8001000" y="1219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40" name="Oval 40"/>
          <p:cNvSpPr>
            <a:spLocks noChangeArrowheads="1"/>
          </p:cNvSpPr>
          <p:nvPr/>
        </p:nvSpPr>
        <p:spPr bwMode="auto">
          <a:xfrm>
            <a:off x="7391400" y="1219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41" name="Oval 41"/>
          <p:cNvSpPr>
            <a:spLocks noChangeArrowheads="1"/>
          </p:cNvSpPr>
          <p:nvPr/>
        </p:nvSpPr>
        <p:spPr bwMode="auto">
          <a:xfrm>
            <a:off x="4876800" y="42672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2" name="Oval 42"/>
          <p:cNvSpPr>
            <a:spLocks noChangeArrowheads="1"/>
          </p:cNvSpPr>
          <p:nvPr/>
        </p:nvSpPr>
        <p:spPr bwMode="auto">
          <a:xfrm>
            <a:off x="7086600" y="42672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3" name="Oval 43"/>
          <p:cNvSpPr>
            <a:spLocks noChangeArrowheads="1"/>
          </p:cNvSpPr>
          <p:nvPr/>
        </p:nvSpPr>
        <p:spPr bwMode="auto">
          <a:xfrm>
            <a:off x="7543800" y="5029200"/>
            <a:ext cx="457200" cy="457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4" name="Oval 44"/>
          <p:cNvSpPr>
            <a:spLocks noChangeArrowheads="1"/>
          </p:cNvSpPr>
          <p:nvPr/>
        </p:nvSpPr>
        <p:spPr bwMode="auto">
          <a:xfrm>
            <a:off x="7543800" y="5486400"/>
            <a:ext cx="457200" cy="457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5" name="Oval 45"/>
          <p:cNvSpPr>
            <a:spLocks noChangeArrowheads="1"/>
          </p:cNvSpPr>
          <p:nvPr/>
        </p:nvSpPr>
        <p:spPr bwMode="auto">
          <a:xfrm>
            <a:off x="7543800" y="23622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6" name="Oval 46"/>
          <p:cNvSpPr>
            <a:spLocks noChangeArrowheads="1"/>
          </p:cNvSpPr>
          <p:nvPr/>
        </p:nvSpPr>
        <p:spPr bwMode="auto">
          <a:xfrm>
            <a:off x="7924800" y="38862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7" name="Oval 47"/>
          <p:cNvSpPr>
            <a:spLocks noChangeArrowheads="1"/>
          </p:cNvSpPr>
          <p:nvPr/>
        </p:nvSpPr>
        <p:spPr bwMode="auto">
          <a:xfrm>
            <a:off x="8001000" y="50292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8" name="Oval 48"/>
          <p:cNvSpPr>
            <a:spLocks noChangeArrowheads="1"/>
          </p:cNvSpPr>
          <p:nvPr/>
        </p:nvSpPr>
        <p:spPr bwMode="auto">
          <a:xfrm>
            <a:off x="8001000" y="5486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9" name="Oval 49"/>
          <p:cNvSpPr>
            <a:spLocks noChangeArrowheads="1"/>
          </p:cNvSpPr>
          <p:nvPr/>
        </p:nvSpPr>
        <p:spPr bwMode="auto">
          <a:xfrm>
            <a:off x="8458200" y="41148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0" name="Oval 50"/>
          <p:cNvSpPr>
            <a:spLocks noChangeArrowheads="1"/>
          </p:cNvSpPr>
          <p:nvPr/>
        </p:nvSpPr>
        <p:spPr bwMode="auto">
          <a:xfrm>
            <a:off x="8458200" y="45720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1" name="Oval 51"/>
          <p:cNvSpPr>
            <a:spLocks noChangeArrowheads="1"/>
          </p:cNvSpPr>
          <p:nvPr/>
        </p:nvSpPr>
        <p:spPr bwMode="auto">
          <a:xfrm>
            <a:off x="8458200" y="50292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2" name="Oval 52"/>
          <p:cNvSpPr>
            <a:spLocks noChangeArrowheads="1"/>
          </p:cNvSpPr>
          <p:nvPr/>
        </p:nvSpPr>
        <p:spPr bwMode="auto">
          <a:xfrm>
            <a:off x="8458200" y="5486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3" name="Oval 53"/>
          <p:cNvSpPr>
            <a:spLocks noChangeArrowheads="1"/>
          </p:cNvSpPr>
          <p:nvPr/>
        </p:nvSpPr>
        <p:spPr bwMode="auto">
          <a:xfrm>
            <a:off x="8915400" y="5486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4" name="Oval 54"/>
          <p:cNvSpPr>
            <a:spLocks noChangeArrowheads="1"/>
          </p:cNvSpPr>
          <p:nvPr/>
        </p:nvSpPr>
        <p:spPr bwMode="auto">
          <a:xfrm>
            <a:off x="8915400" y="50292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5" name="Oval 55"/>
          <p:cNvSpPr>
            <a:spLocks noChangeArrowheads="1"/>
          </p:cNvSpPr>
          <p:nvPr/>
        </p:nvSpPr>
        <p:spPr bwMode="auto">
          <a:xfrm>
            <a:off x="8915400" y="45720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6" name="Oval 56"/>
          <p:cNvSpPr>
            <a:spLocks noChangeArrowheads="1"/>
          </p:cNvSpPr>
          <p:nvPr/>
        </p:nvSpPr>
        <p:spPr bwMode="auto">
          <a:xfrm>
            <a:off x="8915400" y="41148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7" name="Oval 57"/>
          <p:cNvSpPr>
            <a:spLocks noChangeArrowheads="1"/>
          </p:cNvSpPr>
          <p:nvPr/>
        </p:nvSpPr>
        <p:spPr bwMode="auto">
          <a:xfrm>
            <a:off x="9601200" y="38100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58" name="Oval 58"/>
          <p:cNvSpPr>
            <a:spLocks noChangeArrowheads="1"/>
          </p:cNvSpPr>
          <p:nvPr/>
        </p:nvSpPr>
        <p:spPr bwMode="auto">
          <a:xfrm>
            <a:off x="10134600" y="4191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59" name="Oval 59"/>
          <p:cNvSpPr>
            <a:spLocks noChangeArrowheads="1"/>
          </p:cNvSpPr>
          <p:nvPr/>
        </p:nvSpPr>
        <p:spPr bwMode="auto">
          <a:xfrm>
            <a:off x="10058400" y="3581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60" name="Text Box 60"/>
          <p:cNvSpPr txBox="1">
            <a:spLocks noChangeArrowheads="1"/>
          </p:cNvSpPr>
          <p:nvPr/>
        </p:nvSpPr>
        <p:spPr bwMode="auto">
          <a:xfrm>
            <a:off x="1524000" y="6156326"/>
            <a:ext cx="3614738" cy="701675"/>
          </a:xfrm>
          <a:prstGeom prst="rect">
            <a:avLst/>
          </a:prstGeom>
          <a:noFill/>
          <a:ln w="9525">
            <a:noFill/>
            <a:miter lim="800000"/>
            <a:headEnd/>
            <a:tailEnd/>
          </a:ln>
          <a:effectLst/>
        </p:spPr>
        <p:txBody>
          <a:bodyPr wrap="none">
            <a:spAutoFit/>
          </a:bodyPr>
          <a:lstStyle/>
          <a:p>
            <a:pPr eaLnBrk="1" hangingPunct="1"/>
            <a:r>
              <a:rPr lang="en-US" sz="4000">
                <a:solidFill>
                  <a:schemeClr val="hlink"/>
                </a:solidFill>
                <a:latin typeface="Times New Roman" pitchFamily="18" charset="0"/>
              </a:rPr>
              <a:t>Sugar Molecules</a:t>
            </a:r>
          </a:p>
        </p:txBody>
      </p:sp>
      <p:cxnSp>
        <p:nvCxnSpPr>
          <p:cNvPr id="61" name="AutoShape 61"/>
          <p:cNvCxnSpPr>
            <a:cxnSpLocks noChangeShapeType="1"/>
            <a:endCxn id="46" idx="2"/>
          </p:cNvCxnSpPr>
          <p:nvPr/>
        </p:nvCxnSpPr>
        <p:spPr bwMode="auto">
          <a:xfrm flipV="1">
            <a:off x="4572000" y="4114800"/>
            <a:ext cx="3352800" cy="2363788"/>
          </a:xfrm>
          <a:prstGeom prst="straightConnector1">
            <a:avLst/>
          </a:prstGeom>
          <a:noFill/>
          <a:ln w="25400">
            <a:solidFill>
              <a:schemeClr val="bg1"/>
            </a:solidFill>
            <a:round/>
            <a:headEnd/>
            <a:tailEnd type="triangle" w="med" len="med"/>
          </a:ln>
          <a:effectLst/>
        </p:spPr>
      </p:cxnSp>
      <p:cxnSp>
        <p:nvCxnSpPr>
          <p:cNvPr id="62" name="AutoShape 62"/>
          <p:cNvCxnSpPr>
            <a:cxnSpLocks noChangeShapeType="1"/>
            <a:endCxn id="48" idx="1"/>
          </p:cNvCxnSpPr>
          <p:nvPr/>
        </p:nvCxnSpPr>
        <p:spPr bwMode="auto">
          <a:xfrm flipV="1">
            <a:off x="4648201" y="5553076"/>
            <a:ext cx="3419475" cy="925513"/>
          </a:xfrm>
          <a:prstGeom prst="straightConnector1">
            <a:avLst/>
          </a:prstGeom>
          <a:noFill/>
          <a:ln w="25400">
            <a:solidFill>
              <a:schemeClr val="bg1"/>
            </a:solidFill>
            <a:round/>
            <a:headEnd/>
            <a:tailEnd type="triangle" w="med" len="med"/>
          </a:ln>
          <a:effectLst/>
        </p:spPr>
      </p:cxnSp>
    </p:spTree>
    <p:extLst>
      <p:ext uri="{BB962C8B-B14F-4D97-AF65-F5344CB8AC3E}">
        <p14:creationId xmlns:p14="http://schemas.microsoft.com/office/powerpoint/2010/main" val="111466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p:cNvSpPr>
            <a:spLocks noChangeArrowheads="1"/>
          </p:cNvSpPr>
          <p:nvPr/>
        </p:nvSpPr>
        <p:spPr bwMode="auto">
          <a:xfrm>
            <a:off x="3505200" y="39624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 name="Oval 3"/>
          <p:cNvSpPr>
            <a:spLocks noChangeArrowheads="1"/>
          </p:cNvSpPr>
          <p:nvPr/>
        </p:nvSpPr>
        <p:spPr bwMode="auto">
          <a:xfrm>
            <a:off x="4038600" y="4343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4" name="Oval 4"/>
          <p:cNvSpPr>
            <a:spLocks noChangeArrowheads="1"/>
          </p:cNvSpPr>
          <p:nvPr/>
        </p:nvSpPr>
        <p:spPr bwMode="auto">
          <a:xfrm>
            <a:off x="3276600" y="4343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5" name="Oval 5"/>
          <p:cNvSpPr>
            <a:spLocks noChangeArrowheads="1"/>
          </p:cNvSpPr>
          <p:nvPr/>
        </p:nvSpPr>
        <p:spPr bwMode="auto">
          <a:xfrm>
            <a:off x="5029200" y="3276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6" name="Oval 6"/>
          <p:cNvSpPr>
            <a:spLocks noChangeArrowheads="1"/>
          </p:cNvSpPr>
          <p:nvPr/>
        </p:nvSpPr>
        <p:spPr bwMode="auto">
          <a:xfrm>
            <a:off x="5562600" y="3657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7" name="Oval 7"/>
          <p:cNvSpPr>
            <a:spLocks noChangeArrowheads="1"/>
          </p:cNvSpPr>
          <p:nvPr/>
        </p:nvSpPr>
        <p:spPr bwMode="auto">
          <a:xfrm>
            <a:off x="5486400" y="3048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8" name="Oval 8"/>
          <p:cNvSpPr>
            <a:spLocks noChangeArrowheads="1"/>
          </p:cNvSpPr>
          <p:nvPr/>
        </p:nvSpPr>
        <p:spPr bwMode="auto">
          <a:xfrm>
            <a:off x="5943600" y="4800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9" name="Oval 9"/>
          <p:cNvSpPr>
            <a:spLocks noChangeArrowheads="1"/>
          </p:cNvSpPr>
          <p:nvPr/>
        </p:nvSpPr>
        <p:spPr bwMode="auto">
          <a:xfrm>
            <a:off x="5715000" y="5181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0" name="Oval 10"/>
          <p:cNvSpPr>
            <a:spLocks noChangeArrowheads="1"/>
          </p:cNvSpPr>
          <p:nvPr/>
        </p:nvSpPr>
        <p:spPr bwMode="auto">
          <a:xfrm>
            <a:off x="5791200" y="4572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dirty="0">
                <a:solidFill>
                  <a:schemeClr val="bg1"/>
                </a:solidFill>
                <a:latin typeface="Times New Roman" pitchFamily="18" charset="0"/>
              </a:rPr>
              <a:t>H</a:t>
            </a:r>
          </a:p>
        </p:txBody>
      </p:sp>
      <p:sp>
        <p:nvSpPr>
          <p:cNvPr id="11" name="Oval 11"/>
          <p:cNvSpPr>
            <a:spLocks noChangeArrowheads="1"/>
          </p:cNvSpPr>
          <p:nvPr/>
        </p:nvSpPr>
        <p:spPr bwMode="auto">
          <a:xfrm>
            <a:off x="3810000" y="27432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12" name="Oval 12"/>
          <p:cNvSpPr>
            <a:spLocks noChangeArrowheads="1"/>
          </p:cNvSpPr>
          <p:nvPr/>
        </p:nvSpPr>
        <p:spPr bwMode="auto">
          <a:xfrm>
            <a:off x="3581400" y="3124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3" name="Oval 13"/>
          <p:cNvSpPr>
            <a:spLocks noChangeArrowheads="1"/>
          </p:cNvSpPr>
          <p:nvPr/>
        </p:nvSpPr>
        <p:spPr bwMode="auto">
          <a:xfrm>
            <a:off x="3657600" y="2514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4" name="Oval 14"/>
          <p:cNvSpPr>
            <a:spLocks noChangeArrowheads="1"/>
          </p:cNvSpPr>
          <p:nvPr/>
        </p:nvSpPr>
        <p:spPr bwMode="auto">
          <a:xfrm>
            <a:off x="4267200" y="5562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15" name="Oval 15"/>
          <p:cNvSpPr>
            <a:spLocks noChangeArrowheads="1"/>
          </p:cNvSpPr>
          <p:nvPr/>
        </p:nvSpPr>
        <p:spPr bwMode="auto">
          <a:xfrm>
            <a:off x="4724400" y="5334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6" name="Oval 16"/>
          <p:cNvSpPr>
            <a:spLocks noChangeArrowheads="1"/>
          </p:cNvSpPr>
          <p:nvPr/>
        </p:nvSpPr>
        <p:spPr bwMode="auto">
          <a:xfrm>
            <a:off x="4114800" y="5334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7" name="Oval 17"/>
          <p:cNvSpPr>
            <a:spLocks noChangeArrowheads="1"/>
          </p:cNvSpPr>
          <p:nvPr/>
        </p:nvSpPr>
        <p:spPr bwMode="auto">
          <a:xfrm>
            <a:off x="6629400" y="2895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18" name="Oval 18"/>
          <p:cNvSpPr>
            <a:spLocks noChangeArrowheads="1"/>
          </p:cNvSpPr>
          <p:nvPr/>
        </p:nvSpPr>
        <p:spPr bwMode="auto">
          <a:xfrm>
            <a:off x="7162800" y="3276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9" name="Oval 19"/>
          <p:cNvSpPr>
            <a:spLocks noChangeArrowheads="1"/>
          </p:cNvSpPr>
          <p:nvPr/>
        </p:nvSpPr>
        <p:spPr bwMode="auto">
          <a:xfrm>
            <a:off x="6400800" y="3276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0" name="Oval 20"/>
          <p:cNvSpPr>
            <a:spLocks noChangeArrowheads="1"/>
          </p:cNvSpPr>
          <p:nvPr/>
        </p:nvSpPr>
        <p:spPr bwMode="auto">
          <a:xfrm>
            <a:off x="2286000" y="32004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21" name="Oval 21"/>
          <p:cNvSpPr>
            <a:spLocks noChangeArrowheads="1"/>
          </p:cNvSpPr>
          <p:nvPr/>
        </p:nvSpPr>
        <p:spPr bwMode="auto">
          <a:xfrm>
            <a:off x="2819400" y="3581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2" name="Oval 22"/>
          <p:cNvSpPr>
            <a:spLocks noChangeArrowheads="1"/>
          </p:cNvSpPr>
          <p:nvPr/>
        </p:nvSpPr>
        <p:spPr bwMode="auto">
          <a:xfrm>
            <a:off x="2057400" y="3581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3" name="Oval 23"/>
          <p:cNvSpPr>
            <a:spLocks noChangeArrowheads="1"/>
          </p:cNvSpPr>
          <p:nvPr/>
        </p:nvSpPr>
        <p:spPr bwMode="auto">
          <a:xfrm>
            <a:off x="2743200" y="48768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24" name="Oval 24"/>
          <p:cNvSpPr>
            <a:spLocks noChangeArrowheads="1"/>
          </p:cNvSpPr>
          <p:nvPr/>
        </p:nvSpPr>
        <p:spPr bwMode="auto">
          <a:xfrm>
            <a:off x="2514600" y="52578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5" name="Oval 25"/>
          <p:cNvSpPr>
            <a:spLocks noChangeArrowheads="1"/>
          </p:cNvSpPr>
          <p:nvPr/>
        </p:nvSpPr>
        <p:spPr bwMode="auto">
          <a:xfrm>
            <a:off x="2590800" y="4648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6" name="Oval 26"/>
          <p:cNvSpPr>
            <a:spLocks noChangeArrowheads="1"/>
          </p:cNvSpPr>
          <p:nvPr/>
        </p:nvSpPr>
        <p:spPr bwMode="auto">
          <a:xfrm>
            <a:off x="8382000" y="2895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27" name="Oval 27"/>
          <p:cNvSpPr>
            <a:spLocks noChangeArrowheads="1"/>
          </p:cNvSpPr>
          <p:nvPr/>
        </p:nvSpPr>
        <p:spPr bwMode="auto">
          <a:xfrm>
            <a:off x="8153400" y="3276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8" name="Oval 28"/>
          <p:cNvSpPr>
            <a:spLocks noChangeArrowheads="1"/>
          </p:cNvSpPr>
          <p:nvPr/>
        </p:nvSpPr>
        <p:spPr bwMode="auto">
          <a:xfrm>
            <a:off x="8229600" y="2667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9" name="Oval 29"/>
          <p:cNvSpPr>
            <a:spLocks noChangeArrowheads="1"/>
          </p:cNvSpPr>
          <p:nvPr/>
        </p:nvSpPr>
        <p:spPr bwMode="auto">
          <a:xfrm>
            <a:off x="2514600" y="1752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0" name="Oval 30"/>
          <p:cNvSpPr>
            <a:spLocks noChangeArrowheads="1"/>
          </p:cNvSpPr>
          <p:nvPr/>
        </p:nvSpPr>
        <p:spPr bwMode="auto">
          <a:xfrm>
            <a:off x="2971800" y="1524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1" name="Oval 31"/>
          <p:cNvSpPr>
            <a:spLocks noChangeArrowheads="1"/>
          </p:cNvSpPr>
          <p:nvPr/>
        </p:nvSpPr>
        <p:spPr bwMode="auto">
          <a:xfrm>
            <a:off x="2362200" y="1524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2" name="Oval 32"/>
          <p:cNvSpPr>
            <a:spLocks noChangeArrowheads="1"/>
          </p:cNvSpPr>
          <p:nvPr/>
        </p:nvSpPr>
        <p:spPr bwMode="auto">
          <a:xfrm>
            <a:off x="5410200" y="16002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3" name="Oval 33"/>
          <p:cNvSpPr>
            <a:spLocks noChangeArrowheads="1"/>
          </p:cNvSpPr>
          <p:nvPr/>
        </p:nvSpPr>
        <p:spPr bwMode="auto">
          <a:xfrm>
            <a:off x="5943600" y="1981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4" name="Oval 34"/>
          <p:cNvSpPr>
            <a:spLocks noChangeArrowheads="1"/>
          </p:cNvSpPr>
          <p:nvPr/>
        </p:nvSpPr>
        <p:spPr bwMode="auto">
          <a:xfrm>
            <a:off x="5181600" y="1981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5" name="Oval 35"/>
          <p:cNvSpPr>
            <a:spLocks noChangeArrowheads="1"/>
          </p:cNvSpPr>
          <p:nvPr/>
        </p:nvSpPr>
        <p:spPr bwMode="auto">
          <a:xfrm>
            <a:off x="8991600" y="1752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6" name="Oval 36"/>
          <p:cNvSpPr>
            <a:spLocks noChangeArrowheads="1"/>
          </p:cNvSpPr>
          <p:nvPr/>
        </p:nvSpPr>
        <p:spPr bwMode="auto">
          <a:xfrm>
            <a:off x="9525000" y="2133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7" name="Oval 37"/>
          <p:cNvSpPr>
            <a:spLocks noChangeArrowheads="1"/>
          </p:cNvSpPr>
          <p:nvPr/>
        </p:nvSpPr>
        <p:spPr bwMode="auto">
          <a:xfrm>
            <a:off x="9448800" y="1524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8" name="Oval 38"/>
          <p:cNvSpPr>
            <a:spLocks noChangeArrowheads="1"/>
          </p:cNvSpPr>
          <p:nvPr/>
        </p:nvSpPr>
        <p:spPr bwMode="auto">
          <a:xfrm>
            <a:off x="7543800" y="14478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9" name="Oval 39"/>
          <p:cNvSpPr>
            <a:spLocks noChangeArrowheads="1"/>
          </p:cNvSpPr>
          <p:nvPr/>
        </p:nvSpPr>
        <p:spPr bwMode="auto">
          <a:xfrm>
            <a:off x="8001000" y="1219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40" name="Oval 40"/>
          <p:cNvSpPr>
            <a:spLocks noChangeArrowheads="1"/>
          </p:cNvSpPr>
          <p:nvPr/>
        </p:nvSpPr>
        <p:spPr bwMode="auto">
          <a:xfrm>
            <a:off x="7391400" y="1219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41" name="Oval 41"/>
          <p:cNvSpPr>
            <a:spLocks noChangeArrowheads="1"/>
          </p:cNvSpPr>
          <p:nvPr/>
        </p:nvSpPr>
        <p:spPr bwMode="auto">
          <a:xfrm>
            <a:off x="4800600" y="4343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2" name="Oval 42"/>
          <p:cNvSpPr>
            <a:spLocks noChangeArrowheads="1"/>
          </p:cNvSpPr>
          <p:nvPr/>
        </p:nvSpPr>
        <p:spPr bwMode="auto">
          <a:xfrm>
            <a:off x="7086600" y="42672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3" name="Oval 43"/>
          <p:cNvSpPr>
            <a:spLocks noChangeArrowheads="1"/>
          </p:cNvSpPr>
          <p:nvPr/>
        </p:nvSpPr>
        <p:spPr bwMode="auto">
          <a:xfrm>
            <a:off x="4800600" y="25146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4" name="Oval 44"/>
          <p:cNvSpPr>
            <a:spLocks noChangeArrowheads="1"/>
          </p:cNvSpPr>
          <p:nvPr/>
        </p:nvSpPr>
        <p:spPr bwMode="auto">
          <a:xfrm>
            <a:off x="7086600" y="55626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5" name="Oval 45"/>
          <p:cNvSpPr>
            <a:spLocks noChangeArrowheads="1"/>
          </p:cNvSpPr>
          <p:nvPr/>
        </p:nvSpPr>
        <p:spPr bwMode="auto">
          <a:xfrm>
            <a:off x="7543800" y="23622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6" name="Oval 46"/>
          <p:cNvSpPr>
            <a:spLocks noChangeArrowheads="1"/>
          </p:cNvSpPr>
          <p:nvPr/>
        </p:nvSpPr>
        <p:spPr bwMode="auto">
          <a:xfrm>
            <a:off x="7924800" y="38862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7" name="Oval 47"/>
          <p:cNvSpPr>
            <a:spLocks noChangeArrowheads="1"/>
          </p:cNvSpPr>
          <p:nvPr/>
        </p:nvSpPr>
        <p:spPr bwMode="auto">
          <a:xfrm>
            <a:off x="5943600" y="25146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8" name="Oval 48"/>
          <p:cNvSpPr>
            <a:spLocks noChangeArrowheads="1"/>
          </p:cNvSpPr>
          <p:nvPr/>
        </p:nvSpPr>
        <p:spPr bwMode="auto">
          <a:xfrm>
            <a:off x="7848600" y="57150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9" name="Oval 49"/>
          <p:cNvSpPr>
            <a:spLocks noChangeArrowheads="1"/>
          </p:cNvSpPr>
          <p:nvPr/>
        </p:nvSpPr>
        <p:spPr bwMode="auto">
          <a:xfrm>
            <a:off x="8839200" y="9906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0" name="Oval 50"/>
          <p:cNvSpPr>
            <a:spLocks noChangeArrowheads="1"/>
          </p:cNvSpPr>
          <p:nvPr/>
        </p:nvSpPr>
        <p:spPr bwMode="auto">
          <a:xfrm>
            <a:off x="3581400" y="1295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1" name="Oval 51"/>
          <p:cNvSpPr>
            <a:spLocks noChangeArrowheads="1"/>
          </p:cNvSpPr>
          <p:nvPr/>
        </p:nvSpPr>
        <p:spPr bwMode="auto">
          <a:xfrm>
            <a:off x="1828800" y="49530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2" name="Oval 52"/>
          <p:cNvSpPr>
            <a:spLocks noChangeArrowheads="1"/>
          </p:cNvSpPr>
          <p:nvPr/>
        </p:nvSpPr>
        <p:spPr bwMode="auto">
          <a:xfrm>
            <a:off x="8458200" y="5486400"/>
            <a:ext cx="457200" cy="457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53" name="Oval 53"/>
          <p:cNvSpPr>
            <a:spLocks noChangeArrowheads="1"/>
          </p:cNvSpPr>
          <p:nvPr/>
        </p:nvSpPr>
        <p:spPr bwMode="auto">
          <a:xfrm>
            <a:off x="8915400" y="5486400"/>
            <a:ext cx="457200" cy="457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54" name="Oval 54"/>
          <p:cNvSpPr>
            <a:spLocks noChangeArrowheads="1"/>
          </p:cNvSpPr>
          <p:nvPr/>
        </p:nvSpPr>
        <p:spPr bwMode="auto">
          <a:xfrm>
            <a:off x="8763000" y="5105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5" name="Oval 55"/>
          <p:cNvSpPr>
            <a:spLocks noChangeArrowheads="1"/>
          </p:cNvSpPr>
          <p:nvPr/>
        </p:nvSpPr>
        <p:spPr bwMode="auto">
          <a:xfrm>
            <a:off x="9296400" y="4343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6" name="Oval 56"/>
          <p:cNvSpPr>
            <a:spLocks noChangeArrowheads="1"/>
          </p:cNvSpPr>
          <p:nvPr/>
        </p:nvSpPr>
        <p:spPr bwMode="auto">
          <a:xfrm>
            <a:off x="2286000" y="25146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7" name="Oval 60"/>
          <p:cNvSpPr>
            <a:spLocks noChangeArrowheads="1"/>
          </p:cNvSpPr>
          <p:nvPr/>
        </p:nvSpPr>
        <p:spPr bwMode="auto">
          <a:xfrm>
            <a:off x="7924800" y="44958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58" name="Oval 61"/>
          <p:cNvSpPr>
            <a:spLocks noChangeArrowheads="1"/>
          </p:cNvSpPr>
          <p:nvPr/>
        </p:nvSpPr>
        <p:spPr bwMode="auto">
          <a:xfrm>
            <a:off x="8458200" y="48768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59" name="Oval 62"/>
          <p:cNvSpPr>
            <a:spLocks noChangeArrowheads="1"/>
          </p:cNvSpPr>
          <p:nvPr/>
        </p:nvSpPr>
        <p:spPr bwMode="auto">
          <a:xfrm>
            <a:off x="7696200" y="48768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60" name="Text Box 63"/>
          <p:cNvSpPr txBox="1">
            <a:spLocks noChangeArrowheads="1"/>
          </p:cNvSpPr>
          <p:nvPr/>
        </p:nvSpPr>
        <p:spPr bwMode="auto">
          <a:xfrm>
            <a:off x="1524000" y="6156326"/>
            <a:ext cx="3614738" cy="701675"/>
          </a:xfrm>
          <a:prstGeom prst="rect">
            <a:avLst/>
          </a:prstGeom>
          <a:noFill/>
          <a:ln w="9525">
            <a:noFill/>
            <a:miter lim="800000"/>
            <a:headEnd/>
            <a:tailEnd/>
          </a:ln>
          <a:effectLst/>
        </p:spPr>
        <p:txBody>
          <a:bodyPr wrap="none">
            <a:spAutoFit/>
          </a:bodyPr>
          <a:lstStyle/>
          <a:p>
            <a:pPr eaLnBrk="1" hangingPunct="1"/>
            <a:r>
              <a:rPr lang="en-US" sz="4000">
                <a:solidFill>
                  <a:schemeClr val="hlink"/>
                </a:solidFill>
                <a:latin typeface="Times New Roman" pitchFamily="18" charset="0"/>
              </a:rPr>
              <a:t>Sugar Molecules</a:t>
            </a:r>
          </a:p>
        </p:txBody>
      </p:sp>
      <p:cxnSp>
        <p:nvCxnSpPr>
          <p:cNvPr id="61" name="AutoShape 64"/>
          <p:cNvCxnSpPr>
            <a:cxnSpLocks noChangeShapeType="1"/>
            <a:endCxn id="47" idx="5"/>
          </p:cNvCxnSpPr>
          <p:nvPr/>
        </p:nvCxnSpPr>
        <p:spPr bwMode="auto">
          <a:xfrm flipV="1">
            <a:off x="4648201" y="2905126"/>
            <a:ext cx="1685925" cy="3573463"/>
          </a:xfrm>
          <a:prstGeom prst="straightConnector1">
            <a:avLst/>
          </a:prstGeom>
          <a:noFill/>
          <a:ln w="25400">
            <a:solidFill>
              <a:schemeClr val="bg1"/>
            </a:solidFill>
            <a:round/>
            <a:headEnd/>
            <a:tailEnd type="triangle" w="med" len="med"/>
          </a:ln>
          <a:effectLst/>
        </p:spPr>
      </p:cxnSp>
      <p:cxnSp>
        <p:nvCxnSpPr>
          <p:cNvPr id="62" name="AutoShape 65"/>
          <p:cNvCxnSpPr>
            <a:cxnSpLocks noChangeShapeType="1"/>
            <a:endCxn id="48" idx="2"/>
          </p:cNvCxnSpPr>
          <p:nvPr/>
        </p:nvCxnSpPr>
        <p:spPr bwMode="auto">
          <a:xfrm flipV="1">
            <a:off x="4724400" y="5943600"/>
            <a:ext cx="3124200" cy="534988"/>
          </a:xfrm>
          <a:prstGeom prst="straightConnector1">
            <a:avLst/>
          </a:prstGeom>
          <a:noFill/>
          <a:ln w="25400">
            <a:solidFill>
              <a:schemeClr val="bg1"/>
            </a:solidFill>
            <a:round/>
            <a:headEnd/>
            <a:tailEnd type="triangle" w="med" len="med"/>
          </a:ln>
          <a:effectLst/>
        </p:spPr>
      </p:cxnSp>
    </p:spTree>
    <p:extLst>
      <p:ext uri="{BB962C8B-B14F-4D97-AF65-F5344CB8AC3E}">
        <p14:creationId xmlns:p14="http://schemas.microsoft.com/office/powerpoint/2010/main" val="2976611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p:cNvSpPr>
            <a:spLocks noChangeArrowheads="1"/>
          </p:cNvSpPr>
          <p:nvPr/>
        </p:nvSpPr>
        <p:spPr bwMode="auto">
          <a:xfrm>
            <a:off x="3505200" y="39624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 name="Oval 3"/>
          <p:cNvSpPr>
            <a:spLocks noChangeArrowheads="1"/>
          </p:cNvSpPr>
          <p:nvPr/>
        </p:nvSpPr>
        <p:spPr bwMode="auto">
          <a:xfrm>
            <a:off x="4038600" y="4343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4" name="Oval 4"/>
          <p:cNvSpPr>
            <a:spLocks noChangeArrowheads="1"/>
          </p:cNvSpPr>
          <p:nvPr/>
        </p:nvSpPr>
        <p:spPr bwMode="auto">
          <a:xfrm>
            <a:off x="3276600" y="4343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5" name="Oval 5"/>
          <p:cNvSpPr>
            <a:spLocks noChangeArrowheads="1"/>
          </p:cNvSpPr>
          <p:nvPr/>
        </p:nvSpPr>
        <p:spPr bwMode="auto">
          <a:xfrm>
            <a:off x="6172200" y="2514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6" name="Oval 6"/>
          <p:cNvSpPr>
            <a:spLocks noChangeArrowheads="1"/>
          </p:cNvSpPr>
          <p:nvPr/>
        </p:nvSpPr>
        <p:spPr bwMode="auto">
          <a:xfrm>
            <a:off x="6705600" y="2895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7" name="Oval 7"/>
          <p:cNvSpPr>
            <a:spLocks noChangeArrowheads="1"/>
          </p:cNvSpPr>
          <p:nvPr/>
        </p:nvSpPr>
        <p:spPr bwMode="auto">
          <a:xfrm>
            <a:off x="6629400" y="2286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8" name="Oval 8"/>
          <p:cNvSpPr>
            <a:spLocks noChangeArrowheads="1"/>
          </p:cNvSpPr>
          <p:nvPr/>
        </p:nvSpPr>
        <p:spPr bwMode="auto">
          <a:xfrm>
            <a:off x="6248400" y="4800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9" name="Oval 9"/>
          <p:cNvSpPr>
            <a:spLocks noChangeArrowheads="1"/>
          </p:cNvSpPr>
          <p:nvPr/>
        </p:nvSpPr>
        <p:spPr bwMode="auto">
          <a:xfrm>
            <a:off x="6019800" y="5181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0" name="Oval 10"/>
          <p:cNvSpPr>
            <a:spLocks noChangeArrowheads="1"/>
          </p:cNvSpPr>
          <p:nvPr/>
        </p:nvSpPr>
        <p:spPr bwMode="auto">
          <a:xfrm>
            <a:off x="6096000" y="4572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1" name="Oval 11"/>
          <p:cNvSpPr>
            <a:spLocks noChangeArrowheads="1"/>
          </p:cNvSpPr>
          <p:nvPr/>
        </p:nvSpPr>
        <p:spPr bwMode="auto">
          <a:xfrm>
            <a:off x="4267200" y="30480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12" name="Oval 12"/>
          <p:cNvSpPr>
            <a:spLocks noChangeArrowheads="1"/>
          </p:cNvSpPr>
          <p:nvPr/>
        </p:nvSpPr>
        <p:spPr bwMode="auto">
          <a:xfrm>
            <a:off x="4038600" y="3429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3" name="Oval 13"/>
          <p:cNvSpPr>
            <a:spLocks noChangeArrowheads="1"/>
          </p:cNvSpPr>
          <p:nvPr/>
        </p:nvSpPr>
        <p:spPr bwMode="auto">
          <a:xfrm>
            <a:off x="4114800" y="2819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4" name="Oval 14"/>
          <p:cNvSpPr>
            <a:spLocks noChangeArrowheads="1"/>
          </p:cNvSpPr>
          <p:nvPr/>
        </p:nvSpPr>
        <p:spPr bwMode="auto">
          <a:xfrm>
            <a:off x="4267200" y="5562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15" name="Oval 15"/>
          <p:cNvSpPr>
            <a:spLocks noChangeArrowheads="1"/>
          </p:cNvSpPr>
          <p:nvPr/>
        </p:nvSpPr>
        <p:spPr bwMode="auto">
          <a:xfrm>
            <a:off x="4724400" y="5334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6" name="Oval 16"/>
          <p:cNvSpPr>
            <a:spLocks noChangeArrowheads="1"/>
          </p:cNvSpPr>
          <p:nvPr/>
        </p:nvSpPr>
        <p:spPr bwMode="auto">
          <a:xfrm>
            <a:off x="4114800" y="5334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7" name="Oval 17"/>
          <p:cNvSpPr>
            <a:spLocks noChangeArrowheads="1"/>
          </p:cNvSpPr>
          <p:nvPr/>
        </p:nvSpPr>
        <p:spPr bwMode="auto">
          <a:xfrm>
            <a:off x="5791200" y="3657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18" name="Oval 18"/>
          <p:cNvSpPr>
            <a:spLocks noChangeArrowheads="1"/>
          </p:cNvSpPr>
          <p:nvPr/>
        </p:nvSpPr>
        <p:spPr bwMode="auto">
          <a:xfrm>
            <a:off x="6324600" y="4038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19" name="Oval 19"/>
          <p:cNvSpPr>
            <a:spLocks noChangeArrowheads="1"/>
          </p:cNvSpPr>
          <p:nvPr/>
        </p:nvSpPr>
        <p:spPr bwMode="auto">
          <a:xfrm>
            <a:off x="5562600" y="4038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0" name="Oval 20"/>
          <p:cNvSpPr>
            <a:spLocks noChangeArrowheads="1"/>
          </p:cNvSpPr>
          <p:nvPr/>
        </p:nvSpPr>
        <p:spPr bwMode="auto">
          <a:xfrm>
            <a:off x="2133600" y="30480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21" name="Oval 21"/>
          <p:cNvSpPr>
            <a:spLocks noChangeArrowheads="1"/>
          </p:cNvSpPr>
          <p:nvPr/>
        </p:nvSpPr>
        <p:spPr bwMode="auto">
          <a:xfrm>
            <a:off x="2667000" y="3429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2" name="Oval 22"/>
          <p:cNvSpPr>
            <a:spLocks noChangeArrowheads="1"/>
          </p:cNvSpPr>
          <p:nvPr/>
        </p:nvSpPr>
        <p:spPr bwMode="auto">
          <a:xfrm>
            <a:off x="1905000" y="3429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3" name="Oval 23"/>
          <p:cNvSpPr>
            <a:spLocks noChangeArrowheads="1"/>
          </p:cNvSpPr>
          <p:nvPr/>
        </p:nvSpPr>
        <p:spPr bwMode="auto">
          <a:xfrm>
            <a:off x="2057400" y="48768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24" name="Oval 24"/>
          <p:cNvSpPr>
            <a:spLocks noChangeArrowheads="1"/>
          </p:cNvSpPr>
          <p:nvPr/>
        </p:nvSpPr>
        <p:spPr bwMode="auto">
          <a:xfrm>
            <a:off x="1828800" y="52578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5" name="Oval 25"/>
          <p:cNvSpPr>
            <a:spLocks noChangeArrowheads="1"/>
          </p:cNvSpPr>
          <p:nvPr/>
        </p:nvSpPr>
        <p:spPr bwMode="auto">
          <a:xfrm>
            <a:off x="1905000" y="4648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6" name="Oval 26"/>
          <p:cNvSpPr>
            <a:spLocks noChangeArrowheads="1"/>
          </p:cNvSpPr>
          <p:nvPr/>
        </p:nvSpPr>
        <p:spPr bwMode="auto">
          <a:xfrm>
            <a:off x="8229600" y="35052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27" name="Oval 27"/>
          <p:cNvSpPr>
            <a:spLocks noChangeArrowheads="1"/>
          </p:cNvSpPr>
          <p:nvPr/>
        </p:nvSpPr>
        <p:spPr bwMode="auto">
          <a:xfrm>
            <a:off x="8001000" y="3886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8" name="Oval 28"/>
          <p:cNvSpPr>
            <a:spLocks noChangeArrowheads="1"/>
          </p:cNvSpPr>
          <p:nvPr/>
        </p:nvSpPr>
        <p:spPr bwMode="auto">
          <a:xfrm>
            <a:off x="8077200" y="3276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29" name="Oval 29"/>
          <p:cNvSpPr>
            <a:spLocks noChangeArrowheads="1"/>
          </p:cNvSpPr>
          <p:nvPr/>
        </p:nvSpPr>
        <p:spPr bwMode="auto">
          <a:xfrm>
            <a:off x="2895600" y="1371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0" name="Oval 30"/>
          <p:cNvSpPr>
            <a:spLocks noChangeArrowheads="1"/>
          </p:cNvSpPr>
          <p:nvPr/>
        </p:nvSpPr>
        <p:spPr bwMode="auto">
          <a:xfrm>
            <a:off x="3352800" y="1143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1" name="Oval 31"/>
          <p:cNvSpPr>
            <a:spLocks noChangeArrowheads="1"/>
          </p:cNvSpPr>
          <p:nvPr/>
        </p:nvSpPr>
        <p:spPr bwMode="auto">
          <a:xfrm>
            <a:off x="2743200" y="1143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2" name="Oval 32"/>
          <p:cNvSpPr>
            <a:spLocks noChangeArrowheads="1"/>
          </p:cNvSpPr>
          <p:nvPr/>
        </p:nvSpPr>
        <p:spPr bwMode="auto">
          <a:xfrm>
            <a:off x="5181600" y="12954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3" name="Oval 33"/>
          <p:cNvSpPr>
            <a:spLocks noChangeArrowheads="1"/>
          </p:cNvSpPr>
          <p:nvPr/>
        </p:nvSpPr>
        <p:spPr bwMode="auto">
          <a:xfrm>
            <a:off x="5715000" y="1676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4" name="Oval 34"/>
          <p:cNvSpPr>
            <a:spLocks noChangeArrowheads="1"/>
          </p:cNvSpPr>
          <p:nvPr/>
        </p:nvSpPr>
        <p:spPr bwMode="auto">
          <a:xfrm>
            <a:off x="4953000" y="1676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5" name="Oval 35"/>
          <p:cNvSpPr>
            <a:spLocks noChangeArrowheads="1"/>
          </p:cNvSpPr>
          <p:nvPr/>
        </p:nvSpPr>
        <p:spPr bwMode="auto">
          <a:xfrm>
            <a:off x="8991600" y="1752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6" name="Oval 36"/>
          <p:cNvSpPr>
            <a:spLocks noChangeArrowheads="1"/>
          </p:cNvSpPr>
          <p:nvPr/>
        </p:nvSpPr>
        <p:spPr bwMode="auto">
          <a:xfrm>
            <a:off x="9525000" y="2133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7" name="Oval 37"/>
          <p:cNvSpPr>
            <a:spLocks noChangeArrowheads="1"/>
          </p:cNvSpPr>
          <p:nvPr/>
        </p:nvSpPr>
        <p:spPr bwMode="auto">
          <a:xfrm>
            <a:off x="9448800" y="1524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38" name="Oval 38"/>
          <p:cNvSpPr>
            <a:spLocks noChangeArrowheads="1"/>
          </p:cNvSpPr>
          <p:nvPr/>
        </p:nvSpPr>
        <p:spPr bwMode="auto">
          <a:xfrm>
            <a:off x="7543800" y="14478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39" name="Oval 39"/>
          <p:cNvSpPr>
            <a:spLocks noChangeArrowheads="1"/>
          </p:cNvSpPr>
          <p:nvPr/>
        </p:nvSpPr>
        <p:spPr bwMode="auto">
          <a:xfrm>
            <a:off x="8001000" y="1219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40" name="Oval 40"/>
          <p:cNvSpPr>
            <a:spLocks noChangeArrowheads="1"/>
          </p:cNvSpPr>
          <p:nvPr/>
        </p:nvSpPr>
        <p:spPr bwMode="auto">
          <a:xfrm>
            <a:off x="7391400" y="12192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41" name="Oval 41"/>
          <p:cNvSpPr>
            <a:spLocks noChangeArrowheads="1"/>
          </p:cNvSpPr>
          <p:nvPr/>
        </p:nvSpPr>
        <p:spPr bwMode="auto">
          <a:xfrm>
            <a:off x="4724400" y="4343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2" name="Oval 42"/>
          <p:cNvSpPr>
            <a:spLocks noChangeArrowheads="1"/>
          </p:cNvSpPr>
          <p:nvPr/>
        </p:nvSpPr>
        <p:spPr bwMode="auto">
          <a:xfrm>
            <a:off x="7315200" y="59436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3" name="Oval 43"/>
          <p:cNvSpPr>
            <a:spLocks noChangeArrowheads="1"/>
          </p:cNvSpPr>
          <p:nvPr/>
        </p:nvSpPr>
        <p:spPr bwMode="auto">
          <a:xfrm>
            <a:off x="5410200" y="29718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4" name="Oval 44"/>
          <p:cNvSpPr>
            <a:spLocks noChangeArrowheads="1"/>
          </p:cNvSpPr>
          <p:nvPr/>
        </p:nvSpPr>
        <p:spPr bwMode="auto">
          <a:xfrm>
            <a:off x="8991600" y="4343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5" name="Oval 45"/>
          <p:cNvSpPr>
            <a:spLocks noChangeArrowheads="1"/>
          </p:cNvSpPr>
          <p:nvPr/>
        </p:nvSpPr>
        <p:spPr bwMode="auto">
          <a:xfrm>
            <a:off x="7239000" y="30480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6" name="Oval 46"/>
          <p:cNvSpPr>
            <a:spLocks noChangeArrowheads="1"/>
          </p:cNvSpPr>
          <p:nvPr/>
        </p:nvSpPr>
        <p:spPr bwMode="auto">
          <a:xfrm>
            <a:off x="7239000" y="44958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7" name="Oval 48"/>
          <p:cNvSpPr>
            <a:spLocks noChangeArrowheads="1"/>
          </p:cNvSpPr>
          <p:nvPr/>
        </p:nvSpPr>
        <p:spPr bwMode="auto">
          <a:xfrm>
            <a:off x="1828800" y="914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8" name="Oval 49"/>
          <p:cNvSpPr>
            <a:spLocks noChangeArrowheads="1"/>
          </p:cNvSpPr>
          <p:nvPr/>
        </p:nvSpPr>
        <p:spPr bwMode="auto">
          <a:xfrm>
            <a:off x="8382000" y="2438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49" name="Oval 50"/>
          <p:cNvSpPr>
            <a:spLocks noChangeArrowheads="1"/>
          </p:cNvSpPr>
          <p:nvPr/>
        </p:nvSpPr>
        <p:spPr bwMode="auto">
          <a:xfrm>
            <a:off x="4114800" y="17526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0" name="Oval 51"/>
          <p:cNvSpPr>
            <a:spLocks noChangeArrowheads="1"/>
          </p:cNvSpPr>
          <p:nvPr/>
        </p:nvSpPr>
        <p:spPr bwMode="auto">
          <a:xfrm>
            <a:off x="3200400" y="30480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1" name="Oval 52"/>
          <p:cNvSpPr>
            <a:spLocks noChangeArrowheads="1"/>
          </p:cNvSpPr>
          <p:nvPr/>
        </p:nvSpPr>
        <p:spPr bwMode="auto">
          <a:xfrm>
            <a:off x="5562600" y="57150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sz="1600"/>
          </a:p>
        </p:txBody>
      </p:sp>
      <p:sp>
        <p:nvSpPr>
          <p:cNvPr id="52" name="Oval 53"/>
          <p:cNvSpPr>
            <a:spLocks noChangeArrowheads="1"/>
          </p:cNvSpPr>
          <p:nvPr/>
        </p:nvSpPr>
        <p:spPr bwMode="auto">
          <a:xfrm>
            <a:off x="6629400" y="1676400"/>
            <a:ext cx="457200" cy="457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53" name="Oval 54"/>
          <p:cNvSpPr>
            <a:spLocks noChangeArrowheads="1"/>
          </p:cNvSpPr>
          <p:nvPr/>
        </p:nvSpPr>
        <p:spPr bwMode="auto">
          <a:xfrm>
            <a:off x="2895600" y="51054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pPr algn="ctr"/>
            <a:endParaRPr lang="en-US" dirty="0"/>
          </a:p>
        </p:txBody>
      </p:sp>
      <p:sp>
        <p:nvSpPr>
          <p:cNvPr id="54" name="Oval 55"/>
          <p:cNvSpPr>
            <a:spLocks noChangeArrowheads="1"/>
          </p:cNvSpPr>
          <p:nvPr/>
        </p:nvSpPr>
        <p:spPr bwMode="auto">
          <a:xfrm>
            <a:off x="2209800" y="4038600"/>
            <a:ext cx="457200" cy="457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55" name="Oval 56"/>
          <p:cNvSpPr>
            <a:spLocks noChangeArrowheads="1"/>
          </p:cNvSpPr>
          <p:nvPr/>
        </p:nvSpPr>
        <p:spPr bwMode="auto">
          <a:xfrm>
            <a:off x="2362200" y="2209800"/>
            <a:ext cx="457200" cy="457200"/>
          </a:xfrm>
          <a:prstGeom prst="ellipse">
            <a:avLst/>
          </a:prstGeom>
          <a:solidFill>
            <a:schemeClr val="tx2">
              <a:lumMod val="20000"/>
              <a:lumOff val="80000"/>
            </a:schemeClr>
          </a:solidFill>
          <a:ln w="9525">
            <a:solidFill>
              <a:schemeClr val="tx1"/>
            </a:solidFill>
            <a:round/>
            <a:headEnd/>
            <a:tailEnd/>
          </a:ln>
          <a:effectLst/>
        </p:spPr>
        <p:txBody>
          <a:bodyPr wrap="none" anchor="ctr"/>
          <a:lstStyle/>
          <a:p>
            <a:endParaRPr lang="en-US"/>
          </a:p>
        </p:txBody>
      </p:sp>
      <p:sp>
        <p:nvSpPr>
          <p:cNvPr id="56" name="Oval 57"/>
          <p:cNvSpPr>
            <a:spLocks noChangeArrowheads="1"/>
          </p:cNvSpPr>
          <p:nvPr/>
        </p:nvSpPr>
        <p:spPr bwMode="auto">
          <a:xfrm>
            <a:off x="9372600" y="30480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57" name="Oval 58"/>
          <p:cNvSpPr>
            <a:spLocks noChangeArrowheads="1"/>
          </p:cNvSpPr>
          <p:nvPr/>
        </p:nvSpPr>
        <p:spPr bwMode="auto">
          <a:xfrm>
            <a:off x="9906000" y="3429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58" name="Oval 59"/>
          <p:cNvSpPr>
            <a:spLocks noChangeArrowheads="1"/>
          </p:cNvSpPr>
          <p:nvPr/>
        </p:nvSpPr>
        <p:spPr bwMode="auto">
          <a:xfrm>
            <a:off x="9829800" y="28194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59" name="Oval 60"/>
          <p:cNvSpPr>
            <a:spLocks noChangeArrowheads="1"/>
          </p:cNvSpPr>
          <p:nvPr/>
        </p:nvSpPr>
        <p:spPr bwMode="auto">
          <a:xfrm>
            <a:off x="8153400" y="49530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60" name="Oval 61"/>
          <p:cNvSpPr>
            <a:spLocks noChangeArrowheads="1"/>
          </p:cNvSpPr>
          <p:nvPr/>
        </p:nvSpPr>
        <p:spPr bwMode="auto">
          <a:xfrm>
            <a:off x="8686800" y="5334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61" name="Oval 62"/>
          <p:cNvSpPr>
            <a:spLocks noChangeArrowheads="1"/>
          </p:cNvSpPr>
          <p:nvPr/>
        </p:nvSpPr>
        <p:spPr bwMode="auto">
          <a:xfrm>
            <a:off x="7924800" y="5334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62" name="Oval 63"/>
          <p:cNvSpPr>
            <a:spLocks noChangeArrowheads="1"/>
          </p:cNvSpPr>
          <p:nvPr/>
        </p:nvSpPr>
        <p:spPr bwMode="auto">
          <a:xfrm>
            <a:off x="9753600" y="5181600"/>
            <a:ext cx="609600" cy="533400"/>
          </a:xfrm>
          <a:prstGeom prst="ellipse">
            <a:avLst/>
          </a:prstGeom>
          <a:solidFill>
            <a:srgbClr val="FF0000"/>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O</a:t>
            </a:r>
          </a:p>
        </p:txBody>
      </p:sp>
      <p:sp>
        <p:nvSpPr>
          <p:cNvPr id="63" name="Oval 64"/>
          <p:cNvSpPr>
            <a:spLocks noChangeArrowheads="1"/>
          </p:cNvSpPr>
          <p:nvPr/>
        </p:nvSpPr>
        <p:spPr bwMode="auto">
          <a:xfrm>
            <a:off x="9525000" y="55626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64" name="Oval 65"/>
          <p:cNvSpPr>
            <a:spLocks noChangeArrowheads="1"/>
          </p:cNvSpPr>
          <p:nvPr/>
        </p:nvSpPr>
        <p:spPr bwMode="auto">
          <a:xfrm>
            <a:off x="9601200" y="4953000"/>
            <a:ext cx="304800" cy="304800"/>
          </a:xfrm>
          <a:prstGeom prst="ellipse">
            <a:avLst/>
          </a:prstGeom>
          <a:solidFill>
            <a:srgbClr val="0000FF"/>
          </a:solidFill>
          <a:ln w="9525">
            <a:solidFill>
              <a:schemeClr val="tx1"/>
            </a:solidFill>
            <a:round/>
            <a:headEnd/>
            <a:tailEnd/>
          </a:ln>
          <a:effectLst/>
        </p:spPr>
        <p:txBody>
          <a:bodyPr wrap="none" anchor="ctr"/>
          <a:lstStyle/>
          <a:p>
            <a:pPr algn="ctr" eaLnBrk="1" hangingPunct="1"/>
            <a:r>
              <a:rPr lang="en-US" sz="2400">
                <a:solidFill>
                  <a:schemeClr val="bg1"/>
                </a:solidFill>
                <a:latin typeface="Times New Roman" pitchFamily="18" charset="0"/>
              </a:rPr>
              <a:t>H</a:t>
            </a:r>
          </a:p>
        </p:txBody>
      </p:sp>
      <p:sp>
        <p:nvSpPr>
          <p:cNvPr id="65" name="Text Box 66"/>
          <p:cNvSpPr txBox="1">
            <a:spLocks noChangeArrowheads="1"/>
          </p:cNvSpPr>
          <p:nvPr/>
        </p:nvSpPr>
        <p:spPr bwMode="auto">
          <a:xfrm>
            <a:off x="6553200" y="1"/>
            <a:ext cx="3614738" cy="701675"/>
          </a:xfrm>
          <a:prstGeom prst="rect">
            <a:avLst/>
          </a:prstGeom>
          <a:noFill/>
          <a:ln w="9525">
            <a:noFill/>
            <a:miter lim="800000"/>
            <a:headEnd/>
            <a:tailEnd/>
          </a:ln>
          <a:effectLst/>
        </p:spPr>
        <p:txBody>
          <a:bodyPr wrap="none">
            <a:spAutoFit/>
          </a:bodyPr>
          <a:lstStyle/>
          <a:p>
            <a:pPr eaLnBrk="1" hangingPunct="1"/>
            <a:r>
              <a:rPr lang="en-US" sz="4000">
                <a:solidFill>
                  <a:schemeClr val="hlink"/>
                </a:solidFill>
                <a:latin typeface="Times New Roman" pitchFamily="18" charset="0"/>
              </a:rPr>
              <a:t>Sugar Molecules</a:t>
            </a:r>
          </a:p>
        </p:txBody>
      </p:sp>
      <p:cxnSp>
        <p:nvCxnSpPr>
          <p:cNvPr id="66" name="AutoShape 67"/>
          <p:cNvCxnSpPr>
            <a:cxnSpLocks noChangeShapeType="1"/>
            <a:stCxn id="65" idx="1"/>
            <a:endCxn id="48" idx="0"/>
          </p:cNvCxnSpPr>
          <p:nvPr/>
        </p:nvCxnSpPr>
        <p:spPr bwMode="auto">
          <a:xfrm>
            <a:off x="6553200" y="350838"/>
            <a:ext cx="2057400" cy="2087562"/>
          </a:xfrm>
          <a:prstGeom prst="straightConnector1">
            <a:avLst/>
          </a:prstGeom>
          <a:noFill/>
          <a:ln w="25400">
            <a:solidFill>
              <a:schemeClr val="bg1"/>
            </a:solidFill>
            <a:round/>
            <a:headEnd/>
            <a:tailEnd type="triangle" w="med" len="med"/>
          </a:ln>
          <a:effectLst/>
        </p:spPr>
      </p:cxnSp>
      <p:cxnSp>
        <p:nvCxnSpPr>
          <p:cNvPr id="67" name="AutoShape 68"/>
          <p:cNvCxnSpPr>
            <a:cxnSpLocks noChangeShapeType="1"/>
            <a:stCxn id="65" idx="1"/>
            <a:endCxn id="45" idx="0"/>
          </p:cNvCxnSpPr>
          <p:nvPr/>
        </p:nvCxnSpPr>
        <p:spPr bwMode="auto">
          <a:xfrm>
            <a:off x="6553200" y="350838"/>
            <a:ext cx="914400" cy="2697162"/>
          </a:xfrm>
          <a:prstGeom prst="straightConnector1">
            <a:avLst/>
          </a:prstGeom>
          <a:noFill/>
          <a:ln w="25400">
            <a:solidFill>
              <a:schemeClr val="bg1"/>
            </a:solidFill>
            <a:round/>
            <a:headEnd/>
            <a:tailEnd type="triangle" w="med" len="med"/>
          </a:ln>
          <a:effectLst/>
        </p:spPr>
      </p:cxnSp>
    </p:spTree>
    <p:extLst>
      <p:ext uri="{BB962C8B-B14F-4D97-AF65-F5344CB8AC3E}">
        <p14:creationId xmlns:p14="http://schemas.microsoft.com/office/powerpoint/2010/main" val="2460571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8"/>
            <a:ext cx="8229600" cy="868362"/>
          </a:xfrm>
        </p:spPr>
        <p:txBody>
          <a:bodyPr/>
          <a:lstStyle/>
          <a:p>
            <a:pPr eaLnBrk="1" hangingPunct="1"/>
            <a:r>
              <a:rPr lang="en-US" b="1" u="sng" dirty="0">
                <a:solidFill>
                  <a:schemeClr val="bg1"/>
                </a:solidFill>
                <a:latin typeface="Times New Roman" pitchFamily="18" charset="0"/>
              </a:rPr>
              <a:t>Facilitated Diffusion</a:t>
            </a:r>
          </a:p>
        </p:txBody>
      </p:sp>
      <p:sp>
        <p:nvSpPr>
          <p:cNvPr id="12291" name="Rectangle 3"/>
          <p:cNvSpPr>
            <a:spLocks noGrp="1" noChangeArrowheads="1"/>
          </p:cNvSpPr>
          <p:nvPr>
            <p:ph idx="1"/>
          </p:nvPr>
        </p:nvSpPr>
        <p:spPr>
          <a:xfrm>
            <a:off x="2001982" y="1886607"/>
            <a:ext cx="8229600" cy="4525963"/>
          </a:xfrm>
        </p:spPr>
        <p:txBody>
          <a:bodyPr>
            <a:normAutofit/>
          </a:bodyPr>
          <a:lstStyle/>
          <a:p>
            <a:pPr eaLnBrk="1" hangingPunct="1">
              <a:buFontTx/>
              <a:buNone/>
            </a:pPr>
            <a:r>
              <a:rPr lang="en-US" sz="2800" dirty="0">
                <a:solidFill>
                  <a:srgbClr val="002060"/>
                </a:solidFill>
              </a:rPr>
              <a:t>   </a:t>
            </a:r>
            <a:r>
              <a:rPr lang="en-US" sz="2800" b="1" u="sng" dirty="0">
                <a:solidFill>
                  <a:srgbClr val="002060"/>
                </a:solidFill>
              </a:rPr>
              <a:t>Facilitated diffusion </a:t>
            </a:r>
            <a:r>
              <a:rPr lang="en-US" sz="2800" dirty="0">
                <a:solidFill>
                  <a:srgbClr val="002060"/>
                </a:solidFill>
              </a:rPr>
              <a:t>is a process in which Proteins in the cell membrane form channels through which sugar can pass</a:t>
            </a:r>
          </a:p>
        </p:txBody>
      </p:sp>
      <p:pic>
        <p:nvPicPr>
          <p:cNvPr id="12293" name="Picture 5" descr="CHANNEL"/>
          <p:cNvPicPr>
            <a:picLocks noChangeAspect="1" noChangeArrowheads="1" noCrop="1"/>
          </p:cNvPicPr>
          <p:nvPr/>
        </p:nvPicPr>
        <p:blipFill>
          <a:blip r:embed="rId3"/>
          <a:srcRect/>
          <a:stretch>
            <a:fillRect/>
          </a:stretch>
        </p:blipFill>
        <p:spPr bwMode="auto">
          <a:xfrm>
            <a:off x="2268682" y="3145704"/>
            <a:ext cx="7696200" cy="3712296"/>
          </a:xfrm>
          <a:prstGeom prst="rect">
            <a:avLst/>
          </a:prstGeom>
          <a:noFill/>
          <a:ln w="9525">
            <a:noFill/>
            <a:miter lim="800000"/>
            <a:headEnd/>
            <a:tailEnd/>
          </a:ln>
        </p:spPr>
      </p:pic>
      <p:pic>
        <p:nvPicPr>
          <p:cNvPr id="5" name="Picture 4"/>
          <p:cNvPicPr>
            <a:picLocks noChangeAspect="1"/>
          </p:cNvPicPr>
          <p:nvPr/>
        </p:nvPicPr>
        <p:blipFill rotWithShape="1">
          <a:blip r:embed="rId4"/>
          <a:srcRect l="20498" t="20821" r="22108" b="57576"/>
          <a:stretch/>
        </p:blipFill>
        <p:spPr>
          <a:xfrm>
            <a:off x="1524000" y="-94594"/>
            <a:ext cx="9144000" cy="1981200"/>
          </a:xfrm>
          <a:prstGeom prst="rect">
            <a:avLst/>
          </a:prstGeom>
        </p:spPr>
      </p:pic>
    </p:spTree>
    <p:extLst>
      <p:ext uri="{BB962C8B-B14F-4D97-AF65-F5344CB8AC3E}">
        <p14:creationId xmlns:p14="http://schemas.microsoft.com/office/powerpoint/2010/main" val="98848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2000"/>
                                        <p:tgtEl>
                                          <p:spTgt spid="12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sz="1200" dirty="0"/>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dirty="0"/>
              </a:p>
            </p:txBody>
          </p:sp>
          <p:sp>
            <p:nvSpPr>
              <p:cNvPr id="6" name="TextBox 6"/>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sp>
        <p:nvSpPr>
          <p:cNvPr id="16" name="TextBox 16"/>
          <p:cNvSpPr txBox="1"/>
          <p:nvPr/>
        </p:nvSpPr>
        <p:spPr>
          <a:xfrm>
            <a:off x="1723544" y="915691"/>
            <a:ext cx="8368727" cy="2037802"/>
          </a:xfrm>
          <a:prstGeom prst="rect">
            <a:avLst/>
          </a:prstGeom>
        </p:spPr>
        <p:txBody>
          <a:bodyPr lIns="0" tIns="0" rIns="0" bIns="0" rtlCol="0" anchor="t">
            <a:spAutoFit/>
          </a:bodyPr>
          <a:lstStyle/>
          <a:p>
            <a:pPr algn="ctr">
              <a:lnSpc>
                <a:spcPts val="7889"/>
              </a:lnSpc>
            </a:pPr>
            <a:r>
              <a:rPr lang="en-US" sz="9068" spc="371" dirty="0">
                <a:solidFill>
                  <a:srgbClr val="043241"/>
                </a:solidFill>
                <a:latin typeface="Marykate"/>
              </a:rPr>
              <a:t> Scientist of the week</a:t>
            </a:r>
          </a:p>
        </p:txBody>
      </p:sp>
      <p:sp>
        <p:nvSpPr>
          <p:cNvPr id="17" name="Freeform 17"/>
          <p:cNvSpPr/>
          <p:nvPr/>
        </p:nvSpPr>
        <p:spPr>
          <a:xfrm rot="-4590959">
            <a:off x="10664762" y="2382203"/>
            <a:ext cx="1692621" cy="1692621"/>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10325232" flipV="1">
            <a:off x="-490323" y="70968"/>
            <a:ext cx="1877082" cy="1877082"/>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2049497">
            <a:off x="83367" y="4438240"/>
            <a:ext cx="1369037" cy="1955767"/>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2245013">
            <a:off x="760805" y="1590811"/>
            <a:ext cx="587071" cy="1227715"/>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rot="1254325">
            <a:off x="-1641" y="3323036"/>
            <a:ext cx="1525737" cy="452173"/>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0771189" y="4271369"/>
            <a:ext cx="1420811" cy="1387228"/>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rot="1052783">
            <a:off x="10286307" y="280359"/>
            <a:ext cx="781316" cy="1368547"/>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Freeform 24"/>
          <p:cNvSpPr/>
          <p:nvPr/>
        </p:nvSpPr>
        <p:spPr>
          <a:xfrm rot="1612873">
            <a:off x="11052524" y="1410486"/>
            <a:ext cx="718897" cy="1275462"/>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5" name="Freeform 25"/>
          <p:cNvSpPr/>
          <p:nvPr/>
        </p:nvSpPr>
        <p:spPr>
          <a:xfrm>
            <a:off x="1323314" y="4229388"/>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Freeform 26"/>
          <p:cNvSpPr/>
          <p:nvPr/>
        </p:nvSpPr>
        <p:spPr>
          <a:xfrm>
            <a:off x="11601802" y="5930448"/>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27" name="Group 27"/>
          <p:cNvGrpSpPr>
            <a:grpSpLocks noChangeAspect="1"/>
          </p:cNvGrpSpPr>
          <p:nvPr/>
        </p:nvGrpSpPr>
        <p:grpSpPr>
          <a:xfrm rot="1977585">
            <a:off x="11527668" y="572556"/>
            <a:ext cx="341665" cy="17999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9" name="Group 29"/>
          <p:cNvGrpSpPr/>
          <p:nvPr/>
        </p:nvGrpSpPr>
        <p:grpSpPr>
          <a:xfrm>
            <a:off x="1353927" y="3069290"/>
            <a:ext cx="153101" cy="15310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1" name="Freeform 31"/>
          <p:cNvSpPr/>
          <p:nvPr/>
        </p:nvSpPr>
        <p:spPr>
          <a:xfrm>
            <a:off x="266305" y="2341841"/>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2" name="Freeform 32"/>
          <p:cNvSpPr/>
          <p:nvPr/>
        </p:nvSpPr>
        <p:spPr>
          <a:xfrm>
            <a:off x="11209791" y="979538"/>
            <a:ext cx="301281" cy="270057"/>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3" name="Freeform 33"/>
          <p:cNvSpPr/>
          <p:nvPr/>
        </p:nvSpPr>
        <p:spPr>
          <a:xfrm>
            <a:off x="10463094" y="2056878"/>
            <a:ext cx="280301" cy="284963"/>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4" name="Group 34"/>
          <p:cNvGrpSpPr/>
          <p:nvPr/>
        </p:nvGrpSpPr>
        <p:grpSpPr>
          <a:xfrm>
            <a:off x="1660463" y="6250879"/>
            <a:ext cx="153101" cy="15310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6" name="Freeform 36"/>
          <p:cNvSpPr/>
          <p:nvPr/>
        </p:nvSpPr>
        <p:spPr>
          <a:xfrm rot="-771795">
            <a:off x="1910299" y="1098348"/>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7" name="Freeform 37"/>
          <p:cNvSpPr/>
          <p:nvPr/>
        </p:nvSpPr>
        <p:spPr>
          <a:xfrm rot="4678159">
            <a:off x="10106103" y="250294"/>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38" name="Group 38"/>
          <p:cNvGrpSpPr>
            <a:grpSpLocks noChangeAspect="1"/>
          </p:cNvGrpSpPr>
          <p:nvPr/>
        </p:nvGrpSpPr>
        <p:grpSpPr>
          <a:xfrm rot="1977585">
            <a:off x="2247237" y="6316455"/>
            <a:ext cx="332279" cy="175049"/>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0" name="Freeform 40"/>
          <p:cNvSpPr/>
          <p:nvPr/>
        </p:nvSpPr>
        <p:spPr>
          <a:xfrm>
            <a:off x="1832236" y="5258765"/>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nvGrpSpPr>
          <p:cNvPr id="41" name="Group 41"/>
          <p:cNvGrpSpPr/>
          <p:nvPr/>
        </p:nvGrpSpPr>
        <p:grpSpPr>
          <a:xfrm>
            <a:off x="9446670" y="409968"/>
            <a:ext cx="168262" cy="168262"/>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3" name="Group 43"/>
          <p:cNvGrpSpPr/>
          <p:nvPr/>
        </p:nvGrpSpPr>
        <p:grpSpPr>
          <a:xfrm>
            <a:off x="1401451" y="1324960"/>
            <a:ext cx="153101" cy="15310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5" name="Group 45"/>
          <p:cNvGrpSpPr>
            <a:grpSpLocks noChangeAspect="1"/>
          </p:cNvGrpSpPr>
          <p:nvPr/>
        </p:nvGrpSpPr>
        <p:grpSpPr>
          <a:xfrm rot="-921396">
            <a:off x="11027199" y="6372350"/>
            <a:ext cx="365185" cy="192385"/>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7" name="Freeform 47"/>
          <p:cNvSpPr/>
          <p:nvPr/>
        </p:nvSpPr>
        <p:spPr>
          <a:xfrm rot="432686">
            <a:off x="1941739" y="-447150"/>
            <a:ext cx="1483381" cy="1437531"/>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48" name="Freeform 48"/>
          <p:cNvSpPr/>
          <p:nvPr/>
        </p:nvSpPr>
        <p:spPr>
          <a:xfrm rot="1153974">
            <a:off x="10278780" y="5621534"/>
            <a:ext cx="423944" cy="1564893"/>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49" name="Freeform 49"/>
          <p:cNvSpPr/>
          <p:nvPr/>
        </p:nvSpPr>
        <p:spPr>
          <a:xfrm rot="-842482">
            <a:off x="2620936" y="5577408"/>
            <a:ext cx="703269" cy="1381422"/>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50" name="Freeform 50"/>
          <p:cNvSpPr/>
          <p:nvPr/>
        </p:nvSpPr>
        <p:spPr>
          <a:xfrm>
            <a:off x="3766662" y="6231384"/>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1" name="Freeform 51"/>
          <p:cNvSpPr/>
          <p:nvPr/>
        </p:nvSpPr>
        <p:spPr>
          <a:xfrm rot="-684765">
            <a:off x="8888977" y="5971814"/>
            <a:ext cx="566770" cy="100555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2" name="Freeform 52"/>
          <p:cNvSpPr/>
          <p:nvPr/>
        </p:nvSpPr>
        <p:spPr>
          <a:xfrm>
            <a:off x="186904" y="6093522"/>
            <a:ext cx="158801" cy="157358"/>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3" name="Freeform 53"/>
          <p:cNvSpPr/>
          <p:nvPr/>
        </p:nvSpPr>
        <p:spPr>
          <a:xfrm>
            <a:off x="9700372" y="800046"/>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54" name="Group 54"/>
          <p:cNvGrpSpPr/>
          <p:nvPr/>
        </p:nvGrpSpPr>
        <p:grpSpPr>
          <a:xfrm>
            <a:off x="11582752" y="3859606"/>
            <a:ext cx="138713" cy="138713"/>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56" name="Freeform 56"/>
          <p:cNvSpPr/>
          <p:nvPr/>
        </p:nvSpPr>
        <p:spPr>
          <a:xfrm>
            <a:off x="9732729" y="5903798"/>
            <a:ext cx="365461" cy="327586"/>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57" name="Freeform 57"/>
          <p:cNvSpPr/>
          <p:nvPr/>
        </p:nvSpPr>
        <p:spPr>
          <a:xfrm rot="-9414156">
            <a:off x="8600773" y="-436784"/>
            <a:ext cx="625759" cy="130862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8" name="Freeform 58"/>
          <p:cNvSpPr/>
          <p:nvPr/>
        </p:nvSpPr>
        <p:spPr>
          <a:xfrm>
            <a:off x="3710576" y="250644"/>
            <a:ext cx="365461" cy="327586"/>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59" name="Freeform 59"/>
          <p:cNvSpPr/>
          <p:nvPr/>
        </p:nvSpPr>
        <p:spPr>
          <a:xfrm rot="4678159">
            <a:off x="8200593" y="6360198"/>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60" name="Group 60"/>
          <p:cNvGrpSpPr/>
          <p:nvPr/>
        </p:nvGrpSpPr>
        <p:grpSpPr>
          <a:xfrm>
            <a:off x="8012582" y="241706"/>
            <a:ext cx="168262" cy="168262"/>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65C7E"/>
            </a:solidFill>
          </p:spPr>
          <p:txBody>
            <a:bodyPr/>
            <a:lstStyle/>
            <a:p>
              <a:endParaRPr lang="en-US"/>
            </a:p>
          </p:txBody>
        </p:sp>
      </p:grpSp>
      <p:sp>
        <p:nvSpPr>
          <p:cNvPr id="64" name="Rectangle 63">
            <a:extLst>
              <a:ext uri="{FF2B5EF4-FFF2-40B4-BE49-F238E27FC236}">
                <a16:creationId xmlns:a16="http://schemas.microsoft.com/office/drawing/2014/main" id="{B57C24EB-60BC-4C73-9448-AAA184A746F8}"/>
              </a:ext>
            </a:extLst>
          </p:cNvPr>
          <p:cNvSpPr/>
          <p:nvPr/>
        </p:nvSpPr>
        <p:spPr>
          <a:xfrm>
            <a:off x="1906028" y="2879340"/>
            <a:ext cx="5568883" cy="2677656"/>
          </a:xfrm>
          <a:prstGeom prst="rect">
            <a:avLst/>
          </a:prstGeom>
        </p:spPr>
        <p:txBody>
          <a:bodyPr wrap="square">
            <a:spAutoFit/>
          </a:bodyPr>
          <a:lstStyle/>
          <a:p>
            <a:pPr algn="just"/>
            <a:r>
              <a:rPr lang="en-US" sz="2800" b="1" dirty="0">
                <a:solidFill>
                  <a:srgbClr val="474747"/>
                </a:solidFill>
                <a:latin typeface="Google Sans"/>
              </a:rPr>
              <a:t>Robert Hooke</a:t>
            </a:r>
          </a:p>
          <a:p>
            <a:pPr algn="just"/>
            <a:r>
              <a:rPr lang="en-US" sz="2800" b="1" dirty="0">
                <a:solidFill>
                  <a:srgbClr val="474747"/>
                </a:solidFill>
                <a:latin typeface="Google Sans"/>
              </a:rPr>
              <a:t>Initially discovered by Robert Hooke in 1665, the cell has a rich and interesting history that has ultimately given way to many of today's scientific advancements.</a:t>
            </a:r>
            <a:endParaRPr lang="en-US" sz="2800" b="1" dirty="0"/>
          </a:p>
        </p:txBody>
      </p:sp>
      <p:pic>
        <p:nvPicPr>
          <p:cNvPr id="1026" name="Picture 2" descr="History of the Cell: Discovering the Cell">
            <a:extLst>
              <a:ext uri="{FF2B5EF4-FFF2-40B4-BE49-F238E27FC236}">
                <a16:creationId xmlns:a16="http://schemas.microsoft.com/office/drawing/2014/main" id="{FDF74883-B98D-4D28-BD36-87D9E53A5A98}"/>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821077" y="2823194"/>
            <a:ext cx="2487244" cy="296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26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wipe(down)">
                                      <p:cBhvr>
                                        <p:cTn id="7" dur="580">
                                          <p:stCondLst>
                                            <p:cond delay="0"/>
                                          </p:stCondLst>
                                        </p:cTn>
                                        <p:tgtEl>
                                          <p:spTgt spid="64">
                                            <p:txEl>
                                              <p:pRg st="0" end="0"/>
                                            </p:txEl>
                                          </p:spTgt>
                                        </p:tgtEl>
                                      </p:cBhvr>
                                    </p:animEffect>
                                    <p:anim calcmode="lin" valueType="num">
                                      <p:cBhvr>
                                        <p:cTn id="8" dur="1822" tmFilter="0,0; 0.14,0.36; 0.43,0.73; 0.71,0.91; 1.0,1.0">
                                          <p:stCondLst>
                                            <p:cond delay="0"/>
                                          </p:stCondLst>
                                        </p:cTn>
                                        <p:tgtEl>
                                          <p:spTgt spid="6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4">
                                            <p:txEl>
                                              <p:pRg st="0" end="0"/>
                                            </p:txEl>
                                          </p:spTgt>
                                        </p:tgtEl>
                                      </p:cBhvr>
                                      <p:to x="100000" y="60000"/>
                                    </p:animScale>
                                    <p:animScale>
                                      <p:cBhvr>
                                        <p:cTn id="14" dur="166" decel="50000">
                                          <p:stCondLst>
                                            <p:cond delay="676"/>
                                          </p:stCondLst>
                                        </p:cTn>
                                        <p:tgtEl>
                                          <p:spTgt spid="64">
                                            <p:txEl>
                                              <p:pRg st="0" end="0"/>
                                            </p:txEl>
                                          </p:spTgt>
                                        </p:tgtEl>
                                      </p:cBhvr>
                                      <p:to x="100000" y="100000"/>
                                    </p:animScale>
                                    <p:animScale>
                                      <p:cBhvr>
                                        <p:cTn id="15" dur="26">
                                          <p:stCondLst>
                                            <p:cond delay="1312"/>
                                          </p:stCondLst>
                                        </p:cTn>
                                        <p:tgtEl>
                                          <p:spTgt spid="64">
                                            <p:txEl>
                                              <p:pRg st="0" end="0"/>
                                            </p:txEl>
                                          </p:spTgt>
                                        </p:tgtEl>
                                      </p:cBhvr>
                                      <p:to x="100000" y="80000"/>
                                    </p:animScale>
                                    <p:animScale>
                                      <p:cBhvr>
                                        <p:cTn id="16" dur="166" decel="50000">
                                          <p:stCondLst>
                                            <p:cond delay="1338"/>
                                          </p:stCondLst>
                                        </p:cTn>
                                        <p:tgtEl>
                                          <p:spTgt spid="64">
                                            <p:txEl>
                                              <p:pRg st="0" end="0"/>
                                            </p:txEl>
                                          </p:spTgt>
                                        </p:tgtEl>
                                      </p:cBhvr>
                                      <p:to x="100000" y="100000"/>
                                    </p:animScale>
                                    <p:animScale>
                                      <p:cBhvr>
                                        <p:cTn id="17" dur="26">
                                          <p:stCondLst>
                                            <p:cond delay="1642"/>
                                          </p:stCondLst>
                                        </p:cTn>
                                        <p:tgtEl>
                                          <p:spTgt spid="64">
                                            <p:txEl>
                                              <p:pRg st="0" end="0"/>
                                            </p:txEl>
                                          </p:spTgt>
                                        </p:tgtEl>
                                      </p:cBhvr>
                                      <p:to x="100000" y="90000"/>
                                    </p:animScale>
                                    <p:animScale>
                                      <p:cBhvr>
                                        <p:cTn id="18" dur="166" decel="50000">
                                          <p:stCondLst>
                                            <p:cond delay="1668"/>
                                          </p:stCondLst>
                                        </p:cTn>
                                        <p:tgtEl>
                                          <p:spTgt spid="64">
                                            <p:txEl>
                                              <p:pRg st="0" end="0"/>
                                            </p:txEl>
                                          </p:spTgt>
                                        </p:tgtEl>
                                      </p:cBhvr>
                                      <p:to x="100000" y="100000"/>
                                    </p:animScale>
                                    <p:animScale>
                                      <p:cBhvr>
                                        <p:cTn id="19" dur="26">
                                          <p:stCondLst>
                                            <p:cond delay="1808"/>
                                          </p:stCondLst>
                                        </p:cTn>
                                        <p:tgtEl>
                                          <p:spTgt spid="64">
                                            <p:txEl>
                                              <p:pRg st="0" end="0"/>
                                            </p:txEl>
                                          </p:spTgt>
                                        </p:tgtEl>
                                      </p:cBhvr>
                                      <p:to x="100000" y="95000"/>
                                    </p:animScale>
                                    <p:animScale>
                                      <p:cBhvr>
                                        <p:cTn id="20" dur="166" decel="50000">
                                          <p:stCondLst>
                                            <p:cond delay="1834"/>
                                          </p:stCondLst>
                                        </p:cTn>
                                        <p:tgtEl>
                                          <p:spTgt spid="6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4">
                                            <p:txEl>
                                              <p:pRg st="1" end="1"/>
                                            </p:txEl>
                                          </p:spTgt>
                                        </p:tgtEl>
                                        <p:attrNameLst>
                                          <p:attrName>style.visibility</p:attrName>
                                        </p:attrNameLst>
                                      </p:cBhvr>
                                      <p:to>
                                        <p:strVal val="visible"/>
                                      </p:to>
                                    </p:set>
                                    <p:animEffect transition="in" filter="wipe(down)">
                                      <p:cBhvr>
                                        <p:cTn id="25" dur="580">
                                          <p:stCondLst>
                                            <p:cond delay="0"/>
                                          </p:stCondLst>
                                        </p:cTn>
                                        <p:tgtEl>
                                          <p:spTgt spid="64">
                                            <p:txEl>
                                              <p:pRg st="1" end="1"/>
                                            </p:txEl>
                                          </p:spTgt>
                                        </p:tgtEl>
                                      </p:cBhvr>
                                    </p:animEffect>
                                    <p:anim calcmode="lin" valueType="num">
                                      <p:cBhvr>
                                        <p:cTn id="26" dur="1822" tmFilter="0,0; 0.14,0.36; 0.43,0.73; 0.71,0.91; 1.0,1.0">
                                          <p:stCondLst>
                                            <p:cond delay="0"/>
                                          </p:stCondLst>
                                        </p:cTn>
                                        <p:tgtEl>
                                          <p:spTgt spid="6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4">
                                            <p:txEl>
                                              <p:pRg st="1" end="1"/>
                                            </p:txEl>
                                          </p:spTgt>
                                        </p:tgtEl>
                                      </p:cBhvr>
                                      <p:to x="100000" y="60000"/>
                                    </p:animScale>
                                    <p:animScale>
                                      <p:cBhvr>
                                        <p:cTn id="32" dur="166" decel="50000">
                                          <p:stCondLst>
                                            <p:cond delay="676"/>
                                          </p:stCondLst>
                                        </p:cTn>
                                        <p:tgtEl>
                                          <p:spTgt spid="64">
                                            <p:txEl>
                                              <p:pRg st="1" end="1"/>
                                            </p:txEl>
                                          </p:spTgt>
                                        </p:tgtEl>
                                      </p:cBhvr>
                                      <p:to x="100000" y="100000"/>
                                    </p:animScale>
                                    <p:animScale>
                                      <p:cBhvr>
                                        <p:cTn id="33" dur="26">
                                          <p:stCondLst>
                                            <p:cond delay="1312"/>
                                          </p:stCondLst>
                                        </p:cTn>
                                        <p:tgtEl>
                                          <p:spTgt spid="64">
                                            <p:txEl>
                                              <p:pRg st="1" end="1"/>
                                            </p:txEl>
                                          </p:spTgt>
                                        </p:tgtEl>
                                      </p:cBhvr>
                                      <p:to x="100000" y="80000"/>
                                    </p:animScale>
                                    <p:animScale>
                                      <p:cBhvr>
                                        <p:cTn id="34" dur="166" decel="50000">
                                          <p:stCondLst>
                                            <p:cond delay="1338"/>
                                          </p:stCondLst>
                                        </p:cTn>
                                        <p:tgtEl>
                                          <p:spTgt spid="64">
                                            <p:txEl>
                                              <p:pRg st="1" end="1"/>
                                            </p:txEl>
                                          </p:spTgt>
                                        </p:tgtEl>
                                      </p:cBhvr>
                                      <p:to x="100000" y="100000"/>
                                    </p:animScale>
                                    <p:animScale>
                                      <p:cBhvr>
                                        <p:cTn id="35" dur="26">
                                          <p:stCondLst>
                                            <p:cond delay="1642"/>
                                          </p:stCondLst>
                                        </p:cTn>
                                        <p:tgtEl>
                                          <p:spTgt spid="64">
                                            <p:txEl>
                                              <p:pRg st="1" end="1"/>
                                            </p:txEl>
                                          </p:spTgt>
                                        </p:tgtEl>
                                      </p:cBhvr>
                                      <p:to x="100000" y="90000"/>
                                    </p:animScale>
                                    <p:animScale>
                                      <p:cBhvr>
                                        <p:cTn id="36" dur="166" decel="50000">
                                          <p:stCondLst>
                                            <p:cond delay="1668"/>
                                          </p:stCondLst>
                                        </p:cTn>
                                        <p:tgtEl>
                                          <p:spTgt spid="64">
                                            <p:txEl>
                                              <p:pRg st="1" end="1"/>
                                            </p:txEl>
                                          </p:spTgt>
                                        </p:tgtEl>
                                      </p:cBhvr>
                                      <p:to x="100000" y="100000"/>
                                    </p:animScale>
                                    <p:animScale>
                                      <p:cBhvr>
                                        <p:cTn id="37" dur="26">
                                          <p:stCondLst>
                                            <p:cond delay="1808"/>
                                          </p:stCondLst>
                                        </p:cTn>
                                        <p:tgtEl>
                                          <p:spTgt spid="64">
                                            <p:txEl>
                                              <p:pRg st="1" end="1"/>
                                            </p:txEl>
                                          </p:spTgt>
                                        </p:tgtEl>
                                      </p:cBhvr>
                                      <p:to x="100000" y="95000"/>
                                    </p:animScale>
                                    <p:animScale>
                                      <p:cBhvr>
                                        <p:cTn id="38" dur="166" decel="50000">
                                          <p:stCondLst>
                                            <p:cond delay="1834"/>
                                          </p:stCondLst>
                                        </p:cTn>
                                        <p:tgtEl>
                                          <p:spTgt spid="6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8"/>
            <a:ext cx="8229600" cy="868362"/>
          </a:xfrm>
        </p:spPr>
        <p:txBody>
          <a:bodyPr/>
          <a:lstStyle/>
          <a:p>
            <a:pPr eaLnBrk="1" hangingPunct="1"/>
            <a:r>
              <a:rPr lang="en-US" b="1" u="sng" dirty="0">
                <a:solidFill>
                  <a:schemeClr val="bg1"/>
                </a:solidFill>
                <a:latin typeface="Times New Roman" pitchFamily="18" charset="0"/>
              </a:rPr>
              <a:t>Facilitated Diffusion</a:t>
            </a:r>
          </a:p>
        </p:txBody>
      </p:sp>
      <p:sp>
        <p:nvSpPr>
          <p:cNvPr id="12291" name="Rectangle 3"/>
          <p:cNvSpPr>
            <a:spLocks noGrp="1" noChangeArrowheads="1"/>
          </p:cNvSpPr>
          <p:nvPr>
            <p:ph idx="1"/>
          </p:nvPr>
        </p:nvSpPr>
        <p:spPr>
          <a:xfrm>
            <a:off x="1981200" y="2011362"/>
            <a:ext cx="8229600" cy="4525963"/>
          </a:xfrm>
        </p:spPr>
        <p:txBody>
          <a:bodyPr>
            <a:normAutofit/>
          </a:bodyPr>
          <a:lstStyle/>
          <a:p>
            <a:pPr eaLnBrk="1" hangingPunct="1">
              <a:buFontTx/>
              <a:buNone/>
            </a:pPr>
            <a:r>
              <a:rPr lang="en-US" sz="2800" dirty="0">
                <a:solidFill>
                  <a:srgbClr val="002060"/>
                </a:solidFill>
              </a:rPr>
              <a:t>   Facilitated Diffusion uses no cell energy and is a form of Passive Transport.  </a:t>
            </a:r>
          </a:p>
        </p:txBody>
      </p:sp>
      <p:pic>
        <p:nvPicPr>
          <p:cNvPr id="12293" name="Picture 5" descr="CHANNEL"/>
          <p:cNvPicPr>
            <a:picLocks noChangeAspect="1" noChangeArrowheads="1" noCrop="1"/>
          </p:cNvPicPr>
          <p:nvPr/>
        </p:nvPicPr>
        <p:blipFill>
          <a:blip r:embed="rId3"/>
          <a:srcRect/>
          <a:stretch>
            <a:fillRect/>
          </a:stretch>
        </p:blipFill>
        <p:spPr bwMode="auto">
          <a:xfrm>
            <a:off x="2476500" y="3124200"/>
            <a:ext cx="7734300" cy="3413124"/>
          </a:xfrm>
          <a:prstGeom prst="rect">
            <a:avLst/>
          </a:prstGeom>
          <a:noFill/>
          <a:ln w="9525">
            <a:noFill/>
            <a:miter lim="800000"/>
            <a:headEnd/>
            <a:tailEnd/>
          </a:ln>
        </p:spPr>
      </p:pic>
      <p:pic>
        <p:nvPicPr>
          <p:cNvPr id="5" name="Picture 4"/>
          <p:cNvPicPr>
            <a:picLocks noChangeAspect="1"/>
          </p:cNvPicPr>
          <p:nvPr/>
        </p:nvPicPr>
        <p:blipFill rotWithShape="1">
          <a:blip r:embed="rId4"/>
          <a:srcRect l="20498" t="20821" r="22108" b="57576"/>
          <a:stretch/>
        </p:blipFill>
        <p:spPr>
          <a:xfrm>
            <a:off x="1524000" y="-94594"/>
            <a:ext cx="9144000" cy="1981200"/>
          </a:xfrm>
          <a:prstGeom prst="rect">
            <a:avLst/>
          </a:prstGeom>
        </p:spPr>
      </p:pic>
    </p:spTree>
    <p:extLst>
      <p:ext uri="{BB962C8B-B14F-4D97-AF65-F5344CB8AC3E}">
        <p14:creationId xmlns:p14="http://schemas.microsoft.com/office/powerpoint/2010/main" val="220349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2000"/>
                                        <p:tgtEl>
                                          <p:spTgt spid="12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8"/>
            <a:ext cx="8229600" cy="868362"/>
          </a:xfrm>
        </p:spPr>
        <p:txBody>
          <a:bodyPr/>
          <a:lstStyle/>
          <a:p>
            <a:pPr eaLnBrk="1" hangingPunct="1"/>
            <a:r>
              <a:rPr lang="en-US" b="1" u="sng" dirty="0">
                <a:solidFill>
                  <a:schemeClr val="bg1"/>
                </a:solidFill>
                <a:latin typeface="Times New Roman" pitchFamily="18" charset="0"/>
              </a:rPr>
              <a:t>Facilitated Diffusion</a:t>
            </a:r>
          </a:p>
        </p:txBody>
      </p:sp>
      <p:pic>
        <p:nvPicPr>
          <p:cNvPr id="5" name="Picture 4"/>
          <p:cNvPicPr>
            <a:picLocks noChangeAspect="1"/>
          </p:cNvPicPr>
          <p:nvPr/>
        </p:nvPicPr>
        <p:blipFill rotWithShape="1">
          <a:blip r:embed="rId3"/>
          <a:srcRect l="20498" t="20821" r="22108" b="57576"/>
          <a:stretch/>
        </p:blipFill>
        <p:spPr>
          <a:xfrm>
            <a:off x="1524000" y="-94594"/>
            <a:ext cx="9144000" cy="1981200"/>
          </a:xfrm>
          <a:prstGeom prst="rect">
            <a:avLst/>
          </a:prstGeom>
        </p:spPr>
      </p:pic>
      <p:pic>
        <p:nvPicPr>
          <p:cNvPr id="3" name="Picture 2"/>
          <p:cNvPicPr>
            <a:picLocks noChangeAspect="1"/>
          </p:cNvPicPr>
          <p:nvPr/>
        </p:nvPicPr>
        <p:blipFill rotWithShape="1">
          <a:blip r:embed="rId4"/>
          <a:srcRect l="34187" t="40625" r="25403" b="36459"/>
          <a:stretch/>
        </p:blipFill>
        <p:spPr>
          <a:xfrm>
            <a:off x="1752600" y="2133600"/>
            <a:ext cx="8153400" cy="2599634"/>
          </a:xfrm>
          <a:prstGeom prst="rect">
            <a:avLst/>
          </a:prstGeom>
        </p:spPr>
      </p:pic>
      <p:sp>
        <p:nvSpPr>
          <p:cNvPr id="8" name="TextBox 7"/>
          <p:cNvSpPr txBox="1"/>
          <p:nvPr/>
        </p:nvSpPr>
        <p:spPr>
          <a:xfrm>
            <a:off x="2590800" y="4349607"/>
            <a:ext cx="7467600"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899575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8"/>
            <a:ext cx="8229600" cy="868362"/>
          </a:xfrm>
        </p:spPr>
        <p:txBody>
          <a:bodyPr/>
          <a:lstStyle/>
          <a:p>
            <a:pPr eaLnBrk="1" hangingPunct="1"/>
            <a:r>
              <a:rPr lang="en-US" b="1" u="sng" dirty="0">
                <a:solidFill>
                  <a:schemeClr val="bg1"/>
                </a:solidFill>
                <a:latin typeface="Times New Roman" pitchFamily="18" charset="0"/>
              </a:rPr>
              <a:t>Facilitated Diffusion</a:t>
            </a:r>
          </a:p>
        </p:txBody>
      </p:sp>
      <p:pic>
        <p:nvPicPr>
          <p:cNvPr id="5" name="Picture 4"/>
          <p:cNvPicPr>
            <a:picLocks noChangeAspect="1"/>
          </p:cNvPicPr>
          <p:nvPr/>
        </p:nvPicPr>
        <p:blipFill rotWithShape="1">
          <a:blip r:embed="rId3"/>
          <a:srcRect l="20498" t="20821" r="22108" b="57576"/>
          <a:stretch/>
        </p:blipFill>
        <p:spPr>
          <a:xfrm>
            <a:off x="1524000" y="-94594"/>
            <a:ext cx="9144000" cy="1981200"/>
          </a:xfrm>
          <a:prstGeom prst="rect">
            <a:avLst/>
          </a:prstGeom>
        </p:spPr>
      </p:pic>
      <p:pic>
        <p:nvPicPr>
          <p:cNvPr id="5122" name="Picture 2" descr="BioDub My GIFs to You - Diffusion &amp; Osmosis - MrDubuque.co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245328"/>
            <a:ext cx="7620000" cy="4282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286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8"/>
            <a:ext cx="8229600" cy="868362"/>
          </a:xfrm>
        </p:spPr>
        <p:txBody>
          <a:bodyPr/>
          <a:lstStyle/>
          <a:p>
            <a:pPr eaLnBrk="1" hangingPunct="1"/>
            <a:r>
              <a:rPr lang="en-US" b="1" u="sng" dirty="0">
                <a:solidFill>
                  <a:schemeClr val="bg1"/>
                </a:solidFill>
                <a:latin typeface="Times New Roman" pitchFamily="18" charset="0"/>
              </a:rPr>
              <a:t>Facilitated Diffusion</a:t>
            </a:r>
          </a:p>
        </p:txBody>
      </p:sp>
      <p:pic>
        <p:nvPicPr>
          <p:cNvPr id="5" name="Picture 4"/>
          <p:cNvPicPr>
            <a:picLocks noChangeAspect="1"/>
          </p:cNvPicPr>
          <p:nvPr/>
        </p:nvPicPr>
        <p:blipFill rotWithShape="1">
          <a:blip r:embed="rId3"/>
          <a:srcRect l="20498" t="20821" r="22108" b="57576"/>
          <a:stretch/>
        </p:blipFill>
        <p:spPr>
          <a:xfrm>
            <a:off x="1524000" y="-94594"/>
            <a:ext cx="9144000" cy="1981200"/>
          </a:xfrm>
          <a:prstGeom prst="rect">
            <a:avLst/>
          </a:prstGeom>
        </p:spPr>
      </p:pic>
      <p:pic>
        <p:nvPicPr>
          <p:cNvPr id="2" name="Picture 1"/>
          <p:cNvPicPr>
            <a:picLocks noChangeAspect="1"/>
          </p:cNvPicPr>
          <p:nvPr/>
        </p:nvPicPr>
        <p:blipFill rotWithShape="1">
          <a:blip r:embed="rId4"/>
          <a:srcRect l="34773" t="69792" r="19546" b="23958"/>
          <a:stretch/>
        </p:blipFill>
        <p:spPr>
          <a:xfrm>
            <a:off x="1752600" y="2287369"/>
            <a:ext cx="8915400" cy="685800"/>
          </a:xfrm>
          <a:prstGeom prst="rect">
            <a:avLst/>
          </a:prstGeom>
        </p:spPr>
      </p:pic>
      <p:sp>
        <p:nvSpPr>
          <p:cNvPr id="6" name="TextBox 5"/>
          <p:cNvSpPr txBox="1"/>
          <p:nvPr/>
        </p:nvSpPr>
        <p:spPr>
          <a:xfrm>
            <a:off x="1765738" y="2020669"/>
            <a:ext cx="2196662" cy="369332"/>
          </a:xfrm>
          <a:prstGeom prst="rect">
            <a:avLst/>
          </a:prstGeom>
          <a:solidFill>
            <a:schemeClr val="bg1"/>
          </a:solidFill>
        </p:spPr>
        <p:txBody>
          <a:bodyPr wrap="square" rtlCol="0">
            <a:spAutoFit/>
          </a:bodyPr>
          <a:lstStyle/>
          <a:p>
            <a:endParaRPr lang="en-GB" dirty="0"/>
          </a:p>
        </p:txBody>
      </p:sp>
      <p:pic>
        <p:nvPicPr>
          <p:cNvPr id="7" name="Picture 2" descr="BioDub My GIFs to You - Diffusion &amp; Osmosis - MrDubuque.co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239870"/>
            <a:ext cx="5486400" cy="3083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894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8"/>
            <a:ext cx="8229600" cy="868362"/>
          </a:xfrm>
        </p:spPr>
        <p:txBody>
          <a:bodyPr/>
          <a:lstStyle/>
          <a:p>
            <a:pPr eaLnBrk="1" hangingPunct="1"/>
            <a:r>
              <a:rPr lang="en-US" b="1" u="sng" dirty="0">
                <a:solidFill>
                  <a:schemeClr val="bg1"/>
                </a:solidFill>
                <a:latin typeface="Times New Roman" pitchFamily="18" charset="0"/>
              </a:rPr>
              <a:t>Facilitated Diffusion</a:t>
            </a:r>
          </a:p>
        </p:txBody>
      </p:sp>
      <p:pic>
        <p:nvPicPr>
          <p:cNvPr id="5" name="Picture 4"/>
          <p:cNvPicPr>
            <a:picLocks noChangeAspect="1"/>
          </p:cNvPicPr>
          <p:nvPr/>
        </p:nvPicPr>
        <p:blipFill rotWithShape="1">
          <a:blip r:embed="rId3"/>
          <a:srcRect l="20498" t="20821" r="22108" b="57576"/>
          <a:stretch/>
        </p:blipFill>
        <p:spPr>
          <a:xfrm>
            <a:off x="1524000" y="-94594"/>
            <a:ext cx="9144000" cy="1981200"/>
          </a:xfrm>
          <a:prstGeom prst="rect">
            <a:avLst/>
          </a:prstGeom>
        </p:spPr>
      </p:pic>
      <p:sp>
        <p:nvSpPr>
          <p:cNvPr id="2" name="TextBox 1"/>
          <p:cNvSpPr txBox="1"/>
          <p:nvPr/>
        </p:nvSpPr>
        <p:spPr>
          <a:xfrm>
            <a:off x="1954924" y="2514600"/>
            <a:ext cx="8229600" cy="3539430"/>
          </a:xfrm>
          <a:prstGeom prst="rect">
            <a:avLst/>
          </a:prstGeom>
          <a:noFill/>
        </p:spPr>
        <p:txBody>
          <a:bodyPr wrap="square" rtlCol="0">
            <a:spAutoFit/>
          </a:bodyPr>
          <a:lstStyle/>
          <a:p>
            <a:r>
              <a:rPr lang="en-GB" sz="2400" dirty="0">
                <a:latin typeface="+mn-lt"/>
              </a:rPr>
              <a:t>Assess your understanding :</a:t>
            </a:r>
          </a:p>
          <a:p>
            <a:endParaRPr lang="en-GB" sz="2400" dirty="0">
              <a:latin typeface="+mn-lt"/>
            </a:endParaRPr>
          </a:p>
          <a:p>
            <a:endParaRPr lang="en-GB" sz="2400" dirty="0">
              <a:latin typeface="+mn-lt"/>
            </a:endParaRPr>
          </a:p>
          <a:p>
            <a:r>
              <a:rPr lang="en-GB" sz="2400" dirty="0">
                <a:latin typeface="+mn-lt"/>
              </a:rPr>
              <a:t>T or F </a:t>
            </a:r>
          </a:p>
          <a:p>
            <a:endParaRPr lang="en-GB" sz="2400" dirty="0">
              <a:latin typeface="+mn-lt"/>
            </a:endParaRPr>
          </a:p>
          <a:p>
            <a:endParaRPr lang="en-GB" sz="2400" dirty="0">
              <a:latin typeface="+mn-lt"/>
            </a:endParaRPr>
          </a:p>
          <a:p>
            <a:r>
              <a:rPr lang="en-GB" sz="2400" dirty="0">
                <a:latin typeface="+mn-lt"/>
              </a:rPr>
              <a:t> </a:t>
            </a:r>
            <a:r>
              <a:rPr lang="en-US" sz="2800" u="sng" dirty="0">
                <a:solidFill>
                  <a:srgbClr val="002060"/>
                </a:solidFill>
                <a:latin typeface="+mn-lt"/>
              </a:rPr>
              <a:t>Osmosis:  </a:t>
            </a:r>
            <a:r>
              <a:rPr lang="en-US" sz="2800" dirty="0">
                <a:solidFill>
                  <a:srgbClr val="002060"/>
                </a:solidFill>
                <a:latin typeface="+mn-lt"/>
              </a:rPr>
              <a:t>is the diffusion of water through a selectively permeable membrane along its concentration gradient.</a:t>
            </a:r>
            <a:endParaRPr lang="en-US" sz="2800" u="sng" dirty="0">
              <a:solidFill>
                <a:srgbClr val="002060"/>
              </a:solidFill>
              <a:latin typeface="+mn-lt"/>
            </a:endParaRPr>
          </a:p>
          <a:p>
            <a:endParaRPr lang="en-GB" sz="2400" dirty="0">
              <a:latin typeface="+mn-lt"/>
            </a:endParaRPr>
          </a:p>
        </p:txBody>
      </p:sp>
      <p:sp>
        <p:nvSpPr>
          <p:cNvPr id="3" name="Oval 2"/>
          <p:cNvSpPr/>
          <p:nvPr/>
        </p:nvSpPr>
        <p:spPr>
          <a:xfrm>
            <a:off x="1954924" y="3657600"/>
            <a:ext cx="310055"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553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8"/>
            <a:ext cx="8229600" cy="868362"/>
          </a:xfrm>
        </p:spPr>
        <p:txBody>
          <a:bodyPr/>
          <a:lstStyle/>
          <a:p>
            <a:pPr eaLnBrk="1" hangingPunct="1"/>
            <a:r>
              <a:rPr lang="en-US" b="1" u="sng" dirty="0">
                <a:solidFill>
                  <a:schemeClr val="bg1"/>
                </a:solidFill>
                <a:latin typeface="Times New Roman" pitchFamily="18" charset="0"/>
              </a:rPr>
              <a:t>Facilitated Diffusion</a:t>
            </a:r>
          </a:p>
        </p:txBody>
      </p:sp>
      <p:pic>
        <p:nvPicPr>
          <p:cNvPr id="5" name="Picture 4"/>
          <p:cNvPicPr>
            <a:picLocks noChangeAspect="1"/>
          </p:cNvPicPr>
          <p:nvPr/>
        </p:nvPicPr>
        <p:blipFill rotWithShape="1">
          <a:blip r:embed="rId3"/>
          <a:srcRect l="20498" t="20821" r="22108" b="57576"/>
          <a:stretch/>
        </p:blipFill>
        <p:spPr>
          <a:xfrm>
            <a:off x="1524000" y="-94594"/>
            <a:ext cx="9144000" cy="1981200"/>
          </a:xfrm>
          <a:prstGeom prst="rect">
            <a:avLst/>
          </a:prstGeom>
        </p:spPr>
      </p:pic>
      <p:sp>
        <p:nvSpPr>
          <p:cNvPr id="2" name="TextBox 1"/>
          <p:cNvSpPr txBox="1"/>
          <p:nvPr/>
        </p:nvSpPr>
        <p:spPr>
          <a:xfrm>
            <a:off x="1954924" y="2514600"/>
            <a:ext cx="8229600" cy="3970318"/>
          </a:xfrm>
          <a:prstGeom prst="rect">
            <a:avLst/>
          </a:prstGeom>
          <a:noFill/>
        </p:spPr>
        <p:txBody>
          <a:bodyPr wrap="square" rtlCol="0">
            <a:spAutoFit/>
          </a:bodyPr>
          <a:lstStyle/>
          <a:p>
            <a:r>
              <a:rPr lang="en-GB" sz="2400" dirty="0">
                <a:latin typeface="+mn-lt"/>
              </a:rPr>
              <a:t>Assess your understanding :</a:t>
            </a:r>
          </a:p>
          <a:p>
            <a:endParaRPr lang="en-GB" sz="2400" dirty="0">
              <a:latin typeface="+mn-lt"/>
            </a:endParaRPr>
          </a:p>
          <a:p>
            <a:endParaRPr lang="en-GB" sz="2400" dirty="0">
              <a:latin typeface="+mn-lt"/>
            </a:endParaRPr>
          </a:p>
          <a:p>
            <a:r>
              <a:rPr lang="en-GB" sz="2400" dirty="0">
                <a:latin typeface="+mn-lt"/>
              </a:rPr>
              <a:t>T or F </a:t>
            </a:r>
          </a:p>
          <a:p>
            <a:endParaRPr lang="en-GB" sz="2400" dirty="0">
              <a:latin typeface="+mn-lt"/>
            </a:endParaRPr>
          </a:p>
          <a:p>
            <a:endParaRPr lang="en-GB" sz="2400" dirty="0">
              <a:latin typeface="+mn-lt"/>
            </a:endParaRPr>
          </a:p>
          <a:p>
            <a:pPr eaLnBrk="1" hangingPunct="1">
              <a:buFontTx/>
              <a:buNone/>
            </a:pPr>
            <a:r>
              <a:rPr lang="en-GB" sz="2400" dirty="0">
                <a:latin typeface="+mn-lt"/>
              </a:rPr>
              <a:t> </a:t>
            </a:r>
            <a:r>
              <a:rPr lang="en-US" sz="2800" u="sng" dirty="0">
                <a:solidFill>
                  <a:srgbClr val="002060"/>
                </a:solidFill>
              </a:rPr>
              <a:t>Diffusion:</a:t>
            </a:r>
            <a:r>
              <a:rPr lang="en-US" sz="2800" dirty="0">
                <a:solidFill>
                  <a:srgbClr val="002060"/>
                </a:solidFill>
              </a:rPr>
              <a:t>  The movement of a substance from an area of low concentration to an area of high concentration.</a:t>
            </a:r>
          </a:p>
          <a:p>
            <a:endParaRPr lang="en-GB" sz="2400" dirty="0">
              <a:latin typeface="+mn-lt"/>
            </a:endParaRPr>
          </a:p>
        </p:txBody>
      </p:sp>
      <p:sp>
        <p:nvSpPr>
          <p:cNvPr id="3" name="Oval 2"/>
          <p:cNvSpPr/>
          <p:nvPr/>
        </p:nvSpPr>
        <p:spPr>
          <a:xfrm>
            <a:off x="2514601" y="3657600"/>
            <a:ext cx="310055"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741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8"/>
            <a:ext cx="8229600" cy="868362"/>
          </a:xfrm>
        </p:spPr>
        <p:txBody>
          <a:bodyPr/>
          <a:lstStyle/>
          <a:p>
            <a:pPr eaLnBrk="1" hangingPunct="1"/>
            <a:r>
              <a:rPr lang="en-US" b="1" u="sng" dirty="0">
                <a:solidFill>
                  <a:schemeClr val="bg1"/>
                </a:solidFill>
                <a:latin typeface="Times New Roman" pitchFamily="18" charset="0"/>
              </a:rPr>
              <a:t>Facilitated Diffusion</a:t>
            </a:r>
          </a:p>
        </p:txBody>
      </p:sp>
      <p:pic>
        <p:nvPicPr>
          <p:cNvPr id="5" name="Picture 4"/>
          <p:cNvPicPr>
            <a:picLocks noChangeAspect="1"/>
          </p:cNvPicPr>
          <p:nvPr/>
        </p:nvPicPr>
        <p:blipFill rotWithShape="1">
          <a:blip r:embed="rId3"/>
          <a:srcRect l="20498" t="20821" r="22108" b="57576"/>
          <a:stretch/>
        </p:blipFill>
        <p:spPr>
          <a:xfrm>
            <a:off x="1524000" y="-94594"/>
            <a:ext cx="9144000" cy="1981200"/>
          </a:xfrm>
          <a:prstGeom prst="rect">
            <a:avLst/>
          </a:prstGeom>
        </p:spPr>
      </p:pic>
      <p:sp>
        <p:nvSpPr>
          <p:cNvPr id="2" name="TextBox 1"/>
          <p:cNvSpPr txBox="1"/>
          <p:nvPr/>
        </p:nvSpPr>
        <p:spPr>
          <a:xfrm>
            <a:off x="1954924" y="2514600"/>
            <a:ext cx="8229600" cy="4154984"/>
          </a:xfrm>
          <a:prstGeom prst="rect">
            <a:avLst/>
          </a:prstGeom>
          <a:noFill/>
        </p:spPr>
        <p:txBody>
          <a:bodyPr wrap="square" rtlCol="0">
            <a:spAutoFit/>
          </a:bodyPr>
          <a:lstStyle/>
          <a:p>
            <a:r>
              <a:rPr lang="en-GB" sz="2400" dirty="0">
                <a:latin typeface="+mn-lt"/>
              </a:rPr>
              <a:t>Assess your understanding :</a:t>
            </a:r>
          </a:p>
          <a:p>
            <a:endParaRPr lang="en-GB" sz="2400" dirty="0">
              <a:latin typeface="+mn-lt"/>
            </a:endParaRPr>
          </a:p>
          <a:p>
            <a:endParaRPr lang="en-GB" sz="2400" dirty="0">
              <a:latin typeface="+mn-lt"/>
            </a:endParaRPr>
          </a:p>
          <a:p>
            <a:r>
              <a:rPr lang="en-GB" sz="2400" dirty="0">
                <a:latin typeface="+mn-lt"/>
              </a:rPr>
              <a:t>T or F </a:t>
            </a:r>
          </a:p>
          <a:p>
            <a:endParaRPr lang="en-GB" sz="2400" dirty="0">
              <a:latin typeface="+mn-lt"/>
            </a:endParaRPr>
          </a:p>
          <a:p>
            <a:endParaRPr lang="en-GB" sz="2400" dirty="0">
              <a:latin typeface="+mn-lt"/>
            </a:endParaRPr>
          </a:p>
          <a:p>
            <a:pPr eaLnBrk="1" hangingPunct="1">
              <a:buFontTx/>
              <a:buNone/>
            </a:pPr>
            <a:r>
              <a:rPr lang="en-US" sz="2400" u="sng" dirty="0">
                <a:solidFill>
                  <a:srgbClr val="002060"/>
                </a:solidFill>
              </a:rPr>
              <a:t>Passive Transport: </a:t>
            </a:r>
            <a:r>
              <a:rPr lang="en-US" sz="2400" dirty="0">
                <a:solidFill>
                  <a:srgbClr val="002060"/>
                </a:solidFill>
              </a:rPr>
              <a:t>  is movement across the cell membrane that does not require energy form the cell.  Particles move along their concentration gradient.  Does not require energy.</a:t>
            </a:r>
            <a:endParaRPr lang="en-US" sz="2400" u="sng" dirty="0">
              <a:solidFill>
                <a:srgbClr val="002060"/>
              </a:solidFill>
            </a:endParaRPr>
          </a:p>
          <a:p>
            <a:endParaRPr lang="en-GB" sz="2400" dirty="0">
              <a:latin typeface="+mn-lt"/>
            </a:endParaRPr>
          </a:p>
        </p:txBody>
      </p:sp>
      <p:sp>
        <p:nvSpPr>
          <p:cNvPr id="3" name="Oval 2"/>
          <p:cNvSpPr/>
          <p:nvPr/>
        </p:nvSpPr>
        <p:spPr>
          <a:xfrm>
            <a:off x="1954924" y="3657600"/>
            <a:ext cx="310055"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095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54357" y="0"/>
            <a:ext cx="8229600" cy="914400"/>
          </a:xfrm>
        </p:spPr>
        <p:txBody>
          <a:bodyPr/>
          <a:lstStyle/>
          <a:p>
            <a:pPr eaLnBrk="1" hangingPunct="1"/>
            <a:r>
              <a:rPr lang="en-US" b="1" dirty="0">
                <a:solidFill>
                  <a:schemeClr val="bg1"/>
                </a:solidFill>
                <a:latin typeface="Times New Roman" pitchFamily="18" charset="0"/>
              </a:rPr>
              <a:t>Active Transport</a:t>
            </a:r>
          </a:p>
        </p:txBody>
      </p:sp>
      <p:sp>
        <p:nvSpPr>
          <p:cNvPr id="15363" name="Rectangle 3"/>
          <p:cNvSpPr>
            <a:spLocks noGrp="1" noChangeArrowheads="1"/>
          </p:cNvSpPr>
          <p:nvPr>
            <p:ph idx="1"/>
          </p:nvPr>
        </p:nvSpPr>
        <p:spPr>
          <a:xfrm>
            <a:off x="1954357" y="1470819"/>
            <a:ext cx="8229600" cy="4525963"/>
          </a:xfrm>
        </p:spPr>
        <p:txBody>
          <a:bodyPr>
            <a:normAutofit/>
          </a:bodyPr>
          <a:lstStyle/>
          <a:p>
            <a:pPr eaLnBrk="1" hangingPunct="1">
              <a:buFontTx/>
              <a:buNone/>
            </a:pPr>
            <a:r>
              <a:rPr lang="en-US" sz="2800" dirty="0">
                <a:solidFill>
                  <a:srgbClr val="002060"/>
                </a:solidFill>
              </a:rPr>
              <a:t>   Cell need concentration of molecules inside the cell to be higher than outside the cell.</a:t>
            </a:r>
          </a:p>
          <a:p>
            <a:pPr eaLnBrk="1" hangingPunct="1">
              <a:buFontTx/>
              <a:buNone/>
            </a:pPr>
            <a:r>
              <a:rPr lang="en-US" sz="2800" dirty="0">
                <a:solidFill>
                  <a:srgbClr val="002060"/>
                </a:solidFill>
              </a:rPr>
              <a:t>   To maintain this difference the Cell uses Active transport</a:t>
            </a:r>
          </a:p>
        </p:txBody>
      </p:sp>
      <p:pic>
        <p:nvPicPr>
          <p:cNvPr id="15364" name="Picture 5" descr="pinocyt"/>
          <p:cNvPicPr>
            <a:picLocks noChangeAspect="1" noChangeArrowheads="1" noCrop="1"/>
          </p:cNvPicPr>
          <p:nvPr/>
        </p:nvPicPr>
        <p:blipFill>
          <a:blip r:embed="rId3"/>
          <a:srcRect/>
          <a:stretch>
            <a:fillRect/>
          </a:stretch>
        </p:blipFill>
        <p:spPr bwMode="auto">
          <a:xfrm>
            <a:off x="2895600" y="3733800"/>
            <a:ext cx="5715000" cy="28956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828800" y="1828801"/>
            <a:ext cx="7886700" cy="1325563"/>
          </a:xfrm>
        </p:spPr>
        <p:txBody>
          <a:bodyPr/>
          <a:lstStyle/>
          <a:p>
            <a:pPr eaLnBrk="1" hangingPunct="1"/>
            <a:r>
              <a:rPr lang="en-US" b="1" dirty="0">
                <a:solidFill>
                  <a:srgbClr val="002060"/>
                </a:solidFill>
                <a:latin typeface="+mn-lt"/>
              </a:rPr>
              <a:t>Moving Large Particles</a:t>
            </a:r>
          </a:p>
        </p:txBody>
      </p:sp>
      <p:pic>
        <p:nvPicPr>
          <p:cNvPr id="17412" name="Picture 7" descr="exocytosis21"/>
          <p:cNvPicPr>
            <a:picLocks noChangeAspect="1" noChangeArrowheads="1"/>
          </p:cNvPicPr>
          <p:nvPr/>
        </p:nvPicPr>
        <p:blipFill>
          <a:blip r:embed="rId3"/>
          <a:srcRect/>
          <a:stretch>
            <a:fillRect/>
          </a:stretch>
        </p:blipFill>
        <p:spPr bwMode="auto">
          <a:xfrm>
            <a:off x="2590800" y="2971800"/>
            <a:ext cx="7010400" cy="3505200"/>
          </a:xfrm>
          <a:prstGeom prst="rect">
            <a:avLst/>
          </a:prstGeom>
          <a:noFill/>
          <a:ln w="9525">
            <a:noFill/>
            <a:miter lim="800000"/>
            <a:headEnd/>
            <a:tailEnd/>
          </a:ln>
        </p:spPr>
      </p:pic>
      <p:pic>
        <p:nvPicPr>
          <p:cNvPr id="4" name="Picture 3"/>
          <p:cNvPicPr>
            <a:picLocks noChangeAspect="1"/>
          </p:cNvPicPr>
          <p:nvPr/>
        </p:nvPicPr>
        <p:blipFill rotWithShape="1">
          <a:blip r:embed="rId4"/>
          <a:srcRect l="20498" t="20821" r="22108" b="57576"/>
          <a:stretch/>
        </p:blipFill>
        <p:spPr>
          <a:xfrm>
            <a:off x="1524000" y="-94594"/>
            <a:ext cx="9144000" cy="19812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274638"/>
            <a:ext cx="8229600" cy="563562"/>
          </a:xfrm>
        </p:spPr>
        <p:txBody>
          <a:bodyPr>
            <a:normAutofit fontScale="90000"/>
          </a:bodyPr>
          <a:lstStyle/>
          <a:p>
            <a:pPr eaLnBrk="1" hangingPunct="1"/>
            <a:r>
              <a:rPr lang="en-US" b="1" dirty="0">
                <a:solidFill>
                  <a:schemeClr val="bg1"/>
                </a:solidFill>
                <a:latin typeface="Times New Roman" pitchFamily="18" charset="0"/>
              </a:rPr>
              <a:t>Endocytosis</a:t>
            </a:r>
          </a:p>
        </p:txBody>
      </p:sp>
      <p:sp>
        <p:nvSpPr>
          <p:cNvPr id="15363" name="Rectangle 3"/>
          <p:cNvSpPr>
            <a:spLocks noGrp="1" noChangeArrowheads="1"/>
          </p:cNvSpPr>
          <p:nvPr>
            <p:ph idx="1"/>
          </p:nvPr>
        </p:nvSpPr>
        <p:spPr>
          <a:xfrm>
            <a:off x="1962807" y="1828801"/>
            <a:ext cx="8229600" cy="4525963"/>
          </a:xfrm>
        </p:spPr>
        <p:txBody>
          <a:bodyPr/>
          <a:lstStyle/>
          <a:p>
            <a:pPr eaLnBrk="1" hangingPunct="1">
              <a:buFontTx/>
              <a:buNone/>
            </a:pPr>
            <a:r>
              <a:rPr lang="en-US" dirty="0">
                <a:solidFill>
                  <a:srgbClr val="002060"/>
                </a:solidFill>
              </a:rPr>
              <a:t>   </a:t>
            </a:r>
            <a:r>
              <a:rPr lang="en-US" u="sng" dirty="0">
                <a:solidFill>
                  <a:srgbClr val="002060"/>
                </a:solidFill>
              </a:rPr>
              <a:t>Endocytosis:</a:t>
            </a:r>
            <a:r>
              <a:rPr lang="en-US" dirty="0">
                <a:solidFill>
                  <a:srgbClr val="002060"/>
                </a:solidFill>
              </a:rPr>
              <a:t>  The cell membrane forms a pouch around a substance, that closes up and pinches off to form a vesicle.</a:t>
            </a:r>
            <a:endParaRPr lang="en-US" u="sng" dirty="0">
              <a:solidFill>
                <a:srgbClr val="002060"/>
              </a:solidFill>
            </a:endParaRPr>
          </a:p>
        </p:txBody>
      </p:sp>
      <p:pic>
        <p:nvPicPr>
          <p:cNvPr id="15364" name="Picture 5" descr="pinocyt"/>
          <p:cNvPicPr>
            <a:picLocks noChangeAspect="1" noChangeArrowheads="1" noCrop="1"/>
          </p:cNvPicPr>
          <p:nvPr/>
        </p:nvPicPr>
        <p:blipFill>
          <a:blip r:embed="rId3"/>
          <a:srcRect/>
          <a:stretch>
            <a:fillRect/>
          </a:stretch>
        </p:blipFill>
        <p:spPr bwMode="auto">
          <a:xfrm>
            <a:off x="2209801" y="2519003"/>
            <a:ext cx="3713017" cy="4079875"/>
          </a:xfrm>
          <a:prstGeom prst="rect">
            <a:avLst/>
          </a:prstGeom>
          <a:noFill/>
          <a:ln w="9525">
            <a:noFill/>
            <a:miter lim="800000"/>
            <a:headEnd/>
            <a:tailEnd/>
          </a:ln>
        </p:spPr>
      </p:pic>
      <p:pic>
        <p:nvPicPr>
          <p:cNvPr id="6" name="Picture 5"/>
          <p:cNvPicPr>
            <a:picLocks noChangeAspect="1"/>
          </p:cNvPicPr>
          <p:nvPr/>
        </p:nvPicPr>
        <p:blipFill rotWithShape="1">
          <a:blip r:embed="rId4"/>
          <a:srcRect l="43923" t="23957" r="37336" b="30433"/>
          <a:stretch/>
        </p:blipFill>
        <p:spPr>
          <a:xfrm>
            <a:off x="6130636" y="2525929"/>
            <a:ext cx="3865418" cy="4081102"/>
          </a:xfrm>
          <a:prstGeom prst="rect">
            <a:avLst/>
          </a:prstGeom>
        </p:spPr>
      </p:pic>
      <p:pic>
        <p:nvPicPr>
          <p:cNvPr id="7" name="Picture 6"/>
          <p:cNvPicPr>
            <a:picLocks noChangeAspect="1"/>
          </p:cNvPicPr>
          <p:nvPr/>
        </p:nvPicPr>
        <p:blipFill rotWithShape="1">
          <a:blip r:embed="rId5"/>
          <a:srcRect l="20498" t="20821" r="22108" b="57576"/>
          <a:stretch/>
        </p:blipFill>
        <p:spPr>
          <a:xfrm>
            <a:off x="1524000" y="-94594"/>
            <a:ext cx="9144000" cy="1981200"/>
          </a:xfrm>
          <a:prstGeom prst="rect">
            <a:avLst/>
          </a:prstGeom>
        </p:spPr>
      </p:pic>
    </p:spTree>
    <p:extLst>
      <p:ext uri="{BB962C8B-B14F-4D97-AF65-F5344CB8AC3E}">
        <p14:creationId xmlns:p14="http://schemas.microsoft.com/office/powerpoint/2010/main" val="2693178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alphaModFix amt="14000"/>
            </a:blip>
            <a:stretch>
              <a:fillRect l="-9222" r="-9222"/>
            </a:stretch>
          </a:blipFill>
        </p:spPr>
        <p:txBody>
          <a:bodyPr/>
          <a:lstStyle/>
          <a:p>
            <a:r>
              <a:rPr lang="en-US" sz="1200"/>
              <a:t>Looking at the picture guess what is Matter?</a:t>
            </a:r>
            <a:endParaRPr lang="en-US" sz="1200" dirty="0"/>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sp>
        <p:nvSpPr>
          <p:cNvPr id="16" name="TextBox 16"/>
          <p:cNvSpPr txBox="1"/>
          <p:nvPr/>
        </p:nvSpPr>
        <p:spPr>
          <a:xfrm>
            <a:off x="1723544" y="915691"/>
            <a:ext cx="8368727" cy="1024704"/>
          </a:xfrm>
          <a:prstGeom prst="rect">
            <a:avLst/>
          </a:prstGeom>
        </p:spPr>
        <p:txBody>
          <a:bodyPr lIns="0" tIns="0" rIns="0" bIns="0" rtlCol="0" anchor="t">
            <a:spAutoFit/>
          </a:bodyPr>
          <a:lstStyle/>
          <a:p>
            <a:pPr algn="ctr">
              <a:lnSpc>
                <a:spcPts val="7889"/>
              </a:lnSpc>
            </a:pPr>
            <a:r>
              <a:rPr lang="en-US" sz="9068" b="1" spc="371">
                <a:solidFill>
                  <a:srgbClr val="043241"/>
                </a:solidFill>
                <a:latin typeface="Marykate"/>
              </a:rPr>
              <a:t>Al-Haqbana</a:t>
            </a:r>
            <a:endParaRPr lang="en-US" sz="9068" b="1" spc="371" dirty="0">
              <a:solidFill>
                <a:srgbClr val="043241"/>
              </a:solidFill>
              <a:latin typeface="Marykate"/>
            </a:endParaRPr>
          </a:p>
        </p:txBody>
      </p:sp>
      <p:sp>
        <p:nvSpPr>
          <p:cNvPr id="17" name="Freeform 17"/>
          <p:cNvSpPr/>
          <p:nvPr/>
        </p:nvSpPr>
        <p:spPr>
          <a:xfrm rot="-4590959">
            <a:off x="10664762" y="2382203"/>
            <a:ext cx="1692621" cy="1692621"/>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10325232" flipV="1">
            <a:off x="-490323" y="70968"/>
            <a:ext cx="1877082" cy="1877082"/>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rot="-2049497">
            <a:off x="83367" y="4438240"/>
            <a:ext cx="1369037" cy="1955767"/>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rot="-2245013">
            <a:off x="760805" y="1590811"/>
            <a:ext cx="587071" cy="1227715"/>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rot="1254325">
            <a:off x="-1641" y="3323036"/>
            <a:ext cx="1525737" cy="452173"/>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10771189" y="4271369"/>
            <a:ext cx="1420811" cy="1387228"/>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rot="1052783">
            <a:off x="10286307" y="280359"/>
            <a:ext cx="781316" cy="1368547"/>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rot="1612873">
            <a:off x="11052524" y="1410486"/>
            <a:ext cx="718897" cy="1275462"/>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25"/>
          <p:cNvSpPr/>
          <p:nvPr/>
        </p:nvSpPr>
        <p:spPr>
          <a:xfrm>
            <a:off x="1323314" y="4229388"/>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6" name="Freeform 26"/>
          <p:cNvSpPr/>
          <p:nvPr/>
        </p:nvSpPr>
        <p:spPr>
          <a:xfrm>
            <a:off x="11601802" y="5930448"/>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27" name="Group 27"/>
          <p:cNvGrpSpPr>
            <a:grpSpLocks noChangeAspect="1"/>
          </p:cNvGrpSpPr>
          <p:nvPr/>
        </p:nvGrpSpPr>
        <p:grpSpPr>
          <a:xfrm rot="1977585">
            <a:off x="11527668" y="572556"/>
            <a:ext cx="341665" cy="17999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9" name="Group 29"/>
          <p:cNvGrpSpPr/>
          <p:nvPr/>
        </p:nvGrpSpPr>
        <p:grpSpPr>
          <a:xfrm>
            <a:off x="1353927" y="3069290"/>
            <a:ext cx="153101" cy="15310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1" name="Freeform 31"/>
          <p:cNvSpPr/>
          <p:nvPr/>
        </p:nvSpPr>
        <p:spPr>
          <a:xfrm>
            <a:off x="266305" y="2341841"/>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2" name="Freeform 32"/>
          <p:cNvSpPr/>
          <p:nvPr/>
        </p:nvSpPr>
        <p:spPr>
          <a:xfrm>
            <a:off x="11209791" y="979538"/>
            <a:ext cx="301281" cy="270057"/>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3" name="Freeform 33"/>
          <p:cNvSpPr/>
          <p:nvPr/>
        </p:nvSpPr>
        <p:spPr>
          <a:xfrm>
            <a:off x="10463094" y="2056878"/>
            <a:ext cx="280301" cy="284963"/>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34" name="Group 34"/>
          <p:cNvGrpSpPr/>
          <p:nvPr/>
        </p:nvGrpSpPr>
        <p:grpSpPr>
          <a:xfrm>
            <a:off x="1660463" y="6250879"/>
            <a:ext cx="153101" cy="15310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6" name="Freeform 36"/>
          <p:cNvSpPr/>
          <p:nvPr/>
        </p:nvSpPr>
        <p:spPr>
          <a:xfrm rot="-771795">
            <a:off x="1910299" y="1098348"/>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7" name="Freeform 37"/>
          <p:cNvSpPr/>
          <p:nvPr/>
        </p:nvSpPr>
        <p:spPr>
          <a:xfrm rot="4678159">
            <a:off x="10106103" y="250294"/>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38" name="Group 38"/>
          <p:cNvGrpSpPr>
            <a:grpSpLocks noChangeAspect="1"/>
          </p:cNvGrpSpPr>
          <p:nvPr/>
        </p:nvGrpSpPr>
        <p:grpSpPr>
          <a:xfrm rot="1977585">
            <a:off x="2247237" y="6316455"/>
            <a:ext cx="332279" cy="175049"/>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0" name="Freeform 40"/>
          <p:cNvSpPr/>
          <p:nvPr/>
        </p:nvSpPr>
        <p:spPr>
          <a:xfrm>
            <a:off x="1832236" y="5258765"/>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nvGrpSpPr>
          <p:cNvPr id="41" name="Group 41"/>
          <p:cNvGrpSpPr/>
          <p:nvPr/>
        </p:nvGrpSpPr>
        <p:grpSpPr>
          <a:xfrm>
            <a:off x="9446670" y="409968"/>
            <a:ext cx="168262" cy="168262"/>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3" name="Group 43"/>
          <p:cNvGrpSpPr/>
          <p:nvPr/>
        </p:nvGrpSpPr>
        <p:grpSpPr>
          <a:xfrm>
            <a:off x="1401451" y="1324960"/>
            <a:ext cx="153101" cy="15310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5" name="Group 45"/>
          <p:cNvGrpSpPr>
            <a:grpSpLocks noChangeAspect="1"/>
          </p:cNvGrpSpPr>
          <p:nvPr/>
        </p:nvGrpSpPr>
        <p:grpSpPr>
          <a:xfrm rot="-921396">
            <a:off x="11027199" y="6372350"/>
            <a:ext cx="365185" cy="192385"/>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7" name="Freeform 47"/>
          <p:cNvSpPr/>
          <p:nvPr/>
        </p:nvSpPr>
        <p:spPr>
          <a:xfrm rot="432686">
            <a:off x="1941739" y="-447150"/>
            <a:ext cx="1483381" cy="1437531"/>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48" name="Freeform 48"/>
          <p:cNvSpPr/>
          <p:nvPr/>
        </p:nvSpPr>
        <p:spPr>
          <a:xfrm rot="1153974">
            <a:off x="10278780" y="5621534"/>
            <a:ext cx="423944" cy="1564893"/>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49" name="Freeform 49"/>
          <p:cNvSpPr/>
          <p:nvPr/>
        </p:nvSpPr>
        <p:spPr>
          <a:xfrm rot="-842482">
            <a:off x="2620936" y="5577408"/>
            <a:ext cx="703269" cy="1381422"/>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50" name="Freeform 50"/>
          <p:cNvSpPr/>
          <p:nvPr/>
        </p:nvSpPr>
        <p:spPr>
          <a:xfrm>
            <a:off x="3766662" y="6231384"/>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1" name="Freeform 51"/>
          <p:cNvSpPr/>
          <p:nvPr/>
        </p:nvSpPr>
        <p:spPr>
          <a:xfrm rot="-684765">
            <a:off x="8888977" y="5971814"/>
            <a:ext cx="566770" cy="100555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52" name="Freeform 52"/>
          <p:cNvSpPr/>
          <p:nvPr/>
        </p:nvSpPr>
        <p:spPr>
          <a:xfrm>
            <a:off x="186904" y="6093522"/>
            <a:ext cx="158801" cy="157358"/>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53" name="Freeform 53"/>
          <p:cNvSpPr/>
          <p:nvPr/>
        </p:nvSpPr>
        <p:spPr>
          <a:xfrm>
            <a:off x="9700372" y="800046"/>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54" name="Group 54"/>
          <p:cNvGrpSpPr/>
          <p:nvPr/>
        </p:nvGrpSpPr>
        <p:grpSpPr>
          <a:xfrm>
            <a:off x="11582752" y="3859606"/>
            <a:ext cx="138713" cy="138713"/>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56" name="Freeform 56"/>
          <p:cNvSpPr/>
          <p:nvPr/>
        </p:nvSpPr>
        <p:spPr>
          <a:xfrm>
            <a:off x="9732729" y="5903798"/>
            <a:ext cx="365461" cy="327586"/>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57" name="Freeform 57"/>
          <p:cNvSpPr/>
          <p:nvPr/>
        </p:nvSpPr>
        <p:spPr>
          <a:xfrm rot="-9414156">
            <a:off x="8600773" y="-436784"/>
            <a:ext cx="625759" cy="130862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8" name="Freeform 58"/>
          <p:cNvSpPr/>
          <p:nvPr/>
        </p:nvSpPr>
        <p:spPr>
          <a:xfrm>
            <a:off x="3710576" y="250644"/>
            <a:ext cx="365461" cy="327586"/>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59" name="Freeform 59"/>
          <p:cNvSpPr/>
          <p:nvPr/>
        </p:nvSpPr>
        <p:spPr>
          <a:xfrm rot="4678159">
            <a:off x="8200593" y="6360198"/>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60" name="Group 60"/>
          <p:cNvGrpSpPr/>
          <p:nvPr/>
        </p:nvGrpSpPr>
        <p:grpSpPr>
          <a:xfrm>
            <a:off x="8012582" y="241706"/>
            <a:ext cx="168262" cy="168262"/>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65C7E"/>
            </a:solidFill>
          </p:spPr>
          <p:txBody>
            <a:bodyPr/>
            <a:lstStyle/>
            <a:p>
              <a:endParaRPr lang="en-US"/>
            </a:p>
          </p:txBody>
        </p:sp>
      </p:grpSp>
      <p:pic>
        <p:nvPicPr>
          <p:cNvPr id="64" name="Picture 63">
            <a:extLst>
              <a:ext uri="{FF2B5EF4-FFF2-40B4-BE49-F238E27FC236}">
                <a16:creationId xmlns:a16="http://schemas.microsoft.com/office/drawing/2014/main" id="{0A10C94C-D078-4C32-A935-B3EE2441DBC1}"/>
              </a:ext>
            </a:extLst>
          </p:cNvPr>
          <p:cNvPicPr>
            <a:picLocks noChangeAspect="1"/>
          </p:cNvPicPr>
          <p:nvPr/>
        </p:nvPicPr>
        <p:blipFill>
          <a:blip r:embed="rId34"/>
          <a:stretch>
            <a:fillRect/>
          </a:stretch>
        </p:blipFill>
        <p:spPr>
          <a:xfrm>
            <a:off x="2553020" y="1900037"/>
            <a:ext cx="6870023" cy="3864387"/>
          </a:xfrm>
          <a:prstGeom prst="rect">
            <a:avLst/>
          </a:prstGeom>
        </p:spPr>
      </p:pic>
      <p:sp>
        <p:nvSpPr>
          <p:cNvPr id="66" name="TextBox 65">
            <a:extLst>
              <a:ext uri="{FF2B5EF4-FFF2-40B4-BE49-F238E27FC236}">
                <a16:creationId xmlns:a16="http://schemas.microsoft.com/office/drawing/2014/main" id="{538D4F80-EC5C-4F07-B274-601FCD75DDDC}"/>
              </a:ext>
            </a:extLst>
          </p:cNvPr>
          <p:cNvSpPr txBox="1"/>
          <p:nvPr/>
        </p:nvSpPr>
        <p:spPr>
          <a:xfrm>
            <a:off x="5422043" y="5062515"/>
            <a:ext cx="1816957" cy="830997"/>
          </a:xfrm>
          <a:prstGeom prst="rect">
            <a:avLst/>
          </a:prstGeom>
          <a:noFill/>
        </p:spPr>
        <p:txBody>
          <a:bodyPr wrap="square" rtlCol="0">
            <a:spAutoFit/>
          </a:bodyPr>
          <a:lstStyle/>
          <a:p>
            <a:r>
              <a:rPr lang="en-US" sz="1600" dirty="0">
                <a:solidFill>
                  <a:schemeClr val="accent4">
                    <a:lumMod val="75000"/>
                  </a:schemeClr>
                </a:solidFill>
              </a:rPr>
              <a:t>Forms barrier;</a:t>
            </a:r>
          </a:p>
          <a:p>
            <a:r>
              <a:rPr lang="en-US" sz="1600" dirty="0">
                <a:solidFill>
                  <a:schemeClr val="accent4">
                    <a:lumMod val="75000"/>
                  </a:schemeClr>
                </a:solidFill>
              </a:rPr>
              <a:t>Controls what goes in and out of cell</a:t>
            </a:r>
          </a:p>
        </p:txBody>
      </p:sp>
    </p:spTree>
    <p:extLst>
      <p:ext uri="{BB962C8B-B14F-4D97-AF65-F5344CB8AC3E}">
        <p14:creationId xmlns:p14="http://schemas.microsoft.com/office/powerpoint/2010/main" val="117227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8"/>
            <a:ext cx="8229600" cy="715962"/>
          </a:xfrm>
        </p:spPr>
        <p:txBody>
          <a:bodyPr/>
          <a:lstStyle/>
          <a:p>
            <a:pPr eaLnBrk="1" hangingPunct="1"/>
            <a:r>
              <a:rPr lang="en-US" b="1" dirty="0">
                <a:solidFill>
                  <a:schemeClr val="bg1"/>
                </a:solidFill>
                <a:latin typeface="Times New Roman" pitchFamily="18" charset="0"/>
              </a:rPr>
              <a:t>Exocytosis</a:t>
            </a:r>
          </a:p>
        </p:txBody>
      </p:sp>
      <p:sp>
        <p:nvSpPr>
          <p:cNvPr id="16387" name="Rectangle 3"/>
          <p:cNvSpPr>
            <a:spLocks noGrp="1" noChangeArrowheads="1"/>
          </p:cNvSpPr>
          <p:nvPr>
            <p:ph idx="1"/>
          </p:nvPr>
        </p:nvSpPr>
        <p:spPr>
          <a:xfrm>
            <a:off x="1960418" y="908844"/>
            <a:ext cx="8229600" cy="4525963"/>
          </a:xfrm>
        </p:spPr>
        <p:txBody>
          <a:bodyPr/>
          <a:lstStyle/>
          <a:p>
            <a:pPr eaLnBrk="1" hangingPunct="1">
              <a:buFontTx/>
              <a:buNone/>
            </a:pPr>
            <a:r>
              <a:rPr lang="en-US" dirty="0">
                <a:solidFill>
                  <a:schemeClr val="accent1"/>
                </a:solidFill>
                <a:latin typeface="Comic Sans MS" pitchFamily="66" charset="0"/>
              </a:rPr>
              <a:t>   </a:t>
            </a:r>
            <a:r>
              <a:rPr lang="en-US" u="sng" dirty="0">
                <a:solidFill>
                  <a:schemeClr val="accent1"/>
                </a:solidFill>
                <a:latin typeface="Comic Sans MS" pitchFamily="66" charset="0"/>
              </a:rPr>
              <a:t>Exocytosis:  </a:t>
            </a:r>
            <a:r>
              <a:rPr lang="en-US" dirty="0">
                <a:solidFill>
                  <a:schemeClr val="accent1"/>
                </a:solidFill>
                <a:latin typeface="Comic Sans MS" pitchFamily="66" charset="0"/>
              </a:rPr>
              <a:t>The movement of a substance by a vesicle to the outside of cell</a:t>
            </a:r>
            <a:endParaRPr lang="en-US" u="sng" dirty="0">
              <a:solidFill>
                <a:schemeClr val="accent1"/>
              </a:solidFill>
              <a:latin typeface="Comic Sans MS" pitchFamily="66" charset="0"/>
            </a:endParaRPr>
          </a:p>
        </p:txBody>
      </p:sp>
      <p:pic>
        <p:nvPicPr>
          <p:cNvPr id="16388" name="Picture 5" descr="ecsocytosis"/>
          <p:cNvPicPr>
            <a:picLocks noChangeAspect="1" noChangeArrowheads="1" noCrop="1"/>
          </p:cNvPicPr>
          <p:nvPr/>
        </p:nvPicPr>
        <p:blipFill>
          <a:blip r:embed="rId3"/>
          <a:srcRect/>
          <a:stretch>
            <a:fillRect/>
          </a:stretch>
        </p:blipFill>
        <p:spPr bwMode="auto">
          <a:xfrm>
            <a:off x="2362200" y="2514600"/>
            <a:ext cx="4495800" cy="4038600"/>
          </a:xfrm>
          <a:prstGeom prst="rect">
            <a:avLst/>
          </a:prstGeom>
          <a:noFill/>
          <a:ln w="9525">
            <a:noFill/>
            <a:miter lim="800000"/>
            <a:headEnd/>
            <a:tailEnd/>
          </a:ln>
        </p:spPr>
      </p:pic>
      <p:pic>
        <p:nvPicPr>
          <p:cNvPr id="5" name="Picture 4"/>
          <p:cNvPicPr>
            <a:picLocks noChangeAspect="1"/>
          </p:cNvPicPr>
          <p:nvPr/>
        </p:nvPicPr>
        <p:blipFill rotWithShape="1">
          <a:blip r:embed="rId4"/>
          <a:srcRect l="63249" t="23957" r="17424" b="30433"/>
          <a:stretch/>
        </p:blipFill>
        <p:spPr>
          <a:xfrm>
            <a:off x="7000009" y="2508970"/>
            <a:ext cx="3048000" cy="404423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39762"/>
          </a:xfrm>
        </p:spPr>
        <p:txBody>
          <a:bodyPr>
            <a:normAutofit fontScale="90000"/>
          </a:bodyPr>
          <a:lstStyle/>
          <a:p>
            <a:r>
              <a:rPr lang="en-US" b="1" u="sng" dirty="0">
                <a:solidFill>
                  <a:schemeClr val="bg1"/>
                </a:solidFill>
              </a:rPr>
              <a:t>Page 30</a:t>
            </a:r>
          </a:p>
        </p:txBody>
      </p:sp>
      <p:pic>
        <p:nvPicPr>
          <p:cNvPr id="7" name="Picture 6"/>
          <p:cNvPicPr>
            <a:picLocks noChangeAspect="1"/>
          </p:cNvPicPr>
          <p:nvPr/>
        </p:nvPicPr>
        <p:blipFill rotWithShape="1">
          <a:blip r:embed="rId2"/>
          <a:srcRect l="56443" t="40625" r="17789" b="47917"/>
          <a:stretch/>
        </p:blipFill>
        <p:spPr>
          <a:xfrm>
            <a:off x="2299854" y="639763"/>
            <a:ext cx="7640782" cy="1357745"/>
          </a:xfrm>
          <a:prstGeom prst="rect">
            <a:avLst/>
          </a:prstGeom>
        </p:spPr>
      </p:pic>
      <p:sp>
        <p:nvSpPr>
          <p:cNvPr id="8" name="Rectangle 7"/>
          <p:cNvSpPr/>
          <p:nvPr/>
        </p:nvSpPr>
        <p:spPr>
          <a:xfrm>
            <a:off x="2265218" y="1279525"/>
            <a:ext cx="7640782" cy="6996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p:cNvPicPr>
            <a:picLocks noChangeAspect="1"/>
          </p:cNvPicPr>
          <p:nvPr/>
        </p:nvPicPr>
        <p:blipFill rotWithShape="1">
          <a:blip r:embed="rId3"/>
          <a:srcRect l="2561" t="9375" r="38873" b="10416"/>
          <a:stretch/>
        </p:blipFill>
        <p:spPr>
          <a:xfrm>
            <a:off x="2275609" y="1932709"/>
            <a:ext cx="7665027" cy="4973781"/>
          </a:xfrm>
          <a:prstGeom prst="rect">
            <a:avLst/>
          </a:prstGeom>
        </p:spPr>
      </p:pic>
    </p:spTree>
    <p:extLst>
      <p:ext uri="{BB962C8B-B14F-4D97-AF65-F5344CB8AC3E}">
        <p14:creationId xmlns:p14="http://schemas.microsoft.com/office/powerpoint/2010/main" val="42693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39762"/>
          </a:xfrm>
        </p:spPr>
        <p:txBody>
          <a:bodyPr>
            <a:normAutofit fontScale="90000"/>
          </a:bodyPr>
          <a:lstStyle/>
          <a:p>
            <a:r>
              <a:rPr lang="en-US" b="1" u="sng" dirty="0">
                <a:solidFill>
                  <a:schemeClr val="bg1"/>
                </a:solidFill>
              </a:rPr>
              <a:t>Page 30</a:t>
            </a:r>
          </a:p>
        </p:txBody>
      </p:sp>
      <p:pic>
        <p:nvPicPr>
          <p:cNvPr id="7" name="Picture 6"/>
          <p:cNvPicPr>
            <a:picLocks noChangeAspect="1"/>
          </p:cNvPicPr>
          <p:nvPr/>
        </p:nvPicPr>
        <p:blipFill rotWithShape="1">
          <a:blip r:embed="rId2"/>
          <a:srcRect l="56443" t="40625" r="17789" b="47917"/>
          <a:stretch/>
        </p:blipFill>
        <p:spPr>
          <a:xfrm>
            <a:off x="2299854" y="639763"/>
            <a:ext cx="7640782" cy="1357745"/>
          </a:xfrm>
          <a:prstGeom prst="rect">
            <a:avLst/>
          </a:prstGeom>
        </p:spPr>
      </p:pic>
      <p:pic>
        <p:nvPicPr>
          <p:cNvPr id="9" name="Picture 8"/>
          <p:cNvPicPr>
            <a:picLocks noChangeAspect="1"/>
          </p:cNvPicPr>
          <p:nvPr/>
        </p:nvPicPr>
        <p:blipFill rotWithShape="1">
          <a:blip r:embed="rId3"/>
          <a:srcRect l="2561" t="9375" r="38873" b="10416"/>
          <a:stretch/>
        </p:blipFill>
        <p:spPr>
          <a:xfrm>
            <a:off x="2275609" y="1932709"/>
            <a:ext cx="7665027" cy="4973781"/>
          </a:xfrm>
          <a:prstGeom prst="rect">
            <a:avLst/>
          </a:prstGeom>
        </p:spPr>
      </p:pic>
    </p:spTree>
    <p:extLst>
      <p:ext uri="{BB962C8B-B14F-4D97-AF65-F5344CB8AC3E}">
        <p14:creationId xmlns:p14="http://schemas.microsoft.com/office/powerpoint/2010/main" val="1744963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normAutofit fontScale="90000"/>
          </a:bodyPr>
          <a:lstStyle/>
          <a:p>
            <a:r>
              <a:rPr lang="en-US" b="1" u="sng" dirty="0">
                <a:solidFill>
                  <a:schemeClr val="bg1"/>
                </a:solidFill>
              </a:rPr>
              <a:t>Page 30</a:t>
            </a:r>
          </a:p>
        </p:txBody>
      </p:sp>
      <p:pic>
        <p:nvPicPr>
          <p:cNvPr id="6" name="Picture 5"/>
          <p:cNvPicPr>
            <a:picLocks noChangeAspect="1"/>
          </p:cNvPicPr>
          <p:nvPr/>
        </p:nvPicPr>
        <p:blipFill rotWithShape="1">
          <a:blip r:embed="rId2"/>
          <a:srcRect l="43923" t="23957" r="17424" b="19793"/>
          <a:stretch/>
        </p:blipFill>
        <p:spPr>
          <a:xfrm>
            <a:off x="2265218" y="2147456"/>
            <a:ext cx="7620000" cy="4634344"/>
          </a:xfrm>
          <a:prstGeom prst="rect">
            <a:avLst/>
          </a:prstGeom>
        </p:spPr>
      </p:pic>
      <p:pic>
        <p:nvPicPr>
          <p:cNvPr id="7" name="Picture 6"/>
          <p:cNvPicPr>
            <a:picLocks noChangeAspect="1"/>
          </p:cNvPicPr>
          <p:nvPr/>
        </p:nvPicPr>
        <p:blipFill rotWithShape="1">
          <a:blip r:embed="rId3"/>
          <a:srcRect l="56443" t="40625" r="17789" b="47917"/>
          <a:stretch/>
        </p:blipFill>
        <p:spPr>
          <a:xfrm>
            <a:off x="2265218" y="928255"/>
            <a:ext cx="7640782" cy="1205346"/>
          </a:xfrm>
          <a:prstGeom prst="rect">
            <a:avLst/>
          </a:prstGeom>
        </p:spPr>
      </p:pic>
    </p:spTree>
    <p:extLst>
      <p:ext uri="{BB962C8B-B14F-4D97-AF65-F5344CB8AC3E}">
        <p14:creationId xmlns:p14="http://schemas.microsoft.com/office/powerpoint/2010/main" val="2143409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19C2C7-55D7-4611-ADAF-2BF38637E6FB}"/>
              </a:ext>
            </a:extLst>
          </p:cNvPr>
          <p:cNvPicPr>
            <a:picLocks noChangeAspect="1"/>
          </p:cNvPicPr>
          <p:nvPr/>
        </p:nvPicPr>
        <p:blipFill>
          <a:blip r:embed="rId2"/>
          <a:stretch>
            <a:fillRect/>
          </a:stretch>
        </p:blipFill>
        <p:spPr>
          <a:xfrm>
            <a:off x="1055369" y="0"/>
            <a:ext cx="10081261" cy="6858000"/>
          </a:xfrm>
          <a:prstGeom prst="rect">
            <a:avLst/>
          </a:prstGeom>
        </p:spPr>
      </p:pic>
    </p:spTree>
    <p:extLst>
      <p:ext uri="{BB962C8B-B14F-4D97-AF65-F5344CB8AC3E}">
        <p14:creationId xmlns:p14="http://schemas.microsoft.com/office/powerpoint/2010/main" val="22887719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nouncements/Homework - Mr. Tarulli's 3rd Grade Class">
            <a:extLst>
              <a:ext uri="{FF2B5EF4-FFF2-40B4-BE49-F238E27FC236}">
                <a16:creationId xmlns:a16="http://schemas.microsoft.com/office/drawing/2014/main" id="{E6AFBA24-F992-478B-A526-EB6FA7BE2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31" y="0"/>
            <a:ext cx="10226739" cy="52578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NOUNCEMENT GIF | Central Piedmont Art Galleries">
            <a:extLst>
              <a:ext uri="{FF2B5EF4-FFF2-40B4-BE49-F238E27FC236}">
                <a16:creationId xmlns:a16="http://schemas.microsoft.com/office/drawing/2014/main" id="{0DB1B828-3B87-440D-BDD0-B60FFD6081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60757" y="4445001"/>
            <a:ext cx="5270486" cy="316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89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xit Tickets - Check-in on the Way Out - Socrative">
            <a:extLst>
              <a:ext uri="{FF2B5EF4-FFF2-40B4-BE49-F238E27FC236}">
                <a16:creationId xmlns:a16="http://schemas.microsoft.com/office/drawing/2014/main" id="{2E82DCE6-5315-4CA5-A73D-D01D3F3CF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330200"/>
            <a:ext cx="6223000" cy="18542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age 2 - Free printable exit ticket templates you can customize | Canva">
            <a:extLst>
              <a:ext uri="{FF2B5EF4-FFF2-40B4-BE49-F238E27FC236}">
                <a16:creationId xmlns:a16="http://schemas.microsoft.com/office/drawing/2014/main" id="{958D4186-08E8-41F2-A609-D2DF84509F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038" b="6295"/>
          <a:stretch/>
        </p:blipFill>
        <p:spPr bwMode="auto">
          <a:xfrm>
            <a:off x="2216944" y="2184400"/>
            <a:ext cx="7758112"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974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txBody>
          <a:bodyPr/>
          <a:lstStyle/>
          <a:p>
            <a:endParaRPr lang="en-US"/>
          </a:p>
        </p:txBody>
      </p:sp>
      <p:grpSp>
        <p:nvGrpSpPr>
          <p:cNvPr id="3" name="Group 3"/>
          <p:cNvGrpSpPr/>
          <p:nvPr/>
        </p:nvGrpSpPr>
        <p:grpSpPr>
          <a:xfrm>
            <a:off x="685800" y="5081704"/>
            <a:ext cx="10820400" cy="1264129"/>
            <a:chOff x="0" y="0"/>
            <a:chExt cx="4274726" cy="499409"/>
          </a:xfrm>
        </p:grpSpPr>
        <p:sp>
          <p:nvSpPr>
            <p:cNvPr id="4" name="Freeform 4"/>
            <p:cNvSpPr/>
            <p:nvPr/>
          </p:nvSpPr>
          <p:spPr>
            <a:xfrm>
              <a:off x="0" y="0"/>
              <a:ext cx="4274726" cy="499409"/>
            </a:xfrm>
            <a:custGeom>
              <a:avLst/>
              <a:gdLst/>
              <a:ahLst/>
              <a:cxnLst/>
              <a:rect l="l" t="t" r="r" b="b"/>
              <a:pathLst>
                <a:path w="4274726" h="499409">
                  <a:moveTo>
                    <a:pt x="24327" y="0"/>
                  </a:moveTo>
                  <a:lnTo>
                    <a:pt x="4250399" y="0"/>
                  </a:lnTo>
                  <a:cubicBezTo>
                    <a:pt x="4263834" y="0"/>
                    <a:pt x="4274726" y="10891"/>
                    <a:pt x="4274726" y="24327"/>
                  </a:cubicBezTo>
                  <a:lnTo>
                    <a:pt x="4274726" y="475082"/>
                  </a:lnTo>
                  <a:cubicBezTo>
                    <a:pt x="4274726" y="481534"/>
                    <a:pt x="4272163" y="487722"/>
                    <a:pt x="4267601" y="492284"/>
                  </a:cubicBezTo>
                  <a:cubicBezTo>
                    <a:pt x="4263039" y="496846"/>
                    <a:pt x="4256851" y="499409"/>
                    <a:pt x="4250399" y="499409"/>
                  </a:cubicBezTo>
                  <a:lnTo>
                    <a:pt x="24327" y="499409"/>
                  </a:lnTo>
                  <a:cubicBezTo>
                    <a:pt x="10891" y="499409"/>
                    <a:pt x="0" y="488518"/>
                    <a:pt x="0" y="475082"/>
                  </a:cubicBezTo>
                  <a:lnTo>
                    <a:pt x="0" y="24327"/>
                  </a:lnTo>
                  <a:cubicBezTo>
                    <a:pt x="0" y="10891"/>
                    <a:pt x="10891" y="0"/>
                    <a:pt x="24327" y="0"/>
                  </a:cubicBez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33867" tIns="33867" rIns="33867" bIns="33867" rtlCol="0" anchor="ctr"/>
            <a:lstStyle/>
            <a:p>
              <a:pPr algn="ctr">
                <a:lnSpc>
                  <a:spcPts val="1773"/>
                </a:lnSpc>
              </a:pPr>
              <a:endParaRPr sz="1200"/>
            </a:p>
          </p:txBody>
        </p:sp>
      </p:grpSp>
      <p:sp>
        <p:nvSpPr>
          <p:cNvPr id="7" name="TextBox 7"/>
          <p:cNvSpPr txBox="1"/>
          <p:nvPr/>
        </p:nvSpPr>
        <p:spPr>
          <a:xfrm>
            <a:off x="1360700" y="5303136"/>
            <a:ext cx="9236637" cy="474489"/>
          </a:xfrm>
          <a:prstGeom prst="rect">
            <a:avLst/>
          </a:prstGeom>
        </p:spPr>
        <p:txBody>
          <a:bodyPr lIns="0" tIns="0" rIns="0" bIns="0" rtlCol="0" anchor="t">
            <a:spAutoFit/>
          </a:bodyPr>
          <a:lstStyle/>
          <a:p>
            <a:pPr algn="ctr">
              <a:lnSpc>
                <a:spcPts val="3666"/>
              </a:lnSpc>
            </a:pPr>
            <a:r>
              <a:rPr lang="en-US" sz="3666" spc="253" dirty="0">
                <a:solidFill>
                  <a:srgbClr val="003933"/>
                </a:solidFill>
                <a:latin typeface="Marykate"/>
              </a:rPr>
              <a:t>Thank you</a:t>
            </a:r>
          </a:p>
        </p:txBody>
      </p:sp>
      <p:sp>
        <p:nvSpPr>
          <p:cNvPr id="8" name="Freeform 8"/>
          <p:cNvSpPr/>
          <p:nvPr/>
        </p:nvSpPr>
        <p:spPr>
          <a:xfrm rot="-165061">
            <a:off x="994344" y="5252257"/>
            <a:ext cx="547693" cy="907323"/>
          </a:xfrm>
          <a:custGeom>
            <a:avLst/>
            <a:gdLst/>
            <a:ahLst/>
            <a:cxnLst/>
            <a:rect l="l" t="t" r="r" b="b"/>
            <a:pathLst>
              <a:path w="821540" h="1360984">
                <a:moveTo>
                  <a:pt x="0" y="0"/>
                </a:moveTo>
                <a:lnTo>
                  <a:pt x="821540" y="0"/>
                </a:lnTo>
                <a:lnTo>
                  <a:pt x="821540" y="1360984"/>
                </a:lnTo>
                <a:lnTo>
                  <a:pt x="0" y="1360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222040">
            <a:off x="10618796" y="5252257"/>
            <a:ext cx="547693" cy="907323"/>
          </a:xfrm>
          <a:custGeom>
            <a:avLst/>
            <a:gdLst/>
            <a:ahLst/>
            <a:cxnLst/>
            <a:rect l="l" t="t" r="r" b="b"/>
            <a:pathLst>
              <a:path w="821540" h="1360984">
                <a:moveTo>
                  <a:pt x="0" y="0"/>
                </a:moveTo>
                <a:lnTo>
                  <a:pt x="821539" y="0"/>
                </a:lnTo>
                <a:lnTo>
                  <a:pt x="821539" y="1360984"/>
                </a:lnTo>
                <a:lnTo>
                  <a:pt x="0" y="1360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128163" y="-2117516"/>
            <a:ext cx="14700733"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sp>
        <p:nvSpPr>
          <p:cNvPr id="16" name="TextBox 16"/>
          <p:cNvSpPr txBox="1"/>
          <p:nvPr/>
        </p:nvSpPr>
        <p:spPr>
          <a:xfrm>
            <a:off x="2530810" y="354459"/>
            <a:ext cx="7505991" cy="1102866"/>
          </a:xfrm>
          <a:prstGeom prst="rect">
            <a:avLst/>
          </a:prstGeom>
        </p:spPr>
        <p:txBody>
          <a:bodyPr lIns="0" tIns="0" rIns="0" bIns="0" rtlCol="0" anchor="t">
            <a:spAutoFit/>
          </a:bodyPr>
          <a:lstStyle/>
          <a:p>
            <a:pPr algn="ctr">
              <a:lnSpc>
                <a:spcPts val="8647"/>
              </a:lnSpc>
            </a:pPr>
            <a:r>
              <a:rPr lang="en-US" sz="7266" spc="239" dirty="0">
                <a:solidFill>
                  <a:srgbClr val="00AD9C"/>
                </a:solidFill>
                <a:latin typeface="Marykate Semi-Bold"/>
              </a:rPr>
              <a:t>Hook Activity</a:t>
            </a:r>
          </a:p>
        </p:txBody>
      </p:sp>
      <p:sp>
        <p:nvSpPr>
          <p:cNvPr id="17" name="TextBox 17"/>
          <p:cNvSpPr txBox="1"/>
          <p:nvPr/>
        </p:nvSpPr>
        <p:spPr>
          <a:xfrm>
            <a:off x="3316809" y="2977457"/>
            <a:ext cx="6597033" cy="433901"/>
          </a:xfrm>
          <a:prstGeom prst="rect">
            <a:avLst/>
          </a:prstGeom>
        </p:spPr>
        <p:txBody>
          <a:bodyPr lIns="0" tIns="0" rIns="0" bIns="0" rtlCol="0" anchor="t">
            <a:spAutoFit/>
          </a:bodyPr>
          <a:lstStyle/>
          <a:p>
            <a:pPr algn="ctr">
              <a:lnSpc>
                <a:spcPts val="3570"/>
              </a:lnSpc>
            </a:pPr>
            <a:endParaRPr lang="en-US" sz="2999" dirty="0">
              <a:solidFill>
                <a:srgbClr val="003933"/>
              </a:solidFill>
              <a:latin typeface="Dosis Semi-Bold"/>
            </a:endParaRPr>
          </a:p>
        </p:txBody>
      </p:sp>
      <p:sp>
        <p:nvSpPr>
          <p:cNvPr id="18" name="Freeform 18"/>
          <p:cNvSpPr/>
          <p:nvPr/>
        </p:nvSpPr>
        <p:spPr>
          <a:xfrm rot="542064">
            <a:off x="504598" y="357648"/>
            <a:ext cx="1624093" cy="189248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10325232" flipV="1">
            <a:off x="404610" y="4626865"/>
            <a:ext cx="1824069" cy="1824069"/>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10079337" y="4766705"/>
            <a:ext cx="1811652" cy="1768831"/>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rot="-734777">
            <a:off x="10513585" y="335603"/>
            <a:ext cx="1091521" cy="1936570"/>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p:nvPr/>
        </p:nvGrpSpPr>
        <p:grpSpPr>
          <a:xfrm>
            <a:off x="1240094" y="2693248"/>
            <a:ext cx="153101" cy="15310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4" name="Freeform 24"/>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rot="-771795">
            <a:off x="478631" y="4873456"/>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26" name="Group 26"/>
          <p:cNvGrpSpPr>
            <a:grpSpLocks noChangeAspect="1"/>
          </p:cNvGrpSpPr>
          <p:nvPr/>
        </p:nvGrpSpPr>
        <p:grpSpPr>
          <a:xfrm rot="1977585">
            <a:off x="2179411" y="6284184"/>
            <a:ext cx="332279" cy="175049"/>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8" name="Group 28"/>
          <p:cNvGrpSpPr/>
          <p:nvPr/>
        </p:nvGrpSpPr>
        <p:grpSpPr>
          <a:xfrm>
            <a:off x="1353927" y="6172200"/>
            <a:ext cx="153101" cy="15310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0" name="Freeform 30"/>
          <p:cNvSpPr/>
          <p:nvPr/>
        </p:nvSpPr>
        <p:spPr>
          <a:xfrm>
            <a:off x="1238507" y="4111791"/>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1" name="Group 31"/>
          <p:cNvGrpSpPr>
            <a:grpSpLocks noChangeAspect="1"/>
          </p:cNvGrpSpPr>
          <p:nvPr/>
        </p:nvGrpSpPr>
        <p:grpSpPr>
          <a:xfrm rot="-874149">
            <a:off x="702475" y="3626403"/>
            <a:ext cx="332279" cy="175049"/>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3" name="Freeform 33"/>
          <p:cNvSpPr/>
          <p:nvPr/>
        </p:nvSpPr>
        <p:spPr>
          <a:xfrm>
            <a:off x="2566849" y="528540"/>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4" name="Group 34"/>
          <p:cNvGrpSpPr/>
          <p:nvPr/>
        </p:nvGrpSpPr>
        <p:grpSpPr>
          <a:xfrm rot="-2074858">
            <a:off x="10244066" y="1782751"/>
            <a:ext cx="153101" cy="15310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6" name="Freeform 36"/>
          <p:cNvSpPr/>
          <p:nvPr/>
        </p:nvSpPr>
        <p:spPr>
          <a:xfrm rot="-2074858">
            <a:off x="9724412" y="559705"/>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7" name="Freeform 37"/>
          <p:cNvSpPr/>
          <p:nvPr/>
        </p:nvSpPr>
        <p:spPr>
          <a:xfrm rot="-2846654">
            <a:off x="11361630" y="3932551"/>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 name="Freeform 38"/>
          <p:cNvSpPr/>
          <p:nvPr/>
        </p:nvSpPr>
        <p:spPr>
          <a:xfrm rot="-2074858">
            <a:off x="11519688" y="2753260"/>
            <a:ext cx="309375" cy="314521"/>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9" name="Group 39"/>
          <p:cNvGrpSpPr>
            <a:grpSpLocks noChangeAspect="1"/>
          </p:cNvGrpSpPr>
          <p:nvPr/>
        </p:nvGrpSpPr>
        <p:grpSpPr>
          <a:xfrm rot="-2949008">
            <a:off x="10577587" y="2979679"/>
            <a:ext cx="332279" cy="175049"/>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41" name="Group 41"/>
          <p:cNvGrpSpPr>
            <a:grpSpLocks noChangeAspect="1"/>
          </p:cNvGrpSpPr>
          <p:nvPr/>
        </p:nvGrpSpPr>
        <p:grpSpPr>
          <a:xfrm rot="-2949008">
            <a:off x="9572828" y="6297361"/>
            <a:ext cx="332279" cy="175049"/>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43" name="Group 43"/>
          <p:cNvGrpSpPr/>
          <p:nvPr/>
        </p:nvGrpSpPr>
        <p:grpSpPr>
          <a:xfrm>
            <a:off x="10492302" y="4192501"/>
            <a:ext cx="153101" cy="15310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pic>
        <p:nvPicPr>
          <p:cNvPr id="3074" name="Picture 2" descr="Six Reasons Why Eating Soaked Raisins Is Healthy">
            <a:extLst>
              <a:ext uri="{FF2B5EF4-FFF2-40B4-BE49-F238E27FC236}">
                <a16:creationId xmlns:a16="http://schemas.microsoft.com/office/drawing/2014/main" id="{869D846C-7C17-4B8C-80AA-B9DB58D8622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98607" y="1485588"/>
            <a:ext cx="4731421" cy="45342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aked raisins or raw ones; Which is more healthier? - GCC Business News">
            <a:extLst>
              <a:ext uri="{FF2B5EF4-FFF2-40B4-BE49-F238E27FC236}">
                <a16:creationId xmlns:a16="http://schemas.microsoft.com/office/drawing/2014/main" id="{A928D609-4481-42F1-AB6E-E88A96B080DA}"/>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7021731" y="1575655"/>
            <a:ext cx="2886516" cy="437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392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sp>
        <p:nvSpPr>
          <p:cNvPr id="16" name="TextBox 16"/>
          <p:cNvSpPr txBox="1"/>
          <p:nvPr/>
        </p:nvSpPr>
        <p:spPr>
          <a:xfrm>
            <a:off x="2285548" y="698641"/>
            <a:ext cx="7505991" cy="2205732"/>
          </a:xfrm>
          <a:prstGeom prst="rect">
            <a:avLst/>
          </a:prstGeom>
        </p:spPr>
        <p:txBody>
          <a:bodyPr lIns="0" tIns="0" rIns="0" bIns="0" rtlCol="0" anchor="t">
            <a:spAutoFit/>
          </a:bodyPr>
          <a:lstStyle/>
          <a:p>
            <a:pPr algn="ctr">
              <a:lnSpc>
                <a:spcPts val="8647"/>
              </a:lnSpc>
            </a:pPr>
            <a:r>
              <a:rPr lang="en-US" sz="7266" spc="239" dirty="0">
                <a:solidFill>
                  <a:srgbClr val="00AD9C"/>
                </a:solidFill>
                <a:latin typeface="Marykate Semi-Bold"/>
              </a:rPr>
              <a:t>GUIDING QUESTIONS</a:t>
            </a:r>
          </a:p>
        </p:txBody>
      </p:sp>
      <p:sp>
        <p:nvSpPr>
          <p:cNvPr id="17" name="TextBox 17"/>
          <p:cNvSpPr txBox="1"/>
          <p:nvPr/>
        </p:nvSpPr>
        <p:spPr>
          <a:xfrm>
            <a:off x="2652800" y="3223859"/>
            <a:ext cx="6597033" cy="895566"/>
          </a:xfrm>
          <a:prstGeom prst="rect">
            <a:avLst/>
          </a:prstGeom>
        </p:spPr>
        <p:txBody>
          <a:bodyPr lIns="0" tIns="0" rIns="0" bIns="0" rtlCol="0" anchor="t">
            <a:spAutoFit/>
          </a:bodyPr>
          <a:lstStyle/>
          <a:p>
            <a:pPr marL="323864" lvl="1" algn="ctr">
              <a:lnSpc>
                <a:spcPts val="3570"/>
              </a:lnSpc>
            </a:pPr>
            <a:r>
              <a:rPr lang="en-US" sz="2999" dirty="0">
                <a:solidFill>
                  <a:srgbClr val="003933"/>
                </a:solidFill>
                <a:latin typeface="Dosis Semi-Bold"/>
              </a:rPr>
              <a:t>• What is the primary role of the cell</a:t>
            </a:r>
          </a:p>
          <a:p>
            <a:pPr marL="323864" lvl="1" algn="ctr">
              <a:lnSpc>
                <a:spcPts val="3570"/>
              </a:lnSpc>
            </a:pPr>
            <a:r>
              <a:rPr lang="en-US" sz="2999" dirty="0">
                <a:solidFill>
                  <a:srgbClr val="003933"/>
                </a:solidFill>
                <a:latin typeface="Dosis Semi-Bold"/>
              </a:rPr>
              <a:t>membrane in cell function?</a:t>
            </a:r>
          </a:p>
        </p:txBody>
      </p:sp>
      <p:sp>
        <p:nvSpPr>
          <p:cNvPr id="18" name="Freeform 18"/>
          <p:cNvSpPr/>
          <p:nvPr/>
        </p:nvSpPr>
        <p:spPr>
          <a:xfrm rot="542064">
            <a:off x="504598" y="357648"/>
            <a:ext cx="1624093" cy="189248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10325232" flipV="1">
            <a:off x="404610" y="4626865"/>
            <a:ext cx="1824069" cy="1824069"/>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10079337" y="4766705"/>
            <a:ext cx="1811652" cy="1768831"/>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rot="-734777">
            <a:off x="10513585" y="335603"/>
            <a:ext cx="1091521" cy="1936570"/>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p:nvPr/>
        </p:nvGrpSpPr>
        <p:grpSpPr>
          <a:xfrm>
            <a:off x="1240094" y="2693248"/>
            <a:ext cx="153101" cy="15310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4" name="Freeform 24"/>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rot="-771795">
            <a:off x="478631" y="4873456"/>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26" name="Group 26"/>
          <p:cNvGrpSpPr>
            <a:grpSpLocks noChangeAspect="1"/>
          </p:cNvGrpSpPr>
          <p:nvPr/>
        </p:nvGrpSpPr>
        <p:grpSpPr>
          <a:xfrm rot="1977585">
            <a:off x="2179411" y="6284184"/>
            <a:ext cx="332279" cy="175049"/>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8" name="Group 28"/>
          <p:cNvGrpSpPr/>
          <p:nvPr/>
        </p:nvGrpSpPr>
        <p:grpSpPr>
          <a:xfrm>
            <a:off x="1353927" y="6172200"/>
            <a:ext cx="153101" cy="15310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0" name="Freeform 30"/>
          <p:cNvSpPr/>
          <p:nvPr/>
        </p:nvSpPr>
        <p:spPr>
          <a:xfrm>
            <a:off x="1238507" y="4111791"/>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1" name="Group 31"/>
          <p:cNvGrpSpPr>
            <a:grpSpLocks noChangeAspect="1"/>
          </p:cNvGrpSpPr>
          <p:nvPr/>
        </p:nvGrpSpPr>
        <p:grpSpPr>
          <a:xfrm rot="-874149">
            <a:off x="702475" y="3626403"/>
            <a:ext cx="332279" cy="175049"/>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3" name="Freeform 33"/>
          <p:cNvSpPr/>
          <p:nvPr/>
        </p:nvSpPr>
        <p:spPr>
          <a:xfrm>
            <a:off x="2566849" y="528540"/>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4" name="Group 34"/>
          <p:cNvGrpSpPr/>
          <p:nvPr/>
        </p:nvGrpSpPr>
        <p:grpSpPr>
          <a:xfrm rot="-2074858">
            <a:off x="10244066" y="1782751"/>
            <a:ext cx="153101" cy="15310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6" name="Freeform 36"/>
          <p:cNvSpPr/>
          <p:nvPr/>
        </p:nvSpPr>
        <p:spPr>
          <a:xfrm rot="-2074858">
            <a:off x="9724412" y="559705"/>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7" name="Freeform 37"/>
          <p:cNvSpPr/>
          <p:nvPr/>
        </p:nvSpPr>
        <p:spPr>
          <a:xfrm rot="-2846654">
            <a:off x="11361630" y="3932551"/>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 name="Freeform 38"/>
          <p:cNvSpPr/>
          <p:nvPr/>
        </p:nvSpPr>
        <p:spPr>
          <a:xfrm rot="-2074858">
            <a:off x="11519688" y="2753260"/>
            <a:ext cx="309375" cy="314521"/>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9" name="Group 39"/>
          <p:cNvGrpSpPr>
            <a:grpSpLocks noChangeAspect="1"/>
          </p:cNvGrpSpPr>
          <p:nvPr/>
        </p:nvGrpSpPr>
        <p:grpSpPr>
          <a:xfrm rot="-2949008">
            <a:off x="10577587" y="2979679"/>
            <a:ext cx="332279" cy="175049"/>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41" name="Group 41"/>
          <p:cNvGrpSpPr>
            <a:grpSpLocks noChangeAspect="1"/>
          </p:cNvGrpSpPr>
          <p:nvPr/>
        </p:nvGrpSpPr>
        <p:grpSpPr>
          <a:xfrm rot="-2949008">
            <a:off x="9572828" y="6297361"/>
            <a:ext cx="332279" cy="175049"/>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43" name="Group 43"/>
          <p:cNvGrpSpPr/>
          <p:nvPr/>
        </p:nvGrpSpPr>
        <p:grpSpPr>
          <a:xfrm>
            <a:off x="10492302" y="4192501"/>
            <a:ext cx="153101" cy="15310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416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txBody>
              <a:bodyPr/>
              <a:lstStyle/>
              <a:p>
                <a:endParaRPr lang="en-US"/>
              </a:p>
            </p:txBody>
          </p:sp>
          <p:sp>
            <p:nvSpPr>
              <p:cNvPr id="6" name="TextBox 6"/>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txBody>
              <a:bodyPr/>
              <a:lstStyle/>
              <a:p>
                <a:endParaRPr lang="en-US"/>
              </a:p>
            </p:txBody>
          </p:sp>
          <p:sp>
            <p:nvSpPr>
              <p:cNvPr id="9" name="TextBox 9"/>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txBody>
              <a:bodyPr/>
              <a:lstStyle/>
              <a:p>
                <a:endParaRPr lang="en-US"/>
              </a:p>
            </p:txBody>
          </p:sp>
          <p:sp>
            <p:nvSpPr>
              <p:cNvPr id="12" name="TextBox 12"/>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txBody>
              <a:bodyPr/>
              <a:lstStyle/>
              <a:p>
                <a:endParaRPr lang="en-US"/>
              </a:p>
            </p:txBody>
          </p:sp>
          <p:sp>
            <p:nvSpPr>
              <p:cNvPr id="15" name="TextBox 15"/>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sp>
        <p:nvSpPr>
          <p:cNvPr id="16" name="Freeform 16"/>
          <p:cNvSpPr/>
          <p:nvPr/>
        </p:nvSpPr>
        <p:spPr>
          <a:xfrm rot="771677">
            <a:off x="8926195" y="3531447"/>
            <a:ext cx="2963732" cy="4212022"/>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rot="-873501">
            <a:off x="7952627" y="285864"/>
            <a:ext cx="1274111" cy="2110726"/>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6816188">
            <a:off x="9795033" y="505183"/>
            <a:ext cx="2437450" cy="2362111"/>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rot="776812">
            <a:off x="7769551" y="3171639"/>
            <a:ext cx="935644" cy="1837872"/>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0" name="Group 20"/>
          <p:cNvGrpSpPr/>
          <p:nvPr/>
        </p:nvGrpSpPr>
        <p:grpSpPr>
          <a:xfrm>
            <a:off x="11429650" y="609250"/>
            <a:ext cx="153101" cy="15310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2" name="Freeform 22"/>
          <p:cNvSpPr/>
          <p:nvPr/>
        </p:nvSpPr>
        <p:spPr>
          <a:xfrm>
            <a:off x="7707798" y="126254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rot="-771795">
            <a:off x="11655472" y="6334056"/>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Freeform 24"/>
          <p:cNvSpPr/>
          <p:nvPr/>
        </p:nvSpPr>
        <p:spPr>
          <a:xfrm>
            <a:off x="9604915" y="2849804"/>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25" name="Group 25"/>
          <p:cNvGrpSpPr>
            <a:grpSpLocks noChangeAspect="1"/>
          </p:cNvGrpSpPr>
          <p:nvPr/>
        </p:nvGrpSpPr>
        <p:grpSpPr>
          <a:xfrm rot="-874149">
            <a:off x="9094579" y="3680338"/>
            <a:ext cx="332279" cy="175049"/>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7" name="Group 27"/>
          <p:cNvGrpSpPr/>
          <p:nvPr/>
        </p:nvGrpSpPr>
        <p:grpSpPr>
          <a:xfrm>
            <a:off x="11429650" y="3164324"/>
            <a:ext cx="153101" cy="15310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9" name="Freeform 29"/>
          <p:cNvSpPr/>
          <p:nvPr/>
        </p:nvSpPr>
        <p:spPr>
          <a:xfrm>
            <a:off x="8438001" y="6199346"/>
            <a:ext cx="303360" cy="27192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0" name="Freeform 30"/>
          <p:cNvSpPr/>
          <p:nvPr/>
        </p:nvSpPr>
        <p:spPr>
          <a:xfrm>
            <a:off x="9260718" y="494026"/>
            <a:ext cx="379064" cy="33977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31" name="Group 31"/>
          <p:cNvGrpSpPr>
            <a:grpSpLocks noChangeAspect="1"/>
          </p:cNvGrpSpPr>
          <p:nvPr/>
        </p:nvGrpSpPr>
        <p:grpSpPr>
          <a:xfrm rot="-9583335">
            <a:off x="7990051" y="5479000"/>
            <a:ext cx="332279" cy="175049"/>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3" name="TextBox 33"/>
          <p:cNvSpPr txBox="1"/>
          <p:nvPr/>
        </p:nvSpPr>
        <p:spPr>
          <a:xfrm>
            <a:off x="779840" y="1886172"/>
            <a:ext cx="6059119" cy="4355680"/>
          </a:xfrm>
          <a:prstGeom prst="rect">
            <a:avLst/>
          </a:prstGeom>
        </p:spPr>
        <p:txBody>
          <a:bodyPr lIns="0" tIns="0" rIns="0" bIns="0" rtlCol="0" anchor="t">
            <a:spAutoFit/>
          </a:bodyPr>
          <a:lstStyle/>
          <a:p>
            <a:pPr algn="just">
              <a:lnSpc>
                <a:spcPct val="150000"/>
              </a:lnSpc>
            </a:pPr>
            <a:r>
              <a:rPr lang="en-US" sz="3200" b="1" dirty="0"/>
              <a:t>selectively</a:t>
            </a:r>
          </a:p>
          <a:p>
            <a:pPr algn="just">
              <a:lnSpc>
                <a:spcPct val="150000"/>
              </a:lnSpc>
            </a:pPr>
            <a:r>
              <a:rPr lang="en-US" sz="3200" b="1" dirty="0"/>
              <a:t>permeable</a:t>
            </a:r>
          </a:p>
          <a:p>
            <a:pPr algn="just">
              <a:lnSpc>
                <a:spcPct val="150000"/>
              </a:lnSpc>
            </a:pPr>
            <a:r>
              <a:rPr lang="en-US" sz="3200" b="1" dirty="0"/>
              <a:t>diffusion</a:t>
            </a:r>
          </a:p>
          <a:p>
            <a:pPr algn="just">
              <a:lnSpc>
                <a:spcPct val="150000"/>
              </a:lnSpc>
            </a:pPr>
            <a:r>
              <a:rPr lang="en-US" sz="3200" b="1" dirty="0"/>
              <a:t>osmosis</a:t>
            </a:r>
          </a:p>
          <a:p>
            <a:pPr algn="just">
              <a:lnSpc>
                <a:spcPct val="150000"/>
              </a:lnSpc>
            </a:pPr>
            <a:r>
              <a:rPr lang="en-US" sz="3200" b="1" dirty="0"/>
              <a:t>endocytosis</a:t>
            </a:r>
          </a:p>
          <a:p>
            <a:pPr algn="just">
              <a:lnSpc>
                <a:spcPct val="150000"/>
              </a:lnSpc>
            </a:pPr>
            <a:r>
              <a:rPr lang="en-US" sz="3200" b="1" dirty="0"/>
              <a:t>exocytosis</a:t>
            </a:r>
            <a:endParaRPr lang="en-US" sz="6600" b="1" u="sng" spc="107" dirty="0">
              <a:solidFill>
                <a:srgbClr val="00AD9C"/>
              </a:solidFill>
              <a:latin typeface="Marykate Heavy"/>
              <a:hlinkClick r:id="rId21" tooltip="https://content-delivery-service.savvasrealize.com/content-delivery-service/eps/prod-realize-reader/api/item/a1f44774-14b5-4190-b1c5-2b63f32e8993/1/file/NA_Grade_6/OPS/xhtml/glossary.xhtml#P70010145010000000000000000449C3"/>
            </a:endParaRPr>
          </a:p>
        </p:txBody>
      </p:sp>
      <p:sp>
        <p:nvSpPr>
          <p:cNvPr id="34" name="TextBox 34"/>
          <p:cNvSpPr txBox="1"/>
          <p:nvPr/>
        </p:nvSpPr>
        <p:spPr>
          <a:xfrm>
            <a:off x="779840" y="665475"/>
            <a:ext cx="6427419" cy="1094274"/>
          </a:xfrm>
          <a:prstGeom prst="rect">
            <a:avLst/>
          </a:prstGeom>
        </p:spPr>
        <p:txBody>
          <a:bodyPr lIns="0" tIns="0" rIns="0" bIns="0" rtlCol="0" anchor="t">
            <a:spAutoFit/>
          </a:bodyPr>
          <a:lstStyle/>
          <a:p>
            <a:pPr>
              <a:lnSpc>
                <a:spcPts val="9467"/>
              </a:lnSpc>
            </a:pPr>
            <a:r>
              <a:rPr lang="en-US" sz="5334" spc="312" dirty="0">
                <a:solidFill>
                  <a:srgbClr val="003933"/>
                </a:solidFill>
                <a:latin typeface="Marykate Heavy"/>
              </a:rPr>
              <a:t>VOCABULARY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a:srcRect l="33601" t="14583" r="23646" b="46875"/>
          <a:stretch/>
        </p:blipFill>
        <p:spPr>
          <a:xfrm>
            <a:off x="1516118" y="2277013"/>
            <a:ext cx="6014545" cy="3448562"/>
          </a:xfrm>
          <a:prstGeom prst="rect">
            <a:avLst/>
          </a:prstGeom>
        </p:spPr>
      </p:pic>
      <p:pic>
        <p:nvPicPr>
          <p:cNvPr id="5" name="Picture 4"/>
          <p:cNvPicPr>
            <a:picLocks noChangeAspect="1"/>
          </p:cNvPicPr>
          <p:nvPr/>
        </p:nvPicPr>
        <p:blipFill rotWithShape="1">
          <a:blip r:embed="rId3"/>
          <a:srcRect l="20498" t="20821" r="22108" b="57576"/>
          <a:stretch/>
        </p:blipFill>
        <p:spPr>
          <a:xfrm>
            <a:off x="0" y="-76200"/>
            <a:ext cx="12192000" cy="1981200"/>
          </a:xfrm>
          <a:prstGeom prst="rect">
            <a:avLst/>
          </a:prstGeom>
        </p:spPr>
      </p:pic>
      <p:pic>
        <p:nvPicPr>
          <p:cNvPr id="6" name="Picture 5"/>
          <p:cNvPicPr>
            <a:picLocks noChangeAspect="1"/>
          </p:cNvPicPr>
          <p:nvPr/>
        </p:nvPicPr>
        <p:blipFill rotWithShape="1">
          <a:blip r:embed="rId4"/>
          <a:srcRect l="50000" t="46875" r="16032" b="13542"/>
          <a:stretch/>
        </p:blipFill>
        <p:spPr>
          <a:xfrm>
            <a:off x="7530662" y="3505200"/>
            <a:ext cx="2895600" cy="1905000"/>
          </a:xfrm>
          <a:prstGeom prst="rect">
            <a:avLst/>
          </a:prstGeom>
        </p:spPr>
      </p:pic>
    </p:spTree>
    <p:extLst>
      <p:ext uri="{BB962C8B-B14F-4D97-AF65-F5344CB8AC3E}">
        <p14:creationId xmlns:p14="http://schemas.microsoft.com/office/powerpoint/2010/main" val="13440171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1110</TotalTime>
  <Words>831</Words>
  <Application>Microsoft Office PowerPoint</Application>
  <PresentationFormat>Widescreen</PresentationFormat>
  <Paragraphs>300</Paragraphs>
  <Slides>57</Slides>
  <Notes>25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Arial</vt:lpstr>
      <vt:lpstr>Calibri</vt:lpstr>
      <vt:lpstr>Calibri Light</vt:lpstr>
      <vt:lpstr>Comic Sans MS</vt:lpstr>
      <vt:lpstr>Dosis Semi-Bold</vt:lpstr>
      <vt:lpstr>Google Sans</vt:lpstr>
      <vt:lpstr>Marykate</vt:lpstr>
      <vt:lpstr>Marykate Heavy</vt:lpstr>
      <vt:lpstr>Marykate Semi-Bold</vt:lpstr>
      <vt:lpstr>Times New Roman</vt:lpstr>
      <vt:lpstr>Office Theme</vt:lpstr>
      <vt:lpstr>PowerPoint Presentation</vt:lpstr>
      <vt:lpstr>      Vision  The first and the highest quality educational investor and the most rapid spread  Mission Providing a competitive international education with applied dimensions that build skill, instill value, and develop creativity in accordance with the constants of religion the national orientations in an attractive, educational environment that stimulates learning with a community knowledge-producing knowledge, producing generation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Page 24</vt:lpstr>
      <vt:lpstr>Page 24</vt:lpstr>
      <vt:lpstr>Cell Membrane</vt:lpstr>
      <vt:lpstr>Cell Membrane</vt:lpstr>
      <vt:lpstr>PowerPoint Presentation</vt:lpstr>
      <vt:lpstr>PowerPoint Presentation</vt:lpstr>
      <vt:lpstr>Passive Transport</vt:lpstr>
      <vt:lpstr>Passive Transport</vt:lpstr>
      <vt:lpstr>Passive Transport</vt:lpstr>
      <vt:lpstr>Passive Transport</vt:lpstr>
      <vt:lpstr>Diffusion</vt:lpstr>
      <vt:lpstr>Interpret what is happening in this picture? </vt:lpstr>
      <vt:lpstr>DIFFUSION</vt:lpstr>
      <vt:lpstr>Page 27</vt:lpstr>
      <vt:lpstr>Page 27</vt:lpstr>
      <vt:lpstr>PowerPoint Presentation</vt:lpstr>
      <vt:lpstr>PowerPoint Presentation</vt:lpstr>
      <vt:lpstr>Page 27</vt:lpstr>
      <vt:lpstr>Osmosis</vt:lpstr>
      <vt:lpstr>The direction of water movement across the cell membrane depends on the relative concentrations of free water molecules in the cytoplasm and in the fluid outside the cell</vt:lpstr>
      <vt:lpstr>PowerPoint Presentation</vt:lpstr>
      <vt:lpstr>Page 29</vt:lpstr>
      <vt:lpstr>Page 29</vt:lpstr>
      <vt:lpstr>Page 29</vt:lpstr>
      <vt:lpstr>Page 27</vt:lpstr>
      <vt:lpstr>PowerPoint Presentation</vt:lpstr>
      <vt:lpstr>PowerPoint Presentation</vt:lpstr>
      <vt:lpstr>PowerPoint Presentation</vt:lpstr>
      <vt:lpstr>PowerPoint Presentation</vt:lpstr>
      <vt:lpstr>Facilitated Diffusion</vt:lpstr>
      <vt:lpstr>Facilitated Diffusion</vt:lpstr>
      <vt:lpstr>Facilitated Diffusion</vt:lpstr>
      <vt:lpstr>Facilitated Diffusion</vt:lpstr>
      <vt:lpstr>Facilitated Diffusion</vt:lpstr>
      <vt:lpstr>Facilitated Diffusion</vt:lpstr>
      <vt:lpstr>Facilitated Diffusion</vt:lpstr>
      <vt:lpstr>Facilitated Diffusion</vt:lpstr>
      <vt:lpstr>Active Transport</vt:lpstr>
      <vt:lpstr>Moving Large Particles</vt:lpstr>
      <vt:lpstr>Endocytosis</vt:lpstr>
      <vt:lpstr>Exocytosis</vt:lpstr>
      <vt:lpstr>Page 30</vt:lpstr>
      <vt:lpstr>Page 30</vt:lpstr>
      <vt:lpstr>Page 30</vt:lpstr>
      <vt:lpstr>PowerPoint Presentation</vt:lpstr>
      <vt:lpstr>PowerPoint Presentation</vt:lpstr>
      <vt:lpstr>PowerPoint Presentation</vt:lpstr>
      <vt:lpstr>PowerPoint Presentation</vt:lpstr>
    </vt:vector>
  </TitlesOfParts>
  <Company>Lebanon Community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Cells and Their Environment</dc:title>
  <dc:creator>Fathima</dc:creator>
  <cp:lastModifiedBy>vm243</cp:lastModifiedBy>
  <cp:revision>47</cp:revision>
  <dcterms:created xsi:type="dcterms:W3CDTF">2008-10-29T19:20:35Z</dcterms:created>
  <dcterms:modified xsi:type="dcterms:W3CDTF">2026-02-24T15:58:28Z</dcterms:modified>
</cp:coreProperties>
</file>