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2" r:id="rId3"/>
    <p:sldId id="283" r:id="rId4"/>
    <p:sldId id="259" r:id="rId5"/>
    <p:sldId id="260" r:id="rId6"/>
    <p:sldId id="257" r:id="rId7"/>
    <p:sldId id="261" r:id="rId8"/>
    <p:sldId id="262" r:id="rId9"/>
    <p:sldId id="263" r:id="rId10"/>
    <p:sldId id="267" r:id="rId11"/>
    <p:sldId id="264" r:id="rId12"/>
    <p:sldId id="265" r:id="rId13"/>
    <p:sldId id="266" r:id="rId14"/>
    <p:sldId id="268" r:id="rId15"/>
    <p:sldId id="269" r:id="rId16"/>
    <p:sldId id="271" r:id="rId17"/>
    <p:sldId id="272" r:id="rId18"/>
    <p:sldId id="273" r:id="rId19"/>
    <p:sldId id="275" r:id="rId20"/>
    <p:sldId id="276" r:id="rId21"/>
    <p:sldId id="277" r:id="rId22"/>
    <p:sldId id="278" r:id="rId23"/>
    <p:sldId id="279" r:id="rId24"/>
    <p:sldId id="280" r:id="rId25"/>
    <p:sldId id="28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CCD60EA-10D0-44B0-8F18-58F9EB323537}" type="datetimeFigureOut">
              <a:rPr lang="en-US" smtClean="0"/>
              <a:t>2/25/2026</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6A3A1176-BDA4-4EEB-B509-B82BD593C5E1}" type="slidenum">
              <a:rPr lang="en-US" smtClean="0"/>
              <a:t>‹#›</a:t>
            </a:fld>
            <a:endParaRPr lang="en-US"/>
          </a:p>
        </p:txBody>
      </p:sp>
    </p:spTree>
    <p:extLst>
      <p:ext uri="{BB962C8B-B14F-4D97-AF65-F5344CB8AC3E}">
        <p14:creationId xmlns:p14="http://schemas.microsoft.com/office/powerpoint/2010/main" val="329221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CD60EA-10D0-44B0-8F18-58F9EB323537}" type="datetimeFigureOut">
              <a:rPr lang="en-US" smtClean="0"/>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3A1176-BDA4-4EEB-B509-B82BD593C5E1}" type="slidenum">
              <a:rPr lang="en-US" smtClean="0"/>
              <a:t>‹#›</a:t>
            </a:fld>
            <a:endParaRPr lang="en-US"/>
          </a:p>
        </p:txBody>
      </p:sp>
    </p:spTree>
    <p:extLst>
      <p:ext uri="{BB962C8B-B14F-4D97-AF65-F5344CB8AC3E}">
        <p14:creationId xmlns:p14="http://schemas.microsoft.com/office/powerpoint/2010/main" val="1894090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CD60EA-10D0-44B0-8F18-58F9EB323537}"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A1176-BDA4-4EEB-B509-B82BD593C5E1}" type="slidenum">
              <a:rPr lang="en-US" smtClean="0"/>
              <a:t>‹#›</a:t>
            </a:fld>
            <a:endParaRPr lang="en-US"/>
          </a:p>
        </p:txBody>
      </p:sp>
    </p:spTree>
    <p:extLst>
      <p:ext uri="{BB962C8B-B14F-4D97-AF65-F5344CB8AC3E}">
        <p14:creationId xmlns:p14="http://schemas.microsoft.com/office/powerpoint/2010/main" val="702749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CD60EA-10D0-44B0-8F18-58F9EB323537}"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A1176-BDA4-4EEB-B509-B82BD593C5E1}" type="slidenum">
              <a:rPr lang="en-US" smtClean="0"/>
              <a:t>‹#›</a:t>
            </a:fld>
            <a:endParaRPr lang="en-US"/>
          </a:p>
        </p:txBody>
      </p:sp>
    </p:spTree>
    <p:extLst>
      <p:ext uri="{BB962C8B-B14F-4D97-AF65-F5344CB8AC3E}">
        <p14:creationId xmlns:p14="http://schemas.microsoft.com/office/powerpoint/2010/main" val="2351480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CD60EA-10D0-44B0-8F18-58F9EB323537}"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A1176-BDA4-4EEB-B509-B82BD593C5E1}" type="slidenum">
              <a:rPr lang="en-US" smtClean="0"/>
              <a:t>‹#›</a:t>
            </a:fld>
            <a:endParaRPr lang="en-US"/>
          </a:p>
        </p:txBody>
      </p:sp>
    </p:spTree>
    <p:extLst>
      <p:ext uri="{BB962C8B-B14F-4D97-AF65-F5344CB8AC3E}">
        <p14:creationId xmlns:p14="http://schemas.microsoft.com/office/powerpoint/2010/main" val="3420260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CD60EA-10D0-44B0-8F18-58F9EB323537}"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A1176-BDA4-4EEB-B509-B82BD593C5E1}" type="slidenum">
              <a:rPr lang="en-US" smtClean="0"/>
              <a:t>‹#›</a:t>
            </a:fld>
            <a:endParaRPr lang="en-US"/>
          </a:p>
        </p:txBody>
      </p:sp>
    </p:spTree>
    <p:extLst>
      <p:ext uri="{BB962C8B-B14F-4D97-AF65-F5344CB8AC3E}">
        <p14:creationId xmlns:p14="http://schemas.microsoft.com/office/powerpoint/2010/main" val="1796345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CD60EA-10D0-44B0-8F18-58F9EB323537}"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A1176-BDA4-4EEB-B509-B82BD593C5E1}" type="slidenum">
              <a:rPr lang="en-US" smtClean="0"/>
              <a:t>‹#›</a:t>
            </a:fld>
            <a:endParaRPr lang="en-US"/>
          </a:p>
        </p:txBody>
      </p:sp>
    </p:spTree>
    <p:extLst>
      <p:ext uri="{BB962C8B-B14F-4D97-AF65-F5344CB8AC3E}">
        <p14:creationId xmlns:p14="http://schemas.microsoft.com/office/powerpoint/2010/main" val="2609630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CD60EA-10D0-44B0-8F18-58F9EB323537}"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A1176-BDA4-4EEB-B509-B82BD593C5E1}" type="slidenum">
              <a:rPr lang="en-US" smtClean="0"/>
              <a:t>‹#›</a:t>
            </a:fld>
            <a:endParaRPr lang="en-US"/>
          </a:p>
        </p:txBody>
      </p:sp>
    </p:spTree>
    <p:extLst>
      <p:ext uri="{BB962C8B-B14F-4D97-AF65-F5344CB8AC3E}">
        <p14:creationId xmlns:p14="http://schemas.microsoft.com/office/powerpoint/2010/main" val="3637177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CD60EA-10D0-44B0-8F18-58F9EB323537}"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A1176-BDA4-4EEB-B509-B82BD593C5E1}" type="slidenum">
              <a:rPr lang="en-US" smtClean="0"/>
              <a:t>‹#›</a:t>
            </a:fld>
            <a:endParaRPr lang="en-US"/>
          </a:p>
        </p:txBody>
      </p:sp>
    </p:spTree>
    <p:extLst>
      <p:ext uri="{BB962C8B-B14F-4D97-AF65-F5344CB8AC3E}">
        <p14:creationId xmlns:p14="http://schemas.microsoft.com/office/powerpoint/2010/main" val="2960857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CD60EA-10D0-44B0-8F18-58F9EB323537}"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6A3A1176-BDA4-4EEB-B509-B82BD593C5E1}" type="slidenum">
              <a:rPr lang="en-US" smtClean="0"/>
              <a:t>‹#›</a:t>
            </a:fld>
            <a:endParaRPr lang="en-US"/>
          </a:p>
        </p:txBody>
      </p:sp>
    </p:spTree>
    <p:extLst>
      <p:ext uri="{BB962C8B-B14F-4D97-AF65-F5344CB8AC3E}">
        <p14:creationId xmlns:p14="http://schemas.microsoft.com/office/powerpoint/2010/main" val="1997021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CD60EA-10D0-44B0-8F18-58F9EB323537}"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A1176-BDA4-4EEB-B509-B82BD593C5E1}" type="slidenum">
              <a:rPr lang="en-US" smtClean="0"/>
              <a:t>‹#›</a:t>
            </a:fld>
            <a:endParaRPr lang="en-US"/>
          </a:p>
        </p:txBody>
      </p:sp>
    </p:spTree>
    <p:extLst>
      <p:ext uri="{BB962C8B-B14F-4D97-AF65-F5344CB8AC3E}">
        <p14:creationId xmlns:p14="http://schemas.microsoft.com/office/powerpoint/2010/main" val="3140882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CD60EA-10D0-44B0-8F18-58F9EB323537}" type="datetimeFigureOut">
              <a:rPr lang="en-US" smtClean="0"/>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3A1176-BDA4-4EEB-B509-B82BD593C5E1}" type="slidenum">
              <a:rPr lang="en-US" smtClean="0"/>
              <a:t>‹#›</a:t>
            </a:fld>
            <a:endParaRPr lang="en-US"/>
          </a:p>
        </p:txBody>
      </p:sp>
    </p:spTree>
    <p:extLst>
      <p:ext uri="{BB962C8B-B14F-4D97-AF65-F5344CB8AC3E}">
        <p14:creationId xmlns:p14="http://schemas.microsoft.com/office/powerpoint/2010/main" val="2115457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CCD60EA-10D0-44B0-8F18-58F9EB323537}" type="datetimeFigureOut">
              <a:rPr lang="en-US" smtClean="0"/>
              <a:t>2/25/2026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3A1176-BDA4-4EEB-B509-B82BD593C5E1}" type="slidenum">
              <a:rPr lang="en-US" smtClean="0"/>
              <a:t>‹#›</a:t>
            </a:fld>
            <a:endParaRPr lang="en-US"/>
          </a:p>
        </p:txBody>
      </p:sp>
    </p:spTree>
    <p:extLst>
      <p:ext uri="{BB962C8B-B14F-4D97-AF65-F5344CB8AC3E}">
        <p14:creationId xmlns:p14="http://schemas.microsoft.com/office/powerpoint/2010/main" val="193078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CCD60EA-10D0-44B0-8F18-58F9EB323537}" type="datetimeFigureOut">
              <a:rPr lang="en-US" smtClean="0"/>
              <a:t>2/25/2026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3A1176-BDA4-4EEB-B509-B82BD593C5E1}" type="slidenum">
              <a:rPr lang="en-US" smtClean="0"/>
              <a:t>‹#›</a:t>
            </a:fld>
            <a:endParaRPr lang="en-US"/>
          </a:p>
        </p:txBody>
      </p:sp>
    </p:spTree>
    <p:extLst>
      <p:ext uri="{BB962C8B-B14F-4D97-AF65-F5344CB8AC3E}">
        <p14:creationId xmlns:p14="http://schemas.microsoft.com/office/powerpoint/2010/main" val="3272152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CD60EA-10D0-44B0-8F18-58F9EB323537}" type="datetimeFigureOut">
              <a:rPr lang="en-US" smtClean="0"/>
              <a:t>2/25/2026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3A1176-BDA4-4EEB-B509-B82BD593C5E1}" type="slidenum">
              <a:rPr lang="en-US" smtClean="0"/>
              <a:t>‹#›</a:t>
            </a:fld>
            <a:endParaRPr lang="en-US"/>
          </a:p>
        </p:txBody>
      </p:sp>
    </p:spTree>
    <p:extLst>
      <p:ext uri="{BB962C8B-B14F-4D97-AF65-F5344CB8AC3E}">
        <p14:creationId xmlns:p14="http://schemas.microsoft.com/office/powerpoint/2010/main" val="2789938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CD60EA-10D0-44B0-8F18-58F9EB323537}" type="datetimeFigureOut">
              <a:rPr lang="en-US" smtClean="0"/>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3A1176-BDA4-4EEB-B509-B82BD593C5E1}" type="slidenum">
              <a:rPr lang="en-US" smtClean="0"/>
              <a:t>‹#›</a:t>
            </a:fld>
            <a:endParaRPr lang="en-US"/>
          </a:p>
        </p:txBody>
      </p:sp>
    </p:spTree>
    <p:extLst>
      <p:ext uri="{BB962C8B-B14F-4D97-AF65-F5344CB8AC3E}">
        <p14:creationId xmlns:p14="http://schemas.microsoft.com/office/powerpoint/2010/main" val="483751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CD60EA-10D0-44B0-8F18-58F9EB323537}" type="datetimeFigureOut">
              <a:rPr lang="en-US" smtClean="0"/>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3A1176-BDA4-4EEB-B509-B82BD593C5E1}" type="slidenum">
              <a:rPr lang="en-US" smtClean="0"/>
              <a:t>‹#›</a:t>
            </a:fld>
            <a:endParaRPr lang="en-US"/>
          </a:p>
        </p:txBody>
      </p:sp>
    </p:spTree>
    <p:extLst>
      <p:ext uri="{BB962C8B-B14F-4D97-AF65-F5344CB8AC3E}">
        <p14:creationId xmlns:p14="http://schemas.microsoft.com/office/powerpoint/2010/main" val="474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CCD60EA-10D0-44B0-8F18-58F9EB323537}" type="datetimeFigureOut">
              <a:rPr lang="en-US" smtClean="0"/>
              <a:t>2/25/2026</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A3A1176-BDA4-4EEB-B509-B82BD593C5E1}" type="slidenum">
              <a:rPr lang="en-US" smtClean="0"/>
              <a:t>‹#›</a:t>
            </a:fld>
            <a:endParaRPr lang="en-US"/>
          </a:p>
        </p:txBody>
      </p:sp>
    </p:spTree>
    <p:extLst>
      <p:ext uri="{BB962C8B-B14F-4D97-AF65-F5344CB8AC3E}">
        <p14:creationId xmlns:p14="http://schemas.microsoft.com/office/powerpoint/2010/main" val="3357433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content-delivery-service.savvasrealize.com/content-delivery-service/eps/prod-realize-reader/api/item/1a651d1f-ed6e-451b-a3e0-5f0d793ecd64/1/file/9780328988297_G7_Live_05142018_SE_NA/OPS/xhtml/glossary.xhtml#P700101450100000000000080030B05B"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savvasrealize.com/content/viewer/standalone/loader/view/21674e66-d70e-3621-9425-b9a43a0aa784/24/nonscorable?programId=e1d0bee1-ee55-343d-8d51-31959c750e5b&amp;programVersion=22&amp;containerId=dca5d487-3868-3efb-aea4-b556abbd14af&amp;containerVersion=22&amp;backUrl=https:%2F%2Fwww.savvasrealize.com%2Fdashboard%2Fprogram%2Fe1d0bee1-ee55-343d-8d51-31959c750e5b%2F22%2Ftier%2F30f51dd9-aad9-39f0-9055-3612fe8108b4%2F22%2Flesson%2Fdca5d487-3868-3efb-aea4-b556abbd14af%2F22&amp;locale=en&amp;programName=Elevate%20Science%20Course%202&amp;rootProgramId=e1d0bee1-ee55-343d-8d51-31959c750e5b" TargetMode="External"/><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hyperlink" Target="https://www.savvasrealize.com/content/viewer/standalone/loader/view/21674e66-d70e-3621-9425-b9a43a0aa784/24/nonscorable?programId=e1d0bee1-ee55-343d-8d51-31959c750e5b&amp;programVersion=22&amp;containerId=dca5d487-3868-3efb-aea4-b556abbd14af&amp;containerVersion=22&amp;backUrl=https:%2F%2Fwww.savvasrealize.com%2Fdashboard%2Fprogram%2Fe1d0bee1-ee55-343d-8d51-31959c750e5b%2F22%2Ftier%2F30f51dd9-aad9-39f0-9055-3612fe8108b4%2F22%2Flesson%2Fdca5d487-3868-3efb-aea4-b556abbd14af%2F22&amp;locale=en&amp;programName=Elevate%20Science%20Course%202&amp;rootProgramId=e1d0bee1-ee55-343d-8d51-31959c750e5b" TargetMode="External"/><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hyperlink" Target="https://www.savvasrealize.com/content/viewer/standalone/loader/view/21674e66-d70e-3621-9425-b9a43a0aa784/24/nonscorable?programId=e1d0bee1-ee55-343d-8d51-31959c750e5b&amp;programVersion=22&amp;containerId=dca5d487-3868-3efb-aea4-b556abbd14af&amp;containerVersion=22&amp;backUrl=https:%2F%2Fwww.savvasrealize.com%2Fdashboard%2Fprogram%2Fe1d0bee1-ee55-343d-8d51-31959c750e5b%2F22%2Ftier%2F30f51dd9-aad9-39f0-9055-3612fe8108b4%2F22%2Flesson%2Fdca5d487-3868-3efb-aea4-b556abbd14af%2F22&amp;locale=en&amp;programName=Elevate%20Science%20Course%202&amp;rootProgramId=e1d0bee1-ee55-343d-8d51-31959c750e5b" TargetMode="External"/><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511988-C99B-4095-9C19-71960072571C}"/>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314623B9-BB4D-4D0E-81A1-BA32C8BC0D70}"/>
              </a:ext>
            </a:extLst>
          </p:cNvPr>
          <p:cNvSpPr/>
          <p:nvPr/>
        </p:nvSpPr>
        <p:spPr>
          <a:xfrm>
            <a:off x="145075" y="183005"/>
            <a:ext cx="11620682"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Lesson 2 Renewable Energy Resources</a:t>
            </a:r>
          </a:p>
        </p:txBody>
      </p:sp>
      <p:sp>
        <p:nvSpPr>
          <p:cNvPr id="6" name="Rectangle 5">
            <a:extLst>
              <a:ext uri="{FF2B5EF4-FFF2-40B4-BE49-F238E27FC236}">
                <a16:creationId xmlns:a16="http://schemas.microsoft.com/office/drawing/2014/main" id="{E099530A-856A-4A9B-9683-B3B52A0039A7}"/>
              </a:ext>
            </a:extLst>
          </p:cNvPr>
          <p:cNvSpPr/>
          <p:nvPr/>
        </p:nvSpPr>
        <p:spPr>
          <a:xfrm>
            <a:off x="9388251" y="1129004"/>
            <a:ext cx="1947200"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Pg. 300</a:t>
            </a:r>
          </a:p>
        </p:txBody>
      </p:sp>
    </p:spTree>
    <p:extLst>
      <p:ext uri="{BB962C8B-B14F-4D97-AF65-F5344CB8AC3E}">
        <p14:creationId xmlns:p14="http://schemas.microsoft.com/office/powerpoint/2010/main" val="3577430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739F2-1760-4834-9A6B-A6F7FAE02888}"/>
              </a:ext>
            </a:extLst>
          </p:cNvPr>
          <p:cNvPicPr>
            <a:picLocks noChangeAspect="1"/>
          </p:cNvPicPr>
          <p:nvPr/>
        </p:nvPicPr>
        <p:blipFill>
          <a:blip r:embed="rId2"/>
          <a:stretch>
            <a:fillRect/>
          </a:stretch>
        </p:blipFill>
        <p:spPr>
          <a:xfrm>
            <a:off x="74793" y="242890"/>
            <a:ext cx="12042414" cy="6372220"/>
          </a:xfrm>
          <a:prstGeom prst="rect">
            <a:avLst/>
          </a:prstGeom>
        </p:spPr>
      </p:pic>
      <p:pic>
        <p:nvPicPr>
          <p:cNvPr id="5" name="Picture 4">
            <a:extLst>
              <a:ext uri="{FF2B5EF4-FFF2-40B4-BE49-F238E27FC236}">
                <a16:creationId xmlns:a16="http://schemas.microsoft.com/office/drawing/2014/main" id="{E1CA0FF7-0D5E-4404-B29D-B653F1EDAE39}"/>
              </a:ext>
            </a:extLst>
          </p:cNvPr>
          <p:cNvPicPr>
            <a:picLocks noChangeAspect="1"/>
          </p:cNvPicPr>
          <p:nvPr/>
        </p:nvPicPr>
        <p:blipFill rotWithShape="1">
          <a:blip r:embed="rId3"/>
          <a:srcRect t="16585"/>
          <a:stretch/>
        </p:blipFill>
        <p:spPr>
          <a:xfrm>
            <a:off x="8727341" y="2554663"/>
            <a:ext cx="2900927" cy="2521337"/>
          </a:xfrm>
          <a:prstGeom prst="rect">
            <a:avLst/>
          </a:prstGeom>
        </p:spPr>
      </p:pic>
    </p:spTree>
    <p:extLst>
      <p:ext uri="{BB962C8B-B14F-4D97-AF65-F5344CB8AC3E}">
        <p14:creationId xmlns:p14="http://schemas.microsoft.com/office/powerpoint/2010/main" val="268575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4ABAEE-46D7-4505-9297-50215B58E856}"/>
              </a:ext>
            </a:extLst>
          </p:cNvPr>
          <p:cNvSpPr txBox="1"/>
          <p:nvPr/>
        </p:nvSpPr>
        <p:spPr>
          <a:xfrm>
            <a:off x="1574540" y="229974"/>
            <a:ext cx="10617459" cy="1938992"/>
          </a:xfrm>
          <a:prstGeom prst="rect">
            <a:avLst/>
          </a:prstGeom>
          <a:noFill/>
        </p:spPr>
        <p:txBody>
          <a:bodyPr wrap="square">
            <a:spAutoFit/>
          </a:bodyPr>
          <a:lstStyle/>
          <a:p>
            <a:pPr algn="just"/>
            <a:r>
              <a:rPr lang="en-US" sz="2400" b="0" i="0" dirty="0">
                <a:solidFill>
                  <a:srgbClr val="000000"/>
                </a:solidFill>
                <a:effectLst/>
                <a:latin typeface="AvenirLTW01"/>
              </a:rPr>
              <a:t>Though the sunlight is free, the </a:t>
            </a:r>
            <a:r>
              <a:rPr lang="en-US" sz="2400" b="1" i="0" u="sng" dirty="0">
                <a:solidFill>
                  <a:srgbClr val="02659C"/>
                </a:solidFill>
                <a:effectLst/>
                <a:latin typeface="AvenirLTW01"/>
                <a:hlinkClick r:id="rId4"/>
              </a:rPr>
              <a:t>costs</a:t>
            </a:r>
            <a:r>
              <a:rPr lang="en-US" sz="2400" b="0" i="0" dirty="0">
                <a:solidFill>
                  <a:srgbClr val="000000"/>
                </a:solidFill>
                <a:effectLst/>
                <a:latin typeface="AvenirLTW01"/>
              </a:rPr>
              <a:t> of the initial investment can be high. Another drawback is the inconsistency of sunlight. More solar energy is available near the equator and in drier climates that do not experience many cloudy days. Additional technology must be used to store the electrical energy for use at night. Finally, not all places on Earth receive the same amount of sunlight throughout the year.</a:t>
            </a:r>
            <a:endParaRPr lang="en-US" sz="2400" dirty="0"/>
          </a:p>
        </p:txBody>
      </p:sp>
      <p:pic>
        <p:nvPicPr>
          <p:cNvPr id="6" name="Picture 5">
            <a:extLst>
              <a:ext uri="{FF2B5EF4-FFF2-40B4-BE49-F238E27FC236}">
                <a16:creationId xmlns:a16="http://schemas.microsoft.com/office/drawing/2014/main" id="{1CCAFAD3-20ED-4C02-981A-38F50A1853E3}"/>
              </a:ext>
            </a:extLst>
          </p:cNvPr>
          <p:cNvPicPr>
            <a:picLocks noChangeAspect="1"/>
          </p:cNvPicPr>
          <p:nvPr/>
        </p:nvPicPr>
        <p:blipFill>
          <a:blip r:embed="rId5"/>
          <a:stretch>
            <a:fillRect/>
          </a:stretch>
        </p:blipFill>
        <p:spPr>
          <a:xfrm>
            <a:off x="6096000" y="2282964"/>
            <a:ext cx="5888591" cy="2851366"/>
          </a:xfrm>
          <a:prstGeom prst="rect">
            <a:avLst/>
          </a:prstGeom>
        </p:spPr>
      </p:pic>
      <p:pic>
        <p:nvPicPr>
          <p:cNvPr id="2" name="AVA643511">
            <a:hlinkClick r:id="" action="ppaction://media"/>
            <a:extLst>
              <a:ext uri="{FF2B5EF4-FFF2-40B4-BE49-F238E27FC236}">
                <a16:creationId xmlns:a16="http://schemas.microsoft.com/office/drawing/2014/main" id="{CFF50916-C859-4A7F-AE60-7002F0A02FA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4377" y="3308754"/>
            <a:ext cx="5900928" cy="3319272"/>
          </a:xfrm>
          <a:prstGeom prst="rect">
            <a:avLst/>
          </a:prstGeom>
        </p:spPr>
      </p:pic>
    </p:spTree>
    <p:extLst>
      <p:ext uri="{BB962C8B-B14F-4D97-AF65-F5344CB8AC3E}">
        <p14:creationId xmlns:p14="http://schemas.microsoft.com/office/powerpoint/2010/main" val="385514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6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DAA0F9-7BAD-4A22-8592-02EFF685EFC0}"/>
              </a:ext>
            </a:extLst>
          </p:cNvPr>
          <p:cNvPicPr>
            <a:picLocks noChangeAspect="1"/>
          </p:cNvPicPr>
          <p:nvPr/>
        </p:nvPicPr>
        <p:blipFill>
          <a:blip r:embed="rId2"/>
          <a:stretch>
            <a:fillRect/>
          </a:stretch>
        </p:blipFill>
        <p:spPr>
          <a:xfrm>
            <a:off x="10530342" y="0"/>
            <a:ext cx="1450974" cy="646232"/>
          </a:xfrm>
          <a:prstGeom prst="rect">
            <a:avLst/>
          </a:prstGeom>
        </p:spPr>
      </p:pic>
      <p:pic>
        <p:nvPicPr>
          <p:cNvPr id="2" name="Picture 1">
            <a:extLst>
              <a:ext uri="{FF2B5EF4-FFF2-40B4-BE49-F238E27FC236}">
                <a16:creationId xmlns:a16="http://schemas.microsoft.com/office/drawing/2014/main" id="{66895DAF-B3EB-402A-8B6A-045F4123444F}"/>
              </a:ext>
            </a:extLst>
          </p:cNvPr>
          <p:cNvPicPr>
            <a:picLocks noChangeAspect="1"/>
          </p:cNvPicPr>
          <p:nvPr/>
        </p:nvPicPr>
        <p:blipFill>
          <a:blip r:embed="rId3"/>
          <a:stretch>
            <a:fillRect/>
          </a:stretch>
        </p:blipFill>
        <p:spPr>
          <a:xfrm>
            <a:off x="384417" y="522015"/>
            <a:ext cx="11596899" cy="2835098"/>
          </a:xfrm>
          <a:prstGeom prst="rect">
            <a:avLst/>
          </a:prstGeom>
        </p:spPr>
      </p:pic>
      <p:pic>
        <p:nvPicPr>
          <p:cNvPr id="6" name="Picture 5">
            <a:extLst>
              <a:ext uri="{FF2B5EF4-FFF2-40B4-BE49-F238E27FC236}">
                <a16:creationId xmlns:a16="http://schemas.microsoft.com/office/drawing/2014/main" id="{4121AF1B-382E-4E4C-9D74-99A193B69234}"/>
              </a:ext>
            </a:extLst>
          </p:cNvPr>
          <p:cNvPicPr>
            <a:picLocks noChangeAspect="1"/>
          </p:cNvPicPr>
          <p:nvPr/>
        </p:nvPicPr>
        <p:blipFill>
          <a:blip r:embed="rId4"/>
          <a:stretch>
            <a:fillRect/>
          </a:stretch>
        </p:blipFill>
        <p:spPr>
          <a:xfrm>
            <a:off x="384417" y="3357113"/>
            <a:ext cx="4620720" cy="3448654"/>
          </a:xfrm>
          <a:prstGeom prst="rect">
            <a:avLst/>
          </a:prstGeom>
        </p:spPr>
      </p:pic>
      <p:sp>
        <p:nvSpPr>
          <p:cNvPr id="7" name="Rectangle 6">
            <a:extLst>
              <a:ext uri="{FF2B5EF4-FFF2-40B4-BE49-F238E27FC236}">
                <a16:creationId xmlns:a16="http://schemas.microsoft.com/office/drawing/2014/main" id="{47F80BD9-8C7A-4085-A1BC-409496E8E845}"/>
              </a:ext>
            </a:extLst>
          </p:cNvPr>
          <p:cNvSpPr/>
          <p:nvPr/>
        </p:nvSpPr>
        <p:spPr>
          <a:xfrm>
            <a:off x="682097" y="1831950"/>
            <a:ext cx="10573732" cy="1077218"/>
          </a:xfrm>
          <a:prstGeom prst="rect">
            <a:avLst/>
          </a:prstGeom>
        </p:spPr>
        <p:txBody>
          <a:bodyPr wrap="square">
            <a:spAutoFit/>
          </a:bodyPr>
          <a:lstStyle/>
          <a:p>
            <a:r>
              <a:rPr lang="en-US" sz="3200" dirty="0">
                <a:solidFill>
                  <a:srgbClr val="FF0000"/>
                </a:solidFill>
              </a:rPr>
              <a:t>Active solar power directly generates electricity, while passive solar power uses the sun’s energy to heat things, like a room.</a:t>
            </a:r>
          </a:p>
        </p:txBody>
      </p:sp>
      <p:sp>
        <p:nvSpPr>
          <p:cNvPr id="8" name="Rectangle 7">
            <a:extLst>
              <a:ext uri="{FF2B5EF4-FFF2-40B4-BE49-F238E27FC236}">
                <a16:creationId xmlns:a16="http://schemas.microsoft.com/office/drawing/2014/main" id="{EE4C343B-D455-4C8F-BCD3-F3C0E37C3ACC}"/>
              </a:ext>
            </a:extLst>
          </p:cNvPr>
          <p:cNvSpPr/>
          <p:nvPr/>
        </p:nvSpPr>
        <p:spPr>
          <a:xfrm>
            <a:off x="485704" y="4407038"/>
            <a:ext cx="4359011" cy="1815882"/>
          </a:xfrm>
          <a:prstGeom prst="rect">
            <a:avLst/>
          </a:prstGeom>
        </p:spPr>
        <p:txBody>
          <a:bodyPr wrap="square">
            <a:spAutoFit/>
          </a:bodyPr>
          <a:lstStyle/>
          <a:p>
            <a:pPr algn="just"/>
            <a:r>
              <a:rPr lang="en-US" sz="2800" dirty="0">
                <a:solidFill>
                  <a:srgbClr val="FF0000"/>
                </a:solidFill>
              </a:rPr>
              <a:t>Cost can refer to how much money something is worth, or it can be a drawback or disadvantage to something.</a:t>
            </a:r>
          </a:p>
        </p:txBody>
      </p:sp>
    </p:spTree>
    <p:extLst>
      <p:ext uri="{BB962C8B-B14F-4D97-AF65-F5344CB8AC3E}">
        <p14:creationId xmlns:p14="http://schemas.microsoft.com/office/powerpoint/2010/main" val="8003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E82F02-5D38-4112-A042-4B9819610E5E}"/>
              </a:ext>
            </a:extLst>
          </p:cNvPr>
          <p:cNvSpPr txBox="1"/>
          <p:nvPr/>
        </p:nvSpPr>
        <p:spPr>
          <a:xfrm>
            <a:off x="3599284" y="0"/>
            <a:ext cx="6097554" cy="584775"/>
          </a:xfrm>
          <a:prstGeom prst="rect">
            <a:avLst/>
          </a:prstGeom>
          <a:noFill/>
        </p:spPr>
        <p:txBody>
          <a:bodyPr wrap="square">
            <a:spAutoFit/>
          </a:bodyPr>
          <a:lstStyle/>
          <a:p>
            <a:r>
              <a:rPr lang="en-US" sz="3200" b="1" dirty="0">
                <a:solidFill>
                  <a:srgbClr val="006B66"/>
                </a:solidFill>
                <a:highlight>
                  <a:srgbClr val="FFFF00"/>
                </a:highlight>
                <a:latin typeface="AvenirLTW01"/>
              </a:rPr>
              <a:t>2.Hydroelectric Resources</a:t>
            </a:r>
          </a:p>
        </p:txBody>
      </p:sp>
      <p:sp>
        <p:nvSpPr>
          <p:cNvPr id="7" name="TextBox 6">
            <a:extLst>
              <a:ext uri="{FF2B5EF4-FFF2-40B4-BE49-F238E27FC236}">
                <a16:creationId xmlns:a16="http://schemas.microsoft.com/office/drawing/2014/main" id="{F4DA2765-2D4A-4B9C-B34E-9E9E095EE947}"/>
              </a:ext>
            </a:extLst>
          </p:cNvPr>
          <p:cNvSpPr txBox="1"/>
          <p:nvPr/>
        </p:nvSpPr>
        <p:spPr>
          <a:xfrm>
            <a:off x="1723830" y="1113462"/>
            <a:ext cx="10284667" cy="1569660"/>
          </a:xfrm>
          <a:prstGeom prst="rect">
            <a:avLst/>
          </a:prstGeom>
          <a:noFill/>
        </p:spPr>
        <p:txBody>
          <a:bodyPr wrap="square">
            <a:spAutoFit/>
          </a:bodyPr>
          <a:lstStyle/>
          <a:p>
            <a:pPr algn="just"/>
            <a:r>
              <a:rPr lang="en-US" sz="2400" b="0" i="0" dirty="0">
                <a:solidFill>
                  <a:srgbClr val="000000"/>
                </a:solidFill>
                <a:effectLst/>
                <a:latin typeface="AvenirLTW01"/>
              </a:rPr>
              <a:t>The sun’s energy drives the water cycle, which moves large volumes of water to higher elevations from lower elevations in the form of rain and snow. Gravity pulls water downhill, giving rivers, streams, waterfalls, and tides their movement. Turbines can convert the energy of moving water into electricity.</a:t>
            </a:r>
            <a:endParaRPr lang="en-US" sz="2400" dirty="0"/>
          </a:p>
        </p:txBody>
      </p:sp>
      <p:pic>
        <p:nvPicPr>
          <p:cNvPr id="9" name="Picture 8">
            <a:extLst>
              <a:ext uri="{FF2B5EF4-FFF2-40B4-BE49-F238E27FC236}">
                <a16:creationId xmlns:a16="http://schemas.microsoft.com/office/drawing/2014/main" id="{EB5C5C7A-87A4-40B5-9422-E62C057C84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8252" y="3244466"/>
            <a:ext cx="4235273" cy="3007044"/>
          </a:xfrm>
          <a:prstGeom prst="rect">
            <a:avLst/>
          </a:prstGeom>
        </p:spPr>
      </p:pic>
      <p:sp>
        <p:nvSpPr>
          <p:cNvPr id="11" name="TextBox 10">
            <a:extLst>
              <a:ext uri="{FF2B5EF4-FFF2-40B4-BE49-F238E27FC236}">
                <a16:creationId xmlns:a16="http://schemas.microsoft.com/office/drawing/2014/main" id="{E3268890-7D0A-4D41-BA6C-72B7ECF83F0E}"/>
              </a:ext>
            </a:extLst>
          </p:cNvPr>
          <p:cNvSpPr txBox="1"/>
          <p:nvPr/>
        </p:nvSpPr>
        <p:spPr>
          <a:xfrm>
            <a:off x="10718542" y="90453"/>
            <a:ext cx="1355271"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64A3B">
                    <a:lumMod val="75000"/>
                  </a:srgbClr>
                </a:solidFill>
                <a:effectLst/>
                <a:uLnTx/>
                <a:uFillTx/>
                <a:latin typeface="AvenirLTW01"/>
                <a:ea typeface="+mn-ea"/>
                <a:cs typeface="+mn-cs"/>
              </a:rPr>
              <a:t>Pg. 303</a:t>
            </a:r>
            <a:endParaRPr kumimoji="0" lang="en-US" sz="1800" b="0" i="0" u="none" strike="noStrike" kern="1200" cap="none" spc="0" normalizeH="0" baseline="0" noProof="0" dirty="0">
              <a:ln>
                <a:noFill/>
              </a:ln>
              <a:solidFill>
                <a:srgbClr val="D64A3B">
                  <a:lumMod val="75000"/>
                </a:srgbClr>
              </a:solidFill>
              <a:effectLst/>
              <a:uLnTx/>
              <a:uFillTx/>
              <a:latin typeface="Corbel" panose="020B0503020204020204"/>
              <a:ea typeface="+mn-ea"/>
              <a:cs typeface="+mn-cs"/>
            </a:endParaRPr>
          </a:p>
        </p:txBody>
      </p:sp>
      <p:pic>
        <p:nvPicPr>
          <p:cNvPr id="13" name="Picture 12">
            <a:extLst>
              <a:ext uri="{FF2B5EF4-FFF2-40B4-BE49-F238E27FC236}">
                <a16:creationId xmlns:a16="http://schemas.microsoft.com/office/drawing/2014/main" id="{55B3E4B1-5238-471F-A498-E85B7C2527A0}"/>
              </a:ext>
            </a:extLst>
          </p:cNvPr>
          <p:cNvPicPr>
            <a:picLocks noChangeAspect="1"/>
          </p:cNvPicPr>
          <p:nvPr/>
        </p:nvPicPr>
        <p:blipFill>
          <a:blip r:embed="rId3"/>
          <a:stretch>
            <a:fillRect/>
          </a:stretch>
        </p:blipFill>
        <p:spPr>
          <a:xfrm>
            <a:off x="1542661" y="3023661"/>
            <a:ext cx="4553339" cy="3450952"/>
          </a:xfrm>
          <a:prstGeom prst="rect">
            <a:avLst/>
          </a:prstGeom>
        </p:spPr>
      </p:pic>
    </p:spTree>
    <p:extLst>
      <p:ext uri="{BB962C8B-B14F-4D97-AF65-F5344CB8AC3E}">
        <p14:creationId xmlns:p14="http://schemas.microsoft.com/office/powerpoint/2010/main" val="979576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F5EF12-9176-4760-88F8-910311A95934}"/>
              </a:ext>
            </a:extLst>
          </p:cNvPr>
          <p:cNvSpPr txBox="1"/>
          <p:nvPr/>
        </p:nvSpPr>
        <p:spPr>
          <a:xfrm>
            <a:off x="1929104" y="127338"/>
            <a:ext cx="10116715" cy="2308324"/>
          </a:xfrm>
          <a:prstGeom prst="rect">
            <a:avLst/>
          </a:prstGeom>
          <a:noFill/>
        </p:spPr>
        <p:txBody>
          <a:bodyPr wrap="square">
            <a:spAutoFit/>
          </a:bodyPr>
          <a:lstStyle/>
          <a:p>
            <a:pPr algn="just"/>
            <a:r>
              <a:rPr lang="en-US" sz="2400" b="0" i="0" dirty="0">
                <a:solidFill>
                  <a:srgbClr val="000000"/>
                </a:solidFill>
                <a:effectLst/>
                <a:latin typeface="AvenirLTW01"/>
              </a:rPr>
              <a:t>Hydroelectric dams restrict the natural flow of a river by controlling how much water passes through turbines, as shown in </a:t>
            </a:r>
            <a:r>
              <a:rPr lang="en-US" sz="2400" b="1" i="0" u="none" strike="noStrike" dirty="0">
                <a:solidFill>
                  <a:srgbClr val="000000"/>
                </a:solidFill>
                <a:effectLst/>
                <a:latin typeface="AvenirLTW01"/>
              </a:rPr>
              <a:t>Figure 3</a:t>
            </a:r>
            <a:r>
              <a:rPr lang="en-US" sz="2400" b="0" i="0" dirty="0">
                <a:solidFill>
                  <a:srgbClr val="000000"/>
                </a:solidFill>
                <a:effectLst/>
                <a:latin typeface="AvenirLTW01"/>
              </a:rPr>
              <a:t>. Hydroelectric dams can generate a great deal of power, but they disrupt natural processes such as migrations of fish. Dams also alter habitats by creating reservoirs above the dam and reducing the width and flow of the river below. Most importantly, a dam must be close to a source of moving water.</a:t>
            </a:r>
            <a:endParaRPr lang="en-US" sz="2400" dirty="0"/>
          </a:p>
        </p:txBody>
      </p:sp>
      <p:pic>
        <p:nvPicPr>
          <p:cNvPr id="5" name="Picture 4">
            <a:extLst>
              <a:ext uri="{FF2B5EF4-FFF2-40B4-BE49-F238E27FC236}">
                <a16:creationId xmlns:a16="http://schemas.microsoft.com/office/drawing/2014/main" id="{3E69B8FC-5FFC-4F55-89FD-8B1C905ADC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6991" y="2682772"/>
            <a:ext cx="6933033" cy="4175227"/>
          </a:xfrm>
          <a:prstGeom prst="rect">
            <a:avLst/>
          </a:prstGeom>
        </p:spPr>
      </p:pic>
    </p:spTree>
    <p:extLst>
      <p:ext uri="{BB962C8B-B14F-4D97-AF65-F5344CB8AC3E}">
        <p14:creationId xmlns:p14="http://schemas.microsoft.com/office/powerpoint/2010/main" val="4214002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02889F-997B-41A4-9D34-C3665C243C35}"/>
              </a:ext>
            </a:extLst>
          </p:cNvPr>
          <p:cNvSpPr txBox="1"/>
          <p:nvPr/>
        </p:nvSpPr>
        <p:spPr>
          <a:xfrm>
            <a:off x="11243495" y="6339014"/>
            <a:ext cx="1317949" cy="369332"/>
          </a:xfrm>
          <a:prstGeom prst="rect">
            <a:avLst/>
          </a:prstGeom>
          <a:noFill/>
        </p:spPr>
        <p:txBody>
          <a:bodyPr wrap="square">
            <a:spAutoFit/>
          </a:bodyPr>
          <a:lstStyle/>
          <a:p>
            <a:r>
              <a:rPr lang="en-US" dirty="0">
                <a:solidFill>
                  <a:srgbClr val="7030A0"/>
                </a:solidFill>
              </a:rPr>
              <a:t>Pg. 303</a:t>
            </a:r>
          </a:p>
        </p:txBody>
      </p:sp>
      <p:pic>
        <p:nvPicPr>
          <p:cNvPr id="2" name="Picture 1">
            <a:extLst>
              <a:ext uri="{FF2B5EF4-FFF2-40B4-BE49-F238E27FC236}">
                <a16:creationId xmlns:a16="http://schemas.microsoft.com/office/drawing/2014/main" id="{3207E09A-0749-4C2B-9BC8-E008EE9C2395}"/>
              </a:ext>
            </a:extLst>
          </p:cNvPr>
          <p:cNvPicPr>
            <a:picLocks noChangeAspect="1"/>
          </p:cNvPicPr>
          <p:nvPr/>
        </p:nvPicPr>
        <p:blipFill>
          <a:blip r:embed="rId2"/>
          <a:stretch>
            <a:fillRect/>
          </a:stretch>
        </p:blipFill>
        <p:spPr>
          <a:xfrm>
            <a:off x="0" y="-28876"/>
            <a:ext cx="10972799" cy="6915750"/>
          </a:xfrm>
          <a:prstGeom prst="rect">
            <a:avLst/>
          </a:prstGeom>
        </p:spPr>
      </p:pic>
      <p:sp>
        <p:nvSpPr>
          <p:cNvPr id="6" name="Rectangle 5">
            <a:extLst>
              <a:ext uri="{FF2B5EF4-FFF2-40B4-BE49-F238E27FC236}">
                <a16:creationId xmlns:a16="http://schemas.microsoft.com/office/drawing/2014/main" id="{74E28A5B-0E87-4EBC-A0F9-A5C98EA45F20}"/>
              </a:ext>
            </a:extLst>
          </p:cNvPr>
          <p:cNvSpPr/>
          <p:nvPr/>
        </p:nvSpPr>
        <p:spPr>
          <a:xfrm>
            <a:off x="5312230" y="5114047"/>
            <a:ext cx="1936984" cy="707886"/>
          </a:xfrm>
          <a:prstGeom prst="rect">
            <a:avLst/>
          </a:prstGeom>
        </p:spPr>
        <p:txBody>
          <a:bodyPr wrap="square">
            <a:spAutoFit/>
          </a:bodyPr>
          <a:lstStyle/>
          <a:p>
            <a:pPr algn="just"/>
            <a:r>
              <a:rPr lang="en-US" sz="2000" dirty="0">
                <a:solidFill>
                  <a:srgbClr val="FF0000"/>
                </a:solidFill>
              </a:rPr>
              <a:t>Renewable, no pollution</a:t>
            </a:r>
          </a:p>
        </p:txBody>
      </p:sp>
      <p:sp>
        <p:nvSpPr>
          <p:cNvPr id="7" name="Rectangle 6">
            <a:extLst>
              <a:ext uri="{FF2B5EF4-FFF2-40B4-BE49-F238E27FC236}">
                <a16:creationId xmlns:a16="http://schemas.microsoft.com/office/drawing/2014/main" id="{2C3072B3-76C6-4A7C-958D-65618BAAC931}"/>
              </a:ext>
            </a:extLst>
          </p:cNvPr>
          <p:cNvSpPr/>
          <p:nvPr/>
        </p:nvSpPr>
        <p:spPr>
          <a:xfrm>
            <a:off x="5312230" y="6000460"/>
            <a:ext cx="1936984" cy="707886"/>
          </a:xfrm>
          <a:prstGeom prst="rect">
            <a:avLst/>
          </a:prstGeom>
        </p:spPr>
        <p:txBody>
          <a:bodyPr wrap="square">
            <a:spAutoFit/>
          </a:bodyPr>
          <a:lstStyle/>
          <a:p>
            <a:pPr algn="just"/>
            <a:r>
              <a:rPr lang="en-US" sz="2000" dirty="0">
                <a:solidFill>
                  <a:srgbClr val="FF0000"/>
                </a:solidFill>
              </a:rPr>
              <a:t>Renewable, controllable</a:t>
            </a:r>
          </a:p>
        </p:txBody>
      </p:sp>
      <p:sp>
        <p:nvSpPr>
          <p:cNvPr id="8" name="Rectangle 7">
            <a:extLst>
              <a:ext uri="{FF2B5EF4-FFF2-40B4-BE49-F238E27FC236}">
                <a16:creationId xmlns:a16="http://schemas.microsoft.com/office/drawing/2014/main" id="{BCCCAE41-3A72-4E7F-8AC0-4BCC56CD0635}"/>
              </a:ext>
            </a:extLst>
          </p:cNvPr>
          <p:cNvSpPr/>
          <p:nvPr/>
        </p:nvSpPr>
        <p:spPr>
          <a:xfrm>
            <a:off x="7298818" y="5114047"/>
            <a:ext cx="3014106" cy="707886"/>
          </a:xfrm>
          <a:prstGeom prst="rect">
            <a:avLst/>
          </a:prstGeom>
        </p:spPr>
        <p:txBody>
          <a:bodyPr wrap="square">
            <a:spAutoFit/>
          </a:bodyPr>
          <a:lstStyle/>
          <a:p>
            <a:pPr algn="just"/>
            <a:r>
              <a:rPr lang="en-US" sz="2000" dirty="0">
                <a:solidFill>
                  <a:srgbClr val="FF0000"/>
                </a:solidFill>
              </a:rPr>
              <a:t>Expensive: inconsistent availability of sunlight</a:t>
            </a:r>
          </a:p>
        </p:txBody>
      </p:sp>
      <p:sp>
        <p:nvSpPr>
          <p:cNvPr id="9" name="Rectangle 8">
            <a:extLst>
              <a:ext uri="{FF2B5EF4-FFF2-40B4-BE49-F238E27FC236}">
                <a16:creationId xmlns:a16="http://schemas.microsoft.com/office/drawing/2014/main" id="{7F77481D-13E9-4036-9983-32CDB11ADDB8}"/>
              </a:ext>
            </a:extLst>
          </p:cNvPr>
          <p:cNvSpPr/>
          <p:nvPr/>
        </p:nvSpPr>
        <p:spPr>
          <a:xfrm>
            <a:off x="7298818" y="5934670"/>
            <a:ext cx="3063710" cy="923330"/>
          </a:xfrm>
          <a:prstGeom prst="rect">
            <a:avLst/>
          </a:prstGeom>
        </p:spPr>
        <p:txBody>
          <a:bodyPr wrap="square">
            <a:spAutoFit/>
          </a:bodyPr>
          <a:lstStyle/>
          <a:p>
            <a:pPr algn="just"/>
            <a:r>
              <a:rPr lang="en-US" dirty="0">
                <a:solidFill>
                  <a:srgbClr val="FF0000"/>
                </a:solidFill>
              </a:rPr>
              <a:t>Alter habitats and migrations; requires proximity to moving water. </a:t>
            </a:r>
          </a:p>
        </p:txBody>
      </p:sp>
      <p:pic>
        <p:nvPicPr>
          <p:cNvPr id="3" name="Picture 2">
            <a:hlinkClick r:id="rId3"/>
            <a:extLst>
              <a:ext uri="{FF2B5EF4-FFF2-40B4-BE49-F238E27FC236}">
                <a16:creationId xmlns:a16="http://schemas.microsoft.com/office/drawing/2014/main" id="{D88638D3-CD14-4449-807E-51C863F6DAB7}"/>
              </a:ext>
            </a:extLst>
          </p:cNvPr>
          <p:cNvPicPr>
            <a:picLocks noChangeAspect="1"/>
          </p:cNvPicPr>
          <p:nvPr/>
        </p:nvPicPr>
        <p:blipFill>
          <a:blip r:embed="rId4"/>
          <a:stretch>
            <a:fillRect/>
          </a:stretch>
        </p:blipFill>
        <p:spPr>
          <a:xfrm>
            <a:off x="10497820" y="0"/>
            <a:ext cx="1694180" cy="1265912"/>
          </a:xfrm>
          <a:prstGeom prst="rect">
            <a:avLst/>
          </a:prstGeom>
        </p:spPr>
      </p:pic>
    </p:spTree>
    <p:extLst>
      <p:ext uri="{BB962C8B-B14F-4D97-AF65-F5344CB8AC3E}">
        <p14:creationId xmlns:p14="http://schemas.microsoft.com/office/powerpoint/2010/main" val="130028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246E5A-2CA6-4B7C-B1BF-61C8862F32F7}"/>
              </a:ext>
            </a:extLst>
          </p:cNvPr>
          <p:cNvSpPr txBox="1"/>
          <p:nvPr/>
        </p:nvSpPr>
        <p:spPr>
          <a:xfrm>
            <a:off x="4112468" y="0"/>
            <a:ext cx="6097554" cy="584775"/>
          </a:xfrm>
          <a:prstGeom prst="rect">
            <a:avLst/>
          </a:prstGeom>
          <a:noFill/>
        </p:spPr>
        <p:txBody>
          <a:bodyPr wrap="square">
            <a:spAutoFit/>
          </a:bodyPr>
          <a:lstStyle/>
          <a:p>
            <a:r>
              <a:rPr lang="en-US" sz="3200" b="1" dirty="0">
                <a:solidFill>
                  <a:srgbClr val="006B66"/>
                </a:solidFill>
                <a:highlight>
                  <a:srgbClr val="FFFF00"/>
                </a:highlight>
                <a:latin typeface="AvenirLTW01"/>
              </a:rPr>
              <a:t>3.Wind Energy</a:t>
            </a:r>
          </a:p>
        </p:txBody>
      </p:sp>
      <p:sp>
        <p:nvSpPr>
          <p:cNvPr id="5" name="TextBox 4">
            <a:extLst>
              <a:ext uri="{FF2B5EF4-FFF2-40B4-BE49-F238E27FC236}">
                <a16:creationId xmlns:a16="http://schemas.microsoft.com/office/drawing/2014/main" id="{251D3DD5-FC3E-40AE-8390-903D365C51F3}"/>
              </a:ext>
            </a:extLst>
          </p:cNvPr>
          <p:cNvSpPr txBox="1"/>
          <p:nvPr/>
        </p:nvSpPr>
        <p:spPr>
          <a:xfrm>
            <a:off x="970384" y="818641"/>
            <a:ext cx="11075437" cy="2308324"/>
          </a:xfrm>
          <a:prstGeom prst="rect">
            <a:avLst/>
          </a:prstGeom>
          <a:noFill/>
        </p:spPr>
        <p:txBody>
          <a:bodyPr wrap="square">
            <a:spAutoFit/>
          </a:bodyPr>
          <a:lstStyle/>
          <a:p>
            <a:pPr algn="just"/>
            <a:r>
              <a:rPr lang="en-US" sz="2400" b="0" i="0" dirty="0">
                <a:solidFill>
                  <a:srgbClr val="000000"/>
                </a:solidFill>
                <a:effectLst/>
                <a:latin typeface="AvenirLTW01"/>
              </a:rPr>
              <a:t>Like the water cycle, wind is powered by energy from sunlight. An area of Earth’s surface warms as sunlight is converted to thermal energy. Warm air rises and expands, allowing cooler, denser air to flow in to fill the void. We know this movement of air masses as wind. Just as turbines can be used to harness the energy in moving water, they can be used to harness the energy of wind. Land-based or offshore wind “farms” consist of multiple turbines (</a:t>
            </a:r>
            <a:r>
              <a:rPr lang="en-US" sz="2400" b="1" i="0" u="none" strike="noStrike" dirty="0">
                <a:solidFill>
                  <a:srgbClr val="000000"/>
                </a:solidFill>
                <a:effectLst/>
                <a:latin typeface="AvenirLTW01"/>
              </a:rPr>
              <a:t>Figure 3</a:t>
            </a:r>
            <a:r>
              <a:rPr lang="en-US" sz="2400" b="0" i="0" dirty="0">
                <a:solidFill>
                  <a:srgbClr val="000000"/>
                </a:solidFill>
                <a:effectLst/>
                <a:latin typeface="AvenirLTW01"/>
              </a:rPr>
              <a:t>). </a:t>
            </a:r>
            <a:endParaRPr lang="en-US" sz="2400" dirty="0"/>
          </a:p>
        </p:txBody>
      </p:sp>
      <p:sp>
        <p:nvSpPr>
          <p:cNvPr id="7" name="TextBox 6">
            <a:extLst>
              <a:ext uri="{FF2B5EF4-FFF2-40B4-BE49-F238E27FC236}">
                <a16:creationId xmlns:a16="http://schemas.microsoft.com/office/drawing/2014/main" id="{83AB2890-61C4-49EF-BF02-1544397F93A1}"/>
              </a:ext>
            </a:extLst>
          </p:cNvPr>
          <p:cNvSpPr txBox="1"/>
          <p:nvPr/>
        </p:nvSpPr>
        <p:spPr>
          <a:xfrm>
            <a:off x="10802517" y="38016"/>
            <a:ext cx="124330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Math" panose="02040503050406030204" pitchFamily="18" charset="0"/>
                <a:ea typeface="Cambria Math" panose="02040503050406030204" pitchFamily="18" charset="0"/>
              </a:rPr>
              <a:t>Pg. 304</a:t>
            </a:r>
          </a:p>
        </p:txBody>
      </p:sp>
      <p:pic>
        <p:nvPicPr>
          <p:cNvPr id="12" name="Picture 11">
            <a:extLst>
              <a:ext uri="{FF2B5EF4-FFF2-40B4-BE49-F238E27FC236}">
                <a16:creationId xmlns:a16="http://schemas.microsoft.com/office/drawing/2014/main" id="{F6AEC90F-F8CA-4B23-BF79-885CF017B7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9380" y="3445925"/>
            <a:ext cx="5346441" cy="3007373"/>
          </a:xfrm>
          <a:prstGeom prst="rect">
            <a:avLst/>
          </a:prstGeom>
        </p:spPr>
      </p:pic>
      <p:pic>
        <p:nvPicPr>
          <p:cNvPr id="9" name="Picture 8">
            <a:extLst>
              <a:ext uri="{FF2B5EF4-FFF2-40B4-BE49-F238E27FC236}">
                <a16:creationId xmlns:a16="http://schemas.microsoft.com/office/drawing/2014/main" id="{09C5723A-6D39-470D-A6E1-12B2B090B160}"/>
              </a:ext>
            </a:extLst>
          </p:cNvPr>
          <p:cNvPicPr>
            <a:picLocks noChangeAspect="1"/>
          </p:cNvPicPr>
          <p:nvPr/>
        </p:nvPicPr>
        <p:blipFill>
          <a:blip r:embed="rId3"/>
          <a:stretch>
            <a:fillRect/>
          </a:stretch>
        </p:blipFill>
        <p:spPr>
          <a:xfrm>
            <a:off x="1080229" y="3083720"/>
            <a:ext cx="4945805" cy="3731781"/>
          </a:xfrm>
          <a:prstGeom prst="rect">
            <a:avLst/>
          </a:prstGeom>
        </p:spPr>
      </p:pic>
    </p:spTree>
    <p:extLst>
      <p:ext uri="{BB962C8B-B14F-4D97-AF65-F5344CB8AC3E}">
        <p14:creationId xmlns:p14="http://schemas.microsoft.com/office/powerpoint/2010/main" val="1128231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6ACAB2-1F78-46E2-B491-E95F57EF6DE4}"/>
              </a:ext>
            </a:extLst>
          </p:cNvPr>
          <p:cNvSpPr txBox="1"/>
          <p:nvPr/>
        </p:nvSpPr>
        <p:spPr>
          <a:xfrm>
            <a:off x="1537219" y="288877"/>
            <a:ext cx="10472530" cy="2677656"/>
          </a:xfrm>
          <a:prstGeom prst="rect">
            <a:avLst/>
          </a:prstGeom>
          <a:noFill/>
        </p:spPr>
        <p:txBody>
          <a:bodyPr wrap="square">
            <a:spAutoFit/>
          </a:bodyPr>
          <a:lstStyle/>
          <a:p>
            <a:pPr algn="just"/>
            <a:r>
              <a:rPr lang="en-US" sz="2400" b="0" i="0" dirty="0">
                <a:solidFill>
                  <a:srgbClr val="000000"/>
                </a:solidFill>
                <a:effectLst/>
                <a:latin typeface="AvenirLTW01"/>
              </a:rPr>
              <a:t>Wind farms do best in areas that receive a steady supply of wind. Some farms are found in valleys between mountains that channel and concentrate the wind. Others are found in the ocean, where land and sea breezes provide strong winds. The costs of constructing wind farms are considerable, and some people are concerned that large turbines threaten birds and spoil natural scenery. But wind power is already less expensive than coal power in many parts of the country, and it is the fastest-growing energy source in the world.</a:t>
            </a:r>
            <a:endParaRPr lang="en-US" sz="2400" dirty="0"/>
          </a:p>
        </p:txBody>
      </p:sp>
      <p:pic>
        <p:nvPicPr>
          <p:cNvPr id="5" name="Picture 4">
            <a:extLst>
              <a:ext uri="{FF2B5EF4-FFF2-40B4-BE49-F238E27FC236}">
                <a16:creationId xmlns:a16="http://schemas.microsoft.com/office/drawing/2014/main" id="{8A1A6577-458F-49DD-AF2F-A5E1E71B0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9363" y="2581469"/>
            <a:ext cx="3421225" cy="4276531"/>
          </a:xfrm>
          <a:prstGeom prst="rect">
            <a:avLst/>
          </a:prstGeom>
        </p:spPr>
      </p:pic>
      <p:pic>
        <p:nvPicPr>
          <p:cNvPr id="7" name="Picture 6">
            <a:extLst>
              <a:ext uri="{FF2B5EF4-FFF2-40B4-BE49-F238E27FC236}">
                <a16:creationId xmlns:a16="http://schemas.microsoft.com/office/drawing/2014/main" id="{75AA803C-886B-4AB0-B7F4-2B157ECD02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492" y="3529109"/>
            <a:ext cx="5715000" cy="2381250"/>
          </a:xfrm>
          <a:prstGeom prst="rect">
            <a:avLst/>
          </a:prstGeom>
        </p:spPr>
      </p:pic>
    </p:spTree>
    <p:extLst>
      <p:ext uri="{BB962C8B-B14F-4D97-AF65-F5344CB8AC3E}">
        <p14:creationId xmlns:p14="http://schemas.microsoft.com/office/powerpoint/2010/main" val="3103955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2B965C-9416-4C73-92BD-1B70A68DA2F4}"/>
              </a:ext>
            </a:extLst>
          </p:cNvPr>
          <p:cNvSpPr txBox="1"/>
          <p:nvPr/>
        </p:nvSpPr>
        <p:spPr>
          <a:xfrm>
            <a:off x="10634566" y="91074"/>
            <a:ext cx="164452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Math" panose="02040503050406030204" pitchFamily="18" charset="0"/>
                <a:ea typeface="Cambria Math" panose="02040503050406030204" pitchFamily="18" charset="0"/>
                <a:cs typeface="+mn-cs"/>
              </a:rPr>
              <a:t>Pg. 304</a:t>
            </a:r>
          </a:p>
        </p:txBody>
      </p:sp>
      <p:pic>
        <p:nvPicPr>
          <p:cNvPr id="2" name="Picture 1">
            <a:extLst>
              <a:ext uri="{FF2B5EF4-FFF2-40B4-BE49-F238E27FC236}">
                <a16:creationId xmlns:a16="http://schemas.microsoft.com/office/drawing/2014/main" id="{E0DA491B-47F2-4F22-9896-89A6AEEB2C80}"/>
              </a:ext>
            </a:extLst>
          </p:cNvPr>
          <p:cNvPicPr>
            <a:picLocks noChangeAspect="1"/>
          </p:cNvPicPr>
          <p:nvPr/>
        </p:nvPicPr>
        <p:blipFill>
          <a:blip r:embed="rId2"/>
          <a:stretch>
            <a:fillRect/>
          </a:stretch>
        </p:blipFill>
        <p:spPr>
          <a:xfrm>
            <a:off x="1673608" y="132493"/>
            <a:ext cx="8844783" cy="6593014"/>
          </a:xfrm>
          <a:prstGeom prst="rect">
            <a:avLst/>
          </a:prstGeom>
        </p:spPr>
      </p:pic>
      <p:sp>
        <p:nvSpPr>
          <p:cNvPr id="4" name="Rectangle 3">
            <a:extLst>
              <a:ext uri="{FF2B5EF4-FFF2-40B4-BE49-F238E27FC236}">
                <a16:creationId xmlns:a16="http://schemas.microsoft.com/office/drawing/2014/main" id="{6DEE50AE-E0CF-46F8-9A55-5379BED3F7D8}"/>
              </a:ext>
            </a:extLst>
          </p:cNvPr>
          <p:cNvSpPr/>
          <p:nvPr/>
        </p:nvSpPr>
        <p:spPr>
          <a:xfrm>
            <a:off x="5175315" y="147636"/>
            <a:ext cx="5307291" cy="842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5E96E76-BA4F-4953-9158-E42826D36A05}"/>
              </a:ext>
            </a:extLst>
          </p:cNvPr>
          <p:cNvPicPr>
            <a:picLocks noChangeAspect="1"/>
          </p:cNvPicPr>
          <p:nvPr/>
        </p:nvPicPr>
        <p:blipFill>
          <a:blip r:embed="rId3"/>
          <a:stretch>
            <a:fillRect/>
          </a:stretch>
        </p:blipFill>
        <p:spPr>
          <a:xfrm>
            <a:off x="5967856" y="1603759"/>
            <a:ext cx="4290530" cy="4838259"/>
          </a:xfrm>
          <a:prstGeom prst="rect">
            <a:avLst/>
          </a:prstGeom>
        </p:spPr>
      </p:pic>
      <p:sp>
        <p:nvSpPr>
          <p:cNvPr id="8" name="Rectangle 7">
            <a:extLst>
              <a:ext uri="{FF2B5EF4-FFF2-40B4-BE49-F238E27FC236}">
                <a16:creationId xmlns:a16="http://schemas.microsoft.com/office/drawing/2014/main" id="{90F5BE40-7F45-4BAE-A4CB-F58359545C42}"/>
              </a:ext>
            </a:extLst>
          </p:cNvPr>
          <p:cNvSpPr/>
          <p:nvPr/>
        </p:nvSpPr>
        <p:spPr>
          <a:xfrm>
            <a:off x="4159015" y="3728307"/>
            <a:ext cx="1936984" cy="400110"/>
          </a:xfrm>
          <a:prstGeom prst="rect">
            <a:avLst/>
          </a:prstGeom>
        </p:spPr>
        <p:txBody>
          <a:bodyPr wrap="square">
            <a:spAutoFit/>
          </a:bodyPr>
          <a:lstStyle/>
          <a:p>
            <a:pPr algn="just"/>
            <a:r>
              <a:rPr lang="en-US" sz="2000" dirty="0">
                <a:solidFill>
                  <a:srgbClr val="FF0000"/>
                </a:solidFill>
              </a:rPr>
              <a:t>300</a:t>
            </a:r>
          </a:p>
        </p:txBody>
      </p:sp>
    </p:spTree>
    <p:extLst>
      <p:ext uri="{BB962C8B-B14F-4D97-AF65-F5344CB8AC3E}">
        <p14:creationId xmlns:p14="http://schemas.microsoft.com/office/powerpoint/2010/main" val="109081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5AA1DF-5DCE-4A0E-A16B-8214167D82AC}"/>
              </a:ext>
            </a:extLst>
          </p:cNvPr>
          <p:cNvSpPr txBox="1"/>
          <p:nvPr/>
        </p:nvSpPr>
        <p:spPr>
          <a:xfrm>
            <a:off x="4019162" y="128932"/>
            <a:ext cx="3902528" cy="584775"/>
          </a:xfrm>
          <a:prstGeom prst="rect">
            <a:avLst/>
          </a:prstGeom>
          <a:noFill/>
        </p:spPr>
        <p:txBody>
          <a:bodyPr wrap="square">
            <a:spAutoFit/>
          </a:bodyPr>
          <a:lstStyle/>
          <a:p>
            <a:r>
              <a:rPr lang="en-US" sz="3200" b="1" dirty="0">
                <a:solidFill>
                  <a:srgbClr val="006B66"/>
                </a:solidFill>
                <a:highlight>
                  <a:srgbClr val="FFFF00"/>
                </a:highlight>
                <a:latin typeface="AvenirLTW01"/>
              </a:rPr>
              <a:t>4.Geothermal Energy</a:t>
            </a:r>
          </a:p>
        </p:txBody>
      </p:sp>
      <p:sp>
        <p:nvSpPr>
          <p:cNvPr id="5" name="TextBox 4">
            <a:extLst>
              <a:ext uri="{FF2B5EF4-FFF2-40B4-BE49-F238E27FC236}">
                <a16:creationId xmlns:a16="http://schemas.microsoft.com/office/drawing/2014/main" id="{F47EFEF1-E61C-4AF8-B911-CFFAC4DBE4E6}"/>
              </a:ext>
            </a:extLst>
          </p:cNvPr>
          <p:cNvSpPr txBox="1"/>
          <p:nvPr/>
        </p:nvSpPr>
        <p:spPr>
          <a:xfrm>
            <a:off x="1378598" y="862996"/>
            <a:ext cx="10813402" cy="1569660"/>
          </a:xfrm>
          <a:prstGeom prst="rect">
            <a:avLst/>
          </a:prstGeom>
          <a:noFill/>
        </p:spPr>
        <p:txBody>
          <a:bodyPr wrap="square">
            <a:spAutoFit/>
          </a:bodyPr>
          <a:lstStyle/>
          <a:p>
            <a:pPr algn="just"/>
            <a:r>
              <a:rPr lang="en-US" sz="2400" b="0" i="0" dirty="0">
                <a:solidFill>
                  <a:srgbClr val="000000"/>
                </a:solidFill>
                <a:effectLst/>
                <a:latin typeface="AvenirLTW01"/>
              </a:rPr>
              <a:t>One renewable energy source not originating with the sun is geothermal energy. Deep below Earth’s surface, the rock of Earth’s crust is hot. In some places on Earth’s surface, this heat can be used on a small scale to warm homes. On a larger scale, geothermal energy plants (</a:t>
            </a:r>
            <a:r>
              <a:rPr lang="en-US" sz="2400" b="1" i="0" u="none" strike="noStrike" dirty="0">
                <a:solidFill>
                  <a:srgbClr val="000000"/>
                </a:solidFill>
                <a:effectLst/>
                <a:latin typeface="AvenirLTW01"/>
              </a:rPr>
              <a:t>Figure 4</a:t>
            </a:r>
            <a:r>
              <a:rPr lang="en-US" sz="2400" b="0" i="0" dirty="0">
                <a:solidFill>
                  <a:srgbClr val="000000"/>
                </a:solidFill>
                <a:effectLst/>
                <a:latin typeface="AvenirLTW01"/>
              </a:rPr>
              <a:t>) use this heat to generate electricity. </a:t>
            </a:r>
            <a:endParaRPr lang="en-US" sz="2400" dirty="0"/>
          </a:p>
        </p:txBody>
      </p:sp>
      <p:sp>
        <p:nvSpPr>
          <p:cNvPr id="11" name="TextBox 10">
            <a:extLst>
              <a:ext uri="{FF2B5EF4-FFF2-40B4-BE49-F238E27FC236}">
                <a16:creationId xmlns:a16="http://schemas.microsoft.com/office/drawing/2014/main" id="{C225FB25-5594-4584-8E10-126E9CD6CEF8}"/>
              </a:ext>
            </a:extLst>
          </p:cNvPr>
          <p:cNvSpPr txBox="1"/>
          <p:nvPr/>
        </p:nvSpPr>
        <p:spPr>
          <a:xfrm>
            <a:off x="10394592" y="95854"/>
            <a:ext cx="1756487"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Math" panose="02040503050406030204" pitchFamily="18" charset="0"/>
                <a:ea typeface="Cambria Math" panose="02040503050406030204" pitchFamily="18" charset="0"/>
                <a:cs typeface="+mn-cs"/>
              </a:rPr>
              <a:t>Pg. 305</a:t>
            </a:r>
          </a:p>
        </p:txBody>
      </p:sp>
      <p:pic>
        <p:nvPicPr>
          <p:cNvPr id="2" name="Picture 1">
            <a:extLst>
              <a:ext uri="{FF2B5EF4-FFF2-40B4-BE49-F238E27FC236}">
                <a16:creationId xmlns:a16="http://schemas.microsoft.com/office/drawing/2014/main" id="{B218F5A8-2766-44C2-A4E4-BD7F7DB26EDE}"/>
              </a:ext>
            </a:extLst>
          </p:cNvPr>
          <p:cNvPicPr>
            <a:picLocks noChangeAspect="1"/>
          </p:cNvPicPr>
          <p:nvPr/>
        </p:nvPicPr>
        <p:blipFill>
          <a:blip r:embed="rId2"/>
          <a:stretch>
            <a:fillRect/>
          </a:stretch>
        </p:blipFill>
        <p:spPr>
          <a:xfrm>
            <a:off x="1904923" y="2434932"/>
            <a:ext cx="8382154" cy="4294136"/>
          </a:xfrm>
          <a:prstGeom prst="rect">
            <a:avLst/>
          </a:prstGeom>
        </p:spPr>
      </p:pic>
    </p:spTree>
    <p:extLst>
      <p:ext uri="{BB962C8B-B14F-4D97-AF65-F5344CB8AC3E}">
        <p14:creationId xmlns:p14="http://schemas.microsoft.com/office/powerpoint/2010/main" val="726385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76F815-6826-448A-9416-E4395CCCFF58}"/>
              </a:ext>
            </a:extLst>
          </p:cNvPr>
          <p:cNvPicPr>
            <a:picLocks noChangeAspect="1"/>
          </p:cNvPicPr>
          <p:nvPr/>
        </p:nvPicPr>
        <p:blipFill>
          <a:blip r:embed="rId2"/>
          <a:stretch>
            <a:fillRect/>
          </a:stretch>
        </p:blipFill>
        <p:spPr>
          <a:xfrm>
            <a:off x="112840" y="-93395"/>
            <a:ext cx="11966320" cy="7044788"/>
          </a:xfrm>
          <a:prstGeom prst="rect">
            <a:avLst/>
          </a:prstGeom>
        </p:spPr>
      </p:pic>
    </p:spTree>
    <p:extLst>
      <p:ext uri="{BB962C8B-B14F-4D97-AF65-F5344CB8AC3E}">
        <p14:creationId xmlns:p14="http://schemas.microsoft.com/office/powerpoint/2010/main" val="2129872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E25570-5F23-492F-8209-D252D6C30CC8}"/>
              </a:ext>
            </a:extLst>
          </p:cNvPr>
          <p:cNvSpPr txBox="1"/>
          <p:nvPr/>
        </p:nvSpPr>
        <p:spPr>
          <a:xfrm>
            <a:off x="1677970" y="4727655"/>
            <a:ext cx="10339401" cy="1938992"/>
          </a:xfrm>
          <a:prstGeom prst="rect">
            <a:avLst/>
          </a:prstGeom>
          <a:noFill/>
        </p:spPr>
        <p:txBody>
          <a:bodyPr wrap="square">
            <a:spAutoFit/>
          </a:bodyPr>
          <a:lstStyle/>
          <a:p>
            <a:pPr algn="just"/>
            <a:r>
              <a:rPr lang="en-US" sz="2400" b="0" i="0" dirty="0">
                <a:solidFill>
                  <a:srgbClr val="000000"/>
                </a:solidFill>
                <a:effectLst/>
                <a:latin typeface="AvenirLTW01"/>
              </a:rPr>
              <a:t>One of the biggest drawbacks is that geothermal reservoirs are not easy to find. The site must be located over a geothermal hot spot, where the rock is hot enough to continuously reheat pumped water. The best sites are near volcanic areas. While initial costs to construct the plant and drill the pipes are expensive, the power it can provide in the long run makes up for it.</a:t>
            </a:r>
            <a:endParaRPr lang="en-US" sz="2400" dirty="0"/>
          </a:p>
        </p:txBody>
      </p:sp>
      <p:pic>
        <p:nvPicPr>
          <p:cNvPr id="3" name="Picture 2">
            <a:extLst>
              <a:ext uri="{FF2B5EF4-FFF2-40B4-BE49-F238E27FC236}">
                <a16:creationId xmlns:a16="http://schemas.microsoft.com/office/drawing/2014/main" id="{AA1ED75B-868B-40C3-AD63-4C060EBBC138}"/>
              </a:ext>
            </a:extLst>
          </p:cNvPr>
          <p:cNvPicPr>
            <a:picLocks noChangeAspect="1"/>
          </p:cNvPicPr>
          <p:nvPr/>
        </p:nvPicPr>
        <p:blipFill>
          <a:blip r:embed="rId2"/>
          <a:stretch>
            <a:fillRect/>
          </a:stretch>
        </p:blipFill>
        <p:spPr>
          <a:xfrm>
            <a:off x="8490794" y="191353"/>
            <a:ext cx="1928027" cy="1455546"/>
          </a:xfrm>
          <a:prstGeom prst="rect">
            <a:avLst/>
          </a:prstGeom>
        </p:spPr>
      </p:pic>
      <p:pic>
        <p:nvPicPr>
          <p:cNvPr id="5" name="Picture 4">
            <a:extLst>
              <a:ext uri="{FF2B5EF4-FFF2-40B4-BE49-F238E27FC236}">
                <a16:creationId xmlns:a16="http://schemas.microsoft.com/office/drawing/2014/main" id="{F7635463-9611-4752-96D8-CE6BBD3D82A4}"/>
              </a:ext>
            </a:extLst>
          </p:cNvPr>
          <p:cNvPicPr>
            <a:picLocks noChangeAspect="1"/>
          </p:cNvPicPr>
          <p:nvPr/>
        </p:nvPicPr>
        <p:blipFill>
          <a:blip r:embed="rId3"/>
          <a:stretch>
            <a:fillRect/>
          </a:stretch>
        </p:blipFill>
        <p:spPr>
          <a:xfrm>
            <a:off x="108640" y="191353"/>
            <a:ext cx="8382154" cy="4294136"/>
          </a:xfrm>
          <a:prstGeom prst="rect">
            <a:avLst/>
          </a:prstGeom>
        </p:spPr>
      </p:pic>
      <p:pic>
        <p:nvPicPr>
          <p:cNvPr id="6" name="Picture 5">
            <a:extLst>
              <a:ext uri="{FF2B5EF4-FFF2-40B4-BE49-F238E27FC236}">
                <a16:creationId xmlns:a16="http://schemas.microsoft.com/office/drawing/2014/main" id="{7B88D177-4C4E-4B11-AFC4-B54B719FEE8F}"/>
              </a:ext>
            </a:extLst>
          </p:cNvPr>
          <p:cNvPicPr>
            <a:picLocks noChangeAspect="1"/>
          </p:cNvPicPr>
          <p:nvPr/>
        </p:nvPicPr>
        <p:blipFill>
          <a:blip r:embed="rId4"/>
          <a:stretch>
            <a:fillRect/>
          </a:stretch>
        </p:blipFill>
        <p:spPr>
          <a:xfrm>
            <a:off x="298445" y="277230"/>
            <a:ext cx="7994073" cy="4084674"/>
          </a:xfrm>
          <a:prstGeom prst="rect">
            <a:avLst/>
          </a:prstGeom>
        </p:spPr>
      </p:pic>
    </p:spTree>
    <p:extLst>
      <p:ext uri="{BB962C8B-B14F-4D97-AF65-F5344CB8AC3E}">
        <p14:creationId xmlns:p14="http://schemas.microsoft.com/office/powerpoint/2010/main" val="176240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1258D0-3D68-4AEF-9961-9300607A55F0}"/>
              </a:ext>
            </a:extLst>
          </p:cNvPr>
          <p:cNvSpPr txBox="1"/>
          <p:nvPr/>
        </p:nvSpPr>
        <p:spPr>
          <a:xfrm>
            <a:off x="3953848" y="221216"/>
            <a:ext cx="6097554" cy="584775"/>
          </a:xfrm>
          <a:prstGeom prst="rect">
            <a:avLst/>
          </a:prstGeom>
          <a:noFill/>
        </p:spPr>
        <p:txBody>
          <a:bodyPr wrap="square">
            <a:spAutoFit/>
          </a:bodyPr>
          <a:lstStyle/>
          <a:p>
            <a:r>
              <a:rPr lang="en-US" sz="3200" b="1" dirty="0">
                <a:solidFill>
                  <a:srgbClr val="006B66"/>
                </a:solidFill>
                <a:highlight>
                  <a:srgbClr val="FFFF00"/>
                </a:highlight>
                <a:latin typeface="AvenirLTW01"/>
              </a:rPr>
              <a:t>5.Bioenergy Resources</a:t>
            </a:r>
          </a:p>
        </p:txBody>
      </p:sp>
      <p:sp>
        <p:nvSpPr>
          <p:cNvPr id="5" name="TextBox 4">
            <a:extLst>
              <a:ext uri="{FF2B5EF4-FFF2-40B4-BE49-F238E27FC236}">
                <a16:creationId xmlns:a16="http://schemas.microsoft.com/office/drawing/2014/main" id="{E23B8964-1F3A-45A9-AA75-F3BE5FBE34DF}"/>
              </a:ext>
            </a:extLst>
          </p:cNvPr>
          <p:cNvSpPr txBox="1"/>
          <p:nvPr/>
        </p:nvSpPr>
        <p:spPr>
          <a:xfrm>
            <a:off x="1481234" y="797510"/>
            <a:ext cx="10710765" cy="1200329"/>
          </a:xfrm>
          <a:prstGeom prst="rect">
            <a:avLst/>
          </a:prstGeom>
          <a:noFill/>
        </p:spPr>
        <p:txBody>
          <a:bodyPr wrap="square">
            <a:spAutoFit/>
          </a:bodyPr>
          <a:lstStyle/>
          <a:p>
            <a:r>
              <a:rPr lang="en-US" sz="2400" b="0" i="0" dirty="0">
                <a:solidFill>
                  <a:srgbClr val="000000"/>
                </a:solidFill>
                <a:effectLst/>
                <a:latin typeface="AvenirLTW01"/>
              </a:rPr>
              <a:t>Biomass such as wood, grasses, coconut husks, and other plant-based materials have been burned to produce light and heat for thousands of years. These resources are only limited by where they can grow. </a:t>
            </a:r>
            <a:endParaRPr lang="en-US" sz="2400" dirty="0"/>
          </a:p>
        </p:txBody>
      </p:sp>
      <p:pic>
        <p:nvPicPr>
          <p:cNvPr id="7" name="Picture 6">
            <a:extLst>
              <a:ext uri="{FF2B5EF4-FFF2-40B4-BE49-F238E27FC236}">
                <a16:creationId xmlns:a16="http://schemas.microsoft.com/office/drawing/2014/main" id="{679925D4-B43B-4D92-94BA-40BD3E3DCB10}"/>
              </a:ext>
            </a:extLst>
          </p:cNvPr>
          <p:cNvPicPr>
            <a:picLocks noChangeAspect="1"/>
          </p:cNvPicPr>
          <p:nvPr/>
        </p:nvPicPr>
        <p:blipFill>
          <a:blip r:embed="rId4"/>
          <a:stretch>
            <a:fillRect/>
          </a:stretch>
        </p:blipFill>
        <p:spPr>
          <a:xfrm>
            <a:off x="6596743" y="1642847"/>
            <a:ext cx="5595256" cy="5188961"/>
          </a:xfrm>
          <a:prstGeom prst="rect">
            <a:avLst/>
          </a:prstGeom>
        </p:spPr>
      </p:pic>
      <p:sp>
        <p:nvSpPr>
          <p:cNvPr id="9" name="TextBox 8">
            <a:extLst>
              <a:ext uri="{FF2B5EF4-FFF2-40B4-BE49-F238E27FC236}">
                <a16:creationId xmlns:a16="http://schemas.microsoft.com/office/drawing/2014/main" id="{BE23F8C2-DB12-4BD1-BC8D-299153427B72}"/>
              </a:ext>
            </a:extLst>
          </p:cNvPr>
          <p:cNvSpPr txBox="1"/>
          <p:nvPr/>
        </p:nvSpPr>
        <p:spPr>
          <a:xfrm>
            <a:off x="10259009" y="144009"/>
            <a:ext cx="1394926"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Math" panose="02040503050406030204" pitchFamily="18" charset="0"/>
                <a:ea typeface="Cambria Math" panose="02040503050406030204" pitchFamily="18" charset="0"/>
                <a:cs typeface="+mn-cs"/>
              </a:rPr>
              <a:t>Pg. 305</a:t>
            </a:r>
          </a:p>
        </p:txBody>
      </p:sp>
      <p:pic>
        <p:nvPicPr>
          <p:cNvPr id="2" name="AVA643523">
            <a:hlinkClick r:id="" action="ppaction://media"/>
            <a:extLst>
              <a:ext uri="{FF2B5EF4-FFF2-40B4-BE49-F238E27FC236}">
                <a16:creationId xmlns:a16="http://schemas.microsoft.com/office/drawing/2014/main" id="{812AB09A-6DEA-476D-9E4F-0AC39F0E30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722" y="2411727"/>
            <a:ext cx="6491021" cy="3651199"/>
          </a:xfrm>
          <a:prstGeom prst="rect">
            <a:avLst/>
          </a:prstGeom>
        </p:spPr>
      </p:pic>
    </p:spTree>
    <p:extLst>
      <p:ext uri="{BB962C8B-B14F-4D97-AF65-F5344CB8AC3E}">
        <p14:creationId xmlns:p14="http://schemas.microsoft.com/office/powerpoint/2010/main" val="373292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6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3B56EB-9039-421F-8774-CC8F218694E8}"/>
              </a:ext>
            </a:extLst>
          </p:cNvPr>
          <p:cNvSpPr txBox="1"/>
          <p:nvPr/>
        </p:nvSpPr>
        <p:spPr>
          <a:xfrm>
            <a:off x="1779814" y="143967"/>
            <a:ext cx="10321989" cy="2308324"/>
          </a:xfrm>
          <a:prstGeom prst="rect">
            <a:avLst/>
          </a:prstGeom>
          <a:noFill/>
        </p:spPr>
        <p:txBody>
          <a:bodyPr wrap="square">
            <a:spAutoFit/>
          </a:bodyPr>
          <a:lstStyle/>
          <a:p>
            <a:r>
              <a:rPr kumimoji="0" lang="en-US" sz="2400" b="0" i="0" u="none" strike="noStrike" kern="1200" cap="none" spc="0" normalizeH="0" baseline="0" noProof="0" dirty="0">
                <a:ln>
                  <a:noFill/>
                </a:ln>
                <a:solidFill>
                  <a:srgbClr val="000000"/>
                </a:solidFill>
                <a:effectLst/>
                <a:uLnTx/>
                <a:uFillTx/>
                <a:latin typeface="AvenirLTW01"/>
                <a:ea typeface="+mn-ea"/>
                <a:cs typeface="+mn-cs"/>
              </a:rPr>
              <a:t>Scientists have developed ways to turn these resources into biofuels such as ethanol, which is usually made from corn or sugar cane, and biodiesel, which can be made from used cooking oil. Unfortunately, the energy that goes into producing these biofuels is often equal to or greater than the energy they yield. Also, burning biofuels is not much better for the atmosphere than burning fossil fuels.</a:t>
            </a:r>
            <a:endParaRPr lang="en-US" dirty="0"/>
          </a:p>
        </p:txBody>
      </p:sp>
      <p:pic>
        <p:nvPicPr>
          <p:cNvPr id="4" name="Picture 3">
            <a:extLst>
              <a:ext uri="{FF2B5EF4-FFF2-40B4-BE49-F238E27FC236}">
                <a16:creationId xmlns:a16="http://schemas.microsoft.com/office/drawing/2014/main" id="{95B54766-275C-4F94-8849-92E868EA4D90}"/>
              </a:ext>
            </a:extLst>
          </p:cNvPr>
          <p:cNvPicPr>
            <a:picLocks noChangeAspect="1"/>
          </p:cNvPicPr>
          <p:nvPr/>
        </p:nvPicPr>
        <p:blipFill>
          <a:blip r:embed="rId2"/>
          <a:stretch>
            <a:fillRect/>
          </a:stretch>
        </p:blipFill>
        <p:spPr>
          <a:xfrm>
            <a:off x="4609323" y="2127365"/>
            <a:ext cx="7582678" cy="4730635"/>
          </a:xfrm>
          <a:prstGeom prst="rect">
            <a:avLst/>
          </a:prstGeom>
        </p:spPr>
      </p:pic>
      <p:pic>
        <p:nvPicPr>
          <p:cNvPr id="5" name="Picture 4">
            <a:hlinkClick r:id="rId3"/>
            <a:extLst>
              <a:ext uri="{FF2B5EF4-FFF2-40B4-BE49-F238E27FC236}">
                <a16:creationId xmlns:a16="http://schemas.microsoft.com/office/drawing/2014/main" id="{12645657-C97A-40F8-A9A0-9C53062AF13F}"/>
              </a:ext>
            </a:extLst>
          </p:cNvPr>
          <p:cNvPicPr>
            <a:picLocks noChangeAspect="1"/>
          </p:cNvPicPr>
          <p:nvPr/>
        </p:nvPicPr>
        <p:blipFill rotWithShape="1">
          <a:blip r:embed="rId4"/>
          <a:srcRect b="63599"/>
          <a:stretch/>
        </p:blipFill>
        <p:spPr>
          <a:xfrm>
            <a:off x="575293" y="3956053"/>
            <a:ext cx="3551228" cy="851618"/>
          </a:xfrm>
          <a:prstGeom prst="rect">
            <a:avLst/>
          </a:prstGeom>
        </p:spPr>
      </p:pic>
    </p:spTree>
    <p:extLst>
      <p:ext uri="{BB962C8B-B14F-4D97-AF65-F5344CB8AC3E}">
        <p14:creationId xmlns:p14="http://schemas.microsoft.com/office/powerpoint/2010/main" val="3110767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18A9A61C-C4BA-4D88-9A52-D2CB0ED5A5B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DBBB2FFA-92FA-4808-8A57-A61C082E8704}"/>
              </a:ext>
            </a:extLst>
          </p:cNvPr>
          <p:cNvPicPr>
            <a:picLocks noChangeAspect="1"/>
          </p:cNvPicPr>
          <p:nvPr/>
        </p:nvPicPr>
        <p:blipFill>
          <a:blip r:embed="rId2"/>
          <a:stretch>
            <a:fillRect/>
          </a:stretch>
        </p:blipFill>
        <p:spPr>
          <a:xfrm>
            <a:off x="439193" y="0"/>
            <a:ext cx="11313613" cy="3838149"/>
          </a:xfrm>
          <a:prstGeom prst="rect">
            <a:avLst/>
          </a:prstGeom>
        </p:spPr>
      </p:pic>
      <p:sp>
        <p:nvSpPr>
          <p:cNvPr id="6" name="Rectangle 5">
            <a:extLst>
              <a:ext uri="{FF2B5EF4-FFF2-40B4-BE49-F238E27FC236}">
                <a16:creationId xmlns:a16="http://schemas.microsoft.com/office/drawing/2014/main" id="{96A3DA76-2F53-49ED-8994-171D61BBB1B6}"/>
              </a:ext>
            </a:extLst>
          </p:cNvPr>
          <p:cNvSpPr/>
          <p:nvPr/>
        </p:nvSpPr>
        <p:spPr>
          <a:xfrm>
            <a:off x="794323" y="1834231"/>
            <a:ext cx="10706378" cy="1569660"/>
          </a:xfrm>
          <a:prstGeom prst="rect">
            <a:avLst/>
          </a:prstGeom>
        </p:spPr>
        <p:txBody>
          <a:bodyPr wrap="square">
            <a:spAutoFit/>
          </a:bodyPr>
          <a:lstStyle/>
          <a:p>
            <a:pPr algn="just"/>
            <a:r>
              <a:rPr lang="en-US" sz="3200" dirty="0">
                <a:solidFill>
                  <a:srgbClr val="FF0000"/>
                </a:solidFill>
              </a:rPr>
              <a:t>Making ethanol can take almost as much energy as the ethanol will yield. The initial cost of geothermal is high but the power output is greater and the costs decline over time. </a:t>
            </a:r>
          </a:p>
        </p:txBody>
      </p:sp>
      <p:pic>
        <p:nvPicPr>
          <p:cNvPr id="7" name="Picture 6">
            <a:hlinkClick r:id="rId3"/>
            <a:extLst>
              <a:ext uri="{FF2B5EF4-FFF2-40B4-BE49-F238E27FC236}">
                <a16:creationId xmlns:a16="http://schemas.microsoft.com/office/drawing/2014/main" id="{56220BF2-F10D-4B4C-832A-55E5E82918A3}"/>
              </a:ext>
            </a:extLst>
          </p:cNvPr>
          <p:cNvPicPr>
            <a:picLocks noChangeAspect="1"/>
          </p:cNvPicPr>
          <p:nvPr/>
        </p:nvPicPr>
        <p:blipFill>
          <a:blip r:embed="rId4"/>
          <a:stretch>
            <a:fillRect/>
          </a:stretch>
        </p:blipFill>
        <p:spPr>
          <a:xfrm>
            <a:off x="8201578" y="4220003"/>
            <a:ext cx="3551228" cy="2339543"/>
          </a:xfrm>
          <a:prstGeom prst="rect">
            <a:avLst/>
          </a:prstGeom>
        </p:spPr>
      </p:pic>
    </p:spTree>
    <p:extLst>
      <p:ext uri="{BB962C8B-B14F-4D97-AF65-F5344CB8AC3E}">
        <p14:creationId xmlns:p14="http://schemas.microsoft.com/office/powerpoint/2010/main" val="278409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11D89BA-E5DE-4CDF-8188-8B44FE0C4A20}"/>
              </a:ext>
            </a:extLst>
          </p:cNvPr>
          <p:cNvSpPr txBox="1"/>
          <p:nvPr/>
        </p:nvSpPr>
        <p:spPr>
          <a:xfrm>
            <a:off x="0" y="0"/>
            <a:ext cx="1887116"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Cambria Math" panose="02040503050406030204" pitchFamily="18" charset="0"/>
                <a:ea typeface="Cambria Math" panose="02040503050406030204" pitchFamily="18" charset="0"/>
                <a:cs typeface="+mn-cs"/>
              </a:rPr>
              <a:t>Pg. 306</a:t>
            </a:r>
          </a:p>
        </p:txBody>
      </p:sp>
      <p:pic>
        <p:nvPicPr>
          <p:cNvPr id="2" name="Picture 1">
            <a:extLst>
              <a:ext uri="{FF2B5EF4-FFF2-40B4-BE49-F238E27FC236}">
                <a16:creationId xmlns:a16="http://schemas.microsoft.com/office/drawing/2014/main" id="{AA7293AF-A86D-4DC6-B79D-FF4E489B8C38}"/>
              </a:ext>
            </a:extLst>
          </p:cNvPr>
          <p:cNvPicPr>
            <a:picLocks noChangeAspect="1"/>
          </p:cNvPicPr>
          <p:nvPr/>
        </p:nvPicPr>
        <p:blipFill>
          <a:blip r:embed="rId2"/>
          <a:stretch>
            <a:fillRect/>
          </a:stretch>
        </p:blipFill>
        <p:spPr>
          <a:xfrm>
            <a:off x="2151626" y="-7453"/>
            <a:ext cx="9397036" cy="6865453"/>
          </a:xfrm>
          <a:prstGeom prst="rect">
            <a:avLst/>
          </a:prstGeom>
        </p:spPr>
      </p:pic>
    </p:spTree>
    <p:extLst>
      <p:ext uri="{BB962C8B-B14F-4D97-AF65-F5344CB8AC3E}">
        <p14:creationId xmlns:p14="http://schemas.microsoft.com/office/powerpoint/2010/main" val="2199421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F6B22-30A2-4220-BE7E-385B6A65012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28067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atural Resources Word Search | Worksheet | Education.com | Natural  resources lesson, Nonrenewable resources, Good vocabulary">
            <a:extLst>
              <a:ext uri="{FF2B5EF4-FFF2-40B4-BE49-F238E27FC236}">
                <a16:creationId xmlns:a16="http://schemas.microsoft.com/office/drawing/2014/main" id="{52F4E81E-3083-4EF2-A5F4-14B79AE29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481" y="-45535"/>
            <a:ext cx="5369038" cy="6949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839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BB1DCC-C0C3-40E7-8B81-28215569E2BE}"/>
              </a:ext>
            </a:extLst>
          </p:cNvPr>
          <p:cNvSpPr txBox="1"/>
          <p:nvPr/>
        </p:nvSpPr>
        <p:spPr>
          <a:xfrm>
            <a:off x="2890157" y="65515"/>
            <a:ext cx="8091973" cy="1261884"/>
          </a:xfrm>
          <a:prstGeom prst="rect">
            <a:avLst/>
          </a:prstGeom>
          <a:noFill/>
        </p:spPr>
        <p:txBody>
          <a:bodyPr wrap="square">
            <a:spAutoFit/>
          </a:bodyPr>
          <a:lstStyle/>
          <a:p>
            <a:pPr fontAlgn="base"/>
            <a:r>
              <a:rPr lang="en-US" sz="4000" b="1" dirty="0">
                <a:solidFill>
                  <a:schemeClr val="accent1"/>
                </a:solidFill>
                <a:effectLst/>
                <a:highlight>
                  <a:srgbClr val="FF00FF"/>
                </a:highlight>
                <a:latin typeface="Britannic Bold" panose="020B0903060703020204" pitchFamily="34" charset="0"/>
              </a:rPr>
              <a:t>Reducing Fossil Fuel Usage</a:t>
            </a:r>
          </a:p>
          <a:p>
            <a:br>
              <a:rPr lang="en-US" dirty="0"/>
            </a:br>
            <a:endParaRPr lang="en-US" dirty="0"/>
          </a:p>
        </p:txBody>
      </p:sp>
      <p:sp>
        <p:nvSpPr>
          <p:cNvPr id="5" name="TextBox 4">
            <a:extLst>
              <a:ext uri="{FF2B5EF4-FFF2-40B4-BE49-F238E27FC236}">
                <a16:creationId xmlns:a16="http://schemas.microsoft.com/office/drawing/2014/main" id="{885DF981-34DD-4E35-AD51-E2F06D937D16}"/>
              </a:ext>
            </a:extLst>
          </p:cNvPr>
          <p:cNvSpPr txBox="1"/>
          <p:nvPr/>
        </p:nvSpPr>
        <p:spPr>
          <a:xfrm>
            <a:off x="1397259" y="1069442"/>
            <a:ext cx="10228683" cy="3785652"/>
          </a:xfrm>
          <a:prstGeom prst="rect">
            <a:avLst/>
          </a:prstGeom>
          <a:noFill/>
        </p:spPr>
        <p:txBody>
          <a:bodyPr wrap="square">
            <a:spAutoFit/>
          </a:bodyPr>
          <a:lstStyle/>
          <a:p>
            <a:pPr algn="just"/>
            <a:r>
              <a:rPr lang="en-US" sz="2400" dirty="0">
                <a:solidFill>
                  <a:srgbClr val="000000"/>
                </a:solidFill>
                <a:latin typeface="AvenirLTW01"/>
              </a:rPr>
              <a:t>The abundance of energy-rich fossil fuels has made it easy for humankind to justify using petroleum, coal, and natural gas. </a:t>
            </a:r>
          </a:p>
          <a:p>
            <a:pPr algn="just"/>
            <a:r>
              <a:rPr lang="en-US" sz="2400" dirty="0">
                <a:solidFill>
                  <a:srgbClr val="000000"/>
                </a:solidFill>
                <a:latin typeface="AvenirLTW01"/>
              </a:rPr>
              <a:t>However, there are both benefits and costs in terms of the short-term and long-term effects. </a:t>
            </a:r>
          </a:p>
          <a:p>
            <a:pPr algn="just"/>
            <a:r>
              <a:rPr lang="en-US" sz="2400" dirty="0">
                <a:solidFill>
                  <a:srgbClr val="000000"/>
                </a:solidFill>
                <a:latin typeface="AvenirLTW01"/>
              </a:rPr>
              <a:t>Even though they are nonrenewable and impact Earth's systems, it was easier and less expensive in the past to mine and drill for coal, oil, and gas than to harness other sources of energy. </a:t>
            </a:r>
          </a:p>
          <a:p>
            <a:pPr algn="just"/>
            <a:r>
              <a:rPr lang="en-US" sz="2400" dirty="0">
                <a:solidFill>
                  <a:srgbClr val="000000"/>
                </a:solidFill>
                <a:latin typeface="AvenirLTW01"/>
              </a:rPr>
              <a:t>Due to increased awareness of the consequences of mining and burning fossil fuels, as well as advances in technology, things are beginning to change in favor of alternative sources of energy.</a:t>
            </a:r>
          </a:p>
        </p:txBody>
      </p:sp>
      <p:sp>
        <p:nvSpPr>
          <p:cNvPr id="9" name="TextBox 8">
            <a:extLst>
              <a:ext uri="{FF2B5EF4-FFF2-40B4-BE49-F238E27FC236}">
                <a16:creationId xmlns:a16="http://schemas.microsoft.com/office/drawing/2014/main" id="{8125F7CB-5D5D-449D-B697-E6BAB7DD3632}"/>
              </a:ext>
            </a:extLst>
          </p:cNvPr>
          <p:cNvSpPr txBox="1"/>
          <p:nvPr/>
        </p:nvSpPr>
        <p:spPr>
          <a:xfrm>
            <a:off x="10896881" y="65515"/>
            <a:ext cx="129511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64A3B">
                    <a:lumMod val="75000"/>
                  </a:srgbClr>
                </a:solidFill>
                <a:effectLst/>
                <a:uLnTx/>
                <a:uFillTx/>
                <a:latin typeface="AvenirLTW01"/>
                <a:ea typeface="+mn-ea"/>
                <a:cs typeface="+mn-cs"/>
              </a:rPr>
              <a:t>Pg. 301</a:t>
            </a:r>
            <a:endParaRPr kumimoji="0" lang="en-US" sz="1800" b="0" i="0" u="none" strike="noStrike" kern="1200" cap="none" spc="0" normalizeH="0" baseline="0" noProof="0" dirty="0">
              <a:ln>
                <a:noFill/>
              </a:ln>
              <a:solidFill>
                <a:srgbClr val="D64A3B">
                  <a:lumMod val="75000"/>
                </a:srgbClr>
              </a:solidFill>
              <a:effectLst/>
              <a:uLnTx/>
              <a:uFillTx/>
              <a:latin typeface="Corbel" panose="020B0503020204020204"/>
              <a:ea typeface="+mn-ea"/>
              <a:cs typeface="+mn-cs"/>
            </a:endParaRPr>
          </a:p>
        </p:txBody>
      </p:sp>
      <p:pic>
        <p:nvPicPr>
          <p:cNvPr id="1026" name="Picture 2" descr="Fossil Fuels Mini Unit - Hinkhouse Science">
            <a:extLst>
              <a:ext uri="{FF2B5EF4-FFF2-40B4-BE49-F238E27FC236}">
                <a16:creationId xmlns:a16="http://schemas.microsoft.com/office/drawing/2014/main" id="{32CA05BE-3334-4BCE-A303-A26F5037F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3589" y="4855094"/>
            <a:ext cx="5424821" cy="1798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30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4099DA-0DEC-43CF-8BEF-A130E4D53CEB}"/>
              </a:ext>
            </a:extLst>
          </p:cNvPr>
          <p:cNvSpPr txBox="1"/>
          <p:nvPr/>
        </p:nvSpPr>
        <p:spPr>
          <a:xfrm>
            <a:off x="1602533" y="281579"/>
            <a:ext cx="9603532" cy="1200329"/>
          </a:xfrm>
          <a:prstGeom prst="rect">
            <a:avLst/>
          </a:prstGeom>
          <a:noFill/>
        </p:spPr>
        <p:txBody>
          <a:bodyPr wrap="square">
            <a:spAutoFit/>
          </a:bodyPr>
          <a:lstStyle/>
          <a:p>
            <a:pPr algn="just"/>
            <a:r>
              <a:rPr lang="en-US" sz="2400" dirty="0">
                <a:solidFill>
                  <a:srgbClr val="000000"/>
                </a:solidFill>
                <a:latin typeface="AvenirLTW01"/>
              </a:rPr>
              <a:t>Alternative energy resources, such as the solar power tower in Figure 1, are considered renewable resources because we cannot run out of them. They are replaced by nature, or with a little help from us. </a:t>
            </a:r>
            <a:endParaRPr lang="en-US" sz="2400" dirty="0"/>
          </a:p>
        </p:txBody>
      </p:sp>
      <p:pic>
        <p:nvPicPr>
          <p:cNvPr id="5" name="Picture 4">
            <a:extLst>
              <a:ext uri="{FF2B5EF4-FFF2-40B4-BE49-F238E27FC236}">
                <a16:creationId xmlns:a16="http://schemas.microsoft.com/office/drawing/2014/main" id="{1CA4DFC0-5469-4C89-AFC8-37CB07B4458F}"/>
              </a:ext>
            </a:extLst>
          </p:cNvPr>
          <p:cNvPicPr>
            <a:picLocks noChangeAspect="1"/>
          </p:cNvPicPr>
          <p:nvPr/>
        </p:nvPicPr>
        <p:blipFill>
          <a:blip r:embed="rId2"/>
          <a:stretch>
            <a:fillRect/>
          </a:stretch>
        </p:blipFill>
        <p:spPr>
          <a:xfrm>
            <a:off x="2557851" y="1575214"/>
            <a:ext cx="7991475" cy="5210175"/>
          </a:xfrm>
          <a:prstGeom prst="rect">
            <a:avLst/>
          </a:prstGeom>
        </p:spPr>
      </p:pic>
    </p:spTree>
    <p:extLst>
      <p:ext uri="{BB962C8B-B14F-4D97-AF65-F5344CB8AC3E}">
        <p14:creationId xmlns:p14="http://schemas.microsoft.com/office/powerpoint/2010/main" val="2017779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BED80A2-3EB6-40ED-AF1B-8A1C8B16DFC9}"/>
              </a:ext>
            </a:extLst>
          </p:cNvPr>
          <p:cNvSpPr txBox="1"/>
          <p:nvPr/>
        </p:nvSpPr>
        <p:spPr>
          <a:xfrm>
            <a:off x="0" y="6396335"/>
            <a:ext cx="1145334" cy="461665"/>
          </a:xfrm>
          <a:prstGeom prst="rect">
            <a:avLst/>
          </a:prstGeom>
          <a:noFill/>
        </p:spPr>
        <p:txBody>
          <a:bodyPr wrap="square">
            <a:spAutoFit/>
          </a:bodyPr>
          <a:lstStyle/>
          <a:p>
            <a:r>
              <a:rPr kumimoji="0" lang="en-US" sz="2400" b="0" i="0" u="none" strike="noStrike" kern="1200" cap="none" spc="0" normalizeH="0" baseline="0" noProof="0" dirty="0">
                <a:ln>
                  <a:noFill/>
                </a:ln>
                <a:solidFill>
                  <a:schemeClr val="accent4">
                    <a:lumMod val="75000"/>
                  </a:schemeClr>
                </a:solidFill>
                <a:effectLst/>
                <a:uLnTx/>
                <a:uFillTx/>
                <a:latin typeface="AvenirLTW01"/>
                <a:ea typeface="+mn-ea"/>
                <a:cs typeface="+mn-cs"/>
              </a:rPr>
              <a:t>Pg. 300</a:t>
            </a:r>
            <a:endParaRPr lang="en-US" dirty="0">
              <a:solidFill>
                <a:schemeClr val="accent4">
                  <a:lumMod val="75000"/>
                </a:schemeClr>
              </a:solidFill>
            </a:endParaRPr>
          </a:p>
        </p:txBody>
      </p:sp>
      <p:pic>
        <p:nvPicPr>
          <p:cNvPr id="7" name="Picture 6">
            <a:extLst>
              <a:ext uri="{FF2B5EF4-FFF2-40B4-BE49-F238E27FC236}">
                <a16:creationId xmlns:a16="http://schemas.microsoft.com/office/drawing/2014/main" id="{9F1AF86A-D1B4-4642-9789-117B238CBD5B}"/>
              </a:ext>
            </a:extLst>
          </p:cNvPr>
          <p:cNvPicPr>
            <a:picLocks noChangeAspect="1"/>
          </p:cNvPicPr>
          <p:nvPr/>
        </p:nvPicPr>
        <p:blipFill>
          <a:blip r:embed="rId2"/>
          <a:stretch>
            <a:fillRect/>
          </a:stretch>
        </p:blipFill>
        <p:spPr>
          <a:xfrm>
            <a:off x="4708512" y="761472"/>
            <a:ext cx="7483488" cy="6096528"/>
          </a:xfrm>
          <a:prstGeom prst="rect">
            <a:avLst/>
          </a:prstGeom>
        </p:spPr>
      </p:pic>
      <p:pic>
        <p:nvPicPr>
          <p:cNvPr id="8" name="Picture 7">
            <a:extLst>
              <a:ext uri="{FF2B5EF4-FFF2-40B4-BE49-F238E27FC236}">
                <a16:creationId xmlns:a16="http://schemas.microsoft.com/office/drawing/2014/main" id="{EF997272-FCB1-4E36-AAD5-24B32123A794}"/>
              </a:ext>
            </a:extLst>
          </p:cNvPr>
          <p:cNvPicPr>
            <a:picLocks noChangeAspect="1"/>
          </p:cNvPicPr>
          <p:nvPr/>
        </p:nvPicPr>
        <p:blipFill>
          <a:blip r:embed="rId3"/>
          <a:stretch>
            <a:fillRect/>
          </a:stretch>
        </p:blipFill>
        <p:spPr>
          <a:xfrm>
            <a:off x="0" y="-1106125"/>
            <a:ext cx="9845365" cy="6017490"/>
          </a:xfrm>
          <a:prstGeom prst="rect">
            <a:avLst/>
          </a:prstGeom>
        </p:spPr>
      </p:pic>
      <p:pic>
        <p:nvPicPr>
          <p:cNvPr id="2" name="Picture 1">
            <a:extLst>
              <a:ext uri="{FF2B5EF4-FFF2-40B4-BE49-F238E27FC236}">
                <a16:creationId xmlns:a16="http://schemas.microsoft.com/office/drawing/2014/main" id="{58A78D3E-CDC8-4806-B653-41FBD56BD7B7}"/>
              </a:ext>
            </a:extLst>
          </p:cNvPr>
          <p:cNvPicPr>
            <a:picLocks noChangeAspect="1"/>
          </p:cNvPicPr>
          <p:nvPr/>
        </p:nvPicPr>
        <p:blipFill>
          <a:blip r:embed="rId4"/>
          <a:stretch>
            <a:fillRect/>
          </a:stretch>
        </p:blipFill>
        <p:spPr>
          <a:xfrm>
            <a:off x="928186" y="420401"/>
            <a:ext cx="7262489" cy="2964437"/>
          </a:xfrm>
          <a:prstGeom prst="rect">
            <a:avLst/>
          </a:prstGeom>
        </p:spPr>
      </p:pic>
      <p:cxnSp>
        <p:nvCxnSpPr>
          <p:cNvPr id="5" name="Straight Arrow Connector 4">
            <a:extLst>
              <a:ext uri="{FF2B5EF4-FFF2-40B4-BE49-F238E27FC236}">
                <a16:creationId xmlns:a16="http://schemas.microsoft.com/office/drawing/2014/main" id="{58B3183E-C15E-4EA8-8DD0-73C0E18110D4}"/>
              </a:ext>
            </a:extLst>
          </p:cNvPr>
          <p:cNvCxnSpPr/>
          <p:nvPr/>
        </p:nvCxnSpPr>
        <p:spPr>
          <a:xfrm flipV="1">
            <a:off x="5213023" y="2479249"/>
            <a:ext cx="5033913" cy="3101419"/>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A213359-E4C0-4429-88CA-664D1CC06412}"/>
              </a:ext>
            </a:extLst>
          </p:cNvPr>
          <p:cNvCxnSpPr>
            <a:cxnSpLocks/>
          </p:cNvCxnSpPr>
          <p:nvPr/>
        </p:nvCxnSpPr>
        <p:spPr>
          <a:xfrm flipV="1">
            <a:off x="8012784" y="2685493"/>
            <a:ext cx="2343036" cy="2675626"/>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FE76E27-71D5-4B73-8DBD-55DA0E1F4343}"/>
              </a:ext>
            </a:extLst>
          </p:cNvPr>
          <p:cNvCxnSpPr>
            <a:cxnSpLocks/>
          </p:cNvCxnSpPr>
          <p:nvPr/>
        </p:nvCxnSpPr>
        <p:spPr>
          <a:xfrm flipV="1">
            <a:off x="9417377" y="2894029"/>
            <a:ext cx="932499" cy="3134805"/>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429739EE-2D07-40A3-A423-2A2DB674CB5F}"/>
              </a:ext>
            </a:extLst>
          </p:cNvPr>
          <p:cNvPicPr>
            <a:picLocks noChangeAspect="1"/>
          </p:cNvPicPr>
          <p:nvPr/>
        </p:nvPicPr>
        <p:blipFill>
          <a:blip r:embed="rId5"/>
          <a:stretch>
            <a:fillRect/>
          </a:stretch>
        </p:blipFill>
        <p:spPr>
          <a:xfrm>
            <a:off x="9845366" y="1"/>
            <a:ext cx="2343036" cy="1074656"/>
          </a:xfrm>
          <a:prstGeom prst="rect">
            <a:avLst/>
          </a:prstGeom>
        </p:spPr>
      </p:pic>
    </p:spTree>
    <p:extLst>
      <p:ext uri="{BB962C8B-B14F-4D97-AF65-F5344CB8AC3E}">
        <p14:creationId xmlns:p14="http://schemas.microsoft.com/office/powerpoint/2010/main" val="117274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xit" presetSubtype="0" fill="hold" nodeType="with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22F45F-4991-4611-B983-D116B00FEF9D}"/>
              </a:ext>
            </a:extLst>
          </p:cNvPr>
          <p:cNvPicPr>
            <a:picLocks noChangeAspect="1"/>
          </p:cNvPicPr>
          <p:nvPr/>
        </p:nvPicPr>
        <p:blipFill>
          <a:blip r:embed="rId2"/>
          <a:stretch>
            <a:fillRect/>
          </a:stretch>
        </p:blipFill>
        <p:spPr>
          <a:xfrm>
            <a:off x="483824" y="526991"/>
            <a:ext cx="11224352" cy="2655464"/>
          </a:xfrm>
          <a:prstGeom prst="rect">
            <a:avLst/>
          </a:prstGeom>
        </p:spPr>
      </p:pic>
      <p:sp>
        <p:nvSpPr>
          <p:cNvPr id="3" name="Rectangle 2">
            <a:extLst>
              <a:ext uri="{FF2B5EF4-FFF2-40B4-BE49-F238E27FC236}">
                <a16:creationId xmlns:a16="http://schemas.microsoft.com/office/drawing/2014/main" id="{F4FCDA2A-ECE7-4CA0-B4D9-3EA61794C759}"/>
              </a:ext>
            </a:extLst>
          </p:cNvPr>
          <p:cNvSpPr/>
          <p:nvPr/>
        </p:nvSpPr>
        <p:spPr>
          <a:xfrm>
            <a:off x="785567" y="1807588"/>
            <a:ext cx="10573732" cy="1077218"/>
          </a:xfrm>
          <a:prstGeom prst="rect">
            <a:avLst/>
          </a:prstGeom>
        </p:spPr>
        <p:txBody>
          <a:bodyPr wrap="square">
            <a:spAutoFit/>
          </a:bodyPr>
          <a:lstStyle/>
          <a:p>
            <a:r>
              <a:rPr lang="en-US" sz="3200" dirty="0">
                <a:solidFill>
                  <a:srgbClr val="FF0000"/>
                </a:solidFill>
              </a:rPr>
              <a:t>These are energy resources that are renewed by nature, so we do not run of them</a:t>
            </a:r>
          </a:p>
        </p:txBody>
      </p:sp>
    </p:spTree>
    <p:extLst>
      <p:ext uri="{BB962C8B-B14F-4D97-AF65-F5344CB8AC3E}">
        <p14:creationId xmlns:p14="http://schemas.microsoft.com/office/powerpoint/2010/main" val="283669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39122F-660A-49BC-8DBB-BB9A512C1248}"/>
              </a:ext>
            </a:extLst>
          </p:cNvPr>
          <p:cNvSpPr txBox="1"/>
          <p:nvPr/>
        </p:nvSpPr>
        <p:spPr>
          <a:xfrm>
            <a:off x="2731536" y="149490"/>
            <a:ext cx="8119965" cy="1261884"/>
          </a:xfrm>
          <a:prstGeom prst="rect">
            <a:avLst/>
          </a:prstGeom>
          <a:noFill/>
        </p:spPr>
        <p:txBody>
          <a:bodyPr wrap="square">
            <a:spAutoFit/>
          </a:bodyPr>
          <a:lstStyle/>
          <a:p>
            <a:pPr fontAlgn="base"/>
            <a:r>
              <a:rPr lang="en-US" sz="4000" b="1" dirty="0">
                <a:solidFill>
                  <a:schemeClr val="accent6">
                    <a:lumMod val="50000"/>
                  </a:schemeClr>
                </a:solidFill>
                <a:highlight>
                  <a:srgbClr val="00FFFF"/>
                </a:highlight>
                <a:latin typeface="Britannic Bold" panose="020B0903060703020204" pitchFamily="34" charset="0"/>
              </a:rPr>
              <a:t>Alternative Sources of Energy</a:t>
            </a:r>
          </a:p>
          <a:p>
            <a:br>
              <a:rPr lang="en-US" dirty="0"/>
            </a:br>
            <a:endParaRPr lang="en-US" dirty="0"/>
          </a:p>
        </p:txBody>
      </p:sp>
      <p:sp>
        <p:nvSpPr>
          <p:cNvPr id="5" name="TextBox 4">
            <a:extLst>
              <a:ext uri="{FF2B5EF4-FFF2-40B4-BE49-F238E27FC236}">
                <a16:creationId xmlns:a16="http://schemas.microsoft.com/office/drawing/2014/main" id="{054026AD-89E3-4CDF-98A1-35C522B0DF33}"/>
              </a:ext>
            </a:extLst>
          </p:cNvPr>
          <p:cNvSpPr txBox="1"/>
          <p:nvPr/>
        </p:nvSpPr>
        <p:spPr>
          <a:xfrm>
            <a:off x="1667848" y="1091882"/>
            <a:ext cx="10303328" cy="830997"/>
          </a:xfrm>
          <a:prstGeom prst="rect">
            <a:avLst/>
          </a:prstGeom>
          <a:noFill/>
        </p:spPr>
        <p:txBody>
          <a:bodyPr wrap="square">
            <a:spAutoFit/>
          </a:bodyPr>
          <a:lstStyle/>
          <a:p>
            <a:r>
              <a:rPr lang="en-US" sz="2400" b="1" i="0" dirty="0">
                <a:solidFill>
                  <a:schemeClr val="accent5"/>
                </a:solidFill>
                <a:effectLst/>
                <a:latin typeface="AvenirLTW01"/>
              </a:rPr>
              <a:t>Using renewable energy resources can reduce our dependence on nonrenewable and avoid some of the problems associated with them.</a:t>
            </a:r>
            <a:endParaRPr lang="en-US" sz="2400" b="1" dirty="0">
              <a:solidFill>
                <a:schemeClr val="accent5"/>
              </a:solidFill>
            </a:endParaRPr>
          </a:p>
        </p:txBody>
      </p:sp>
      <p:sp>
        <p:nvSpPr>
          <p:cNvPr id="7" name="TextBox 6">
            <a:extLst>
              <a:ext uri="{FF2B5EF4-FFF2-40B4-BE49-F238E27FC236}">
                <a16:creationId xmlns:a16="http://schemas.microsoft.com/office/drawing/2014/main" id="{C1206420-500A-4A06-AFED-6A6B6F52F86F}"/>
              </a:ext>
            </a:extLst>
          </p:cNvPr>
          <p:cNvSpPr txBox="1"/>
          <p:nvPr/>
        </p:nvSpPr>
        <p:spPr>
          <a:xfrm>
            <a:off x="4849586" y="2061378"/>
            <a:ext cx="6097554" cy="584775"/>
          </a:xfrm>
          <a:prstGeom prst="rect">
            <a:avLst/>
          </a:prstGeom>
          <a:noFill/>
        </p:spPr>
        <p:txBody>
          <a:bodyPr wrap="square">
            <a:spAutoFit/>
          </a:bodyPr>
          <a:lstStyle/>
          <a:p>
            <a:r>
              <a:rPr lang="en-US" sz="3200" b="1" i="0" dirty="0">
                <a:solidFill>
                  <a:srgbClr val="006B66"/>
                </a:solidFill>
                <a:effectLst/>
                <a:highlight>
                  <a:srgbClr val="FFFF00"/>
                </a:highlight>
                <a:latin typeface="AvenirLTW01"/>
              </a:rPr>
              <a:t>1.Solar Energy</a:t>
            </a:r>
            <a:endParaRPr lang="en-US" sz="3200" dirty="0">
              <a:highlight>
                <a:srgbClr val="FFFF00"/>
              </a:highlight>
            </a:endParaRPr>
          </a:p>
        </p:txBody>
      </p:sp>
      <p:sp>
        <p:nvSpPr>
          <p:cNvPr id="9" name="TextBox 8">
            <a:extLst>
              <a:ext uri="{FF2B5EF4-FFF2-40B4-BE49-F238E27FC236}">
                <a16:creationId xmlns:a16="http://schemas.microsoft.com/office/drawing/2014/main" id="{6E00DAD4-62DF-4B0F-B29E-33143C37E118}"/>
              </a:ext>
            </a:extLst>
          </p:cNvPr>
          <p:cNvSpPr txBox="1"/>
          <p:nvPr/>
        </p:nvSpPr>
        <p:spPr>
          <a:xfrm>
            <a:off x="10947140" y="69407"/>
            <a:ext cx="1355271"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64A3B">
                    <a:lumMod val="75000"/>
                  </a:srgbClr>
                </a:solidFill>
                <a:effectLst/>
                <a:uLnTx/>
                <a:uFillTx/>
                <a:latin typeface="AvenirLTW01"/>
                <a:ea typeface="+mn-ea"/>
                <a:cs typeface="+mn-cs"/>
              </a:rPr>
              <a:t>Pg. 302</a:t>
            </a:r>
            <a:endParaRPr kumimoji="0" lang="en-US" sz="1800" b="0" i="0" u="none" strike="noStrike" kern="1200" cap="none" spc="0" normalizeH="0" baseline="0" noProof="0" dirty="0">
              <a:ln>
                <a:noFill/>
              </a:ln>
              <a:solidFill>
                <a:srgbClr val="D64A3B">
                  <a:lumMod val="75000"/>
                </a:srgbClr>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A2262D9F-25E4-4B0C-8B11-773A502B06C6}"/>
              </a:ext>
            </a:extLst>
          </p:cNvPr>
          <p:cNvSpPr txBox="1"/>
          <p:nvPr/>
        </p:nvSpPr>
        <p:spPr>
          <a:xfrm>
            <a:off x="1133671" y="2809748"/>
            <a:ext cx="4632648" cy="3046988"/>
          </a:xfrm>
          <a:prstGeom prst="rect">
            <a:avLst/>
          </a:prstGeom>
          <a:noFill/>
        </p:spPr>
        <p:txBody>
          <a:bodyPr wrap="square">
            <a:spAutoFit/>
          </a:bodyPr>
          <a:lstStyle/>
          <a:p>
            <a:pPr algn="just"/>
            <a:r>
              <a:rPr lang="en-US" sz="2400" b="0" i="0" dirty="0">
                <a:solidFill>
                  <a:srgbClr val="000000"/>
                </a:solidFill>
                <a:effectLst/>
                <a:latin typeface="AvenirLTW01"/>
              </a:rPr>
              <a:t>One of the most basic types of solar energy is </a:t>
            </a:r>
            <a:r>
              <a:rPr lang="en-US" sz="2400" b="0" i="0" dirty="0">
                <a:solidFill>
                  <a:srgbClr val="FF0000"/>
                </a:solidFill>
                <a:effectLst/>
                <a:latin typeface="AvenirLTW01"/>
              </a:rPr>
              <a:t>passive solar power</a:t>
            </a:r>
            <a:r>
              <a:rPr lang="en-US" sz="2400" b="0" i="0" dirty="0">
                <a:solidFill>
                  <a:srgbClr val="000000"/>
                </a:solidFill>
                <a:effectLst/>
                <a:latin typeface="AvenirLTW01"/>
              </a:rPr>
              <a:t>. It involves letting sunlight pass through glass to heat a room or building to maximize its exposure to sunlight and retain that heat. A greenhouse is a good example of passive solar power.</a:t>
            </a:r>
            <a:endParaRPr lang="en-US" sz="2400" dirty="0"/>
          </a:p>
        </p:txBody>
      </p:sp>
      <p:pic>
        <p:nvPicPr>
          <p:cNvPr id="13" name="Picture 12">
            <a:extLst>
              <a:ext uri="{FF2B5EF4-FFF2-40B4-BE49-F238E27FC236}">
                <a16:creationId xmlns:a16="http://schemas.microsoft.com/office/drawing/2014/main" id="{089EAC04-AE29-4ED1-8EFA-7489515623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2017" y="2721614"/>
            <a:ext cx="5389984" cy="4160033"/>
          </a:xfrm>
          <a:prstGeom prst="rect">
            <a:avLst/>
          </a:prstGeom>
        </p:spPr>
      </p:pic>
    </p:spTree>
    <p:extLst>
      <p:ext uri="{BB962C8B-B14F-4D97-AF65-F5344CB8AC3E}">
        <p14:creationId xmlns:p14="http://schemas.microsoft.com/office/powerpoint/2010/main" val="204511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B642EC-9CF0-4831-AFEC-79EA06903ADB}"/>
              </a:ext>
            </a:extLst>
          </p:cNvPr>
          <p:cNvSpPr txBox="1"/>
          <p:nvPr/>
        </p:nvSpPr>
        <p:spPr>
          <a:xfrm>
            <a:off x="1518557" y="183322"/>
            <a:ext cx="10377974" cy="1938992"/>
          </a:xfrm>
          <a:prstGeom prst="rect">
            <a:avLst/>
          </a:prstGeom>
          <a:noFill/>
        </p:spPr>
        <p:txBody>
          <a:bodyPr wrap="square">
            <a:spAutoFit/>
          </a:bodyPr>
          <a:lstStyle/>
          <a:p>
            <a:r>
              <a:rPr lang="en-US" sz="2400" b="0" i="0" dirty="0">
                <a:solidFill>
                  <a:srgbClr val="000000"/>
                </a:solidFill>
                <a:effectLst/>
                <a:latin typeface="AvenirLTW01"/>
              </a:rPr>
              <a:t>In an active solar power system, sunlight is captured by </a:t>
            </a:r>
            <a:r>
              <a:rPr lang="en-US" sz="2400" b="0" i="0" dirty="0">
                <a:solidFill>
                  <a:srgbClr val="FF0000"/>
                </a:solidFill>
                <a:effectLst/>
                <a:latin typeface="AvenirLTW01"/>
              </a:rPr>
              <a:t>solar cells</a:t>
            </a:r>
            <a:r>
              <a:rPr lang="en-US" sz="2400" b="0" i="0" dirty="0">
                <a:solidFill>
                  <a:srgbClr val="000000"/>
                </a:solidFill>
                <a:effectLst/>
                <a:latin typeface="AvenirLTW01"/>
              </a:rPr>
              <a:t>, which can power things as small as wristwatches or as large as entire cities. As shown in </a:t>
            </a:r>
            <a:r>
              <a:rPr lang="en-US" sz="2400" b="1" i="0" u="none" strike="noStrike" dirty="0">
                <a:solidFill>
                  <a:srgbClr val="000000"/>
                </a:solidFill>
                <a:effectLst/>
                <a:latin typeface="AvenirLTW01"/>
              </a:rPr>
              <a:t>Figure 2</a:t>
            </a:r>
            <a:r>
              <a:rPr lang="en-US" sz="2400" b="0" i="0" dirty="0">
                <a:solidFill>
                  <a:srgbClr val="000000"/>
                </a:solidFill>
                <a:effectLst/>
                <a:latin typeface="AvenirLTW01"/>
              </a:rPr>
              <a:t>, a solar (or photovoltaic) cell converts the energy from sunlight directly into electrical energy. Solar cells are not a new technology, but they are now much more efficient and less expensive than they were years ago.</a:t>
            </a:r>
            <a:endParaRPr lang="en-US" sz="2400" dirty="0"/>
          </a:p>
        </p:txBody>
      </p:sp>
      <p:pic>
        <p:nvPicPr>
          <p:cNvPr id="5" name="Picture 4">
            <a:extLst>
              <a:ext uri="{FF2B5EF4-FFF2-40B4-BE49-F238E27FC236}">
                <a16:creationId xmlns:a16="http://schemas.microsoft.com/office/drawing/2014/main" id="{D79DAA3A-F93D-4A69-9525-32B2DB0E80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917" y="2214950"/>
            <a:ext cx="7334250" cy="4219575"/>
          </a:xfrm>
          <a:prstGeom prst="rect">
            <a:avLst/>
          </a:prstGeom>
        </p:spPr>
      </p:pic>
      <p:sp>
        <p:nvSpPr>
          <p:cNvPr id="9" name="TextBox 8">
            <a:extLst>
              <a:ext uri="{FF2B5EF4-FFF2-40B4-BE49-F238E27FC236}">
                <a16:creationId xmlns:a16="http://schemas.microsoft.com/office/drawing/2014/main" id="{6E66D047-680D-4851-9F14-3C5E1849C770}"/>
              </a:ext>
            </a:extLst>
          </p:cNvPr>
          <p:cNvSpPr txBox="1"/>
          <p:nvPr/>
        </p:nvSpPr>
        <p:spPr>
          <a:xfrm>
            <a:off x="1331945" y="5770595"/>
            <a:ext cx="1532553" cy="461665"/>
          </a:xfrm>
          <a:prstGeom prst="rect">
            <a:avLst/>
          </a:prstGeom>
          <a:noFill/>
        </p:spPr>
        <p:txBody>
          <a:bodyPr wrap="square">
            <a:spAutoFit/>
          </a:bodyPr>
          <a:lstStyle/>
          <a:p>
            <a:r>
              <a:rPr kumimoji="0" lang="en-US" sz="2400" b="1" i="0" u="none" strike="noStrike" kern="1200" cap="none" spc="0" normalizeH="0" baseline="0" noProof="0" dirty="0">
                <a:ln>
                  <a:noFill/>
                </a:ln>
                <a:solidFill>
                  <a:srgbClr val="000000"/>
                </a:solidFill>
                <a:effectLst/>
                <a:uLnTx/>
                <a:uFillTx/>
                <a:latin typeface="AvenirLTW01"/>
                <a:ea typeface="+mn-ea"/>
                <a:cs typeface="+mn-cs"/>
              </a:rPr>
              <a:t>Figure 2</a:t>
            </a:r>
            <a:endParaRPr lang="en-US" dirty="0"/>
          </a:p>
        </p:txBody>
      </p:sp>
    </p:spTree>
    <p:extLst>
      <p:ext uri="{BB962C8B-B14F-4D97-AF65-F5344CB8AC3E}">
        <p14:creationId xmlns:p14="http://schemas.microsoft.com/office/powerpoint/2010/main" val="326795538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Parallax</Template>
  <TotalTime>196</TotalTime>
  <Words>1145</Words>
  <Application>Microsoft Office PowerPoint</Application>
  <PresentationFormat>Widescreen</PresentationFormat>
  <Paragraphs>48</Paragraphs>
  <Slides>25</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AvenirLTW01</vt:lpstr>
      <vt:lpstr>Britannic Bold</vt:lpstr>
      <vt:lpstr>Cambria Math</vt:lpstr>
      <vt:lpstr>Corbel</vt:lpstr>
      <vt:lpstr>Parallax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Sarrah Fathi Afifi</dc:creator>
  <cp:lastModifiedBy>vm243</cp:lastModifiedBy>
  <cp:revision>47</cp:revision>
  <dcterms:created xsi:type="dcterms:W3CDTF">2021-01-22T09:31:16Z</dcterms:created>
  <dcterms:modified xsi:type="dcterms:W3CDTF">2026-02-25T04:18:48Z</dcterms:modified>
</cp:coreProperties>
</file>