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5"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69E5-62B7-4DB8-A78D-8384604AF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64A02-7FF7-4F29-883E-2A0545CF9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B6EC9-F37B-411C-8B2F-B288AD424F10}"/>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8333DE58-3684-4CA8-B437-805AAB64F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2E1D4-5314-48B7-B870-09010A935261}"/>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50333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5F2D-0D65-4440-BCF0-FF15D6E5DD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E574A-F9BD-43C4-AF60-14AD8D534C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F2812-2BFB-4B9F-9BE5-C94E87F5BD61}"/>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698E1D4D-8E58-4802-9CE0-A2140E147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F2F66-F194-4AD6-9303-0971936326BF}"/>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3569875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0597F-01F4-479B-8224-E71A57B9AA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5E314-2A64-4E3C-A7BC-7E2BA90E16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193B5-E2E3-400C-9F6A-5B657A895049}"/>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7C6C1147-C5CC-4EA8-A4CC-8CA5CA5C7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BEA87-BF85-4251-A34D-D5F2DC7AC12F}"/>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226476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0385-D892-48FD-92AE-115B421F7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9A42B-ED34-45F9-89CF-0E2E04266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70F85-459D-4F0E-834C-91CAC8498E3A}"/>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C2F96802-7639-4226-95A5-74964381A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6EB7-669F-42ED-82BA-EEA44E80CF53}"/>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88712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3893-AF92-48B9-9CDB-97692F9696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9185F1-17B6-4C1C-BDEB-F813FDFE3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80DE6-33E4-4356-A844-A01BD3820ED4}"/>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9BF84382-E0EB-42E8-941A-AA99CA0C5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F7EC7-5FE7-4959-9E32-A186925540F2}"/>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81026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0D39-A3CF-400C-9AF7-F008E794BE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5586F-B871-4D0A-96F4-56433C07B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CC3D80-FBEA-4B26-A57E-AD8FD0C287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CEDCA-D1BC-4558-851D-466E6EA9B140}"/>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6" name="Footer Placeholder 5">
            <a:extLst>
              <a:ext uri="{FF2B5EF4-FFF2-40B4-BE49-F238E27FC236}">
                <a16:creationId xmlns:a16="http://schemas.microsoft.com/office/drawing/2014/main" id="{DA9340B5-4D03-4AE9-B14F-EE19F0B7C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E8EA4-8282-452F-AF8B-62B7E695E2D6}"/>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29453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245D-EB1B-4BE7-B70C-B8604643D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95253-8A1E-4C14-A464-65EBC6F53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D99421-FB09-4E34-BA09-C1F945CA93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3115D-3FD1-4F8D-BC45-80F9CB463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6C8A1-082C-48C4-86A3-3743D6982F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09026E-F903-417D-9A66-01975C15D3E7}"/>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8" name="Footer Placeholder 7">
            <a:extLst>
              <a:ext uri="{FF2B5EF4-FFF2-40B4-BE49-F238E27FC236}">
                <a16:creationId xmlns:a16="http://schemas.microsoft.com/office/drawing/2014/main" id="{215676AC-831C-4F83-A521-04F8D1C7C5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37DC4B-0F2E-4D9D-854A-E52EA39D94DF}"/>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214268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5334-A5BE-48C3-8A40-9D017FE34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04E41-1F86-45E9-8CFD-60594CFA1134}"/>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4" name="Footer Placeholder 3">
            <a:extLst>
              <a:ext uri="{FF2B5EF4-FFF2-40B4-BE49-F238E27FC236}">
                <a16:creationId xmlns:a16="http://schemas.microsoft.com/office/drawing/2014/main" id="{1768F69B-CA98-4B6E-B941-91E827889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F513C3-B3CD-4F2E-81D7-9F492F16AF10}"/>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208860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82E14-EA6B-43F3-84D6-644475275E75}"/>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3" name="Footer Placeholder 2">
            <a:extLst>
              <a:ext uri="{FF2B5EF4-FFF2-40B4-BE49-F238E27FC236}">
                <a16:creationId xmlns:a16="http://schemas.microsoft.com/office/drawing/2014/main" id="{A8D32D17-59C7-434B-B8FE-A6E5ADFF6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E782B-E39D-4336-8EBD-FFC3CD8BB6D0}"/>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16217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31EF-247D-40B3-88C4-989C351F9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5F1DC-EEF1-4766-9CEA-114C58D9D0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F804F-3B6D-42B6-8B8F-00E0BE2F2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E7332-573F-43C1-B639-F590246936A2}"/>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6" name="Footer Placeholder 5">
            <a:extLst>
              <a:ext uri="{FF2B5EF4-FFF2-40B4-BE49-F238E27FC236}">
                <a16:creationId xmlns:a16="http://schemas.microsoft.com/office/drawing/2014/main" id="{5B1A6081-E6B2-42DA-ABB4-5E49BB527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C2321-7B84-48F6-8418-BC91952A8DB0}"/>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258381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647F-8B4A-4C50-AFD5-79B99604BA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E347B2-22A5-4644-8AE4-9D1431FC95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13AC3D-0640-46B2-AF50-5C9F91533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F5A10B-9A00-4FDB-B783-19FE735CF385}"/>
              </a:ext>
            </a:extLst>
          </p:cNvPr>
          <p:cNvSpPr>
            <a:spLocks noGrp="1"/>
          </p:cNvSpPr>
          <p:nvPr>
            <p:ph type="dt" sz="half" idx="10"/>
          </p:nvPr>
        </p:nvSpPr>
        <p:spPr/>
        <p:txBody>
          <a:bodyPr/>
          <a:lstStyle/>
          <a:p>
            <a:fld id="{E70C95B3-E79D-4113-BE58-D2E1622A04E9}" type="datetimeFigureOut">
              <a:rPr lang="en-US" smtClean="0"/>
              <a:t>10/13/2024</a:t>
            </a:fld>
            <a:endParaRPr lang="en-US"/>
          </a:p>
        </p:txBody>
      </p:sp>
      <p:sp>
        <p:nvSpPr>
          <p:cNvPr id="6" name="Footer Placeholder 5">
            <a:extLst>
              <a:ext uri="{FF2B5EF4-FFF2-40B4-BE49-F238E27FC236}">
                <a16:creationId xmlns:a16="http://schemas.microsoft.com/office/drawing/2014/main" id="{AFDDA711-A429-4E2D-818B-F5F527196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637FFC-2AE5-46B5-8B5B-42594BF3C662}"/>
              </a:ext>
            </a:extLst>
          </p:cNvPr>
          <p:cNvSpPr>
            <a:spLocks noGrp="1"/>
          </p:cNvSpPr>
          <p:nvPr>
            <p:ph type="sldNum" sz="quarter" idx="12"/>
          </p:nvPr>
        </p:nvSpPr>
        <p:spPr/>
        <p:txBody>
          <a:bodyPr/>
          <a:lstStyle/>
          <a:p>
            <a:fld id="{F9F308AE-2685-4F1A-AD67-D9C53496B8F3}" type="slidenum">
              <a:rPr lang="en-US" smtClean="0"/>
              <a:t>‹#›</a:t>
            </a:fld>
            <a:endParaRPr lang="en-US"/>
          </a:p>
        </p:txBody>
      </p:sp>
    </p:spTree>
    <p:extLst>
      <p:ext uri="{BB962C8B-B14F-4D97-AF65-F5344CB8AC3E}">
        <p14:creationId xmlns:p14="http://schemas.microsoft.com/office/powerpoint/2010/main" val="170609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949D5A-92FB-46E4-884C-669FCB170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0AC083-1226-4E89-9E73-86C9C4D6B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F3B0D-0435-4CE3-AFAD-09C1DB988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C95B3-E79D-4113-BE58-D2E1622A04E9}" type="datetimeFigureOut">
              <a:rPr lang="en-US" smtClean="0"/>
              <a:t>10/13/2024</a:t>
            </a:fld>
            <a:endParaRPr lang="en-US"/>
          </a:p>
        </p:txBody>
      </p:sp>
      <p:sp>
        <p:nvSpPr>
          <p:cNvPr id="5" name="Footer Placeholder 4">
            <a:extLst>
              <a:ext uri="{FF2B5EF4-FFF2-40B4-BE49-F238E27FC236}">
                <a16:creationId xmlns:a16="http://schemas.microsoft.com/office/drawing/2014/main" id="{E03647CA-D834-461A-A4FA-FBAA6F8C1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E45495-1B05-4221-A719-FEFCF9147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308AE-2685-4F1A-AD67-D9C53496B8F3}" type="slidenum">
              <a:rPr lang="en-US" smtClean="0"/>
              <a:t>‹#›</a:t>
            </a:fld>
            <a:endParaRPr lang="en-US"/>
          </a:p>
        </p:txBody>
      </p:sp>
    </p:spTree>
    <p:extLst>
      <p:ext uri="{BB962C8B-B14F-4D97-AF65-F5344CB8AC3E}">
        <p14:creationId xmlns:p14="http://schemas.microsoft.com/office/powerpoint/2010/main" val="3953989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E8A"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3C3"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5D2"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000042213" TargetMode="External"/><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5E2" TargetMode="External"/><Relationship Id="rId1" Type="http://schemas.openxmlformats.org/officeDocument/2006/relationships/slideLayout" Target="../slideLayouts/slideLayout7.xml"/><Relationship Id="rId5" Type="http://schemas.openxmlformats.org/officeDocument/2006/relationships/hyperlink" Target="https://www.youtube.com/watch?v=6Q1zy0x8q7M"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A6B"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71C37-516D-495B-B262-7DC6DC60739C}"/>
              </a:ext>
            </a:extLst>
          </p:cNvPr>
          <p:cNvPicPr>
            <a:picLocks noChangeAspect="1"/>
          </p:cNvPicPr>
          <p:nvPr/>
        </p:nvPicPr>
        <p:blipFill>
          <a:blip r:embed="rId2"/>
          <a:stretch>
            <a:fillRect/>
          </a:stretch>
        </p:blipFill>
        <p:spPr>
          <a:xfrm>
            <a:off x="-1" y="-3110"/>
            <a:ext cx="12192001" cy="6861110"/>
          </a:xfrm>
          <a:prstGeom prst="rect">
            <a:avLst/>
          </a:prstGeom>
        </p:spPr>
      </p:pic>
      <p:sp>
        <p:nvSpPr>
          <p:cNvPr id="5" name="Rectangle 4">
            <a:extLst>
              <a:ext uri="{FF2B5EF4-FFF2-40B4-BE49-F238E27FC236}">
                <a16:creationId xmlns:a16="http://schemas.microsoft.com/office/drawing/2014/main" id="{480307C8-33EE-4454-86A3-0082D81AA8B9}"/>
              </a:ext>
            </a:extLst>
          </p:cNvPr>
          <p:cNvSpPr/>
          <p:nvPr/>
        </p:nvSpPr>
        <p:spPr>
          <a:xfrm>
            <a:off x="5549412" y="429607"/>
            <a:ext cx="664258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Other Forms of Energy</a:t>
            </a:r>
          </a:p>
        </p:txBody>
      </p:sp>
      <p:sp>
        <p:nvSpPr>
          <p:cNvPr id="6" name="Rectangle 5">
            <a:extLst>
              <a:ext uri="{FF2B5EF4-FFF2-40B4-BE49-F238E27FC236}">
                <a16:creationId xmlns:a16="http://schemas.microsoft.com/office/drawing/2014/main" id="{F906E63B-3EBA-4A72-9DA4-8C7D7539326C}"/>
              </a:ext>
            </a:extLst>
          </p:cNvPr>
          <p:cNvSpPr/>
          <p:nvPr/>
        </p:nvSpPr>
        <p:spPr>
          <a:xfrm>
            <a:off x="8734192" y="2397968"/>
            <a:ext cx="1553630"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C00000"/>
                </a:solidFill>
                <a:effectLst>
                  <a:outerShdw dist="38100" dir="2700000" algn="tl" rotWithShape="0">
                    <a:schemeClr val="accent2"/>
                  </a:outerShdw>
                </a:effectLst>
                <a:latin typeface="Arabic Typesetting" panose="03020402040406030203" pitchFamily="66" charset="-78"/>
                <a:cs typeface="Arabic Typesetting" panose="03020402040406030203" pitchFamily="66" charset="-78"/>
              </a:rPr>
              <a:t>Page 108 </a:t>
            </a:r>
          </a:p>
        </p:txBody>
      </p:sp>
      <p:sp>
        <p:nvSpPr>
          <p:cNvPr id="8" name="TextBox 7">
            <a:extLst>
              <a:ext uri="{FF2B5EF4-FFF2-40B4-BE49-F238E27FC236}">
                <a16:creationId xmlns:a16="http://schemas.microsoft.com/office/drawing/2014/main" id="{16E90E0B-4C61-4926-B7ED-15162F47C9D1}"/>
              </a:ext>
            </a:extLst>
          </p:cNvPr>
          <p:cNvSpPr txBox="1"/>
          <p:nvPr/>
        </p:nvSpPr>
        <p:spPr>
          <a:xfrm>
            <a:off x="-685801" y="54018"/>
            <a:ext cx="61722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6600">
                  <a:solidFill>
                    <a:srgbClr val="ED7D31"/>
                  </a:solidFill>
                  <a:prstDash val="solid"/>
                </a:ln>
                <a:solidFill>
                  <a:srgbClr val="7030A0"/>
                </a:solidFill>
                <a:effectLst>
                  <a:outerShdw dist="38100" dir="2700000" algn="tl" rotWithShape="0">
                    <a:srgbClr val="ED7D31"/>
                  </a:outerShdw>
                </a:effectLst>
                <a:uLnTx/>
                <a:uFillTx/>
                <a:latin typeface="Britannic Bold" panose="020B0903060703020204" pitchFamily="34" charset="0"/>
              </a:rPr>
              <a:t>Topic 3 lesson 3</a:t>
            </a:r>
          </a:p>
        </p:txBody>
      </p:sp>
    </p:spTree>
    <p:extLst>
      <p:ext uri="{BB962C8B-B14F-4D97-AF65-F5344CB8AC3E}">
        <p14:creationId xmlns:p14="http://schemas.microsoft.com/office/powerpoint/2010/main" val="3569748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32CFE4-8840-46AC-B6A7-7DB214878610}"/>
              </a:ext>
            </a:extLst>
          </p:cNvPr>
          <p:cNvSpPr txBox="1"/>
          <p:nvPr/>
        </p:nvSpPr>
        <p:spPr>
          <a:xfrm>
            <a:off x="109634" y="167580"/>
            <a:ext cx="11842879" cy="2862322"/>
          </a:xfrm>
          <a:prstGeom prst="rect">
            <a:avLst/>
          </a:prstGeom>
          <a:noFill/>
        </p:spPr>
        <p:txBody>
          <a:bodyPr wrap="square">
            <a:spAutoFit/>
          </a:bodyPr>
          <a:lstStyle/>
          <a:p>
            <a:pPr fontAlgn="base"/>
            <a:r>
              <a:rPr lang="en-US" sz="3600" b="1" dirty="0">
                <a:effectLst/>
              </a:rPr>
              <a:t>2.Thermal Energy</a:t>
            </a:r>
          </a:p>
          <a:p>
            <a:pPr algn="l" fontAlgn="base"/>
            <a:r>
              <a:rPr lang="en-US" b="0" i="0" dirty="0">
                <a:solidFill>
                  <a:srgbClr val="000000"/>
                </a:solidFill>
                <a:effectLst/>
                <a:latin typeface="AvenirLTW01"/>
              </a:rPr>
              <a:t> </a:t>
            </a:r>
            <a:r>
              <a:rPr lang="en-US" sz="2400" dirty="0">
                <a:highlight>
                  <a:srgbClr val="00FFFF"/>
                </a:highlight>
              </a:rPr>
              <a:t>The total potential and kinetic energy of particles in an object is called </a:t>
            </a:r>
            <a:r>
              <a:rPr lang="en-US" sz="2400" dirty="0">
                <a:highlight>
                  <a:srgbClr val="00FFFF"/>
                </a:highlight>
                <a:hlinkClick r:id="rId2">
                  <a:extLst>
                    <a:ext uri="{A12FA001-AC4F-418D-AE19-62706E023703}">
                      <ahyp:hlinkClr xmlns:ahyp="http://schemas.microsoft.com/office/drawing/2018/hyperlinkcolor" val="tx"/>
                    </a:ext>
                  </a:extLst>
                </a:hlinkClick>
              </a:rPr>
              <a:t>thermal energy</a:t>
            </a:r>
            <a:r>
              <a:rPr lang="en-US" sz="2400" dirty="0">
                <a:highlight>
                  <a:srgbClr val="00FFFF"/>
                </a:highlight>
              </a:rPr>
              <a:t>. Lots of particle movement means lots of kinetic energy, and that means a high temperature. Think of a pot of boiling water. The particles are moving very quickly, which results in a high temperature. This means the water has a lot of thermal energy. If the water is then put in the freezer, its kinetic energy will decrease. When its kinetic energy decreases, its thermal energy and temperature also decrease.</a:t>
            </a:r>
          </a:p>
        </p:txBody>
      </p:sp>
      <p:pic>
        <p:nvPicPr>
          <p:cNvPr id="4" name="Picture 3">
            <a:extLst>
              <a:ext uri="{FF2B5EF4-FFF2-40B4-BE49-F238E27FC236}">
                <a16:creationId xmlns:a16="http://schemas.microsoft.com/office/drawing/2014/main" id="{11D993E4-EA73-48C4-8A03-5FC595091499}"/>
              </a:ext>
            </a:extLst>
          </p:cNvPr>
          <p:cNvPicPr>
            <a:picLocks noChangeAspect="1"/>
          </p:cNvPicPr>
          <p:nvPr/>
        </p:nvPicPr>
        <p:blipFill>
          <a:blip r:embed="rId3"/>
          <a:stretch>
            <a:fillRect/>
          </a:stretch>
        </p:blipFill>
        <p:spPr>
          <a:xfrm>
            <a:off x="7013997" y="2808514"/>
            <a:ext cx="4796592" cy="3733119"/>
          </a:xfrm>
          <a:prstGeom prst="rect">
            <a:avLst/>
          </a:prstGeom>
        </p:spPr>
      </p:pic>
    </p:spTree>
    <p:extLst>
      <p:ext uri="{BB962C8B-B14F-4D97-AF65-F5344CB8AC3E}">
        <p14:creationId xmlns:p14="http://schemas.microsoft.com/office/powerpoint/2010/main" val="285222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6DC84-B593-4A44-BC46-F4954242807F}"/>
              </a:ext>
            </a:extLst>
          </p:cNvPr>
          <p:cNvSpPr txBox="1"/>
          <p:nvPr/>
        </p:nvSpPr>
        <p:spPr>
          <a:xfrm>
            <a:off x="-86307" y="179830"/>
            <a:ext cx="12178780" cy="3046988"/>
          </a:xfrm>
          <a:prstGeom prst="rect">
            <a:avLst/>
          </a:prstGeom>
          <a:noFill/>
        </p:spPr>
        <p:txBody>
          <a:bodyPr wrap="square">
            <a:spAutoFit/>
          </a:bodyPr>
          <a:lstStyle/>
          <a:p>
            <a:r>
              <a:rPr lang="en-US" sz="2400" dirty="0">
                <a:highlight>
                  <a:srgbClr val="00FFFF"/>
                </a:highlight>
              </a:rPr>
              <a:t>The transfer of energy into the thermal energy of an object is called </a:t>
            </a:r>
            <a:r>
              <a:rPr lang="en-US" sz="2400" dirty="0">
                <a:highlight>
                  <a:srgbClr val="FF00FF"/>
                </a:highlight>
              </a:rPr>
              <a:t>heat</a:t>
            </a:r>
            <a:r>
              <a:rPr lang="en-US" sz="2400" dirty="0">
                <a:highlight>
                  <a:srgbClr val="00FFFF"/>
                </a:highlight>
              </a:rPr>
              <a:t>. Heat flows from a hotter object to a cooler one through a combination of processes. These processes are called </a:t>
            </a:r>
            <a:r>
              <a:rPr lang="en-US" sz="2400" dirty="0">
                <a:highlight>
                  <a:srgbClr val="FF00FF"/>
                </a:highlight>
              </a:rPr>
              <a:t>conduction, convection, and radiation</a:t>
            </a:r>
            <a:r>
              <a:rPr lang="en-US" sz="2400" dirty="0">
                <a:highlight>
                  <a:srgbClr val="00FFFF"/>
                </a:highlight>
              </a:rPr>
              <a:t>. Most substances expand, or take up more space, when heated. When they lose heat, they contract and take up less space. The effect of heat allows a hot air balloon to rise. A flame heats the air inside the hot-air balloon, giving the particles more thermal energy (Figure 3). Since they have more thermal energy, they move faster and spread apart. The air in the balloon is then less dense than the air outside the balloon, so the balloon rises.</a:t>
            </a:r>
          </a:p>
        </p:txBody>
      </p:sp>
      <p:pic>
        <p:nvPicPr>
          <p:cNvPr id="5" name="Picture 4">
            <a:extLst>
              <a:ext uri="{FF2B5EF4-FFF2-40B4-BE49-F238E27FC236}">
                <a16:creationId xmlns:a16="http://schemas.microsoft.com/office/drawing/2014/main" id="{127B30E6-D5B5-449E-9777-C3DDA825A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884" y="3705828"/>
            <a:ext cx="3124589" cy="2380937"/>
          </a:xfrm>
          <a:prstGeom prst="rect">
            <a:avLst/>
          </a:prstGeom>
        </p:spPr>
      </p:pic>
      <p:pic>
        <p:nvPicPr>
          <p:cNvPr id="6" name="Picture 5">
            <a:extLst>
              <a:ext uri="{FF2B5EF4-FFF2-40B4-BE49-F238E27FC236}">
                <a16:creationId xmlns:a16="http://schemas.microsoft.com/office/drawing/2014/main" id="{3A4E0E24-2178-4586-A66B-1BA3F06788AE}"/>
              </a:ext>
            </a:extLst>
          </p:cNvPr>
          <p:cNvPicPr>
            <a:picLocks noChangeAspect="1"/>
          </p:cNvPicPr>
          <p:nvPr/>
        </p:nvPicPr>
        <p:blipFill>
          <a:blip r:embed="rId3"/>
          <a:stretch>
            <a:fillRect/>
          </a:stretch>
        </p:blipFill>
        <p:spPr>
          <a:xfrm>
            <a:off x="4321240" y="3475480"/>
            <a:ext cx="4234931" cy="2930572"/>
          </a:xfrm>
          <a:prstGeom prst="rect">
            <a:avLst/>
          </a:prstGeom>
        </p:spPr>
      </p:pic>
      <p:pic>
        <p:nvPicPr>
          <p:cNvPr id="8" name="Picture 7">
            <a:extLst>
              <a:ext uri="{FF2B5EF4-FFF2-40B4-BE49-F238E27FC236}">
                <a16:creationId xmlns:a16="http://schemas.microsoft.com/office/drawing/2014/main" id="{B4A0F525-3544-4778-94A5-2DB3E8F4389F}"/>
              </a:ext>
            </a:extLst>
          </p:cNvPr>
          <p:cNvPicPr>
            <a:picLocks noChangeAspect="1"/>
          </p:cNvPicPr>
          <p:nvPr/>
        </p:nvPicPr>
        <p:blipFill>
          <a:blip r:embed="rId4"/>
          <a:stretch>
            <a:fillRect/>
          </a:stretch>
        </p:blipFill>
        <p:spPr>
          <a:xfrm>
            <a:off x="193266" y="3631183"/>
            <a:ext cx="3540491" cy="2756718"/>
          </a:xfrm>
          <a:prstGeom prst="rect">
            <a:avLst/>
          </a:prstGeom>
        </p:spPr>
      </p:pic>
    </p:spTree>
    <p:extLst>
      <p:ext uri="{BB962C8B-B14F-4D97-AF65-F5344CB8AC3E}">
        <p14:creationId xmlns:p14="http://schemas.microsoft.com/office/powerpoint/2010/main" val="695660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251F9-470D-439C-9861-8F1337E0C6FA}"/>
              </a:ext>
            </a:extLst>
          </p:cNvPr>
          <p:cNvPicPr>
            <a:picLocks noChangeAspect="1"/>
          </p:cNvPicPr>
          <p:nvPr/>
        </p:nvPicPr>
        <p:blipFill>
          <a:blip r:embed="rId2"/>
          <a:stretch>
            <a:fillRect/>
          </a:stretch>
        </p:blipFill>
        <p:spPr>
          <a:xfrm>
            <a:off x="263492" y="361755"/>
            <a:ext cx="8772525" cy="1581150"/>
          </a:xfrm>
          <a:prstGeom prst="rect">
            <a:avLst/>
          </a:prstGeom>
        </p:spPr>
      </p:pic>
      <p:pic>
        <p:nvPicPr>
          <p:cNvPr id="4" name="Picture 3">
            <a:extLst>
              <a:ext uri="{FF2B5EF4-FFF2-40B4-BE49-F238E27FC236}">
                <a16:creationId xmlns:a16="http://schemas.microsoft.com/office/drawing/2014/main" id="{B35DAC3F-E125-4F1B-9A55-82D4AC59E565}"/>
              </a:ext>
            </a:extLst>
          </p:cNvPr>
          <p:cNvPicPr>
            <a:picLocks noChangeAspect="1"/>
          </p:cNvPicPr>
          <p:nvPr/>
        </p:nvPicPr>
        <p:blipFill>
          <a:blip r:embed="rId3"/>
          <a:stretch>
            <a:fillRect/>
          </a:stretch>
        </p:blipFill>
        <p:spPr>
          <a:xfrm>
            <a:off x="6636721" y="2187945"/>
            <a:ext cx="5291787" cy="3359187"/>
          </a:xfrm>
          <a:prstGeom prst="rect">
            <a:avLst/>
          </a:prstGeom>
        </p:spPr>
      </p:pic>
      <p:pic>
        <p:nvPicPr>
          <p:cNvPr id="6" name="Picture 5">
            <a:extLst>
              <a:ext uri="{FF2B5EF4-FFF2-40B4-BE49-F238E27FC236}">
                <a16:creationId xmlns:a16="http://schemas.microsoft.com/office/drawing/2014/main" id="{F5E35AA1-9338-46DE-964D-33ED40E00288}"/>
              </a:ext>
            </a:extLst>
          </p:cNvPr>
          <p:cNvPicPr>
            <a:picLocks noChangeAspect="1"/>
          </p:cNvPicPr>
          <p:nvPr/>
        </p:nvPicPr>
        <p:blipFill>
          <a:blip r:embed="rId4"/>
          <a:stretch>
            <a:fillRect/>
          </a:stretch>
        </p:blipFill>
        <p:spPr>
          <a:xfrm>
            <a:off x="263492" y="2722988"/>
            <a:ext cx="4821692" cy="3757595"/>
          </a:xfrm>
          <a:prstGeom prst="rect">
            <a:avLst/>
          </a:prstGeom>
        </p:spPr>
      </p:pic>
      <p:sp>
        <p:nvSpPr>
          <p:cNvPr id="8" name="TextBox 7">
            <a:extLst>
              <a:ext uri="{FF2B5EF4-FFF2-40B4-BE49-F238E27FC236}">
                <a16:creationId xmlns:a16="http://schemas.microsoft.com/office/drawing/2014/main" id="{20D20E92-DBC5-4BD8-9CDE-F605DB2BEDFB}"/>
              </a:ext>
            </a:extLst>
          </p:cNvPr>
          <p:cNvSpPr txBox="1"/>
          <p:nvPr/>
        </p:nvSpPr>
        <p:spPr>
          <a:xfrm>
            <a:off x="11091765" y="6223218"/>
            <a:ext cx="91395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111</a:t>
            </a:r>
          </a:p>
        </p:txBody>
      </p:sp>
    </p:spTree>
    <p:extLst>
      <p:ext uri="{BB962C8B-B14F-4D97-AF65-F5344CB8AC3E}">
        <p14:creationId xmlns:p14="http://schemas.microsoft.com/office/powerpoint/2010/main" val="80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25706-8F16-4224-8F68-0A5ECB1F71E9}"/>
              </a:ext>
            </a:extLst>
          </p:cNvPr>
          <p:cNvSpPr txBox="1"/>
          <p:nvPr/>
        </p:nvSpPr>
        <p:spPr>
          <a:xfrm>
            <a:off x="454479" y="287417"/>
            <a:ext cx="11283042" cy="2492990"/>
          </a:xfrm>
          <a:prstGeom prst="rect">
            <a:avLst/>
          </a:prstGeom>
          <a:noFill/>
        </p:spPr>
        <p:txBody>
          <a:bodyPr wrap="square">
            <a:spAutoFit/>
          </a:bodyPr>
          <a:lstStyle/>
          <a:p>
            <a:pPr fontAlgn="base"/>
            <a:r>
              <a:rPr lang="en-US" sz="3600" b="1" dirty="0">
                <a:effectLst/>
              </a:rPr>
              <a:t>3.Chemical Energy</a:t>
            </a:r>
          </a:p>
          <a:p>
            <a:pPr algn="l" fontAlgn="base"/>
            <a:r>
              <a:rPr lang="en-US" sz="2400" dirty="0">
                <a:highlight>
                  <a:srgbClr val="00FFFF"/>
                </a:highlight>
              </a:rPr>
              <a:t> What type of energy is in the food you eat, in the cells of your body, and in the substances that make a light stick glow? It is called </a:t>
            </a:r>
            <a:r>
              <a:rPr lang="en-US" sz="2400" dirty="0">
                <a:highlight>
                  <a:srgbClr val="FF00FF"/>
                </a:highlight>
                <a:hlinkClick r:id="rId2">
                  <a:extLst>
                    <a:ext uri="{A12FA001-AC4F-418D-AE19-62706E023703}">
                      <ahyp:hlinkClr xmlns:ahyp="http://schemas.microsoft.com/office/drawing/2018/hyperlinkcolor" val="tx"/>
                    </a:ext>
                  </a:extLst>
                </a:hlinkClick>
              </a:rPr>
              <a:t>chemical energy</a:t>
            </a:r>
            <a:r>
              <a:rPr lang="en-US" sz="2400" dirty="0">
                <a:highlight>
                  <a:srgbClr val="00FFFF"/>
                </a:highlight>
              </a:rPr>
              <a:t>. Chemical energy is a form of potential energy because it results from the relative positions of the particles within a material. The particles are held in those positions by chemical bonds. When these bonds are broken, energy is released.</a:t>
            </a:r>
          </a:p>
        </p:txBody>
      </p:sp>
      <p:pic>
        <p:nvPicPr>
          <p:cNvPr id="4" name="Picture 3">
            <a:extLst>
              <a:ext uri="{FF2B5EF4-FFF2-40B4-BE49-F238E27FC236}">
                <a16:creationId xmlns:a16="http://schemas.microsoft.com/office/drawing/2014/main" id="{4127BDC4-974A-40AE-B13A-4BDF74ACEC4B}"/>
              </a:ext>
            </a:extLst>
          </p:cNvPr>
          <p:cNvPicPr>
            <a:picLocks noChangeAspect="1"/>
          </p:cNvPicPr>
          <p:nvPr/>
        </p:nvPicPr>
        <p:blipFill>
          <a:blip r:embed="rId3"/>
          <a:stretch>
            <a:fillRect/>
          </a:stretch>
        </p:blipFill>
        <p:spPr>
          <a:xfrm>
            <a:off x="8184723" y="3429000"/>
            <a:ext cx="3462991" cy="2020078"/>
          </a:xfrm>
          <a:prstGeom prst="rect">
            <a:avLst/>
          </a:prstGeom>
        </p:spPr>
      </p:pic>
      <p:pic>
        <p:nvPicPr>
          <p:cNvPr id="5" name="Picture 4">
            <a:extLst>
              <a:ext uri="{FF2B5EF4-FFF2-40B4-BE49-F238E27FC236}">
                <a16:creationId xmlns:a16="http://schemas.microsoft.com/office/drawing/2014/main" id="{7A548638-6504-42CD-BDE7-4FAE29E10C15}"/>
              </a:ext>
            </a:extLst>
          </p:cNvPr>
          <p:cNvPicPr>
            <a:picLocks noChangeAspect="1"/>
          </p:cNvPicPr>
          <p:nvPr/>
        </p:nvPicPr>
        <p:blipFill>
          <a:blip r:embed="rId4"/>
          <a:stretch>
            <a:fillRect/>
          </a:stretch>
        </p:blipFill>
        <p:spPr>
          <a:xfrm>
            <a:off x="781051" y="3307701"/>
            <a:ext cx="4845309" cy="2878619"/>
          </a:xfrm>
          <a:prstGeom prst="rect">
            <a:avLst/>
          </a:prstGeom>
        </p:spPr>
      </p:pic>
    </p:spTree>
    <p:extLst>
      <p:ext uri="{BB962C8B-B14F-4D97-AF65-F5344CB8AC3E}">
        <p14:creationId xmlns:p14="http://schemas.microsoft.com/office/powerpoint/2010/main" val="1959615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DAB51-F316-4F93-8F31-29F8E1E51673}"/>
              </a:ext>
            </a:extLst>
          </p:cNvPr>
          <p:cNvSpPr txBox="1"/>
          <p:nvPr/>
        </p:nvSpPr>
        <p:spPr>
          <a:xfrm>
            <a:off x="118966" y="121815"/>
            <a:ext cx="11702920" cy="295465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2400" dirty="0">
                <a:highlight>
                  <a:srgbClr val="00FFFF"/>
                </a:highlight>
              </a:rPr>
              <a:t>Plants produce a form of stored chemical energy when they perform photosynthesis. In this process, plants take in energy from sunlight. They also take in water and carbon dioxide. Plant cells break the bonds of water and carbon dioxide to produce sugars. Those sugars store </a:t>
            </a:r>
            <a:r>
              <a:rPr lang="en-US" sz="2400" dirty="0">
                <a:highlight>
                  <a:srgbClr val="FF00FF"/>
                </a:highlight>
              </a:rPr>
              <a:t>chemical energy. </a:t>
            </a:r>
            <a:r>
              <a:rPr lang="en-US" sz="2400" dirty="0">
                <a:highlight>
                  <a:srgbClr val="00FFFF"/>
                </a:highlight>
              </a:rPr>
              <a:t>The plant later breaks the bonds of the sugar to release the chemical energy on which it lives. </a:t>
            </a:r>
            <a:r>
              <a:rPr kumimoji="0" lang="en-US"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Similarly, your body breaks bonds of sugar from your food. Energy is released when your body breaks bonds that hold the sugar molecules together. Your body uses that energy to power your cells.</a:t>
            </a:r>
          </a:p>
          <a:p>
            <a:pPr fontAlgn="base"/>
            <a:endParaRPr lang="en-US" b="1" dirty="0">
              <a:solidFill>
                <a:srgbClr val="000000"/>
              </a:solidFill>
              <a:effectLst/>
            </a:endParaRPr>
          </a:p>
        </p:txBody>
      </p:sp>
      <p:pic>
        <p:nvPicPr>
          <p:cNvPr id="4" name="Picture 3">
            <a:extLst>
              <a:ext uri="{FF2B5EF4-FFF2-40B4-BE49-F238E27FC236}">
                <a16:creationId xmlns:a16="http://schemas.microsoft.com/office/drawing/2014/main" id="{C167C2DF-BF86-4791-84C6-E3FDF3F90EE3}"/>
              </a:ext>
            </a:extLst>
          </p:cNvPr>
          <p:cNvPicPr>
            <a:picLocks noChangeAspect="1"/>
          </p:cNvPicPr>
          <p:nvPr/>
        </p:nvPicPr>
        <p:blipFill>
          <a:blip r:embed="rId2"/>
          <a:stretch>
            <a:fillRect/>
          </a:stretch>
        </p:blipFill>
        <p:spPr>
          <a:xfrm>
            <a:off x="6343651" y="2844579"/>
            <a:ext cx="5657850" cy="3333750"/>
          </a:xfrm>
          <a:prstGeom prst="rect">
            <a:avLst/>
          </a:prstGeom>
        </p:spPr>
      </p:pic>
    </p:spTree>
    <p:extLst>
      <p:ext uri="{BB962C8B-B14F-4D97-AF65-F5344CB8AC3E}">
        <p14:creationId xmlns:p14="http://schemas.microsoft.com/office/powerpoint/2010/main" val="1272092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7B3709-8EDD-4CF1-AE86-D5CBA9D70D60}"/>
              </a:ext>
            </a:extLst>
          </p:cNvPr>
          <p:cNvSpPr txBox="1"/>
          <p:nvPr/>
        </p:nvSpPr>
        <p:spPr>
          <a:xfrm>
            <a:off x="352230" y="241165"/>
            <a:ext cx="11600283"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Petroleum, or oil, is another source of chemical energy. Oil is converted into gasoline and diesel fuel, which contain potential energy in the form of chemical bonds. When fuel is burned in engines, the energy in these fuels can be used to makes cars run.</a:t>
            </a:r>
          </a:p>
        </p:txBody>
      </p:sp>
      <p:pic>
        <p:nvPicPr>
          <p:cNvPr id="4" name="Picture 3">
            <a:extLst>
              <a:ext uri="{FF2B5EF4-FFF2-40B4-BE49-F238E27FC236}">
                <a16:creationId xmlns:a16="http://schemas.microsoft.com/office/drawing/2014/main" id="{906E3365-940C-43ED-A440-BA028FF6BCDD}"/>
              </a:ext>
            </a:extLst>
          </p:cNvPr>
          <p:cNvPicPr>
            <a:picLocks noChangeAspect="1"/>
          </p:cNvPicPr>
          <p:nvPr/>
        </p:nvPicPr>
        <p:blipFill>
          <a:blip r:embed="rId2"/>
          <a:stretch>
            <a:fillRect/>
          </a:stretch>
        </p:blipFill>
        <p:spPr>
          <a:xfrm>
            <a:off x="352230" y="1580136"/>
            <a:ext cx="4550823" cy="4599992"/>
          </a:xfrm>
          <a:prstGeom prst="rect">
            <a:avLst/>
          </a:prstGeom>
        </p:spPr>
      </p:pic>
      <p:sp>
        <p:nvSpPr>
          <p:cNvPr id="6" name="TextBox 5">
            <a:extLst>
              <a:ext uri="{FF2B5EF4-FFF2-40B4-BE49-F238E27FC236}">
                <a16:creationId xmlns:a16="http://schemas.microsoft.com/office/drawing/2014/main" id="{C51CE091-4478-46AE-AD43-8B3EA16C5CF1}"/>
              </a:ext>
            </a:extLst>
          </p:cNvPr>
          <p:cNvSpPr txBox="1"/>
          <p:nvPr/>
        </p:nvSpPr>
        <p:spPr>
          <a:xfrm>
            <a:off x="11141932" y="6318771"/>
            <a:ext cx="8105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112</a:t>
            </a:r>
          </a:p>
        </p:txBody>
      </p:sp>
      <p:pic>
        <p:nvPicPr>
          <p:cNvPr id="7" name="Picture 6">
            <a:extLst>
              <a:ext uri="{FF2B5EF4-FFF2-40B4-BE49-F238E27FC236}">
                <a16:creationId xmlns:a16="http://schemas.microsoft.com/office/drawing/2014/main" id="{8AF1A049-378F-483F-8A65-70EA4BDDD1DD}"/>
              </a:ext>
            </a:extLst>
          </p:cNvPr>
          <p:cNvPicPr>
            <a:picLocks noChangeAspect="1"/>
          </p:cNvPicPr>
          <p:nvPr/>
        </p:nvPicPr>
        <p:blipFill>
          <a:blip r:embed="rId3"/>
          <a:stretch>
            <a:fillRect/>
          </a:stretch>
        </p:blipFill>
        <p:spPr>
          <a:xfrm>
            <a:off x="5245957" y="1865303"/>
            <a:ext cx="5895975" cy="4314825"/>
          </a:xfrm>
          <a:prstGeom prst="rect">
            <a:avLst/>
          </a:prstGeom>
        </p:spPr>
      </p:pic>
    </p:spTree>
    <p:extLst>
      <p:ext uri="{BB962C8B-B14F-4D97-AF65-F5344CB8AC3E}">
        <p14:creationId xmlns:p14="http://schemas.microsoft.com/office/powerpoint/2010/main" val="711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4ED6EA-D784-4B26-B478-7ED7D84C1B2E}"/>
              </a:ext>
            </a:extLst>
          </p:cNvPr>
          <p:cNvSpPr txBox="1"/>
          <p:nvPr/>
        </p:nvSpPr>
        <p:spPr>
          <a:xfrm>
            <a:off x="221602" y="75733"/>
            <a:ext cx="11758903" cy="2862322"/>
          </a:xfrm>
          <a:prstGeom prst="rect">
            <a:avLst/>
          </a:prstGeom>
          <a:noFill/>
        </p:spPr>
        <p:txBody>
          <a:bodyPr wrap="square">
            <a:spAutoFit/>
          </a:bodyPr>
          <a:lstStyle/>
          <a:p>
            <a:pPr fontAlgn="base"/>
            <a:r>
              <a:rPr lang="en-US" sz="3600" b="1" dirty="0">
                <a:effectLst/>
              </a:rPr>
              <a:t>4.Electrical Energy</a:t>
            </a:r>
          </a:p>
          <a:p>
            <a:pPr algn="l" fontAlgn="base"/>
            <a:r>
              <a:rPr lang="en-US" b="0" i="0" dirty="0">
                <a:solidFill>
                  <a:srgbClr val="000000"/>
                </a:solidFill>
                <a:effectLst/>
                <a:latin typeface="AvenirLTW01"/>
              </a:rPr>
              <a:t> </a:t>
            </a:r>
            <a:r>
              <a:rPr lang="en-US" sz="2400" dirty="0">
                <a:solidFill>
                  <a:prstClr val="black"/>
                </a:solidFill>
                <a:highlight>
                  <a:srgbClr val="00FFFF"/>
                </a:highlight>
                <a:latin typeface="Calibri" panose="020F0502020204030204"/>
              </a:rPr>
              <a:t>Electrical energy is the form of energy most of us use to power devices such as lights, computers, and audio systems. </a:t>
            </a:r>
            <a:r>
              <a:rPr lang="en-US" sz="2400" dirty="0">
                <a:solidFill>
                  <a:prstClr val="black"/>
                </a:solidFill>
                <a:highlight>
                  <a:srgbClr val="FF00FF"/>
                </a:highlight>
                <a:latin typeface="Calibri" panose="020F0502020204030204"/>
                <a:hlinkClick r:id="rId2">
                  <a:extLst>
                    <a:ext uri="{A12FA001-AC4F-418D-AE19-62706E023703}">
                      <ahyp:hlinkClr xmlns:ahyp="http://schemas.microsoft.com/office/drawing/2018/hyperlinkcolor" val="tx"/>
                    </a:ext>
                  </a:extLst>
                </a:hlinkClick>
              </a:rPr>
              <a:t>Electrical energy</a:t>
            </a:r>
            <a:r>
              <a:rPr lang="en-US" sz="2400" dirty="0">
                <a:solidFill>
                  <a:prstClr val="black"/>
                </a:solidFill>
                <a:highlight>
                  <a:srgbClr val="FF00FF"/>
                </a:highlight>
                <a:latin typeface="Calibri" panose="020F0502020204030204"/>
              </a:rPr>
              <a:t> </a:t>
            </a:r>
            <a:r>
              <a:rPr lang="en-US" sz="2400" dirty="0">
                <a:solidFill>
                  <a:prstClr val="black"/>
                </a:solidFill>
                <a:highlight>
                  <a:srgbClr val="00FFFF"/>
                </a:highlight>
                <a:latin typeface="Calibri" panose="020F0502020204030204"/>
              </a:rPr>
              <a:t>is the energy of electric charges. Different materials, and even particles, can have different charges. These differences in charge can result in the movement of electrical charge—a type of kinetic energy called electricity. When charges are not moving but are near one another, they have electric potential energy. This energy can be converted to electricity.</a:t>
            </a:r>
          </a:p>
        </p:txBody>
      </p:sp>
      <p:pic>
        <p:nvPicPr>
          <p:cNvPr id="4" name="Picture 3">
            <a:extLst>
              <a:ext uri="{FF2B5EF4-FFF2-40B4-BE49-F238E27FC236}">
                <a16:creationId xmlns:a16="http://schemas.microsoft.com/office/drawing/2014/main" id="{B629C4E2-67BA-45FC-AAEE-685D2CB18A97}"/>
              </a:ext>
            </a:extLst>
          </p:cNvPr>
          <p:cNvPicPr>
            <a:picLocks noChangeAspect="1"/>
          </p:cNvPicPr>
          <p:nvPr/>
        </p:nvPicPr>
        <p:blipFill>
          <a:blip r:embed="rId3"/>
          <a:stretch>
            <a:fillRect/>
          </a:stretch>
        </p:blipFill>
        <p:spPr>
          <a:xfrm>
            <a:off x="7305868" y="3136834"/>
            <a:ext cx="4674637" cy="2629483"/>
          </a:xfrm>
          <a:prstGeom prst="rect">
            <a:avLst/>
          </a:prstGeom>
        </p:spPr>
      </p:pic>
      <p:pic>
        <p:nvPicPr>
          <p:cNvPr id="5" name="Picture 4">
            <a:extLst>
              <a:ext uri="{FF2B5EF4-FFF2-40B4-BE49-F238E27FC236}">
                <a16:creationId xmlns:a16="http://schemas.microsoft.com/office/drawing/2014/main" id="{E0962DBE-7FD5-44CD-B65A-BED6F1C10C59}"/>
              </a:ext>
            </a:extLst>
          </p:cNvPr>
          <p:cNvPicPr>
            <a:picLocks noChangeAspect="1"/>
          </p:cNvPicPr>
          <p:nvPr/>
        </p:nvPicPr>
        <p:blipFill>
          <a:blip r:embed="rId4"/>
          <a:stretch>
            <a:fillRect/>
          </a:stretch>
        </p:blipFill>
        <p:spPr>
          <a:xfrm>
            <a:off x="835867" y="3429000"/>
            <a:ext cx="4575888" cy="2542160"/>
          </a:xfrm>
          <a:prstGeom prst="rect">
            <a:avLst/>
          </a:prstGeom>
        </p:spPr>
      </p:pic>
    </p:spTree>
    <p:extLst>
      <p:ext uri="{BB962C8B-B14F-4D97-AF65-F5344CB8AC3E}">
        <p14:creationId xmlns:p14="http://schemas.microsoft.com/office/powerpoint/2010/main" val="2391885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CBCEE-D824-47AF-A154-5EABCE2BB772}"/>
              </a:ext>
            </a:extLst>
          </p:cNvPr>
          <p:cNvSpPr txBox="1"/>
          <p:nvPr/>
        </p:nvSpPr>
        <p:spPr>
          <a:xfrm>
            <a:off x="165618" y="109563"/>
            <a:ext cx="11898864" cy="3600986"/>
          </a:xfrm>
          <a:prstGeom prst="rect">
            <a:avLst/>
          </a:prstGeom>
          <a:noFill/>
        </p:spPr>
        <p:txBody>
          <a:bodyPr wrap="square">
            <a:spAutoFit/>
          </a:bodyPr>
          <a:lstStyle/>
          <a:p>
            <a:pPr fontAlgn="base"/>
            <a:r>
              <a:rPr lang="en-US" sz="3600" b="1" dirty="0">
                <a:effectLst/>
              </a:rPr>
              <a:t>5.Electromagnetic Radiation</a:t>
            </a:r>
          </a:p>
          <a:p>
            <a:pPr algn="l" fontAlgn="base"/>
            <a:r>
              <a:rPr lang="en-US" sz="2400" dirty="0">
                <a:solidFill>
                  <a:prstClr val="black"/>
                </a:solidFill>
                <a:highlight>
                  <a:srgbClr val="00FFFF"/>
                </a:highlight>
                <a:latin typeface="Calibri" panose="020F0502020204030204"/>
              </a:rPr>
              <a:t> Visible light is one type of electromagnetic radiation. </a:t>
            </a:r>
            <a:r>
              <a:rPr lang="en-US" sz="2400" dirty="0">
                <a:solidFill>
                  <a:prstClr val="black"/>
                </a:solidFill>
                <a:highlight>
                  <a:srgbClr val="FF00FF"/>
                </a:highlight>
                <a:latin typeface="Calibri" panose="020F0502020204030204"/>
                <a:hlinkClick r:id="rId2">
                  <a:extLst>
                    <a:ext uri="{A12FA001-AC4F-418D-AE19-62706E023703}">
                      <ahyp:hlinkClr xmlns:ahyp="http://schemas.microsoft.com/office/drawing/2018/hyperlinkcolor" val="tx"/>
                    </a:ext>
                  </a:extLst>
                </a:hlinkClick>
              </a:rPr>
              <a:t>Electromagnetic radiation</a:t>
            </a:r>
            <a:r>
              <a:rPr lang="en-US" sz="2400" dirty="0">
                <a:solidFill>
                  <a:prstClr val="black"/>
                </a:solidFill>
                <a:highlight>
                  <a:srgbClr val="FF00FF"/>
                </a:highlight>
                <a:latin typeface="Calibri" panose="020F0502020204030204"/>
              </a:rPr>
              <a:t> </a:t>
            </a:r>
            <a:r>
              <a:rPr lang="en-US" sz="2400" dirty="0">
                <a:solidFill>
                  <a:prstClr val="black"/>
                </a:solidFill>
                <a:highlight>
                  <a:srgbClr val="00FFFF"/>
                </a:highlight>
                <a:latin typeface="Calibri" panose="020F0502020204030204"/>
              </a:rPr>
              <a:t>is a form of kinetic energy that travels through space in waves. It does not need a </a:t>
            </a:r>
            <a:r>
              <a:rPr lang="en-US" sz="2400" dirty="0">
                <a:solidFill>
                  <a:prstClr val="black"/>
                </a:solidFill>
                <a:highlight>
                  <a:srgbClr val="00FFFF"/>
                </a:highlight>
                <a:latin typeface="Calibri" panose="020F0502020204030204"/>
                <a:hlinkClick r:id="rId3">
                  <a:extLst>
                    <a:ext uri="{A12FA001-AC4F-418D-AE19-62706E023703}">
                      <ahyp:hlinkClr xmlns:ahyp="http://schemas.microsoft.com/office/drawing/2018/hyperlinkcolor" val="tx"/>
                    </a:ext>
                  </a:extLst>
                </a:hlinkClick>
              </a:rPr>
              <a:t>medium</a:t>
            </a:r>
            <a:r>
              <a:rPr lang="en-US" sz="2400" dirty="0">
                <a:solidFill>
                  <a:prstClr val="black"/>
                </a:solidFill>
                <a:highlight>
                  <a:srgbClr val="00FFFF"/>
                </a:highlight>
                <a:latin typeface="Calibri" panose="020F0502020204030204"/>
              </a:rPr>
              <a:t>, such as air or water, to travel through. This is why you can see the stars even though outer space does not contain a medium. Our world has a wide variety of electromagnetic energy, from X-rays that produce images of bones to microwaves that heat leftover food or transmit signals between mobile phones and towers. Other types of electromagnetic radiation include ultraviolet (UV) waves, infrared (or heat) waves, and radio waves. Like other forms of kinetic energy, all types of electromagnetic radiation can transform into thermal energy when heating something.</a:t>
            </a:r>
          </a:p>
        </p:txBody>
      </p:sp>
      <p:pic>
        <p:nvPicPr>
          <p:cNvPr id="4" name="Picture 3">
            <a:extLst>
              <a:ext uri="{FF2B5EF4-FFF2-40B4-BE49-F238E27FC236}">
                <a16:creationId xmlns:a16="http://schemas.microsoft.com/office/drawing/2014/main" id="{821A8207-0E04-44C4-A88D-3C978C527891}"/>
              </a:ext>
            </a:extLst>
          </p:cNvPr>
          <p:cNvPicPr>
            <a:picLocks noChangeAspect="1"/>
          </p:cNvPicPr>
          <p:nvPr/>
        </p:nvPicPr>
        <p:blipFill>
          <a:blip r:embed="rId4"/>
          <a:stretch>
            <a:fillRect/>
          </a:stretch>
        </p:blipFill>
        <p:spPr>
          <a:xfrm>
            <a:off x="6905617" y="4095652"/>
            <a:ext cx="5158865" cy="2566405"/>
          </a:xfrm>
          <a:prstGeom prst="rect">
            <a:avLst/>
          </a:prstGeom>
        </p:spPr>
      </p:pic>
      <p:sp>
        <p:nvSpPr>
          <p:cNvPr id="6" name="TextBox 5">
            <a:extLst>
              <a:ext uri="{FF2B5EF4-FFF2-40B4-BE49-F238E27FC236}">
                <a16:creationId xmlns:a16="http://schemas.microsoft.com/office/drawing/2014/main" id="{B06F490B-8E40-439B-8641-19CBBDC2D160}"/>
              </a:ext>
            </a:extLst>
          </p:cNvPr>
          <p:cNvSpPr txBox="1"/>
          <p:nvPr/>
        </p:nvSpPr>
        <p:spPr>
          <a:xfrm>
            <a:off x="366227" y="5250415"/>
            <a:ext cx="6106884" cy="1200329"/>
          </a:xfrm>
          <a:prstGeom prst="rect">
            <a:avLst/>
          </a:prstGeom>
          <a:noFill/>
        </p:spPr>
        <p:txBody>
          <a:bodyPr wrap="square">
            <a:spAutoFit/>
          </a:bodyPr>
          <a:lstStyle/>
          <a:p>
            <a:r>
              <a:rPr lang="en-US" sz="3600" dirty="0">
                <a:hlinkClick r:id="rId5"/>
              </a:rPr>
              <a:t>https://www.youtube.com/watch?v=6Q1zy0x8q7M</a:t>
            </a:r>
            <a:endParaRPr lang="en-US" sz="3600" dirty="0">
              <a:solidFill>
                <a:schemeClr val="bg2"/>
              </a:solidFill>
            </a:endParaRPr>
          </a:p>
        </p:txBody>
      </p:sp>
    </p:spTree>
    <p:extLst>
      <p:ext uri="{BB962C8B-B14F-4D97-AF65-F5344CB8AC3E}">
        <p14:creationId xmlns:p14="http://schemas.microsoft.com/office/powerpoint/2010/main" val="3314125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0F4D8-D09A-4024-80AA-ED7B122F5D67}"/>
              </a:ext>
            </a:extLst>
          </p:cNvPr>
          <p:cNvPicPr>
            <a:picLocks noChangeAspect="1"/>
          </p:cNvPicPr>
          <p:nvPr/>
        </p:nvPicPr>
        <p:blipFill>
          <a:blip r:embed="rId2"/>
          <a:stretch>
            <a:fillRect/>
          </a:stretch>
        </p:blipFill>
        <p:spPr>
          <a:xfrm>
            <a:off x="305772" y="444273"/>
            <a:ext cx="8743950" cy="1266825"/>
          </a:xfrm>
          <a:prstGeom prst="rect">
            <a:avLst/>
          </a:prstGeom>
        </p:spPr>
      </p:pic>
      <p:pic>
        <p:nvPicPr>
          <p:cNvPr id="3" name="Picture 2">
            <a:extLst>
              <a:ext uri="{FF2B5EF4-FFF2-40B4-BE49-F238E27FC236}">
                <a16:creationId xmlns:a16="http://schemas.microsoft.com/office/drawing/2014/main" id="{4896E6C2-CDBE-4390-BD6F-4E84B5240E1E}"/>
              </a:ext>
            </a:extLst>
          </p:cNvPr>
          <p:cNvPicPr>
            <a:picLocks noChangeAspect="1"/>
          </p:cNvPicPr>
          <p:nvPr/>
        </p:nvPicPr>
        <p:blipFill>
          <a:blip r:embed="rId3"/>
          <a:stretch>
            <a:fillRect/>
          </a:stretch>
        </p:blipFill>
        <p:spPr>
          <a:xfrm>
            <a:off x="790964" y="2009677"/>
            <a:ext cx="6958396" cy="4101873"/>
          </a:xfrm>
          <a:prstGeom prst="rect">
            <a:avLst/>
          </a:prstGeom>
        </p:spPr>
      </p:pic>
    </p:spTree>
    <p:extLst>
      <p:ext uri="{BB962C8B-B14F-4D97-AF65-F5344CB8AC3E}">
        <p14:creationId xmlns:p14="http://schemas.microsoft.com/office/powerpoint/2010/main" val="47488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FF93B-9E84-436F-999C-DB21DC5B2B9E}"/>
              </a:ext>
            </a:extLst>
          </p:cNvPr>
          <p:cNvPicPr>
            <a:picLocks noChangeAspect="1"/>
          </p:cNvPicPr>
          <p:nvPr/>
        </p:nvPicPr>
        <p:blipFill>
          <a:blip r:embed="rId2"/>
          <a:stretch>
            <a:fillRect/>
          </a:stretch>
        </p:blipFill>
        <p:spPr>
          <a:xfrm>
            <a:off x="607947" y="514447"/>
            <a:ext cx="7798935" cy="5681907"/>
          </a:xfrm>
          <a:prstGeom prst="rect">
            <a:avLst/>
          </a:prstGeom>
        </p:spPr>
      </p:pic>
    </p:spTree>
    <p:extLst>
      <p:ext uri="{BB962C8B-B14F-4D97-AF65-F5344CB8AC3E}">
        <p14:creationId xmlns:p14="http://schemas.microsoft.com/office/powerpoint/2010/main" val="36685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CE2B15-158F-4A77-96E9-D8BED026EC24}"/>
              </a:ext>
            </a:extLst>
          </p:cNvPr>
          <p:cNvPicPr>
            <a:picLocks noChangeAspect="1"/>
          </p:cNvPicPr>
          <p:nvPr/>
        </p:nvPicPr>
        <p:blipFill>
          <a:blip r:embed="rId2"/>
          <a:stretch>
            <a:fill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7D898E85-01C0-4F32-B987-5B9BD7FD059D}"/>
              </a:ext>
            </a:extLst>
          </p:cNvPr>
          <p:cNvSpPr txBox="1"/>
          <p:nvPr/>
        </p:nvSpPr>
        <p:spPr>
          <a:xfrm>
            <a:off x="128294" y="232007"/>
            <a:ext cx="10934701" cy="830997"/>
          </a:xfrm>
          <a:prstGeom prst="rect">
            <a:avLst/>
          </a:prstGeom>
          <a:noFill/>
        </p:spPr>
        <p:txBody>
          <a:bodyPr wrap="square">
            <a:spAutoFit/>
          </a:bodyPr>
          <a:lstStyle/>
          <a:p>
            <a:r>
              <a:rPr lang="en-US" sz="2400" b="1" dirty="0"/>
              <a:t>Circle and label the parts of the drone that are similar to the parts of the hummingbird.</a:t>
            </a:r>
          </a:p>
        </p:txBody>
      </p:sp>
    </p:spTree>
    <p:extLst>
      <p:ext uri="{BB962C8B-B14F-4D97-AF65-F5344CB8AC3E}">
        <p14:creationId xmlns:p14="http://schemas.microsoft.com/office/powerpoint/2010/main" val="239218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7612BF-C299-42CF-B999-49040557F731}"/>
              </a:ext>
            </a:extLst>
          </p:cNvPr>
          <p:cNvPicPr>
            <a:picLocks noChangeAspect="1"/>
          </p:cNvPicPr>
          <p:nvPr/>
        </p:nvPicPr>
        <p:blipFill>
          <a:blip r:embed="rId2"/>
          <a:stretch>
            <a:fillRect/>
          </a:stretch>
        </p:blipFill>
        <p:spPr>
          <a:xfrm>
            <a:off x="89807" y="110898"/>
            <a:ext cx="7962900" cy="2847975"/>
          </a:xfrm>
          <a:prstGeom prst="rect">
            <a:avLst/>
          </a:prstGeom>
        </p:spPr>
      </p:pic>
      <p:pic>
        <p:nvPicPr>
          <p:cNvPr id="3" name="Picture 2">
            <a:extLst>
              <a:ext uri="{FF2B5EF4-FFF2-40B4-BE49-F238E27FC236}">
                <a16:creationId xmlns:a16="http://schemas.microsoft.com/office/drawing/2014/main" id="{C2AE7A43-4115-4033-9EDE-D31DDE335F84}"/>
              </a:ext>
            </a:extLst>
          </p:cNvPr>
          <p:cNvPicPr>
            <a:picLocks noChangeAspect="1"/>
          </p:cNvPicPr>
          <p:nvPr/>
        </p:nvPicPr>
        <p:blipFill>
          <a:blip r:embed="rId3"/>
          <a:stretch>
            <a:fillRect/>
          </a:stretch>
        </p:blipFill>
        <p:spPr>
          <a:xfrm>
            <a:off x="1063691" y="2958873"/>
            <a:ext cx="5673012" cy="3859007"/>
          </a:xfrm>
          <a:prstGeom prst="rect">
            <a:avLst/>
          </a:prstGeom>
        </p:spPr>
      </p:pic>
    </p:spTree>
    <p:extLst>
      <p:ext uri="{BB962C8B-B14F-4D97-AF65-F5344CB8AC3E}">
        <p14:creationId xmlns:p14="http://schemas.microsoft.com/office/powerpoint/2010/main" val="187512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670DA-4E08-46EB-8D2D-5E5EF7692B3E}"/>
              </a:ext>
            </a:extLst>
          </p:cNvPr>
          <p:cNvPicPr>
            <a:picLocks noChangeAspect="1"/>
          </p:cNvPicPr>
          <p:nvPr/>
        </p:nvPicPr>
        <p:blipFill>
          <a:blip r:embed="rId2"/>
          <a:stretch>
            <a:fillRect/>
          </a:stretch>
        </p:blipFill>
        <p:spPr>
          <a:xfrm>
            <a:off x="0" y="0"/>
            <a:ext cx="6456237" cy="6858000"/>
          </a:xfrm>
          <a:prstGeom prst="rect">
            <a:avLst/>
          </a:prstGeom>
        </p:spPr>
      </p:pic>
      <p:sp>
        <p:nvSpPr>
          <p:cNvPr id="4" name="TextBox 3">
            <a:extLst>
              <a:ext uri="{FF2B5EF4-FFF2-40B4-BE49-F238E27FC236}">
                <a16:creationId xmlns:a16="http://schemas.microsoft.com/office/drawing/2014/main" id="{4FB2E809-E176-4FBF-A9BE-CCF4BCEF17B0}"/>
              </a:ext>
            </a:extLst>
          </p:cNvPr>
          <p:cNvSpPr txBox="1"/>
          <p:nvPr/>
        </p:nvSpPr>
        <p:spPr>
          <a:xfrm>
            <a:off x="10923814" y="6267453"/>
            <a:ext cx="963385" cy="369332"/>
          </a:xfrm>
          <a:prstGeom prst="rect">
            <a:avLst/>
          </a:prstGeom>
          <a:noFill/>
        </p:spPr>
        <p:txBody>
          <a:bodyPr wrap="square">
            <a:spAutoFit/>
          </a:bodyPr>
          <a:lstStyle/>
          <a:p>
            <a:r>
              <a:rPr lang="en-US" dirty="0"/>
              <a:t>115</a:t>
            </a:r>
          </a:p>
        </p:txBody>
      </p:sp>
    </p:spTree>
    <p:extLst>
      <p:ext uri="{BB962C8B-B14F-4D97-AF65-F5344CB8AC3E}">
        <p14:creationId xmlns:p14="http://schemas.microsoft.com/office/powerpoint/2010/main" val="152336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5A517-4C90-42E6-AFC6-AC304D4D0402}"/>
              </a:ext>
            </a:extLst>
          </p:cNvPr>
          <p:cNvPicPr>
            <a:picLocks noChangeAspect="1"/>
          </p:cNvPicPr>
          <p:nvPr/>
        </p:nvPicPr>
        <p:blipFill rotWithShape="1">
          <a:blip r:embed="rId2"/>
          <a:srcRect b="41443"/>
          <a:stretch/>
        </p:blipFill>
        <p:spPr>
          <a:xfrm>
            <a:off x="1203856" y="-128135"/>
            <a:ext cx="9784289" cy="7114269"/>
          </a:xfrm>
          <a:prstGeom prst="rect">
            <a:avLst/>
          </a:prstGeom>
        </p:spPr>
      </p:pic>
    </p:spTree>
    <p:extLst>
      <p:ext uri="{BB962C8B-B14F-4D97-AF65-F5344CB8AC3E}">
        <p14:creationId xmlns:p14="http://schemas.microsoft.com/office/powerpoint/2010/main" val="31233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17A03-ED22-4340-9E89-E01574B1AD9C}"/>
              </a:ext>
            </a:extLst>
          </p:cNvPr>
          <p:cNvPicPr>
            <a:picLocks noChangeAspect="1"/>
          </p:cNvPicPr>
          <p:nvPr/>
        </p:nvPicPr>
        <p:blipFill>
          <a:blip r:embed="rId2"/>
          <a:stretch>
            <a:fillRect/>
          </a:stretch>
        </p:blipFill>
        <p:spPr>
          <a:xfrm>
            <a:off x="-1" y="0"/>
            <a:ext cx="12192001" cy="6858040"/>
          </a:xfrm>
          <a:prstGeom prst="rect">
            <a:avLst/>
          </a:prstGeom>
        </p:spPr>
      </p:pic>
    </p:spTree>
    <p:extLst>
      <p:ext uri="{BB962C8B-B14F-4D97-AF65-F5344CB8AC3E}">
        <p14:creationId xmlns:p14="http://schemas.microsoft.com/office/powerpoint/2010/main" val="388692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6C05C-4B40-41AD-8168-D40FDF3EBC1E}"/>
              </a:ext>
            </a:extLst>
          </p:cNvPr>
          <p:cNvPicPr>
            <a:picLocks noChangeAspect="1"/>
          </p:cNvPicPr>
          <p:nvPr/>
        </p:nvPicPr>
        <p:blipFill>
          <a:blip r:embed="rId2"/>
          <a:stretch>
            <a:fillRect/>
          </a:stretch>
        </p:blipFill>
        <p:spPr>
          <a:xfrm>
            <a:off x="-1" y="-1"/>
            <a:ext cx="12192001" cy="6870763"/>
          </a:xfrm>
          <a:prstGeom prst="rect">
            <a:avLst/>
          </a:prstGeom>
        </p:spPr>
      </p:pic>
    </p:spTree>
    <p:extLst>
      <p:ext uri="{BB962C8B-B14F-4D97-AF65-F5344CB8AC3E}">
        <p14:creationId xmlns:p14="http://schemas.microsoft.com/office/powerpoint/2010/main" val="415342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2ED9C-3F72-4A48-8C89-B9E5E35049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941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2728F-720D-4C57-8A4E-FCCB92F6A7EE}"/>
              </a:ext>
            </a:extLst>
          </p:cNvPr>
          <p:cNvSpPr txBox="1"/>
          <p:nvPr/>
        </p:nvSpPr>
        <p:spPr>
          <a:xfrm>
            <a:off x="174949" y="81256"/>
            <a:ext cx="9143222" cy="646331"/>
          </a:xfrm>
          <a:prstGeom prst="rect">
            <a:avLst/>
          </a:prstGeom>
          <a:noFill/>
        </p:spPr>
        <p:txBody>
          <a:bodyPr wrap="square">
            <a:spAutoFit/>
          </a:bodyPr>
          <a:lstStyle/>
          <a:p>
            <a:pPr algn="l" fontAlgn="base"/>
            <a:r>
              <a:rPr lang="en-US" sz="3600" b="1" i="0" dirty="0">
                <a:solidFill>
                  <a:srgbClr val="FFFF00"/>
                </a:solidFill>
                <a:effectLst/>
                <a:latin typeface="Broadway" panose="04040905080B02020502" pitchFamily="82" charset="0"/>
              </a:rPr>
              <a:t>Determining Mechanical Energy</a:t>
            </a:r>
          </a:p>
        </p:txBody>
      </p:sp>
      <p:sp>
        <p:nvSpPr>
          <p:cNvPr id="5" name="TextBox 4">
            <a:extLst>
              <a:ext uri="{FF2B5EF4-FFF2-40B4-BE49-F238E27FC236}">
                <a16:creationId xmlns:a16="http://schemas.microsoft.com/office/drawing/2014/main" id="{8D71EC2A-87A8-41F3-9523-528C69843B74}"/>
              </a:ext>
            </a:extLst>
          </p:cNvPr>
          <p:cNvSpPr txBox="1"/>
          <p:nvPr/>
        </p:nvSpPr>
        <p:spPr>
          <a:xfrm>
            <a:off x="289248" y="1132124"/>
            <a:ext cx="10832841" cy="1569660"/>
          </a:xfrm>
          <a:prstGeom prst="rect">
            <a:avLst/>
          </a:prstGeom>
          <a:noFill/>
        </p:spPr>
        <p:txBody>
          <a:bodyPr wrap="square">
            <a:spAutoFit/>
          </a:bodyPr>
          <a:lstStyle/>
          <a:p>
            <a:r>
              <a:rPr lang="en-US" sz="2400" dirty="0">
                <a:highlight>
                  <a:srgbClr val="00FFFF"/>
                </a:highlight>
              </a:rPr>
              <a:t>Mechanical is an adjective that refers to things that are or can be in motion, which covers just about any object we can think of, from particles all the way up to Earth itself. </a:t>
            </a:r>
            <a:r>
              <a:rPr lang="en-US" sz="2400" dirty="0">
                <a:highlight>
                  <a:srgbClr val="FFFF00"/>
                </a:highlight>
              </a:rPr>
              <a:t>Mechanical energy</a:t>
            </a:r>
            <a:r>
              <a:rPr lang="en-US" sz="2400" dirty="0">
                <a:highlight>
                  <a:srgbClr val="00FFFF"/>
                </a:highlight>
              </a:rPr>
              <a:t> is the energy an object has due to its motion, shape, position, or a combination of these factors.</a:t>
            </a:r>
          </a:p>
        </p:txBody>
      </p:sp>
      <p:pic>
        <p:nvPicPr>
          <p:cNvPr id="6" name="Picture 5">
            <a:extLst>
              <a:ext uri="{FF2B5EF4-FFF2-40B4-BE49-F238E27FC236}">
                <a16:creationId xmlns:a16="http://schemas.microsoft.com/office/drawing/2014/main" id="{8001C688-F9EB-418A-AA0E-09C7E9E150E6}"/>
              </a:ext>
            </a:extLst>
          </p:cNvPr>
          <p:cNvPicPr>
            <a:picLocks noChangeAspect="1"/>
          </p:cNvPicPr>
          <p:nvPr/>
        </p:nvPicPr>
        <p:blipFill>
          <a:blip r:embed="rId2"/>
          <a:stretch>
            <a:fillRect/>
          </a:stretch>
        </p:blipFill>
        <p:spPr>
          <a:xfrm>
            <a:off x="9433527" y="2701784"/>
            <a:ext cx="2165979" cy="1907538"/>
          </a:xfrm>
          <a:prstGeom prst="rect">
            <a:avLst/>
          </a:prstGeom>
        </p:spPr>
      </p:pic>
      <p:pic>
        <p:nvPicPr>
          <p:cNvPr id="7" name="Picture 6">
            <a:extLst>
              <a:ext uri="{FF2B5EF4-FFF2-40B4-BE49-F238E27FC236}">
                <a16:creationId xmlns:a16="http://schemas.microsoft.com/office/drawing/2014/main" id="{333A6F3C-5E06-470F-A842-4DF1B663591B}"/>
              </a:ext>
            </a:extLst>
          </p:cNvPr>
          <p:cNvPicPr>
            <a:picLocks noChangeAspect="1"/>
          </p:cNvPicPr>
          <p:nvPr/>
        </p:nvPicPr>
        <p:blipFill>
          <a:blip r:embed="rId3"/>
          <a:stretch>
            <a:fillRect/>
          </a:stretch>
        </p:blipFill>
        <p:spPr>
          <a:xfrm>
            <a:off x="174949" y="2960914"/>
            <a:ext cx="8877300" cy="2895600"/>
          </a:xfrm>
          <a:prstGeom prst="rect">
            <a:avLst/>
          </a:prstGeom>
        </p:spPr>
      </p:pic>
    </p:spTree>
    <p:extLst>
      <p:ext uri="{BB962C8B-B14F-4D97-AF65-F5344CB8AC3E}">
        <p14:creationId xmlns:p14="http://schemas.microsoft.com/office/powerpoint/2010/main" val="234638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C4CE8-271E-48C8-BC43-287FCD659F52}"/>
              </a:ext>
            </a:extLst>
          </p:cNvPr>
          <p:cNvSpPr txBox="1"/>
          <p:nvPr/>
        </p:nvSpPr>
        <p:spPr>
          <a:xfrm>
            <a:off x="-1555" y="284498"/>
            <a:ext cx="12019383" cy="1569660"/>
          </a:xfrm>
          <a:prstGeom prst="rect">
            <a:avLst/>
          </a:prstGeom>
          <a:noFill/>
        </p:spPr>
        <p:txBody>
          <a:bodyPr wrap="square">
            <a:spAutoFit/>
          </a:bodyPr>
          <a:lstStyle/>
          <a:p>
            <a:r>
              <a:rPr lang="en-US" sz="2400" dirty="0">
                <a:highlight>
                  <a:srgbClr val="00FFFF"/>
                </a:highlight>
              </a:rPr>
              <a:t>An object’s mechanical energy equals the total of its kinetic and potential energy. For example, a train chugging uphill has energy, and much of that energy is energy of motion—kinetic energy. But a train that is sitting idle at the top of a hill also has energy—potential energy. By adding these two energy forms together, you can determine the train’s mechanical energy:</a:t>
            </a:r>
          </a:p>
        </p:txBody>
      </p:sp>
      <p:pic>
        <p:nvPicPr>
          <p:cNvPr id="4" name="Picture 3">
            <a:extLst>
              <a:ext uri="{FF2B5EF4-FFF2-40B4-BE49-F238E27FC236}">
                <a16:creationId xmlns:a16="http://schemas.microsoft.com/office/drawing/2014/main" id="{CA2FA29B-E4B5-4B3E-B7D1-87869FA7CA1C}"/>
              </a:ext>
            </a:extLst>
          </p:cNvPr>
          <p:cNvPicPr>
            <a:picLocks noChangeAspect="1"/>
          </p:cNvPicPr>
          <p:nvPr/>
        </p:nvPicPr>
        <p:blipFill>
          <a:blip r:embed="rId2"/>
          <a:stretch>
            <a:fillRect/>
          </a:stretch>
        </p:blipFill>
        <p:spPr>
          <a:xfrm>
            <a:off x="1352550" y="2099970"/>
            <a:ext cx="4743450" cy="400050"/>
          </a:xfrm>
          <a:prstGeom prst="rect">
            <a:avLst/>
          </a:prstGeom>
        </p:spPr>
      </p:pic>
      <p:pic>
        <p:nvPicPr>
          <p:cNvPr id="5" name="Picture 4">
            <a:extLst>
              <a:ext uri="{FF2B5EF4-FFF2-40B4-BE49-F238E27FC236}">
                <a16:creationId xmlns:a16="http://schemas.microsoft.com/office/drawing/2014/main" id="{E810888D-B7A1-4C2F-85F0-55817916F6AF}"/>
              </a:ext>
            </a:extLst>
          </p:cNvPr>
          <p:cNvPicPr>
            <a:picLocks noChangeAspect="1"/>
          </p:cNvPicPr>
          <p:nvPr/>
        </p:nvPicPr>
        <p:blipFill>
          <a:blip r:embed="rId3"/>
          <a:stretch>
            <a:fillRect/>
          </a:stretch>
        </p:blipFill>
        <p:spPr>
          <a:xfrm>
            <a:off x="542537" y="4168257"/>
            <a:ext cx="7486650" cy="704850"/>
          </a:xfrm>
          <a:prstGeom prst="rect">
            <a:avLst/>
          </a:prstGeom>
        </p:spPr>
      </p:pic>
      <p:sp>
        <p:nvSpPr>
          <p:cNvPr id="7" name="TextBox 6">
            <a:extLst>
              <a:ext uri="{FF2B5EF4-FFF2-40B4-BE49-F238E27FC236}">
                <a16:creationId xmlns:a16="http://schemas.microsoft.com/office/drawing/2014/main" id="{8FC48889-AC69-43E3-B01A-F6D29EDF3FA3}"/>
              </a:ext>
            </a:extLst>
          </p:cNvPr>
          <p:cNvSpPr txBox="1"/>
          <p:nvPr/>
        </p:nvSpPr>
        <p:spPr>
          <a:xfrm>
            <a:off x="11110231" y="6284159"/>
            <a:ext cx="907597" cy="400110"/>
          </a:xfrm>
          <a:prstGeom prst="rect">
            <a:avLst/>
          </a:prstGeom>
          <a:noFill/>
        </p:spPr>
        <p:txBody>
          <a:bodyPr wrap="square">
            <a:spAutoFit/>
          </a:bodyPr>
          <a:lstStyle/>
          <a:p>
            <a:r>
              <a:rPr lang="en-US" sz="2000" dirty="0">
                <a:solidFill>
                  <a:srgbClr val="FFFF00"/>
                </a:solidFill>
              </a:rPr>
              <a:t>109</a:t>
            </a:r>
          </a:p>
        </p:txBody>
      </p:sp>
      <p:pic>
        <p:nvPicPr>
          <p:cNvPr id="8" name="Picture 7">
            <a:extLst>
              <a:ext uri="{FF2B5EF4-FFF2-40B4-BE49-F238E27FC236}">
                <a16:creationId xmlns:a16="http://schemas.microsoft.com/office/drawing/2014/main" id="{4BF72306-C0D1-4628-BA10-31EAB51D5747}"/>
              </a:ext>
            </a:extLst>
          </p:cNvPr>
          <p:cNvPicPr>
            <a:picLocks noChangeAspect="1"/>
          </p:cNvPicPr>
          <p:nvPr/>
        </p:nvPicPr>
        <p:blipFill>
          <a:blip r:embed="rId4"/>
          <a:stretch>
            <a:fillRect/>
          </a:stretch>
        </p:blipFill>
        <p:spPr>
          <a:xfrm>
            <a:off x="717486" y="5431679"/>
            <a:ext cx="5795281" cy="1052535"/>
          </a:xfrm>
          <a:prstGeom prst="rect">
            <a:avLst/>
          </a:prstGeom>
        </p:spPr>
      </p:pic>
    </p:spTree>
    <p:extLst>
      <p:ext uri="{BB962C8B-B14F-4D97-AF65-F5344CB8AC3E}">
        <p14:creationId xmlns:p14="http://schemas.microsoft.com/office/powerpoint/2010/main" val="244942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72F32-EF41-4ADA-960F-0CBCA72DADF2}"/>
              </a:ext>
            </a:extLst>
          </p:cNvPr>
          <p:cNvSpPr txBox="1"/>
          <p:nvPr/>
        </p:nvSpPr>
        <p:spPr>
          <a:xfrm>
            <a:off x="277586" y="118579"/>
            <a:ext cx="6097554" cy="646331"/>
          </a:xfrm>
          <a:prstGeom prst="rect">
            <a:avLst/>
          </a:prstGeom>
          <a:noFill/>
        </p:spPr>
        <p:txBody>
          <a:bodyPr wrap="square">
            <a:spAutoFit/>
          </a:bodyPr>
          <a:lstStyle/>
          <a:p>
            <a:pPr algn="l" fontAlgn="base"/>
            <a:r>
              <a:rPr lang="en-US" sz="3600" b="1" dirty="0">
                <a:solidFill>
                  <a:srgbClr val="CC0099"/>
                </a:solidFill>
                <a:latin typeface="Broadway" panose="04040905080B02020502" pitchFamily="82" charset="0"/>
              </a:rPr>
              <a:t>More Forms of Energy</a:t>
            </a:r>
          </a:p>
        </p:txBody>
      </p:sp>
      <p:sp>
        <p:nvSpPr>
          <p:cNvPr id="5" name="TextBox 4">
            <a:extLst>
              <a:ext uri="{FF2B5EF4-FFF2-40B4-BE49-F238E27FC236}">
                <a16:creationId xmlns:a16="http://schemas.microsoft.com/office/drawing/2014/main" id="{BDA7B027-04A5-4DD5-ACCB-47617FCD3C58}"/>
              </a:ext>
            </a:extLst>
          </p:cNvPr>
          <p:cNvSpPr txBox="1"/>
          <p:nvPr/>
        </p:nvSpPr>
        <p:spPr>
          <a:xfrm>
            <a:off x="-1" y="1124253"/>
            <a:ext cx="12017829" cy="1569660"/>
          </a:xfrm>
          <a:prstGeom prst="rect">
            <a:avLst/>
          </a:prstGeom>
          <a:noFill/>
        </p:spPr>
        <p:txBody>
          <a:bodyPr wrap="square">
            <a:spAutoFit/>
          </a:bodyPr>
          <a:lstStyle/>
          <a:p>
            <a:r>
              <a:rPr lang="en-US" sz="2400" dirty="0">
                <a:highlight>
                  <a:srgbClr val="00FFFF"/>
                </a:highlight>
              </a:rPr>
              <a:t>Much of the energy that you observe is mechanical energy, but energy can take many other forms as well. Some other forms of energy are associated with tiny particles, such as atoms and molecules, that make up objects. These forms include nuclear energy, thermal energy, chemical energy, electric energy, and electromagnetic energy.</a:t>
            </a:r>
          </a:p>
        </p:txBody>
      </p:sp>
      <p:pic>
        <p:nvPicPr>
          <p:cNvPr id="6" name="Picture 5">
            <a:extLst>
              <a:ext uri="{FF2B5EF4-FFF2-40B4-BE49-F238E27FC236}">
                <a16:creationId xmlns:a16="http://schemas.microsoft.com/office/drawing/2014/main" id="{79A580AA-DFD5-4898-B7DA-9C418CAE3891}"/>
              </a:ext>
            </a:extLst>
          </p:cNvPr>
          <p:cNvPicPr>
            <a:picLocks noChangeAspect="1"/>
          </p:cNvPicPr>
          <p:nvPr/>
        </p:nvPicPr>
        <p:blipFill>
          <a:blip r:embed="rId2"/>
          <a:stretch>
            <a:fillRect/>
          </a:stretch>
        </p:blipFill>
        <p:spPr>
          <a:xfrm>
            <a:off x="7541564" y="2372016"/>
            <a:ext cx="4181475" cy="4371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4844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46F42D-BA23-461B-940C-864D0709F2FF}"/>
              </a:ext>
            </a:extLst>
          </p:cNvPr>
          <p:cNvSpPr txBox="1"/>
          <p:nvPr/>
        </p:nvSpPr>
        <p:spPr>
          <a:xfrm>
            <a:off x="324238" y="103724"/>
            <a:ext cx="11656268" cy="2862322"/>
          </a:xfrm>
          <a:prstGeom prst="rect">
            <a:avLst/>
          </a:prstGeom>
          <a:noFill/>
        </p:spPr>
        <p:txBody>
          <a:bodyPr wrap="square">
            <a:spAutoFit/>
          </a:bodyPr>
          <a:lstStyle/>
          <a:p>
            <a:pPr fontAlgn="base"/>
            <a:r>
              <a:rPr lang="en-US" sz="3600" b="1" dirty="0">
                <a:effectLst/>
              </a:rPr>
              <a:t>1.Nuclear Energy</a:t>
            </a:r>
          </a:p>
          <a:p>
            <a:pPr algn="l" fontAlgn="base"/>
            <a:r>
              <a:rPr lang="en-US" sz="2400" dirty="0">
                <a:highlight>
                  <a:srgbClr val="00FFFF"/>
                </a:highlight>
              </a:rPr>
              <a:t> All matter is made of particles called atoms. The center of the atom is called the nucleus (plural: nuclei). </a:t>
            </a:r>
            <a:r>
              <a:rPr lang="en-US" sz="2400" dirty="0">
                <a:highlight>
                  <a:srgbClr val="FF00FF"/>
                </a:highlight>
                <a:hlinkClick r:id="rId2">
                  <a:extLst>
                    <a:ext uri="{A12FA001-AC4F-418D-AE19-62706E023703}">
                      <ahyp:hlinkClr xmlns:ahyp="http://schemas.microsoft.com/office/drawing/2018/hyperlinkcolor" val="tx"/>
                    </a:ext>
                  </a:extLst>
                </a:hlinkClick>
              </a:rPr>
              <a:t>Nuclear energy</a:t>
            </a:r>
            <a:r>
              <a:rPr lang="en-US" sz="2400" dirty="0">
                <a:highlight>
                  <a:srgbClr val="FF00FF"/>
                </a:highlight>
              </a:rPr>
              <a:t> </a:t>
            </a:r>
            <a:r>
              <a:rPr lang="en-US" sz="2400" dirty="0">
                <a:highlight>
                  <a:srgbClr val="00FFFF"/>
                </a:highlight>
              </a:rPr>
              <a:t>is a type of potential energy stored in the nucleus. It can be released through a nuclear reaction. In one type of nuclear reaction, called fission, a nucleus splits into smaller fragments. When it breaks apart, it releases energy (Figure 2). If fission reactions are controlled, the release of energy can be used to generate electricity. Nuclear power plants harness nuclear energy for this purpose.</a:t>
            </a:r>
          </a:p>
        </p:txBody>
      </p:sp>
      <p:pic>
        <p:nvPicPr>
          <p:cNvPr id="4" name="Picture 3">
            <a:extLst>
              <a:ext uri="{FF2B5EF4-FFF2-40B4-BE49-F238E27FC236}">
                <a16:creationId xmlns:a16="http://schemas.microsoft.com/office/drawing/2014/main" id="{F5D70BE4-B0FB-40B7-9257-C59525C08E4C}"/>
              </a:ext>
            </a:extLst>
          </p:cNvPr>
          <p:cNvPicPr>
            <a:picLocks noChangeAspect="1"/>
          </p:cNvPicPr>
          <p:nvPr/>
        </p:nvPicPr>
        <p:blipFill>
          <a:blip r:embed="rId3"/>
          <a:stretch>
            <a:fillRect/>
          </a:stretch>
        </p:blipFill>
        <p:spPr>
          <a:xfrm>
            <a:off x="7815943" y="2848283"/>
            <a:ext cx="4164563" cy="3375233"/>
          </a:xfrm>
          <a:prstGeom prst="rect">
            <a:avLst/>
          </a:prstGeom>
        </p:spPr>
      </p:pic>
      <p:sp>
        <p:nvSpPr>
          <p:cNvPr id="6" name="TextBox 5">
            <a:extLst>
              <a:ext uri="{FF2B5EF4-FFF2-40B4-BE49-F238E27FC236}">
                <a16:creationId xmlns:a16="http://schemas.microsoft.com/office/drawing/2014/main" id="{BDE0CEF1-F8E5-4A6B-ACB0-7F883A2B7BEA}"/>
              </a:ext>
            </a:extLst>
          </p:cNvPr>
          <p:cNvSpPr txBox="1"/>
          <p:nvPr/>
        </p:nvSpPr>
        <p:spPr>
          <a:xfrm>
            <a:off x="11274630" y="6457890"/>
            <a:ext cx="705876" cy="400110"/>
          </a:xfrm>
          <a:prstGeom prst="rect">
            <a:avLst/>
          </a:prstGeom>
          <a:noFill/>
        </p:spPr>
        <p:txBody>
          <a:bodyPr wrap="square">
            <a:spAutoFit/>
          </a:bodyPr>
          <a:lstStyle/>
          <a:p>
            <a:r>
              <a:rPr lang="en-US" sz="2000" dirty="0">
                <a:solidFill>
                  <a:srgbClr val="FFFF00"/>
                </a:solidFill>
              </a:rPr>
              <a:t>110</a:t>
            </a:r>
          </a:p>
        </p:txBody>
      </p:sp>
      <p:pic>
        <p:nvPicPr>
          <p:cNvPr id="7" name="Picture 6">
            <a:extLst>
              <a:ext uri="{FF2B5EF4-FFF2-40B4-BE49-F238E27FC236}">
                <a16:creationId xmlns:a16="http://schemas.microsoft.com/office/drawing/2014/main" id="{1C57056D-3AB0-467D-83DD-56280A230F13}"/>
              </a:ext>
            </a:extLst>
          </p:cNvPr>
          <p:cNvPicPr>
            <a:picLocks noChangeAspect="1"/>
          </p:cNvPicPr>
          <p:nvPr/>
        </p:nvPicPr>
        <p:blipFill>
          <a:blip r:embed="rId4"/>
          <a:stretch>
            <a:fillRect/>
          </a:stretch>
        </p:blipFill>
        <p:spPr>
          <a:xfrm>
            <a:off x="1124727" y="3559995"/>
            <a:ext cx="4964663" cy="3097950"/>
          </a:xfrm>
          <a:prstGeom prst="rect">
            <a:avLst/>
          </a:prstGeom>
        </p:spPr>
      </p:pic>
    </p:spTree>
    <p:extLst>
      <p:ext uri="{BB962C8B-B14F-4D97-AF65-F5344CB8AC3E}">
        <p14:creationId xmlns:p14="http://schemas.microsoft.com/office/powerpoint/2010/main" val="263622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FFD50-90E2-4E57-8ABB-10ABDC3987AC}"/>
              </a:ext>
            </a:extLst>
          </p:cNvPr>
          <p:cNvSpPr txBox="1"/>
          <p:nvPr/>
        </p:nvSpPr>
        <p:spPr>
          <a:xfrm>
            <a:off x="102637" y="80685"/>
            <a:ext cx="11924522" cy="1938992"/>
          </a:xfrm>
          <a:prstGeom prst="rect">
            <a:avLst/>
          </a:prstGeom>
          <a:noFill/>
        </p:spPr>
        <p:txBody>
          <a:bodyPr wrap="square">
            <a:spAutoFit/>
          </a:bodyPr>
          <a:lstStyle/>
          <a:p>
            <a:r>
              <a:rPr lang="en-US" sz="2400" dirty="0">
                <a:highlight>
                  <a:srgbClr val="00FFFF"/>
                </a:highlight>
              </a:rPr>
              <a:t>Fusion is another type of nuclear reaction. In fusion, small nuclei combine to form larger nuclei. One place that fusion happens is inside the sun. Some of the energy released by this reaction makes its way to Earth as light. Fusion releases more energy than fission, but the extremely high temperatures that are required to start a fusion reaction make it more difficult to use and control.</a:t>
            </a:r>
          </a:p>
        </p:txBody>
      </p:sp>
      <p:pic>
        <p:nvPicPr>
          <p:cNvPr id="5" name="Picture 4">
            <a:extLst>
              <a:ext uri="{FF2B5EF4-FFF2-40B4-BE49-F238E27FC236}">
                <a16:creationId xmlns:a16="http://schemas.microsoft.com/office/drawing/2014/main" id="{04A767DE-C03C-4C1E-9EA9-2C0678E836E0}"/>
              </a:ext>
            </a:extLst>
          </p:cNvPr>
          <p:cNvPicPr>
            <a:picLocks noChangeAspect="1"/>
          </p:cNvPicPr>
          <p:nvPr/>
        </p:nvPicPr>
        <p:blipFill>
          <a:blip r:embed="rId2"/>
          <a:stretch>
            <a:fillRect/>
          </a:stretch>
        </p:blipFill>
        <p:spPr>
          <a:xfrm>
            <a:off x="7863230" y="2970816"/>
            <a:ext cx="4163929" cy="3377477"/>
          </a:xfrm>
          <a:prstGeom prst="rect">
            <a:avLst/>
          </a:prstGeom>
        </p:spPr>
      </p:pic>
      <p:pic>
        <p:nvPicPr>
          <p:cNvPr id="6" name="Picture 5">
            <a:extLst>
              <a:ext uri="{FF2B5EF4-FFF2-40B4-BE49-F238E27FC236}">
                <a16:creationId xmlns:a16="http://schemas.microsoft.com/office/drawing/2014/main" id="{3BA5B9D5-6975-492B-A815-BB97FE9C4372}"/>
              </a:ext>
            </a:extLst>
          </p:cNvPr>
          <p:cNvPicPr>
            <a:picLocks noChangeAspect="1"/>
          </p:cNvPicPr>
          <p:nvPr/>
        </p:nvPicPr>
        <p:blipFill>
          <a:blip r:embed="rId3"/>
          <a:stretch>
            <a:fillRect/>
          </a:stretch>
        </p:blipFill>
        <p:spPr>
          <a:xfrm>
            <a:off x="164841" y="2019677"/>
            <a:ext cx="8267700" cy="885825"/>
          </a:xfrm>
          <a:prstGeom prst="rect">
            <a:avLst/>
          </a:prstGeom>
        </p:spPr>
      </p:pic>
      <p:sp>
        <p:nvSpPr>
          <p:cNvPr id="8" name="TextBox 7">
            <a:extLst>
              <a:ext uri="{FF2B5EF4-FFF2-40B4-BE49-F238E27FC236}">
                <a16:creationId xmlns:a16="http://schemas.microsoft.com/office/drawing/2014/main" id="{8199613E-778B-4605-AB11-250BAB539F3B}"/>
              </a:ext>
            </a:extLst>
          </p:cNvPr>
          <p:cNvSpPr txBox="1"/>
          <p:nvPr/>
        </p:nvSpPr>
        <p:spPr>
          <a:xfrm>
            <a:off x="11110427" y="6413607"/>
            <a:ext cx="730120" cy="369332"/>
          </a:xfrm>
          <a:prstGeom prst="rect">
            <a:avLst/>
          </a:prstGeom>
          <a:noFill/>
        </p:spPr>
        <p:txBody>
          <a:bodyPr wrap="square">
            <a:spAutoFit/>
          </a:bodyPr>
          <a:lstStyle/>
          <a:p>
            <a:r>
              <a:rPr lang="en-US" sz="1800" dirty="0">
                <a:solidFill>
                  <a:srgbClr val="FFFF00"/>
                </a:solidFill>
              </a:rPr>
              <a:t>110</a:t>
            </a:r>
          </a:p>
        </p:txBody>
      </p:sp>
      <p:pic>
        <p:nvPicPr>
          <p:cNvPr id="9" name="Picture 8">
            <a:extLst>
              <a:ext uri="{FF2B5EF4-FFF2-40B4-BE49-F238E27FC236}">
                <a16:creationId xmlns:a16="http://schemas.microsoft.com/office/drawing/2014/main" id="{3ACF7BFB-3A5C-4FB3-9058-4FA262AE78D7}"/>
              </a:ext>
            </a:extLst>
          </p:cNvPr>
          <p:cNvPicPr>
            <a:picLocks noChangeAspect="1"/>
          </p:cNvPicPr>
          <p:nvPr/>
        </p:nvPicPr>
        <p:blipFill>
          <a:blip r:embed="rId4"/>
          <a:stretch>
            <a:fillRect/>
          </a:stretch>
        </p:blipFill>
        <p:spPr>
          <a:xfrm>
            <a:off x="390427" y="3542134"/>
            <a:ext cx="2903279" cy="2736074"/>
          </a:xfrm>
          <a:prstGeom prst="rect">
            <a:avLst/>
          </a:prstGeom>
        </p:spPr>
      </p:pic>
    </p:spTree>
    <p:extLst>
      <p:ext uri="{BB962C8B-B14F-4D97-AF65-F5344CB8AC3E}">
        <p14:creationId xmlns:p14="http://schemas.microsoft.com/office/powerpoint/2010/main" val="34564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1158</Words>
  <Application>Microsoft Office PowerPoint</Application>
  <PresentationFormat>Widescreen</PresentationFormat>
  <Paragraphs>30</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Arabic Typesetting</vt:lpstr>
      <vt:lpstr>Arial</vt:lpstr>
      <vt:lpstr>AvenirLTW01</vt:lpstr>
      <vt:lpstr>Britannic Bold</vt:lpstr>
      <vt:lpstr>Broadway</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Sarrah Fathi Afifi</dc:creator>
  <cp:lastModifiedBy>Best Techology</cp:lastModifiedBy>
  <cp:revision>11</cp:revision>
  <dcterms:created xsi:type="dcterms:W3CDTF">2020-10-10T05:05:06Z</dcterms:created>
  <dcterms:modified xsi:type="dcterms:W3CDTF">2024-10-13T06:52:02Z</dcterms:modified>
</cp:coreProperties>
</file>