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59" r:id="rId5"/>
    <p:sldId id="258" r:id="rId6"/>
    <p:sldId id="260" r:id="rId7"/>
    <p:sldId id="261" r:id="rId8"/>
    <p:sldId id="262" r:id="rId9"/>
    <p:sldId id="263" r:id="rId10"/>
    <p:sldId id="278" r:id="rId11"/>
    <p:sldId id="279" r:id="rId12"/>
    <p:sldId id="264" r:id="rId13"/>
    <p:sldId id="265" r:id="rId14"/>
    <p:sldId id="266" r:id="rId15"/>
    <p:sldId id="280" r:id="rId16"/>
    <p:sldId id="267" r:id="rId17"/>
    <p:sldId id="268" r:id="rId18"/>
    <p:sldId id="269" r:id="rId19"/>
    <p:sldId id="275" r:id="rId20"/>
    <p:sldId id="270" r:id="rId21"/>
    <p:sldId id="271" r:id="rId22"/>
    <p:sldId id="272" r:id="rId23"/>
    <p:sldId id="273" r:id="rId24"/>
    <p:sldId id="274" r:id="rId25"/>
    <p:sldId id="281"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F7EFD8-B837-4D23-8F18-6F9D645F6A94}" v="31" dt="2020-09-18T19:03:13.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4660"/>
  </p:normalViewPr>
  <p:slideViewPr>
    <p:cSldViewPr snapToGrid="0">
      <p:cViewPr varScale="1">
        <p:scale>
          <a:sx n="81" d="100"/>
          <a:sy n="81" d="100"/>
        </p:scale>
        <p:origin x="63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2F0EA-75F4-4953-ABEA-D3DC6F0BD0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D45836-5DAA-428E-8DC9-A594BBE57FB0}">
      <dgm:prSet custT="1"/>
      <dgm:spPr/>
      <dgm:t>
        <a:bodyPr/>
        <a:lstStyle/>
        <a:p>
          <a:pPr>
            <a:lnSpc>
              <a:spcPct val="100000"/>
            </a:lnSpc>
          </a:pPr>
          <a:r>
            <a:rPr lang="en-US" sz="1800" dirty="0"/>
            <a:t>Pistons are often used in machines in which gas is involved. Pistons move in response to the motion of the particles of gas.</a:t>
          </a:r>
        </a:p>
      </dgm:t>
    </dgm:pt>
    <dgm:pt modelId="{FF12F700-04DB-46E4-9FD6-0925FBFE4C78}" type="parTrans" cxnId="{5A3C6204-BE5C-4F27-85EA-D63F477710A1}">
      <dgm:prSet/>
      <dgm:spPr/>
      <dgm:t>
        <a:bodyPr/>
        <a:lstStyle/>
        <a:p>
          <a:endParaRPr lang="en-US"/>
        </a:p>
      </dgm:t>
    </dgm:pt>
    <dgm:pt modelId="{C8594220-E3E7-4223-B485-6A265DC3CAA4}" type="sibTrans" cxnId="{5A3C6204-BE5C-4F27-85EA-D63F477710A1}">
      <dgm:prSet/>
      <dgm:spPr/>
      <dgm:t>
        <a:bodyPr/>
        <a:lstStyle/>
        <a:p>
          <a:endParaRPr lang="en-US"/>
        </a:p>
      </dgm:t>
    </dgm:pt>
    <dgm:pt modelId="{29DAA24C-5A27-4EFC-B36E-24ECDB5FF7F6}">
      <dgm:prSet/>
      <dgm:spPr/>
      <dgm:t>
        <a:bodyPr/>
        <a:lstStyle/>
        <a:p>
          <a:pPr>
            <a:lnSpc>
              <a:spcPct val="100000"/>
            </a:lnSpc>
          </a:pPr>
          <a:r>
            <a:rPr lang="en-US"/>
            <a:t>For example, pistons in a car engine respond to pressure changes that occur when a mixture of fuel and air ignites. </a:t>
          </a:r>
        </a:p>
      </dgm:t>
    </dgm:pt>
    <dgm:pt modelId="{A763E025-0EBA-40CE-99C8-6454B3874562}" type="parTrans" cxnId="{19D0491B-9831-4A09-9FE3-AAF6E83BAE77}">
      <dgm:prSet/>
      <dgm:spPr/>
      <dgm:t>
        <a:bodyPr/>
        <a:lstStyle/>
        <a:p>
          <a:endParaRPr lang="en-US"/>
        </a:p>
      </dgm:t>
    </dgm:pt>
    <dgm:pt modelId="{A5559021-3A83-4AF5-BC3B-EC671D99EAAC}" type="sibTrans" cxnId="{19D0491B-9831-4A09-9FE3-AAF6E83BAE77}">
      <dgm:prSet/>
      <dgm:spPr/>
      <dgm:t>
        <a:bodyPr/>
        <a:lstStyle/>
        <a:p>
          <a:endParaRPr lang="en-US"/>
        </a:p>
      </dgm:t>
    </dgm:pt>
    <dgm:pt modelId="{9F876161-4F6A-452E-89E8-CE7EF54E9E57}">
      <dgm:prSet/>
      <dgm:spPr/>
      <dgm:t>
        <a:bodyPr/>
        <a:lstStyle/>
        <a:p>
          <a:pPr>
            <a:lnSpc>
              <a:spcPct val="100000"/>
            </a:lnSpc>
          </a:pPr>
          <a:r>
            <a:rPr lang="en-US"/>
            <a:t>The moving pistons help to turn the crankshaft, which connects to the wheels of the car. So the pistons drive the turning of the wheels, which allows the car to move.</a:t>
          </a:r>
        </a:p>
      </dgm:t>
    </dgm:pt>
    <dgm:pt modelId="{6648EBAC-428C-436B-A290-FF1FDCF8AFD4}" type="parTrans" cxnId="{8A7769E2-2173-494A-BFFB-E13F2E96FD52}">
      <dgm:prSet/>
      <dgm:spPr/>
      <dgm:t>
        <a:bodyPr/>
        <a:lstStyle/>
        <a:p>
          <a:endParaRPr lang="en-US"/>
        </a:p>
      </dgm:t>
    </dgm:pt>
    <dgm:pt modelId="{7E636544-FF20-4AD1-946C-CA3A66B5470E}" type="sibTrans" cxnId="{8A7769E2-2173-494A-BFFB-E13F2E96FD52}">
      <dgm:prSet/>
      <dgm:spPr/>
      <dgm:t>
        <a:bodyPr/>
        <a:lstStyle/>
        <a:p>
          <a:endParaRPr lang="en-US"/>
        </a:p>
      </dgm:t>
    </dgm:pt>
    <dgm:pt modelId="{42815FF5-D882-4200-AF65-F50F39E9B4A9}" type="pres">
      <dgm:prSet presAssocID="{DFF2F0EA-75F4-4953-ABEA-D3DC6F0BD082}" presName="root" presStyleCnt="0">
        <dgm:presLayoutVars>
          <dgm:dir/>
          <dgm:resizeHandles val="exact"/>
        </dgm:presLayoutVars>
      </dgm:prSet>
      <dgm:spPr/>
    </dgm:pt>
    <dgm:pt modelId="{87752842-89C7-45E1-A944-4E426DDE2883}" type="pres">
      <dgm:prSet presAssocID="{05D45836-5DAA-428E-8DC9-A594BBE57FB0}" presName="compNode" presStyleCnt="0"/>
      <dgm:spPr/>
    </dgm:pt>
    <dgm:pt modelId="{77C59510-2EC7-4B7A-9087-AABD7F41FDCD}" type="pres">
      <dgm:prSet presAssocID="{05D45836-5DAA-428E-8DC9-A594BBE57FB0}" presName="bgRect" presStyleLbl="bgShp" presStyleIdx="0" presStyleCnt="3"/>
      <dgm:spPr/>
    </dgm:pt>
    <dgm:pt modelId="{E62FC725-0696-412C-A731-9C619728FF20}" type="pres">
      <dgm:prSet presAssocID="{05D45836-5DAA-428E-8DC9-A594BBE57FB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6B7736CF-DF64-4CCB-93EE-E18AFA189712}" type="pres">
      <dgm:prSet presAssocID="{05D45836-5DAA-428E-8DC9-A594BBE57FB0}" presName="spaceRect" presStyleCnt="0"/>
      <dgm:spPr/>
    </dgm:pt>
    <dgm:pt modelId="{0012AC73-BA10-4EE7-A27F-905C70B0A0C9}" type="pres">
      <dgm:prSet presAssocID="{05D45836-5DAA-428E-8DC9-A594BBE57FB0}" presName="parTx" presStyleLbl="revTx" presStyleIdx="0" presStyleCnt="3">
        <dgm:presLayoutVars>
          <dgm:chMax val="0"/>
          <dgm:chPref val="0"/>
        </dgm:presLayoutVars>
      </dgm:prSet>
      <dgm:spPr/>
    </dgm:pt>
    <dgm:pt modelId="{DD6DA7BD-8F09-4399-94DD-2DB624D27C12}" type="pres">
      <dgm:prSet presAssocID="{C8594220-E3E7-4223-B485-6A265DC3CAA4}" presName="sibTrans" presStyleCnt="0"/>
      <dgm:spPr/>
    </dgm:pt>
    <dgm:pt modelId="{37055DF1-4772-4F3D-AA91-6CADFA8E71B6}" type="pres">
      <dgm:prSet presAssocID="{29DAA24C-5A27-4EFC-B36E-24ECDB5FF7F6}" presName="compNode" presStyleCnt="0"/>
      <dgm:spPr/>
    </dgm:pt>
    <dgm:pt modelId="{540609B3-6788-47D9-8260-6B134668CE81}" type="pres">
      <dgm:prSet presAssocID="{29DAA24C-5A27-4EFC-B36E-24ECDB5FF7F6}" presName="bgRect" presStyleLbl="bgShp" presStyleIdx="1" presStyleCnt="3"/>
      <dgm:spPr/>
    </dgm:pt>
    <dgm:pt modelId="{792E5954-FAD9-46DF-8CF1-2E1E927B9898}" type="pres">
      <dgm:prSet presAssocID="{29DAA24C-5A27-4EFC-B36E-24ECDB5FF7F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mmable"/>
        </a:ext>
      </dgm:extLst>
    </dgm:pt>
    <dgm:pt modelId="{BE1756C8-6337-4ECF-A5F1-C3322DE639E5}" type="pres">
      <dgm:prSet presAssocID="{29DAA24C-5A27-4EFC-B36E-24ECDB5FF7F6}" presName="spaceRect" presStyleCnt="0"/>
      <dgm:spPr/>
    </dgm:pt>
    <dgm:pt modelId="{2BED6C68-4120-40E8-B9CA-3EC1D4E0E725}" type="pres">
      <dgm:prSet presAssocID="{29DAA24C-5A27-4EFC-B36E-24ECDB5FF7F6}" presName="parTx" presStyleLbl="revTx" presStyleIdx="1" presStyleCnt="3">
        <dgm:presLayoutVars>
          <dgm:chMax val="0"/>
          <dgm:chPref val="0"/>
        </dgm:presLayoutVars>
      </dgm:prSet>
      <dgm:spPr/>
    </dgm:pt>
    <dgm:pt modelId="{8466AE18-FE35-4688-81B8-FD7169B7D6BB}" type="pres">
      <dgm:prSet presAssocID="{A5559021-3A83-4AF5-BC3B-EC671D99EAAC}" presName="sibTrans" presStyleCnt="0"/>
      <dgm:spPr/>
    </dgm:pt>
    <dgm:pt modelId="{1591888E-364F-41E0-9A95-B387DED18B3E}" type="pres">
      <dgm:prSet presAssocID="{9F876161-4F6A-452E-89E8-CE7EF54E9E57}" presName="compNode" presStyleCnt="0"/>
      <dgm:spPr/>
    </dgm:pt>
    <dgm:pt modelId="{49CF7377-445A-4675-B085-6C7634EB6207}" type="pres">
      <dgm:prSet presAssocID="{9F876161-4F6A-452E-89E8-CE7EF54E9E57}" presName="bgRect" presStyleLbl="bgShp" presStyleIdx="2" presStyleCnt="3"/>
      <dgm:spPr/>
    </dgm:pt>
    <dgm:pt modelId="{43F8A28E-D380-45C6-94FD-5C7CF8C4063E}" type="pres">
      <dgm:prSet presAssocID="{9F876161-4F6A-452E-89E8-CE7EF54E9E57}"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ooter"/>
        </a:ext>
      </dgm:extLst>
    </dgm:pt>
    <dgm:pt modelId="{BAC1F07D-8F76-4E32-B16E-F7AB666ABE70}" type="pres">
      <dgm:prSet presAssocID="{9F876161-4F6A-452E-89E8-CE7EF54E9E57}" presName="spaceRect" presStyleCnt="0"/>
      <dgm:spPr/>
    </dgm:pt>
    <dgm:pt modelId="{4F0E5F82-15D4-4940-9032-1601603DAE1C}" type="pres">
      <dgm:prSet presAssocID="{9F876161-4F6A-452E-89E8-CE7EF54E9E57}" presName="parTx" presStyleLbl="revTx" presStyleIdx="2" presStyleCnt="3">
        <dgm:presLayoutVars>
          <dgm:chMax val="0"/>
          <dgm:chPref val="0"/>
        </dgm:presLayoutVars>
      </dgm:prSet>
      <dgm:spPr/>
    </dgm:pt>
  </dgm:ptLst>
  <dgm:cxnLst>
    <dgm:cxn modelId="{5A3C6204-BE5C-4F27-85EA-D63F477710A1}" srcId="{DFF2F0EA-75F4-4953-ABEA-D3DC6F0BD082}" destId="{05D45836-5DAA-428E-8DC9-A594BBE57FB0}" srcOrd="0" destOrd="0" parTransId="{FF12F700-04DB-46E4-9FD6-0925FBFE4C78}" sibTransId="{C8594220-E3E7-4223-B485-6A265DC3CAA4}"/>
    <dgm:cxn modelId="{BB4C3C13-7702-4176-A483-373710F36154}" type="presOf" srcId="{9F876161-4F6A-452E-89E8-CE7EF54E9E57}" destId="{4F0E5F82-15D4-4940-9032-1601603DAE1C}" srcOrd="0" destOrd="0" presId="urn:microsoft.com/office/officeart/2018/2/layout/IconVerticalSolidList"/>
    <dgm:cxn modelId="{19D0491B-9831-4A09-9FE3-AAF6E83BAE77}" srcId="{DFF2F0EA-75F4-4953-ABEA-D3DC6F0BD082}" destId="{29DAA24C-5A27-4EFC-B36E-24ECDB5FF7F6}" srcOrd="1" destOrd="0" parTransId="{A763E025-0EBA-40CE-99C8-6454B3874562}" sibTransId="{A5559021-3A83-4AF5-BC3B-EC671D99EAAC}"/>
    <dgm:cxn modelId="{8D1D2CAA-A0CD-4566-99B3-EFA2F54DED55}" type="presOf" srcId="{DFF2F0EA-75F4-4953-ABEA-D3DC6F0BD082}" destId="{42815FF5-D882-4200-AF65-F50F39E9B4A9}" srcOrd="0" destOrd="0" presId="urn:microsoft.com/office/officeart/2018/2/layout/IconVerticalSolidList"/>
    <dgm:cxn modelId="{64314DC4-A165-4EE4-B8FC-9AF98FA9B487}" type="presOf" srcId="{05D45836-5DAA-428E-8DC9-A594BBE57FB0}" destId="{0012AC73-BA10-4EE7-A27F-905C70B0A0C9}" srcOrd="0" destOrd="0" presId="urn:microsoft.com/office/officeart/2018/2/layout/IconVerticalSolidList"/>
    <dgm:cxn modelId="{39E837D2-6A7B-428A-9E42-B825EFE58B82}" type="presOf" srcId="{29DAA24C-5A27-4EFC-B36E-24ECDB5FF7F6}" destId="{2BED6C68-4120-40E8-B9CA-3EC1D4E0E725}" srcOrd="0" destOrd="0" presId="urn:microsoft.com/office/officeart/2018/2/layout/IconVerticalSolidList"/>
    <dgm:cxn modelId="{8A7769E2-2173-494A-BFFB-E13F2E96FD52}" srcId="{DFF2F0EA-75F4-4953-ABEA-D3DC6F0BD082}" destId="{9F876161-4F6A-452E-89E8-CE7EF54E9E57}" srcOrd="2" destOrd="0" parTransId="{6648EBAC-428C-436B-A290-FF1FDCF8AFD4}" sibTransId="{7E636544-FF20-4AD1-946C-CA3A66B5470E}"/>
    <dgm:cxn modelId="{A3EC8F19-3B9C-4043-9D9A-22BB9C009AF3}" type="presParOf" srcId="{42815FF5-D882-4200-AF65-F50F39E9B4A9}" destId="{87752842-89C7-45E1-A944-4E426DDE2883}" srcOrd="0" destOrd="0" presId="urn:microsoft.com/office/officeart/2018/2/layout/IconVerticalSolidList"/>
    <dgm:cxn modelId="{EDCC8E62-EBCF-4959-8EC8-A98D5E1886EF}" type="presParOf" srcId="{87752842-89C7-45E1-A944-4E426DDE2883}" destId="{77C59510-2EC7-4B7A-9087-AABD7F41FDCD}" srcOrd="0" destOrd="0" presId="urn:microsoft.com/office/officeart/2018/2/layout/IconVerticalSolidList"/>
    <dgm:cxn modelId="{4661BDB2-4E24-4902-8A1E-C49F696E657F}" type="presParOf" srcId="{87752842-89C7-45E1-A944-4E426DDE2883}" destId="{E62FC725-0696-412C-A731-9C619728FF20}" srcOrd="1" destOrd="0" presId="urn:microsoft.com/office/officeart/2018/2/layout/IconVerticalSolidList"/>
    <dgm:cxn modelId="{9E0E13B7-E10A-4E43-8833-DFA424A40C1A}" type="presParOf" srcId="{87752842-89C7-45E1-A944-4E426DDE2883}" destId="{6B7736CF-DF64-4CCB-93EE-E18AFA189712}" srcOrd="2" destOrd="0" presId="urn:microsoft.com/office/officeart/2018/2/layout/IconVerticalSolidList"/>
    <dgm:cxn modelId="{05C85A88-2027-4019-A10C-5A9B66C30D4E}" type="presParOf" srcId="{87752842-89C7-45E1-A944-4E426DDE2883}" destId="{0012AC73-BA10-4EE7-A27F-905C70B0A0C9}" srcOrd="3" destOrd="0" presId="urn:microsoft.com/office/officeart/2018/2/layout/IconVerticalSolidList"/>
    <dgm:cxn modelId="{F45E8495-F9CD-4243-B030-E9995C0B2A21}" type="presParOf" srcId="{42815FF5-D882-4200-AF65-F50F39E9B4A9}" destId="{DD6DA7BD-8F09-4399-94DD-2DB624D27C12}" srcOrd="1" destOrd="0" presId="urn:microsoft.com/office/officeart/2018/2/layout/IconVerticalSolidList"/>
    <dgm:cxn modelId="{07764306-EF89-4ACF-BC6F-206EA58859AC}" type="presParOf" srcId="{42815FF5-D882-4200-AF65-F50F39E9B4A9}" destId="{37055DF1-4772-4F3D-AA91-6CADFA8E71B6}" srcOrd="2" destOrd="0" presId="urn:microsoft.com/office/officeart/2018/2/layout/IconVerticalSolidList"/>
    <dgm:cxn modelId="{F9978787-1D72-4C23-90F1-BC1A29E8A588}" type="presParOf" srcId="{37055DF1-4772-4F3D-AA91-6CADFA8E71B6}" destId="{540609B3-6788-47D9-8260-6B134668CE81}" srcOrd="0" destOrd="0" presId="urn:microsoft.com/office/officeart/2018/2/layout/IconVerticalSolidList"/>
    <dgm:cxn modelId="{914E35AD-98E6-4C3E-B8C7-1325BCE19CA8}" type="presParOf" srcId="{37055DF1-4772-4F3D-AA91-6CADFA8E71B6}" destId="{792E5954-FAD9-46DF-8CF1-2E1E927B9898}" srcOrd="1" destOrd="0" presId="urn:microsoft.com/office/officeart/2018/2/layout/IconVerticalSolidList"/>
    <dgm:cxn modelId="{4C5D1C4A-D42B-4197-B700-B5D84743DBD6}" type="presParOf" srcId="{37055DF1-4772-4F3D-AA91-6CADFA8E71B6}" destId="{BE1756C8-6337-4ECF-A5F1-C3322DE639E5}" srcOrd="2" destOrd="0" presId="urn:microsoft.com/office/officeart/2018/2/layout/IconVerticalSolidList"/>
    <dgm:cxn modelId="{470C11C6-DA33-434F-B9CD-D724803BE382}" type="presParOf" srcId="{37055DF1-4772-4F3D-AA91-6CADFA8E71B6}" destId="{2BED6C68-4120-40E8-B9CA-3EC1D4E0E725}" srcOrd="3" destOrd="0" presId="urn:microsoft.com/office/officeart/2018/2/layout/IconVerticalSolidList"/>
    <dgm:cxn modelId="{3B1F5C3B-F219-4C02-9022-14CA1D48180F}" type="presParOf" srcId="{42815FF5-D882-4200-AF65-F50F39E9B4A9}" destId="{8466AE18-FE35-4688-81B8-FD7169B7D6BB}" srcOrd="3" destOrd="0" presId="urn:microsoft.com/office/officeart/2018/2/layout/IconVerticalSolidList"/>
    <dgm:cxn modelId="{8B83C258-0F3C-43F7-A1D6-70800CA463E2}" type="presParOf" srcId="{42815FF5-D882-4200-AF65-F50F39E9B4A9}" destId="{1591888E-364F-41E0-9A95-B387DED18B3E}" srcOrd="4" destOrd="0" presId="urn:microsoft.com/office/officeart/2018/2/layout/IconVerticalSolidList"/>
    <dgm:cxn modelId="{855C5DAF-D6B3-4C89-94BE-D5ABF4CE0E5E}" type="presParOf" srcId="{1591888E-364F-41E0-9A95-B387DED18B3E}" destId="{49CF7377-445A-4675-B085-6C7634EB6207}" srcOrd="0" destOrd="0" presId="urn:microsoft.com/office/officeart/2018/2/layout/IconVerticalSolidList"/>
    <dgm:cxn modelId="{5C9AF408-C92E-4237-8904-F3262DEBC781}" type="presParOf" srcId="{1591888E-364F-41E0-9A95-B387DED18B3E}" destId="{43F8A28E-D380-45C6-94FD-5C7CF8C4063E}" srcOrd="1" destOrd="0" presId="urn:microsoft.com/office/officeart/2018/2/layout/IconVerticalSolidList"/>
    <dgm:cxn modelId="{B42F6C68-C069-404A-BE61-ABDC5937F0C5}" type="presParOf" srcId="{1591888E-364F-41E0-9A95-B387DED18B3E}" destId="{BAC1F07D-8F76-4E32-B16E-F7AB666ABE70}" srcOrd="2" destOrd="0" presId="urn:microsoft.com/office/officeart/2018/2/layout/IconVerticalSolidList"/>
    <dgm:cxn modelId="{B94697E8-65D4-4ADC-BBCF-B3A7210B64C4}" type="presParOf" srcId="{1591888E-364F-41E0-9A95-B387DED18B3E}" destId="{4F0E5F82-15D4-4940-9032-1601603DAE1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59510-2EC7-4B7A-9087-AABD7F41FDCD}">
      <dsp:nvSpPr>
        <dsp:cNvPr id="0" name=""/>
        <dsp:cNvSpPr/>
      </dsp:nvSpPr>
      <dsp:spPr>
        <a:xfrm>
          <a:off x="0" y="680"/>
          <a:ext cx="6269038" cy="15916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FC725-0696-412C-A731-9C619728FF20}">
      <dsp:nvSpPr>
        <dsp:cNvPr id="0" name=""/>
        <dsp:cNvSpPr/>
      </dsp:nvSpPr>
      <dsp:spPr>
        <a:xfrm>
          <a:off x="481473" y="358800"/>
          <a:ext cx="875405" cy="87540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2AC73-BA10-4EE7-A27F-905C70B0A0C9}">
      <dsp:nvSpPr>
        <dsp:cNvPr id="0" name=""/>
        <dsp:cNvSpPr/>
      </dsp:nvSpPr>
      <dsp:spPr>
        <a:xfrm>
          <a:off x="1838352" y="680"/>
          <a:ext cx="4430685" cy="159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49" tIns="168449" rIns="168449" bIns="168449" numCol="1" spcCol="1270" anchor="ctr" anchorCtr="0">
          <a:noAutofit/>
        </a:bodyPr>
        <a:lstStyle/>
        <a:p>
          <a:pPr marL="0" lvl="0" indent="0" algn="l" defTabSz="800100">
            <a:lnSpc>
              <a:spcPct val="100000"/>
            </a:lnSpc>
            <a:spcBef>
              <a:spcPct val="0"/>
            </a:spcBef>
            <a:spcAft>
              <a:spcPct val="35000"/>
            </a:spcAft>
            <a:buNone/>
          </a:pPr>
          <a:r>
            <a:rPr lang="en-US" sz="1800" kern="1200" dirty="0"/>
            <a:t>Pistons are often used in machines in which gas is involved. Pistons move in response to the motion of the particles of gas.</a:t>
          </a:r>
        </a:p>
      </dsp:txBody>
      <dsp:txXfrm>
        <a:off x="1838352" y="680"/>
        <a:ext cx="4430685" cy="1591647"/>
      </dsp:txXfrm>
    </dsp:sp>
    <dsp:sp modelId="{540609B3-6788-47D9-8260-6B134668CE81}">
      <dsp:nvSpPr>
        <dsp:cNvPr id="0" name=""/>
        <dsp:cNvSpPr/>
      </dsp:nvSpPr>
      <dsp:spPr>
        <a:xfrm>
          <a:off x="0" y="1990238"/>
          <a:ext cx="6269038" cy="15916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E5954-FAD9-46DF-8CF1-2E1E927B9898}">
      <dsp:nvSpPr>
        <dsp:cNvPr id="0" name=""/>
        <dsp:cNvSpPr/>
      </dsp:nvSpPr>
      <dsp:spPr>
        <a:xfrm>
          <a:off x="481473" y="2348359"/>
          <a:ext cx="875405" cy="87540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ED6C68-4120-40E8-B9CA-3EC1D4E0E725}">
      <dsp:nvSpPr>
        <dsp:cNvPr id="0" name=""/>
        <dsp:cNvSpPr/>
      </dsp:nvSpPr>
      <dsp:spPr>
        <a:xfrm>
          <a:off x="1838352" y="1990238"/>
          <a:ext cx="4430685" cy="159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49" tIns="168449" rIns="168449" bIns="168449" numCol="1" spcCol="1270" anchor="ctr" anchorCtr="0">
          <a:noAutofit/>
        </a:bodyPr>
        <a:lstStyle/>
        <a:p>
          <a:pPr marL="0" lvl="0" indent="0" algn="l" defTabSz="755650">
            <a:lnSpc>
              <a:spcPct val="100000"/>
            </a:lnSpc>
            <a:spcBef>
              <a:spcPct val="0"/>
            </a:spcBef>
            <a:spcAft>
              <a:spcPct val="35000"/>
            </a:spcAft>
            <a:buNone/>
          </a:pPr>
          <a:r>
            <a:rPr lang="en-US" sz="1700" kern="1200"/>
            <a:t>For example, pistons in a car engine respond to pressure changes that occur when a mixture of fuel and air ignites. </a:t>
          </a:r>
        </a:p>
      </dsp:txBody>
      <dsp:txXfrm>
        <a:off x="1838352" y="1990238"/>
        <a:ext cx="4430685" cy="1591647"/>
      </dsp:txXfrm>
    </dsp:sp>
    <dsp:sp modelId="{49CF7377-445A-4675-B085-6C7634EB6207}">
      <dsp:nvSpPr>
        <dsp:cNvPr id="0" name=""/>
        <dsp:cNvSpPr/>
      </dsp:nvSpPr>
      <dsp:spPr>
        <a:xfrm>
          <a:off x="0" y="3979797"/>
          <a:ext cx="6269038" cy="15916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8A28E-D380-45C6-94FD-5C7CF8C4063E}">
      <dsp:nvSpPr>
        <dsp:cNvPr id="0" name=""/>
        <dsp:cNvSpPr/>
      </dsp:nvSpPr>
      <dsp:spPr>
        <a:xfrm>
          <a:off x="481473" y="4337918"/>
          <a:ext cx="875405" cy="87540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0E5F82-15D4-4940-9032-1601603DAE1C}">
      <dsp:nvSpPr>
        <dsp:cNvPr id="0" name=""/>
        <dsp:cNvSpPr/>
      </dsp:nvSpPr>
      <dsp:spPr>
        <a:xfrm>
          <a:off x="1838352" y="3979797"/>
          <a:ext cx="4430685" cy="159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49" tIns="168449" rIns="168449" bIns="168449" numCol="1" spcCol="1270" anchor="ctr" anchorCtr="0">
          <a:noAutofit/>
        </a:bodyPr>
        <a:lstStyle/>
        <a:p>
          <a:pPr marL="0" lvl="0" indent="0" algn="l" defTabSz="755650">
            <a:lnSpc>
              <a:spcPct val="100000"/>
            </a:lnSpc>
            <a:spcBef>
              <a:spcPct val="0"/>
            </a:spcBef>
            <a:spcAft>
              <a:spcPct val="35000"/>
            </a:spcAft>
            <a:buNone/>
          </a:pPr>
          <a:r>
            <a:rPr lang="en-US" sz="1700" kern="1200"/>
            <a:t>The moving pistons help to turn the crankshaft, which connects to the wheels of the car. So the pistons drive the turning of the wheels, which allows the car to move.</a:t>
          </a:r>
        </a:p>
      </dsp:txBody>
      <dsp:txXfrm>
        <a:off x="1838352" y="3979797"/>
        <a:ext cx="4430685" cy="15916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D9B9-F3AC-479D-86A0-A9BC01DA3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497F8-C49B-4FF6-B42F-88FFF79B38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F29F4-9B69-4684-AB6C-F8109AA61B62}"/>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C14A1FE7-2055-4B83-99BF-19278454A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882D8-C5CD-4969-A144-4123D1A7A78A}"/>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210238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A937-2F0A-429E-AC8C-12330A8AF7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E33208-91DE-48B2-A778-8BA41E28D5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41F6D-71FC-4451-82F5-A44CBF978E0F}"/>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246C02C6-E613-461B-9295-BE310894F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996D8-4286-43A8-94AD-48A0E6416AC9}"/>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332285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3F641-8140-46E3-97FA-AFDD70C7FA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DF521-E817-4198-B024-00A4EA49DF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13FEC-D42D-442A-A11C-652D16EC393B}"/>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8149D3A1-B103-4820-A3FD-5496FD77E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43E54-E97E-4C1E-88EB-220154B2A147}"/>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359655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C11B5-C1DF-436D-83A0-2839A4BC9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2910A-E9F1-4B4F-9223-FEC95CE19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DA9A-B927-4F96-910B-4CD7707BBFB7}"/>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720E53DE-DEA6-452A-B6B5-38A27C57C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3879E-529F-471B-BE91-5616EBCE0972}"/>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282255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035A-C096-481F-B24A-C3AA2A8816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B1BB1-B930-45CA-87D9-AF14B4DB9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B60A4-4E2A-4859-8A16-FD7BCAA3EB85}"/>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6462B99D-F41A-4F0C-8E39-73843B121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5A932-42DC-4B0B-A327-408CB32E16B5}"/>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266934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56A3-6BC1-4FE3-AFCB-70969A164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C6893-2DB0-4CDB-AB37-0EF796500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6285B-8FCE-438B-A152-BD09277DF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901064-C9A6-46E5-B9B4-E9A6E8D2CE7D}"/>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6" name="Footer Placeholder 5">
            <a:extLst>
              <a:ext uri="{FF2B5EF4-FFF2-40B4-BE49-F238E27FC236}">
                <a16:creationId xmlns:a16="http://schemas.microsoft.com/office/drawing/2014/main" id="{63F44781-BD66-4D03-93FD-364FCB4BF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93DCC-7A27-4DEF-9743-BAA90317EF00}"/>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42148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95E1-2449-460C-B9E0-69DABE6AC4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D85748-F1CC-46EE-8D21-459538119D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A02A0-C1AA-498B-866B-52BF8224B5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79E18-DA2B-4484-8332-84C3791C52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69EAFF-448C-4536-8DBE-61546CF0F8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8F323E-E0CC-4157-A6D4-7ED4E13CBFDD}"/>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8" name="Footer Placeholder 7">
            <a:extLst>
              <a:ext uri="{FF2B5EF4-FFF2-40B4-BE49-F238E27FC236}">
                <a16:creationId xmlns:a16="http://schemas.microsoft.com/office/drawing/2014/main" id="{9458054E-3F67-4DAA-8B2A-F985A163AA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C8523A-1B87-4DA0-83C1-5D873CD4A4AE}"/>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261890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6285-1A3D-485B-9D29-5D16C3861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659554-CA0E-4A83-A1B1-8341C5A3754F}"/>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4" name="Footer Placeholder 3">
            <a:extLst>
              <a:ext uri="{FF2B5EF4-FFF2-40B4-BE49-F238E27FC236}">
                <a16:creationId xmlns:a16="http://schemas.microsoft.com/office/drawing/2014/main" id="{9AF3EAD9-1A6B-4C84-89CB-5C5995FE6A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494B31-F5E9-4FA7-BA34-E152C934A3EE}"/>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341033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4A956-6116-46FE-AA18-0E59F4F2E183}"/>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3" name="Footer Placeholder 2">
            <a:extLst>
              <a:ext uri="{FF2B5EF4-FFF2-40B4-BE49-F238E27FC236}">
                <a16:creationId xmlns:a16="http://schemas.microsoft.com/office/drawing/2014/main" id="{71E701AE-2AE4-4A1D-85FD-84D27EFDC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D47043-6427-4B24-A420-3E1169E5F773}"/>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254747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26E4-47FD-433A-A958-8D0949F6E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140F5C-68F8-4D08-A330-81721967C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EACD5-D3BC-47F4-A6C4-8B286B45D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17237-08DE-4186-B0CF-830A6B4CEB0F}"/>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6" name="Footer Placeholder 5">
            <a:extLst>
              <a:ext uri="{FF2B5EF4-FFF2-40B4-BE49-F238E27FC236}">
                <a16:creationId xmlns:a16="http://schemas.microsoft.com/office/drawing/2014/main" id="{2AD68FC3-C607-4022-A394-B0AADEE73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20C-B555-4457-BE00-25B93AC81D5A}"/>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397339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76E4-D3E8-48FC-8593-838CBC887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DC088A-3566-4A36-8F0A-9F02AF27B0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DAA94-C275-495A-BE61-44D1220A9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4BF06-12DA-41FB-BCF1-6476FDDBA4D3}"/>
              </a:ext>
            </a:extLst>
          </p:cNvPr>
          <p:cNvSpPr>
            <a:spLocks noGrp="1"/>
          </p:cNvSpPr>
          <p:nvPr>
            <p:ph type="dt" sz="half" idx="10"/>
          </p:nvPr>
        </p:nvSpPr>
        <p:spPr/>
        <p:txBody>
          <a:bodyPr/>
          <a:lstStyle/>
          <a:p>
            <a:fld id="{418467B8-26B6-46F4-97C3-34A41DAF348C}" type="datetimeFigureOut">
              <a:rPr lang="en-US" smtClean="0"/>
              <a:t>9/19/2024</a:t>
            </a:fld>
            <a:endParaRPr lang="en-US"/>
          </a:p>
        </p:txBody>
      </p:sp>
      <p:sp>
        <p:nvSpPr>
          <p:cNvPr id="6" name="Footer Placeholder 5">
            <a:extLst>
              <a:ext uri="{FF2B5EF4-FFF2-40B4-BE49-F238E27FC236}">
                <a16:creationId xmlns:a16="http://schemas.microsoft.com/office/drawing/2014/main" id="{2561B6B1-7F0B-4C93-808B-CA3EC9E75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16D40-F185-45AF-9C5C-2CFCB52702EB}"/>
              </a:ext>
            </a:extLst>
          </p:cNvPr>
          <p:cNvSpPr>
            <a:spLocks noGrp="1"/>
          </p:cNvSpPr>
          <p:nvPr>
            <p:ph type="sldNum" sz="quarter" idx="12"/>
          </p:nvPr>
        </p:nvSpPr>
        <p:spPr/>
        <p:txBody>
          <a:bodyPr/>
          <a:lstStyle/>
          <a:p>
            <a:fld id="{232C61DB-4255-4185-8CE0-5CCA504EEB70}" type="slidenum">
              <a:rPr lang="en-US" smtClean="0"/>
              <a:t>‹#›</a:t>
            </a:fld>
            <a:endParaRPr lang="en-US"/>
          </a:p>
        </p:txBody>
      </p:sp>
    </p:spTree>
    <p:extLst>
      <p:ext uri="{BB962C8B-B14F-4D97-AF65-F5344CB8AC3E}">
        <p14:creationId xmlns:p14="http://schemas.microsoft.com/office/powerpoint/2010/main" val="5329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3C7738-673C-46C6-8347-14DB4D66A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323FB-8E76-490A-B191-869EF86043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01637-6F1C-4D78-AB55-5C6528D30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467B8-26B6-46F4-97C3-34A41DAF348C}" type="datetimeFigureOut">
              <a:rPr lang="en-US" smtClean="0"/>
              <a:t>9/19/2024</a:t>
            </a:fld>
            <a:endParaRPr lang="en-US"/>
          </a:p>
        </p:txBody>
      </p:sp>
      <p:sp>
        <p:nvSpPr>
          <p:cNvPr id="5" name="Footer Placeholder 4">
            <a:extLst>
              <a:ext uri="{FF2B5EF4-FFF2-40B4-BE49-F238E27FC236}">
                <a16:creationId xmlns:a16="http://schemas.microsoft.com/office/drawing/2014/main" id="{722F58F2-763D-4111-991A-5316E612D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FDE65-5C7D-469C-8400-6BA30FBED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C61DB-4255-4185-8CE0-5CCA504EEB70}" type="slidenum">
              <a:rPr lang="en-US" smtClean="0"/>
              <a:t>‹#›</a:t>
            </a:fld>
            <a:endParaRPr lang="en-US"/>
          </a:p>
        </p:txBody>
      </p:sp>
    </p:spTree>
    <p:extLst>
      <p:ext uri="{BB962C8B-B14F-4D97-AF65-F5344CB8AC3E}">
        <p14:creationId xmlns:p14="http://schemas.microsoft.com/office/powerpoint/2010/main" val="3395546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em.libretexts.org/Textbook_Maps/General_Chemistry_Textbook_Maps/Map%3A_Chemistry_(OpenSTAX)/09%3A_Gases/9.6%3A_Non-Ideal_Gas_Behavior"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glishfor6thgradershans.blogspot.com/2015/01/reporyed-speech.html" TargetMode="Externa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readingbetweenthewinesblog.com/2014/04/page/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khalitzburg.deviantart.com/art/Mudkip-Snowglobe-276818443"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121935927@N06/13580030964"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AD5F653-2D76-4188-B785-3016293A9D0B}"/>
              </a:ext>
            </a:extLst>
          </p:cNvPr>
          <p:cNvSpPr>
            <a:spLocks noGrp="1"/>
          </p:cNvSpPr>
          <p:nvPr>
            <p:ph type="subTitle" idx="1"/>
          </p:nvPr>
        </p:nvSpPr>
        <p:spPr>
          <a:xfrm>
            <a:off x="97927" y="5494603"/>
            <a:ext cx="5489953" cy="670579"/>
          </a:xfrm>
        </p:spPr>
        <p:txBody>
          <a:bodyPr anchor="b">
            <a:noAutofit/>
          </a:bodyPr>
          <a:lstStyle/>
          <a:p>
            <a:pPr algn="l"/>
            <a:r>
              <a:rPr lang="en-US" sz="5400" dirty="0">
                <a:latin typeface="Arial Rounded MT Bold" panose="020F0704030504030204" pitchFamily="34" charset="0"/>
              </a:rPr>
              <a:t>Gas Behavior</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378765-3796-48E9-8B3D-74EF784B2BC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0" r="-2" b="597"/>
          <a:stretch/>
        </p:blipFill>
        <p:spPr>
          <a:xfrm>
            <a:off x="5922492" y="666728"/>
            <a:ext cx="5536001" cy="5465791"/>
          </a:xfrm>
          <a:prstGeom prst="rect">
            <a:avLst/>
          </a:prstGeom>
        </p:spPr>
      </p:pic>
      <p:sp>
        <p:nvSpPr>
          <p:cNvPr id="18" name="Title 1">
            <a:extLst>
              <a:ext uri="{FF2B5EF4-FFF2-40B4-BE49-F238E27FC236}">
                <a16:creationId xmlns:a16="http://schemas.microsoft.com/office/drawing/2014/main" id="{BE60787A-D4FE-409A-A325-3DA75AF11E70}"/>
              </a:ext>
            </a:extLst>
          </p:cNvPr>
          <p:cNvSpPr txBox="1">
            <a:spLocks/>
          </p:cNvSpPr>
          <p:nvPr/>
        </p:nvSpPr>
        <p:spPr>
          <a:xfrm>
            <a:off x="5685809" y="517398"/>
            <a:ext cx="3683715" cy="1459888"/>
          </a:xfrm>
          <a:prstGeom prst="rect">
            <a:avLst/>
          </a:prstGeom>
        </p:spPr>
        <p:txBody>
          <a:bodyPr vert="horz" lIns="91440" tIns="45720" rIns="91440" bIns="45720" rtlCol="0" anchor="t">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a:t>Topic 2</a:t>
            </a:r>
            <a:br>
              <a:rPr lang="en-US" sz="5400"/>
            </a:br>
            <a:r>
              <a:rPr lang="en-US" sz="5400"/>
              <a:t>Lesson 3</a:t>
            </a:r>
          </a:p>
        </p:txBody>
      </p:sp>
    </p:spTree>
    <p:extLst>
      <p:ext uri="{BB962C8B-B14F-4D97-AF65-F5344CB8AC3E}">
        <p14:creationId xmlns:p14="http://schemas.microsoft.com/office/powerpoint/2010/main" val="558702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A6A0AF-2152-4447-B9DF-052809E95A1D}"/>
              </a:ext>
            </a:extLst>
          </p:cNvPr>
          <p:cNvSpPr>
            <a:spLocks noGrp="1"/>
          </p:cNvSpPr>
          <p:nvPr>
            <p:ph type="title"/>
          </p:nvPr>
        </p:nvSpPr>
        <p:spPr>
          <a:xfrm>
            <a:off x="793662" y="386930"/>
            <a:ext cx="10066122" cy="1298448"/>
          </a:xfrm>
        </p:spPr>
        <p:txBody>
          <a:bodyPr anchor="b">
            <a:normAutofit/>
          </a:bodyPr>
          <a:lstStyle/>
          <a:p>
            <a:pPr algn="ctr"/>
            <a:r>
              <a:rPr kumimoji="0" lang="en-US" sz="2800" b="0" i="0" u="none" strike="noStrike" kern="1200" cap="none" spc="0" normalizeH="0" baseline="0" noProof="0" dirty="0">
                <a:ln>
                  <a:noFill/>
                </a:ln>
                <a:effectLst/>
                <a:uLnTx/>
                <a:uFillTx/>
                <a:latin typeface="ArialMT"/>
                <a:ea typeface="Times New Roman" panose="02020603050405020304" pitchFamily="18" charset="0"/>
                <a:cs typeface="ArialMT"/>
              </a:rPr>
              <a:t>Pressure in a Basketball Figure 2</a:t>
            </a:r>
            <a:endParaRPr lang="en-US" sz="26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EE899E-8133-4C57-9FE2-CF00DC92CCF1}"/>
              </a:ext>
            </a:extLst>
          </p:cNvPr>
          <p:cNvSpPr>
            <a:spLocks noGrp="1"/>
          </p:cNvSpPr>
          <p:nvPr>
            <p:ph idx="1"/>
          </p:nvPr>
        </p:nvSpPr>
        <p:spPr>
          <a:xfrm>
            <a:off x="793660" y="2599509"/>
            <a:ext cx="4713287" cy="3639450"/>
          </a:xfrm>
        </p:spPr>
        <p:txBody>
          <a:bodyPr anchor="ctr">
            <a:normAutofit/>
          </a:bodyPr>
          <a:lstStyle/>
          <a:p>
            <a:pPr marL="0" indent="0">
              <a:buNone/>
            </a:pPr>
            <a:r>
              <a:rPr kumimoji="0" lang="en-US" sz="3200" b="0" i="0" u="none" strike="noStrike" kern="1200" cap="none" spc="0" normalizeH="0" baseline="0" noProof="0" dirty="0">
                <a:ln>
                  <a:noFill/>
                </a:ln>
                <a:effectLst/>
                <a:uLnTx/>
                <a:uFillTx/>
                <a:latin typeface="ArialMT"/>
                <a:ea typeface="Times New Roman" panose="02020603050405020304" pitchFamily="18" charset="0"/>
                <a:cs typeface="ArialMT"/>
              </a:rPr>
              <a:t>When a basketball leaks air, the pressure inside decreases. </a:t>
            </a:r>
            <a:br>
              <a:rPr kumimoji="0" lang="en-US" sz="3200" b="0" i="0" u="none" strike="noStrike" kern="1200" cap="none" spc="0" normalizeH="0" baseline="0" noProof="0" dirty="0">
                <a:ln>
                  <a:noFill/>
                </a:ln>
                <a:effectLst/>
                <a:uLnTx/>
                <a:uFillTx/>
                <a:latin typeface="ArialMT"/>
                <a:ea typeface="Times New Roman" panose="02020603050405020304" pitchFamily="18" charset="0"/>
                <a:cs typeface="ArialMT"/>
              </a:rPr>
            </a:br>
            <a:r>
              <a:rPr kumimoji="0" lang="en-US" sz="3200" b="0" i="0" u="none" strike="noStrike" kern="1200" cap="none" spc="0" normalizeH="0" baseline="0" noProof="0" dirty="0">
                <a:ln>
                  <a:noFill/>
                </a:ln>
                <a:effectLst/>
                <a:uLnTx/>
                <a:uFillTx/>
                <a:latin typeface="ArialMT"/>
                <a:ea typeface="Times New Roman" panose="02020603050405020304" pitchFamily="18" charset="0"/>
                <a:cs typeface="ArialMT"/>
              </a:rPr>
              <a:t>It loses its bounciness and becomes "flat."</a:t>
            </a:r>
            <a:endParaRPr lang="en-US" sz="3200" dirty="0"/>
          </a:p>
        </p:txBody>
      </p:sp>
      <p:pic>
        <p:nvPicPr>
          <p:cNvPr id="4" name="Picture 3" descr="A picture containing sitting, orange, game, room&#10;&#10;Description automatically generated">
            <a:extLst>
              <a:ext uri="{FF2B5EF4-FFF2-40B4-BE49-F238E27FC236}">
                <a16:creationId xmlns:a16="http://schemas.microsoft.com/office/drawing/2014/main" id="{E75F38E5-F5AE-4A07-BBB0-1C4D36A4B552}"/>
              </a:ext>
            </a:extLst>
          </p:cNvPr>
          <p:cNvPicPr>
            <a:picLocks noChangeAspect="1"/>
          </p:cNvPicPr>
          <p:nvPr/>
        </p:nvPicPr>
        <p:blipFill rotWithShape="1">
          <a:blip r:embed="rId2"/>
          <a:srcRect l="2310" r="12415" b="3"/>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499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A008D2-4C93-424D-AD27-3C90B01D42F6}"/>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kumimoji="0" lang="en-US" sz="4700" b="0" i="0" u="none" strike="noStrike" kern="1200" cap="none" spc="0" normalizeH="0" baseline="0" noProof="0" dirty="0">
                <a:ln>
                  <a:noFill/>
                </a:ln>
                <a:solidFill>
                  <a:schemeClr val="tx1"/>
                </a:solidFill>
                <a:effectLst/>
                <a:uLnTx/>
                <a:uFillTx/>
                <a:latin typeface="+mj-lt"/>
                <a:ea typeface="+mj-ea"/>
                <a:cs typeface="+mj-cs"/>
              </a:rPr>
              <a:t>How does particle motion affect pressure? </a:t>
            </a:r>
            <a:br>
              <a:rPr kumimoji="0" lang="en-US" sz="4700" b="0" i="0" u="none" strike="noStrike" kern="1200" cap="none" spc="0" normalizeH="0" baseline="0" noProof="0" dirty="0">
                <a:ln>
                  <a:noFill/>
                </a:ln>
                <a:solidFill>
                  <a:schemeClr val="tx1"/>
                </a:solidFill>
                <a:effectLst/>
                <a:uLnTx/>
                <a:uFillTx/>
                <a:latin typeface="+mj-lt"/>
                <a:ea typeface="+mj-ea"/>
                <a:cs typeface="+mj-cs"/>
              </a:rPr>
            </a:br>
            <a:br>
              <a:rPr lang="en-US" sz="4700" kern="1200" dirty="0">
                <a:solidFill>
                  <a:schemeClr val="tx1"/>
                </a:solidFill>
                <a:latin typeface="+mj-lt"/>
                <a:ea typeface="+mj-ea"/>
                <a:cs typeface="+mj-cs"/>
              </a:rPr>
            </a:br>
            <a:endParaRPr lang="en-US" sz="47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B6528FA-EC73-46D1-AC22-6C8A531D667F}"/>
              </a:ext>
            </a:extLst>
          </p:cNvPr>
          <p:cNvSpPr>
            <a:spLocks noGrp="1"/>
          </p:cNvSpPr>
          <p:nvPr>
            <p:ph idx="1"/>
          </p:nvPr>
        </p:nvSpPr>
        <p:spPr>
          <a:xfrm>
            <a:off x="599609" y="3594538"/>
            <a:ext cx="4171994" cy="2126531"/>
          </a:xfrm>
        </p:spPr>
        <p:txBody>
          <a:bodyPr vert="horz" lIns="91440" tIns="45720" rIns="91440" bIns="45720" rtlCol="0">
            <a:normAutofit/>
          </a:bodyPr>
          <a:lstStyle/>
          <a:p>
            <a:pPr marL="0" indent="0">
              <a:buNone/>
            </a:pPr>
            <a:r>
              <a:rPr lang="en-US" kern="1200" dirty="0">
                <a:solidFill>
                  <a:srgbClr val="FF0000"/>
                </a:solidFill>
                <a:latin typeface="+mn-lt"/>
                <a:ea typeface="+mn-ea"/>
                <a:cs typeface="+mn-cs"/>
              </a:rPr>
              <a:t>As the particles move faster, the pressure on the walls of the container increases.</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34058F0F-8699-4FA7-B25D-1DEB9CCF2B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40572" y="1641365"/>
            <a:ext cx="5608830" cy="3464694"/>
          </a:xfrm>
          <a:prstGeom prst="rect">
            <a:avLst/>
          </a:prstGeom>
        </p:spPr>
      </p:pic>
    </p:spTree>
    <p:extLst>
      <p:ext uri="{BB962C8B-B14F-4D97-AF65-F5344CB8AC3E}">
        <p14:creationId xmlns:p14="http://schemas.microsoft.com/office/powerpoint/2010/main" val="25356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D42862-FB37-43DD-858F-C3FE33CB6820}"/>
              </a:ext>
            </a:extLst>
          </p:cNvPr>
          <p:cNvSpPr>
            <a:spLocks noGrp="1"/>
          </p:cNvSpPr>
          <p:nvPr>
            <p:ph type="title"/>
          </p:nvPr>
        </p:nvSpPr>
        <p:spPr>
          <a:xfrm>
            <a:off x="1043631" y="809898"/>
            <a:ext cx="9942716" cy="1554480"/>
          </a:xfrm>
        </p:spPr>
        <p:txBody>
          <a:bodyPr anchor="ctr">
            <a:normAutofit/>
          </a:bodyPr>
          <a:lstStyle/>
          <a:p>
            <a:r>
              <a:rPr lang="en-US" sz="4800">
                <a:effectLst/>
                <a:latin typeface="ArialMT"/>
                <a:ea typeface="Times New Roman" panose="02020603050405020304" pitchFamily="18" charset="0"/>
                <a:cs typeface="ArialMT"/>
              </a:rPr>
              <a:t>Temperature and Volume</a:t>
            </a:r>
            <a:endParaRPr lang="en-US" sz="4800"/>
          </a:p>
        </p:txBody>
      </p:sp>
      <p:sp>
        <p:nvSpPr>
          <p:cNvPr id="3" name="Content Placeholder 2">
            <a:extLst>
              <a:ext uri="{FF2B5EF4-FFF2-40B4-BE49-F238E27FC236}">
                <a16:creationId xmlns:a16="http://schemas.microsoft.com/office/drawing/2014/main" id="{7C27D0FF-F80C-4350-8429-D2DCBD828B89}"/>
              </a:ext>
            </a:extLst>
          </p:cNvPr>
          <p:cNvSpPr>
            <a:spLocks noGrp="1"/>
          </p:cNvSpPr>
          <p:nvPr>
            <p:ph idx="1"/>
          </p:nvPr>
        </p:nvSpPr>
        <p:spPr>
          <a:xfrm>
            <a:off x="1045028" y="3017522"/>
            <a:ext cx="9941319" cy="3124658"/>
          </a:xfrm>
        </p:spPr>
        <p:txBody>
          <a:bodyPr anchor="ctr">
            <a:normAutofit fontScale="92500" lnSpcReduction="20000"/>
          </a:bodyPr>
          <a:lstStyle/>
          <a:p>
            <a:pPr marL="0" marR="0" indent="0">
              <a:spcBef>
                <a:spcPts val="1000"/>
              </a:spcBef>
              <a:spcAft>
                <a:spcPts val="250"/>
              </a:spcAft>
              <a:buNone/>
            </a:pPr>
            <a:r>
              <a:rPr lang="en-US" sz="3200" dirty="0">
                <a:effectLst/>
                <a:latin typeface="ArialMT"/>
                <a:ea typeface="Times New Roman" panose="02020603050405020304" pitchFamily="18" charset="0"/>
                <a:cs typeface="ArialMT"/>
              </a:rPr>
              <a:t>French scientist </a:t>
            </a:r>
            <a:r>
              <a:rPr lang="en-US" sz="3200" dirty="0">
                <a:solidFill>
                  <a:srgbClr val="FF0000"/>
                </a:solidFill>
                <a:effectLst/>
                <a:latin typeface="ArialMT"/>
                <a:ea typeface="Times New Roman" panose="02020603050405020304" pitchFamily="18" charset="0"/>
                <a:cs typeface="ArialMT"/>
              </a:rPr>
              <a:t>Jacques Charles </a:t>
            </a:r>
            <a:r>
              <a:rPr lang="en-US" sz="3200" dirty="0">
                <a:effectLst/>
                <a:latin typeface="ArialMT"/>
                <a:ea typeface="Times New Roman" panose="02020603050405020304" pitchFamily="18" charset="0"/>
                <a:cs typeface="ArialMT"/>
              </a:rPr>
              <a:t>examined the relationship between the temperature and volume of a gas. </a:t>
            </a:r>
          </a:p>
          <a:p>
            <a:pPr marL="0" marR="0" indent="0">
              <a:spcBef>
                <a:spcPts val="1000"/>
              </a:spcBef>
              <a:spcAft>
                <a:spcPts val="250"/>
              </a:spcAft>
              <a:buNone/>
            </a:pPr>
            <a:r>
              <a:rPr lang="en-US" sz="3200" dirty="0">
                <a:effectLst/>
                <a:latin typeface="ArialMT"/>
                <a:ea typeface="Times New Roman" panose="02020603050405020304" pitchFamily="18" charset="0"/>
                <a:cs typeface="ArialMT"/>
              </a:rPr>
              <a:t>He measured the volume of a gas at various temperatures in a container that could change volume. Because the volume was able to change, the pressure remained fairly constant. </a:t>
            </a:r>
            <a:br>
              <a:rPr lang="en-US" sz="3200" dirty="0">
                <a:effectLst/>
                <a:latin typeface="ArialMT"/>
                <a:ea typeface="Times New Roman" panose="02020603050405020304" pitchFamily="18" charset="0"/>
                <a:cs typeface="ArialMT"/>
              </a:rPr>
            </a:br>
            <a:endParaRPr lang="en-US" sz="32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A3E7A7-86A5-4730-84A2-F2B96CF9F052}"/>
              </a:ext>
            </a:extLst>
          </p:cNvPr>
          <p:cNvSpPr txBox="1"/>
          <p:nvPr/>
        </p:nvSpPr>
        <p:spPr>
          <a:xfrm>
            <a:off x="9472773" y="5815173"/>
            <a:ext cx="1674199" cy="461665"/>
          </a:xfrm>
          <a:prstGeom prst="rect">
            <a:avLst/>
          </a:prstGeom>
          <a:noFill/>
        </p:spPr>
        <p:txBody>
          <a:bodyPr wrap="square" rtlCol="0">
            <a:spAutoFit/>
          </a:bodyPr>
          <a:lstStyle/>
          <a:p>
            <a:r>
              <a:rPr lang="en-US" sz="2400" dirty="0"/>
              <a:t>P.69</a:t>
            </a:r>
          </a:p>
        </p:txBody>
      </p:sp>
    </p:spTree>
    <p:extLst>
      <p:ext uri="{BB962C8B-B14F-4D97-AF65-F5344CB8AC3E}">
        <p14:creationId xmlns:p14="http://schemas.microsoft.com/office/powerpoint/2010/main" val="48956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F1398-5577-4BBB-9B7F-0E0951D1D626}"/>
              </a:ext>
            </a:extLst>
          </p:cNvPr>
          <p:cNvSpPr>
            <a:spLocks noGrp="1"/>
          </p:cNvSpPr>
          <p:nvPr>
            <p:ph type="title"/>
          </p:nvPr>
        </p:nvSpPr>
        <p:spPr>
          <a:xfrm>
            <a:off x="4369929" y="829590"/>
            <a:ext cx="5852711" cy="1597228"/>
          </a:xfrm>
        </p:spPr>
        <p:txBody>
          <a:bodyPr>
            <a:normAutofit/>
          </a:bodyPr>
          <a:lstStyle/>
          <a:p>
            <a:r>
              <a:rPr lang="en-US" sz="6000" dirty="0">
                <a:effectLst/>
                <a:latin typeface="ArialMT"/>
                <a:ea typeface="Times New Roman" panose="02020603050405020304" pitchFamily="18" charset="0"/>
                <a:cs typeface="ArialMT"/>
              </a:rPr>
              <a:t>Charles's Law</a:t>
            </a:r>
            <a:endParaRPr lang="en-US" sz="6000" dirty="0"/>
          </a:p>
        </p:txBody>
      </p:sp>
      <p:pic>
        <p:nvPicPr>
          <p:cNvPr id="7" name="Graphic 6" descr="Thermometer">
            <a:extLst>
              <a:ext uri="{FF2B5EF4-FFF2-40B4-BE49-F238E27FC236}">
                <a16:creationId xmlns:a16="http://schemas.microsoft.com/office/drawing/2014/main" id="{E1A7779E-8624-4346-B6D5-1AB9DB3E8C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357" y="1700588"/>
            <a:ext cx="3533985" cy="3533985"/>
          </a:xfrm>
          <a:prstGeom prst="rect">
            <a:avLst/>
          </a:prstGeom>
        </p:spPr>
      </p:pic>
      <p:sp>
        <p:nvSpPr>
          <p:cNvPr id="3" name="Content Placeholder 2">
            <a:extLst>
              <a:ext uri="{FF2B5EF4-FFF2-40B4-BE49-F238E27FC236}">
                <a16:creationId xmlns:a16="http://schemas.microsoft.com/office/drawing/2014/main" id="{1758DEA9-B542-450B-AA53-86BB5904028C}"/>
              </a:ext>
            </a:extLst>
          </p:cNvPr>
          <p:cNvSpPr>
            <a:spLocks noGrp="1"/>
          </p:cNvSpPr>
          <p:nvPr>
            <p:ph idx="1"/>
          </p:nvPr>
        </p:nvSpPr>
        <p:spPr>
          <a:xfrm>
            <a:off x="4448709" y="2547991"/>
            <a:ext cx="6482993" cy="3178485"/>
          </a:xfrm>
        </p:spPr>
        <p:txBody>
          <a:bodyPr anchor="t">
            <a:normAutofit/>
          </a:bodyPr>
          <a:lstStyle/>
          <a:p>
            <a:pPr marL="0" indent="0">
              <a:buNone/>
            </a:pPr>
            <a:r>
              <a:rPr lang="en-US" sz="2400" b="1" dirty="0">
                <a:solidFill>
                  <a:srgbClr val="FF0000"/>
                </a:solidFill>
                <a:effectLst/>
                <a:latin typeface="ArialMT"/>
                <a:ea typeface="Times New Roman" panose="02020603050405020304" pitchFamily="18" charset="0"/>
                <a:cs typeface="ArialMT"/>
              </a:rPr>
              <a:t>Charles discovered that when the temperature of a gas at constant pressure is increased, its volume increases.</a:t>
            </a:r>
            <a:r>
              <a:rPr lang="en-US" sz="2400" dirty="0">
                <a:effectLst/>
                <a:latin typeface="ArialMT"/>
                <a:ea typeface="Times New Roman" panose="02020603050405020304" pitchFamily="18" charset="0"/>
                <a:cs typeface="ArialMT"/>
              </a:rPr>
              <a:t> </a:t>
            </a:r>
          </a:p>
          <a:p>
            <a:pPr marL="0" indent="0">
              <a:buNone/>
            </a:pPr>
            <a:r>
              <a:rPr lang="en-US" sz="2400" dirty="0">
                <a:effectLst/>
                <a:latin typeface="ArialMT"/>
                <a:ea typeface="Times New Roman" panose="02020603050405020304" pitchFamily="18" charset="0"/>
                <a:cs typeface="ArialMT"/>
              </a:rPr>
              <a:t>He also discovered that </a:t>
            </a:r>
            <a:r>
              <a:rPr lang="en-US" sz="2400" b="1" dirty="0">
                <a:solidFill>
                  <a:srgbClr val="FF0000"/>
                </a:solidFill>
                <a:effectLst/>
                <a:latin typeface="ArialMT"/>
                <a:ea typeface="Times New Roman" panose="02020603050405020304" pitchFamily="18" charset="0"/>
                <a:cs typeface="ArialMT"/>
              </a:rPr>
              <a:t>when the temperature of a gas at constant pressure is decreased, its volume decreases. </a:t>
            </a:r>
          </a:p>
          <a:p>
            <a:pPr marL="0" indent="0">
              <a:buNone/>
            </a:pPr>
            <a:r>
              <a:rPr lang="en-US" sz="2400" dirty="0">
                <a:effectLst/>
                <a:latin typeface="ArialMT"/>
                <a:ea typeface="Times New Roman" panose="02020603050405020304" pitchFamily="18" charset="0"/>
                <a:cs typeface="ArialMT"/>
              </a:rPr>
              <a:t>This principle is called </a:t>
            </a:r>
            <a:r>
              <a:rPr lang="en-US" sz="2400" b="1" u="sng" dirty="0">
                <a:solidFill>
                  <a:schemeClr val="accent6">
                    <a:lumMod val="75000"/>
                  </a:schemeClr>
                </a:solidFill>
                <a:effectLst/>
                <a:latin typeface="ArialMT"/>
                <a:ea typeface="Times New Roman" panose="02020603050405020304" pitchFamily="18" charset="0"/>
                <a:cs typeface="ArialMT"/>
              </a:rPr>
              <a:t>Charles's law</a:t>
            </a:r>
            <a:r>
              <a:rPr lang="en-US" sz="2400" dirty="0">
                <a:effectLst/>
                <a:latin typeface="ArialMT"/>
                <a:ea typeface="Times New Roman" panose="02020603050405020304" pitchFamily="18" charset="0"/>
                <a:cs typeface="ArialMT"/>
              </a:rPr>
              <a:t>. </a:t>
            </a:r>
            <a:br>
              <a:rPr lang="en-US" sz="2400" dirty="0">
                <a:effectLst/>
                <a:latin typeface="ArialMT"/>
                <a:ea typeface="Times New Roman" panose="02020603050405020304" pitchFamily="18" charset="0"/>
                <a:cs typeface="ArialMT"/>
              </a:rPr>
            </a:br>
            <a:endParaRPr lang="en-US" sz="2400" dirty="0"/>
          </a:p>
        </p:txBody>
      </p:sp>
    </p:spTree>
    <p:extLst>
      <p:ext uri="{BB962C8B-B14F-4D97-AF65-F5344CB8AC3E}">
        <p14:creationId xmlns:p14="http://schemas.microsoft.com/office/powerpoint/2010/main" val="62090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6760-170F-4BF6-9382-416B0FBB3DAC}"/>
              </a:ext>
            </a:extLst>
          </p:cNvPr>
          <p:cNvSpPr>
            <a:spLocks noGrp="1"/>
          </p:cNvSpPr>
          <p:nvPr>
            <p:ph type="title"/>
          </p:nvPr>
        </p:nvSpPr>
        <p:spPr>
          <a:xfrm>
            <a:off x="838200" y="365125"/>
            <a:ext cx="10515600" cy="1566417"/>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US" sz="2800" b="0" i="0" u="none" strike="noStrike" kern="1200" cap="none" spc="0" normalizeH="0" baseline="0" noProof="0" dirty="0">
                <a:ln>
                  <a:noFill/>
                </a:ln>
                <a:solidFill>
                  <a:prstClr val="black"/>
                </a:solidFill>
                <a:effectLst/>
                <a:uLnTx/>
                <a:uFillTx/>
                <a:latin typeface="ArialMT"/>
                <a:ea typeface="Times New Roman" panose="02020603050405020304" pitchFamily="18" charset="0"/>
                <a:cs typeface="ArialMT"/>
              </a:rPr>
              <a:t>Figure 3 shows Charles's Law in action. A balloon is slowly lowered into liquid nitrogen at nearly -200Â°C and then removed. </a:t>
            </a:r>
            <a:br>
              <a:rPr kumimoji="0" lang="en-US" sz="2800" b="0" i="0" u="none" strike="noStrike" kern="1200" cap="none" spc="0" normalizeH="0" baseline="0" noProof="0" dirty="0">
                <a:ln>
                  <a:noFill/>
                </a:ln>
                <a:solidFill>
                  <a:prstClr val="black"/>
                </a:solidFill>
                <a:effectLst/>
                <a:uLnTx/>
                <a:uFillTx/>
                <a:latin typeface="ArialMT"/>
                <a:ea typeface="Times New Roman" panose="02020603050405020304" pitchFamily="18" charset="0"/>
                <a:cs typeface="ArialMT"/>
              </a:rPr>
            </a:br>
            <a:r>
              <a:rPr kumimoji="0" lang="en-US" sz="2800" b="0" i="0" u="none" strike="noStrike" kern="1200" cap="none" spc="0" normalizeH="0" baseline="0" noProof="0" dirty="0">
                <a:ln>
                  <a:noFill/>
                </a:ln>
                <a:solidFill>
                  <a:prstClr val="black"/>
                </a:solidFill>
                <a:effectLst/>
                <a:uLnTx/>
                <a:uFillTx/>
                <a:latin typeface="ArialMT"/>
                <a:ea typeface="Times New Roman" panose="02020603050405020304" pitchFamily="18" charset="0"/>
                <a:cs typeface="ArialMT"/>
              </a:rPr>
              <a:t>In the process, the pressure remains more or less constant.</a:t>
            </a:r>
            <a:b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br>
            <a:endParaRPr lang="en-US" dirty="0"/>
          </a:p>
        </p:txBody>
      </p:sp>
      <p:pic>
        <p:nvPicPr>
          <p:cNvPr id="4" name="Content Placeholder 3">
            <a:extLst>
              <a:ext uri="{FF2B5EF4-FFF2-40B4-BE49-F238E27FC236}">
                <a16:creationId xmlns:a16="http://schemas.microsoft.com/office/drawing/2014/main" id="{09F6DBC6-F3D8-40E4-AB63-0A5C57420220}"/>
              </a:ext>
            </a:extLst>
          </p:cNvPr>
          <p:cNvPicPr>
            <a:picLocks noGrp="1" noChangeAspect="1"/>
          </p:cNvPicPr>
          <p:nvPr>
            <p:ph idx="1"/>
          </p:nvPr>
        </p:nvPicPr>
        <p:blipFill>
          <a:blip r:embed="rId2"/>
          <a:stretch>
            <a:fillRect/>
          </a:stretch>
        </p:blipFill>
        <p:spPr>
          <a:xfrm>
            <a:off x="2592202" y="1825625"/>
            <a:ext cx="7007595" cy="4351338"/>
          </a:xfrm>
          <a:prstGeom prst="rect">
            <a:avLst/>
          </a:prstGeom>
        </p:spPr>
      </p:pic>
    </p:spTree>
    <p:extLst>
      <p:ext uri="{BB962C8B-B14F-4D97-AF65-F5344CB8AC3E}">
        <p14:creationId xmlns:p14="http://schemas.microsoft.com/office/powerpoint/2010/main" val="97569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6D1072C-2248-4DA8-817A-B77555EAEEC1}"/>
              </a:ext>
            </a:extLst>
          </p:cNvPr>
          <p:cNvPicPr>
            <a:picLocks noGrp="1" noChangeAspect="1"/>
          </p:cNvPicPr>
          <p:nvPr>
            <p:ph idx="4294967295"/>
          </p:nvPr>
        </p:nvPicPr>
        <p:blipFill>
          <a:blip r:embed="rId2"/>
          <a:stretch>
            <a:fillRect/>
          </a:stretch>
        </p:blipFill>
        <p:spPr>
          <a:xfrm>
            <a:off x="2394295" y="643467"/>
            <a:ext cx="7403410" cy="5571066"/>
          </a:xfrm>
          <a:prstGeom prst="rect">
            <a:avLst/>
          </a:prstGeom>
        </p:spPr>
      </p:pic>
    </p:spTree>
    <p:extLst>
      <p:ext uri="{BB962C8B-B14F-4D97-AF65-F5344CB8AC3E}">
        <p14:creationId xmlns:p14="http://schemas.microsoft.com/office/powerpoint/2010/main" val="322960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1185EC-F6AF-4B7B-B278-9DC24EFCB2AF}"/>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effectLst/>
                <a:latin typeface="ArialMT"/>
                <a:ea typeface="Times New Roman" panose="02020603050405020304" pitchFamily="18" charset="0"/>
                <a:cs typeface="ArialMT"/>
              </a:rPr>
              <a:t>Directly Proportional Relationships</a:t>
            </a:r>
            <a:endParaRPr lang="en-US" sz="4000">
              <a:solidFill>
                <a:srgbClr val="FFFFFF"/>
              </a:solidFill>
            </a:endParaRPr>
          </a:p>
        </p:txBody>
      </p:sp>
      <p:sp>
        <p:nvSpPr>
          <p:cNvPr id="3" name="Content Placeholder 2">
            <a:extLst>
              <a:ext uri="{FF2B5EF4-FFF2-40B4-BE49-F238E27FC236}">
                <a16:creationId xmlns:a16="http://schemas.microsoft.com/office/drawing/2014/main" id="{83FA40A4-9167-403F-B6FC-F48505EFFB41}"/>
              </a:ext>
            </a:extLst>
          </p:cNvPr>
          <p:cNvSpPr>
            <a:spLocks noGrp="1"/>
          </p:cNvSpPr>
          <p:nvPr>
            <p:ph idx="1"/>
          </p:nvPr>
        </p:nvSpPr>
        <p:spPr>
          <a:xfrm>
            <a:off x="1179226" y="2554015"/>
            <a:ext cx="9833548" cy="3928978"/>
          </a:xfrm>
        </p:spPr>
        <p:txBody>
          <a:bodyPr>
            <a:normAutofit/>
          </a:bodyPr>
          <a:lstStyle/>
          <a:p>
            <a:pPr marL="0" marR="0" indent="0">
              <a:spcBef>
                <a:spcPts val="1000"/>
              </a:spcBef>
              <a:spcAft>
                <a:spcPts val="250"/>
              </a:spcAft>
              <a:buNone/>
            </a:pPr>
            <a:r>
              <a:rPr lang="en-US" sz="2400" dirty="0">
                <a:solidFill>
                  <a:srgbClr val="000000"/>
                </a:solidFill>
                <a:effectLst/>
                <a:latin typeface="ArialMT"/>
                <a:ea typeface="Times New Roman" panose="02020603050405020304" pitchFamily="18" charset="0"/>
                <a:cs typeface="ArialMT"/>
              </a:rPr>
              <a:t>When a graph of two variables is a straight line passing through the origin, the variables are said to be directly proportional to each other. </a:t>
            </a:r>
          </a:p>
          <a:p>
            <a:pPr marL="0" marR="0" indent="0">
              <a:spcBef>
                <a:spcPts val="1000"/>
              </a:spcBef>
              <a:spcAft>
                <a:spcPts val="250"/>
              </a:spcAft>
              <a:buNone/>
            </a:pPr>
            <a:r>
              <a:rPr lang="en-US" sz="2400" u="sng" dirty="0">
                <a:solidFill>
                  <a:srgbClr val="000000"/>
                </a:solidFill>
                <a:effectLst/>
                <a:latin typeface="ArialMT"/>
                <a:ea typeface="Times New Roman" panose="02020603050405020304" pitchFamily="18" charset="0"/>
                <a:cs typeface="ArialMT"/>
              </a:rPr>
              <a:t>The graph of Charles's Law shows that the volume of a gas is directly proportional to its kelvin temperature at constant pressure. </a:t>
            </a:r>
          </a:p>
          <a:p>
            <a:pPr marL="0" marR="0" indent="0">
              <a:spcBef>
                <a:spcPts val="1000"/>
              </a:spcBef>
              <a:spcAft>
                <a:spcPts val="250"/>
              </a:spcAft>
              <a:buNone/>
            </a:pPr>
            <a:r>
              <a:rPr lang="en-US" sz="2400" dirty="0">
                <a:solidFill>
                  <a:srgbClr val="000000"/>
                </a:solidFill>
                <a:effectLst/>
                <a:latin typeface="ArialMT"/>
                <a:ea typeface="Times New Roman" panose="02020603050405020304" pitchFamily="18" charset="0"/>
                <a:cs typeface="ArialMT"/>
              </a:rPr>
              <a:t>As one variable increases, the other increases at the same rate. </a:t>
            </a:r>
          </a:p>
          <a:p>
            <a:pPr marL="0" marR="0" indent="0">
              <a:spcBef>
                <a:spcPts val="1000"/>
              </a:spcBef>
              <a:spcAft>
                <a:spcPts val="250"/>
              </a:spcAft>
              <a:buNone/>
            </a:pPr>
            <a:r>
              <a:rPr lang="en-US" sz="2400" dirty="0">
                <a:solidFill>
                  <a:srgbClr val="000000"/>
                </a:solidFill>
                <a:effectLst/>
                <a:latin typeface="ArialMT"/>
                <a:ea typeface="Times New Roman" panose="02020603050405020304" pitchFamily="18" charset="0"/>
                <a:cs typeface="ArialMT"/>
              </a:rPr>
              <a:t>As one variable decreases, the other decreases at the same rate. </a:t>
            </a:r>
          </a:p>
          <a:p>
            <a:pPr marL="0" marR="0" indent="0">
              <a:spcBef>
                <a:spcPts val="1000"/>
              </a:spcBef>
              <a:spcAft>
                <a:spcPts val="250"/>
              </a:spcAft>
              <a:buNone/>
            </a:pPr>
            <a:r>
              <a:rPr lang="en-US" sz="2400" dirty="0">
                <a:solidFill>
                  <a:srgbClr val="000000"/>
                </a:solidFill>
                <a:effectLst/>
                <a:latin typeface="ArialMT"/>
                <a:ea typeface="Times New Roman" panose="02020603050405020304" pitchFamily="18" charset="0"/>
                <a:cs typeface="ArialMT"/>
              </a:rPr>
              <a:t>If the temperature of a gas were to decrease, what would happen to the volume of a gas?</a:t>
            </a:r>
          </a:p>
          <a:p>
            <a:pPr marL="0" marR="0" indent="0">
              <a:spcBef>
                <a:spcPts val="1000"/>
              </a:spcBef>
              <a:spcAft>
                <a:spcPts val="250"/>
              </a:spcAft>
              <a:buNone/>
            </a:pPr>
            <a:r>
              <a:rPr lang="en-US" sz="2400" dirty="0">
                <a:solidFill>
                  <a:srgbClr val="FF0000"/>
                </a:solidFill>
                <a:latin typeface="ArialMT"/>
                <a:ea typeface="Times New Roman" panose="02020603050405020304" pitchFamily="18" charset="0"/>
                <a:cs typeface="Arial" panose="020B0604020202020204" pitchFamily="34" charset="0"/>
              </a:rPr>
              <a:t>It would also decrease.</a:t>
            </a:r>
            <a:endParaRPr lang="en-US" sz="24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endParaRPr lang="en-US" sz="1900" dirty="0">
              <a:solidFill>
                <a:srgbClr val="000000"/>
              </a:solidFill>
            </a:endParaRPr>
          </a:p>
        </p:txBody>
      </p:sp>
      <p:sp>
        <p:nvSpPr>
          <p:cNvPr id="4" name="TextBox 3">
            <a:extLst>
              <a:ext uri="{FF2B5EF4-FFF2-40B4-BE49-F238E27FC236}">
                <a16:creationId xmlns:a16="http://schemas.microsoft.com/office/drawing/2014/main" id="{476B304C-DCB1-4AB3-85A6-4A675EA8072A}"/>
              </a:ext>
            </a:extLst>
          </p:cNvPr>
          <p:cNvSpPr txBox="1"/>
          <p:nvPr/>
        </p:nvSpPr>
        <p:spPr>
          <a:xfrm>
            <a:off x="10518685" y="6180718"/>
            <a:ext cx="1851267" cy="461665"/>
          </a:xfrm>
          <a:prstGeom prst="rect">
            <a:avLst/>
          </a:prstGeom>
          <a:noFill/>
        </p:spPr>
        <p:txBody>
          <a:bodyPr wrap="square" rtlCol="0">
            <a:spAutoFit/>
          </a:bodyPr>
          <a:lstStyle/>
          <a:p>
            <a:r>
              <a:rPr lang="en-US" sz="2400" dirty="0"/>
              <a:t>P.70</a:t>
            </a:r>
          </a:p>
        </p:txBody>
      </p:sp>
    </p:spTree>
    <p:extLst>
      <p:ext uri="{BB962C8B-B14F-4D97-AF65-F5344CB8AC3E}">
        <p14:creationId xmlns:p14="http://schemas.microsoft.com/office/powerpoint/2010/main" val="158798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65E75B-141F-47D5-88A0-59CD1EED33B9}"/>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effectLst/>
                <a:latin typeface="ArialMT"/>
                <a:ea typeface="Times New Roman" panose="02020603050405020304" pitchFamily="18" charset="0"/>
                <a:cs typeface="ArialMT"/>
              </a:rPr>
              <a:t>Pressure and Volume</a:t>
            </a:r>
            <a:endParaRPr lang="en-US" sz="4000">
              <a:solidFill>
                <a:srgbClr val="FFFFFF"/>
              </a:solidFill>
            </a:endParaRPr>
          </a:p>
        </p:txBody>
      </p:sp>
      <p:sp>
        <p:nvSpPr>
          <p:cNvPr id="3" name="Content Placeholder 2">
            <a:extLst>
              <a:ext uri="{FF2B5EF4-FFF2-40B4-BE49-F238E27FC236}">
                <a16:creationId xmlns:a16="http://schemas.microsoft.com/office/drawing/2014/main" id="{EC58C6A0-0D40-4442-8DD8-E756069DA3F9}"/>
              </a:ext>
            </a:extLst>
          </p:cNvPr>
          <p:cNvSpPr>
            <a:spLocks noGrp="1"/>
          </p:cNvSpPr>
          <p:nvPr>
            <p:ph idx="1"/>
          </p:nvPr>
        </p:nvSpPr>
        <p:spPr>
          <a:xfrm>
            <a:off x="1179226" y="3092970"/>
            <a:ext cx="9833548" cy="2938350"/>
          </a:xfrm>
        </p:spPr>
        <p:txBody>
          <a:bodyPr>
            <a:normAutofit fontScale="92500"/>
          </a:bodyPr>
          <a:lstStyle/>
          <a:p>
            <a:r>
              <a:rPr lang="en-US" dirty="0">
                <a:solidFill>
                  <a:srgbClr val="000000"/>
                </a:solidFill>
                <a:effectLst/>
                <a:latin typeface="ArialMT"/>
                <a:ea typeface="Times New Roman" panose="02020603050405020304" pitchFamily="18" charset="0"/>
                <a:cs typeface="ArialMT"/>
              </a:rPr>
              <a:t>Suppose that you use a bicycle pump to inflate a tire, as shown in Figure 4. </a:t>
            </a:r>
          </a:p>
          <a:p>
            <a:r>
              <a:rPr lang="en-US" dirty="0">
                <a:solidFill>
                  <a:srgbClr val="000000"/>
                </a:solidFill>
                <a:effectLst/>
                <a:latin typeface="ArialMT"/>
                <a:ea typeface="Times New Roman" panose="02020603050405020304" pitchFamily="18" charset="0"/>
                <a:cs typeface="ArialMT"/>
              </a:rPr>
              <a:t>By pressing down on the plunger, you force the gas inside the pump through the rubber tube and out of the nozzle into the tire.</a:t>
            </a:r>
          </a:p>
          <a:p>
            <a:r>
              <a:rPr lang="en-US" dirty="0">
                <a:solidFill>
                  <a:srgbClr val="000000"/>
                </a:solidFill>
                <a:effectLst/>
                <a:latin typeface="ArialMT"/>
                <a:ea typeface="Times New Roman" panose="02020603050405020304" pitchFamily="18" charset="0"/>
                <a:cs typeface="ArialMT"/>
              </a:rPr>
              <a:t> What happens to the volume of air inside the pump cylinder as you push down on the plunger? What happens to the pressure? </a:t>
            </a:r>
            <a:br>
              <a:rPr lang="en-US" sz="2000" dirty="0">
                <a:solidFill>
                  <a:srgbClr val="000000"/>
                </a:solidFill>
                <a:effectLst/>
                <a:latin typeface="ArialMT"/>
                <a:ea typeface="Times New Roman" panose="02020603050405020304" pitchFamily="18" charset="0"/>
                <a:cs typeface="ArialMT"/>
              </a:rPr>
            </a:br>
            <a:endParaRPr lang="en-US" sz="2000" dirty="0">
              <a:solidFill>
                <a:srgbClr val="000000"/>
              </a:solidFill>
            </a:endParaRPr>
          </a:p>
        </p:txBody>
      </p:sp>
      <p:sp>
        <p:nvSpPr>
          <p:cNvPr id="4" name="TextBox 3">
            <a:extLst>
              <a:ext uri="{FF2B5EF4-FFF2-40B4-BE49-F238E27FC236}">
                <a16:creationId xmlns:a16="http://schemas.microsoft.com/office/drawing/2014/main" id="{1FD24225-1C10-4BDA-8ED2-ECF9029789F6}"/>
              </a:ext>
            </a:extLst>
          </p:cNvPr>
          <p:cNvSpPr txBox="1"/>
          <p:nvPr/>
        </p:nvSpPr>
        <p:spPr>
          <a:xfrm>
            <a:off x="10397447" y="6031320"/>
            <a:ext cx="1623317" cy="523220"/>
          </a:xfrm>
          <a:prstGeom prst="rect">
            <a:avLst/>
          </a:prstGeom>
          <a:noFill/>
        </p:spPr>
        <p:txBody>
          <a:bodyPr wrap="square" rtlCol="0">
            <a:spAutoFit/>
          </a:bodyPr>
          <a:lstStyle/>
          <a:p>
            <a:pPr algn="r"/>
            <a:r>
              <a:rPr lang="en-US" sz="2800" dirty="0"/>
              <a:t>P.71</a:t>
            </a:r>
          </a:p>
        </p:txBody>
      </p:sp>
    </p:spTree>
    <p:extLst>
      <p:ext uri="{BB962C8B-B14F-4D97-AF65-F5344CB8AC3E}">
        <p14:creationId xmlns:p14="http://schemas.microsoft.com/office/powerpoint/2010/main" val="1888172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531799-CDA9-4621-A490-492BC8BF75E3}"/>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effectLst/>
                <a:latin typeface="ArialMT"/>
                <a:ea typeface="Times New Roman" panose="02020603050405020304" pitchFamily="18" charset="0"/>
                <a:cs typeface="ArialMT"/>
              </a:rPr>
              <a:t>Boyle's Law</a:t>
            </a:r>
            <a:endParaRPr lang="en-US" sz="4000">
              <a:solidFill>
                <a:srgbClr val="FFFFFF"/>
              </a:solidFill>
            </a:endParaRPr>
          </a:p>
        </p:txBody>
      </p:sp>
      <p:sp>
        <p:nvSpPr>
          <p:cNvPr id="3" name="Content Placeholder 2">
            <a:extLst>
              <a:ext uri="{FF2B5EF4-FFF2-40B4-BE49-F238E27FC236}">
                <a16:creationId xmlns:a16="http://schemas.microsoft.com/office/drawing/2014/main" id="{5DD1407C-D2B0-4510-BCBA-D04E2FA7D213}"/>
              </a:ext>
            </a:extLst>
          </p:cNvPr>
          <p:cNvSpPr>
            <a:spLocks noGrp="1"/>
          </p:cNvSpPr>
          <p:nvPr>
            <p:ph idx="1"/>
          </p:nvPr>
        </p:nvSpPr>
        <p:spPr>
          <a:xfrm>
            <a:off x="1179226" y="3092970"/>
            <a:ext cx="9833548" cy="2693976"/>
          </a:xfrm>
        </p:spPr>
        <p:txBody>
          <a:bodyPr>
            <a:normAutofit/>
          </a:bodyPr>
          <a:lstStyle/>
          <a:p>
            <a:r>
              <a:rPr lang="en-US" dirty="0">
                <a:solidFill>
                  <a:srgbClr val="000000"/>
                </a:solidFill>
                <a:effectLst/>
                <a:latin typeface="ArialMT"/>
                <a:ea typeface="Times New Roman" panose="02020603050405020304" pitchFamily="18" charset="0"/>
                <a:cs typeface="ArialMT"/>
              </a:rPr>
              <a:t>In the 1600s, the scientist Robert Boyle carried out experiments to try to improve air pumps. </a:t>
            </a:r>
          </a:p>
          <a:p>
            <a:r>
              <a:rPr lang="en-US" dirty="0">
                <a:solidFill>
                  <a:srgbClr val="000000"/>
                </a:solidFill>
                <a:effectLst/>
                <a:latin typeface="ArialMT"/>
                <a:ea typeface="Times New Roman" panose="02020603050405020304" pitchFamily="18" charset="0"/>
                <a:cs typeface="ArialMT"/>
              </a:rPr>
              <a:t>He measured the volumes of gases at different pressures.</a:t>
            </a:r>
          </a:p>
          <a:p>
            <a:r>
              <a:rPr lang="en-US" dirty="0">
                <a:solidFill>
                  <a:srgbClr val="000000"/>
                </a:solidFill>
                <a:effectLst/>
                <a:latin typeface="ArialMT"/>
                <a:ea typeface="Times New Roman" panose="02020603050405020304" pitchFamily="18" charset="0"/>
                <a:cs typeface="ArialMT"/>
              </a:rPr>
              <a:t>Boyle's experiments showed that gas volume and pressure were related. </a:t>
            </a:r>
            <a:endParaRPr lang="en-US" dirty="0">
              <a:solidFill>
                <a:srgbClr val="000000"/>
              </a:solidFill>
            </a:endParaRPr>
          </a:p>
        </p:txBody>
      </p:sp>
    </p:spTree>
    <p:extLst>
      <p:ext uri="{BB962C8B-B14F-4D97-AF65-F5344CB8AC3E}">
        <p14:creationId xmlns:p14="http://schemas.microsoft.com/office/powerpoint/2010/main" val="314012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0DBC3-2F23-4203-8B56-B442DADCC84E}"/>
              </a:ext>
            </a:extLst>
          </p:cNvPr>
          <p:cNvSpPr>
            <a:spLocks noGrp="1"/>
          </p:cNvSpPr>
          <p:nvPr>
            <p:ph type="title"/>
          </p:nvPr>
        </p:nvSpPr>
        <p:spPr>
          <a:xfrm>
            <a:off x="1043631" y="809898"/>
            <a:ext cx="9942716" cy="1554480"/>
          </a:xfrm>
        </p:spPr>
        <p:txBody>
          <a:bodyPr anchor="ctr">
            <a:normAutofit/>
          </a:bodyPr>
          <a:lstStyle/>
          <a:p>
            <a:r>
              <a:rPr lang="en-US" sz="3000">
                <a:effectLst/>
                <a:latin typeface="ArialMT"/>
                <a:ea typeface="Times New Roman" panose="02020603050405020304" pitchFamily="18" charset="0"/>
                <a:cs typeface="ArialMT"/>
              </a:rPr>
              <a:t>When the pressure of a gas at constant temperature is increased, the volume of the gas decreases. </a:t>
            </a:r>
            <a:br>
              <a:rPr lang="en-US" sz="3000">
                <a:effectLst/>
                <a:latin typeface="ArialMT"/>
                <a:ea typeface="Times New Roman" panose="02020603050405020304" pitchFamily="18" charset="0"/>
                <a:cs typeface="ArialMT"/>
              </a:rPr>
            </a:br>
            <a:endParaRPr lang="en-US" sz="3000"/>
          </a:p>
        </p:txBody>
      </p:sp>
      <p:sp>
        <p:nvSpPr>
          <p:cNvPr id="3" name="Content Placeholder 2">
            <a:extLst>
              <a:ext uri="{FF2B5EF4-FFF2-40B4-BE49-F238E27FC236}">
                <a16:creationId xmlns:a16="http://schemas.microsoft.com/office/drawing/2014/main" id="{28A86496-414B-4202-8EBE-96539DD46C87}"/>
              </a:ext>
            </a:extLst>
          </p:cNvPr>
          <p:cNvSpPr>
            <a:spLocks noGrp="1"/>
          </p:cNvSpPr>
          <p:nvPr>
            <p:ph idx="1"/>
          </p:nvPr>
        </p:nvSpPr>
        <p:spPr>
          <a:xfrm>
            <a:off x="1045028" y="2560321"/>
            <a:ext cx="10831662" cy="3781293"/>
          </a:xfrm>
        </p:spPr>
        <p:txBody>
          <a:bodyPr anchor="ctr">
            <a:normAutofit/>
          </a:bodyPr>
          <a:lstStyle/>
          <a:p>
            <a:r>
              <a:rPr lang="en-US" sz="2200" dirty="0">
                <a:effectLst/>
                <a:latin typeface="ArialMT"/>
                <a:ea typeface="Times New Roman" panose="02020603050405020304" pitchFamily="18" charset="0"/>
                <a:cs typeface="ArialMT"/>
              </a:rPr>
              <a:t>When the pressure is decreased, the volume increases. </a:t>
            </a:r>
          </a:p>
          <a:p>
            <a:r>
              <a:rPr lang="en-US" sz="2200" u="sng" dirty="0">
                <a:effectLst/>
                <a:latin typeface="ArialMT"/>
                <a:ea typeface="Times New Roman" panose="02020603050405020304" pitchFamily="18" charset="0"/>
                <a:cs typeface="ArialMT"/>
              </a:rPr>
              <a:t>This relationship between the pressure and the volume of a gas is called Boyle's Law. </a:t>
            </a:r>
          </a:p>
          <a:p>
            <a:r>
              <a:rPr lang="en-US" sz="2200" dirty="0">
                <a:solidFill>
                  <a:srgbClr val="FF0000"/>
                </a:solidFill>
                <a:effectLst/>
                <a:latin typeface="ArialMT"/>
                <a:ea typeface="Times New Roman" panose="02020603050405020304" pitchFamily="18" charset="0"/>
                <a:cs typeface="ArialMT"/>
              </a:rPr>
              <a:t>Boyle's Law describes situations in which the volume of a gas is changed.</a:t>
            </a:r>
            <a:r>
              <a:rPr lang="en-US" sz="2200" dirty="0">
                <a:effectLst/>
                <a:latin typeface="ArialMT"/>
                <a:ea typeface="Times New Roman" panose="02020603050405020304" pitchFamily="18" charset="0"/>
                <a:cs typeface="ArialMT"/>
              </a:rPr>
              <a:t> </a:t>
            </a:r>
          </a:p>
          <a:p>
            <a:r>
              <a:rPr lang="en-US" sz="2200" dirty="0">
                <a:effectLst/>
                <a:latin typeface="ArialMT"/>
                <a:ea typeface="Times New Roman" panose="02020603050405020304" pitchFamily="18" charset="0"/>
                <a:cs typeface="ArialMT"/>
              </a:rPr>
              <a:t>The pressure changes in the opposite way. </a:t>
            </a:r>
          </a:p>
          <a:p>
            <a:r>
              <a:rPr lang="en-US" sz="2200" dirty="0">
                <a:effectLst/>
                <a:latin typeface="ArialMT"/>
                <a:ea typeface="Times New Roman" panose="02020603050405020304" pitchFamily="18" charset="0"/>
                <a:cs typeface="ArialMT"/>
              </a:rPr>
              <a:t>For example, as the handle of a bike pump is pressed, it pushes the particles downward in the cylinder. </a:t>
            </a:r>
          </a:p>
          <a:p>
            <a:r>
              <a:rPr lang="en-US" sz="2200" dirty="0">
                <a:effectLst/>
                <a:latin typeface="ArialMT"/>
                <a:ea typeface="Times New Roman" panose="02020603050405020304" pitchFamily="18" charset="0"/>
                <a:cs typeface="ArialMT"/>
              </a:rPr>
              <a:t>The volume in the cylinder becomes smaller, and particles leave through the tube.</a:t>
            </a:r>
            <a:endParaRPr lang="en-US" sz="22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61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1397-8F27-4990-835E-FD5A6890EC7F}"/>
              </a:ext>
            </a:extLst>
          </p:cNvPr>
          <p:cNvSpPr>
            <a:spLocks noGrp="1"/>
          </p:cNvSpPr>
          <p:nvPr>
            <p:ph type="title"/>
          </p:nvPr>
        </p:nvSpPr>
        <p:spPr>
          <a:xfrm>
            <a:off x="481013" y="3752849"/>
            <a:ext cx="3290887" cy="2452687"/>
          </a:xfrm>
        </p:spPr>
        <p:txBody>
          <a:bodyPr anchor="ctr">
            <a:normAutofit/>
          </a:bodyPr>
          <a:lstStyle/>
          <a:p>
            <a:r>
              <a:rPr lang="en-US" sz="3100" dirty="0">
                <a:effectLst/>
                <a:latin typeface="ArialMT"/>
                <a:ea typeface="Times New Roman" panose="02020603050405020304" pitchFamily="18" charset="0"/>
                <a:cs typeface="ArialMT"/>
              </a:rPr>
              <a:t>When a volleyball sits out in the sun, it becomes warmer and feels more firm.</a:t>
            </a:r>
            <a:endParaRPr lang="en-US" sz="3100" dirty="0"/>
          </a:p>
        </p:txBody>
      </p:sp>
      <p:pic>
        <p:nvPicPr>
          <p:cNvPr id="4" name="Picture 3">
            <a:extLst>
              <a:ext uri="{FF2B5EF4-FFF2-40B4-BE49-F238E27FC236}">
                <a16:creationId xmlns:a16="http://schemas.microsoft.com/office/drawing/2014/main" id="{7B5DAD24-2C35-4E9A-8F62-FBC9A06B5AC8}"/>
              </a:ext>
            </a:extLst>
          </p:cNvPr>
          <p:cNvPicPr>
            <a:picLocks noChangeAspect="1"/>
          </p:cNvPicPr>
          <p:nvPr/>
        </p:nvPicPr>
        <p:blipFill rotWithShape="1">
          <a:blip r:embed="rId2"/>
          <a:srcRect t="39299" b="95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F94F1B9-AF45-49E8-91AD-E64CDC411C65}"/>
              </a:ext>
            </a:extLst>
          </p:cNvPr>
          <p:cNvSpPr>
            <a:spLocks noGrp="1"/>
          </p:cNvSpPr>
          <p:nvPr>
            <p:ph idx="1"/>
          </p:nvPr>
        </p:nvSpPr>
        <p:spPr>
          <a:xfrm>
            <a:off x="4223982" y="3752850"/>
            <a:ext cx="7485413" cy="2452687"/>
          </a:xfrm>
        </p:spPr>
        <p:txBody>
          <a:bodyPr anchor="ctr">
            <a:normAutofit fontScale="77500" lnSpcReduction="20000"/>
          </a:bodyPr>
          <a:lstStyle/>
          <a:p>
            <a:r>
              <a:rPr lang="en-US" sz="3000" dirty="0">
                <a:effectLst/>
                <a:latin typeface="ArialMT"/>
                <a:ea typeface="Times New Roman" panose="02020603050405020304" pitchFamily="18" charset="0"/>
                <a:cs typeface="ArialMT"/>
              </a:rPr>
              <a:t>Volleyball in the Sun Figure 1 </a:t>
            </a:r>
          </a:p>
          <a:p>
            <a:r>
              <a:rPr lang="en-US" sz="3000" dirty="0">
                <a:effectLst/>
                <a:latin typeface="ArialMT"/>
                <a:ea typeface="Times New Roman" panose="02020603050405020304" pitchFamily="18" charset="0"/>
                <a:cs typeface="ArialMT"/>
              </a:rPr>
              <a:t>The air pressure inside a volleyball increases as it warms in the sun. </a:t>
            </a:r>
          </a:p>
          <a:p>
            <a:r>
              <a:rPr lang="en-US" sz="3000" dirty="0">
                <a:effectLst/>
                <a:latin typeface="ArialMT"/>
                <a:ea typeface="Times New Roman" panose="02020603050405020304" pitchFamily="18" charset="0"/>
                <a:cs typeface="ArialMT"/>
              </a:rPr>
              <a:t>What do you think happens to the particles of air inside the ball as it warms in the sun? </a:t>
            </a:r>
          </a:p>
          <a:p>
            <a:r>
              <a:rPr lang="en-US" sz="3000" dirty="0">
                <a:effectLst/>
                <a:latin typeface="ArialMT"/>
                <a:ea typeface="Times New Roman" panose="02020603050405020304" pitchFamily="18" charset="0"/>
                <a:cs typeface="ArialMT"/>
              </a:rPr>
              <a:t>What do you think happens to a volleyball outside on a cold night? </a:t>
            </a:r>
            <a:br>
              <a:rPr lang="en-US" sz="1500" dirty="0">
                <a:effectLst/>
                <a:latin typeface="ArialMT"/>
                <a:ea typeface="Times New Roman" panose="02020603050405020304" pitchFamily="18" charset="0"/>
                <a:cs typeface="ArialMT"/>
              </a:rPr>
            </a:br>
            <a:endParaRPr lang="en-US" sz="1500" dirty="0"/>
          </a:p>
        </p:txBody>
      </p:sp>
      <p:sp>
        <p:nvSpPr>
          <p:cNvPr id="5" name="TextBox 4">
            <a:extLst>
              <a:ext uri="{FF2B5EF4-FFF2-40B4-BE49-F238E27FC236}">
                <a16:creationId xmlns:a16="http://schemas.microsoft.com/office/drawing/2014/main" id="{1942BF34-C57A-4766-A47A-1A461848ECE5}"/>
              </a:ext>
            </a:extLst>
          </p:cNvPr>
          <p:cNvSpPr txBox="1"/>
          <p:nvPr/>
        </p:nvSpPr>
        <p:spPr>
          <a:xfrm>
            <a:off x="10584789" y="6168124"/>
            <a:ext cx="1124606" cy="461665"/>
          </a:xfrm>
          <a:prstGeom prst="rect">
            <a:avLst/>
          </a:prstGeom>
          <a:noFill/>
        </p:spPr>
        <p:txBody>
          <a:bodyPr wrap="square" rtlCol="0">
            <a:spAutoFit/>
          </a:bodyPr>
          <a:lstStyle/>
          <a:p>
            <a:r>
              <a:rPr lang="en-US" sz="2400" dirty="0"/>
              <a:t>P.66</a:t>
            </a:r>
          </a:p>
        </p:txBody>
      </p:sp>
    </p:spTree>
    <p:extLst>
      <p:ext uri="{BB962C8B-B14F-4D97-AF65-F5344CB8AC3E}">
        <p14:creationId xmlns:p14="http://schemas.microsoft.com/office/powerpoint/2010/main" val="313148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FE5D1-96C3-4C39-A8DB-B17F401BE1B6}"/>
              </a:ext>
            </a:extLst>
          </p:cNvPr>
          <p:cNvSpPr>
            <a:spLocks noGrp="1"/>
          </p:cNvSpPr>
          <p:nvPr>
            <p:ph type="title"/>
          </p:nvPr>
        </p:nvSpPr>
        <p:spPr>
          <a:xfrm>
            <a:off x="1113810" y="1996966"/>
            <a:ext cx="4036334" cy="3520675"/>
          </a:xfrm>
        </p:spPr>
        <p:txBody>
          <a:bodyPr vert="horz" lIns="91440" tIns="45720" rIns="91440" bIns="45720" rtlCol="0" anchor="t">
            <a:normAutofit/>
          </a:bodyPr>
          <a:lstStyle/>
          <a:p>
            <a:pPr marL="0" marR="0">
              <a:spcAft>
                <a:spcPts val="250"/>
              </a:spcAft>
            </a:pPr>
            <a:r>
              <a:rPr lang="en-US" sz="3200" dirty="0">
                <a:effectLst/>
              </a:rPr>
              <a:t>Filling a Bike Tire Figure 4 Pumping a bike pump causes an increase in gas pressure and a decrease in gas volume within the pump.</a:t>
            </a:r>
            <a:br>
              <a:rPr lang="en-US" sz="2600" dirty="0">
                <a:effectLst/>
              </a:rPr>
            </a:br>
            <a:endParaRPr lang="en-US" sz="2600" dirty="0"/>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EEA7035-C888-49B5-AE7E-CA2143365217}"/>
              </a:ext>
            </a:extLst>
          </p:cNvPr>
          <p:cNvPicPr>
            <a:picLocks noGrp="1" noChangeAspect="1"/>
          </p:cNvPicPr>
          <p:nvPr>
            <p:ph idx="1"/>
          </p:nvPr>
        </p:nvPicPr>
        <p:blipFill rotWithShape="1">
          <a:blip r:embed="rId2"/>
          <a:srcRect l="17840" r="14552" b="-1"/>
          <a:stretch/>
        </p:blipFill>
        <p:spPr>
          <a:xfrm>
            <a:off x="5922492" y="666728"/>
            <a:ext cx="5536001" cy="5465791"/>
          </a:xfrm>
          <a:prstGeom prst="rect">
            <a:avLst/>
          </a:prstGeom>
        </p:spPr>
      </p:pic>
    </p:spTree>
    <p:extLst>
      <p:ext uri="{BB962C8B-B14F-4D97-AF65-F5344CB8AC3E}">
        <p14:creationId xmlns:p14="http://schemas.microsoft.com/office/powerpoint/2010/main" val="3484179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71A22-0419-4A20-A542-40199D78A49C}"/>
              </a:ext>
            </a:extLst>
          </p:cNvPr>
          <p:cNvSpPr>
            <a:spLocks noGrp="1"/>
          </p:cNvSpPr>
          <p:nvPr>
            <p:ph type="title"/>
          </p:nvPr>
        </p:nvSpPr>
        <p:spPr>
          <a:xfrm>
            <a:off x="1043631" y="809898"/>
            <a:ext cx="9942716" cy="1554480"/>
          </a:xfrm>
        </p:spPr>
        <p:txBody>
          <a:bodyPr anchor="ctr">
            <a:normAutofit/>
          </a:bodyPr>
          <a:lstStyle/>
          <a:p>
            <a:r>
              <a:rPr lang="en-US" sz="4800">
                <a:effectLst/>
                <a:latin typeface="ArialMT"/>
                <a:ea typeface="Times New Roman" panose="02020603050405020304" pitchFamily="18" charset="0"/>
                <a:cs typeface="ArialMT"/>
              </a:rPr>
              <a:t>Inversely Proportional Relationships</a:t>
            </a:r>
            <a:endParaRPr lang="en-US" sz="4800"/>
          </a:p>
        </p:txBody>
      </p:sp>
      <p:sp>
        <p:nvSpPr>
          <p:cNvPr id="3" name="Content Placeholder 2">
            <a:extLst>
              <a:ext uri="{FF2B5EF4-FFF2-40B4-BE49-F238E27FC236}">
                <a16:creationId xmlns:a16="http://schemas.microsoft.com/office/drawing/2014/main" id="{43298848-DE2A-41DB-85C1-87779A310D8E}"/>
              </a:ext>
            </a:extLst>
          </p:cNvPr>
          <p:cNvSpPr>
            <a:spLocks noGrp="1"/>
          </p:cNvSpPr>
          <p:nvPr>
            <p:ph idx="1"/>
          </p:nvPr>
        </p:nvSpPr>
        <p:spPr>
          <a:xfrm>
            <a:off x="1045028" y="2560322"/>
            <a:ext cx="9941319" cy="4025412"/>
          </a:xfrm>
        </p:spPr>
        <p:txBody>
          <a:bodyPr anchor="ctr">
            <a:normAutofit fontScale="77500" lnSpcReduction="20000"/>
          </a:bodyPr>
          <a:lstStyle/>
          <a:p>
            <a:pPr marL="0" marR="0" indent="0">
              <a:spcBef>
                <a:spcPts val="1000"/>
              </a:spcBef>
              <a:spcAft>
                <a:spcPts val="250"/>
              </a:spcAft>
              <a:buNone/>
            </a:pPr>
            <a:r>
              <a:rPr lang="en-US" sz="2600" dirty="0">
                <a:effectLst/>
                <a:latin typeface="ArialMT"/>
                <a:ea typeface="Times New Roman" panose="02020603050405020304" pitchFamily="18" charset="0"/>
                <a:cs typeface="ArialMT"/>
              </a:rPr>
              <a:t>Look at the graph that you made when graphing Boyle's Law in the Math Toolbox. Notice that the points lie on a curve and not a straight line. </a:t>
            </a:r>
          </a:p>
          <a:p>
            <a:pPr marL="0" marR="0" indent="0">
              <a:spcBef>
                <a:spcPts val="1000"/>
              </a:spcBef>
              <a:spcAft>
                <a:spcPts val="250"/>
              </a:spcAft>
              <a:buNone/>
            </a:pPr>
            <a:r>
              <a:rPr lang="en-US" sz="2600" u="sng" dirty="0">
                <a:effectLst/>
                <a:latin typeface="ArialMT"/>
                <a:ea typeface="Times New Roman" panose="02020603050405020304" pitchFamily="18" charset="0"/>
                <a:cs typeface="ArialMT"/>
              </a:rPr>
              <a:t>This curved line is called a </a:t>
            </a:r>
            <a:r>
              <a:rPr lang="en-US" sz="2600" u="sng" dirty="0">
                <a:solidFill>
                  <a:srgbClr val="FF0000"/>
                </a:solidFill>
                <a:effectLst/>
                <a:latin typeface="ArialMT"/>
                <a:ea typeface="Times New Roman" panose="02020603050405020304" pitchFamily="18" charset="0"/>
                <a:cs typeface="ArialMT"/>
              </a:rPr>
              <a:t>hyperbola. </a:t>
            </a:r>
          </a:p>
          <a:p>
            <a:pPr marL="0" marR="0" indent="0">
              <a:spcBef>
                <a:spcPts val="1000"/>
              </a:spcBef>
              <a:spcAft>
                <a:spcPts val="250"/>
              </a:spcAft>
              <a:buNone/>
            </a:pPr>
            <a:r>
              <a:rPr lang="en-US" sz="2600" dirty="0">
                <a:effectLst/>
                <a:latin typeface="ArialMT"/>
                <a:ea typeface="Times New Roman" panose="02020603050405020304" pitchFamily="18" charset="0"/>
                <a:cs typeface="ArialMT"/>
              </a:rPr>
              <a:t>When volume is low, pressure is high. </a:t>
            </a:r>
          </a:p>
          <a:p>
            <a:pPr marL="0" marR="0" indent="0">
              <a:spcBef>
                <a:spcPts val="1000"/>
              </a:spcBef>
              <a:spcAft>
                <a:spcPts val="250"/>
              </a:spcAft>
              <a:buNone/>
            </a:pPr>
            <a:r>
              <a:rPr lang="en-US" sz="2600" dirty="0">
                <a:effectLst/>
                <a:latin typeface="ArialMT"/>
                <a:ea typeface="Times New Roman" panose="02020603050405020304" pitchFamily="18" charset="0"/>
                <a:cs typeface="ArialMT"/>
              </a:rPr>
              <a:t>When pressure is high, volume is low. </a:t>
            </a:r>
          </a:p>
          <a:p>
            <a:pPr marL="0" marR="0" indent="0">
              <a:spcBef>
                <a:spcPts val="1000"/>
              </a:spcBef>
              <a:spcAft>
                <a:spcPts val="250"/>
              </a:spcAft>
              <a:buNone/>
            </a:pPr>
            <a:r>
              <a:rPr lang="en-US" sz="2600" dirty="0">
                <a:effectLst/>
                <a:latin typeface="ArialMT"/>
                <a:ea typeface="Times New Roman" panose="02020603050405020304" pitchFamily="18" charset="0"/>
                <a:cs typeface="ArialMT"/>
              </a:rPr>
              <a:t>As the volume of a gas increases at constant temperature, the pressure of the gas decreases at a different rate. </a:t>
            </a:r>
          </a:p>
          <a:p>
            <a:pPr marL="0" marR="0" indent="0">
              <a:spcBef>
                <a:spcPts val="1000"/>
              </a:spcBef>
              <a:spcAft>
                <a:spcPts val="250"/>
              </a:spcAft>
              <a:buNone/>
            </a:pPr>
            <a:r>
              <a:rPr lang="en-US" sz="2600" dirty="0">
                <a:effectLst/>
                <a:latin typeface="ArialMT"/>
                <a:ea typeface="Times New Roman" panose="02020603050405020304" pitchFamily="18" charset="0"/>
                <a:cs typeface="ArialMT"/>
              </a:rPr>
              <a:t>If you multiply the two variables - ”pressure and volume” - at any point on the curve, you will find that the product does not change. </a:t>
            </a:r>
          </a:p>
          <a:p>
            <a:pPr marL="0" marR="0" indent="0">
              <a:spcBef>
                <a:spcPts val="1000"/>
              </a:spcBef>
              <a:spcAft>
                <a:spcPts val="250"/>
              </a:spcAft>
              <a:buNone/>
            </a:pPr>
            <a:r>
              <a:rPr lang="en-US" sz="2600" dirty="0">
                <a:effectLst/>
                <a:latin typeface="ArialMT"/>
                <a:ea typeface="Times New Roman" panose="02020603050405020304" pitchFamily="18" charset="0"/>
                <a:cs typeface="ArialMT"/>
              </a:rPr>
              <a:t>This means that the two variables are inversely proportional to each other. </a:t>
            </a:r>
          </a:p>
          <a:p>
            <a:pPr marL="0" marR="0" indent="0">
              <a:spcBef>
                <a:spcPts val="1000"/>
              </a:spcBef>
              <a:spcAft>
                <a:spcPts val="250"/>
              </a:spcAft>
              <a:buNone/>
            </a:pPr>
            <a:r>
              <a:rPr lang="en-US" sz="2600" b="1" u="sng" dirty="0">
                <a:effectLst/>
                <a:latin typeface="ArialMT"/>
                <a:ea typeface="Times New Roman" panose="02020603050405020304" pitchFamily="18" charset="0"/>
                <a:cs typeface="ArialMT"/>
              </a:rPr>
              <a:t>The graph for Boyle's Law shows that gas pressure is inversely proportional to volume at constant temperature. </a:t>
            </a:r>
            <a:br>
              <a:rPr lang="en-US" sz="1300" dirty="0">
                <a:effectLst/>
                <a:latin typeface="ArialMT"/>
                <a:ea typeface="Times New Roman" panose="02020603050405020304" pitchFamily="18" charset="0"/>
                <a:cs typeface="ArialMT"/>
              </a:rPr>
            </a:br>
            <a:endParaRPr lang="en-US" sz="13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6235310-5575-4319-AEDE-1FF7B7DE60AB}"/>
              </a:ext>
            </a:extLst>
          </p:cNvPr>
          <p:cNvSpPr txBox="1"/>
          <p:nvPr/>
        </p:nvSpPr>
        <p:spPr>
          <a:xfrm>
            <a:off x="10867675" y="6127085"/>
            <a:ext cx="1205653" cy="461665"/>
          </a:xfrm>
          <a:prstGeom prst="rect">
            <a:avLst/>
          </a:prstGeom>
          <a:noFill/>
        </p:spPr>
        <p:txBody>
          <a:bodyPr wrap="square" rtlCol="0">
            <a:spAutoFit/>
          </a:bodyPr>
          <a:lstStyle/>
          <a:p>
            <a:pPr algn="r"/>
            <a:r>
              <a:rPr lang="en-US" sz="2400" dirty="0"/>
              <a:t>P.73</a:t>
            </a:r>
          </a:p>
        </p:txBody>
      </p:sp>
    </p:spTree>
    <p:extLst>
      <p:ext uri="{BB962C8B-B14F-4D97-AF65-F5344CB8AC3E}">
        <p14:creationId xmlns:p14="http://schemas.microsoft.com/office/powerpoint/2010/main" val="187640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9FAF4-118B-4435-B313-8C06439CEFF2}"/>
              </a:ext>
            </a:extLst>
          </p:cNvPr>
          <p:cNvSpPr>
            <a:spLocks noGrp="1"/>
          </p:cNvSpPr>
          <p:nvPr>
            <p:ph type="title"/>
          </p:nvPr>
        </p:nvSpPr>
        <p:spPr>
          <a:xfrm>
            <a:off x="943277" y="712269"/>
            <a:ext cx="3370998" cy="5502264"/>
          </a:xfrm>
        </p:spPr>
        <p:txBody>
          <a:bodyPr>
            <a:normAutofit/>
          </a:bodyPr>
          <a:lstStyle/>
          <a:p>
            <a:r>
              <a:rPr lang="en-US">
                <a:solidFill>
                  <a:srgbClr val="FFFFFF"/>
                </a:solidFill>
                <a:effectLst/>
                <a:latin typeface="ArialMT"/>
                <a:ea typeface="Times New Roman" panose="02020603050405020304" pitchFamily="18" charset="0"/>
                <a:cs typeface="ArialMT"/>
              </a:rPr>
              <a:t>Real-World Gas Behavior</a:t>
            </a:r>
            <a:endParaRPr lang="en-US">
              <a:solidFill>
                <a:srgbClr val="FFFFFF"/>
              </a:solidFill>
            </a:endParaRPr>
          </a:p>
        </p:txBody>
      </p:sp>
      <p:cxnSp>
        <p:nvCxnSpPr>
          <p:cNvPr id="39" name="Straight Connector 3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27E8A85B-35AD-42B5-8485-951783C7935A}"/>
              </a:ext>
            </a:extLst>
          </p:cNvPr>
          <p:cNvGraphicFramePr>
            <a:graphicFrameLocks noGrp="1"/>
          </p:cNvGraphicFramePr>
          <p:nvPr>
            <p:ph idx="1"/>
            <p:extLst>
              <p:ext uri="{D42A27DB-BD31-4B8C-83A1-F6EECF244321}">
                <p14:modId xmlns:p14="http://schemas.microsoft.com/office/powerpoint/2010/main" val="33501900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27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A9FE4-C632-4BBD-8A17-BE6BAC5182DC}"/>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2600" dirty="0">
                <a:effectLst/>
              </a:rPr>
              <a:t>Figure 5 Pistons in car engines move up and down. This drives the turning of the wheels of the car.</a:t>
            </a:r>
            <a:br>
              <a:rPr lang="en-US" sz="2600" dirty="0">
                <a:effectLst/>
              </a:rPr>
            </a:br>
            <a:endParaRPr lang="en-US" sz="2600" dirty="0"/>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48C4D0F-4BF5-4D04-9AF0-0B5344AF4984}"/>
              </a:ext>
            </a:extLst>
          </p:cNvPr>
          <p:cNvPicPr>
            <a:picLocks noGrp="1" noChangeAspect="1"/>
          </p:cNvPicPr>
          <p:nvPr>
            <p:ph idx="1"/>
          </p:nvPr>
        </p:nvPicPr>
        <p:blipFill rotWithShape="1">
          <a:blip r:embed="rId2"/>
          <a:srcRect l="18280" r="10566" b="-1"/>
          <a:stretch/>
        </p:blipFill>
        <p:spPr>
          <a:xfrm>
            <a:off x="5922492" y="666728"/>
            <a:ext cx="5536001" cy="5465791"/>
          </a:xfrm>
          <a:prstGeom prst="rect">
            <a:avLst/>
          </a:prstGeom>
        </p:spPr>
      </p:pic>
    </p:spTree>
    <p:extLst>
      <p:ext uri="{BB962C8B-B14F-4D97-AF65-F5344CB8AC3E}">
        <p14:creationId xmlns:p14="http://schemas.microsoft.com/office/powerpoint/2010/main" val="980839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8">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24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F1A6C-8F7B-448D-A4C1-1BEFC428608E}"/>
              </a:ext>
            </a:extLst>
          </p:cNvPr>
          <p:cNvSpPr>
            <a:spLocks noGrp="1"/>
          </p:cNvSpPr>
          <p:nvPr>
            <p:ph type="title" idx="4294967295"/>
          </p:nvPr>
        </p:nvSpPr>
        <p:spPr>
          <a:xfrm>
            <a:off x="646744" y="640080"/>
            <a:ext cx="4173905" cy="5577818"/>
          </a:xfrm>
        </p:spPr>
        <p:txBody>
          <a:bodyPr vert="horz" lIns="91440" tIns="45720" rIns="91440" bIns="45720" rtlCol="0" anchor="ctr">
            <a:normAutofit/>
          </a:bodyPr>
          <a:lstStyle/>
          <a:p>
            <a:pPr marL="0" marR="0" algn="r">
              <a:spcAft>
                <a:spcPts val="250"/>
              </a:spcAft>
            </a:pPr>
            <a:r>
              <a:rPr lang="en-US" sz="3800" kern="1200">
                <a:solidFill>
                  <a:srgbClr val="FFFFFF"/>
                </a:solidFill>
                <a:effectLst/>
                <a:latin typeface="+mj-lt"/>
                <a:ea typeface="+mj-ea"/>
                <a:cs typeface="+mj-cs"/>
              </a:rPr>
              <a:t>Figure 6 Use what you have learned about gas behavior to understand how temperature, pressure, and volume affect pistons.</a:t>
            </a:r>
            <a:br>
              <a:rPr lang="en-US" sz="3800" kern="1200">
                <a:solidFill>
                  <a:srgbClr val="FFFFFF"/>
                </a:solidFill>
                <a:effectLst/>
                <a:latin typeface="+mj-lt"/>
                <a:ea typeface="+mj-ea"/>
                <a:cs typeface="+mj-cs"/>
              </a:rPr>
            </a:br>
            <a:endParaRPr lang="en-US" sz="3800" kern="1200">
              <a:solidFill>
                <a:srgbClr val="FFFFFF"/>
              </a:solidFill>
              <a:latin typeface="+mj-lt"/>
              <a:ea typeface="+mj-ea"/>
              <a:cs typeface="+mj-cs"/>
            </a:endParaRPr>
          </a:p>
        </p:txBody>
      </p:sp>
      <p:cxnSp>
        <p:nvCxnSpPr>
          <p:cNvPr id="29" name="Straight Connector 10">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BF15DAC-2511-42B5-B750-FA228B1FB999}"/>
              </a:ext>
            </a:extLst>
          </p:cNvPr>
          <p:cNvPicPr>
            <a:picLocks noChangeAspect="1"/>
          </p:cNvPicPr>
          <p:nvPr/>
        </p:nvPicPr>
        <p:blipFill rotWithShape="1">
          <a:blip r:embed="rId2"/>
          <a:srcRect l="5326" r="2" b="2"/>
          <a:stretch/>
        </p:blipFill>
        <p:spPr>
          <a:xfrm>
            <a:off x="6115292" y="346841"/>
            <a:ext cx="5624763" cy="6253656"/>
          </a:xfrm>
          <a:prstGeom prst="rect">
            <a:avLst/>
          </a:prstGeom>
        </p:spPr>
      </p:pic>
      <p:sp>
        <p:nvSpPr>
          <p:cNvPr id="3" name="TextBox 2">
            <a:extLst>
              <a:ext uri="{FF2B5EF4-FFF2-40B4-BE49-F238E27FC236}">
                <a16:creationId xmlns:a16="http://schemas.microsoft.com/office/drawing/2014/main" id="{210E0F46-E18A-42E4-8CAD-317E3D3AED40}"/>
              </a:ext>
            </a:extLst>
          </p:cNvPr>
          <p:cNvSpPr txBox="1"/>
          <p:nvPr/>
        </p:nvSpPr>
        <p:spPr>
          <a:xfrm>
            <a:off x="10372647" y="6253183"/>
            <a:ext cx="1271752" cy="367862"/>
          </a:xfrm>
          <a:prstGeom prst="rect">
            <a:avLst/>
          </a:prstGeom>
          <a:noFill/>
        </p:spPr>
        <p:txBody>
          <a:bodyPr wrap="square" rtlCol="0">
            <a:spAutoFit/>
          </a:bodyPr>
          <a:lstStyle/>
          <a:p>
            <a:pPr algn="r"/>
            <a:r>
              <a:rPr lang="en-US" dirty="0"/>
              <a:t>P.74</a:t>
            </a:r>
          </a:p>
        </p:txBody>
      </p:sp>
    </p:spTree>
    <p:extLst>
      <p:ext uri="{BB962C8B-B14F-4D97-AF65-F5344CB8AC3E}">
        <p14:creationId xmlns:p14="http://schemas.microsoft.com/office/powerpoint/2010/main" val="303343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0613" y="392256"/>
            <a:ext cx="10793506" cy="6313343"/>
          </a:xfrm>
          <a:prstGeom prst="rect">
            <a:avLst/>
          </a:prstGeom>
        </p:spPr>
      </p:pic>
    </p:spTree>
    <p:extLst>
      <p:ext uri="{BB962C8B-B14F-4D97-AF65-F5344CB8AC3E}">
        <p14:creationId xmlns:p14="http://schemas.microsoft.com/office/powerpoint/2010/main" val="407671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03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Shape 1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39DE52BC-6296-44FD-B82D-80DC399A00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36181" y="1527595"/>
            <a:ext cx="5462546" cy="3846542"/>
          </a:xfrm>
          <a:prstGeom prst="rect">
            <a:avLst/>
          </a:prstGeom>
        </p:spPr>
      </p:pic>
    </p:spTree>
    <p:extLst>
      <p:ext uri="{BB962C8B-B14F-4D97-AF65-F5344CB8AC3E}">
        <p14:creationId xmlns:p14="http://schemas.microsoft.com/office/powerpoint/2010/main" val="3110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E78B230A-AF70-470E-AD8B-28F8D03D2DC9}"/>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510"/>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4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8BB9242-8777-4C9C-84A7-F65CC4CC89DD}"/>
              </a:ext>
            </a:extLst>
          </p:cNvPr>
          <p:cNvSpPr>
            <a:spLocks noGrp="1"/>
          </p:cNvSpPr>
          <p:nvPr>
            <p:ph type="title"/>
          </p:nvPr>
        </p:nvSpPr>
        <p:spPr>
          <a:xfrm>
            <a:off x="958506" y="800392"/>
            <a:ext cx="10264697" cy="1212102"/>
          </a:xfrm>
        </p:spPr>
        <p:txBody>
          <a:bodyPr>
            <a:normAutofit/>
          </a:bodyPr>
          <a:lstStyle/>
          <a:p>
            <a:r>
              <a:rPr lang="en-US" sz="4000">
                <a:solidFill>
                  <a:srgbClr val="FFFFFF"/>
                </a:solidFill>
                <a:effectLst/>
                <a:latin typeface="ArialMT"/>
                <a:ea typeface="Times New Roman" panose="02020603050405020304" pitchFamily="18" charset="0"/>
                <a:cs typeface="ArialMT"/>
              </a:rPr>
              <a:t>Pressure and Temperature of a Gas</a:t>
            </a:r>
            <a:endParaRPr lang="en-US" sz="4000">
              <a:solidFill>
                <a:srgbClr val="FFFFFF"/>
              </a:solidFill>
            </a:endParaRPr>
          </a:p>
        </p:txBody>
      </p:sp>
      <p:sp>
        <p:nvSpPr>
          <p:cNvPr id="3" name="Content Placeholder 2">
            <a:extLst>
              <a:ext uri="{FF2B5EF4-FFF2-40B4-BE49-F238E27FC236}">
                <a16:creationId xmlns:a16="http://schemas.microsoft.com/office/drawing/2014/main" id="{B0351CF0-91D8-45A6-9CDB-699525A4377F}"/>
              </a:ext>
            </a:extLst>
          </p:cNvPr>
          <p:cNvSpPr>
            <a:spLocks noGrp="1"/>
          </p:cNvSpPr>
          <p:nvPr>
            <p:ph idx="1"/>
          </p:nvPr>
        </p:nvSpPr>
        <p:spPr>
          <a:xfrm>
            <a:off x="1367624" y="2490436"/>
            <a:ext cx="8094875" cy="3567173"/>
          </a:xfrm>
        </p:spPr>
        <p:txBody>
          <a:bodyPr anchor="ctr">
            <a:normAutofit/>
          </a:bodyPr>
          <a:lstStyle/>
          <a:p>
            <a:pPr marL="0" indent="0">
              <a:buNone/>
            </a:pPr>
            <a:r>
              <a:rPr lang="en-US" sz="2400" dirty="0">
                <a:effectLst/>
                <a:latin typeface="ArialMT"/>
                <a:ea typeface="Times New Roman" panose="02020603050405020304" pitchFamily="18" charset="0"/>
                <a:cs typeface="ArialMT"/>
              </a:rPr>
              <a:t>Have you ever shaken a snow globe? </a:t>
            </a:r>
          </a:p>
          <a:p>
            <a:pPr marL="0" indent="0">
              <a:buNone/>
            </a:pPr>
            <a:r>
              <a:rPr lang="en-US" sz="2400" dirty="0">
                <a:effectLst/>
                <a:latin typeface="ArialMT"/>
                <a:ea typeface="Times New Roman" panose="02020603050405020304" pitchFamily="18" charset="0"/>
                <a:cs typeface="ArialMT"/>
              </a:rPr>
              <a:t>If so, you've seen how the fake snowflakes fly around. </a:t>
            </a:r>
          </a:p>
          <a:p>
            <a:pPr marL="0" indent="0">
              <a:buNone/>
            </a:pPr>
            <a:r>
              <a:rPr lang="en-US" sz="2400" dirty="0">
                <a:effectLst/>
                <a:latin typeface="ArialMT"/>
                <a:ea typeface="Times New Roman" panose="02020603050405020304" pitchFamily="18" charset="0"/>
                <a:cs typeface="ArialMT"/>
              </a:rPr>
              <a:t>They collide with each other and with the walls of the snow globe.</a:t>
            </a:r>
          </a:p>
          <a:p>
            <a:pPr marL="0" indent="0">
              <a:buNone/>
            </a:pPr>
            <a:r>
              <a:rPr lang="en-US" sz="2400" dirty="0">
                <a:effectLst/>
                <a:latin typeface="ArialMT"/>
                <a:ea typeface="Times New Roman" panose="02020603050405020304" pitchFamily="18" charset="0"/>
                <a:cs typeface="ArialMT"/>
              </a:rPr>
              <a:t>If you shake it more slowly, the snowflakes collide less frequently. </a:t>
            </a:r>
            <a:endParaRPr lang="en-US" sz="2400" dirty="0"/>
          </a:p>
        </p:txBody>
      </p:sp>
      <p:pic>
        <p:nvPicPr>
          <p:cNvPr id="26" name="Picture 25" descr="A picture containing indoor, sitting, looking, cake&#10;&#10;Description automatically generated">
            <a:extLst>
              <a:ext uri="{FF2B5EF4-FFF2-40B4-BE49-F238E27FC236}">
                <a16:creationId xmlns:a16="http://schemas.microsoft.com/office/drawing/2014/main" id="{F74DC139-7094-4DA6-AAA7-C675DA2FBC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24790" y="2354089"/>
            <a:ext cx="2857500" cy="2857500"/>
          </a:xfrm>
          <a:prstGeom prst="rect">
            <a:avLst/>
          </a:prstGeom>
        </p:spPr>
      </p:pic>
      <p:sp>
        <p:nvSpPr>
          <p:cNvPr id="27" name="TextBox 26">
            <a:extLst>
              <a:ext uri="{FF2B5EF4-FFF2-40B4-BE49-F238E27FC236}">
                <a16:creationId xmlns:a16="http://schemas.microsoft.com/office/drawing/2014/main" id="{FE92BBAD-8B59-4984-92A3-C08049CAA774}"/>
              </a:ext>
            </a:extLst>
          </p:cNvPr>
          <p:cNvSpPr txBox="1"/>
          <p:nvPr/>
        </p:nvSpPr>
        <p:spPr>
          <a:xfrm>
            <a:off x="10121462" y="5948855"/>
            <a:ext cx="1430353" cy="461665"/>
          </a:xfrm>
          <a:prstGeom prst="rect">
            <a:avLst/>
          </a:prstGeom>
          <a:noFill/>
        </p:spPr>
        <p:txBody>
          <a:bodyPr wrap="square" rtlCol="0">
            <a:spAutoFit/>
          </a:bodyPr>
          <a:lstStyle/>
          <a:p>
            <a:r>
              <a:rPr lang="en-US" sz="2400" dirty="0"/>
              <a:t>P.67</a:t>
            </a:r>
          </a:p>
        </p:txBody>
      </p:sp>
    </p:spTree>
    <p:extLst>
      <p:ext uri="{BB962C8B-B14F-4D97-AF65-F5344CB8AC3E}">
        <p14:creationId xmlns:p14="http://schemas.microsoft.com/office/powerpoint/2010/main" val="41667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8A057-DEBE-493D-856A-4172B15DA283}"/>
              </a:ext>
            </a:extLst>
          </p:cNvPr>
          <p:cNvSpPr>
            <a:spLocks noGrp="1"/>
          </p:cNvSpPr>
          <p:nvPr>
            <p:ph type="title"/>
          </p:nvPr>
        </p:nvSpPr>
        <p:spPr>
          <a:xfrm>
            <a:off x="589560" y="856180"/>
            <a:ext cx="4560584" cy="1128068"/>
          </a:xfrm>
        </p:spPr>
        <p:txBody>
          <a:bodyPr anchor="ctr">
            <a:normAutofit/>
          </a:bodyPr>
          <a:lstStyle/>
          <a:p>
            <a:r>
              <a:rPr lang="en-US" sz="2500">
                <a:effectLst/>
                <a:latin typeface="ArialMT"/>
                <a:ea typeface="Times New Roman" panose="02020603050405020304" pitchFamily="18" charset="0"/>
                <a:cs typeface="ArialMT"/>
              </a:rPr>
              <a:t>Gas particles in a container are a lot like the snowflakes in a snow globe.</a:t>
            </a:r>
            <a:endParaRPr lang="en-US" sz="25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E1FFFB-340A-4BDA-98EC-BFA862DF56AC}"/>
              </a:ext>
            </a:extLst>
          </p:cNvPr>
          <p:cNvSpPr>
            <a:spLocks noGrp="1"/>
          </p:cNvSpPr>
          <p:nvPr>
            <p:ph idx="1"/>
          </p:nvPr>
        </p:nvSpPr>
        <p:spPr>
          <a:xfrm>
            <a:off x="590719" y="2330505"/>
            <a:ext cx="4916229" cy="3979585"/>
          </a:xfrm>
        </p:spPr>
        <p:txBody>
          <a:bodyPr anchor="ctr">
            <a:normAutofit/>
          </a:bodyPr>
          <a:lstStyle/>
          <a:p>
            <a:r>
              <a:rPr lang="en-US" sz="2000" dirty="0">
                <a:effectLst/>
                <a:latin typeface="ArialMT"/>
                <a:ea typeface="Times New Roman" panose="02020603050405020304" pitchFamily="18" charset="0"/>
                <a:cs typeface="ArialMT"/>
              </a:rPr>
              <a:t>The gas particles constantly collide with one another and with any walls that may contain them. </a:t>
            </a:r>
          </a:p>
          <a:p>
            <a:r>
              <a:rPr lang="en-US" sz="2000" dirty="0">
                <a:effectLst/>
                <a:latin typeface="ArialMT"/>
                <a:ea typeface="Times New Roman" panose="02020603050405020304" pitchFamily="18" charset="0"/>
                <a:cs typeface="ArialMT"/>
              </a:rPr>
              <a:t>As a result, a gas pushes against the walls of its container. </a:t>
            </a:r>
          </a:p>
          <a:p>
            <a:r>
              <a:rPr lang="en-US" sz="2000" dirty="0">
                <a:effectLst/>
                <a:latin typeface="ArialMT"/>
                <a:ea typeface="Times New Roman" panose="02020603050405020304" pitchFamily="18" charset="0"/>
                <a:cs typeface="ArialMT"/>
              </a:rPr>
              <a:t>The pressure of a gas is the force of its outward push (in Newtons) over an area (in square meters) of the walls of the container. </a:t>
            </a:r>
          </a:p>
          <a:p>
            <a:endParaRPr lang="en-US" sz="2000" dirty="0">
              <a:effectLst/>
              <a:latin typeface="ArialMT"/>
              <a:ea typeface="Times New Roman" panose="02020603050405020304" pitchFamily="18" charset="0"/>
              <a:cs typeface="ArialMT"/>
            </a:endParaRPr>
          </a:p>
          <a:p>
            <a:r>
              <a:rPr lang="en-US" sz="2000" dirty="0">
                <a:solidFill>
                  <a:srgbClr val="FF0000"/>
                </a:solidFill>
              </a:rPr>
              <a:t> Pressure= Force/Area</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B2E892-489A-419A-8E8B-7EB2A7BB16E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1838"/>
          <a:stretch/>
        </p:blipFill>
        <p:spPr>
          <a:xfrm>
            <a:off x="5977788" y="799352"/>
            <a:ext cx="5425410" cy="5259296"/>
          </a:xfrm>
          <a:prstGeom prst="rect">
            <a:avLst/>
          </a:prstGeom>
        </p:spPr>
      </p:pic>
    </p:spTree>
    <p:extLst>
      <p:ext uri="{BB962C8B-B14F-4D97-AF65-F5344CB8AC3E}">
        <p14:creationId xmlns:p14="http://schemas.microsoft.com/office/powerpoint/2010/main" val="323009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5EB61-802E-41C9-9048-1B6DE4165223}"/>
              </a:ext>
            </a:extLst>
          </p:cNvPr>
          <p:cNvSpPr>
            <a:spLocks noGrp="1"/>
          </p:cNvSpPr>
          <p:nvPr>
            <p:ph type="title"/>
          </p:nvPr>
        </p:nvSpPr>
        <p:spPr>
          <a:xfrm>
            <a:off x="793662" y="386930"/>
            <a:ext cx="10066122" cy="1298448"/>
          </a:xfrm>
        </p:spPr>
        <p:txBody>
          <a:bodyPr anchor="b">
            <a:normAutofit/>
          </a:bodyPr>
          <a:lstStyle/>
          <a:p>
            <a:r>
              <a:rPr lang="en-US" sz="3700" u="sng" dirty="0">
                <a:effectLst/>
                <a:highlight>
                  <a:srgbClr val="FFFF00"/>
                </a:highlight>
                <a:latin typeface="ArialMT"/>
                <a:ea typeface="Times New Roman" panose="02020603050405020304" pitchFamily="18" charset="0"/>
                <a:cs typeface="ArialMT"/>
              </a:rPr>
              <a:t>Pressure is measured in units of pascals (Pa) or kilopascals (kPa) (1 kPa = 1,000 Pa).</a:t>
            </a:r>
            <a:endParaRPr lang="en-US" sz="3700" u="sng" dirty="0">
              <a:highlight>
                <a:srgbClr val="FFFF00"/>
              </a:highlight>
            </a:endParaRP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E26CD8-024A-4EA2-945A-8C3D55126A67}"/>
              </a:ext>
            </a:extLst>
          </p:cNvPr>
          <p:cNvSpPr>
            <a:spLocks noGrp="1"/>
          </p:cNvSpPr>
          <p:nvPr>
            <p:ph idx="1"/>
          </p:nvPr>
        </p:nvSpPr>
        <p:spPr>
          <a:xfrm>
            <a:off x="793660" y="2599509"/>
            <a:ext cx="6986337" cy="3639450"/>
          </a:xfrm>
        </p:spPr>
        <p:txBody>
          <a:bodyPr anchor="ctr">
            <a:normAutofit fontScale="92500" lnSpcReduction="20000"/>
          </a:bodyPr>
          <a:lstStyle/>
          <a:p>
            <a:r>
              <a:rPr lang="en-US" dirty="0">
                <a:effectLst/>
                <a:latin typeface="ArialMT"/>
                <a:ea typeface="Times New Roman" panose="02020603050405020304" pitchFamily="18" charset="0"/>
                <a:cs typeface="ArialMT"/>
              </a:rPr>
              <a:t>The pressure of a gas can affect the physical properties of an object. </a:t>
            </a:r>
          </a:p>
          <a:p>
            <a:r>
              <a:rPr lang="en-US" dirty="0">
                <a:effectLst/>
                <a:latin typeface="ArialMT"/>
                <a:ea typeface="Times New Roman" panose="02020603050405020304" pitchFamily="18" charset="0"/>
                <a:cs typeface="ArialMT"/>
              </a:rPr>
              <a:t>For example, the volleyball in Figure 1 feels firm when the pressure of the air inside of the ball is greater than the pressure of the air outside of the ball. </a:t>
            </a:r>
          </a:p>
          <a:p>
            <a:r>
              <a:rPr lang="en-US" dirty="0">
                <a:effectLst/>
                <a:latin typeface="ArialMT"/>
                <a:ea typeface="Times New Roman" panose="02020603050405020304" pitchFamily="18" charset="0"/>
                <a:cs typeface="ArialMT"/>
              </a:rPr>
              <a:t>Because the air particles inside of the ball are tightly packed, there are more frequent collisions with its inner surface. </a:t>
            </a:r>
          </a:p>
          <a:p>
            <a:r>
              <a:rPr lang="en-US" dirty="0">
                <a:effectLst/>
                <a:latin typeface="ArialMT"/>
                <a:ea typeface="Times New Roman" panose="02020603050405020304" pitchFamily="18" charset="0"/>
                <a:cs typeface="ArialMT"/>
              </a:rPr>
              <a:t>This results in a higher pressure.</a:t>
            </a:r>
            <a:endParaRPr lang="en-US" dirty="0">
              <a:effectLst/>
              <a:latin typeface="Calibri" panose="020F0502020204030204" pitchFamily="34" charset="0"/>
              <a:ea typeface="Times New Roman" panose="02020603050405020304" pitchFamily="18" charset="0"/>
              <a:cs typeface="Arial" panose="020B0604020202020204" pitchFamily="34" charset="0"/>
            </a:endParaRPr>
          </a:p>
          <a:p>
            <a:endParaRPr lang="en-US" sz="1900" dirty="0"/>
          </a:p>
        </p:txBody>
      </p:sp>
      <p:pic>
        <p:nvPicPr>
          <p:cNvPr id="5" name="Picture 4">
            <a:extLst>
              <a:ext uri="{FF2B5EF4-FFF2-40B4-BE49-F238E27FC236}">
                <a16:creationId xmlns:a16="http://schemas.microsoft.com/office/drawing/2014/main" id="{983215AE-CB24-40A0-9F11-6222168D0451}"/>
              </a:ext>
            </a:extLst>
          </p:cNvPr>
          <p:cNvPicPr>
            <a:picLocks noChangeAspect="1"/>
          </p:cNvPicPr>
          <p:nvPr/>
        </p:nvPicPr>
        <p:blipFill rotWithShape="1">
          <a:blip r:embed="rId2"/>
          <a:srcRect l="49036" r="8672" b="1"/>
          <a:stretch/>
        </p:blipFill>
        <p:spPr>
          <a:xfrm>
            <a:off x="7851228" y="2484255"/>
            <a:ext cx="3210581" cy="3714244"/>
          </a:xfrm>
          <a:prstGeom prst="rect">
            <a:avLst/>
          </a:prstGeom>
        </p:spPr>
      </p:pic>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280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BF526-0668-43FA-B88E-9F3991B360BE}"/>
              </a:ext>
            </a:extLst>
          </p:cNvPr>
          <p:cNvSpPr>
            <a:spLocks noGrp="1"/>
          </p:cNvSpPr>
          <p:nvPr>
            <p:ph type="title"/>
          </p:nvPr>
        </p:nvSpPr>
        <p:spPr>
          <a:xfrm>
            <a:off x="1043631" y="809898"/>
            <a:ext cx="9942716" cy="1554480"/>
          </a:xfrm>
        </p:spPr>
        <p:txBody>
          <a:bodyPr anchor="ctr">
            <a:normAutofit/>
          </a:bodyPr>
          <a:lstStyle/>
          <a:p>
            <a:r>
              <a:rPr lang="en-US" sz="4800">
                <a:effectLst/>
                <a:latin typeface="ArialMT"/>
                <a:ea typeface="Times New Roman" panose="02020603050405020304" pitchFamily="18" charset="0"/>
                <a:cs typeface="ArialMT"/>
              </a:rPr>
              <a:t>Pressure and Temperature of a Gas (continued)</a:t>
            </a:r>
            <a:endParaRPr lang="en-US" sz="4800"/>
          </a:p>
        </p:txBody>
      </p:sp>
      <p:sp>
        <p:nvSpPr>
          <p:cNvPr id="3" name="Content Placeholder 2">
            <a:extLst>
              <a:ext uri="{FF2B5EF4-FFF2-40B4-BE49-F238E27FC236}">
                <a16:creationId xmlns:a16="http://schemas.microsoft.com/office/drawing/2014/main" id="{D1B249D5-01A2-4E37-B097-A4D17BF794C6}"/>
              </a:ext>
            </a:extLst>
          </p:cNvPr>
          <p:cNvSpPr>
            <a:spLocks noGrp="1"/>
          </p:cNvSpPr>
          <p:nvPr>
            <p:ph idx="1"/>
          </p:nvPr>
        </p:nvSpPr>
        <p:spPr>
          <a:xfrm>
            <a:off x="1045028" y="3017522"/>
            <a:ext cx="9941319" cy="3124658"/>
          </a:xfrm>
        </p:spPr>
        <p:txBody>
          <a:bodyPr anchor="ctr">
            <a:normAutofit/>
          </a:bodyPr>
          <a:lstStyle/>
          <a:p>
            <a:pPr marL="0" indent="0">
              <a:buNone/>
            </a:pPr>
            <a:r>
              <a:rPr lang="en-US" sz="2400" dirty="0">
                <a:effectLst/>
                <a:latin typeface="ArialMT"/>
                <a:ea typeface="Times New Roman" panose="02020603050405020304" pitchFamily="18" charset="0"/>
                <a:cs typeface="ArialMT"/>
              </a:rPr>
              <a:t>If you get a tiny hole in a pumped-up ball, air will slowly leak out, as shown in Figure 2. </a:t>
            </a:r>
          </a:p>
          <a:p>
            <a:pPr marL="0" indent="0">
              <a:buNone/>
            </a:pPr>
            <a:r>
              <a:rPr lang="en-US" sz="2400" dirty="0">
                <a:effectLst/>
                <a:latin typeface="ArialMT"/>
                <a:ea typeface="Times New Roman" panose="02020603050405020304" pitchFamily="18" charset="0"/>
                <a:cs typeface="ArialMT"/>
              </a:rPr>
              <a:t>Because the pressure inside the ball is greater than the outside air, the interior gas particles hit the inside of the ball more often. </a:t>
            </a:r>
          </a:p>
          <a:p>
            <a:pPr marL="0" indent="0">
              <a:buNone/>
            </a:pPr>
            <a:r>
              <a:rPr lang="en-US" sz="2400" dirty="0">
                <a:effectLst/>
                <a:latin typeface="ArialMT"/>
                <a:ea typeface="Times New Roman" panose="02020603050405020304" pitchFamily="18" charset="0"/>
                <a:cs typeface="ArialMT"/>
              </a:rPr>
              <a:t>Gas particles inside the ball exit more often than gas particles outside of the ball enter.</a:t>
            </a:r>
          </a:p>
          <a:p>
            <a:pPr marL="0" indent="0">
              <a:buNone/>
            </a:pPr>
            <a:r>
              <a:rPr lang="en-US" sz="2400" dirty="0">
                <a:effectLst/>
                <a:latin typeface="ArialMT"/>
                <a:ea typeface="Times New Roman" panose="02020603050405020304" pitchFamily="18" charset="0"/>
                <a:cs typeface="ArialMT"/>
              </a:rPr>
              <a:t> As a result, the pressure inside the ball drops until it is equal to the pressure outside.</a:t>
            </a:r>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8D06D4-F9BD-42A8-A3E0-463EB3682267}"/>
              </a:ext>
            </a:extLst>
          </p:cNvPr>
          <p:cNvSpPr txBox="1"/>
          <p:nvPr/>
        </p:nvSpPr>
        <p:spPr>
          <a:xfrm>
            <a:off x="10877072" y="5956675"/>
            <a:ext cx="1154303" cy="400110"/>
          </a:xfrm>
          <a:prstGeom prst="rect">
            <a:avLst/>
          </a:prstGeom>
          <a:noFill/>
        </p:spPr>
        <p:txBody>
          <a:bodyPr wrap="square" rtlCol="0">
            <a:spAutoFit/>
          </a:bodyPr>
          <a:lstStyle/>
          <a:p>
            <a:r>
              <a:rPr lang="en-US" sz="2000" dirty="0"/>
              <a:t>P.68</a:t>
            </a:r>
          </a:p>
        </p:txBody>
      </p:sp>
    </p:spTree>
    <p:extLst>
      <p:ext uri="{BB962C8B-B14F-4D97-AF65-F5344CB8AC3E}">
        <p14:creationId xmlns:p14="http://schemas.microsoft.com/office/powerpoint/2010/main" val="335977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FB784-9487-457A-A8ED-433C1BFEB594}"/>
              </a:ext>
            </a:extLst>
          </p:cNvPr>
          <p:cNvSpPr>
            <a:spLocks noGrp="1"/>
          </p:cNvSpPr>
          <p:nvPr>
            <p:ph type="title"/>
          </p:nvPr>
        </p:nvSpPr>
        <p:spPr>
          <a:xfrm>
            <a:off x="1043631" y="809898"/>
            <a:ext cx="9942716" cy="1554480"/>
          </a:xfrm>
        </p:spPr>
        <p:txBody>
          <a:bodyPr anchor="ctr">
            <a:normAutofit/>
          </a:bodyPr>
          <a:lstStyle/>
          <a:p>
            <a:r>
              <a:rPr lang="en-US" sz="4800">
                <a:effectLst/>
                <a:latin typeface="ArialMT"/>
                <a:ea typeface="Times New Roman" panose="02020603050405020304" pitchFamily="18" charset="0"/>
                <a:cs typeface="ArialMT"/>
              </a:rPr>
              <a:t>Temperature also affects the pressure of a gas.</a:t>
            </a:r>
            <a:endParaRPr lang="en-US" sz="4800"/>
          </a:p>
        </p:txBody>
      </p:sp>
      <p:sp>
        <p:nvSpPr>
          <p:cNvPr id="3" name="Content Placeholder 2">
            <a:extLst>
              <a:ext uri="{FF2B5EF4-FFF2-40B4-BE49-F238E27FC236}">
                <a16:creationId xmlns:a16="http://schemas.microsoft.com/office/drawing/2014/main" id="{5872B589-5B1A-43F9-9158-D0FE495AF528}"/>
              </a:ext>
            </a:extLst>
          </p:cNvPr>
          <p:cNvSpPr>
            <a:spLocks noGrp="1"/>
          </p:cNvSpPr>
          <p:nvPr>
            <p:ph idx="1"/>
          </p:nvPr>
        </p:nvSpPr>
        <p:spPr>
          <a:xfrm>
            <a:off x="1045028" y="2560322"/>
            <a:ext cx="9941319" cy="3581858"/>
          </a:xfrm>
        </p:spPr>
        <p:txBody>
          <a:bodyPr anchor="ctr">
            <a:normAutofit/>
          </a:bodyPr>
          <a:lstStyle/>
          <a:p>
            <a:r>
              <a:rPr lang="en-US" sz="2400" dirty="0">
                <a:effectLst/>
                <a:latin typeface="ArialMT"/>
                <a:ea typeface="Times New Roman" panose="02020603050405020304" pitchFamily="18" charset="0"/>
                <a:cs typeface="ArialMT"/>
              </a:rPr>
              <a:t>When you heat a gas, its particles move faster, so the temperature increases. </a:t>
            </a:r>
          </a:p>
          <a:p>
            <a:r>
              <a:rPr lang="en-US" sz="2400" dirty="0">
                <a:effectLst/>
                <a:latin typeface="ArialMT"/>
                <a:ea typeface="Times New Roman" panose="02020603050405020304" pitchFamily="18" charset="0"/>
                <a:cs typeface="ArialMT"/>
              </a:rPr>
              <a:t>The particles will collide with the walls of their container with greater force and more frequency. </a:t>
            </a:r>
          </a:p>
          <a:p>
            <a:r>
              <a:rPr lang="en-US" sz="2400" dirty="0">
                <a:effectLst/>
                <a:latin typeface="ArialMT"/>
                <a:ea typeface="Times New Roman" panose="02020603050405020304" pitchFamily="18" charset="0"/>
                <a:cs typeface="ArialMT"/>
              </a:rPr>
              <a:t>A greater force over the same area results in greater pressure. </a:t>
            </a:r>
            <a:br>
              <a:rPr lang="en-US" sz="2400" dirty="0">
                <a:effectLst/>
                <a:latin typeface="ArialMT"/>
                <a:ea typeface="Times New Roman" panose="02020603050405020304" pitchFamily="18" charset="0"/>
                <a:cs typeface="ArialMT"/>
              </a:rPr>
            </a:br>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2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21D10-44A7-490C-B06F-D5D201F590E5}"/>
              </a:ext>
            </a:extLst>
          </p:cNvPr>
          <p:cNvSpPr>
            <a:spLocks noGrp="1"/>
          </p:cNvSpPr>
          <p:nvPr>
            <p:ph type="title"/>
          </p:nvPr>
        </p:nvSpPr>
        <p:spPr>
          <a:xfrm>
            <a:off x="1043631" y="809898"/>
            <a:ext cx="9942716" cy="1554480"/>
          </a:xfrm>
        </p:spPr>
        <p:txBody>
          <a:bodyPr anchor="ctr">
            <a:normAutofit/>
          </a:bodyPr>
          <a:lstStyle/>
          <a:p>
            <a:r>
              <a:rPr lang="en-US" sz="3400">
                <a:effectLst/>
                <a:latin typeface="ArialMT"/>
                <a:ea typeface="Times New Roman" panose="02020603050405020304" pitchFamily="18" charset="0"/>
                <a:cs typeface="ArialMT"/>
              </a:rPr>
              <a:t>In general, when the temperature of a gas at constant volume is increased, the pressure of the gas increases.</a:t>
            </a:r>
            <a:endParaRPr lang="en-US" sz="3400"/>
          </a:p>
        </p:txBody>
      </p:sp>
      <p:sp>
        <p:nvSpPr>
          <p:cNvPr id="3" name="Content Placeholder 2">
            <a:extLst>
              <a:ext uri="{FF2B5EF4-FFF2-40B4-BE49-F238E27FC236}">
                <a16:creationId xmlns:a16="http://schemas.microsoft.com/office/drawing/2014/main" id="{6F902CFC-1FD6-49AD-B737-472351181265}"/>
              </a:ext>
            </a:extLst>
          </p:cNvPr>
          <p:cNvSpPr>
            <a:spLocks noGrp="1"/>
          </p:cNvSpPr>
          <p:nvPr>
            <p:ph idx="1"/>
          </p:nvPr>
        </p:nvSpPr>
        <p:spPr>
          <a:xfrm>
            <a:off x="1045028" y="2280865"/>
            <a:ext cx="9941319" cy="3861315"/>
          </a:xfrm>
        </p:spPr>
        <p:txBody>
          <a:bodyPr anchor="ctr">
            <a:normAutofit/>
          </a:bodyPr>
          <a:lstStyle/>
          <a:p>
            <a:r>
              <a:rPr lang="en-US" sz="2400" dirty="0">
                <a:effectLst/>
                <a:latin typeface="ArialMT"/>
                <a:ea typeface="Times New Roman" panose="02020603050405020304" pitchFamily="18" charset="0"/>
                <a:cs typeface="ArialMT"/>
              </a:rPr>
              <a:t>When the temperature is decreased while volume is constant, the pressure of the gas decreases.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954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1347</Words>
  <Application>Microsoft Office PowerPoint</Application>
  <PresentationFormat>Widescreen</PresentationFormat>
  <Paragraphs>92</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Rounded MT Bold</vt:lpstr>
      <vt:lpstr>ArialMT</vt:lpstr>
      <vt:lpstr>Calibri</vt:lpstr>
      <vt:lpstr>Calibri Light</vt:lpstr>
      <vt:lpstr>Times New Roman</vt:lpstr>
      <vt:lpstr>Office Theme</vt:lpstr>
      <vt:lpstr>PowerPoint Presentation</vt:lpstr>
      <vt:lpstr>When a volleyball sits out in the sun, it becomes warmer and feels more firm.</vt:lpstr>
      <vt:lpstr>PowerPoint Presentation</vt:lpstr>
      <vt:lpstr>Pressure and Temperature of a Gas</vt:lpstr>
      <vt:lpstr>Gas particles in a container are a lot like the snowflakes in a snow globe.</vt:lpstr>
      <vt:lpstr>Pressure is measured in units of pascals (Pa) or kilopascals (kPa) (1 kPa = 1,000 Pa).</vt:lpstr>
      <vt:lpstr>Pressure and Temperature of a Gas (continued)</vt:lpstr>
      <vt:lpstr>Temperature also affects the pressure of a gas.</vt:lpstr>
      <vt:lpstr>In general, when the temperature of a gas at constant volume is increased, the pressure of the gas increases.</vt:lpstr>
      <vt:lpstr>Pressure in a Basketball Figure 2</vt:lpstr>
      <vt:lpstr>How does particle motion affect pressure?   </vt:lpstr>
      <vt:lpstr>Temperature and Volume</vt:lpstr>
      <vt:lpstr>Charles's Law</vt:lpstr>
      <vt:lpstr>Figure 3 shows Charles's Law in action. A balloon is slowly lowered into liquid nitrogen at nearly -200Â°C and then removed.  In the process, the pressure remains more or less constant. </vt:lpstr>
      <vt:lpstr>PowerPoint Presentation</vt:lpstr>
      <vt:lpstr>Directly Proportional Relationships</vt:lpstr>
      <vt:lpstr>Pressure and Volume</vt:lpstr>
      <vt:lpstr>Boyle's Law</vt:lpstr>
      <vt:lpstr>When the pressure of a gas at constant temperature is increased, the volume of the gas decreases.  </vt:lpstr>
      <vt:lpstr>Filling a Bike Tire Figure 4 Pumping a bike pump causes an increase in gas pressure and a decrease in gas volume within the pump. </vt:lpstr>
      <vt:lpstr>Inversely Proportional Relationships</vt:lpstr>
      <vt:lpstr>Real-World Gas Behavior</vt:lpstr>
      <vt:lpstr>Figure 5 Pistons in car engines move up and down. This drives the turning of the wheels of the car. </vt:lpstr>
      <vt:lpstr>Figure 6 Use what you have learned about gas behavior to understand how temperature, pressure, and volume affect pistons.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2 Lesson 3</dc:title>
  <dc:creator>amira amir</dc:creator>
  <cp:lastModifiedBy>Best Techology</cp:lastModifiedBy>
  <cp:revision>4</cp:revision>
  <dcterms:created xsi:type="dcterms:W3CDTF">2020-09-18T19:00:40Z</dcterms:created>
  <dcterms:modified xsi:type="dcterms:W3CDTF">2024-09-19T07:44:13Z</dcterms:modified>
</cp:coreProperties>
</file>