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29"/>
  </p:notesMasterIdLst>
  <p:sldIdLst>
    <p:sldId id="292" r:id="rId2"/>
    <p:sldId id="291" r:id="rId3"/>
    <p:sldId id="293" r:id="rId4"/>
    <p:sldId id="294" r:id="rId5"/>
    <p:sldId id="295" r:id="rId6"/>
    <p:sldId id="296" r:id="rId7"/>
    <p:sldId id="297" r:id="rId8"/>
    <p:sldId id="298" r:id="rId9"/>
    <p:sldId id="261" r:id="rId10"/>
    <p:sldId id="258" r:id="rId11"/>
    <p:sldId id="259" r:id="rId12"/>
    <p:sldId id="260" r:id="rId13"/>
    <p:sldId id="263" r:id="rId14"/>
    <p:sldId id="262" r:id="rId15"/>
    <p:sldId id="264" r:id="rId16"/>
    <p:sldId id="307" r:id="rId17"/>
    <p:sldId id="265" r:id="rId18"/>
    <p:sldId id="299" r:id="rId19"/>
    <p:sldId id="266" r:id="rId20"/>
    <p:sldId id="267" r:id="rId21"/>
    <p:sldId id="268" r:id="rId22"/>
    <p:sldId id="300" r:id="rId23"/>
    <p:sldId id="305" r:id="rId24"/>
    <p:sldId id="304" r:id="rId25"/>
    <p:sldId id="303" r:id="rId26"/>
    <p:sldId id="269" r:id="rId27"/>
    <p:sldId id="30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0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15" autoAdjust="0"/>
    <p:restoredTop sz="94660"/>
  </p:normalViewPr>
  <p:slideViewPr>
    <p:cSldViewPr>
      <p:cViewPr varScale="1">
        <p:scale>
          <a:sx n="81" d="100"/>
          <a:sy n="81" d="100"/>
        </p:scale>
        <p:origin x="715"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640AE0-2BE6-464F-BFBC-A7D737330E51}" type="datetimeFigureOut">
              <a:rPr lang="en-US" smtClean="0"/>
              <a:t>9/19/2024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225EC2-D16C-4C25-9995-FC02FDD4452D}" type="slidenum">
              <a:rPr lang="en-US" smtClean="0"/>
              <a:t>‹#›</a:t>
            </a:fld>
            <a:endParaRPr lang="en-US"/>
          </a:p>
        </p:txBody>
      </p:sp>
    </p:spTree>
    <p:extLst>
      <p:ext uri="{BB962C8B-B14F-4D97-AF65-F5344CB8AC3E}">
        <p14:creationId xmlns:p14="http://schemas.microsoft.com/office/powerpoint/2010/main" val="1015011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the picture guess what is Matter?</a:t>
            </a:r>
          </a:p>
        </p:txBody>
      </p:sp>
      <p:sp>
        <p:nvSpPr>
          <p:cNvPr id="4" name="Slide Number Placeholder 3"/>
          <p:cNvSpPr>
            <a:spLocks noGrp="1"/>
          </p:cNvSpPr>
          <p:nvPr>
            <p:ph type="sldNum" sz="quarter" idx="5"/>
          </p:nvPr>
        </p:nvSpPr>
        <p:spPr/>
        <p:txBody>
          <a:bodyPr/>
          <a:lstStyle/>
          <a:p>
            <a:fld id="{18B2EADE-4F55-6E47-95AF-2AF1B4AA6C46}" type="slidenum">
              <a:rPr lang="en-US" smtClean="0"/>
              <a:t>5</a:t>
            </a:fld>
            <a:endParaRPr lang="en-US"/>
          </a:p>
        </p:txBody>
      </p:sp>
    </p:spTree>
    <p:extLst>
      <p:ext uri="{BB962C8B-B14F-4D97-AF65-F5344CB8AC3E}">
        <p14:creationId xmlns:p14="http://schemas.microsoft.com/office/powerpoint/2010/main" val="2739631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https://www.savvasrealize.com/dashboard/program/cbee08e9-bd3a-31b1-b33b-e61761318cd5/25/tier/99910e23-3986-316c-a0b6-6daa436fa11b/26/lesson/857ce5bb-a3ba-38fc-a918-065a0273c867/26/lessonPlanner/cv/767690ad-2634-3835-80ac-222e9a1e6c18/27/nonscorable</a:t>
            </a:r>
          </a:p>
        </p:txBody>
      </p:sp>
      <p:sp>
        <p:nvSpPr>
          <p:cNvPr id="4" name="Slide Number Placeholder 3"/>
          <p:cNvSpPr>
            <a:spLocks noGrp="1"/>
          </p:cNvSpPr>
          <p:nvPr>
            <p:ph type="sldNum" sz="quarter" idx="5"/>
          </p:nvPr>
        </p:nvSpPr>
        <p:spPr/>
        <p:txBody>
          <a:bodyPr/>
          <a:lstStyle/>
          <a:p>
            <a:fld id="{80225EC2-D16C-4C25-9995-FC02FDD4452D}" type="slidenum">
              <a:rPr lang="en-US" smtClean="0"/>
              <a:t>13</a:t>
            </a:fld>
            <a:endParaRPr lang="en-US"/>
          </a:p>
        </p:txBody>
      </p:sp>
    </p:spTree>
    <p:extLst>
      <p:ext uri="{BB962C8B-B14F-4D97-AF65-F5344CB8AC3E}">
        <p14:creationId xmlns:p14="http://schemas.microsoft.com/office/powerpoint/2010/main" val="2901653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509872" y="0"/>
            <a:ext cx="13243109"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6" name="Rectangle 45"/>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7" name="Rectangle 46"/>
          <p:cNvSpPr/>
          <p:nvPr/>
        </p:nvSpPr>
        <p:spPr>
          <a:xfrm>
            <a:off x="6198795" y="-21511"/>
            <a:ext cx="46736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6311154" y="2708476"/>
            <a:ext cx="4417807"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6311154" y="4421081"/>
            <a:ext cx="4413071"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318325" y="1516829"/>
            <a:ext cx="2844800" cy="750981"/>
          </a:xfrm>
        </p:spPr>
        <p:txBody>
          <a:bodyPr anchor="b"/>
          <a:lstStyle>
            <a:lvl1pPr algn="l">
              <a:defRPr sz="2400"/>
            </a:lvl1pPr>
          </a:lstStyle>
          <a:p>
            <a:fld id="{0B924074-5EA2-4EFE-A672-80BC5015500D}" type="datetimeFigureOut">
              <a:rPr lang="en-US" smtClean="0"/>
              <a:t>9/19/2024</a:t>
            </a:fld>
            <a:endParaRPr lang="en-US"/>
          </a:p>
        </p:txBody>
      </p:sp>
      <p:sp>
        <p:nvSpPr>
          <p:cNvPr id="50" name="Rectangle 49"/>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Footer Placeholder 4"/>
          <p:cNvSpPr>
            <a:spLocks noGrp="1"/>
          </p:cNvSpPr>
          <p:nvPr>
            <p:ph type="ftr" sz="quarter" idx="11"/>
          </p:nvPr>
        </p:nvSpPr>
        <p:spPr>
          <a:xfrm>
            <a:off x="7071360" y="5719967"/>
            <a:ext cx="3775456" cy="365125"/>
          </a:xfrm>
        </p:spPr>
        <p:txBody>
          <a:bodyPr>
            <a:normAutofit/>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a:xfrm>
            <a:off x="6198795" y="5719967"/>
            <a:ext cx="858221" cy="365125"/>
          </a:xfrm>
        </p:spPr>
        <p:txBody>
          <a:bodyPr/>
          <a:lstStyle>
            <a:lvl1pPr>
              <a:defRPr>
                <a:solidFill>
                  <a:schemeClr val="accent1"/>
                </a:solidFill>
              </a:defRPr>
            </a:lvl1pPr>
          </a:lstStyle>
          <a:p>
            <a:fld id="{D17C5A54-7514-48A6-9D94-2F5D8AF1806E}" type="slidenum">
              <a:rPr lang="en-US" smtClean="0"/>
              <a:t>‹#›</a:t>
            </a:fld>
            <a:endParaRPr lang="en-US"/>
          </a:p>
        </p:txBody>
      </p:sp>
      <p:sp>
        <p:nvSpPr>
          <p:cNvPr id="89" name="Rectangle 88"/>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924074-5EA2-4EFE-A672-80BC5015500D}"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C5A54-7514-48A6-9D94-2F5D8AF1806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1030147"/>
            <a:ext cx="1979271"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404395" y="1030147"/>
            <a:ext cx="7231605"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924074-5EA2-4EFE-A672-80BC5015500D}"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C5A54-7514-48A6-9D94-2F5D8AF1806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9"/>
        <p:cNvGrpSpPr/>
        <p:nvPr/>
      </p:nvGrpSpPr>
      <p:grpSpPr>
        <a:xfrm>
          <a:off x="0" y="0"/>
          <a:ext cx="0" cy="0"/>
          <a:chOff x="0" y="0"/>
          <a:chExt cx="0" cy="0"/>
        </a:xfrm>
      </p:grpSpPr>
      <p:sp>
        <p:nvSpPr>
          <p:cNvPr id="20" name="Google Shape;20;p29"/>
          <p:cNvSpPr txBox="1">
            <a:spLocks noGrp="1"/>
          </p:cNvSpPr>
          <p:nvPr>
            <p:ph type="title"/>
          </p:nvPr>
        </p:nvSpPr>
        <p:spPr>
          <a:xfrm>
            <a:off x="3737000" y="1070000"/>
            <a:ext cx="4718000" cy="4718000"/>
          </a:xfrm>
          <a:prstGeom prst="rect">
            <a:avLst/>
          </a:prstGeom>
          <a:solidFill>
            <a:srgbClr val="FFFFFF"/>
          </a:solidFill>
          <a:ln>
            <a:noFill/>
          </a:ln>
        </p:spPr>
        <p:txBody>
          <a:bodyPr spcFirstLastPara="1" wrap="square" lIns="91425" tIns="91425" rIns="91425" bIns="91425" anchor="ctr" anchorCtr="0">
            <a:normAutofit/>
          </a:bodyPr>
          <a:lstStyle>
            <a:lvl1pPr lvl="0" algn="ctr">
              <a:lnSpc>
                <a:spcPct val="90000"/>
              </a:lnSpc>
              <a:spcBef>
                <a:spcPts val="0"/>
              </a:spcBef>
              <a:spcAft>
                <a:spcPts val="0"/>
              </a:spcAft>
              <a:buClr>
                <a:schemeClr val="dk1"/>
              </a:buClr>
              <a:buSzPts val="4800"/>
              <a:buFont typeface="Calibri"/>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
        <p:nvSpPr>
          <p:cNvPr id="21" name="Google Shape;21;p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480275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28"/>
          <p:cNvSpPr txBox="1">
            <a:spLocks noGrp="1"/>
          </p:cNvSpPr>
          <p:nvPr>
            <p:ph type="title"/>
          </p:nvPr>
        </p:nvSpPr>
        <p:spPr>
          <a:xfrm>
            <a:off x="415600" y="390467"/>
            <a:ext cx="11360800" cy="10680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dk1"/>
              </a:buClr>
              <a:buSzPts val="4200"/>
              <a:buFont typeface="Calibri"/>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7" name="Google Shape;17;p28"/>
          <p:cNvSpPr txBox="1">
            <a:spLocks noGrp="1"/>
          </p:cNvSpPr>
          <p:nvPr>
            <p:ph type="body" idx="1"/>
          </p:nvPr>
        </p:nvSpPr>
        <p:spPr>
          <a:xfrm>
            <a:off x="415600" y="1638233"/>
            <a:ext cx="11360800" cy="4453600"/>
          </a:xfrm>
          <a:prstGeom prst="rect">
            <a:avLst/>
          </a:prstGeom>
          <a:noFill/>
          <a:ln>
            <a:noFill/>
          </a:ln>
        </p:spPr>
        <p:txBody>
          <a:bodyPr spcFirstLastPara="1" wrap="square" lIns="91425" tIns="91425" rIns="91425" bIns="91425" anchor="t" anchorCtr="0">
            <a:normAutofit/>
          </a:bodyPr>
          <a:lstStyle>
            <a:lvl1pPr marL="457223" lvl="0" indent="-342917" algn="l">
              <a:lnSpc>
                <a:spcPct val="90000"/>
              </a:lnSpc>
              <a:spcBef>
                <a:spcPts val="0"/>
              </a:spcBef>
              <a:spcAft>
                <a:spcPts val="0"/>
              </a:spcAft>
              <a:buClr>
                <a:schemeClr val="dk1"/>
              </a:buClr>
              <a:buSzPts val="1800"/>
              <a:buChar char="●"/>
              <a:defRPr/>
            </a:lvl1pPr>
            <a:lvl2pPr marL="914446" lvl="1" indent="-317516" algn="l">
              <a:lnSpc>
                <a:spcPct val="90000"/>
              </a:lnSpc>
              <a:spcBef>
                <a:spcPts val="0"/>
              </a:spcBef>
              <a:spcAft>
                <a:spcPts val="0"/>
              </a:spcAft>
              <a:buClr>
                <a:schemeClr val="dk1"/>
              </a:buClr>
              <a:buSzPts val="1400"/>
              <a:buChar char="○"/>
              <a:defRPr/>
            </a:lvl2pPr>
            <a:lvl3pPr marL="1371669" lvl="2" indent="-317516" algn="l">
              <a:lnSpc>
                <a:spcPct val="90000"/>
              </a:lnSpc>
              <a:spcBef>
                <a:spcPts val="0"/>
              </a:spcBef>
              <a:spcAft>
                <a:spcPts val="0"/>
              </a:spcAft>
              <a:buClr>
                <a:schemeClr val="dk1"/>
              </a:buClr>
              <a:buSzPts val="1400"/>
              <a:buChar char="■"/>
              <a:defRPr/>
            </a:lvl3pPr>
            <a:lvl4pPr marL="1828891" lvl="3" indent="-317516" algn="l">
              <a:lnSpc>
                <a:spcPct val="90000"/>
              </a:lnSpc>
              <a:spcBef>
                <a:spcPts val="0"/>
              </a:spcBef>
              <a:spcAft>
                <a:spcPts val="0"/>
              </a:spcAft>
              <a:buClr>
                <a:schemeClr val="dk1"/>
              </a:buClr>
              <a:buSzPts val="1400"/>
              <a:buChar char="●"/>
              <a:defRPr/>
            </a:lvl4pPr>
            <a:lvl5pPr marL="2286114" lvl="4" indent="-317516" algn="l">
              <a:lnSpc>
                <a:spcPct val="90000"/>
              </a:lnSpc>
              <a:spcBef>
                <a:spcPts val="0"/>
              </a:spcBef>
              <a:spcAft>
                <a:spcPts val="0"/>
              </a:spcAft>
              <a:buClr>
                <a:schemeClr val="dk1"/>
              </a:buClr>
              <a:buSzPts val="1400"/>
              <a:buChar char="○"/>
              <a:defRPr/>
            </a:lvl5pPr>
            <a:lvl6pPr marL="2743337" lvl="5" indent="-317516" algn="l">
              <a:lnSpc>
                <a:spcPct val="90000"/>
              </a:lnSpc>
              <a:spcBef>
                <a:spcPts val="0"/>
              </a:spcBef>
              <a:spcAft>
                <a:spcPts val="0"/>
              </a:spcAft>
              <a:buClr>
                <a:schemeClr val="dk1"/>
              </a:buClr>
              <a:buSzPts val="1400"/>
              <a:buChar char="■"/>
              <a:defRPr/>
            </a:lvl6pPr>
            <a:lvl7pPr marL="3200560" lvl="6" indent="-317516" algn="l">
              <a:lnSpc>
                <a:spcPct val="90000"/>
              </a:lnSpc>
              <a:spcBef>
                <a:spcPts val="0"/>
              </a:spcBef>
              <a:spcAft>
                <a:spcPts val="0"/>
              </a:spcAft>
              <a:buClr>
                <a:schemeClr val="dk1"/>
              </a:buClr>
              <a:buSzPts val="1400"/>
              <a:buChar char="●"/>
              <a:defRPr/>
            </a:lvl7pPr>
            <a:lvl8pPr marL="3657783" lvl="7" indent="-317516" algn="l">
              <a:lnSpc>
                <a:spcPct val="90000"/>
              </a:lnSpc>
              <a:spcBef>
                <a:spcPts val="0"/>
              </a:spcBef>
              <a:spcAft>
                <a:spcPts val="0"/>
              </a:spcAft>
              <a:buClr>
                <a:schemeClr val="dk1"/>
              </a:buClr>
              <a:buSzPts val="1400"/>
              <a:buChar char="○"/>
              <a:defRPr/>
            </a:lvl8pPr>
            <a:lvl9pPr marL="4115006" lvl="8" indent="-317516" algn="l">
              <a:lnSpc>
                <a:spcPct val="90000"/>
              </a:lnSpc>
              <a:spcBef>
                <a:spcPts val="0"/>
              </a:spcBef>
              <a:spcAft>
                <a:spcPts val="0"/>
              </a:spcAft>
              <a:buClr>
                <a:schemeClr val="dk1"/>
              </a:buClr>
              <a:buSzPts val="1400"/>
              <a:buChar char="■"/>
              <a:defRPr/>
            </a:lvl9pPr>
          </a:lstStyle>
          <a:p>
            <a:endParaRPr/>
          </a:p>
        </p:txBody>
      </p:sp>
      <p:sp>
        <p:nvSpPr>
          <p:cNvPr id="18" name="Google Shape;18;p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8254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924074-5EA2-4EFE-A672-80BC5015500D}"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C5A54-7514-48A6-9D94-2F5D8AF1806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78194" y="2900830"/>
            <a:ext cx="8849957" cy="1362075"/>
          </a:xfrm>
        </p:spPr>
        <p:txBody>
          <a:bodyPr anchor="b"/>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678194" y="4267201"/>
            <a:ext cx="8849956"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924074-5EA2-4EFE-A672-80BC5015500D}"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C5A54-7514-48A6-9D94-2F5D8AF1806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0B924074-5EA2-4EFE-A672-80BC5015500D}" type="datetimeFigureOut">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7C5A54-7514-48A6-9D94-2F5D8AF1806E}" type="slidenum">
              <a:rPr lang="en-US" smtClean="0"/>
              <a:t>‹#›</a:t>
            </a:fld>
            <a:endParaRPr lang="en-US"/>
          </a:p>
        </p:txBody>
      </p:sp>
      <p:sp>
        <p:nvSpPr>
          <p:cNvPr id="9" name="Content Placeholder 8"/>
          <p:cNvSpPr>
            <a:spLocks noGrp="1"/>
          </p:cNvSpPr>
          <p:nvPr>
            <p:ph sz="quarter" idx="13"/>
          </p:nvPr>
        </p:nvSpPr>
        <p:spPr>
          <a:xfrm>
            <a:off x="1389888" y="2313432"/>
            <a:ext cx="4559808"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6193536" y="2313431"/>
            <a:ext cx="4559808"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882815" y="2316009"/>
            <a:ext cx="407619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88961" y="2974695"/>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82450" y="2316010"/>
            <a:ext cx="4074289"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536" y="2974695"/>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B924074-5EA2-4EFE-A672-80BC5015500D}" type="datetimeFigureOut">
              <a:rPr lang="en-US" smtClean="0"/>
              <a:t>9/19/2024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7C5A54-7514-48A6-9D94-2F5D8AF1806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B924074-5EA2-4EFE-A672-80BC5015500D}" type="datetimeFigureOut">
              <a:rPr lang="en-US" smtClean="0"/>
              <a:t>9/19/2024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7C5A54-7514-48A6-9D94-2F5D8AF1806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924074-5EA2-4EFE-A672-80BC5015500D}" type="datetimeFigureOut">
              <a:rPr lang="en-US" smtClean="0"/>
              <a:t>9/19/2024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7C5A54-7514-48A6-9D94-2F5D8AF1806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509872" y="0"/>
            <a:ext cx="13243109"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6" name="Rectangle 45"/>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7" name="Rectangle 56"/>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Date Placeholder 4"/>
          <p:cNvSpPr>
            <a:spLocks noGrp="1"/>
          </p:cNvSpPr>
          <p:nvPr>
            <p:ph type="dt" sz="half" idx="10"/>
          </p:nvPr>
        </p:nvSpPr>
        <p:spPr/>
        <p:txBody>
          <a:bodyPr/>
          <a:lstStyle/>
          <a:p>
            <a:fld id="{0B924074-5EA2-4EFE-A672-80BC5015500D}" type="datetimeFigureOut">
              <a:rPr lang="en-US" smtClean="0"/>
              <a:t>9/19/2024</a:t>
            </a:fld>
            <a:endParaRPr lang="en-US"/>
          </a:p>
        </p:txBody>
      </p:sp>
      <p:sp>
        <p:nvSpPr>
          <p:cNvPr id="7" name="Slide Number Placeholder 6"/>
          <p:cNvSpPr>
            <a:spLocks noGrp="1"/>
          </p:cNvSpPr>
          <p:nvPr>
            <p:ph type="sldNum" sz="quarter" idx="12"/>
          </p:nvPr>
        </p:nvSpPr>
        <p:spPr/>
        <p:txBody>
          <a:bodyPr/>
          <a:lstStyle/>
          <a:p>
            <a:fld id="{D17C5A54-7514-48A6-9D94-2F5D8AF1806E}" type="slidenum">
              <a:rPr lang="en-US" smtClean="0"/>
              <a:t>‹#›</a:t>
            </a:fld>
            <a:endParaRPr lang="en-US"/>
          </a:p>
        </p:txBody>
      </p:sp>
      <p:sp>
        <p:nvSpPr>
          <p:cNvPr id="58" name="Rectangle 57"/>
          <p:cNvSpPr/>
          <p:nvPr/>
        </p:nvSpPr>
        <p:spPr>
          <a:xfrm>
            <a:off x="1207429" y="601884"/>
            <a:ext cx="4749676"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p:nvPr>
        </p:nvSpPr>
        <p:spPr>
          <a:xfrm>
            <a:off x="1527859" y="856527"/>
            <a:ext cx="4120587"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Rectangle 60"/>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Footer Placeholder 5"/>
          <p:cNvSpPr>
            <a:spLocks noGrp="1"/>
          </p:cNvSpPr>
          <p:nvPr>
            <p:ph type="ftr" sz="quarter" idx="11"/>
          </p:nvPr>
        </p:nvSpPr>
        <p:spPr>
          <a:xfrm>
            <a:off x="6188597" y="5724836"/>
            <a:ext cx="4658219" cy="365125"/>
          </a:xfrm>
        </p:spPr>
        <p:txBody>
          <a:bodyPr>
            <a:normAutofit/>
          </a:bodyPr>
          <a:lstStyle/>
          <a:p>
            <a:endParaRPr lang="en-US"/>
          </a:p>
        </p:txBody>
      </p:sp>
      <p:sp>
        <p:nvSpPr>
          <p:cNvPr id="2" name="Title 1"/>
          <p:cNvSpPr>
            <a:spLocks noGrp="1"/>
          </p:cNvSpPr>
          <p:nvPr>
            <p:ph type="title"/>
          </p:nvPr>
        </p:nvSpPr>
        <p:spPr>
          <a:xfrm>
            <a:off x="6319777" y="2657435"/>
            <a:ext cx="4406096" cy="1463153"/>
          </a:xfrm>
        </p:spPr>
        <p:txBody>
          <a:bodyPr anchor="b">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6315456" y="4136994"/>
            <a:ext cx="4398379"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509872" y="0"/>
            <a:ext cx="13243109"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94" name="Rectangle 93"/>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1" name="Rectangle 100"/>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2" name="Rectangle 101"/>
          <p:cNvSpPr/>
          <p:nvPr/>
        </p:nvSpPr>
        <p:spPr>
          <a:xfrm>
            <a:off x="1207429" y="601884"/>
            <a:ext cx="4749676"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5" name="Rectangle 104"/>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312565" y="2660904"/>
            <a:ext cx="4401312"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340278" y="693795"/>
            <a:ext cx="4479497"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312841" y="4133089"/>
            <a:ext cx="4400764"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924074-5EA2-4EFE-A672-80BC5015500D}" type="datetimeFigureOut">
              <a:rPr lang="en-US" smtClean="0"/>
              <a:t>9/19/2024</a:t>
            </a:fld>
            <a:endParaRPr lang="en-US"/>
          </a:p>
        </p:txBody>
      </p:sp>
      <p:sp>
        <p:nvSpPr>
          <p:cNvPr id="6" name="Footer Placeholder 5"/>
          <p:cNvSpPr>
            <a:spLocks noGrp="1"/>
          </p:cNvSpPr>
          <p:nvPr>
            <p:ph type="ftr" sz="quarter" idx="11"/>
          </p:nvPr>
        </p:nvSpPr>
        <p:spPr>
          <a:xfrm>
            <a:off x="6188597" y="5724836"/>
            <a:ext cx="4658219" cy="365125"/>
          </a:xfrm>
        </p:spPr>
        <p:txBody>
          <a:bodyPr>
            <a:normAutofit/>
          </a:bodyPr>
          <a:lstStyle/>
          <a:p>
            <a:endParaRPr lang="en-US"/>
          </a:p>
        </p:txBody>
      </p:sp>
      <p:sp>
        <p:nvSpPr>
          <p:cNvPr id="7" name="Slide Number Placeholder 6"/>
          <p:cNvSpPr>
            <a:spLocks noGrp="1"/>
          </p:cNvSpPr>
          <p:nvPr>
            <p:ph type="sldNum" sz="quarter" idx="12"/>
          </p:nvPr>
        </p:nvSpPr>
        <p:spPr/>
        <p:txBody>
          <a:bodyPr/>
          <a:lstStyle/>
          <a:p>
            <a:fld id="{D17C5A54-7514-48A6-9D94-2F5D8AF1806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406400" y="0"/>
            <a:ext cx="13243109"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66" name="Rectangle 65"/>
          <p:cNvSpPr/>
          <p:nvPr/>
        </p:nvSpPr>
        <p:spPr>
          <a:xfrm>
            <a:off x="609600" y="333488"/>
            <a:ext cx="109728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0" name="Rectangle 69"/>
          <p:cNvSpPr/>
          <p:nvPr/>
        </p:nvSpPr>
        <p:spPr>
          <a:xfrm>
            <a:off x="6081656" y="-21511"/>
            <a:ext cx="4905488"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1" name="Rectangle 70"/>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1391320" y="1027664"/>
            <a:ext cx="9366325"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391323" y="2323652"/>
            <a:ext cx="9036423" cy="35089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96517" y="224493"/>
            <a:ext cx="2844800" cy="365125"/>
          </a:xfrm>
          <a:prstGeom prst="rect">
            <a:avLst/>
          </a:prstGeom>
        </p:spPr>
        <p:txBody>
          <a:bodyPr vert="horz" lIns="91440" tIns="45720" rIns="91440" bIns="45720" rtlCol="0" anchor="ctr"/>
          <a:lstStyle>
            <a:lvl1pPr algn="r">
              <a:defRPr sz="1200">
                <a:solidFill>
                  <a:srgbClr val="FEFEFE"/>
                </a:solidFill>
              </a:defRPr>
            </a:lvl1pPr>
          </a:lstStyle>
          <a:p>
            <a:fld id="{0B924074-5EA2-4EFE-A672-80BC5015500D}" type="datetimeFigureOut">
              <a:rPr lang="en-US" smtClean="0"/>
              <a:t>9/19/2024</a:t>
            </a:fld>
            <a:endParaRPr lang="en-US"/>
          </a:p>
        </p:txBody>
      </p:sp>
      <p:sp>
        <p:nvSpPr>
          <p:cNvPr id="5" name="Footer Placeholder 4"/>
          <p:cNvSpPr>
            <a:spLocks noGrp="1"/>
          </p:cNvSpPr>
          <p:nvPr>
            <p:ph type="ftr" sz="quarter" idx="3"/>
          </p:nvPr>
        </p:nvSpPr>
        <p:spPr>
          <a:xfrm>
            <a:off x="6188597" y="5852161"/>
            <a:ext cx="4669536" cy="365125"/>
          </a:xfrm>
          <a:prstGeom prst="rect">
            <a:avLst/>
          </a:prstGeom>
        </p:spPr>
        <p:txBody>
          <a:bodyPr vert="horz" lIns="91440" tIns="45720" rIns="91440" bIns="45720" rtlCol="0" anchor="ctr"/>
          <a:lstStyle>
            <a:lvl1pPr algn="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6198795" y="224492"/>
            <a:ext cx="1776208" cy="365125"/>
          </a:xfrm>
          <a:prstGeom prst="rect">
            <a:avLst/>
          </a:prstGeom>
        </p:spPr>
        <p:txBody>
          <a:bodyPr vert="horz" lIns="91440" tIns="45720" rIns="91440" bIns="45720" rtlCol="0" anchor="ctr"/>
          <a:lstStyle>
            <a:lvl1pPr algn="l">
              <a:defRPr sz="1200">
                <a:solidFill>
                  <a:srgbClr val="FEFEFE"/>
                </a:solidFill>
              </a:defRPr>
            </a:lvl1pPr>
          </a:lstStyle>
          <a:p>
            <a:fld id="{D17C5A54-7514-48A6-9D94-2F5D8AF1806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hyperlink" Target="https://www.savvasrealize.com/dashboard/program/cbee08e9-bd3a-31b1-b33b-e61761318cd5/25/tier/99910e23-3986-316c-a0b6-6daa436fa11b/26/lesson/857ce5bb-a3ba-38fc-a918-065a0273c867/26/lessonPlanner/cv/767690ad-2634-3835-80ac-222e9a1e6c18/27/nonscorable"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phet.colorado.edu/sims/html/states-of-matter-basics/latest/states-of-matter-basics_all.html" TargetMode="External"/><Relationship Id="rId1" Type="http://schemas.openxmlformats.org/officeDocument/2006/relationships/slideLayout" Target="../slideLayouts/slideLayout2.xml"/><Relationship Id="rId4" Type="http://schemas.openxmlformats.org/officeDocument/2006/relationships/image" Target="../media/image64.gif"/></Relationships>
</file>

<file path=ppt/slides/_rels/slide1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image" Target="../media/image21.svg"/><Relationship Id="rId26" Type="http://schemas.openxmlformats.org/officeDocument/2006/relationships/image" Target="../media/image29.svg"/><Relationship Id="rId3" Type="http://schemas.openxmlformats.org/officeDocument/2006/relationships/image" Target="../media/image6.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svg"/><Relationship Id="rId17" Type="http://schemas.openxmlformats.org/officeDocument/2006/relationships/image" Target="../media/image20.png"/><Relationship Id="rId25" Type="http://schemas.openxmlformats.org/officeDocument/2006/relationships/image" Target="../media/image28.png"/><Relationship Id="rId33" Type="http://schemas.openxmlformats.org/officeDocument/2006/relationships/image" Target="../media/image36.png"/><Relationship Id="rId2" Type="http://schemas.openxmlformats.org/officeDocument/2006/relationships/image" Target="../media/image5.jpeg"/><Relationship Id="rId16" Type="http://schemas.openxmlformats.org/officeDocument/2006/relationships/image" Target="../media/image19.svg"/><Relationship Id="rId20" Type="http://schemas.openxmlformats.org/officeDocument/2006/relationships/image" Target="../media/image23.sv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24" Type="http://schemas.openxmlformats.org/officeDocument/2006/relationships/image" Target="../media/image27.svg"/><Relationship Id="rId32" Type="http://schemas.openxmlformats.org/officeDocument/2006/relationships/image" Target="../media/image35.sv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svg"/><Relationship Id="rId10" Type="http://schemas.openxmlformats.org/officeDocument/2006/relationships/image" Target="../media/image13.svg"/><Relationship Id="rId19" Type="http://schemas.openxmlformats.org/officeDocument/2006/relationships/image" Target="../media/image22.png"/><Relationship Id="rId31" Type="http://schemas.openxmlformats.org/officeDocument/2006/relationships/image" Target="../media/image34.pn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 Id="rId22" Type="http://schemas.openxmlformats.org/officeDocument/2006/relationships/image" Target="../media/image25.svg"/><Relationship Id="rId27" Type="http://schemas.openxmlformats.org/officeDocument/2006/relationships/image" Target="../media/image30.png"/><Relationship Id="rId30" Type="http://schemas.openxmlformats.org/officeDocument/2006/relationships/image" Target="../media/image33.svg"/><Relationship Id="rId8" Type="http://schemas.openxmlformats.org/officeDocument/2006/relationships/image" Target="../media/image11.svg"/></Relationships>
</file>

<file path=ppt/slides/_rels/slide5.xml.rels><?xml version="1.0" encoding="UTF-8" standalone="yes"?>
<Relationships xmlns="http://schemas.openxmlformats.org/package/2006/relationships"><Relationship Id="rId13" Type="http://schemas.openxmlformats.org/officeDocument/2006/relationships/image" Target="../media/image15.sv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5.jpeg"/><Relationship Id="rId21" Type="http://schemas.openxmlformats.org/officeDocument/2006/relationships/image" Target="../media/image23.svg"/><Relationship Id="rId34" Type="http://schemas.openxmlformats.org/officeDocument/2006/relationships/image" Target="../media/image37.pn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svg"/><Relationship Id="rId25" Type="http://schemas.openxmlformats.org/officeDocument/2006/relationships/image" Target="../media/image27.svg"/><Relationship Id="rId33" Type="http://schemas.openxmlformats.org/officeDocument/2006/relationships/image" Target="../media/image35.svg"/><Relationship Id="rId2" Type="http://schemas.openxmlformats.org/officeDocument/2006/relationships/notesSlide" Target="../notesSlides/notesSlide3.xml"/><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24" Type="http://schemas.openxmlformats.org/officeDocument/2006/relationships/image" Target="../media/image26.png"/><Relationship Id="rId32" Type="http://schemas.openxmlformats.org/officeDocument/2006/relationships/image" Target="../media/image34.png"/><Relationship Id="rId5" Type="http://schemas.openxmlformats.org/officeDocument/2006/relationships/image" Target="../media/image7.svg"/><Relationship Id="rId15" Type="http://schemas.openxmlformats.org/officeDocument/2006/relationships/image" Target="../media/image17.svg"/><Relationship Id="rId23" Type="http://schemas.openxmlformats.org/officeDocument/2006/relationships/image" Target="../media/image25.sv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svg"/><Relationship Id="rId31" Type="http://schemas.openxmlformats.org/officeDocument/2006/relationships/image" Target="../media/image33.sv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svg"/><Relationship Id="rId30" Type="http://schemas.openxmlformats.org/officeDocument/2006/relationships/image" Target="../media/image32.png"/><Relationship Id="rId8"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2.png"/><Relationship Id="rId3" Type="http://schemas.openxmlformats.org/officeDocument/2006/relationships/image" Target="../media/image38.png"/><Relationship Id="rId7" Type="http://schemas.openxmlformats.org/officeDocument/2006/relationships/image" Target="../media/image14.png"/><Relationship Id="rId12" Type="http://schemas.openxmlformats.org/officeDocument/2006/relationships/image" Target="../media/image25.svg"/><Relationship Id="rId17" Type="http://schemas.openxmlformats.org/officeDocument/2006/relationships/image" Target="../media/image40.png"/><Relationship Id="rId2" Type="http://schemas.openxmlformats.org/officeDocument/2006/relationships/image" Target="../media/image5.jpeg"/><Relationship Id="rId16" Type="http://schemas.openxmlformats.org/officeDocument/2006/relationships/image" Target="../media/image21.sv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24.png"/><Relationship Id="rId5" Type="http://schemas.openxmlformats.org/officeDocument/2006/relationships/image" Target="../media/image6.png"/><Relationship Id="rId15" Type="http://schemas.openxmlformats.org/officeDocument/2006/relationships/image" Target="../media/image20.png"/><Relationship Id="rId10" Type="http://schemas.openxmlformats.org/officeDocument/2006/relationships/image" Target="../media/image19.svg"/><Relationship Id="rId4" Type="http://schemas.openxmlformats.org/officeDocument/2006/relationships/image" Target="../media/image39.svg"/><Relationship Id="rId9" Type="http://schemas.openxmlformats.org/officeDocument/2006/relationships/image" Target="../media/image18.png"/><Relationship Id="rId14" Type="http://schemas.openxmlformats.org/officeDocument/2006/relationships/image" Target="../media/image23.svg"/></Relationships>
</file>

<file path=ppt/slides/_rels/slide7.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2.png"/><Relationship Id="rId3" Type="http://schemas.openxmlformats.org/officeDocument/2006/relationships/image" Target="../media/image38.png"/><Relationship Id="rId7" Type="http://schemas.openxmlformats.org/officeDocument/2006/relationships/image" Target="../media/image14.png"/><Relationship Id="rId12" Type="http://schemas.openxmlformats.org/officeDocument/2006/relationships/image" Target="../media/image25.svg"/><Relationship Id="rId2" Type="http://schemas.openxmlformats.org/officeDocument/2006/relationships/image" Target="../media/image5.jpeg"/><Relationship Id="rId16" Type="http://schemas.openxmlformats.org/officeDocument/2006/relationships/image" Target="../media/image21.sv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24.png"/><Relationship Id="rId5" Type="http://schemas.openxmlformats.org/officeDocument/2006/relationships/image" Target="../media/image6.png"/><Relationship Id="rId15" Type="http://schemas.openxmlformats.org/officeDocument/2006/relationships/image" Target="../media/image20.png"/><Relationship Id="rId10" Type="http://schemas.openxmlformats.org/officeDocument/2006/relationships/image" Target="../media/image19.svg"/><Relationship Id="rId4" Type="http://schemas.openxmlformats.org/officeDocument/2006/relationships/image" Target="../media/image39.svg"/><Relationship Id="rId9" Type="http://schemas.openxmlformats.org/officeDocument/2006/relationships/image" Target="../media/image18.png"/><Relationship Id="rId14" Type="http://schemas.openxmlformats.org/officeDocument/2006/relationships/image" Target="../media/image23.svg"/></Relationships>
</file>

<file path=ppt/slides/_rels/slide8.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47.png"/><Relationship Id="rId18" Type="http://schemas.openxmlformats.org/officeDocument/2006/relationships/image" Target="../media/image50.svg"/><Relationship Id="rId3" Type="http://schemas.openxmlformats.org/officeDocument/2006/relationships/image" Target="../media/image41.png"/><Relationship Id="rId21" Type="http://schemas.openxmlformats.org/officeDocument/2006/relationships/hyperlink" Target="https://content-delivery-service.savvasrealize.com/content-delivery-service/eps/prod-realize-reader/api/item/a1f44774-14b5-4190-b1c5-2b63f32e8993/1/file/NA_Grade_6/OPS/xhtml/glossary.xhtml#P70010145010000000000000000449C3" TargetMode="External"/><Relationship Id="rId7" Type="http://schemas.openxmlformats.org/officeDocument/2006/relationships/image" Target="../media/image45.png"/><Relationship Id="rId12" Type="http://schemas.openxmlformats.org/officeDocument/2006/relationships/image" Target="../media/image25.svg"/><Relationship Id="rId17" Type="http://schemas.openxmlformats.org/officeDocument/2006/relationships/image" Target="../media/image49.png"/><Relationship Id="rId2" Type="http://schemas.openxmlformats.org/officeDocument/2006/relationships/image" Target="../media/image5.jpeg"/><Relationship Id="rId16" Type="http://schemas.openxmlformats.org/officeDocument/2006/relationships/image" Target="../media/image21.svg"/><Relationship Id="rId20"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24.png"/><Relationship Id="rId5" Type="http://schemas.openxmlformats.org/officeDocument/2006/relationships/image" Target="../media/image43.png"/><Relationship Id="rId15" Type="http://schemas.openxmlformats.org/officeDocument/2006/relationships/image" Target="../media/image20.png"/><Relationship Id="rId10" Type="http://schemas.openxmlformats.org/officeDocument/2006/relationships/image" Target="../media/image33.svg"/><Relationship Id="rId19" Type="http://schemas.openxmlformats.org/officeDocument/2006/relationships/image" Target="../media/image51.png"/><Relationship Id="rId4" Type="http://schemas.openxmlformats.org/officeDocument/2006/relationships/image" Target="../media/image42.svg"/><Relationship Id="rId9" Type="http://schemas.openxmlformats.org/officeDocument/2006/relationships/image" Target="../media/image32.png"/><Relationship Id="rId14" Type="http://schemas.openxmlformats.org/officeDocument/2006/relationships/image" Target="../media/image48.svg"/></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ook GIF - Find &amp; Share on GIPHY | Book gif, Flip book animation, Animated  book">
            <a:extLst>
              <a:ext uri="{FF2B5EF4-FFF2-40B4-BE49-F238E27FC236}">
                <a16:creationId xmlns:a16="http://schemas.microsoft.com/office/drawing/2014/main" id="{B34BE307-E64A-408C-A97C-302F359F5184}"/>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2743200"/>
            <a:ext cx="3733800" cy="3733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869E74E-5015-405E-B385-21A5542EBCCF}"/>
              </a:ext>
            </a:extLst>
          </p:cNvPr>
          <p:cNvSpPr>
            <a:spLocks noGrp="1"/>
          </p:cNvSpPr>
          <p:nvPr>
            <p:ph type="title"/>
          </p:nvPr>
        </p:nvSpPr>
        <p:spPr>
          <a:xfrm>
            <a:off x="762000" y="1070000"/>
            <a:ext cx="10744200" cy="4718000"/>
          </a:xfrm>
          <a:noFill/>
        </p:spPr>
        <p:txBody>
          <a:bodyPr>
            <a:normAutofit/>
          </a:bodyPr>
          <a:lstStyle/>
          <a:p>
            <a:r>
              <a:rPr lang="en-US" dirty="0"/>
              <a:t>Chapter: 2 Solids, liquids, and gases</a:t>
            </a:r>
            <a:br>
              <a:rPr lang="en-US" dirty="0"/>
            </a:br>
            <a:r>
              <a:rPr lang="en-US" dirty="0"/>
              <a:t> Lesson: 1 States of Matter </a:t>
            </a:r>
            <a:br>
              <a:rPr lang="en-US" dirty="0"/>
            </a:br>
            <a:endParaRPr lang="en-US" dirty="0"/>
          </a:p>
        </p:txBody>
      </p:sp>
      <p:sp>
        <p:nvSpPr>
          <p:cNvPr id="3" name="TextBox 2">
            <a:extLst>
              <a:ext uri="{FF2B5EF4-FFF2-40B4-BE49-F238E27FC236}">
                <a16:creationId xmlns:a16="http://schemas.microsoft.com/office/drawing/2014/main" id="{BAD22ABE-946A-4EA3-928E-75C44DFA7F42}"/>
              </a:ext>
            </a:extLst>
          </p:cNvPr>
          <p:cNvSpPr txBox="1"/>
          <p:nvPr/>
        </p:nvSpPr>
        <p:spPr>
          <a:xfrm rot="20639525">
            <a:off x="8439006" y="4714577"/>
            <a:ext cx="1638590" cy="369332"/>
          </a:xfrm>
          <a:prstGeom prst="rect">
            <a:avLst/>
          </a:prstGeom>
          <a:noFill/>
        </p:spPr>
        <p:txBody>
          <a:bodyPr wrap="none" rtlCol="0">
            <a:spAutoFit/>
          </a:bodyPr>
          <a:lstStyle/>
          <a:p>
            <a:r>
              <a:rPr lang="en-US" dirty="0"/>
              <a:t>Open Pg. 46 </a:t>
            </a:r>
          </a:p>
        </p:txBody>
      </p:sp>
    </p:spTree>
    <p:extLst>
      <p:ext uri="{BB962C8B-B14F-4D97-AF65-F5344CB8AC3E}">
        <p14:creationId xmlns:p14="http://schemas.microsoft.com/office/powerpoint/2010/main" val="3823594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STONE TECH\Desktop\Grade 6\48.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2075" t="23077" r="3773" b="24359"/>
          <a:stretch/>
        </p:blipFill>
        <p:spPr bwMode="auto">
          <a:xfrm>
            <a:off x="2667000" y="764357"/>
            <a:ext cx="8088351" cy="5562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STONE TECH\Desktop\Grade 6\47-2.PNG">
            <a:extLst>
              <a:ext uri="{FF2B5EF4-FFF2-40B4-BE49-F238E27FC236}">
                <a16:creationId xmlns:a16="http://schemas.microsoft.com/office/drawing/2014/main" id="{AA5D5300-DF70-45E9-9240-D567D16B37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33400"/>
            <a:ext cx="4144880" cy="3089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496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TONE TECH\Desktop\Grade 6\49,.,.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5063" b="11393"/>
          <a:stretch/>
        </p:blipFill>
        <p:spPr bwMode="auto">
          <a:xfrm>
            <a:off x="1981200" y="762000"/>
            <a:ext cx="822960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902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TONE TECH\Desktop\Grade 6\49.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57401" y="609601"/>
            <a:ext cx="8153399" cy="56387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A6D5318-F7E8-4A34-923F-E646546F3BD8}"/>
              </a:ext>
            </a:extLst>
          </p:cNvPr>
          <p:cNvSpPr/>
          <p:nvPr/>
        </p:nvSpPr>
        <p:spPr>
          <a:xfrm>
            <a:off x="6172200" y="3733800"/>
            <a:ext cx="35814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9502EBE-F6D9-4F0C-B15E-4EFBE9F232D5}"/>
              </a:ext>
            </a:extLst>
          </p:cNvPr>
          <p:cNvSpPr/>
          <p:nvPr/>
        </p:nvSpPr>
        <p:spPr>
          <a:xfrm>
            <a:off x="5867400" y="4953000"/>
            <a:ext cx="35814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025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1201" y="304800"/>
            <a:ext cx="8229599" cy="6172200"/>
          </a:xfrm>
        </p:spPr>
      </p:pic>
      <p:pic>
        <p:nvPicPr>
          <p:cNvPr id="2" name="Picture 1">
            <a:hlinkClick r:id="rId4"/>
            <a:extLst>
              <a:ext uri="{FF2B5EF4-FFF2-40B4-BE49-F238E27FC236}">
                <a16:creationId xmlns:a16="http://schemas.microsoft.com/office/drawing/2014/main" id="{8927BA6B-520C-492F-AD04-47C172D9D6F6}"/>
              </a:ext>
            </a:extLst>
          </p:cNvPr>
          <p:cNvPicPr>
            <a:picLocks noChangeAspect="1"/>
          </p:cNvPicPr>
          <p:nvPr/>
        </p:nvPicPr>
        <p:blipFill>
          <a:blip r:embed="rId5"/>
          <a:stretch>
            <a:fillRect/>
          </a:stretch>
        </p:blipFill>
        <p:spPr>
          <a:xfrm>
            <a:off x="1295400" y="609600"/>
            <a:ext cx="3181794" cy="1991003"/>
          </a:xfrm>
          <a:prstGeom prst="rect">
            <a:avLst/>
          </a:prstGeom>
        </p:spPr>
      </p:pic>
    </p:spTree>
    <p:extLst>
      <p:ext uri="{BB962C8B-B14F-4D97-AF65-F5344CB8AC3E}">
        <p14:creationId xmlns:p14="http://schemas.microsoft.com/office/powerpoint/2010/main" val="2275591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3600" y="381000"/>
            <a:ext cx="8077200" cy="6096000"/>
          </a:xfrm>
        </p:spPr>
      </p:pic>
      <p:sp>
        <p:nvSpPr>
          <p:cNvPr id="2" name="Rectangle 1">
            <a:extLst>
              <a:ext uri="{FF2B5EF4-FFF2-40B4-BE49-F238E27FC236}">
                <a16:creationId xmlns:a16="http://schemas.microsoft.com/office/drawing/2014/main" id="{E1296825-07F6-46DB-B4C4-10363B98D3F1}"/>
              </a:ext>
            </a:extLst>
          </p:cNvPr>
          <p:cNvSpPr/>
          <p:nvPr/>
        </p:nvSpPr>
        <p:spPr>
          <a:xfrm>
            <a:off x="7086600" y="2057400"/>
            <a:ext cx="2819400" cy="2362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934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41975"/>
          <a:stretch/>
        </p:blipFill>
        <p:spPr>
          <a:xfrm>
            <a:off x="1219200" y="1143000"/>
            <a:ext cx="10050017" cy="4333494"/>
          </a:xfrm>
        </p:spPr>
      </p:pic>
    </p:spTree>
    <p:extLst>
      <p:ext uri="{BB962C8B-B14F-4D97-AF65-F5344CB8AC3E}">
        <p14:creationId xmlns:p14="http://schemas.microsoft.com/office/powerpoint/2010/main" val="34709419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D31EA0D7-FD3D-4FB1-A784-CB9879EA3CE2}"/>
              </a:ext>
            </a:extLst>
          </p:cNvPr>
          <p:cNvPicPr>
            <a:picLocks noChangeAspect="1"/>
          </p:cNvPicPr>
          <p:nvPr/>
        </p:nvPicPr>
        <p:blipFill>
          <a:blip r:embed="rId3"/>
          <a:stretch>
            <a:fillRect/>
          </a:stretch>
        </p:blipFill>
        <p:spPr>
          <a:xfrm>
            <a:off x="990600" y="381000"/>
            <a:ext cx="4965425" cy="6096000"/>
          </a:xfrm>
          <a:prstGeom prst="rect">
            <a:avLst/>
          </a:prstGeom>
        </p:spPr>
      </p:pic>
      <p:pic>
        <p:nvPicPr>
          <p:cNvPr id="3074" name="Picture 2" descr="Travel Explore Sticker by Discover ASR">
            <a:extLst>
              <a:ext uri="{FF2B5EF4-FFF2-40B4-BE49-F238E27FC236}">
                <a16:creationId xmlns:a16="http://schemas.microsoft.com/office/drawing/2014/main" id="{D19344AB-62F7-4DB2-B061-AF3A1E690D8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905000"/>
            <a:ext cx="4572000" cy="2867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252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786" t="8537" r="1786" b="6098"/>
          <a:stretch/>
        </p:blipFill>
        <p:spPr>
          <a:xfrm>
            <a:off x="2057400" y="838200"/>
            <a:ext cx="8229600" cy="5334000"/>
          </a:xfrm>
        </p:spPr>
      </p:pic>
    </p:spTree>
    <p:extLst>
      <p:ext uri="{BB962C8B-B14F-4D97-AF65-F5344CB8AC3E}">
        <p14:creationId xmlns:p14="http://schemas.microsoft.com/office/powerpoint/2010/main" val="1593330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27ACA0-8D6B-44B1-80B0-DF8717B5EB36}"/>
              </a:ext>
            </a:extLst>
          </p:cNvPr>
          <p:cNvPicPr>
            <a:picLocks noChangeAspect="1"/>
          </p:cNvPicPr>
          <p:nvPr/>
        </p:nvPicPr>
        <p:blipFill>
          <a:blip r:embed="rId2"/>
          <a:stretch>
            <a:fillRect/>
          </a:stretch>
        </p:blipFill>
        <p:spPr>
          <a:xfrm>
            <a:off x="685800" y="381000"/>
            <a:ext cx="5948699" cy="6096000"/>
          </a:xfrm>
          <a:prstGeom prst="rect">
            <a:avLst/>
          </a:prstGeom>
        </p:spPr>
      </p:pic>
      <p:pic>
        <p:nvPicPr>
          <p:cNvPr id="5" name="Picture 4">
            <a:extLst>
              <a:ext uri="{FF2B5EF4-FFF2-40B4-BE49-F238E27FC236}">
                <a16:creationId xmlns:a16="http://schemas.microsoft.com/office/drawing/2014/main" id="{21BBC306-6BF5-4972-B907-DDE91487EA38}"/>
              </a:ext>
            </a:extLst>
          </p:cNvPr>
          <p:cNvPicPr>
            <a:picLocks noChangeAspect="1"/>
          </p:cNvPicPr>
          <p:nvPr/>
        </p:nvPicPr>
        <p:blipFill>
          <a:blip r:embed="rId3"/>
          <a:stretch>
            <a:fillRect/>
          </a:stretch>
        </p:blipFill>
        <p:spPr>
          <a:xfrm>
            <a:off x="6634499" y="762000"/>
            <a:ext cx="4871701" cy="5715000"/>
          </a:xfrm>
          <a:prstGeom prst="rect">
            <a:avLst/>
          </a:prstGeom>
        </p:spPr>
      </p:pic>
    </p:spTree>
    <p:extLst>
      <p:ext uri="{BB962C8B-B14F-4D97-AF65-F5344CB8AC3E}">
        <p14:creationId xmlns:p14="http://schemas.microsoft.com/office/powerpoint/2010/main" val="3564848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11111"/>
          <a:stretch/>
        </p:blipFill>
        <p:spPr>
          <a:xfrm>
            <a:off x="1828800" y="685800"/>
            <a:ext cx="8534400" cy="5486400"/>
          </a:xfrm>
        </p:spPr>
      </p:pic>
      <p:sp>
        <p:nvSpPr>
          <p:cNvPr id="2" name="Rectangle 1">
            <a:extLst>
              <a:ext uri="{FF2B5EF4-FFF2-40B4-BE49-F238E27FC236}">
                <a16:creationId xmlns:a16="http://schemas.microsoft.com/office/drawing/2014/main" id="{65447955-DAC3-49E6-BA6A-D66C278FD5A6}"/>
              </a:ext>
            </a:extLst>
          </p:cNvPr>
          <p:cNvSpPr/>
          <p:nvPr/>
        </p:nvSpPr>
        <p:spPr>
          <a:xfrm>
            <a:off x="4800600" y="1295400"/>
            <a:ext cx="49530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15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
          <p:cNvSpPr txBox="1">
            <a:spLocks noGrp="1"/>
          </p:cNvSpPr>
          <p:nvPr>
            <p:ph type="title"/>
          </p:nvPr>
        </p:nvSpPr>
        <p:spPr>
          <a:xfrm>
            <a:off x="685800" y="1494264"/>
            <a:ext cx="6506738" cy="3613455"/>
          </a:xfrm>
          <a:prstGeom prst="rect">
            <a:avLst/>
          </a:prstGeom>
          <a:solidFill>
            <a:srgbClr val="FFFFFF"/>
          </a:solidFill>
          <a:ln>
            <a:noFill/>
          </a:ln>
        </p:spPr>
        <p:txBody>
          <a:bodyPr spcFirstLastPara="1" vert="horz" wrap="square" lIns="91425" tIns="91425" rIns="91425" bIns="91425" rtlCol="0" anchor="ctr" anchorCtr="0">
            <a:normAutofit fontScale="90000"/>
          </a:bodyPr>
          <a:lstStyle/>
          <a:p>
            <a:pPr rtl="1">
              <a:buClr>
                <a:srgbClr val="70AD47"/>
              </a:buClr>
              <a:buSzPct val="222222"/>
            </a:pPr>
            <a:br>
              <a:rPr lang="en-US" sz="2400" b="1" dirty="0">
                <a:solidFill>
                  <a:srgbClr val="70AD47"/>
                </a:solidFill>
                <a:latin typeface="Calibri"/>
                <a:ea typeface="Calibri"/>
                <a:cs typeface="Calibri"/>
                <a:sym typeface="Calibri"/>
              </a:rPr>
            </a:br>
            <a:br>
              <a:rPr lang="en-US" sz="2400" b="1" dirty="0">
                <a:solidFill>
                  <a:srgbClr val="70AD47"/>
                </a:solidFill>
                <a:latin typeface="Calibri"/>
                <a:ea typeface="Calibri"/>
                <a:cs typeface="Calibri"/>
                <a:sym typeface="Calibri"/>
              </a:rPr>
            </a:br>
            <a:br>
              <a:rPr lang="en-US" sz="2400" b="1" dirty="0">
                <a:solidFill>
                  <a:srgbClr val="70AD47"/>
                </a:solidFill>
                <a:latin typeface="Calibri"/>
                <a:ea typeface="Calibri"/>
                <a:cs typeface="Calibri"/>
                <a:sym typeface="Calibri"/>
              </a:rPr>
            </a:br>
            <a:br>
              <a:rPr lang="en-US" sz="2400" b="1" dirty="0">
                <a:solidFill>
                  <a:srgbClr val="70AD47"/>
                </a:solidFill>
                <a:latin typeface="Calibri"/>
                <a:ea typeface="Calibri"/>
                <a:cs typeface="Calibri"/>
                <a:sym typeface="Calibri"/>
              </a:rPr>
            </a:br>
            <a:br>
              <a:rPr lang="en-US" sz="2400" b="1" dirty="0">
                <a:solidFill>
                  <a:srgbClr val="70AD47"/>
                </a:solidFill>
                <a:latin typeface="Calibri"/>
                <a:ea typeface="Calibri"/>
                <a:cs typeface="Calibri"/>
                <a:sym typeface="Calibri"/>
              </a:rPr>
            </a:br>
            <a:br>
              <a:rPr lang="en-US" sz="2400" b="1" dirty="0">
                <a:solidFill>
                  <a:srgbClr val="70AD47"/>
                </a:solidFill>
                <a:latin typeface="Calibri"/>
                <a:ea typeface="Calibri"/>
                <a:cs typeface="Calibri"/>
                <a:sym typeface="Calibri"/>
              </a:rPr>
            </a:br>
            <a:r>
              <a:rPr lang="en-US" sz="3600" b="1" u="sng" dirty="0">
                <a:solidFill>
                  <a:schemeClr val="dk1"/>
                </a:solidFill>
                <a:latin typeface="Calibri"/>
                <a:ea typeface="Calibri"/>
                <a:cs typeface="Calibri"/>
                <a:sym typeface="Calibri"/>
              </a:rPr>
              <a:t>Vision</a:t>
            </a:r>
            <a:r>
              <a:rPr lang="en-US" sz="2933" b="1" u="sng" dirty="0">
                <a:solidFill>
                  <a:schemeClr val="dk1"/>
                </a:solidFill>
                <a:latin typeface="Calibri"/>
                <a:ea typeface="Calibri"/>
                <a:cs typeface="Calibri"/>
                <a:sym typeface="Calibri"/>
              </a:rPr>
              <a:t> </a:t>
            </a:r>
            <a:br>
              <a:rPr lang="en-US" sz="7066" dirty="0"/>
            </a:br>
            <a:r>
              <a:rPr lang="en-US" sz="2933" dirty="0">
                <a:solidFill>
                  <a:srgbClr val="000000"/>
                </a:solidFill>
                <a:latin typeface="Calibri"/>
                <a:ea typeface="Calibri"/>
                <a:cs typeface="Calibri"/>
                <a:sym typeface="Calibri"/>
              </a:rPr>
              <a:t>The first and the highest quality educational investor and the most rapid spread</a:t>
            </a:r>
            <a:br>
              <a:rPr lang="en-US" sz="7066" dirty="0"/>
            </a:br>
            <a:br>
              <a:rPr lang="en-US" sz="7066" dirty="0"/>
            </a:br>
            <a:r>
              <a:rPr lang="en-US" sz="3600" b="1" u="sng" dirty="0">
                <a:solidFill>
                  <a:schemeClr val="dk1"/>
                </a:solidFill>
                <a:latin typeface="Calibri"/>
                <a:ea typeface="Calibri"/>
                <a:cs typeface="Calibri"/>
                <a:sym typeface="Calibri"/>
              </a:rPr>
              <a:t>Mission</a:t>
            </a:r>
            <a:br>
              <a:rPr lang="en-US" sz="7066" dirty="0"/>
            </a:br>
            <a:r>
              <a:rPr lang="en-US" sz="2933" dirty="0">
                <a:solidFill>
                  <a:srgbClr val="000000"/>
                </a:solidFill>
                <a:latin typeface="Calibri"/>
                <a:ea typeface="Calibri"/>
                <a:cs typeface="Calibri"/>
                <a:sym typeface="Calibri"/>
              </a:rPr>
              <a:t>Providing a competitive international education with applied dimensions that build skill, instill value, and develop</a:t>
            </a:r>
            <a:r>
              <a:rPr lang="en-US" sz="2933" dirty="0">
                <a:solidFill>
                  <a:schemeClr val="lt1"/>
                </a:solidFill>
                <a:latin typeface="Calibri"/>
                <a:ea typeface="Calibri"/>
                <a:cs typeface="Calibri"/>
                <a:sym typeface="Calibri"/>
              </a:rPr>
              <a:t> </a:t>
            </a:r>
            <a:r>
              <a:rPr lang="en-US" sz="2933" dirty="0">
                <a:solidFill>
                  <a:srgbClr val="000000"/>
                </a:solidFill>
                <a:latin typeface="Calibri"/>
                <a:ea typeface="Calibri"/>
                <a:cs typeface="Calibri"/>
                <a:sym typeface="Calibri"/>
              </a:rPr>
              <a:t>creativity in accordance with the constants of religion the national orientations in an attractive, educational environment that stimulates learning with a community knowledge-producing knowledge, producing generation</a:t>
            </a:r>
            <a:br>
              <a:rPr lang="en-US" sz="7066" dirty="0"/>
            </a:br>
            <a:br>
              <a:rPr lang="en-US" dirty="0"/>
            </a:br>
            <a:endParaRPr dirty="0"/>
          </a:p>
        </p:txBody>
      </p:sp>
      <p:cxnSp>
        <p:nvCxnSpPr>
          <p:cNvPr id="109" name="Google Shape;109;p2"/>
          <p:cNvCxnSpPr/>
          <p:nvPr/>
        </p:nvCxnSpPr>
        <p:spPr>
          <a:xfrm rot="10800000" flipH="1">
            <a:off x="870033" y="2514600"/>
            <a:ext cx="6062072" cy="1"/>
          </a:xfrm>
          <a:prstGeom prst="straightConnector1">
            <a:avLst/>
          </a:prstGeom>
          <a:noFill/>
          <a:ln w="19050" cap="flat" cmpd="sng">
            <a:solidFill>
              <a:schemeClr val="dk1"/>
            </a:solidFill>
            <a:prstDash val="solid"/>
            <a:miter lim="800000"/>
            <a:headEnd type="diamond" w="med" len="med"/>
            <a:tailEnd type="diamond" w="med" len="med"/>
          </a:ln>
        </p:spPr>
      </p:cxnSp>
      <p:pic>
        <p:nvPicPr>
          <p:cNvPr id="110" name="Google Shape;110;p2"/>
          <p:cNvPicPr preferRelativeResize="0"/>
          <p:nvPr/>
        </p:nvPicPr>
        <p:blipFill rotWithShape="1">
          <a:blip r:embed="rId3">
            <a:alphaModFix/>
          </a:blip>
          <a:srcRect/>
          <a:stretch/>
        </p:blipFill>
        <p:spPr>
          <a:xfrm rot="890250">
            <a:off x="7480384" y="1260237"/>
            <a:ext cx="3812874" cy="3968349"/>
          </a:xfrm>
          <a:prstGeom prst="rect">
            <a:avLst/>
          </a:prstGeom>
          <a:noFill/>
          <a:ln>
            <a:noFill/>
          </a:ln>
        </p:spPr>
      </p:pic>
      <p:sp>
        <p:nvSpPr>
          <p:cNvPr id="111" name="Google Shape;111;p2"/>
          <p:cNvSpPr/>
          <p:nvPr/>
        </p:nvSpPr>
        <p:spPr>
          <a:xfrm rot="-5400000">
            <a:off x="3285186" y="-3361911"/>
            <a:ext cx="230732" cy="6848400"/>
          </a:xfrm>
          <a:prstGeom prst="rect">
            <a:avLst/>
          </a:prstGeom>
          <a:solidFill>
            <a:srgbClr val="0070C0"/>
          </a:solidFill>
          <a:ln>
            <a:noFill/>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12" name="Google Shape;112;p2"/>
          <p:cNvSpPr/>
          <p:nvPr/>
        </p:nvSpPr>
        <p:spPr>
          <a:xfrm rot="-5400000">
            <a:off x="8630641" y="3317541"/>
            <a:ext cx="274321" cy="6848400"/>
          </a:xfrm>
          <a:prstGeom prst="rect">
            <a:avLst/>
          </a:prstGeom>
          <a:solidFill>
            <a:srgbClr val="92D050"/>
          </a:solidFill>
          <a:ln>
            <a:noFill/>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13" name="Google Shape;113;p2"/>
          <p:cNvSpPr/>
          <p:nvPr/>
        </p:nvSpPr>
        <p:spPr>
          <a:xfrm>
            <a:off x="12002155" y="9625"/>
            <a:ext cx="189873" cy="6848400"/>
          </a:xfrm>
          <a:prstGeom prst="rect">
            <a:avLst/>
          </a:prstGeom>
          <a:gradFill>
            <a:gsLst>
              <a:gs pos="0">
                <a:srgbClr val="009999"/>
              </a:gs>
              <a:gs pos="100000">
                <a:srgbClr val="2A896A"/>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1822"/>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9091" t="20238" r="41818" b="20239"/>
          <a:stretch/>
        </p:blipFill>
        <p:spPr>
          <a:xfrm>
            <a:off x="685800" y="360979"/>
            <a:ext cx="10896599" cy="6136043"/>
          </a:xfrm>
        </p:spPr>
      </p:pic>
    </p:spTree>
    <p:extLst>
      <p:ext uri="{BB962C8B-B14F-4D97-AF65-F5344CB8AC3E}">
        <p14:creationId xmlns:p14="http://schemas.microsoft.com/office/powerpoint/2010/main" val="1132194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6400"/>
          <a:stretch/>
        </p:blipFill>
        <p:spPr>
          <a:xfrm>
            <a:off x="685800" y="342900"/>
            <a:ext cx="10896599" cy="6172200"/>
          </a:xfrm>
        </p:spPr>
      </p:pic>
      <p:sp>
        <p:nvSpPr>
          <p:cNvPr id="2" name="Rectangle 1">
            <a:extLst>
              <a:ext uri="{FF2B5EF4-FFF2-40B4-BE49-F238E27FC236}">
                <a16:creationId xmlns:a16="http://schemas.microsoft.com/office/drawing/2014/main" id="{945187DF-6476-47A1-805D-071966CB8D70}"/>
              </a:ext>
            </a:extLst>
          </p:cNvPr>
          <p:cNvSpPr/>
          <p:nvPr/>
        </p:nvSpPr>
        <p:spPr>
          <a:xfrm>
            <a:off x="1447800" y="5410200"/>
            <a:ext cx="6705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361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FC610-D4B2-4F8C-A640-73F5E09ADE7F}"/>
              </a:ext>
            </a:extLst>
          </p:cNvPr>
          <p:cNvSpPr>
            <a:spLocks noGrp="1"/>
          </p:cNvSpPr>
          <p:nvPr>
            <p:ph type="title"/>
          </p:nvPr>
        </p:nvSpPr>
        <p:spPr>
          <a:xfrm>
            <a:off x="1391320" y="685800"/>
            <a:ext cx="9366325" cy="838200"/>
          </a:xfrm>
        </p:spPr>
        <p:txBody>
          <a:bodyPr>
            <a:normAutofit/>
          </a:bodyPr>
          <a:lstStyle/>
          <a:p>
            <a:pPr algn="ctr"/>
            <a:r>
              <a:rPr lang="en-US" dirty="0"/>
              <a:t>Copy Book</a:t>
            </a:r>
          </a:p>
        </p:txBody>
      </p:sp>
      <p:pic>
        <p:nvPicPr>
          <p:cNvPr id="1026" name="Picture 2" descr="Three States of Matter - Definition of Matter, Classification with Videos &amp;  Examples of Three States of Matter">
            <a:extLst>
              <a:ext uri="{FF2B5EF4-FFF2-40B4-BE49-F238E27FC236}">
                <a16:creationId xmlns:a16="http://schemas.microsoft.com/office/drawing/2014/main" id="{DE3D9106-248E-4E5B-BC81-77D71CDE66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107"/>
          <a:stretch/>
        </p:blipFill>
        <p:spPr bwMode="auto">
          <a:xfrm>
            <a:off x="726962" y="1828800"/>
            <a:ext cx="10738076" cy="4238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093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909833-5D1F-4775-86B9-7E155E8D3B8D}"/>
              </a:ext>
            </a:extLst>
          </p:cNvPr>
          <p:cNvPicPr>
            <a:picLocks noChangeAspect="1"/>
          </p:cNvPicPr>
          <p:nvPr/>
        </p:nvPicPr>
        <p:blipFill>
          <a:blip r:embed="rId2"/>
          <a:stretch>
            <a:fillRect/>
          </a:stretch>
        </p:blipFill>
        <p:spPr>
          <a:xfrm>
            <a:off x="609600" y="304800"/>
            <a:ext cx="11049000" cy="6248400"/>
          </a:xfrm>
          <a:prstGeom prst="rect">
            <a:avLst/>
          </a:prstGeom>
        </p:spPr>
      </p:pic>
      <p:pic>
        <p:nvPicPr>
          <p:cNvPr id="5" name="Picture 2" descr="Three States of Matter - Definition of Matter, Classification with Videos &amp;  Examples of Three States of Matter">
            <a:extLst>
              <a:ext uri="{FF2B5EF4-FFF2-40B4-BE49-F238E27FC236}">
                <a16:creationId xmlns:a16="http://schemas.microsoft.com/office/drawing/2014/main" id="{AFC53EF4-D570-44C9-AA78-E4A457F64B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04" t="15651" r="71998" b="31849"/>
          <a:stretch/>
        </p:blipFill>
        <p:spPr bwMode="auto">
          <a:xfrm>
            <a:off x="6324600" y="2819400"/>
            <a:ext cx="23622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hree States of Matter - Definition of Matter, Classification with Videos &amp;  Examples of Three States of Matter">
            <a:extLst>
              <a:ext uri="{FF2B5EF4-FFF2-40B4-BE49-F238E27FC236}">
                <a16:creationId xmlns:a16="http://schemas.microsoft.com/office/drawing/2014/main" id="{108EF574-6349-45D4-A5AE-F8B962D3DD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900" t="15978" r="41102" b="31522"/>
          <a:stretch/>
        </p:blipFill>
        <p:spPr bwMode="auto">
          <a:xfrm>
            <a:off x="9067800" y="2819400"/>
            <a:ext cx="23622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755F6DCB-231C-4F81-8299-2FA397C31F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35145" y="4419600"/>
            <a:ext cx="2484310" cy="184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640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nnouncements/Homework - Mr. Tarulli's 3rd Grade Class">
            <a:extLst>
              <a:ext uri="{FF2B5EF4-FFF2-40B4-BE49-F238E27FC236}">
                <a16:creationId xmlns:a16="http://schemas.microsoft.com/office/drawing/2014/main" id="{E6AFBA24-F992-478B-A526-EB6FA7BE2E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631" y="0"/>
            <a:ext cx="10226739" cy="52578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NNOUNCEMENT GIF | Central Piedmont Art Galleries">
            <a:extLst>
              <a:ext uri="{FF2B5EF4-FFF2-40B4-BE49-F238E27FC236}">
                <a16:creationId xmlns:a16="http://schemas.microsoft.com/office/drawing/2014/main" id="{0DB1B828-3B87-440D-BDD0-B60FFD6081A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60757" y="4445001"/>
            <a:ext cx="5270486" cy="3162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989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xit Tickets - Check-in on the Way Out - Socrative">
            <a:extLst>
              <a:ext uri="{FF2B5EF4-FFF2-40B4-BE49-F238E27FC236}">
                <a16:creationId xmlns:a16="http://schemas.microsoft.com/office/drawing/2014/main" id="{2E82DCE6-5315-4CA5-A73D-D01D3F3CFE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4500" y="330200"/>
            <a:ext cx="6223000" cy="18542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Page 2 - Free printable exit ticket templates you can customize | Canva">
            <a:extLst>
              <a:ext uri="{FF2B5EF4-FFF2-40B4-BE49-F238E27FC236}">
                <a16:creationId xmlns:a16="http://schemas.microsoft.com/office/drawing/2014/main" id="{958D4186-08E8-41F2-A609-D2DF84509F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038" b="6295"/>
          <a:stretch/>
        </p:blipFill>
        <p:spPr bwMode="auto">
          <a:xfrm>
            <a:off x="2216944" y="2184400"/>
            <a:ext cx="7758112"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9740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TONE TECH\AppData\Local\Microsoft\Windows\Temporary Internet Files\Content.IE5\ELZSD5C9\Thank-You-PNG[1].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68713" y="2324101"/>
            <a:ext cx="6573586" cy="3508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4461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7CEA5A-443C-4728-836F-7A1419937729}"/>
              </a:ext>
            </a:extLst>
          </p:cNvPr>
          <p:cNvPicPr>
            <a:picLocks noChangeAspect="1"/>
          </p:cNvPicPr>
          <p:nvPr/>
        </p:nvPicPr>
        <p:blipFill>
          <a:blip r:embed="rId2"/>
          <a:stretch>
            <a:fillRect/>
          </a:stretch>
        </p:blipFill>
        <p:spPr>
          <a:xfrm>
            <a:off x="638665" y="381000"/>
            <a:ext cx="5410200" cy="6095999"/>
          </a:xfrm>
          <a:prstGeom prst="rect">
            <a:avLst/>
          </a:prstGeom>
        </p:spPr>
      </p:pic>
      <p:pic>
        <p:nvPicPr>
          <p:cNvPr id="5" name="Picture 4">
            <a:extLst>
              <a:ext uri="{FF2B5EF4-FFF2-40B4-BE49-F238E27FC236}">
                <a16:creationId xmlns:a16="http://schemas.microsoft.com/office/drawing/2014/main" id="{1612FA7A-FB8B-4108-B761-88313D5C7F9A}"/>
              </a:ext>
            </a:extLst>
          </p:cNvPr>
          <p:cNvPicPr>
            <a:picLocks noChangeAspect="1"/>
          </p:cNvPicPr>
          <p:nvPr/>
        </p:nvPicPr>
        <p:blipFill>
          <a:blip r:embed="rId3"/>
          <a:stretch>
            <a:fillRect/>
          </a:stretch>
        </p:blipFill>
        <p:spPr>
          <a:xfrm>
            <a:off x="6048865" y="354291"/>
            <a:ext cx="5504470" cy="6122708"/>
          </a:xfrm>
          <a:prstGeom prst="rect">
            <a:avLst/>
          </a:prstGeom>
        </p:spPr>
      </p:pic>
      <p:sp>
        <p:nvSpPr>
          <p:cNvPr id="6" name="Rectangle 5">
            <a:extLst>
              <a:ext uri="{FF2B5EF4-FFF2-40B4-BE49-F238E27FC236}">
                <a16:creationId xmlns:a16="http://schemas.microsoft.com/office/drawing/2014/main" id="{846AE880-2A86-4A2C-9152-0D8281F2FD02}"/>
              </a:ext>
            </a:extLst>
          </p:cNvPr>
          <p:cNvSpPr/>
          <p:nvPr/>
        </p:nvSpPr>
        <p:spPr>
          <a:xfrm>
            <a:off x="7924800" y="3200400"/>
            <a:ext cx="3534265" cy="175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887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3"/>
          <p:cNvSpPr/>
          <p:nvPr/>
        </p:nvSpPr>
        <p:spPr>
          <a:xfrm rot="-5400000">
            <a:off x="3285185" y="-3361911"/>
            <a:ext cx="230732" cy="6848400"/>
          </a:xfrm>
          <a:prstGeom prst="rect">
            <a:avLst/>
          </a:prstGeom>
          <a:solidFill>
            <a:srgbClr val="0070C0"/>
          </a:solidFill>
          <a:ln>
            <a:noFill/>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19" name="Google Shape;119;p3"/>
          <p:cNvSpPr/>
          <p:nvPr/>
        </p:nvSpPr>
        <p:spPr>
          <a:xfrm rot="-5400000">
            <a:off x="8630640" y="3317541"/>
            <a:ext cx="274321" cy="6848400"/>
          </a:xfrm>
          <a:prstGeom prst="rect">
            <a:avLst/>
          </a:prstGeom>
          <a:solidFill>
            <a:srgbClr val="92D050"/>
          </a:solidFill>
          <a:ln>
            <a:noFill/>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20" name="Google Shape;120;p3"/>
          <p:cNvSpPr/>
          <p:nvPr/>
        </p:nvSpPr>
        <p:spPr>
          <a:xfrm>
            <a:off x="12002154" y="9625"/>
            <a:ext cx="189873" cy="6848400"/>
          </a:xfrm>
          <a:prstGeom prst="rect">
            <a:avLst/>
          </a:prstGeom>
          <a:gradFill>
            <a:gsLst>
              <a:gs pos="0">
                <a:srgbClr val="009999"/>
              </a:gs>
              <a:gs pos="100000">
                <a:srgbClr val="2A896A"/>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pic>
        <p:nvPicPr>
          <p:cNvPr id="121" name="Google Shape;121;p3" descr="A poster of classroom rules displays the guidelines and expectations for  students in a learning environment.&quot; Poster for Sale by Tsako | Redbubble"/>
          <p:cNvPicPr preferRelativeResize="0"/>
          <p:nvPr/>
        </p:nvPicPr>
        <p:blipFill rotWithShape="1">
          <a:blip r:embed="rId3">
            <a:alphaModFix/>
          </a:blip>
          <a:srcRect/>
          <a:stretch/>
        </p:blipFill>
        <p:spPr>
          <a:xfrm>
            <a:off x="262759" y="0"/>
            <a:ext cx="11582400"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txBody>
          <a:bodyPr/>
          <a:lstStyle/>
          <a:p>
            <a:endParaRPr lang="en-US" sz="1200" dirty="0"/>
          </a:p>
        </p:txBody>
      </p:sp>
      <p:grpSp>
        <p:nvGrpSpPr>
          <p:cNvPr id="3" name="Group 3"/>
          <p:cNvGrpSpPr/>
          <p:nvPr/>
        </p:nvGrpSpPr>
        <p:grpSpPr>
          <a:xfrm>
            <a:off x="-579658" y="-557696"/>
            <a:ext cx="13390914" cy="8004484"/>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sp>
          <p:sp>
            <p:nvSpPr>
              <p:cNvPr id="6" name="TextBox 6"/>
              <p:cNvSpPr txBox="1"/>
              <p:nvPr/>
            </p:nvSpPr>
            <p:spPr>
              <a:xfrm>
                <a:off x="0" y="-57150"/>
                <a:ext cx="812800" cy="869950"/>
              </a:xfrm>
              <a:prstGeom prst="rect">
                <a:avLst/>
              </a:prstGeom>
            </p:spPr>
            <p:txBody>
              <a:bodyPr lIns="35665" tIns="35665" rIns="35665" bIns="35665" rtlCol="0" anchor="ctr"/>
              <a:lstStyle/>
              <a:p>
                <a:pPr algn="ctr">
                  <a:lnSpc>
                    <a:spcPts val="1867"/>
                  </a:lnSpc>
                </a:pPr>
                <a:endParaRPr sz="1200"/>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sp>
          <p:sp>
            <p:nvSpPr>
              <p:cNvPr id="9" name="TextBox 9"/>
              <p:cNvSpPr txBox="1"/>
              <p:nvPr/>
            </p:nvSpPr>
            <p:spPr>
              <a:xfrm>
                <a:off x="0" y="-57150"/>
                <a:ext cx="812800" cy="869950"/>
              </a:xfrm>
              <a:prstGeom prst="rect">
                <a:avLst/>
              </a:prstGeom>
            </p:spPr>
            <p:txBody>
              <a:bodyPr lIns="35665" tIns="35665" rIns="35665" bIns="35665" rtlCol="0" anchor="ctr"/>
              <a:lstStyle/>
              <a:p>
                <a:pPr algn="ctr">
                  <a:lnSpc>
                    <a:spcPts val="1867"/>
                  </a:lnSpc>
                </a:pPr>
                <a:endParaRPr sz="1200"/>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sp>
          <p:sp>
            <p:nvSpPr>
              <p:cNvPr id="12" name="TextBox 12"/>
              <p:cNvSpPr txBox="1"/>
              <p:nvPr/>
            </p:nvSpPr>
            <p:spPr>
              <a:xfrm>
                <a:off x="0" y="-57150"/>
                <a:ext cx="812800" cy="869950"/>
              </a:xfrm>
              <a:prstGeom prst="rect">
                <a:avLst/>
              </a:prstGeom>
            </p:spPr>
            <p:txBody>
              <a:bodyPr lIns="35665" tIns="35665" rIns="35665" bIns="35665" rtlCol="0" anchor="ctr"/>
              <a:lstStyle/>
              <a:p>
                <a:pPr algn="ctr">
                  <a:lnSpc>
                    <a:spcPts val="1867"/>
                  </a:lnSpc>
                </a:pPr>
                <a:endParaRPr sz="1200"/>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sp>
          <p:sp>
            <p:nvSpPr>
              <p:cNvPr id="15" name="TextBox 15"/>
              <p:cNvSpPr txBox="1"/>
              <p:nvPr/>
            </p:nvSpPr>
            <p:spPr>
              <a:xfrm>
                <a:off x="0" y="-57150"/>
                <a:ext cx="812800" cy="869950"/>
              </a:xfrm>
              <a:prstGeom prst="rect">
                <a:avLst/>
              </a:prstGeom>
            </p:spPr>
            <p:txBody>
              <a:bodyPr lIns="35665" tIns="35665" rIns="35665" bIns="35665" rtlCol="0" anchor="ctr"/>
              <a:lstStyle/>
              <a:p>
                <a:pPr algn="ctr">
                  <a:lnSpc>
                    <a:spcPts val="1867"/>
                  </a:lnSpc>
                </a:pPr>
                <a:endParaRPr sz="1200"/>
              </a:p>
            </p:txBody>
          </p:sp>
        </p:grpSp>
      </p:grpSp>
      <p:sp>
        <p:nvSpPr>
          <p:cNvPr id="16" name="TextBox 16"/>
          <p:cNvSpPr txBox="1"/>
          <p:nvPr/>
        </p:nvSpPr>
        <p:spPr>
          <a:xfrm>
            <a:off x="1723544" y="915691"/>
            <a:ext cx="8368727" cy="2037802"/>
          </a:xfrm>
          <a:prstGeom prst="rect">
            <a:avLst/>
          </a:prstGeom>
        </p:spPr>
        <p:txBody>
          <a:bodyPr lIns="0" tIns="0" rIns="0" bIns="0" rtlCol="0" anchor="t">
            <a:spAutoFit/>
          </a:bodyPr>
          <a:lstStyle/>
          <a:p>
            <a:pPr algn="ctr">
              <a:lnSpc>
                <a:spcPts val="7889"/>
              </a:lnSpc>
            </a:pPr>
            <a:r>
              <a:rPr lang="en-US" sz="9068" spc="371" dirty="0">
                <a:solidFill>
                  <a:srgbClr val="043241"/>
                </a:solidFill>
                <a:latin typeface="Marykate"/>
              </a:rPr>
              <a:t> Scientist of the week</a:t>
            </a:r>
          </a:p>
        </p:txBody>
      </p:sp>
      <p:sp>
        <p:nvSpPr>
          <p:cNvPr id="17" name="Freeform 17"/>
          <p:cNvSpPr/>
          <p:nvPr/>
        </p:nvSpPr>
        <p:spPr>
          <a:xfrm rot="-4590959">
            <a:off x="10664762" y="2382203"/>
            <a:ext cx="1692621" cy="1692621"/>
          </a:xfrm>
          <a:custGeom>
            <a:avLst/>
            <a:gdLst/>
            <a:ahLst/>
            <a:cxnLst/>
            <a:rect l="l" t="t" r="r" b="b"/>
            <a:pathLst>
              <a:path w="2538932" h="2538932">
                <a:moveTo>
                  <a:pt x="0" y="0"/>
                </a:moveTo>
                <a:lnTo>
                  <a:pt x="2538932" y="0"/>
                </a:lnTo>
                <a:lnTo>
                  <a:pt x="2538932" y="2538932"/>
                </a:lnTo>
                <a:lnTo>
                  <a:pt x="0" y="25389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Freeform 18"/>
          <p:cNvSpPr/>
          <p:nvPr/>
        </p:nvSpPr>
        <p:spPr>
          <a:xfrm rot="-10325232" flipV="1">
            <a:off x="-490323" y="70968"/>
            <a:ext cx="1877082" cy="1877082"/>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rot="-2049497">
            <a:off x="83367" y="4438240"/>
            <a:ext cx="1369037" cy="1955767"/>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Freeform 20"/>
          <p:cNvSpPr/>
          <p:nvPr/>
        </p:nvSpPr>
        <p:spPr>
          <a:xfrm rot="-2245013">
            <a:off x="760805" y="1590811"/>
            <a:ext cx="587071" cy="1227715"/>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Freeform 21"/>
          <p:cNvSpPr/>
          <p:nvPr/>
        </p:nvSpPr>
        <p:spPr>
          <a:xfrm rot="1254325">
            <a:off x="-1641" y="3323036"/>
            <a:ext cx="1525737" cy="452173"/>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2" name="Freeform 22"/>
          <p:cNvSpPr/>
          <p:nvPr/>
        </p:nvSpPr>
        <p:spPr>
          <a:xfrm>
            <a:off x="10771189" y="4271369"/>
            <a:ext cx="1420811" cy="1387228"/>
          </a:xfrm>
          <a:custGeom>
            <a:avLst/>
            <a:gdLst/>
            <a:ahLst/>
            <a:cxnLst/>
            <a:rect l="l" t="t" r="r" b="b"/>
            <a:pathLst>
              <a:path w="2131216" h="2080842">
                <a:moveTo>
                  <a:pt x="0" y="0"/>
                </a:moveTo>
                <a:lnTo>
                  <a:pt x="2131216" y="0"/>
                </a:lnTo>
                <a:lnTo>
                  <a:pt x="2131216" y="2080842"/>
                </a:lnTo>
                <a:lnTo>
                  <a:pt x="0" y="20808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3" name="Freeform 23"/>
          <p:cNvSpPr/>
          <p:nvPr/>
        </p:nvSpPr>
        <p:spPr>
          <a:xfrm rot="1052783">
            <a:off x="10286307" y="280359"/>
            <a:ext cx="781316" cy="1368547"/>
          </a:xfrm>
          <a:custGeom>
            <a:avLst/>
            <a:gdLst/>
            <a:ahLst/>
            <a:cxnLst/>
            <a:rect l="l" t="t" r="r" b="b"/>
            <a:pathLst>
              <a:path w="1171974" h="2052821">
                <a:moveTo>
                  <a:pt x="0" y="0"/>
                </a:moveTo>
                <a:lnTo>
                  <a:pt x="1171974" y="0"/>
                </a:lnTo>
                <a:lnTo>
                  <a:pt x="1171974" y="2052821"/>
                </a:lnTo>
                <a:lnTo>
                  <a:pt x="0" y="20528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4" name="Freeform 24"/>
          <p:cNvSpPr/>
          <p:nvPr/>
        </p:nvSpPr>
        <p:spPr>
          <a:xfrm rot="1612873">
            <a:off x="11052524" y="1410486"/>
            <a:ext cx="718897" cy="1275462"/>
          </a:xfrm>
          <a:custGeom>
            <a:avLst/>
            <a:gdLst/>
            <a:ahLst/>
            <a:cxnLst/>
            <a:rect l="l" t="t" r="r" b="b"/>
            <a:pathLst>
              <a:path w="1078345" h="1913193">
                <a:moveTo>
                  <a:pt x="0" y="0"/>
                </a:moveTo>
                <a:lnTo>
                  <a:pt x="1078345" y="0"/>
                </a:lnTo>
                <a:lnTo>
                  <a:pt x="1078345" y="1913193"/>
                </a:lnTo>
                <a:lnTo>
                  <a:pt x="0" y="191319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5" name="Freeform 25"/>
          <p:cNvSpPr/>
          <p:nvPr/>
        </p:nvSpPr>
        <p:spPr>
          <a:xfrm>
            <a:off x="1323314" y="4229388"/>
            <a:ext cx="309375" cy="31452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6" name="Freeform 26"/>
          <p:cNvSpPr/>
          <p:nvPr/>
        </p:nvSpPr>
        <p:spPr>
          <a:xfrm>
            <a:off x="11601802" y="5930448"/>
            <a:ext cx="288999" cy="274286"/>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27" name="Group 27"/>
          <p:cNvGrpSpPr>
            <a:grpSpLocks noChangeAspect="1"/>
          </p:cNvGrpSpPr>
          <p:nvPr/>
        </p:nvGrpSpPr>
        <p:grpSpPr>
          <a:xfrm rot="1977585">
            <a:off x="11527668" y="572556"/>
            <a:ext cx="341665" cy="179994"/>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9" name="Group 29"/>
          <p:cNvGrpSpPr/>
          <p:nvPr/>
        </p:nvGrpSpPr>
        <p:grpSpPr>
          <a:xfrm>
            <a:off x="1353927" y="3069290"/>
            <a:ext cx="153101" cy="153101"/>
            <a:chOff x="0" y="0"/>
            <a:chExt cx="6350000" cy="6350000"/>
          </a:xfrm>
        </p:grpSpPr>
        <p:sp>
          <p:nvSpPr>
            <p:cNvPr id="30" name="Freeform 3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31" name="Freeform 31"/>
          <p:cNvSpPr/>
          <p:nvPr/>
        </p:nvSpPr>
        <p:spPr>
          <a:xfrm>
            <a:off x="266305" y="2341841"/>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2" name="Freeform 32"/>
          <p:cNvSpPr/>
          <p:nvPr/>
        </p:nvSpPr>
        <p:spPr>
          <a:xfrm>
            <a:off x="11209791" y="979538"/>
            <a:ext cx="301281" cy="270057"/>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33" name="Freeform 33"/>
          <p:cNvSpPr/>
          <p:nvPr/>
        </p:nvSpPr>
        <p:spPr>
          <a:xfrm>
            <a:off x="10463094" y="2056878"/>
            <a:ext cx="280301" cy="284963"/>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34" name="Group 34"/>
          <p:cNvGrpSpPr/>
          <p:nvPr/>
        </p:nvGrpSpPr>
        <p:grpSpPr>
          <a:xfrm>
            <a:off x="1660463" y="6250879"/>
            <a:ext cx="153101" cy="153101"/>
            <a:chOff x="0" y="0"/>
            <a:chExt cx="6350000" cy="6350000"/>
          </a:xfrm>
        </p:grpSpPr>
        <p:sp>
          <p:nvSpPr>
            <p:cNvPr id="35" name="Freeform 3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36" name="Freeform 36"/>
          <p:cNvSpPr/>
          <p:nvPr/>
        </p:nvSpPr>
        <p:spPr>
          <a:xfrm rot="-771795">
            <a:off x="1910299" y="1098348"/>
            <a:ext cx="289141" cy="274421"/>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7" name="Freeform 37"/>
          <p:cNvSpPr/>
          <p:nvPr/>
        </p:nvSpPr>
        <p:spPr>
          <a:xfrm rot="4678159">
            <a:off x="10106103" y="250294"/>
            <a:ext cx="288999" cy="274286"/>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38" name="Group 38"/>
          <p:cNvGrpSpPr>
            <a:grpSpLocks noChangeAspect="1"/>
          </p:cNvGrpSpPr>
          <p:nvPr/>
        </p:nvGrpSpPr>
        <p:grpSpPr>
          <a:xfrm rot="1977585">
            <a:off x="2247237" y="6316455"/>
            <a:ext cx="332279" cy="175049"/>
            <a:chOff x="0" y="0"/>
            <a:chExt cx="1610360" cy="848360"/>
          </a:xfrm>
        </p:grpSpPr>
        <p:sp>
          <p:nvSpPr>
            <p:cNvPr id="39" name="Freeform 3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0" name="Freeform 40"/>
          <p:cNvSpPr/>
          <p:nvPr/>
        </p:nvSpPr>
        <p:spPr>
          <a:xfrm>
            <a:off x="1832236" y="5258765"/>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grpSp>
        <p:nvGrpSpPr>
          <p:cNvPr id="41" name="Group 41"/>
          <p:cNvGrpSpPr/>
          <p:nvPr/>
        </p:nvGrpSpPr>
        <p:grpSpPr>
          <a:xfrm>
            <a:off x="9446670" y="409968"/>
            <a:ext cx="168262" cy="168262"/>
            <a:chOff x="0" y="0"/>
            <a:chExt cx="6350000" cy="6350000"/>
          </a:xfrm>
        </p:grpSpPr>
        <p:sp>
          <p:nvSpPr>
            <p:cNvPr id="42" name="Freeform 4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grpSp>
        <p:nvGrpSpPr>
          <p:cNvPr id="43" name="Group 43"/>
          <p:cNvGrpSpPr/>
          <p:nvPr/>
        </p:nvGrpSpPr>
        <p:grpSpPr>
          <a:xfrm>
            <a:off x="1401451" y="1324960"/>
            <a:ext cx="153101" cy="153101"/>
            <a:chOff x="0" y="0"/>
            <a:chExt cx="6350000" cy="6350000"/>
          </a:xfrm>
        </p:grpSpPr>
        <p:sp>
          <p:nvSpPr>
            <p:cNvPr id="44" name="Freeform 4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grpSp>
        <p:nvGrpSpPr>
          <p:cNvPr id="45" name="Group 45"/>
          <p:cNvGrpSpPr>
            <a:grpSpLocks noChangeAspect="1"/>
          </p:cNvGrpSpPr>
          <p:nvPr/>
        </p:nvGrpSpPr>
        <p:grpSpPr>
          <a:xfrm rot="-921396">
            <a:off x="11027199" y="6372350"/>
            <a:ext cx="365185" cy="192385"/>
            <a:chOff x="0" y="0"/>
            <a:chExt cx="1610360" cy="848360"/>
          </a:xfrm>
        </p:grpSpPr>
        <p:sp>
          <p:nvSpPr>
            <p:cNvPr id="46" name="Freeform 4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7" name="Freeform 47"/>
          <p:cNvSpPr/>
          <p:nvPr/>
        </p:nvSpPr>
        <p:spPr>
          <a:xfrm rot="432686">
            <a:off x="1941739" y="-447150"/>
            <a:ext cx="1483381" cy="1437531"/>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48" name="Freeform 48"/>
          <p:cNvSpPr/>
          <p:nvPr/>
        </p:nvSpPr>
        <p:spPr>
          <a:xfrm rot="1153974">
            <a:off x="10278780" y="5621534"/>
            <a:ext cx="423944" cy="1564893"/>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49" name="Freeform 49"/>
          <p:cNvSpPr/>
          <p:nvPr/>
        </p:nvSpPr>
        <p:spPr>
          <a:xfrm rot="-842482">
            <a:off x="2620936" y="5577408"/>
            <a:ext cx="703269" cy="1381422"/>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50" name="Freeform 50"/>
          <p:cNvSpPr/>
          <p:nvPr/>
        </p:nvSpPr>
        <p:spPr>
          <a:xfrm>
            <a:off x="3766662" y="6231384"/>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51" name="Freeform 51"/>
          <p:cNvSpPr/>
          <p:nvPr/>
        </p:nvSpPr>
        <p:spPr>
          <a:xfrm rot="-684765">
            <a:off x="8888977" y="5971814"/>
            <a:ext cx="566770" cy="1005559"/>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52" name="Freeform 52"/>
          <p:cNvSpPr/>
          <p:nvPr/>
        </p:nvSpPr>
        <p:spPr>
          <a:xfrm>
            <a:off x="186904" y="6093522"/>
            <a:ext cx="158801" cy="157358"/>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53" name="Freeform 53"/>
          <p:cNvSpPr/>
          <p:nvPr/>
        </p:nvSpPr>
        <p:spPr>
          <a:xfrm>
            <a:off x="9700372" y="800046"/>
            <a:ext cx="309375" cy="31452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54" name="Group 54"/>
          <p:cNvGrpSpPr/>
          <p:nvPr/>
        </p:nvGrpSpPr>
        <p:grpSpPr>
          <a:xfrm>
            <a:off x="11582752" y="3859606"/>
            <a:ext cx="138713" cy="138713"/>
            <a:chOff x="0" y="0"/>
            <a:chExt cx="6350000" cy="6350000"/>
          </a:xfrm>
        </p:grpSpPr>
        <p:sp>
          <p:nvSpPr>
            <p:cNvPr id="55" name="Freeform 5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56" name="Freeform 56"/>
          <p:cNvSpPr/>
          <p:nvPr/>
        </p:nvSpPr>
        <p:spPr>
          <a:xfrm>
            <a:off x="9732729" y="5903798"/>
            <a:ext cx="365461" cy="327586"/>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57" name="Freeform 57"/>
          <p:cNvSpPr/>
          <p:nvPr/>
        </p:nvSpPr>
        <p:spPr>
          <a:xfrm rot="-9414156">
            <a:off x="8600773" y="-436784"/>
            <a:ext cx="625759" cy="1308621"/>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8" name="Freeform 58"/>
          <p:cNvSpPr/>
          <p:nvPr/>
        </p:nvSpPr>
        <p:spPr>
          <a:xfrm>
            <a:off x="3710576" y="250644"/>
            <a:ext cx="365461" cy="327586"/>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sp>
        <p:nvSpPr>
          <p:cNvPr id="59" name="Freeform 59"/>
          <p:cNvSpPr/>
          <p:nvPr/>
        </p:nvSpPr>
        <p:spPr>
          <a:xfrm rot="4678159">
            <a:off x="8200593" y="6360198"/>
            <a:ext cx="288999" cy="274286"/>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60" name="Group 60"/>
          <p:cNvGrpSpPr/>
          <p:nvPr/>
        </p:nvGrpSpPr>
        <p:grpSpPr>
          <a:xfrm>
            <a:off x="8012582" y="241706"/>
            <a:ext cx="168262" cy="168262"/>
            <a:chOff x="0" y="0"/>
            <a:chExt cx="6350000" cy="6350000"/>
          </a:xfrm>
        </p:grpSpPr>
        <p:sp>
          <p:nvSpPr>
            <p:cNvPr id="61" name="Freeform 6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E65C7E"/>
            </a:solidFill>
          </p:spPr>
        </p:sp>
      </p:grpSp>
      <p:pic>
        <p:nvPicPr>
          <p:cNvPr id="63" name="Picture 62">
            <a:extLst>
              <a:ext uri="{FF2B5EF4-FFF2-40B4-BE49-F238E27FC236}">
                <a16:creationId xmlns:a16="http://schemas.microsoft.com/office/drawing/2014/main" id="{50B06425-8379-4B20-8C4C-E5AA17807F15}"/>
              </a:ext>
            </a:extLst>
          </p:cNvPr>
          <p:cNvPicPr>
            <a:picLocks noChangeAspect="1"/>
          </p:cNvPicPr>
          <p:nvPr/>
        </p:nvPicPr>
        <p:blipFill>
          <a:blip r:embed="rId33"/>
          <a:stretch>
            <a:fillRect/>
          </a:stretch>
        </p:blipFill>
        <p:spPr>
          <a:xfrm>
            <a:off x="7691427" y="2596776"/>
            <a:ext cx="2483197" cy="3359619"/>
          </a:xfrm>
          <a:prstGeom prst="rect">
            <a:avLst/>
          </a:prstGeom>
        </p:spPr>
      </p:pic>
      <p:sp>
        <p:nvSpPr>
          <p:cNvPr id="64" name="Rectangle 63">
            <a:extLst>
              <a:ext uri="{FF2B5EF4-FFF2-40B4-BE49-F238E27FC236}">
                <a16:creationId xmlns:a16="http://schemas.microsoft.com/office/drawing/2014/main" id="{B57C24EB-60BC-4C73-9448-AAA184A746F8}"/>
              </a:ext>
            </a:extLst>
          </p:cNvPr>
          <p:cNvSpPr/>
          <p:nvPr/>
        </p:nvSpPr>
        <p:spPr>
          <a:xfrm>
            <a:off x="1906028" y="2879340"/>
            <a:ext cx="5568883" cy="2308324"/>
          </a:xfrm>
          <a:prstGeom prst="rect">
            <a:avLst/>
          </a:prstGeom>
        </p:spPr>
        <p:txBody>
          <a:bodyPr wrap="square">
            <a:spAutoFit/>
          </a:bodyPr>
          <a:lstStyle/>
          <a:p>
            <a:pPr algn="just"/>
            <a:r>
              <a:rPr lang="en-US" sz="3600" b="1" dirty="0">
                <a:solidFill>
                  <a:srgbClr val="474747"/>
                </a:solidFill>
                <a:latin typeface="Google Sans"/>
              </a:rPr>
              <a:t>In 1808, chemist </a:t>
            </a:r>
            <a:r>
              <a:rPr lang="en-US" sz="3600" b="1" dirty="0">
                <a:solidFill>
                  <a:srgbClr val="040C28"/>
                </a:solidFill>
                <a:latin typeface="Google Sans"/>
              </a:rPr>
              <a:t>John Dalton</a:t>
            </a:r>
            <a:r>
              <a:rPr lang="en-US" sz="3600" b="1" dirty="0">
                <a:solidFill>
                  <a:srgbClr val="474747"/>
                </a:solidFill>
                <a:latin typeface="Google Sans"/>
              </a:rPr>
              <a:t> suggested that something smaller called atoms make up the matter.</a:t>
            </a:r>
            <a:endParaRPr lang="en-US" sz="3600" b="1" dirty="0"/>
          </a:p>
        </p:txBody>
      </p:sp>
    </p:spTree>
    <p:extLst>
      <p:ext uri="{BB962C8B-B14F-4D97-AF65-F5344CB8AC3E}">
        <p14:creationId xmlns:p14="http://schemas.microsoft.com/office/powerpoint/2010/main" val="106426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ppt_x"/>
                                          </p:val>
                                        </p:tav>
                                        <p:tav tm="100000">
                                          <p:val>
                                            <p:strVal val="#ppt_x"/>
                                          </p:val>
                                        </p:tav>
                                      </p:tavLst>
                                    </p:anim>
                                    <p:anim calcmode="lin" valueType="num">
                                      <p:cBhvr additive="base">
                                        <p:cTn id="8"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64">
                                            <p:txEl>
                                              <p:pRg st="0" end="0"/>
                                            </p:txEl>
                                          </p:spTgt>
                                        </p:tgtEl>
                                        <p:attrNameLst>
                                          <p:attrName>style.visibility</p:attrName>
                                        </p:attrNameLst>
                                      </p:cBhvr>
                                      <p:to>
                                        <p:strVal val="visible"/>
                                      </p:to>
                                    </p:set>
                                    <p:animEffect transition="in" filter="wipe(down)">
                                      <p:cBhvr>
                                        <p:cTn id="13" dur="580">
                                          <p:stCondLst>
                                            <p:cond delay="0"/>
                                          </p:stCondLst>
                                        </p:cTn>
                                        <p:tgtEl>
                                          <p:spTgt spid="64">
                                            <p:txEl>
                                              <p:pRg st="0" end="0"/>
                                            </p:txEl>
                                          </p:spTgt>
                                        </p:tgtEl>
                                      </p:cBhvr>
                                    </p:animEffect>
                                    <p:anim calcmode="lin" valueType="num">
                                      <p:cBhvr>
                                        <p:cTn id="14" dur="1822" tmFilter="0,0; 0.14,0.36; 0.43,0.73; 0.71,0.91; 1.0,1.0">
                                          <p:stCondLst>
                                            <p:cond delay="0"/>
                                          </p:stCondLst>
                                        </p:cTn>
                                        <p:tgtEl>
                                          <p:spTgt spid="64">
                                            <p:txEl>
                                              <p:pRg st="0" end="0"/>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64">
                                            <p:txEl>
                                              <p:pRg st="0" end="0"/>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64">
                                            <p:txEl>
                                              <p:pRg st="0" end="0"/>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64">
                                            <p:txEl>
                                              <p:pRg st="0" end="0"/>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64">
                                            <p:txEl>
                                              <p:pRg st="0" end="0"/>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64">
                                            <p:txEl>
                                              <p:pRg st="0" end="0"/>
                                            </p:txEl>
                                          </p:spTgt>
                                        </p:tgtEl>
                                      </p:cBhvr>
                                      <p:to x="100000" y="60000"/>
                                    </p:animScale>
                                    <p:animScale>
                                      <p:cBhvr>
                                        <p:cTn id="20" dur="166" decel="50000">
                                          <p:stCondLst>
                                            <p:cond delay="676"/>
                                          </p:stCondLst>
                                        </p:cTn>
                                        <p:tgtEl>
                                          <p:spTgt spid="64">
                                            <p:txEl>
                                              <p:pRg st="0" end="0"/>
                                            </p:txEl>
                                          </p:spTgt>
                                        </p:tgtEl>
                                      </p:cBhvr>
                                      <p:to x="100000" y="100000"/>
                                    </p:animScale>
                                    <p:animScale>
                                      <p:cBhvr>
                                        <p:cTn id="21" dur="26">
                                          <p:stCondLst>
                                            <p:cond delay="1312"/>
                                          </p:stCondLst>
                                        </p:cTn>
                                        <p:tgtEl>
                                          <p:spTgt spid="64">
                                            <p:txEl>
                                              <p:pRg st="0" end="0"/>
                                            </p:txEl>
                                          </p:spTgt>
                                        </p:tgtEl>
                                      </p:cBhvr>
                                      <p:to x="100000" y="80000"/>
                                    </p:animScale>
                                    <p:animScale>
                                      <p:cBhvr>
                                        <p:cTn id="22" dur="166" decel="50000">
                                          <p:stCondLst>
                                            <p:cond delay="1338"/>
                                          </p:stCondLst>
                                        </p:cTn>
                                        <p:tgtEl>
                                          <p:spTgt spid="64">
                                            <p:txEl>
                                              <p:pRg st="0" end="0"/>
                                            </p:txEl>
                                          </p:spTgt>
                                        </p:tgtEl>
                                      </p:cBhvr>
                                      <p:to x="100000" y="100000"/>
                                    </p:animScale>
                                    <p:animScale>
                                      <p:cBhvr>
                                        <p:cTn id="23" dur="26">
                                          <p:stCondLst>
                                            <p:cond delay="1642"/>
                                          </p:stCondLst>
                                        </p:cTn>
                                        <p:tgtEl>
                                          <p:spTgt spid="64">
                                            <p:txEl>
                                              <p:pRg st="0" end="0"/>
                                            </p:txEl>
                                          </p:spTgt>
                                        </p:tgtEl>
                                      </p:cBhvr>
                                      <p:to x="100000" y="90000"/>
                                    </p:animScale>
                                    <p:animScale>
                                      <p:cBhvr>
                                        <p:cTn id="24" dur="166" decel="50000">
                                          <p:stCondLst>
                                            <p:cond delay="1668"/>
                                          </p:stCondLst>
                                        </p:cTn>
                                        <p:tgtEl>
                                          <p:spTgt spid="64">
                                            <p:txEl>
                                              <p:pRg st="0" end="0"/>
                                            </p:txEl>
                                          </p:spTgt>
                                        </p:tgtEl>
                                      </p:cBhvr>
                                      <p:to x="100000" y="100000"/>
                                    </p:animScale>
                                    <p:animScale>
                                      <p:cBhvr>
                                        <p:cTn id="25" dur="26">
                                          <p:stCondLst>
                                            <p:cond delay="1808"/>
                                          </p:stCondLst>
                                        </p:cTn>
                                        <p:tgtEl>
                                          <p:spTgt spid="64">
                                            <p:txEl>
                                              <p:pRg st="0" end="0"/>
                                            </p:txEl>
                                          </p:spTgt>
                                        </p:tgtEl>
                                      </p:cBhvr>
                                      <p:to x="100000" y="95000"/>
                                    </p:animScale>
                                    <p:animScale>
                                      <p:cBhvr>
                                        <p:cTn id="26" dur="166" decel="50000">
                                          <p:stCondLst>
                                            <p:cond delay="1834"/>
                                          </p:stCondLst>
                                        </p:cTn>
                                        <p:tgtEl>
                                          <p:spTgt spid="64">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alphaModFix amt="14000"/>
            </a:blip>
            <a:stretch>
              <a:fillRect l="-9222" r="-9222"/>
            </a:stretch>
          </a:blipFill>
        </p:spPr>
        <p:txBody>
          <a:bodyPr/>
          <a:lstStyle/>
          <a:p>
            <a:r>
              <a:rPr lang="en-US" sz="1200"/>
              <a:t>Looking at the picture guess what is Matter?</a:t>
            </a:r>
            <a:endParaRPr lang="en-US" sz="1200" dirty="0"/>
          </a:p>
        </p:txBody>
      </p:sp>
      <p:grpSp>
        <p:nvGrpSpPr>
          <p:cNvPr id="3" name="Group 3"/>
          <p:cNvGrpSpPr/>
          <p:nvPr/>
        </p:nvGrpSpPr>
        <p:grpSpPr>
          <a:xfrm>
            <a:off x="-579658" y="-557696"/>
            <a:ext cx="13390914" cy="8004484"/>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sp>
          <p:sp>
            <p:nvSpPr>
              <p:cNvPr id="6" name="TextBox 6"/>
              <p:cNvSpPr txBox="1"/>
              <p:nvPr/>
            </p:nvSpPr>
            <p:spPr>
              <a:xfrm>
                <a:off x="0" y="-57150"/>
                <a:ext cx="812800" cy="869950"/>
              </a:xfrm>
              <a:prstGeom prst="rect">
                <a:avLst/>
              </a:prstGeom>
            </p:spPr>
            <p:txBody>
              <a:bodyPr lIns="35665" tIns="35665" rIns="35665" bIns="35665" rtlCol="0" anchor="ctr"/>
              <a:lstStyle/>
              <a:p>
                <a:pPr algn="ctr">
                  <a:lnSpc>
                    <a:spcPts val="1867"/>
                  </a:lnSpc>
                </a:pPr>
                <a:endParaRPr sz="1200"/>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sp>
          <p:sp>
            <p:nvSpPr>
              <p:cNvPr id="9" name="TextBox 9"/>
              <p:cNvSpPr txBox="1"/>
              <p:nvPr/>
            </p:nvSpPr>
            <p:spPr>
              <a:xfrm>
                <a:off x="0" y="-57150"/>
                <a:ext cx="812800" cy="869950"/>
              </a:xfrm>
              <a:prstGeom prst="rect">
                <a:avLst/>
              </a:prstGeom>
            </p:spPr>
            <p:txBody>
              <a:bodyPr lIns="35665" tIns="35665" rIns="35665" bIns="35665" rtlCol="0" anchor="ctr"/>
              <a:lstStyle/>
              <a:p>
                <a:pPr algn="ctr">
                  <a:lnSpc>
                    <a:spcPts val="1867"/>
                  </a:lnSpc>
                </a:pPr>
                <a:endParaRPr sz="1200"/>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sp>
          <p:sp>
            <p:nvSpPr>
              <p:cNvPr id="12" name="TextBox 12"/>
              <p:cNvSpPr txBox="1"/>
              <p:nvPr/>
            </p:nvSpPr>
            <p:spPr>
              <a:xfrm>
                <a:off x="0" y="-57150"/>
                <a:ext cx="812800" cy="869950"/>
              </a:xfrm>
              <a:prstGeom prst="rect">
                <a:avLst/>
              </a:prstGeom>
            </p:spPr>
            <p:txBody>
              <a:bodyPr lIns="35665" tIns="35665" rIns="35665" bIns="35665" rtlCol="0" anchor="ctr"/>
              <a:lstStyle/>
              <a:p>
                <a:pPr algn="ctr">
                  <a:lnSpc>
                    <a:spcPts val="1867"/>
                  </a:lnSpc>
                </a:pPr>
                <a:endParaRPr sz="1200"/>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sp>
          <p:sp>
            <p:nvSpPr>
              <p:cNvPr id="15" name="TextBox 15"/>
              <p:cNvSpPr txBox="1"/>
              <p:nvPr/>
            </p:nvSpPr>
            <p:spPr>
              <a:xfrm>
                <a:off x="0" y="-57150"/>
                <a:ext cx="812800" cy="869950"/>
              </a:xfrm>
              <a:prstGeom prst="rect">
                <a:avLst/>
              </a:prstGeom>
            </p:spPr>
            <p:txBody>
              <a:bodyPr lIns="35665" tIns="35665" rIns="35665" bIns="35665" rtlCol="0" anchor="ctr"/>
              <a:lstStyle/>
              <a:p>
                <a:pPr algn="ctr">
                  <a:lnSpc>
                    <a:spcPts val="1867"/>
                  </a:lnSpc>
                </a:pPr>
                <a:endParaRPr sz="1200"/>
              </a:p>
            </p:txBody>
          </p:sp>
        </p:grpSp>
      </p:grpSp>
      <p:sp>
        <p:nvSpPr>
          <p:cNvPr id="16" name="TextBox 16"/>
          <p:cNvSpPr txBox="1"/>
          <p:nvPr/>
        </p:nvSpPr>
        <p:spPr>
          <a:xfrm>
            <a:off x="1723544" y="915691"/>
            <a:ext cx="8368727" cy="1024704"/>
          </a:xfrm>
          <a:prstGeom prst="rect">
            <a:avLst/>
          </a:prstGeom>
        </p:spPr>
        <p:txBody>
          <a:bodyPr lIns="0" tIns="0" rIns="0" bIns="0" rtlCol="0" anchor="t">
            <a:spAutoFit/>
          </a:bodyPr>
          <a:lstStyle/>
          <a:p>
            <a:pPr algn="ctr">
              <a:lnSpc>
                <a:spcPts val="7889"/>
              </a:lnSpc>
            </a:pPr>
            <a:r>
              <a:rPr lang="en-US" sz="9068" b="1" spc="371">
                <a:solidFill>
                  <a:srgbClr val="043241"/>
                </a:solidFill>
                <a:latin typeface="Marykate"/>
              </a:rPr>
              <a:t>Al-Haqbana</a:t>
            </a:r>
            <a:endParaRPr lang="en-US" sz="9068" b="1" spc="371" dirty="0">
              <a:solidFill>
                <a:srgbClr val="043241"/>
              </a:solidFill>
              <a:latin typeface="Marykate"/>
            </a:endParaRPr>
          </a:p>
        </p:txBody>
      </p:sp>
      <p:sp>
        <p:nvSpPr>
          <p:cNvPr id="17" name="Freeform 17"/>
          <p:cNvSpPr/>
          <p:nvPr/>
        </p:nvSpPr>
        <p:spPr>
          <a:xfrm rot="-4590959">
            <a:off x="10664762" y="2382203"/>
            <a:ext cx="1692621" cy="1692621"/>
          </a:xfrm>
          <a:custGeom>
            <a:avLst/>
            <a:gdLst/>
            <a:ahLst/>
            <a:cxnLst/>
            <a:rect l="l" t="t" r="r" b="b"/>
            <a:pathLst>
              <a:path w="2538932" h="2538932">
                <a:moveTo>
                  <a:pt x="0" y="0"/>
                </a:moveTo>
                <a:lnTo>
                  <a:pt x="2538932" y="0"/>
                </a:lnTo>
                <a:lnTo>
                  <a:pt x="2538932" y="2538932"/>
                </a:lnTo>
                <a:lnTo>
                  <a:pt x="0" y="25389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Freeform 18"/>
          <p:cNvSpPr/>
          <p:nvPr/>
        </p:nvSpPr>
        <p:spPr>
          <a:xfrm rot="-10325232" flipV="1">
            <a:off x="-490323" y="70968"/>
            <a:ext cx="1877082" cy="1877082"/>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19"/>
          <p:cNvSpPr/>
          <p:nvPr/>
        </p:nvSpPr>
        <p:spPr>
          <a:xfrm rot="-2049497">
            <a:off x="83367" y="4438240"/>
            <a:ext cx="1369037" cy="1955767"/>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20"/>
          <p:cNvSpPr/>
          <p:nvPr/>
        </p:nvSpPr>
        <p:spPr>
          <a:xfrm rot="-2245013">
            <a:off x="760805" y="1590811"/>
            <a:ext cx="587071" cy="1227715"/>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1" name="Freeform 21"/>
          <p:cNvSpPr/>
          <p:nvPr/>
        </p:nvSpPr>
        <p:spPr>
          <a:xfrm rot="1254325">
            <a:off x="-1641" y="3323036"/>
            <a:ext cx="1525737" cy="452173"/>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2" name="Freeform 22"/>
          <p:cNvSpPr/>
          <p:nvPr/>
        </p:nvSpPr>
        <p:spPr>
          <a:xfrm>
            <a:off x="10771189" y="4271369"/>
            <a:ext cx="1420811" cy="1387228"/>
          </a:xfrm>
          <a:custGeom>
            <a:avLst/>
            <a:gdLst/>
            <a:ahLst/>
            <a:cxnLst/>
            <a:rect l="l" t="t" r="r" b="b"/>
            <a:pathLst>
              <a:path w="2131216" h="2080842">
                <a:moveTo>
                  <a:pt x="0" y="0"/>
                </a:moveTo>
                <a:lnTo>
                  <a:pt x="2131216" y="0"/>
                </a:lnTo>
                <a:lnTo>
                  <a:pt x="2131216" y="2080842"/>
                </a:lnTo>
                <a:lnTo>
                  <a:pt x="0" y="208084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3" name="Freeform 23"/>
          <p:cNvSpPr/>
          <p:nvPr/>
        </p:nvSpPr>
        <p:spPr>
          <a:xfrm rot="1052783">
            <a:off x="10286307" y="280359"/>
            <a:ext cx="781316" cy="1368547"/>
          </a:xfrm>
          <a:custGeom>
            <a:avLst/>
            <a:gdLst/>
            <a:ahLst/>
            <a:cxnLst/>
            <a:rect l="l" t="t" r="r" b="b"/>
            <a:pathLst>
              <a:path w="1171974" h="2052821">
                <a:moveTo>
                  <a:pt x="0" y="0"/>
                </a:moveTo>
                <a:lnTo>
                  <a:pt x="1171974" y="0"/>
                </a:lnTo>
                <a:lnTo>
                  <a:pt x="1171974" y="2052821"/>
                </a:lnTo>
                <a:lnTo>
                  <a:pt x="0" y="205282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4" name="Freeform 24"/>
          <p:cNvSpPr/>
          <p:nvPr/>
        </p:nvSpPr>
        <p:spPr>
          <a:xfrm rot="1612873">
            <a:off x="11052524" y="1410486"/>
            <a:ext cx="718897" cy="1275462"/>
          </a:xfrm>
          <a:custGeom>
            <a:avLst/>
            <a:gdLst/>
            <a:ahLst/>
            <a:cxnLst/>
            <a:rect l="l" t="t" r="r" b="b"/>
            <a:pathLst>
              <a:path w="1078345" h="1913193">
                <a:moveTo>
                  <a:pt x="0" y="0"/>
                </a:moveTo>
                <a:lnTo>
                  <a:pt x="1078345" y="0"/>
                </a:lnTo>
                <a:lnTo>
                  <a:pt x="1078345" y="1913193"/>
                </a:lnTo>
                <a:lnTo>
                  <a:pt x="0" y="191319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5" name="Freeform 25"/>
          <p:cNvSpPr/>
          <p:nvPr/>
        </p:nvSpPr>
        <p:spPr>
          <a:xfrm>
            <a:off x="1323314" y="4229388"/>
            <a:ext cx="309375" cy="31452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6" name="Freeform 26"/>
          <p:cNvSpPr/>
          <p:nvPr/>
        </p:nvSpPr>
        <p:spPr>
          <a:xfrm>
            <a:off x="11601802" y="5930448"/>
            <a:ext cx="288999" cy="274286"/>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grpSp>
        <p:nvGrpSpPr>
          <p:cNvPr id="27" name="Group 27"/>
          <p:cNvGrpSpPr>
            <a:grpSpLocks noChangeAspect="1"/>
          </p:cNvGrpSpPr>
          <p:nvPr/>
        </p:nvGrpSpPr>
        <p:grpSpPr>
          <a:xfrm rot="1977585">
            <a:off x="11527668" y="572556"/>
            <a:ext cx="341665" cy="179994"/>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9" name="Group 29"/>
          <p:cNvGrpSpPr/>
          <p:nvPr/>
        </p:nvGrpSpPr>
        <p:grpSpPr>
          <a:xfrm>
            <a:off x="1353927" y="3069290"/>
            <a:ext cx="153101" cy="153101"/>
            <a:chOff x="0" y="0"/>
            <a:chExt cx="6350000" cy="6350000"/>
          </a:xfrm>
        </p:grpSpPr>
        <p:sp>
          <p:nvSpPr>
            <p:cNvPr id="30" name="Freeform 3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31" name="Freeform 31"/>
          <p:cNvSpPr/>
          <p:nvPr/>
        </p:nvSpPr>
        <p:spPr>
          <a:xfrm>
            <a:off x="266305" y="2341841"/>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32" name="Freeform 32"/>
          <p:cNvSpPr/>
          <p:nvPr/>
        </p:nvSpPr>
        <p:spPr>
          <a:xfrm>
            <a:off x="11209791" y="979538"/>
            <a:ext cx="301281" cy="270057"/>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33" name="Freeform 33"/>
          <p:cNvSpPr/>
          <p:nvPr/>
        </p:nvSpPr>
        <p:spPr>
          <a:xfrm>
            <a:off x="10463094" y="2056878"/>
            <a:ext cx="280301" cy="284963"/>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grpSp>
        <p:nvGrpSpPr>
          <p:cNvPr id="34" name="Group 34"/>
          <p:cNvGrpSpPr/>
          <p:nvPr/>
        </p:nvGrpSpPr>
        <p:grpSpPr>
          <a:xfrm>
            <a:off x="1660463" y="6250879"/>
            <a:ext cx="153101" cy="153101"/>
            <a:chOff x="0" y="0"/>
            <a:chExt cx="6350000" cy="6350000"/>
          </a:xfrm>
        </p:grpSpPr>
        <p:sp>
          <p:nvSpPr>
            <p:cNvPr id="35" name="Freeform 3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36" name="Freeform 36"/>
          <p:cNvSpPr/>
          <p:nvPr/>
        </p:nvSpPr>
        <p:spPr>
          <a:xfrm rot="-771795">
            <a:off x="1910299" y="1098348"/>
            <a:ext cx="289141" cy="274421"/>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37" name="Freeform 37"/>
          <p:cNvSpPr/>
          <p:nvPr/>
        </p:nvSpPr>
        <p:spPr>
          <a:xfrm rot="4678159">
            <a:off x="10106103" y="250294"/>
            <a:ext cx="288999" cy="274286"/>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grpSp>
        <p:nvGrpSpPr>
          <p:cNvPr id="38" name="Group 38"/>
          <p:cNvGrpSpPr>
            <a:grpSpLocks noChangeAspect="1"/>
          </p:cNvGrpSpPr>
          <p:nvPr/>
        </p:nvGrpSpPr>
        <p:grpSpPr>
          <a:xfrm rot="1977585">
            <a:off x="2247237" y="6316455"/>
            <a:ext cx="332279" cy="175049"/>
            <a:chOff x="0" y="0"/>
            <a:chExt cx="1610360" cy="848360"/>
          </a:xfrm>
        </p:grpSpPr>
        <p:sp>
          <p:nvSpPr>
            <p:cNvPr id="39" name="Freeform 3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0" name="Freeform 40"/>
          <p:cNvSpPr/>
          <p:nvPr/>
        </p:nvSpPr>
        <p:spPr>
          <a:xfrm>
            <a:off x="1832236" y="5258765"/>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grpSp>
        <p:nvGrpSpPr>
          <p:cNvPr id="41" name="Group 41"/>
          <p:cNvGrpSpPr/>
          <p:nvPr/>
        </p:nvGrpSpPr>
        <p:grpSpPr>
          <a:xfrm>
            <a:off x="9446670" y="409968"/>
            <a:ext cx="168262" cy="168262"/>
            <a:chOff x="0" y="0"/>
            <a:chExt cx="6350000" cy="6350000"/>
          </a:xfrm>
        </p:grpSpPr>
        <p:sp>
          <p:nvSpPr>
            <p:cNvPr id="42" name="Freeform 4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grpSp>
        <p:nvGrpSpPr>
          <p:cNvPr id="43" name="Group 43"/>
          <p:cNvGrpSpPr/>
          <p:nvPr/>
        </p:nvGrpSpPr>
        <p:grpSpPr>
          <a:xfrm>
            <a:off x="1401451" y="1324960"/>
            <a:ext cx="153101" cy="153101"/>
            <a:chOff x="0" y="0"/>
            <a:chExt cx="6350000" cy="6350000"/>
          </a:xfrm>
        </p:grpSpPr>
        <p:sp>
          <p:nvSpPr>
            <p:cNvPr id="44" name="Freeform 4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grpSp>
        <p:nvGrpSpPr>
          <p:cNvPr id="45" name="Group 45"/>
          <p:cNvGrpSpPr>
            <a:grpSpLocks noChangeAspect="1"/>
          </p:cNvGrpSpPr>
          <p:nvPr/>
        </p:nvGrpSpPr>
        <p:grpSpPr>
          <a:xfrm rot="-921396">
            <a:off x="11027199" y="6372350"/>
            <a:ext cx="365185" cy="192385"/>
            <a:chOff x="0" y="0"/>
            <a:chExt cx="1610360" cy="848360"/>
          </a:xfrm>
        </p:grpSpPr>
        <p:sp>
          <p:nvSpPr>
            <p:cNvPr id="46" name="Freeform 4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7" name="Freeform 47"/>
          <p:cNvSpPr/>
          <p:nvPr/>
        </p:nvSpPr>
        <p:spPr>
          <a:xfrm rot="432686">
            <a:off x="1941739" y="-447150"/>
            <a:ext cx="1483381" cy="1437531"/>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48" name="Freeform 48"/>
          <p:cNvSpPr/>
          <p:nvPr/>
        </p:nvSpPr>
        <p:spPr>
          <a:xfrm rot="1153974">
            <a:off x="10278780" y="5621534"/>
            <a:ext cx="423944" cy="1564893"/>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49" name="Freeform 49"/>
          <p:cNvSpPr/>
          <p:nvPr/>
        </p:nvSpPr>
        <p:spPr>
          <a:xfrm rot="-842482">
            <a:off x="2620936" y="5577408"/>
            <a:ext cx="703269" cy="1381422"/>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50" name="Freeform 50"/>
          <p:cNvSpPr/>
          <p:nvPr/>
        </p:nvSpPr>
        <p:spPr>
          <a:xfrm>
            <a:off x="3766662" y="6231384"/>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51" name="Freeform 51"/>
          <p:cNvSpPr/>
          <p:nvPr/>
        </p:nvSpPr>
        <p:spPr>
          <a:xfrm rot="-684765">
            <a:off x="8888977" y="5971814"/>
            <a:ext cx="566770" cy="1005559"/>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52" name="Freeform 52"/>
          <p:cNvSpPr/>
          <p:nvPr/>
        </p:nvSpPr>
        <p:spPr>
          <a:xfrm>
            <a:off x="186904" y="6093522"/>
            <a:ext cx="158801" cy="157358"/>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53" name="Freeform 53"/>
          <p:cNvSpPr/>
          <p:nvPr/>
        </p:nvSpPr>
        <p:spPr>
          <a:xfrm>
            <a:off x="9700372" y="800046"/>
            <a:ext cx="309375" cy="31452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grpSp>
        <p:nvGrpSpPr>
          <p:cNvPr id="54" name="Group 54"/>
          <p:cNvGrpSpPr/>
          <p:nvPr/>
        </p:nvGrpSpPr>
        <p:grpSpPr>
          <a:xfrm>
            <a:off x="11582752" y="3859606"/>
            <a:ext cx="138713" cy="138713"/>
            <a:chOff x="0" y="0"/>
            <a:chExt cx="6350000" cy="6350000"/>
          </a:xfrm>
        </p:grpSpPr>
        <p:sp>
          <p:nvSpPr>
            <p:cNvPr id="55" name="Freeform 5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56" name="Freeform 56"/>
          <p:cNvSpPr/>
          <p:nvPr/>
        </p:nvSpPr>
        <p:spPr>
          <a:xfrm>
            <a:off x="9732729" y="5903798"/>
            <a:ext cx="365461" cy="327586"/>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57" name="Freeform 57"/>
          <p:cNvSpPr/>
          <p:nvPr/>
        </p:nvSpPr>
        <p:spPr>
          <a:xfrm rot="-9414156">
            <a:off x="8600773" y="-436784"/>
            <a:ext cx="625759" cy="1308621"/>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8" name="Freeform 58"/>
          <p:cNvSpPr/>
          <p:nvPr/>
        </p:nvSpPr>
        <p:spPr>
          <a:xfrm>
            <a:off x="3710576" y="250644"/>
            <a:ext cx="365461" cy="327586"/>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59" name="Freeform 59"/>
          <p:cNvSpPr/>
          <p:nvPr/>
        </p:nvSpPr>
        <p:spPr>
          <a:xfrm rot="4678159">
            <a:off x="8200593" y="6360198"/>
            <a:ext cx="288999" cy="274286"/>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grpSp>
        <p:nvGrpSpPr>
          <p:cNvPr id="60" name="Group 60"/>
          <p:cNvGrpSpPr/>
          <p:nvPr/>
        </p:nvGrpSpPr>
        <p:grpSpPr>
          <a:xfrm>
            <a:off x="8012582" y="241706"/>
            <a:ext cx="168262" cy="168262"/>
            <a:chOff x="0" y="0"/>
            <a:chExt cx="6350000" cy="6350000"/>
          </a:xfrm>
        </p:grpSpPr>
        <p:sp>
          <p:nvSpPr>
            <p:cNvPr id="61" name="Freeform 6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E65C7E"/>
            </a:solidFill>
          </p:spPr>
        </p:sp>
      </p:grpSp>
      <p:pic>
        <p:nvPicPr>
          <p:cNvPr id="62" name="Picture 61">
            <a:extLst>
              <a:ext uri="{FF2B5EF4-FFF2-40B4-BE49-F238E27FC236}">
                <a16:creationId xmlns:a16="http://schemas.microsoft.com/office/drawing/2014/main" id="{31BB0D53-0F4F-434A-BEC2-AE42E4F59E7B}"/>
              </a:ext>
            </a:extLst>
          </p:cNvPr>
          <p:cNvPicPr>
            <a:picLocks noChangeAspect="1"/>
          </p:cNvPicPr>
          <p:nvPr/>
        </p:nvPicPr>
        <p:blipFill>
          <a:blip r:embed="rId34"/>
          <a:stretch>
            <a:fillRect/>
          </a:stretch>
        </p:blipFill>
        <p:spPr>
          <a:xfrm>
            <a:off x="2238536" y="2056878"/>
            <a:ext cx="8116347" cy="3602494"/>
          </a:xfrm>
          <a:prstGeom prst="rect">
            <a:avLst/>
          </a:prstGeom>
        </p:spPr>
      </p:pic>
      <p:sp>
        <p:nvSpPr>
          <p:cNvPr id="65" name="Rectangle 64">
            <a:extLst>
              <a:ext uri="{FF2B5EF4-FFF2-40B4-BE49-F238E27FC236}">
                <a16:creationId xmlns:a16="http://schemas.microsoft.com/office/drawing/2014/main" id="{C6091CB5-352C-4E41-B4D8-BE3C7FA9A378}"/>
              </a:ext>
            </a:extLst>
          </p:cNvPr>
          <p:cNvSpPr/>
          <p:nvPr/>
        </p:nvSpPr>
        <p:spPr>
          <a:xfrm>
            <a:off x="2891861" y="5811189"/>
            <a:ext cx="7430239" cy="502766"/>
          </a:xfrm>
          <a:prstGeom prst="rect">
            <a:avLst/>
          </a:prstGeom>
        </p:spPr>
        <p:txBody>
          <a:bodyPr wrap="none">
            <a:spAutoFit/>
          </a:bodyPr>
          <a:lstStyle/>
          <a:p>
            <a:r>
              <a:rPr lang="en-US" sz="2667" b="1" dirty="0">
                <a:effectLst>
                  <a:outerShdw blurRad="38100" dist="38100" dir="2700000" algn="tl">
                    <a:srgbClr val="000000">
                      <a:alpha val="43137"/>
                    </a:srgbClr>
                  </a:outerShdw>
                </a:effectLst>
              </a:rPr>
              <a:t>Looking at the picture guess what is Matter?</a:t>
            </a:r>
          </a:p>
        </p:txBody>
      </p:sp>
    </p:spTree>
    <p:extLst>
      <p:ext uri="{BB962C8B-B14F-4D97-AF65-F5344CB8AC3E}">
        <p14:creationId xmlns:p14="http://schemas.microsoft.com/office/powerpoint/2010/main" val="117227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circle(in)">
                                      <p:cBhvr>
                                        <p:cTn id="7" dur="20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5">
                                            <p:txEl>
                                              <p:pRg st="0" end="0"/>
                                            </p:txEl>
                                          </p:spTgt>
                                        </p:tgtEl>
                                        <p:attrNameLst>
                                          <p:attrName>style.visibility</p:attrName>
                                        </p:attrNameLst>
                                      </p:cBhvr>
                                      <p:to>
                                        <p:strVal val="visible"/>
                                      </p:to>
                                    </p:set>
                                    <p:anim calcmode="lin" valueType="num">
                                      <p:cBhvr additive="base">
                                        <p:cTn id="12" dur="500" fill="hold"/>
                                        <p:tgtEl>
                                          <p:spTgt spid="6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128163" y="-2117516"/>
            <a:ext cx="14700733"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579658" y="-557696"/>
            <a:ext cx="13390914" cy="8004484"/>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sp>
          <p:sp>
            <p:nvSpPr>
              <p:cNvPr id="6" name="TextBox 6"/>
              <p:cNvSpPr txBox="1"/>
              <p:nvPr/>
            </p:nvSpPr>
            <p:spPr>
              <a:xfrm>
                <a:off x="0" y="-57150"/>
                <a:ext cx="812800" cy="869950"/>
              </a:xfrm>
              <a:prstGeom prst="rect">
                <a:avLst/>
              </a:prstGeom>
            </p:spPr>
            <p:txBody>
              <a:bodyPr lIns="35665" tIns="35665" rIns="35665" bIns="35665" rtlCol="0" anchor="ctr"/>
              <a:lstStyle/>
              <a:p>
                <a:pPr algn="ctr">
                  <a:lnSpc>
                    <a:spcPts val="1867"/>
                  </a:lnSpc>
                </a:pPr>
                <a:endParaRPr sz="1200"/>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sp>
          <p:sp>
            <p:nvSpPr>
              <p:cNvPr id="9" name="TextBox 9"/>
              <p:cNvSpPr txBox="1"/>
              <p:nvPr/>
            </p:nvSpPr>
            <p:spPr>
              <a:xfrm>
                <a:off x="0" y="-57150"/>
                <a:ext cx="812800" cy="869950"/>
              </a:xfrm>
              <a:prstGeom prst="rect">
                <a:avLst/>
              </a:prstGeom>
            </p:spPr>
            <p:txBody>
              <a:bodyPr lIns="35665" tIns="35665" rIns="35665" bIns="35665" rtlCol="0" anchor="ctr"/>
              <a:lstStyle/>
              <a:p>
                <a:pPr algn="ctr">
                  <a:lnSpc>
                    <a:spcPts val="1867"/>
                  </a:lnSpc>
                </a:pPr>
                <a:endParaRPr sz="1200"/>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sp>
          <p:sp>
            <p:nvSpPr>
              <p:cNvPr id="12" name="TextBox 12"/>
              <p:cNvSpPr txBox="1"/>
              <p:nvPr/>
            </p:nvSpPr>
            <p:spPr>
              <a:xfrm>
                <a:off x="0" y="-57150"/>
                <a:ext cx="812800" cy="869950"/>
              </a:xfrm>
              <a:prstGeom prst="rect">
                <a:avLst/>
              </a:prstGeom>
            </p:spPr>
            <p:txBody>
              <a:bodyPr lIns="35665" tIns="35665" rIns="35665" bIns="35665" rtlCol="0" anchor="ctr"/>
              <a:lstStyle/>
              <a:p>
                <a:pPr algn="ctr">
                  <a:lnSpc>
                    <a:spcPts val="1867"/>
                  </a:lnSpc>
                </a:pPr>
                <a:endParaRPr sz="1200"/>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sp>
          <p:sp>
            <p:nvSpPr>
              <p:cNvPr id="15" name="TextBox 15"/>
              <p:cNvSpPr txBox="1"/>
              <p:nvPr/>
            </p:nvSpPr>
            <p:spPr>
              <a:xfrm>
                <a:off x="0" y="-57150"/>
                <a:ext cx="812800" cy="869950"/>
              </a:xfrm>
              <a:prstGeom prst="rect">
                <a:avLst/>
              </a:prstGeom>
            </p:spPr>
            <p:txBody>
              <a:bodyPr lIns="35665" tIns="35665" rIns="35665" bIns="35665" rtlCol="0" anchor="ctr"/>
              <a:lstStyle/>
              <a:p>
                <a:pPr algn="ctr">
                  <a:lnSpc>
                    <a:spcPts val="1867"/>
                  </a:lnSpc>
                </a:pPr>
                <a:endParaRPr sz="1200"/>
              </a:p>
            </p:txBody>
          </p:sp>
        </p:grpSp>
      </p:grpSp>
      <p:sp>
        <p:nvSpPr>
          <p:cNvPr id="16" name="TextBox 16"/>
          <p:cNvSpPr txBox="1"/>
          <p:nvPr/>
        </p:nvSpPr>
        <p:spPr>
          <a:xfrm>
            <a:off x="2530810" y="354459"/>
            <a:ext cx="7505991" cy="1102866"/>
          </a:xfrm>
          <a:prstGeom prst="rect">
            <a:avLst/>
          </a:prstGeom>
        </p:spPr>
        <p:txBody>
          <a:bodyPr lIns="0" tIns="0" rIns="0" bIns="0" rtlCol="0" anchor="t">
            <a:spAutoFit/>
          </a:bodyPr>
          <a:lstStyle/>
          <a:p>
            <a:pPr algn="ctr">
              <a:lnSpc>
                <a:spcPts val="8647"/>
              </a:lnSpc>
            </a:pPr>
            <a:r>
              <a:rPr lang="en-US" sz="7266" spc="239" dirty="0">
                <a:solidFill>
                  <a:srgbClr val="00AD9C"/>
                </a:solidFill>
                <a:latin typeface="Marykate Semi-Bold"/>
              </a:rPr>
              <a:t>Hook Activity</a:t>
            </a:r>
          </a:p>
        </p:txBody>
      </p:sp>
      <p:sp>
        <p:nvSpPr>
          <p:cNvPr id="17" name="TextBox 17"/>
          <p:cNvSpPr txBox="1"/>
          <p:nvPr/>
        </p:nvSpPr>
        <p:spPr>
          <a:xfrm>
            <a:off x="3316809" y="2977457"/>
            <a:ext cx="6597033" cy="433901"/>
          </a:xfrm>
          <a:prstGeom prst="rect">
            <a:avLst/>
          </a:prstGeom>
        </p:spPr>
        <p:txBody>
          <a:bodyPr lIns="0" tIns="0" rIns="0" bIns="0" rtlCol="0" anchor="t">
            <a:spAutoFit/>
          </a:bodyPr>
          <a:lstStyle/>
          <a:p>
            <a:pPr algn="ctr">
              <a:lnSpc>
                <a:spcPts val="3570"/>
              </a:lnSpc>
            </a:pPr>
            <a:endParaRPr lang="en-US" sz="2999" dirty="0">
              <a:solidFill>
                <a:srgbClr val="003933"/>
              </a:solidFill>
              <a:latin typeface="Dosis Semi-Bold"/>
            </a:endParaRPr>
          </a:p>
        </p:txBody>
      </p:sp>
      <p:sp>
        <p:nvSpPr>
          <p:cNvPr id="18" name="Freeform 18"/>
          <p:cNvSpPr/>
          <p:nvPr/>
        </p:nvSpPr>
        <p:spPr>
          <a:xfrm rot="542064">
            <a:off x="504598" y="357648"/>
            <a:ext cx="1624093" cy="1892481"/>
          </a:xfrm>
          <a:custGeom>
            <a:avLst/>
            <a:gdLst/>
            <a:ahLst/>
            <a:cxnLst/>
            <a:rect l="l" t="t" r="r" b="b"/>
            <a:pathLst>
              <a:path w="2436139" h="2838721">
                <a:moveTo>
                  <a:pt x="0" y="0"/>
                </a:moveTo>
                <a:lnTo>
                  <a:pt x="2436139" y="0"/>
                </a:lnTo>
                <a:lnTo>
                  <a:pt x="2436139" y="2838721"/>
                </a:lnTo>
                <a:lnTo>
                  <a:pt x="0" y="28387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rot="-10325232" flipV="1">
            <a:off x="404610" y="4626865"/>
            <a:ext cx="1824069" cy="1824069"/>
          </a:xfrm>
          <a:custGeom>
            <a:avLst/>
            <a:gdLst/>
            <a:ahLst/>
            <a:cxnLst/>
            <a:rect l="l" t="t" r="r" b="b"/>
            <a:pathLst>
              <a:path w="2736104" h="2736104">
                <a:moveTo>
                  <a:pt x="0" y="2736104"/>
                </a:moveTo>
                <a:lnTo>
                  <a:pt x="2736103" y="2736104"/>
                </a:lnTo>
                <a:lnTo>
                  <a:pt x="2736103" y="0"/>
                </a:lnTo>
                <a:lnTo>
                  <a:pt x="0" y="0"/>
                </a:lnTo>
                <a:lnTo>
                  <a:pt x="0" y="2736104"/>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Freeform 20"/>
          <p:cNvSpPr/>
          <p:nvPr/>
        </p:nvSpPr>
        <p:spPr>
          <a:xfrm>
            <a:off x="10079337" y="4766705"/>
            <a:ext cx="1811652" cy="1768831"/>
          </a:xfrm>
          <a:custGeom>
            <a:avLst/>
            <a:gdLst/>
            <a:ahLst/>
            <a:cxnLst/>
            <a:rect l="l" t="t" r="r" b="b"/>
            <a:pathLst>
              <a:path w="2717478" h="2653247">
                <a:moveTo>
                  <a:pt x="0" y="0"/>
                </a:moveTo>
                <a:lnTo>
                  <a:pt x="2717478" y="0"/>
                </a:lnTo>
                <a:lnTo>
                  <a:pt x="2717478" y="2653246"/>
                </a:lnTo>
                <a:lnTo>
                  <a:pt x="0" y="26532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Freeform 21"/>
          <p:cNvSpPr/>
          <p:nvPr/>
        </p:nvSpPr>
        <p:spPr>
          <a:xfrm rot="-734777">
            <a:off x="10513585" y="335603"/>
            <a:ext cx="1091521" cy="1936570"/>
          </a:xfrm>
          <a:custGeom>
            <a:avLst/>
            <a:gdLst/>
            <a:ahLst/>
            <a:cxnLst/>
            <a:rect l="l" t="t" r="r" b="b"/>
            <a:pathLst>
              <a:path w="1637282" h="2904855">
                <a:moveTo>
                  <a:pt x="0" y="0"/>
                </a:moveTo>
                <a:lnTo>
                  <a:pt x="1637282" y="0"/>
                </a:lnTo>
                <a:lnTo>
                  <a:pt x="1637282" y="2904855"/>
                </a:lnTo>
                <a:lnTo>
                  <a:pt x="0" y="290485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2" name="Group 22"/>
          <p:cNvGrpSpPr/>
          <p:nvPr/>
        </p:nvGrpSpPr>
        <p:grpSpPr>
          <a:xfrm>
            <a:off x="1240094" y="2693248"/>
            <a:ext cx="153101" cy="153101"/>
            <a:chOff x="0" y="0"/>
            <a:chExt cx="6350000" cy="6350000"/>
          </a:xfrm>
        </p:grpSpPr>
        <p:sp>
          <p:nvSpPr>
            <p:cNvPr id="23" name="Freeform 2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24" name="Freeform 24"/>
          <p:cNvSpPr/>
          <p:nvPr/>
        </p:nvSpPr>
        <p:spPr>
          <a:xfrm>
            <a:off x="372312" y="2846349"/>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5" name="Freeform 25"/>
          <p:cNvSpPr/>
          <p:nvPr/>
        </p:nvSpPr>
        <p:spPr>
          <a:xfrm rot="-771795">
            <a:off x="478631" y="4873456"/>
            <a:ext cx="289141" cy="274421"/>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26" name="Group 26"/>
          <p:cNvGrpSpPr>
            <a:grpSpLocks noChangeAspect="1"/>
          </p:cNvGrpSpPr>
          <p:nvPr/>
        </p:nvGrpSpPr>
        <p:grpSpPr>
          <a:xfrm rot="1977585">
            <a:off x="2179411" y="6284184"/>
            <a:ext cx="332279" cy="175049"/>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8" name="Group 28"/>
          <p:cNvGrpSpPr/>
          <p:nvPr/>
        </p:nvGrpSpPr>
        <p:grpSpPr>
          <a:xfrm>
            <a:off x="1353927" y="6172200"/>
            <a:ext cx="153101" cy="153101"/>
            <a:chOff x="0" y="0"/>
            <a:chExt cx="6350000" cy="6350000"/>
          </a:xfrm>
        </p:grpSpPr>
        <p:sp>
          <p:nvSpPr>
            <p:cNvPr id="29" name="Freeform 2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30" name="Freeform 30"/>
          <p:cNvSpPr/>
          <p:nvPr/>
        </p:nvSpPr>
        <p:spPr>
          <a:xfrm>
            <a:off x="1238507" y="4111791"/>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31" name="Group 31"/>
          <p:cNvGrpSpPr>
            <a:grpSpLocks noChangeAspect="1"/>
          </p:cNvGrpSpPr>
          <p:nvPr/>
        </p:nvGrpSpPr>
        <p:grpSpPr>
          <a:xfrm rot="-874149">
            <a:off x="702475" y="3626403"/>
            <a:ext cx="332279" cy="175049"/>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3" name="Freeform 33"/>
          <p:cNvSpPr/>
          <p:nvPr/>
        </p:nvSpPr>
        <p:spPr>
          <a:xfrm>
            <a:off x="2566849" y="528540"/>
            <a:ext cx="309375" cy="31452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34" name="Group 34"/>
          <p:cNvGrpSpPr/>
          <p:nvPr/>
        </p:nvGrpSpPr>
        <p:grpSpPr>
          <a:xfrm rot="-2074858">
            <a:off x="10244066" y="1782751"/>
            <a:ext cx="153101" cy="153101"/>
            <a:chOff x="0" y="0"/>
            <a:chExt cx="6350000" cy="6350000"/>
          </a:xfrm>
        </p:grpSpPr>
        <p:sp>
          <p:nvSpPr>
            <p:cNvPr id="35" name="Freeform 3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36" name="Freeform 36"/>
          <p:cNvSpPr/>
          <p:nvPr/>
        </p:nvSpPr>
        <p:spPr>
          <a:xfrm rot="-2074858">
            <a:off x="9724412" y="559705"/>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7" name="Freeform 37"/>
          <p:cNvSpPr/>
          <p:nvPr/>
        </p:nvSpPr>
        <p:spPr>
          <a:xfrm rot="-2846654">
            <a:off x="11361630" y="3932551"/>
            <a:ext cx="289141" cy="274421"/>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8" name="Freeform 38"/>
          <p:cNvSpPr/>
          <p:nvPr/>
        </p:nvSpPr>
        <p:spPr>
          <a:xfrm rot="-2074858">
            <a:off x="11519688" y="2753260"/>
            <a:ext cx="309375" cy="314521"/>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39" name="Group 39"/>
          <p:cNvGrpSpPr>
            <a:grpSpLocks noChangeAspect="1"/>
          </p:cNvGrpSpPr>
          <p:nvPr/>
        </p:nvGrpSpPr>
        <p:grpSpPr>
          <a:xfrm rot="-2949008">
            <a:off x="10577587" y="2979679"/>
            <a:ext cx="332279" cy="175049"/>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1" name="Group 41"/>
          <p:cNvGrpSpPr>
            <a:grpSpLocks noChangeAspect="1"/>
          </p:cNvGrpSpPr>
          <p:nvPr/>
        </p:nvGrpSpPr>
        <p:grpSpPr>
          <a:xfrm rot="-2949008">
            <a:off x="9572828" y="6297361"/>
            <a:ext cx="332279" cy="175049"/>
            <a:chOff x="0" y="0"/>
            <a:chExt cx="1610360" cy="848360"/>
          </a:xfrm>
        </p:grpSpPr>
        <p:sp>
          <p:nvSpPr>
            <p:cNvPr id="42" name="Freeform 4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3" name="Group 43"/>
          <p:cNvGrpSpPr/>
          <p:nvPr/>
        </p:nvGrpSpPr>
        <p:grpSpPr>
          <a:xfrm>
            <a:off x="10492302" y="4192501"/>
            <a:ext cx="153101" cy="153101"/>
            <a:chOff x="0" y="0"/>
            <a:chExt cx="6350000" cy="6350000"/>
          </a:xfrm>
        </p:grpSpPr>
        <p:sp>
          <p:nvSpPr>
            <p:cNvPr id="44" name="Freeform 4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pic>
        <p:nvPicPr>
          <p:cNvPr id="2050" name="Picture 2" descr="Science Wordsearch. States of matter | Teaching Resources">
            <a:extLst>
              <a:ext uri="{FF2B5EF4-FFF2-40B4-BE49-F238E27FC236}">
                <a16:creationId xmlns:a16="http://schemas.microsoft.com/office/drawing/2014/main" id="{048BF530-F8DD-4A26-ADC2-3CEB19F47DC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19255" y="1460303"/>
            <a:ext cx="6805896" cy="5036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1392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579658" y="-557696"/>
            <a:ext cx="13390914" cy="8004484"/>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sp>
          <p:sp>
            <p:nvSpPr>
              <p:cNvPr id="6" name="TextBox 6"/>
              <p:cNvSpPr txBox="1"/>
              <p:nvPr/>
            </p:nvSpPr>
            <p:spPr>
              <a:xfrm>
                <a:off x="0" y="-57150"/>
                <a:ext cx="812800" cy="869950"/>
              </a:xfrm>
              <a:prstGeom prst="rect">
                <a:avLst/>
              </a:prstGeom>
            </p:spPr>
            <p:txBody>
              <a:bodyPr lIns="35665" tIns="35665" rIns="35665" bIns="35665" rtlCol="0" anchor="ctr"/>
              <a:lstStyle/>
              <a:p>
                <a:pPr algn="ctr">
                  <a:lnSpc>
                    <a:spcPts val="1867"/>
                  </a:lnSpc>
                </a:pPr>
                <a:endParaRPr sz="1200"/>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sp>
          <p:sp>
            <p:nvSpPr>
              <p:cNvPr id="9" name="TextBox 9"/>
              <p:cNvSpPr txBox="1"/>
              <p:nvPr/>
            </p:nvSpPr>
            <p:spPr>
              <a:xfrm>
                <a:off x="0" y="-57150"/>
                <a:ext cx="812800" cy="869950"/>
              </a:xfrm>
              <a:prstGeom prst="rect">
                <a:avLst/>
              </a:prstGeom>
            </p:spPr>
            <p:txBody>
              <a:bodyPr lIns="35665" tIns="35665" rIns="35665" bIns="35665" rtlCol="0" anchor="ctr"/>
              <a:lstStyle/>
              <a:p>
                <a:pPr algn="ctr">
                  <a:lnSpc>
                    <a:spcPts val="1867"/>
                  </a:lnSpc>
                </a:pPr>
                <a:endParaRPr sz="1200"/>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sp>
          <p:sp>
            <p:nvSpPr>
              <p:cNvPr id="12" name="TextBox 12"/>
              <p:cNvSpPr txBox="1"/>
              <p:nvPr/>
            </p:nvSpPr>
            <p:spPr>
              <a:xfrm>
                <a:off x="0" y="-57150"/>
                <a:ext cx="812800" cy="869950"/>
              </a:xfrm>
              <a:prstGeom prst="rect">
                <a:avLst/>
              </a:prstGeom>
            </p:spPr>
            <p:txBody>
              <a:bodyPr lIns="35665" tIns="35665" rIns="35665" bIns="35665" rtlCol="0" anchor="ctr"/>
              <a:lstStyle/>
              <a:p>
                <a:pPr algn="ctr">
                  <a:lnSpc>
                    <a:spcPts val="1867"/>
                  </a:lnSpc>
                </a:pPr>
                <a:endParaRPr sz="1200"/>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sp>
          <p:sp>
            <p:nvSpPr>
              <p:cNvPr id="15" name="TextBox 15"/>
              <p:cNvSpPr txBox="1"/>
              <p:nvPr/>
            </p:nvSpPr>
            <p:spPr>
              <a:xfrm>
                <a:off x="0" y="-57150"/>
                <a:ext cx="812800" cy="869950"/>
              </a:xfrm>
              <a:prstGeom prst="rect">
                <a:avLst/>
              </a:prstGeom>
            </p:spPr>
            <p:txBody>
              <a:bodyPr lIns="35665" tIns="35665" rIns="35665" bIns="35665" rtlCol="0" anchor="ctr"/>
              <a:lstStyle/>
              <a:p>
                <a:pPr algn="ctr">
                  <a:lnSpc>
                    <a:spcPts val="1867"/>
                  </a:lnSpc>
                </a:pPr>
                <a:endParaRPr sz="1200"/>
              </a:p>
            </p:txBody>
          </p:sp>
        </p:grpSp>
      </p:grpSp>
      <p:sp>
        <p:nvSpPr>
          <p:cNvPr id="16" name="TextBox 16"/>
          <p:cNvSpPr txBox="1"/>
          <p:nvPr/>
        </p:nvSpPr>
        <p:spPr>
          <a:xfrm>
            <a:off x="2285548" y="698641"/>
            <a:ext cx="7505991" cy="2205732"/>
          </a:xfrm>
          <a:prstGeom prst="rect">
            <a:avLst/>
          </a:prstGeom>
        </p:spPr>
        <p:txBody>
          <a:bodyPr lIns="0" tIns="0" rIns="0" bIns="0" rtlCol="0" anchor="t">
            <a:spAutoFit/>
          </a:bodyPr>
          <a:lstStyle/>
          <a:p>
            <a:pPr algn="ctr">
              <a:lnSpc>
                <a:spcPts val="8647"/>
              </a:lnSpc>
            </a:pPr>
            <a:r>
              <a:rPr lang="en-US" sz="7266" spc="239" dirty="0">
                <a:solidFill>
                  <a:srgbClr val="00AD9C"/>
                </a:solidFill>
                <a:latin typeface="Marykate Semi-Bold"/>
              </a:rPr>
              <a:t>GUIDING QUESTIONS</a:t>
            </a:r>
          </a:p>
        </p:txBody>
      </p:sp>
      <p:sp>
        <p:nvSpPr>
          <p:cNvPr id="17" name="TextBox 17"/>
          <p:cNvSpPr txBox="1"/>
          <p:nvPr/>
        </p:nvSpPr>
        <p:spPr>
          <a:xfrm>
            <a:off x="2652800" y="3223859"/>
            <a:ext cx="6597033" cy="2280561"/>
          </a:xfrm>
          <a:prstGeom prst="rect">
            <a:avLst/>
          </a:prstGeom>
        </p:spPr>
        <p:txBody>
          <a:bodyPr lIns="0" tIns="0" rIns="0" bIns="0" rtlCol="0" anchor="t">
            <a:spAutoFit/>
          </a:bodyPr>
          <a:lstStyle/>
          <a:p>
            <a:pPr marL="323864" lvl="1" algn="ctr">
              <a:lnSpc>
                <a:spcPts val="3570"/>
              </a:lnSpc>
            </a:pPr>
            <a:r>
              <a:rPr lang="en-US" sz="2999" dirty="0">
                <a:solidFill>
                  <a:srgbClr val="003933"/>
                </a:solidFill>
                <a:latin typeface="Dosis Semi-Bold"/>
              </a:rPr>
              <a:t>• What are the similarities and differences between solids. liquids and gases?</a:t>
            </a:r>
          </a:p>
          <a:p>
            <a:pPr marL="323864" lvl="1" algn="ctr">
              <a:lnSpc>
                <a:spcPts val="3570"/>
              </a:lnSpc>
            </a:pPr>
            <a:r>
              <a:rPr lang="en-US" sz="2999" dirty="0">
                <a:solidFill>
                  <a:srgbClr val="003933"/>
                </a:solidFill>
                <a:latin typeface="Dosis Semi-Bold"/>
              </a:rPr>
              <a:t>• What is the relationship between particle motion and state of matter?</a:t>
            </a:r>
          </a:p>
        </p:txBody>
      </p:sp>
      <p:sp>
        <p:nvSpPr>
          <p:cNvPr id="18" name="Freeform 18"/>
          <p:cNvSpPr/>
          <p:nvPr/>
        </p:nvSpPr>
        <p:spPr>
          <a:xfrm rot="542064">
            <a:off x="504598" y="357648"/>
            <a:ext cx="1624093" cy="1892481"/>
          </a:xfrm>
          <a:custGeom>
            <a:avLst/>
            <a:gdLst/>
            <a:ahLst/>
            <a:cxnLst/>
            <a:rect l="l" t="t" r="r" b="b"/>
            <a:pathLst>
              <a:path w="2436139" h="2838721">
                <a:moveTo>
                  <a:pt x="0" y="0"/>
                </a:moveTo>
                <a:lnTo>
                  <a:pt x="2436139" y="0"/>
                </a:lnTo>
                <a:lnTo>
                  <a:pt x="2436139" y="2838721"/>
                </a:lnTo>
                <a:lnTo>
                  <a:pt x="0" y="28387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rot="-10325232" flipV="1">
            <a:off x="404610" y="4626865"/>
            <a:ext cx="1824069" cy="1824069"/>
          </a:xfrm>
          <a:custGeom>
            <a:avLst/>
            <a:gdLst/>
            <a:ahLst/>
            <a:cxnLst/>
            <a:rect l="l" t="t" r="r" b="b"/>
            <a:pathLst>
              <a:path w="2736104" h="2736104">
                <a:moveTo>
                  <a:pt x="0" y="2736104"/>
                </a:moveTo>
                <a:lnTo>
                  <a:pt x="2736103" y="2736104"/>
                </a:lnTo>
                <a:lnTo>
                  <a:pt x="2736103" y="0"/>
                </a:lnTo>
                <a:lnTo>
                  <a:pt x="0" y="0"/>
                </a:lnTo>
                <a:lnTo>
                  <a:pt x="0" y="2736104"/>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Freeform 20"/>
          <p:cNvSpPr/>
          <p:nvPr/>
        </p:nvSpPr>
        <p:spPr>
          <a:xfrm>
            <a:off x="10079337" y="4766705"/>
            <a:ext cx="1811652" cy="1768831"/>
          </a:xfrm>
          <a:custGeom>
            <a:avLst/>
            <a:gdLst/>
            <a:ahLst/>
            <a:cxnLst/>
            <a:rect l="l" t="t" r="r" b="b"/>
            <a:pathLst>
              <a:path w="2717478" h="2653247">
                <a:moveTo>
                  <a:pt x="0" y="0"/>
                </a:moveTo>
                <a:lnTo>
                  <a:pt x="2717478" y="0"/>
                </a:lnTo>
                <a:lnTo>
                  <a:pt x="2717478" y="2653246"/>
                </a:lnTo>
                <a:lnTo>
                  <a:pt x="0" y="26532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Freeform 21"/>
          <p:cNvSpPr/>
          <p:nvPr/>
        </p:nvSpPr>
        <p:spPr>
          <a:xfrm rot="-734777">
            <a:off x="10513585" y="335603"/>
            <a:ext cx="1091521" cy="1936570"/>
          </a:xfrm>
          <a:custGeom>
            <a:avLst/>
            <a:gdLst/>
            <a:ahLst/>
            <a:cxnLst/>
            <a:rect l="l" t="t" r="r" b="b"/>
            <a:pathLst>
              <a:path w="1637282" h="2904855">
                <a:moveTo>
                  <a:pt x="0" y="0"/>
                </a:moveTo>
                <a:lnTo>
                  <a:pt x="1637282" y="0"/>
                </a:lnTo>
                <a:lnTo>
                  <a:pt x="1637282" y="2904855"/>
                </a:lnTo>
                <a:lnTo>
                  <a:pt x="0" y="290485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2" name="Group 22"/>
          <p:cNvGrpSpPr/>
          <p:nvPr/>
        </p:nvGrpSpPr>
        <p:grpSpPr>
          <a:xfrm>
            <a:off x="1240094" y="2693248"/>
            <a:ext cx="153101" cy="153101"/>
            <a:chOff x="0" y="0"/>
            <a:chExt cx="6350000" cy="6350000"/>
          </a:xfrm>
        </p:grpSpPr>
        <p:sp>
          <p:nvSpPr>
            <p:cNvPr id="23" name="Freeform 2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24" name="Freeform 24"/>
          <p:cNvSpPr/>
          <p:nvPr/>
        </p:nvSpPr>
        <p:spPr>
          <a:xfrm>
            <a:off x="372312" y="2846349"/>
            <a:ext cx="158801" cy="157358"/>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5" name="Freeform 25"/>
          <p:cNvSpPr/>
          <p:nvPr/>
        </p:nvSpPr>
        <p:spPr>
          <a:xfrm rot="-771795">
            <a:off x="478631" y="4873456"/>
            <a:ext cx="289141" cy="274421"/>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26" name="Group 26"/>
          <p:cNvGrpSpPr>
            <a:grpSpLocks noChangeAspect="1"/>
          </p:cNvGrpSpPr>
          <p:nvPr/>
        </p:nvGrpSpPr>
        <p:grpSpPr>
          <a:xfrm rot="1977585">
            <a:off x="2179411" y="6284184"/>
            <a:ext cx="332279" cy="175049"/>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8" name="Group 28"/>
          <p:cNvGrpSpPr/>
          <p:nvPr/>
        </p:nvGrpSpPr>
        <p:grpSpPr>
          <a:xfrm>
            <a:off x="1353927" y="6172200"/>
            <a:ext cx="153101" cy="153101"/>
            <a:chOff x="0" y="0"/>
            <a:chExt cx="6350000" cy="6350000"/>
          </a:xfrm>
        </p:grpSpPr>
        <p:sp>
          <p:nvSpPr>
            <p:cNvPr id="29" name="Freeform 2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30" name="Freeform 30"/>
          <p:cNvSpPr/>
          <p:nvPr/>
        </p:nvSpPr>
        <p:spPr>
          <a:xfrm>
            <a:off x="1238507" y="4111791"/>
            <a:ext cx="309375" cy="31452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31" name="Group 31"/>
          <p:cNvGrpSpPr>
            <a:grpSpLocks noChangeAspect="1"/>
          </p:cNvGrpSpPr>
          <p:nvPr/>
        </p:nvGrpSpPr>
        <p:grpSpPr>
          <a:xfrm rot="-874149">
            <a:off x="702475" y="3626403"/>
            <a:ext cx="332279" cy="175049"/>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3" name="Freeform 33"/>
          <p:cNvSpPr/>
          <p:nvPr/>
        </p:nvSpPr>
        <p:spPr>
          <a:xfrm>
            <a:off x="2566849" y="528540"/>
            <a:ext cx="309375" cy="31452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34" name="Group 34"/>
          <p:cNvGrpSpPr/>
          <p:nvPr/>
        </p:nvGrpSpPr>
        <p:grpSpPr>
          <a:xfrm rot="-2074858">
            <a:off x="10244066" y="1782751"/>
            <a:ext cx="153101" cy="153101"/>
            <a:chOff x="0" y="0"/>
            <a:chExt cx="6350000" cy="6350000"/>
          </a:xfrm>
        </p:grpSpPr>
        <p:sp>
          <p:nvSpPr>
            <p:cNvPr id="35" name="Freeform 3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36" name="Freeform 36"/>
          <p:cNvSpPr/>
          <p:nvPr/>
        </p:nvSpPr>
        <p:spPr>
          <a:xfrm rot="-2074858">
            <a:off x="9724412" y="559705"/>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7" name="Freeform 37"/>
          <p:cNvSpPr/>
          <p:nvPr/>
        </p:nvSpPr>
        <p:spPr>
          <a:xfrm rot="-2846654">
            <a:off x="11361630" y="3932551"/>
            <a:ext cx="289141" cy="274421"/>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8" name="Freeform 38"/>
          <p:cNvSpPr/>
          <p:nvPr/>
        </p:nvSpPr>
        <p:spPr>
          <a:xfrm rot="-2074858">
            <a:off x="11519688" y="2753260"/>
            <a:ext cx="309375" cy="314521"/>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39" name="Group 39"/>
          <p:cNvGrpSpPr>
            <a:grpSpLocks noChangeAspect="1"/>
          </p:cNvGrpSpPr>
          <p:nvPr/>
        </p:nvGrpSpPr>
        <p:grpSpPr>
          <a:xfrm rot="-2949008">
            <a:off x="10577587" y="2979679"/>
            <a:ext cx="332279" cy="175049"/>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1" name="Group 41"/>
          <p:cNvGrpSpPr>
            <a:grpSpLocks noChangeAspect="1"/>
          </p:cNvGrpSpPr>
          <p:nvPr/>
        </p:nvGrpSpPr>
        <p:grpSpPr>
          <a:xfrm rot="-2949008">
            <a:off x="9572828" y="6297361"/>
            <a:ext cx="332279" cy="175049"/>
            <a:chOff x="0" y="0"/>
            <a:chExt cx="1610360" cy="848360"/>
          </a:xfrm>
        </p:grpSpPr>
        <p:sp>
          <p:nvSpPr>
            <p:cNvPr id="42" name="Freeform 4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3" name="Group 43"/>
          <p:cNvGrpSpPr/>
          <p:nvPr/>
        </p:nvGrpSpPr>
        <p:grpSpPr>
          <a:xfrm>
            <a:off x="10492302" y="4192501"/>
            <a:ext cx="153101" cy="153101"/>
            <a:chOff x="0" y="0"/>
            <a:chExt cx="6350000" cy="6350000"/>
          </a:xfrm>
        </p:grpSpPr>
        <p:sp>
          <p:nvSpPr>
            <p:cNvPr id="44" name="Freeform 4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667000" y="-26416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579658" y="-557696"/>
            <a:ext cx="13390914" cy="8004484"/>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E65C7E"/>
              </a:solidFill>
            </p:spPr>
          </p:sp>
          <p:sp>
            <p:nvSpPr>
              <p:cNvPr id="6" name="TextBox 6"/>
              <p:cNvSpPr txBox="1"/>
              <p:nvPr/>
            </p:nvSpPr>
            <p:spPr>
              <a:xfrm>
                <a:off x="0" y="-57150"/>
                <a:ext cx="812800" cy="869950"/>
              </a:xfrm>
              <a:prstGeom prst="rect">
                <a:avLst/>
              </a:prstGeom>
            </p:spPr>
            <p:txBody>
              <a:bodyPr lIns="35665" tIns="35665" rIns="35665" bIns="35665" rtlCol="0" anchor="ctr"/>
              <a:lstStyle/>
              <a:p>
                <a:pPr algn="ctr">
                  <a:lnSpc>
                    <a:spcPts val="1867"/>
                  </a:lnSpc>
                </a:pPr>
                <a:endParaRPr sz="1200"/>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E65C7E"/>
              </a:solidFill>
            </p:spPr>
          </p:sp>
          <p:sp>
            <p:nvSpPr>
              <p:cNvPr id="9" name="TextBox 9"/>
              <p:cNvSpPr txBox="1"/>
              <p:nvPr/>
            </p:nvSpPr>
            <p:spPr>
              <a:xfrm>
                <a:off x="0" y="-57150"/>
                <a:ext cx="812800" cy="869950"/>
              </a:xfrm>
              <a:prstGeom prst="rect">
                <a:avLst/>
              </a:prstGeom>
            </p:spPr>
            <p:txBody>
              <a:bodyPr lIns="35665" tIns="35665" rIns="35665" bIns="35665" rtlCol="0" anchor="ctr"/>
              <a:lstStyle/>
              <a:p>
                <a:pPr algn="ctr">
                  <a:lnSpc>
                    <a:spcPts val="1867"/>
                  </a:lnSpc>
                </a:pPr>
                <a:endParaRPr sz="1200"/>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E65C7E"/>
              </a:solidFill>
            </p:spPr>
          </p:sp>
          <p:sp>
            <p:nvSpPr>
              <p:cNvPr id="12" name="TextBox 12"/>
              <p:cNvSpPr txBox="1"/>
              <p:nvPr/>
            </p:nvSpPr>
            <p:spPr>
              <a:xfrm>
                <a:off x="0" y="-57150"/>
                <a:ext cx="812800" cy="869950"/>
              </a:xfrm>
              <a:prstGeom prst="rect">
                <a:avLst/>
              </a:prstGeom>
            </p:spPr>
            <p:txBody>
              <a:bodyPr lIns="35665" tIns="35665" rIns="35665" bIns="35665" rtlCol="0" anchor="ctr"/>
              <a:lstStyle/>
              <a:p>
                <a:pPr algn="ctr">
                  <a:lnSpc>
                    <a:spcPts val="1867"/>
                  </a:lnSpc>
                </a:pPr>
                <a:endParaRPr sz="1200"/>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E65C7E"/>
              </a:solidFill>
            </p:spPr>
          </p:sp>
          <p:sp>
            <p:nvSpPr>
              <p:cNvPr id="15" name="TextBox 15"/>
              <p:cNvSpPr txBox="1"/>
              <p:nvPr/>
            </p:nvSpPr>
            <p:spPr>
              <a:xfrm>
                <a:off x="0" y="-57150"/>
                <a:ext cx="812800" cy="869950"/>
              </a:xfrm>
              <a:prstGeom prst="rect">
                <a:avLst/>
              </a:prstGeom>
            </p:spPr>
            <p:txBody>
              <a:bodyPr lIns="35665" tIns="35665" rIns="35665" bIns="35665" rtlCol="0" anchor="ctr"/>
              <a:lstStyle/>
              <a:p>
                <a:pPr algn="ctr">
                  <a:lnSpc>
                    <a:spcPts val="1867"/>
                  </a:lnSpc>
                </a:pPr>
                <a:endParaRPr sz="1200"/>
              </a:p>
            </p:txBody>
          </p:sp>
        </p:grpSp>
      </p:grpSp>
      <p:sp>
        <p:nvSpPr>
          <p:cNvPr id="16" name="Freeform 16"/>
          <p:cNvSpPr/>
          <p:nvPr/>
        </p:nvSpPr>
        <p:spPr>
          <a:xfrm rot="771677">
            <a:off x="8926195" y="3531447"/>
            <a:ext cx="2963732" cy="4212022"/>
          </a:xfrm>
          <a:custGeom>
            <a:avLst/>
            <a:gdLst/>
            <a:ahLst/>
            <a:cxnLst/>
            <a:rect l="l" t="t" r="r" b="b"/>
            <a:pathLst>
              <a:path w="4445598" h="6318033">
                <a:moveTo>
                  <a:pt x="0" y="0"/>
                </a:moveTo>
                <a:lnTo>
                  <a:pt x="4445597" y="0"/>
                </a:lnTo>
                <a:lnTo>
                  <a:pt x="4445597" y="6318033"/>
                </a:lnTo>
                <a:lnTo>
                  <a:pt x="0" y="63180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17"/>
          <p:cNvSpPr/>
          <p:nvPr/>
        </p:nvSpPr>
        <p:spPr>
          <a:xfrm rot="-873501">
            <a:off x="7952627" y="285864"/>
            <a:ext cx="1274111" cy="2110726"/>
          </a:xfrm>
          <a:custGeom>
            <a:avLst/>
            <a:gdLst/>
            <a:ahLst/>
            <a:cxnLst/>
            <a:rect l="l" t="t" r="r" b="b"/>
            <a:pathLst>
              <a:path w="1911167" h="3166089">
                <a:moveTo>
                  <a:pt x="0" y="0"/>
                </a:moveTo>
                <a:lnTo>
                  <a:pt x="1911166" y="0"/>
                </a:lnTo>
                <a:lnTo>
                  <a:pt x="1911166" y="3166089"/>
                </a:lnTo>
                <a:lnTo>
                  <a:pt x="0" y="31660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8" name="Freeform 18"/>
          <p:cNvSpPr/>
          <p:nvPr/>
        </p:nvSpPr>
        <p:spPr>
          <a:xfrm rot="-6816188">
            <a:off x="9795033" y="505183"/>
            <a:ext cx="2437450" cy="2362111"/>
          </a:xfrm>
          <a:custGeom>
            <a:avLst/>
            <a:gdLst/>
            <a:ahLst/>
            <a:cxnLst/>
            <a:rect l="l" t="t" r="r" b="b"/>
            <a:pathLst>
              <a:path w="3656175" h="3543166">
                <a:moveTo>
                  <a:pt x="0" y="0"/>
                </a:moveTo>
                <a:lnTo>
                  <a:pt x="3656175" y="0"/>
                </a:lnTo>
                <a:lnTo>
                  <a:pt x="3656175" y="3543166"/>
                </a:lnTo>
                <a:lnTo>
                  <a:pt x="0" y="35431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9" name="Freeform 19"/>
          <p:cNvSpPr/>
          <p:nvPr/>
        </p:nvSpPr>
        <p:spPr>
          <a:xfrm rot="776812">
            <a:off x="7769551" y="3171639"/>
            <a:ext cx="935644" cy="1837872"/>
          </a:xfrm>
          <a:custGeom>
            <a:avLst/>
            <a:gdLst/>
            <a:ahLst/>
            <a:cxnLst/>
            <a:rect l="l" t="t" r="r" b="b"/>
            <a:pathLst>
              <a:path w="1403466" h="2756808">
                <a:moveTo>
                  <a:pt x="0" y="0"/>
                </a:moveTo>
                <a:lnTo>
                  <a:pt x="1403466" y="0"/>
                </a:lnTo>
                <a:lnTo>
                  <a:pt x="1403466" y="2756809"/>
                </a:lnTo>
                <a:lnTo>
                  <a:pt x="0" y="2756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0" name="Group 20"/>
          <p:cNvGrpSpPr/>
          <p:nvPr/>
        </p:nvGrpSpPr>
        <p:grpSpPr>
          <a:xfrm>
            <a:off x="11429650" y="609250"/>
            <a:ext cx="153101" cy="153101"/>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22" name="Freeform 22"/>
          <p:cNvSpPr/>
          <p:nvPr/>
        </p:nvSpPr>
        <p:spPr>
          <a:xfrm>
            <a:off x="7707798" y="1262548"/>
            <a:ext cx="158801" cy="157358"/>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3" name="Freeform 23"/>
          <p:cNvSpPr/>
          <p:nvPr/>
        </p:nvSpPr>
        <p:spPr>
          <a:xfrm rot="-771795">
            <a:off x="11655472" y="6334056"/>
            <a:ext cx="289141" cy="274421"/>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4" name="Freeform 24"/>
          <p:cNvSpPr/>
          <p:nvPr/>
        </p:nvSpPr>
        <p:spPr>
          <a:xfrm>
            <a:off x="9604915" y="2849804"/>
            <a:ext cx="309375" cy="31452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25" name="Group 25"/>
          <p:cNvGrpSpPr>
            <a:grpSpLocks noChangeAspect="1"/>
          </p:cNvGrpSpPr>
          <p:nvPr/>
        </p:nvGrpSpPr>
        <p:grpSpPr>
          <a:xfrm rot="-874149">
            <a:off x="9094579" y="3680338"/>
            <a:ext cx="332279" cy="175049"/>
            <a:chOff x="0" y="0"/>
            <a:chExt cx="1610360" cy="848360"/>
          </a:xfrm>
        </p:grpSpPr>
        <p:sp>
          <p:nvSpPr>
            <p:cNvPr id="26" name="Freeform 2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7" name="Group 27"/>
          <p:cNvGrpSpPr/>
          <p:nvPr/>
        </p:nvGrpSpPr>
        <p:grpSpPr>
          <a:xfrm>
            <a:off x="11429650" y="3164324"/>
            <a:ext cx="153101" cy="153101"/>
            <a:chOff x="0" y="0"/>
            <a:chExt cx="6350000" cy="6350000"/>
          </a:xfrm>
        </p:grpSpPr>
        <p:sp>
          <p:nvSpPr>
            <p:cNvPr id="28" name="Freeform 2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29" name="Freeform 29"/>
          <p:cNvSpPr/>
          <p:nvPr/>
        </p:nvSpPr>
        <p:spPr>
          <a:xfrm>
            <a:off x="8438001" y="6199346"/>
            <a:ext cx="303360" cy="271921"/>
          </a:xfrm>
          <a:custGeom>
            <a:avLst/>
            <a:gdLst/>
            <a:ahLst/>
            <a:cxnLst/>
            <a:rect l="l" t="t" r="r" b="b"/>
            <a:pathLst>
              <a:path w="455040" h="407881">
                <a:moveTo>
                  <a:pt x="0" y="0"/>
                </a:moveTo>
                <a:lnTo>
                  <a:pt x="455040" y="0"/>
                </a:lnTo>
                <a:lnTo>
                  <a:pt x="455040" y="407881"/>
                </a:lnTo>
                <a:lnTo>
                  <a:pt x="0" y="4078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0" name="Freeform 30"/>
          <p:cNvSpPr/>
          <p:nvPr/>
        </p:nvSpPr>
        <p:spPr>
          <a:xfrm>
            <a:off x="9260718" y="494026"/>
            <a:ext cx="379064" cy="33977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31" name="Group 31"/>
          <p:cNvGrpSpPr>
            <a:grpSpLocks noChangeAspect="1"/>
          </p:cNvGrpSpPr>
          <p:nvPr/>
        </p:nvGrpSpPr>
        <p:grpSpPr>
          <a:xfrm rot="-9583335">
            <a:off x="7990051" y="5479000"/>
            <a:ext cx="332279" cy="175049"/>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3" name="TextBox 33"/>
          <p:cNvSpPr txBox="1"/>
          <p:nvPr/>
        </p:nvSpPr>
        <p:spPr>
          <a:xfrm>
            <a:off x="779840" y="1886172"/>
            <a:ext cx="6059119" cy="3612977"/>
          </a:xfrm>
          <a:prstGeom prst="rect">
            <a:avLst/>
          </a:prstGeom>
        </p:spPr>
        <p:txBody>
          <a:bodyPr lIns="0" tIns="0" rIns="0" bIns="0" rtlCol="0" anchor="t">
            <a:spAutoFit/>
          </a:bodyPr>
          <a:lstStyle/>
          <a:p>
            <a:pPr algn="just">
              <a:lnSpc>
                <a:spcPct val="150000"/>
              </a:lnSpc>
            </a:pPr>
            <a:r>
              <a:rPr lang="en-US" sz="3200" b="1" dirty="0"/>
              <a:t>solid</a:t>
            </a:r>
          </a:p>
          <a:p>
            <a:pPr algn="just">
              <a:lnSpc>
                <a:spcPct val="150000"/>
              </a:lnSpc>
            </a:pPr>
            <a:r>
              <a:rPr lang="en-US" sz="3200" b="1" dirty="0"/>
              <a:t>liquid</a:t>
            </a:r>
          </a:p>
          <a:p>
            <a:pPr algn="just">
              <a:lnSpc>
                <a:spcPct val="150000"/>
              </a:lnSpc>
            </a:pPr>
            <a:r>
              <a:rPr lang="en-US" sz="3200" b="1" dirty="0"/>
              <a:t>surface tension</a:t>
            </a:r>
          </a:p>
          <a:p>
            <a:pPr algn="just">
              <a:lnSpc>
                <a:spcPct val="150000"/>
              </a:lnSpc>
            </a:pPr>
            <a:r>
              <a:rPr lang="en-US" sz="3200" b="1" dirty="0"/>
              <a:t>viscosity</a:t>
            </a:r>
          </a:p>
          <a:p>
            <a:pPr algn="just">
              <a:lnSpc>
                <a:spcPct val="150000"/>
              </a:lnSpc>
            </a:pPr>
            <a:r>
              <a:rPr lang="en-US" sz="3200" b="1" dirty="0"/>
              <a:t>gas</a:t>
            </a:r>
            <a:endParaRPr lang="en-US" sz="6600" b="1" u="sng" spc="107" dirty="0">
              <a:solidFill>
                <a:srgbClr val="00AD9C"/>
              </a:solidFill>
              <a:latin typeface="Marykate Heavy"/>
              <a:hlinkClick r:id="rId21" tooltip="https://content-delivery-service.savvasrealize.com/content-delivery-service/eps/prod-realize-reader/api/item/a1f44774-14b5-4190-b1c5-2b63f32e8993/1/file/NA_Grade_6/OPS/xhtml/glossary.xhtml#P70010145010000000000000000449C3"/>
            </a:endParaRPr>
          </a:p>
        </p:txBody>
      </p:sp>
      <p:sp>
        <p:nvSpPr>
          <p:cNvPr id="34" name="TextBox 34"/>
          <p:cNvSpPr txBox="1"/>
          <p:nvPr/>
        </p:nvSpPr>
        <p:spPr>
          <a:xfrm>
            <a:off x="779840" y="665475"/>
            <a:ext cx="6427419" cy="1094274"/>
          </a:xfrm>
          <a:prstGeom prst="rect">
            <a:avLst/>
          </a:prstGeom>
        </p:spPr>
        <p:txBody>
          <a:bodyPr lIns="0" tIns="0" rIns="0" bIns="0" rtlCol="0" anchor="t">
            <a:spAutoFit/>
          </a:bodyPr>
          <a:lstStyle/>
          <a:p>
            <a:pPr>
              <a:lnSpc>
                <a:spcPts val="9467"/>
              </a:lnSpc>
            </a:pPr>
            <a:r>
              <a:rPr lang="en-US" sz="5334" spc="312" dirty="0">
                <a:solidFill>
                  <a:srgbClr val="003933"/>
                </a:solidFill>
                <a:latin typeface="Marykate Heavy"/>
              </a:rPr>
              <a:t>VOCABULARY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TONE TECH\Desktop\Grade 6\p 47.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608" t="22354" r="33645" b="25882"/>
          <a:stretch/>
        </p:blipFill>
        <p:spPr bwMode="auto">
          <a:xfrm>
            <a:off x="633744" y="348141"/>
            <a:ext cx="7976856" cy="539971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a:extLst>
              <a:ext uri="{FF2B5EF4-FFF2-40B4-BE49-F238E27FC236}">
                <a16:creationId xmlns:a16="http://schemas.microsoft.com/office/drawing/2014/main" id="{C98B5A84-EA23-46A8-88EE-6032F9739E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9123"/>
          <a:stretch/>
        </p:blipFill>
        <p:spPr bwMode="auto">
          <a:xfrm>
            <a:off x="5867400" y="2438400"/>
            <a:ext cx="5699288" cy="4036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6">
            <a:extLst>
              <a:ext uri="{FF2B5EF4-FFF2-40B4-BE49-F238E27FC236}">
                <a16:creationId xmlns:a16="http://schemas.microsoft.com/office/drawing/2014/main" id="{7A826CE5-0C15-412E-B42E-AC19157FCBBC}"/>
              </a:ext>
            </a:extLst>
          </p:cNvPr>
          <p:cNvSpPr/>
          <p:nvPr/>
        </p:nvSpPr>
        <p:spPr>
          <a:xfrm>
            <a:off x="6629400" y="5257800"/>
            <a:ext cx="3810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005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Austin</Template>
  <TotalTime>152</TotalTime>
  <Words>221</Words>
  <Application>Microsoft Office PowerPoint</Application>
  <PresentationFormat>Widescreen</PresentationFormat>
  <Paragraphs>23</Paragraphs>
  <Slides>27</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Calibri</vt:lpstr>
      <vt:lpstr>Century Gothic</vt:lpstr>
      <vt:lpstr>Dosis Semi-Bold</vt:lpstr>
      <vt:lpstr>Google Sans</vt:lpstr>
      <vt:lpstr>Marykate</vt:lpstr>
      <vt:lpstr>Marykate Heavy</vt:lpstr>
      <vt:lpstr>Marykate Semi-Bold</vt:lpstr>
      <vt:lpstr>Wingdings 2</vt:lpstr>
      <vt:lpstr>Austin</vt:lpstr>
      <vt:lpstr>Chapter: 2 Solids, liquids, and gases  Lesson: 1 States of Matter  </vt:lpstr>
      <vt:lpstr>      Vision  The first and the highest quality educational investor and the most rapid spread  Mission Providing a competitive international education with applied dimensions that build skill, instill value, and develop creativity in accordance with the constants of religion the national orientations in an attractive, educational environment that stimulates learning with a community knowledge-producing knowledge, producing generation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Copy Book</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STONE TECH</dc:creator>
  <cp:lastModifiedBy>Best Techology</cp:lastModifiedBy>
  <cp:revision>27</cp:revision>
  <dcterms:created xsi:type="dcterms:W3CDTF">2020-09-07T09:24:47Z</dcterms:created>
  <dcterms:modified xsi:type="dcterms:W3CDTF">2024-09-19T07:27:14Z</dcterms:modified>
</cp:coreProperties>
</file>