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7" r:id="rId11"/>
    <p:sldId id="265" r:id="rId12"/>
    <p:sldId id="269" r:id="rId13"/>
    <p:sldId id="266" r:id="rId14"/>
    <p:sldId id="270" r:id="rId15"/>
    <p:sldId id="268"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B62D2F6-A326-4F09-97F3-63C6C6C0F472}" type="datetimeFigureOut">
              <a:rPr lang="en-US" smtClean="0"/>
              <a:t>9/11/2024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99F86CF-B98B-4588-AB6F-F8106A41C199}" type="slidenum">
              <a:rPr lang="en-US" smtClean="0"/>
              <a:t>‹#›</a:t>
            </a:fld>
            <a:endParaRPr lang="en-US"/>
          </a:p>
        </p:txBody>
      </p:sp>
    </p:spTree>
    <p:extLst>
      <p:ext uri="{BB962C8B-B14F-4D97-AF65-F5344CB8AC3E}">
        <p14:creationId xmlns:p14="http://schemas.microsoft.com/office/powerpoint/2010/main" val="190454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62D2F6-A326-4F09-97F3-63C6C6C0F472}"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99F86CF-B98B-4588-AB6F-F8106A41C199}" type="slidenum">
              <a:rPr lang="en-US" smtClean="0"/>
              <a:t>‹#›</a:t>
            </a:fld>
            <a:endParaRPr lang="en-US"/>
          </a:p>
        </p:txBody>
      </p:sp>
    </p:spTree>
    <p:extLst>
      <p:ext uri="{BB962C8B-B14F-4D97-AF65-F5344CB8AC3E}">
        <p14:creationId xmlns:p14="http://schemas.microsoft.com/office/powerpoint/2010/main" val="276512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B62D2F6-A326-4F09-97F3-63C6C6C0F472}"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99F86CF-B98B-4588-AB6F-F8106A41C199}" type="slidenum">
              <a:rPr lang="en-US" smtClean="0"/>
              <a:t>‹#›</a:t>
            </a:fld>
            <a:endParaRPr lang="en-US"/>
          </a:p>
        </p:txBody>
      </p:sp>
    </p:spTree>
    <p:extLst>
      <p:ext uri="{BB962C8B-B14F-4D97-AF65-F5344CB8AC3E}">
        <p14:creationId xmlns:p14="http://schemas.microsoft.com/office/powerpoint/2010/main" val="164990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B62D2F6-A326-4F09-97F3-63C6C6C0F472}"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99F86CF-B98B-4588-AB6F-F8106A41C199}" type="slidenum">
              <a:rPr lang="en-US" smtClean="0"/>
              <a:t>‹#›</a:t>
            </a:fld>
            <a:endParaRPr lang="en-US"/>
          </a:p>
        </p:txBody>
      </p:sp>
    </p:spTree>
    <p:extLst>
      <p:ext uri="{BB962C8B-B14F-4D97-AF65-F5344CB8AC3E}">
        <p14:creationId xmlns:p14="http://schemas.microsoft.com/office/powerpoint/2010/main" val="453949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62D2F6-A326-4F09-97F3-63C6C6C0F472}"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99F86CF-B98B-4588-AB6F-F8106A41C199}" type="slidenum">
              <a:rPr lang="en-US" smtClean="0"/>
              <a:t>‹#›</a:t>
            </a:fld>
            <a:endParaRPr lang="en-US"/>
          </a:p>
        </p:txBody>
      </p:sp>
    </p:spTree>
    <p:extLst>
      <p:ext uri="{BB962C8B-B14F-4D97-AF65-F5344CB8AC3E}">
        <p14:creationId xmlns:p14="http://schemas.microsoft.com/office/powerpoint/2010/main" val="1792420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B62D2F6-A326-4F09-97F3-63C6C6C0F472}"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F86CF-B98B-4588-AB6F-F8106A41C199}" type="slidenum">
              <a:rPr lang="en-US" smtClean="0"/>
              <a:t>‹#›</a:t>
            </a:fld>
            <a:endParaRPr lang="en-US"/>
          </a:p>
        </p:txBody>
      </p:sp>
    </p:spTree>
    <p:extLst>
      <p:ext uri="{BB962C8B-B14F-4D97-AF65-F5344CB8AC3E}">
        <p14:creationId xmlns:p14="http://schemas.microsoft.com/office/powerpoint/2010/main" val="3759443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B62D2F6-A326-4F09-97F3-63C6C6C0F472}" type="datetimeFigureOut">
              <a:rPr lang="en-US" smtClean="0"/>
              <a:t>9/11/2024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099F86CF-B98B-4588-AB6F-F8106A41C199}" type="slidenum">
              <a:rPr lang="en-US" smtClean="0"/>
              <a:t>‹#›</a:t>
            </a:fld>
            <a:endParaRPr lang="en-US"/>
          </a:p>
        </p:txBody>
      </p:sp>
    </p:spTree>
    <p:extLst>
      <p:ext uri="{BB962C8B-B14F-4D97-AF65-F5344CB8AC3E}">
        <p14:creationId xmlns:p14="http://schemas.microsoft.com/office/powerpoint/2010/main" val="64904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B62D2F6-A326-4F09-97F3-63C6C6C0F472}"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F86CF-B98B-4588-AB6F-F8106A41C199}" type="slidenum">
              <a:rPr lang="en-US" smtClean="0"/>
              <a:t>‹#›</a:t>
            </a:fld>
            <a:endParaRPr lang="en-US"/>
          </a:p>
        </p:txBody>
      </p:sp>
    </p:spTree>
    <p:extLst>
      <p:ext uri="{BB962C8B-B14F-4D97-AF65-F5344CB8AC3E}">
        <p14:creationId xmlns:p14="http://schemas.microsoft.com/office/powerpoint/2010/main" val="1068472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B62D2F6-A326-4F09-97F3-63C6C6C0F472}"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99F86CF-B98B-4588-AB6F-F8106A41C199}" type="slidenum">
              <a:rPr lang="en-US" smtClean="0"/>
              <a:t>‹#›</a:t>
            </a:fld>
            <a:endParaRPr lang="en-US"/>
          </a:p>
        </p:txBody>
      </p:sp>
    </p:spTree>
    <p:extLst>
      <p:ext uri="{BB962C8B-B14F-4D97-AF65-F5344CB8AC3E}">
        <p14:creationId xmlns:p14="http://schemas.microsoft.com/office/powerpoint/2010/main" val="140138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62D2F6-A326-4F09-97F3-63C6C6C0F472}"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F86CF-B98B-4588-AB6F-F8106A41C199}" type="slidenum">
              <a:rPr lang="en-US" smtClean="0"/>
              <a:t>‹#›</a:t>
            </a:fld>
            <a:endParaRPr lang="en-US"/>
          </a:p>
        </p:txBody>
      </p:sp>
    </p:spTree>
    <p:extLst>
      <p:ext uri="{BB962C8B-B14F-4D97-AF65-F5344CB8AC3E}">
        <p14:creationId xmlns:p14="http://schemas.microsoft.com/office/powerpoint/2010/main" val="2682145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62D2F6-A326-4F09-97F3-63C6C6C0F472}"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99F86CF-B98B-4588-AB6F-F8106A41C199}" type="slidenum">
              <a:rPr lang="en-US" smtClean="0"/>
              <a:t>‹#›</a:t>
            </a:fld>
            <a:endParaRPr lang="en-US"/>
          </a:p>
        </p:txBody>
      </p:sp>
    </p:spTree>
    <p:extLst>
      <p:ext uri="{BB962C8B-B14F-4D97-AF65-F5344CB8AC3E}">
        <p14:creationId xmlns:p14="http://schemas.microsoft.com/office/powerpoint/2010/main" val="490724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62D2F6-A326-4F09-97F3-63C6C6C0F472}"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F86CF-B98B-4588-AB6F-F8106A41C199}" type="slidenum">
              <a:rPr lang="en-US" smtClean="0"/>
              <a:t>‹#›</a:t>
            </a:fld>
            <a:endParaRPr lang="en-US"/>
          </a:p>
        </p:txBody>
      </p:sp>
    </p:spTree>
    <p:extLst>
      <p:ext uri="{BB962C8B-B14F-4D97-AF65-F5344CB8AC3E}">
        <p14:creationId xmlns:p14="http://schemas.microsoft.com/office/powerpoint/2010/main" val="401089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62D2F6-A326-4F09-97F3-63C6C6C0F472}"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F86CF-B98B-4588-AB6F-F8106A41C199}" type="slidenum">
              <a:rPr lang="en-US" smtClean="0"/>
              <a:t>‹#›</a:t>
            </a:fld>
            <a:endParaRPr lang="en-US"/>
          </a:p>
        </p:txBody>
      </p:sp>
    </p:spTree>
    <p:extLst>
      <p:ext uri="{BB962C8B-B14F-4D97-AF65-F5344CB8AC3E}">
        <p14:creationId xmlns:p14="http://schemas.microsoft.com/office/powerpoint/2010/main" val="2692682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62D2F6-A326-4F09-97F3-63C6C6C0F472}" type="datetimeFigureOut">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F86CF-B98B-4588-AB6F-F8106A41C199}" type="slidenum">
              <a:rPr lang="en-US" smtClean="0"/>
              <a:t>‹#›</a:t>
            </a:fld>
            <a:endParaRPr lang="en-US"/>
          </a:p>
        </p:txBody>
      </p:sp>
    </p:spTree>
    <p:extLst>
      <p:ext uri="{BB962C8B-B14F-4D97-AF65-F5344CB8AC3E}">
        <p14:creationId xmlns:p14="http://schemas.microsoft.com/office/powerpoint/2010/main" val="133759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2D2F6-A326-4F09-97F3-63C6C6C0F472}" type="datetimeFigureOut">
              <a:rPr lang="en-US" smtClean="0"/>
              <a:t>9/11/2024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99F86CF-B98B-4588-AB6F-F8106A41C199}" type="slidenum">
              <a:rPr lang="en-US" smtClean="0"/>
              <a:t>‹#›</a:t>
            </a:fld>
            <a:endParaRPr lang="en-US"/>
          </a:p>
        </p:txBody>
      </p:sp>
    </p:spTree>
    <p:extLst>
      <p:ext uri="{BB962C8B-B14F-4D97-AF65-F5344CB8AC3E}">
        <p14:creationId xmlns:p14="http://schemas.microsoft.com/office/powerpoint/2010/main" val="1113311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62D2F6-A326-4F09-97F3-63C6C6C0F472}"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99F86CF-B98B-4588-AB6F-F8106A41C199}" type="slidenum">
              <a:rPr lang="en-US" smtClean="0"/>
              <a:t>‹#›</a:t>
            </a:fld>
            <a:endParaRPr lang="en-US"/>
          </a:p>
        </p:txBody>
      </p:sp>
    </p:spTree>
    <p:extLst>
      <p:ext uri="{BB962C8B-B14F-4D97-AF65-F5344CB8AC3E}">
        <p14:creationId xmlns:p14="http://schemas.microsoft.com/office/powerpoint/2010/main" val="248315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62D2F6-A326-4F09-97F3-63C6C6C0F472}"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99F86CF-B98B-4588-AB6F-F8106A41C199}" type="slidenum">
              <a:rPr lang="en-US" smtClean="0"/>
              <a:t>‹#›</a:t>
            </a:fld>
            <a:endParaRPr lang="en-US"/>
          </a:p>
        </p:txBody>
      </p:sp>
    </p:spTree>
    <p:extLst>
      <p:ext uri="{BB962C8B-B14F-4D97-AF65-F5344CB8AC3E}">
        <p14:creationId xmlns:p14="http://schemas.microsoft.com/office/powerpoint/2010/main" val="39402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B62D2F6-A326-4F09-97F3-63C6C6C0F472}" type="datetimeFigureOut">
              <a:rPr lang="en-US" smtClean="0"/>
              <a:t>9/11/2024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99F86CF-B98B-4588-AB6F-F8106A41C199}" type="slidenum">
              <a:rPr lang="en-US" smtClean="0"/>
              <a:t>‹#›</a:t>
            </a:fld>
            <a:endParaRPr lang="en-US"/>
          </a:p>
        </p:txBody>
      </p:sp>
    </p:spTree>
    <p:extLst>
      <p:ext uri="{BB962C8B-B14F-4D97-AF65-F5344CB8AC3E}">
        <p14:creationId xmlns:p14="http://schemas.microsoft.com/office/powerpoint/2010/main" val="197865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content-delivery-service.savvasrealize.com/content-delivery-service/eps/prod-realize-reader/api/item/a1f44774-14b5-4190-b1c5-2b63f32e8993/1/file/NA_Grade_6/OPS/xhtml/glossary.xhtml#P700101450100000000000000004448B"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ntent-delivery-service.savvasrealize.com/content-delivery-service/eps/prod-realize-reader/api/item/a1f44774-14b5-4190-b1c5-2b63f32e8993/1/file/NA_Grade_6/OPS/xhtml/glossary.xhtml#P7001014501000000000000000044B29"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content-delivery-service.savvasrealize.com/content-delivery-service/eps/prod-realize-reader/api/item/a1f44774-14b5-4190-b1c5-2b63f32e8993/1/file/NA_Grade_6/OPS/xhtml/glossary.xhtml#P70010145010000000000000000443BB"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25E35B-E6C2-4829-B791-29CAB7B384D7}"/>
              </a:ext>
            </a:extLst>
          </p:cNvPr>
          <p:cNvPicPr>
            <a:picLocks noChangeAspect="1"/>
          </p:cNvPicPr>
          <p:nvPr/>
        </p:nvPicPr>
        <p:blipFill>
          <a:blip r:embed="rId2"/>
          <a:stretch>
            <a:fillRect/>
          </a:stretch>
        </p:blipFill>
        <p:spPr>
          <a:xfrm>
            <a:off x="797407" y="2626621"/>
            <a:ext cx="4967289" cy="3403118"/>
          </a:xfrm>
          <a:prstGeom prst="rect">
            <a:avLst/>
          </a:prstGeom>
        </p:spPr>
      </p:pic>
      <p:pic>
        <p:nvPicPr>
          <p:cNvPr id="7" name="Picture 6">
            <a:extLst>
              <a:ext uri="{FF2B5EF4-FFF2-40B4-BE49-F238E27FC236}">
                <a16:creationId xmlns:a16="http://schemas.microsoft.com/office/drawing/2014/main" id="{195E525E-31F0-4B46-B97D-CFF03C7CF53A}"/>
              </a:ext>
            </a:extLst>
          </p:cNvPr>
          <p:cNvPicPr>
            <a:picLocks noChangeAspect="1"/>
          </p:cNvPicPr>
          <p:nvPr/>
        </p:nvPicPr>
        <p:blipFill>
          <a:blip r:embed="rId3"/>
          <a:stretch>
            <a:fillRect/>
          </a:stretch>
        </p:blipFill>
        <p:spPr>
          <a:xfrm>
            <a:off x="549343" y="575434"/>
            <a:ext cx="6905625" cy="1704975"/>
          </a:xfrm>
          <a:prstGeom prst="rect">
            <a:avLst/>
          </a:prstGeom>
        </p:spPr>
      </p:pic>
      <p:sp>
        <p:nvSpPr>
          <p:cNvPr id="8" name="Rectangle 7">
            <a:extLst>
              <a:ext uri="{FF2B5EF4-FFF2-40B4-BE49-F238E27FC236}">
                <a16:creationId xmlns:a16="http://schemas.microsoft.com/office/drawing/2014/main" id="{B1D7F1D4-449F-46E0-8BDA-16BADA128969}"/>
              </a:ext>
            </a:extLst>
          </p:cNvPr>
          <p:cNvSpPr/>
          <p:nvPr/>
        </p:nvSpPr>
        <p:spPr>
          <a:xfrm>
            <a:off x="6175515" y="2471026"/>
            <a:ext cx="4081671" cy="2862322"/>
          </a:xfrm>
          <a:prstGeom prst="rect">
            <a:avLst/>
          </a:prstGeom>
        </p:spPr>
        <p:txBody>
          <a:bodyPr wrap="square">
            <a:spAutoFit/>
          </a:bodyPr>
          <a:lstStyle/>
          <a:p>
            <a:pPr fontAlgn="base"/>
            <a:r>
              <a:rPr lang="en-US" b="1" dirty="0">
                <a:latin typeface="inherit"/>
              </a:rPr>
              <a:t>Guiding Questions</a:t>
            </a:r>
          </a:p>
          <a:p>
            <a:pPr fontAlgn="base"/>
            <a:endParaRPr lang="en-US" b="1" dirty="0">
              <a:latin typeface="inherit"/>
            </a:endParaRPr>
          </a:p>
          <a:p>
            <a:pPr fontAlgn="base">
              <a:buFont typeface="Arial" panose="020B0604020202020204" pitchFamily="34" charset="0"/>
              <a:buChar char="•"/>
            </a:pPr>
            <a:r>
              <a:rPr lang="en-US" sz="2400" dirty="0">
                <a:solidFill>
                  <a:schemeClr val="bg2"/>
                </a:solidFill>
                <a:latin typeface="inherit"/>
              </a:rPr>
              <a:t>How are changes in matter related to changes in energy?</a:t>
            </a:r>
          </a:p>
          <a:p>
            <a:pPr fontAlgn="base">
              <a:buFont typeface="Arial" panose="020B0604020202020204" pitchFamily="34" charset="0"/>
              <a:buChar char="•"/>
            </a:pPr>
            <a:endParaRPr lang="en-US" sz="2400" dirty="0">
              <a:solidFill>
                <a:schemeClr val="bg2"/>
              </a:solidFill>
              <a:latin typeface="inherit"/>
            </a:endParaRPr>
          </a:p>
          <a:p>
            <a:pPr fontAlgn="base">
              <a:buFont typeface="Arial" panose="020B0604020202020204" pitchFamily="34" charset="0"/>
              <a:buChar char="•"/>
            </a:pPr>
            <a:r>
              <a:rPr lang="en-US" sz="2400" dirty="0">
                <a:solidFill>
                  <a:schemeClr val="bg2"/>
                </a:solidFill>
                <a:latin typeface="inherit"/>
              </a:rPr>
              <a:t>What is the difference between a physical change and a chemical change?</a:t>
            </a:r>
            <a:endParaRPr lang="en-US" sz="2400" dirty="0">
              <a:solidFill>
                <a:schemeClr val="bg2"/>
              </a:solidFill>
              <a:effectLst/>
              <a:latin typeface="inherit"/>
            </a:endParaRPr>
          </a:p>
        </p:txBody>
      </p:sp>
    </p:spTree>
    <p:extLst>
      <p:ext uri="{BB962C8B-B14F-4D97-AF65-F5344CB8AC3E}">
        <p14:creationId xmlns:p14="http://schemas.microsoft.com/office/powerpoint/2010/main" val="4031884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FFE76A-F0ED-401C-8388-8A7A6C2945AC}"/>
              </a:ext>
            </a:extLst>
          </p:cNvPr>
          <p:cNvPicPr>
            <a:picLocks noChangeAspect="1"/>
          </p:cNvPicPr>
          <p:nvPr/>
        </p:nvPicPr>
        <p:blipFill>
          <a:blip r:embed="rId2"/>
          <a:stretch>
            <a:fillRect/>
          </a:stretch>
        </p:blipFill>
        <p:spPr>
          <a:xfrm>
            <a:off x="2676939" y="685591"/>
            <a:ext cx="8746435" cy="5248275"/>
          </a:xfrm>
          <a:prstGeom prst="rect">
            <a:avLst/>
          </a:prstGeom>
        </p:spPr>
      </p:pic>
      <p:sp>
        <p:nvSpPr>
          <p:cNvPr id="3" name="Rectangle 2">
            <a:extLst>
              <a:ext uri="{FF2B5EF4-FFF2-40B4-BE49-F238E27FC236}">
                <a16:creationId xmlns:a16="http://schemas.microsoft.com/office/drawing/2014/main" id="{EA7BA970-F925-4D06-A9C6-99F8B652C87E}"/>
              </a:ext>
            </a:extLst>
          </p:cNvPr>
          <p:cNvSpPr/>
          <p:nvPr/>
        </p:nvSpPr>
        <p:spPr>
          <a:xfrm>
            <a:off x="2798216" y="5987743"/>
            <a:ext cx="5775940" cy="369332"/>
          </a:xfrm>
          <a:prstGeom prst="rect">
            <a:avLst/>
          </a:prstGeom>
        </p:spPr>
        <p:txBody>
          <a:bodyPr wrap="none">
            <a:spAutoFit/>
          </a:bodyPr>
          <a:lstStyle/>
          <a:p>
            <a:r>
              <a:rPr lang="en-US" dirty="0">
                <a:solidFill>
                  <a:schemeClr val="accent1">
                    <a:lumMod val="60000"/>
                    <a:lumOff val="40000"/>
                  </a:schemeClr>
                </a:solidFill>
              </a:rPr>
              <a:t>https://www.youtube.com/watch?v=ZlX39cTSnEM</a:t>
            </a:r>
          </a:p>
        </p:txBody>
      </p:sp>
    </p:spTree>
    <p:extLst>
      <p:ext uri="{BB962C8B-B14F-4D97-AF65-F5344CB8AC3E}">
        <p14:creationId xmlns:p14="http://schemas.microsoft.com/office/powerpoint/2010/main" val="4062581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51A6FB-AA61-4C18-AD0E-4D24838CC872}"/>
              </a:ext>
            </a:extLst>
          </p:cNvPr>
          <p:cNvSpPr/>
          <p:nvPr/>
        </p:nvSpPr>
        <p:spPr>
          <a:xfrm>
            <a:off x="1113183" y="1142426"/>
            <a:ext cx="6096000" cy="3785652"/>
          </a:xfrm>
          <a:prstGeom prst="rect">
            <a:avLst/>
          </a:prstGeom>
        </p:spPr>
        <p:txBody>
          <a:bodyPr>
            <a:spAutoFit/>
          </a:bodyPr>
          <a:lstStyle/>
          <a:p>
            <a:pPr fontAlgn="base"/>
            <a:r>
              <a:rPr lang="en-US" sz="2000" b="1" dirty="0">
                <a:solidFill>
                  <a:schemeClr val="accent2">
                    <a:lumMod val="20000"/>
                    <a:lumOff val="80000"/>
                  </a:schemeClr>
                </a:solidFill>
              </a:rPr>
              <a:t>Examples of Chemical Change</a:t>
            </a:r>
          </a:p>
          <a:p>
            <a:pPr fontAlgn="base"/>
            <a:r>
              <a:rPr lang="en-US" dirty="0">
                <a:solidFill>
                  <a:srgbClr val="000000"/>
                </a:solidFill>
                <a:latin typeface="AvenirLTW01"/>
              </a:rPr>
              <a:t> </a:t>
            </a:r>
            <a:r>
              <a:rPr lang="en-US" sz="2000" dirty="0">
                <a:solidFill>
                  <a:schemeClr val="accent1">
                    <a:lumMod val="60000"/>
                    <a:lumOff val="40000"/>
                  </a:schemeClr>
                </a:solidFill>
                <a:latin typeface="AvenirLTW01"/>
              </a:rPr>
              <a:t>One common chemical change is the burning of natural gas on a gas stove. Natural gas is mostly made up of the compound methane (CH</a:t>
            </a:r>
            <a:r>
              <a:rPr lang="en-US" sz="2000" baseline="-25000" dirty="0">
                <a:solidFill>
                  <a:schemeClr val="accent1">
                    <a:lumMod val="60000"/>
                    <a:lumOff val="40000"/>
                  </a:schemeClr>
                </a:solidFill>
                <a:latin typeface="inherit"/>
              </a:rPr>
              <a:t>4</a:t>
            </a:r>
            <a:r>
              <a:rPr lang="en-US" sz="2000" dirty="0">
                <a:solidFill>
                  <a:schemeClr val="accent1">
                    <a:lumMod val="60000"/>
                    <a:lumOff val="40000"/>
                  </a:schemeClr>
                </a:solidFill>
                <a:latin typeface="AvenirLTW01"/>
              </a:rPr>
              <a:t>). When it burns, methane combines with oxygen in the air and forms new substances.</a:t>
            </a:r>
          </a:p>
          <a:p>
            <a:pPr fontAlgn="base"/>
            <a:endParaRPr lang="en-US" sz="2000" dirty="0">
              <a:solidFill>
                <a:schemeClr val="accent1">
                  <a:lumMod val="60000"/>
                  <a:lumOff val="40000"/>
                </a:schemeClr>
              </a:solidFill>
              <a:latin typeface="AvenirLTW01"/>
            </a:endParaRPr>
          </a:p>
          <a:p>
            <a:pPr fontAlgn="base"/>
            <a:r>
              <a:rPr lang="en-US" sz="2000" dirty="0">
                <a:solidFill>
                  <a:schemeClr val="accent1">
                    <a:lumMod val="60000"/>
                    <a:lumOff val="40000"/>
                  </a:schemeClr>
                </a:solidFill>
                <a:latin typeface="AvenirLTW01"/>
              </a:rPr>
              <a:t> The new substances include carbon dioxide gas (CO</a:t>
            </a:r>
            <a:r>
              <a:rPr lang="en-US" sz="2000" baseline="-25000" dirty="0">
                <a:solidFill>
                  <a:schemeClr val="accent1">
                    <a:lumMod val="60000"/>
                    <a:lumOff val="40000"/>
                  </a:schemeClr>
                </a:solidFill>
                <a:latin typeface="inherit"/>
              </a:rPr>
              <a:t>2</a:t>
            </a:r>
            <a:r>
              <a:rPr lang="en-US" sz="2000" dirty="0">
                <a:solidFill>
                  <a:schemeClr val="accent1">
                    <a:lumMod val="60000"/>
                    <a:lumOff val="40000"/>
                  </a:schemeClr>
                </a:solidFill>
                <a:latin typeface="AvenirLTW01"/>
              </a:rPr>
              <a:t>) and water vapor (H</a:t>
            </a:r>
            <a:r>
              <a:rPr lang="en-US" sz="2000" baseline="-25000" dirty="0">
                <a:solidFill>
                  <a:schemeClr val="accent1">
                    <a:lumMod val="60000"/>
                    <a:lumOff val="40000"/>
                  </a:schemeClr>
                </a:solidFill>
                <a:latin typeface="inherit"/>
              </a:rPr>
              <a:t>2</a:t>
            </a:r>
            <a:r>
              <a:rPr lang="en-US" sz="2000" dirty="0">
                <a:solidFill>
                  <a:schemeClr val="accent1">
                    <a:lumMod val="60000"/>
                    <a:lumOff val="40000"/>
                  </a:schemeClr>
                </a:solidFill>
                <a:latin typeface="AvenirLTW01"/>
              </a:rPr>
              <a:t>O). Both of these substances can be identified by their properties, which are different from those of methane. </a:t>
            </a:r>
            <a:r>
              <a:rPr lang="en-US" sz="2000" b="1" dirty="0">
                <a:solidFill>
                  <a:schemeClr val="accent1">
                    <a:lumMod val="60000"/>
                    <a:lumOff val="40000"/>
                  </a:schemeClr>
                </a:solidFill>
                <a:latin typeface="inherit"/>
              </a:rPr>
              <a:t>Figure 4</a:t>
            </a:r>
            <a:r>
              <a:rPr lang="en-US" sz="2000" dirty="0">
                <a:solidFill>
                  <a:schemeClr val="accent1">
                    <a:lumMod val="60000"/>
                    <a:lumOff val="40000"/>
                  </a:schemeClr>
                </a:solidFill>
                <a:latin typeface="AvenirLTW01"/>
              </a:rPr>
              <a:t> describes some of the types of chemical changes</a:t>
            </a:r>
            <a:r>
              <a:rPr lang="en-US" dirty="0">
                <a:solidFill>
                  <a:srgbClr val="000000"/>
                </a:solidFill>
                <a:latin typeface="AvenirLTW01"/>
              </a:rPr>
              <a:t>.</a:t>
            </a:r>
            <a:endParaRPr lang="en-US" b="0" i="0" dirty="0">
              <a:solidFill>
                <a:srgbClr val="000000"/>
              </a:solidFill>
              <a:effectLst/>
              <a:latin typeface="AvenirLTW01"/>
            </a:endParaRPr>
          </a:p>
        </p:txBody>
      </p:sp>
      <p:sp>
        <p:nvSpPr>
          <p:cNvPr id="2" name="Rectangle 1">
            <a:extLst>
              <a:ext uri="{FF2B5EF4-FFF2-40B4-BE49-F238E27FC236}">
                <a16:creationId xmlns:a16="http://schemas.microsoft.com/office/drawing/2014/main" id="{895C57D5-92F7-401C-BFCC-4D6F90BE9BA9}"/>
              </a:ext>
            </a:extLst>
          </p:cNvPr>
          <p:cNvSpPr/>
          <p:nvPr/>
        </p:nvSpPr>
        <p:spPr>
          <a:xfrm>
            <a:off x="3327782" y="4743412"/>
            <a:ext cx="5854488" cy="369332"/>
          </a:xfrm>
          <a:prstGeom prst="rect">
            <a:avLst/>
          </a:prstGeom>
        </p:spPr>
        <p:txBody>
          <a:bodyPr wrap="none">
            <a:spAutoFit/>
          </a:bodyPr>
          <a:lstStyle/>
          <a:p>
            <a:r>
              <a:rPr lang="en-US" dirty="0"/>
              <a:t>https://www.youtube.com/watch?v=</a:t>
            </a:r>
            <a:r>
              <a:rPr lang="en-US" sz="1751" dirty="0"/>
              <a:t>455bwPTZvY8</a:t>
            </a:r>
          </a:p>
        </p:txBody>
      </p:sp>
    </p:spTree>
    <p:extLst>
      <p:ext uri="{BB962C8B-B14F-4D97-AF65-F5344CB8AC3E}">
        <p14:creationId xmlns:p14="http://schemas.microsoft.com/office/powerpoint/2010/main" val="2089011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C5B243-F413-4885-AE2C-FDAC5FD078D7}"/>
              </a:ext>
            </a:extLst>
          </p:cNvPr>
          <p:cNvPicPr>
            <a:picLocks noChangeAspect="1"/>
          </p:cNvPicPr>
          <p:nvPr/>
        </p:nvPicPr>
        <p:blipFill>
          <a:blip r:embed="rId2"/>
          <a:stretch>
            <a:fillRect/>
          </a:stretch>
        </p:blipFill>
        <p:spPr>
          <a:xfrm>
            <a:off x="1044644" y="892657"/>
            <a:ext cx="3476625" cy="4410075"/>
          </a:xfrm>
          <a:prstGeom prst="rect">
            <a:avLst/>
          </a:prstGeom>
        </p:spPr>
      </p:pic>
      <p:pic>
        <p:nvPicPr>
          <p:cNvPr id="5" name="Picture 4">
            <a:extLst>
              <a:ext uri="{FF2B5EF4-FFF2-40B4-BE49-F238E27FC236}">
                <a16:creationId xmlns:a16="http://schemas.microsoft.com/office/drawing/2014/main" id="{CF56FC64-990D-419E-9927-6B3A3C496013}"/>
              </a:ext>
            </a:extLst>
          </p:cNvPr>
          <p:cNvPicPr>
            <a:picLocks noChangeAspect="1"/>
          </p:cNvPicPr>
          <p:nvPr/>
        </p:nvPicPr>
        <p:blipFill>
          <a:blip r:embed="rId3"/>
          <a:stretch>
            <a:fillRect/>
          </a:stretch>
        </p:blipFill>
        <p:spPr>
          <a:xfrm>
            <a:off x="5932420" y="892657"/>
            <a:ext cx="3476625" cy="3952875"/>
          </a:xfrm>
          <a:prstGeom prst="rect">
            <a:avLst/>
          </a:prstGeom>
        </p:spPr>
      </p:pic>
    </p:spTree>
    <p:extLst>
      <p:ext uri="{BB962C8B-B14F-4D97-AF65-F5344CB8AC3E}">
        <p14:creationId xmlns:p14="http://schemas.microsoft.com/office/powerpoint/2010/main" val="4162564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79B298-0FE2-4DAA-A9A1-1CE1F9F0AE19}"/>
              </a:ext>
            </a:extLst>
          </p:cNvPr>
          <p:cNvPicPr>
            <a:picLocks noChangeAspect="1"/>
          </p:cNvPicPr>
          <p:nvPr/>
        </p:nvPicPr>
        <p:blipFill>
          <a:blip r:embed="rId2"/>
          <a:stretch>
            <a:fillRect/>
          </a:stretch>
        </p:blipFill>
        <p:spPr>
          <a:xfrm>
            <a:off x="881269" y="752061"/>
            <a:ext cx="10429461" cy="5353878"/>
          </a:xfrm>
          <a:prstGeom prst="rect">
            <a:avLst/>
          </a:prstGeom>
        </p:spPr>
      </p:pic>
    </p:spTree>
    <p:extLst>
      <p:ext uri="{BB962C8B-B14F-4D97-AF65-F5344CB8AC3E}">
        <p14:creationId xmlns:p14="http://schemas.microsoft.com/office/powerpoint/2010/main" val="2565642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D76C4A-9BA6-430C-94DE-91ED31C34173}"/>
              </a:ext>
            </a:extLst>
          </p:cNvPr>
          <p:cNvSpPr/>
          <p:nvPr/>
        </p:nvSpPr>
        <p:spPr>
          <a:xfrm>
            <a:off x="834887" y="937665"/>
            <a:ext cx="6096000" cy="4493538"/>
          </a:xfrm>
          <a:prstGeom prst="rect">
            <a:avLst/>
          </a:prstGeom>
        </p:spPr>
        <p:txBody>
          <a:bodyPr>
            <a:spAutoFit/>
          </a:bodyPr>
          <a:lstStyle/>
          <a:p>
            <a:pPr fontAlgn="base"/>
            <a:r>
              <a:rPr lang="en-US" sz="2200" b="1" dirty="0">
                <a:solidFill>
                  <a:schemeClr val="accent3">
                    <a:lumMod val="20000"/>
                    <a:lumOff val="80000"/>
                  </a:schemeClr>
                </a:solidFill>
              </a:rPr>
              <a:t>Conservation of Mass</a:t>
            </a:r>
          </a:p>
          <a:p>
            <a:pPr fontAlgn="base"/>
            <a:r>
              <a:rPr lang="en-US" sz="2200" dirty="0">
                <a:solidFill>
                  <a:schemeClr val="accent1">
                    <a:lumMod val="40000"/>
                    <a:lumOff val="60000"/>
                  </a:schemeClr>
                </a:solidFill>
                <a:latin typeface="AvenirLTW01"/>
              </a:rPr>
              <a:t> When something such as a piece of paper burns, it may seem to lose mass or disappear. Scientists, however, have proved that this is false. In the 1770s, the French chemist Antoine Lavoisier measured mass both before and after a chemical change. His data showed that no mass was lost or gained during the change. </a:t>
            </a:r>
            <a:r>
              <a:rPr lang="en-US" sz="2200" u="sng" dirty="0">
                <a:solidFill>
                  <a:schemeClr val="accent1">
                    <a:lumMod val="40000"/>
                    <a:lumOff val="60000"/>
                  </a:schemeClr>
                </a:solidFill>
                <a:latin typeface="AvenirLTW01"/>
              </a:rPr>
              <a:t>The fact that matter is not created or destroyed in any chemical or physical change is called the law of </a:t>
            </a:r>
            <a:r>
              <a:rPr lang="en-US" sz="2200" b="1" u="sng" dirty="0">
                <a:solidFill>
                  <a:schemeClr val="accent1">
                    <a:lumMod val="40000"/>
                    <a:lumOff val="60000"/>
                  </a:schemeClr>
                </a:solidFill>
                <a:latin typeface="inherit"/>
                <a:hlinkClick r:id="rId2">
                  <a:extLst>
                    <a:ext uri="{A12FA001-AC4F-418D-AE19-62706E023703}">
                      <ahyp:hlinkClr xmlns:ahyp="http://schemas.microsoft.com/office/drawing/2018/hyperlinkcolor" val="tx"/>
                    </a:ext>
                  </a:extLst>
                </a:hlinkClick>
              </a:rPr>
              <a:t>conservation</a:t>
            </a:r>
            <a:r>
              <a:rPr lang="en-US" sz="2200" u="sng" dirty="0">
                <a:solidFill>
                  <a:schemeClr val="accent1">
                    <a:lumMod val="40000"/>
                    <a:lumOff val="60000"/>
                  </a:schemeClr>
                </a:solidFill>
                <a:latin typeface="AvenirLTW01"/>
              </a:rPr>
              <a:t> of mass. </a:t>
            </a:r>
            <a:r>
              <a:rPr lang="en-US" sz="2200" dirty="0">
                <a:solidFill>
                  <a:schemeClr val="accent1">
                    <a:lumMod val="40000"/>
                    <a:lumOff val="60000"/>
                  </a:schemeClr>
                </a:solidFill>
                <a:latin typeface="AvenirLTW01"/>
              </a:rPr>
              <a:t>This law is also called the law of conservation of matter because mass is a measurement of matter.</a:t>
            </a:r>
            <a:endParaRPr lang="en-US" sz="2200" b="0" i="0" dirty="0">
              <a:solidFill>
                <a:schemeClr val="accent1">
                  <a:lumMod val="40000"/>
                  <a:lumOff val="60000"/>
                </a:schemeClr>
              </a:solidFill>
              <a:effectLst/>
              <a:latin typeface="AvenirLTW01"/>
            </a:endParaRPr>
          </a:p>
        </p:txBody>
      </p:sp>
    </p:spTree>
    <p:extLst>
      <p:ext uri="{BB962C8B-B14F-4D97-AF65-F5344CB8AC3E}">
        <p14:creationId xmlns:p14="http://schemas.microsoft.com/office/powerpoint/2010/main" val="79337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1D7E9E-E6B5-442D-AABB-B735CAA9C298}"/>
              </a:ext>
            </a:extLst>
          </p:cNvPr>
          <p:cNvPicPr>
            <a:picLocks noChangeAspect="1"/>
          </p:cNvPicPr>
          <p:nvPr/>
        </p:nvPicPr>
        <p:blipFill>
          <a:blip r:embed="rId2"/>
          <a:stretch>
            <a:fillRect/>
          </a:stretch>
        </p:blipFill>
        <p:spPr>
          <a:xfrm>
            <a:off x="2587279" y="1393135"/>
            <a:ext cx="5089871" cy="3912290"/>
          </a:xfrm>
          <a:prstGeom prst="rect">
            <a:avLst/>
          </a:prstGeom>
        </p:spPr>
      </p:pic>
    </p:spTree>
    <p:extLst>
      <p:ext uri="{BB962C8B-B14F-4D97-AF65-F5344CB8AC3E}">
        <p14:creationId xmlns:p14="http://schemas.microsoft.com/office/powerpoint/2010/main" val="3182282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0710-3ECB-4075-AE30-E1B48F7C67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F03724-0D33-454D-A2E5-2B1704F9A67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E9D44B8-9292-42DF-9F3C-278E13835874}"/>
              </a:ext>
            </a:extLst>
          </p:cNvPr>
          <p:cNvPicPr>
            <a:picLocks noChangeAspect="1"/>
          </p:cNvPicPr>
          <p:nvPr/>
        </p:nvPicPr>
        <p:blipFill>
          <a:blip r:embed="rId2"/>
          <a:stretch>
            <a:fillRect/>
          </a:stretch>
        </p:blipFill>
        <p:spPr>
          <a:xfrm>
            <a:off x="942918" y="962025"/>
            <a:ext cx="9552804" cy="5558045"/>
          </a:xfrm>
          <a:prstGeom prst="rect">
            <a:avLst/>
          </a:prstGeom>
        </p:spPr>
      </p:pic>
    </p:spTree>
    <p:extLst>
      <p:ext uri="{BB962C8B-B14F-4D97-AF65-F5344CB8AC3E}">
        <p14:creationId xmlns:p14="http://schemas.microsoft.com/office/powerpoint/2010/main" val="2869054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98BBF9-8201-484D-A91E-09D05FB254B2}"/>
              </a:ext>
            </a:extLst>
          </p:cNvPr>
          <p:cNvSpPr/>
          <p:nvPr/>
        </p:nvSpPr>
        <p:spPr>
          <a:xfrm>
            <a:off x="1154955" y="1059355"/>
            <a:ext cx="6096000" cy="3754874"/>
          </a:xfrm>
          <a:prstGeom prst="rect">
            <a:avLst/>
          </a:prstGeom>
        </p:spPr>
        <p:txBody>
          <a:bodyPr>
            <a:spAutoFit/>
          </a:bodyPr>
          <a:lstStyle/>
          <a:p>
            <a:pPr fontAlgn="base"/>
            <a:r>
              <a:rPr lang="en-US" b="1" dirty="0">
                <a:solidFill>
                  <a:schemeClr val="accent6">
                    <a:lumMod val="60000"/>
                    <a:lumOff val="40000"/>
                  </a:schemeClr>
                </a:solidFill>
              </a:rPr>
              <a:t>Energy and Matter Are Related</a:t>
            </a:r>
          </a:p>
          <a:p>
            <a:pPr fontAlgn="base"/>
            <a:r>
              <a:rPr lang="en-US" sz="2200" dirty="0">
                <a:solidFill>
                  <a:schemeClr val="accent1">
                    <a:lumMod val="60000"/>
                    <a:lumOff val="40000"/>
                  </a:schemeClr>
                </a:solidFill>
                <a:latin typeface="AvenirLTW01"/>
              </a:rPr>
              <a:t>Do you have much energy for schoolwork today? In science, energy is the ability to do work or cause change. Any kind of change to matter involves a change in energy. Bending a paper clip or chopping an onion takes energy. When ice changes to liquid water, energy is absorbed from the matter around it.</a:t>
            </a:r>
          </a:p>
          <a:p>
            <a:pPr fontAlgn="base"/>
            <a:r>
              <a:rPr lang="en-US" sz="2200" dirty="0">
                <a:solidFill>
                  <a:schemeClr val="accent1">
                    <a:lumMod val="60000"/>
                    <a:lumOff val="40000"/>
                  </a:schemeClr>
                </a:solidFill>
                <a:latin typeface="AvenirLTW01"/>
              </a:rPr>
              <a:t>Like matter, energy is conserved in a chemical change. Energy is never created or destroyed. It is only transformed</a:t>
            </a:r>
            <a:r>
              <a:rPr lang="en-US" dirty="0">
                <a:solidFill>
                  <a:srgbClr val="000000"/>
                </a:solidFill>
                <a:latin typeface="AvenirLTW01"/>
              </a:rPr>
              <a:t>.</a:t>
            </a:r>
            <a:endParaRPr lang="en-US" b="0" i="0" dirty="0">
              <a:solidFill>
                <a:srgbClr val="000000"/>
              </a:solidFill>
              <a:effectLst/>
              <a:latin typeface="AvenirLTW01"/>
            </a:endParaRPr>
          </a:p>
        </p:txBody>
      </p:sp>
    </p:spTree>
    <p:extLst>
      <p:ext uri="{BB962C8B-B14F-4D97-AF65-F5344CB8AC3E}">
        <p14:creationId xmlns:p14="http://schemas.microsoft.com/office/powerpoint/2010/main" val="4006664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B8830F-5551-41C0-B462-E3632228FB3F}"/>
              </a:ext>
            </a:extLst>
          </p:cNvPr>
          <p:cNvSpPr/>
          <p:nvPr/>
        </p:nvSpPr>
        <p:spPr>
          <a:xfrm>
            <a:off x="962722" y="1115112"/>
            <a:ext cx="6096000" cy="2985433"/>
          </a:xfrm>
          <a:prstGeom prst="rect">
            <a:avLst/>
          </a:prstGeom>
        </p:spPr>
        <p:txBody>
          <a:bodyPr>
            <a:spAutoFit/>
          </a:bodyPr>
          <a:lstStyle/>
          <a:p>
            <a:pPr fontAlgn="base"/>
            <a:r>
              <a:rPr lang="en-US" sz="2200" b="1" dirty="0">
                <a:solidFill>
                  <a:schemeClr val="accent1">
                    <a:lumMod val="40000"/>
                    <a:lumOff val="60000"/>
                  </a:schemeClr>
                </a:solidFill>
              </a:rPr>
              <a:t>Temperature and Thermal Energy</a:t>
            </a:r>
          </a:p>
          <a:p>
            <a:pPr fontAlgn="base"/>
            <a:endParaRPr lang="en-US" sz="2200" b="1" dirty="0">
              <a:solidFill>
                <a:schemeClr val="accent1">
                  <a:lumMod val="40000"/>
                  <a:lumOff val="60000"/>
                </a:schemeClr>
              </a:solidFill>
            </a:endParaRPr>
          </a:p>
          <a:p>
            <a:pPr fontAlgn="base"/>
            <a:r>
              <a:rPr lang="en-US" dirty="0">
                <a:solidFill>
                  <a:srgbClr val="000000"/>
                </a:solidFill>
                <a:latin typeface="AvenirLTW01"/>
              </a:rPr>
              <a:t> </a:t>
            </a:r>
            <a:r>
              <a:rPr lang="en-US" dirty="0">
                <a:solidFill>
                  <a:schemeClr val="accent1">
                    <a:lumMod val="60000"/>
                    <a:lumOff val="40000"/>
                  </a:schemeClr>
                </a:solidFill>
                <a:latin typeface="AvenirLTW01"/>
              </a:rPr>
              <a:t>When you walk into a warm building on a cold winter day, you will immediately notice the difference between the cold outside and the warmth inside. We refer to the </a:t>
            </a:r>
            <a:r>
              <a:rPr lang="en-US" u="sng" dirty="0">
                <a:solidFill>
                  <a:schemeClr val="accent1">
                    <a:lumMod val="60000"/>
                    <a:lumOff val="40000"/>
                  </a:schemeClr>
                </a:solidFill>
                <a:latin typeface="AvenirLTW01"/>
              </a:rPr>
              <a:t>measure of how hot or cold something is as temperature</a:t>
            </a:r>
            <a:r>
              <a:rPr lang="en-US" dirty="0">
                <a:solidFill>
                  <a:schemeClr val="accent1">
                    <a:lumMod val="60000"/>
                    <a:lumOff val="40000"/>
                  </a:schemeClr>
                </a:solidFill>
                <a:latin typeface="AvenirLTW01"/>
              </a:rPr>
              <a:t>. Temperature is related to the motion and energy of the particles of matter. The particles of gas in the cold outside air have less average energy of motion than the particles of air inside the warm building.</a:t>
            </a:r>
            <a:endParaRPr lang="en-US" b="0" i="0" dirty="0">
              <a:solidFill>
                <a:schemeClr val="accent1">
                  <a:lumMod val="60000"/>
                  <a:lumOff val="40000"/>
                </a:schemeClr>
              </a:solidFill>
              <a:effectLst/>
              <a:latin typeface="AvenirLTW01"/>
            </a:endParaRPr>
          </a:p>
        </p:txBody>
      </p:sp>
    </p:spTree>
    <p:extLst>
      <p:ext uri="{BB962C8B-B14F-4D97-AF65-F5344CB8AC3E}">
        <p14:creationId xmlns:p14="http://schemas.microsoft.com/office/powerpoint/2010/main" val="3901399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2CF5C7-9D6B-426D-8172-93DC3AC845AD}"/>
              </a:ext>
            </a:extLst>
          </p:cNvPr>
          <p:cNvSpPr/>
          <p:nvPr/>
        </p:nvSpPr>
        <p:spPr>
          <a:xfrm>
            <a:off x="1219200" y="1441399"/>
            <a:ext cx="6096000" cy="1754326"/>
          </a:xfrm>
          <a:prstGeom prst="rect">
            <a:avLst/>
          </a:prstGeom>
        </p:spPr>
        <p:txBody>
          <a:bodyPr>
            <a:spAutoFit/>
          </a:bodyPr>
          <a:lstStyle/>
          <a:p>
            <a:r>
              <a:rPr lang="en-US" dirty="0">
                <a:solidFill>
                  <a:schemeClr val="accent1">
                    <a:lumMod val="60000"/>
                    <a:lumOff val="40000"/>
                  </a:schemeClr>
                </a:solidFill>
                <a:latin typeface="AvenirLTW01"/>
              </a:rPr>
              <a:t>The total energy of the motion of all of the particles in an object is known as thermal energy. We usually talk about thermal energy in terms of how hot or cold something is, but thermal energy is not the same thing as temperature. Thermal energy naturally flows from warmer matter to cooler matter</a:t>
            </a:r>
            <a:r>
              <a:rPr lang="en-US" dirty="0">
                <a:solidFill>
                  <a:srgbClr val="000000"/>
                </a:solidFill>
                <a:latin typeface="AvenirLTW01"/>
              </a:rPr>
              <a:t>.</a:t>
            </a:r>
            <a:endParaRPr lang="en-US" dirty="0"/>
          </a:p>
        </p:txBody>
      </p:sp>
    </p:spTree>
    <p:extLst>
      <p:ext uri="{BB962C8B-B14F-4D97-AF65-F5344CB8AC3E}">
        <p14:creationId xmlns:p14="http://schemas.microsoft.com/office/powerpoint/2010/main" val="347018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1FE70B-C13B-455A-99B8-985E7F6C3CA5}"/>
              </a:ext>
            </a:extLst>
          </p:cNvPr>
          <p:cNvSpPr/>
          <p:nvPr/>
        </p:nvSpPr>
        <p:spPr>
          <a:xfrm>
            <a:off x="980661" y="1008607"/>
            <a:ext cx="5115340" cy="5539978"/>
          </a:xfrm>
          <a:prstGeom prst="rect">
            <a:avLst/>
          </a:prstGeom>
        </p:spPr>
        <p:txBody>
          <a:bodyPr wrap="square">
            <a:spAutoFit/>
          </a:bodyPr>
          <a:lstStyle/>
          <a:p>
            <a:pPr fontAlgn="base"/>
            <a:r>
              <a:rPr lang="en-US" sz="2400" b="1" dirty="0">
                <a:solidFill>
                  <a:schemeClr val="accent4">
                    <a:lumMod val="60000"/>
                    <a:lumOff val="40000"/>
                  </a:schemeClr>
                </a:solidFill>
              </a:rPr>
              <a:t>Physical Changes in Matter</a:t>
            </a:r>
          </a:p>
          <a:p>
            <a:pPr fontAlgn="base"/>
            <a:endParaRPr lang="en-US" sz="2400" b="1" dirty="0">
              <a:solidFill>
                <a:schemeClr val="accent4">
                  <a:lumMod val="60000"/>
                  <a:lumOff val="40000"/>
                </a:schemeClr>
              </a:solidFill>
            </a:endParaRPr>
          </a:p>
          <a:p>
            <a:pPr fontAlgn="base"/>
            <a:r>
              <a:rPr lang="en-US" sz="2400" dirty="0">
                <a:solidFill>
                  <a:srgbClr val="000000"/>
                </a:solidFill>
                <a:latin typeface="AvenirLTW01"/>
              </a:rPr>
              <a:t> A </a:t>
            </a:r>
            <a:r>
              <a:rPr lang="en-US" sz="2400" b="1" u="sng" dirty="0">
                <a:solidFill>
                  <a:srgbClr val="02659C"/>
                </a:solidFill>
                <a:latin typeface="inherit"/>
                <a:hlinkClick r:id="rId2"/>
              </a:rPr>
              <a:t>physical change</a:t>
            </a:r>
            <a:r>
              <a:rPr lang="en-US" sz="2400" dirty="0">
                <a:solidFill>
                  <a:srgbClr val="000000"/>
                </a:solidFill>
                <a:latin typeface="AvenirLTW01"/>
              </a:rPr>
              <a:t> </a:t>
            </a:r>
            <a:r>
              <a:rPr lang="en-US" sz="2400" dirty="0">
                <a:solidFill>
                  <a:schemeClr val="accent6"/>
                </a:solidFill>
                <a:latin typeface="AvenirLTW01"/>
              </a:rPr>
              <a:t>alters the form or appearance of matter but does not turn any substance in the matter into a different substance.</a:t>
            </a:r>
          </a:p>
          <a:p>
            <a:pPr fontAlgn="base"/>
            <a:r>
              <a:rPr lang="en-US" sz="2400" dirty="0">
                <a:solidFill>
                  <a:schemeClr val="accent6"/>
                </a:solidFill>
                <a:latin typeface="AvenirLTW01"/>
              </a:rPr>
              <a:t> If you accidentally drop a glass onto a hard floor, the glass may shatter. However, the chemical composition of the broken glass is still the same.</a:t>
            </a:r>
          </a:p>
          <a:p>
            <a:pPr fontAlgn="base"/>
            <a:endParaRPr lang="en-US" sz="2400" dirty="0">
              <a:solidFill>
                <a:schemeClr val="accent6"/>
              </a:solidFill>
              <a:latin typeface="AvenirLTW01"/>
            </a:endParaRPr>
          </a:p>
          <a:p>
            <a:pPr fontAlgn="base"/>
            <a:r>
              <a:rPr lang="en-US" sz="2400" dirty="0">
                <a:solidFill>
                  <a:schemeClr val="accent6"/>
                </a:solidFill>
                <a:latin typeface="AvenirLTW01"/>
              </a:rPr>
              <a:t> A substance that undergoes a physical change is still the same substance after the change</a:t>
            </a:r>
            <a:endParaRPr lang="en-US" sz="2400" b="1" dirty="0">
              <a:solidFill>
                <a:schemeClr val="accent6"/>
              </a:solidFill>
            </a:endParaRPr>
          </a:p>
          <a:p>
            <a:pPr fontAlgn="base"/>
            <a:endParaRPr lang="en-US" b="0" i="0" dirty="0">
              <a:solidFill>
                <a:srgbClr val="000000"/>
              </a:solidFill>
              <a:effectLst/>
              <a:latin typeface="AvenirLTW01"/>
            </a:endParaRPr>
          </a:p>
        </p:txBody>
      </p:sp>
      <p:pic>
        <p:nvPicPr>
          <p:cNvPr id="2" name="Picture 1">
            <a:extLst>
              <a:ext uri="{FF2B5EF4-FFF2-40B4-BE49-F238E27FC236}">
                <a16:creationId xmlns:a16="http://schemas.microsoft.com/office/drawing/2014/main" id="{A420E189-38AF-4D34-8E16-E04FC07F2A66}"/>
              </a:ext>
            </a:extLst>
          </p:cNvPr>
          <p:cNvPicPr>
            <a:picLocks noChangeAspect="1"/>
          </p:cNvPicPr>
          <p:nvPr/>
        </p:nvPicPr>
        <p:blipFill>
          <a:blip r:embed="rId3"/>
          <a:stretch>
            <a:fillRect/>
          </a:stretch>
        </p:blipFill>
        <p:spPr>
          <a:xfrm>
            <a:off x="6096000" y="780842"/>
            <a:ext cx="5115340" cy="4917593"/>
          </a:xfrm>
          <a:prstGeom prst="rect">
            <a:avLst/>
          </a:prstGeom>
        </p:spPr>
      </p:pic>
    </p:spTree>
    <p:extLst>
      <p:ext uri="{BB962C8B-B14F-4D97-AF65-F5344CB8AC3E}">
        <p14:creationId xmlns:p14="http://schemas.microsoft.com/office/powerpoint/2010/main" val="870269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E4B369-6218-4CDE-81C9-04C9E29B277B}"/>
              </a:ext>
            </a:extLst>
          </p:cNvPr>
          <p:cNvPicPr>
            <a:picLocks noChangeAspect="1"/>
          </p:cNvPicPr>
          <p:nvPr/>
        </p:nvPicPr>
        <p:blipFill>
          <a:blip r:embed="rId2"/>
          <a:stretch>
            <a:fillRect/>
          </a:stretch>
        </p:blipFill>
        <p:spPr>
          <a:xfrm>
            <a:off x="3564836" y="1360004"/>
            <a:ext cx="3612252" cy="3052970"/>
          </a:xfrm>
          <a:prstGeom prst="rect">
            <a:avLst/>
          </a:prstGeom>
        </p:spPr>
      </p:pic>
    </p:spTree>
    <p:extLst>
      <p:ext uri="{BB962C8B-B14F-4D97-AF65-F5344CB8AC3E}">
        <p14:creationId xmlns:p14="http://schemas.microsoft.com/office/powerpoint/2010/main" val="449891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BBECC4-A366-4D9D-8067-0AA871A4B3B1}"/>
              </a:ext>
            </a:extLst>
          </p:cNvPr>
          <p:cNvSpPr/>
          <p:nvPr/>
        </p:nvSpPr>
        <p:spPr>
          <a:xfrm>
            <a:off x="1815547" y="1923007"/>
            <a:ext cx="6096000" cy="3477875"/>
          </a:xfrm>
          <a:prstGeom prst="rect">
            <a:avLst/>
          </a:prstGeom>
        </p:spPr>
        <p:txBody>
          <a:bodyPr>
            <a:spAutoFit/>
          </a:bodyPr>
          <a:lstStyle/>
          <a:p>
            <a:r>
              <a:rPr lang="en-US" sz="2200" dirty="0">
                <a:solidFill>
                  <a:schemeClr val="accent1">
                    <a:lumMod val="60000"/>
                    <a:lumOff val="40000"/>
                  </a:schemeClr>
                </a:solidFill>
                <a:latin typeface="AvenirLTW01"/>
              </a:rPr>
              <a:t>When matter changes, thermal energy is usually released or absorbed. For example, ice absorbs thermal energy from its surroundings when it melts, leaving the air around it feeling cold. That’s why coolers for food and drinks are filled with ice. The melting of ice is an endothermic change, or a change in which energy is absorbed. An exothermic change occurs when energy is released. Combustion is an exothermic change</a:t>
            </a:r>
            <a:r>
              <a:rPr lang="en-US" dirty="0">
                <a:solidFill>
                  <a:srgbClr val="000000"/>
                </a:solidFill>
                <a:latin typeface="AvenirLTW01"/>
              </a:rPr>
              <a:t>.</a:t>
            </a:r>
            <a:endParaRPr lang="en-US" dirty="0"/>
          </a:p>
        </p:txBody>
      </p:sp>
      <p:sp>
        <p:nvSpPr>
          <p:cNvPr id="6" name="Rectangle 5">
            <a:extLst>
              <a:ext uri="{FF2B5EF4-FFF2-40B4-BE49-F238E27FC236}">
                <a16:creationId xmlns:a16="http://schemas.microsoft.com/office/drawing/2014/main" id="{8D9CFE3A-E670-4528-9913-CA42AD2E50DE}"/>
              </a:ext>
            </a:extLst>
          </p:cNvPr>
          <p:cNvSpPr/>
          <p:nvPr/>
        </p:nvSpPr>
        <p:spPr>
          <a:xfrm>
            <a:off x="705030" y="752926"/>
            <a:ext cx="3890809" cy="369332"/>
          </a:xfrm>
          <a:prstGeom prst="rect">
            <a:avLst/>
          </a:prstGeom>
        </p:spPr>
        <p:txBody>
          <a:bodyPr wrap="none">
            <a:spAutoFit/>
          </a:bodyPr>
          <a:lstStyle/>
          <a:p>
            <a:r>
              <a:rPr lang="en-US" b="1" dirty="0">
                <a:solidFill>
                  <a:srgbClr val="006B66"/>
                </a:solidFill>
                <a:latin typeface="AvenirLTW01"/>
              </a:rPr>
              <a:t>Thermal Energy and Changes in Matter</a:t>
            </a:r>
            <a:endParaRPr lang="en-US" dirty="0"/>
          </a:p>
        </p:txBody>
      </p:sp>
    </p:spTree>
    <p:extLst>
      <p:ext uri="{BB962C8B-B14F-4D97-AF65-F5344CB8AC3E}">
        <p14:creationId xmlns:p14="http://schemas.microsoft.com/office/powerpoint/2010/main" val="2383036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B397A6-2D84-42AF-9E44-851A39886555}"/>
              </a:ext>
            </a:extLst>
          </p:cNvPr>
          <p:cNvSpPr/>
          <p:nvPr/>
        </p:nvSpPr>
        <p:spPr>
          <a:xfrm>
            <a:off x="662609" y="1301452"/>
            <a:ext cx="6096000" cy="3693319"/>
          </a:xfrm>
          <a:prstGeom prst="rect">
            <a:avLst/>
          </a:prstGeom>
        </p:spPr>
        <p:txBody>
          <a:bodyPr>
            <a:spAutoFit/>
          </a:bodyPr>
          <a:lstStyle/>
          <a:p>
            <a:pPr fontAlgn="base"/>
            <a:r>
              <a:rPr lang="en-US" sz="2200" dirty="0">
                <a:solidFill>
                  <a:schemeClr val="accent1">
                    <a:lumMod val="60000"/>
                    <a:lumOff val="40000"/>
                  </a:schemeClr>
                </a:solidFill>
                <a:latin typeface="AvenirLTW01"/>
              </a:rPr>
              <a:t>Chemical energy is stored in the chemical bonds between atoms. Foods, fuels, and even the cells in your body store chemicals. Burning fuels transforms chemical energy and releases some of it as thermal energy. When you ride a bike up a hill, chemical energy from food changes into the energy of your muscles’ motion, which your legs convert into mechanical energy through the bike’s pedals</a:t>
            </a:r>
            <a:r>
              <a:rPr lang="en-US" dirty="0">
                <a:solidFill>
                  <a:srgbClr val="000000"/>
                </a:solidFill>
                <a:latin typeface="AvenirLTW01"/>
              </a:rPr>
              <a:t>.</a:t>
            </a:r>
          </a:p>
          <a:p>
            <a:br>
              <a:rPr lang="en-US" dirty="0"/>
            </a:br>
            <a:endParaRPr lang="en-US" dirty="0"/>
          </a:p>
        </p:txBody>
      </p:sp>
      <p:pic>
        <p:nvPicPr>
          <p:cNvPr id="5" name="Picture 4">
            <a:extLst>
              <a:ext uri="{FF2B5EF4-FFF2-40B4-BE49-F238E27FC236}">
                <a16:creationId xmlns:a16="http://schemas.microsoft.com/office/drawing/2014/main" id="{C6EF92D4-1FAA-4D14-81F1-32EDDBF7C247}"/>
              </a:ext>
            </a:extLst>
          </p:cNvPr>
          <p:cNvPicPr>
            <a:picLocks noChangeAspect="1"/>
          </p:cNvPicPr>
          <p:nvPr/>
        </p:nvPicPr>
        <p:blipFill>
          <a:blip r:embed="rId2"/>
          <a:stretch>
            <a:fillRect/>
          </a:stretch>
        </p:blipFill>
        <p:spPr>
          <a:xfrm>
            <a:off x="9339262" y="1301452"/>
            <a:ext cx="2047875" cy="3171825"/>
          </a:xfrm>
          <a:prstGeom prst="rect">
            <a:avLst/>
          </a:prstGeom>
        </p:spPr>
      </p:pic>
    </p:spTree>
    <p:extLst>
      <p:ext uri="{BB962C8B-B14F-4D97-AF65-F5344CB8AC3E}">
        <p14:creationId xmlns:p14="http://schemas.microsoft.com/office/powerpoint/2010/main" val="2352076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B0A9-4CDF-4B4A-AA50-830110C96F8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4F8469F-7023-4A6C-8253-124D67EBC62A}"/>
              </a:ext>
            </a:extLst>
          </p:cNvPr>
          <p:cNvPicPr>
            <a:picLocks noGrp="1" noChangeAspect="1"/>
          </p:cNvPicPr>
          <p:nvPr>
            <p:ph idx="1"/>
          </p:nvPr>
        </p:nvPicPr>
        <p:blipFill>
          <a:blip r:embed="rId2"/>
          <a:stretch>
            <a:fillRect/>
          </a:stretch>
        </p:blipFill>
        <p:spPr>
          <a:xfrm>
            <a:off x="861392" y="596348"/>
            <a:ext cx="10469216" cy="5423452"/>
          </a:xfrm>
          <a:prstGeom prst="rect">
            <a:avLst/>
          </a:prstGeom>
        </p:spPr>
      </p:pic>
    </p:spTree>
    <p:extLst>
      <p:ext uri="{BB962C8B-B14F-4D97-AF65-F5344CB8AC3E}">
        <p14:creationId xmlns:p14="http://schemas.microsoft.com/office/powerpoint/2010/main" val="76593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B94851-7F8B-4B0A-B5CF-6679E61FB010}"/>
              </a:ext>
            </a:extLst>
          </p:cNvPr>
          <p:cNvSpPr/>
          <p:nvPr/>
        </p:nvSpPr>
        <p:spPr>
          <a:xfrm>
            <a:off x="795130" y="843677"/>
            <a:ext cx="5459896" cy="5155257"/>
          </a:xfrm>
          <a:prstGeom prst="rect">
            <a:avLst/>
          </a:prstGeom>
        </p:spPr>
        <p:txBody>
          <a:bodyPr wrap="square">
            <a:spAutoFit/>
          </a:bodyPr>
          <a:lstStyle/>
          <a:p>
            <a:pPr fontAlgn="base"/>
            <a:r>
              <a:rPr lang="en-US" sz="2500" b="1" dirty="0">
                <a:solidFill>
                  <a:schemeClr val="bg1"/>
                </a:solidFill>
              </a:rPr>
              <a:t>Changes of State</a:t>
            </a:r>
          </a:p>
          <a:p>
            <a:pPr fontAlgn="base"/>
            <a:endParaRPr lang="en-US" b="1" dirty="0">
              <a:solidFill>
                <a:schemeClr val="accent6"/>
              </a:solidFill>
            </a:endParaRPr>
          </a:p>
          <a:p>
            <a:pPr fontAlgn="base"/>
            <a:r>
              <a:rPr lang="en-US" dirty="0">
                <a:solidFill>
                  <a:srgbClr val="000000"/>
                </a:solidFill>
                <a:latin typeface="AvenirLTW01"/>
              </a:rPr>
              <a:t> </a:t>
            </a:r>
            <a:r>
              <a:rPr lang="en-US" sz="2200" dirty="0">
                <a:solidFill>
                  <a:schemeClr val="accent6"/>
                </a:solidFill>
                <a:latin typeface="AvenirLTW01"/>
              </a:rPr>
              <a:t>You have learned that most matter exists in three different states—solids, liquids, and gases.</a:t>
            </a:r>
          </a:p>
          <a:p>
            <a:pPr fontAlgn="base"/>
            <a:r>
              <a:rPr lang="en-US" sz="2200" dirty="0">
                <a:solidFill>
                  <a:schemeClr val="accent6"/>
                </a:solidFill>
                <a:latin typeface="AvenirLTW01"/>
              </a:rPr>
              <a:t> Suppose you leave an ice cube in a glass and forget about it. When you come back, there is a small amount of water in the glass. The ice cube has undergone a physical change.</a:t>
            </a:r>
          </a:p>
          <a:p>
            <a:pPr fontAlgn="base"/>
            <a:endParaRPr lang="en-US" sz="2200" dirty="0">
              <a:solidFill>
                <a:schemeClr val="accent6"/>
              </a:solidFill>
              <a:latin typeface="AvenirLTW01"/>
            </a:endParaRPr>
          </a:p>
          <a:p>
            <a:pPr fontAlgn="base"/>
            <a:r>
              <a:rPr lang="en-US" sz="2200" dirty="0">
                <a:solidFill>
                  <a:schemeClr val="accent6"/>
                </a:solidFill>
                <a:latin typeface="AvenirLTW01"/>
              </a:rPr>
              <a:t> The solid water that made up the ice cube has melted into liquid water. A change in state, such as from a solid to a liquid or from a liquid to a gas, is an example of a physical change.</a:t>
            </a:r>
            <a:endParaRPr lang="en-US" sz="2200" b="0" i="0" dirty="0">
              <a:solidFill>
                <a:schemeClr val="accent6"/>
              </a:solidFill>
              <a:effectLst/>
              <a:latin typeface="AvenirLTW01"/>
            </a:endParaRPr>
          </a:p>
        </p:txBody>
      </p:sp>
      <p:pic>
        <p:nvPicPr>
          <p:cNvPr id="5" name="Picture 4">
            <a:extLst>
              <a:ext uri="{FF2B5EF4-FFF2-40B4-BE49-F238E27FC236}">
                <a16:creationId xmlns:a16="http://schemas.microsoft.com/office/drawing/2014/main" id="{1CCD3DC6-34AE-4C11-A096-D6E2C84B59A7}"/>
              </a:ext>
            </a:extLst>
          </p:cNvPr>
          <p:cNvPicPr>
            <a:picLocks noChangeAspect="1"/>
          </p:cNvPicPr>
          <p:nvPr/>
        </p:nvPicPr>
        <p:blipFill>
          <a:blip r:embed="rId2"/>
          <a:stretch>
            <a:fillRect/>
          </a:stretch>
        </p:blipFill>
        <p:spPr>
          <a:xfrm>
            <a:off x="6652590" y="993914"/>
            <a:ext cx="4929809" cy="4373216"/>
          </a:xfrm>
          <a:prstGeom prst="rect">
            <a:avLst/>
          </a:prstGeom>
          <a:ln>
            <a:noFill/>
          </a:ln>
          <a:effectLst>
            <a:softEdge rad="112500"/>
          </a:effectLst>
        </p:spPr>
      </p:pic>
    </p:spTree>
    <p:extLst>
      <p:ext uri="{BB962C8B-B14F-4D97-AF65-F5344CB8AC3E}">
        <p14:creationId xmlns:p14="http://schemas.microsoft.com/office/powerpoint/2010/main" val="2672404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3FDE29-7AD7-4D24-ABAB-96D8F5BF5077}"/>
              </a:ext>
            </a:extLst>
          </p:cNvPr>
          <p:cNvPicPr>
            <a:picLocks noChangeAspect="1"/>
          </p:cNvPicPr>
          <p:nvPr/>
        </p:nvPicPr>
        <p:blipFill>
          <a:blip r:embed="rId2"/>
          <a:stretch>
            <a:fillRect/>
          </a:stretch>
        </p:blipFill>
        <p:spPr>
          <a:xfrm>
            <a:off x="6096000" y="641486"/>
            <a:ext cx="4933950" cy="5176217"/>
          </a:xfrm>
          <a:prstGeom prst="rect">
            <a:avLst/>
          </a:prstGeom>
          <a:ln>
            <a:noFill/>
          </a:ln>
          <a:effectLst>
            <a:softEdge rad="112500"/>
          </a:effectLst>
        </p:spPr>
      </p:pic>
      <p:pic>
        <p:nvPicPr>
          <p:cNvPr id="6" name="Picture 5">
            <a:extLst>
              <a:ext uri="{FF2B5EF4-FFF2-40B4-BE49-F238E27FC236}">
                <a16:creationId xmlns:a16="http://schemas.microsoft.com/office/drawing/2014/main" id="{CA3DA5A8-3FA8-4928-89C3-B998B29596A4}"/>
              </a:ext>
            </a:extLst>
          </p:cNvPr>
          <p:cNvPicPr>
            <a:picLocks noChangeAspect="1"/>
          </p:cNvPicPr>
          <p:nvPr/>
        </p:nvPicPr>
        <p:blipFill>
          <a:blip r:embed="rId3"/>
          <a:stretch>
            <a:fillRect/>
          </a:stretch>
        </p:blipFill>
        <p:spPr>
          <a:xfrm>
            <a:off x="544374" y="641486"/>
            <a:ext cx="5313087" cy="5295487"/>
          </a:xfrm>
          <a:prstGeom prst="rect">
            <a:avLst/>
          </a:prstGeom>
        </p:spPr>
      </p:pic>
    </p:spTree>
    <p:extLst>
      <p:ext uri="{BB962C8B-B14F-4D97-AF65-F5344CB8AC3E}">
        <p14:creationId xmlns:p14="http://schemas.microsoft.com/office/powerpoint/2010/main" val="2151492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EC65E6-E8E8-4588-8F55-B7EB415C356B}"/>
              </a:ext>
            </a:extLst>
          </p:cNvPr>
          <p:cNvSpPr/>
          <p:nvPr/>
        </p:nvSpPr>
        <p:spPr>
          <a:xfrm>
            <a:off x="768627" y="805205"/>
            <a:ext cx="5274364" cy="5247590"/>
          </a:xfrm>
          <a:prstGeom prst="rect">
            <a:avLst/>
          </a:prstGeom>
        </p:spPr>
        <p:txBody>
          <a:bodyPr wrap="square">
            <a:spAutoFit/>
          </a:bodyPr>
          <a:lstStyle/>
          <a:p>
            <a:pPr fontAlgn="base"/>
            <a:r>
              <a:rPr lang="en-US" sz="2500" b="1" dirty="0">
                <a:highlight>
                  <a:srgbClr val="C0C0C0"/>
                </a:highlight>
              </a:rPr>
              <a:t>Changes in Shape or Form</a:t>
            </a:r>
          </a:p>
          <a:p>
            <a:pPr fontAlgn="base"/>
            <a:r>
              <a:rPr lang="en-US" sz="2200" dirty="0">
                <a:solidFill>
                  <a:schemeClr val="accent6"/>
                </a:solidFill>
                <a:latin typeface="AvenirLTW01"/>
              </a:rPr>
              <a:t> </a:t>
            </a:r>
            <a:r>
              <a:rPr lang="en-US" dirty="0">
                <a:solidFill>
                  <a:schemeClr val="accent6"/>
                </a:solidFill>
                <a:latin typeface="AvenirLTW01"/>
              </a:rPr>
              <a:t>When you combine two substances, how do you know if just a physical change occurred or whether you have created an altogether new substance? There are ways to figure it out. For example, imagine that you pour a teaspoon of sugar into a glass of water and stir until the sugar dissolves. If you pour the sugar solution into a pan and boil away the water, the sugar will remain as a crust at the bottom of the pan. The crust may not look exactly like the sugar before you dissolved it, but it’s still sugar. Therefore, dissolving is a physical change.</a:t>
            </a:r>
          </a:p>
          <a:p>
            <a:pPr fontAlgn="base"/>
            <a:r>
              <a:rPr lang="en-US" dirty="0">
                <a:solidFill>
                  <a:schemeClr val="accent6"/>
                </a:solidFill>
                <a:latin typeface="AvenirLTW01"/>
              </a:rPr>
              <a:t>Other examples of physical changes include bending, crushing, breaking, and carving (</a:t>
            </a:r>
            <a:r>
              <a:rPr lang="en-US" b="1" dirty="0">
                <a:solidFill>
                  <a:schemeClr val="accent6"/>
                </a:solidFill>
                <a:latin typeface="inherit"/>
              </a:rPr>
              <a:t>Figure 2</a:t>
            </a:r>
            <a:r>
              <a:rPr lang="en-US" dirty="0">
                <a:solidFill>
                  <a:schemeClr val="accent6"/>
                </a:solidFill>
                <a:latin typeface="AvenirLTW01"/>
              </a:rPr>
              <a:t>). Any change that alters only the shape or form of matter is a physical change. Methods of separating mixtures, such as filtration and distillation, also involve physical changes.22221</a:t>
            </a:r>
            <a:endParaRPr lang="en-US" b="0" i="0" dirty="0">
              <a:solidFill>
                <a:schemeClr val="accent6"/>
              </a:solidFill>
              <a:effectLst/>
              <a:latin typeface="AvenirLTW01"/>
            </a:endParaRPr>
          </a:p>
        </p:txBody>
      </p:sp>
      <p:pic>
        <p:nvPicPr>
          <p:cNvPr id="3" name="Picture 2">
            <a:extLst>
              <a:ext uri="{FF2B5EF4-FFF2-40B4-BE49-F238E27FC236}">
                <a16:creationId xmlns:a16="http://schemas.microsoft.com/office/drawing/2014/main" id="{17003F7A-1BC5-4A3D-AF17-1BBD1903A003}"/>
              </a:ext>
            </a:extLst>
          </p:cNvPr>
          <p:cNvPicPr>
            <a:picLocks noChangeAspect="1"/>
          </p:cNvPicPr>
          <p:nvPr/>
        </p:nvPicPr>
        <p:blipFill>
          <a:blip r:embed="rId2"/>
          <a:stretch>
            <a:fillRect/>
          </a:stretch>
        </p:blipFill>
        <p:spPr>
          <a:xfrm>
            <a:off x="6255026" y="1008607"/>
            <a:ext cx="5208105" cy="4616218"/>
          </a:xfrm>
          <a:prstGeom prst="rect">
            <a:avLst/>
          </a:prstGeom>
          <a:ln>
            <a:noFill/>
          </a:ln>
          <a:effectLst>
            <a:softEdge rad="112500"/>
          </a:effectLst>
        </p:spPr>
      </p:pic>
    </p:spTree>
    <p:extLst>
      <p:ext uri="{BB962C8B-B14F-4D97-AF65-F5344CB8AC3E}">
        <p14:creationId xmlns:p14="http://schemas.microsoft.com/office/powerpoint/2010/main" val="3608097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5CB5DA-AEB7-4126-B1B0-A20CE08D1538}"/>
              </a:ext>
            </a:extLst>
          </p:cNvPr>
          <p:cNvPicPr>
            <a:picLocks noChangeAspect="1"/>
          </p:cNvPicPr>
          <p:nvPr/>
        </p:nvPicPr>
        <p:blipFill>
          <a:blip r:embed="rId2"/>
          <a:stretch>
            <a:fillRect/>
          </a:stretch>
        </p:blipFill>
        <p:spPr>
          <a:xfrm>
            <a:off x="662610" y="681036"/>
            <a:ext cx="4200938" cy="3970477"/>
          </a:xfrm>
          <a:prstGeom prst="rect">
            <a:avLst/>
          </a:prstGeom>
        </p:spPr>
      </p:pic>
      <p:pic>
        <p:nvPicPr>
          <p:cNvPr id="5" name="Picture 4">
            <a:extLst>
              <a:ext uri="{FF2B5EF4-FFF2-40B4-BE49-F238E27FC236}">
                <a16:creationId xmlns:a16="http://schemas.microsoft.com/office/drawing/2014/main" id="{7CB67E3D-6961-4506-B993-2E583A20554F}"/>
              </a:ext>
            </a:extLst>
          </p:cNvPr>
          <p:cNvPicPr>
            <a:picLocks noChangeAspect="1"/>
          </p:cNvPicPr>
          <p:nvPr/>
        </p:nvPicPr>
        <p:blipFill>
          <a:blip r:embed="rId3"/>
          <a:stretch>
            <a:fillRect/>
          </a:stretch>
        </p:blipFill>
        <p:spPr>
          <a:xfrm>
            <a:off x="5234193" y="681036"/>
            <a:ext cx="6295197" cy="5361955"/>
          </a:xfrm>
          <a:prstGeom prst="rect">
            <a:avLst/>
          </a:prstGeom>
        </p:spPr>
      </p:pic>
    </p:spTree>
    <p:extLst>
      <p:ext uri="{BB962C8B-B14F-4D97-AF65-F5344CB8AC3E}">
        <p14:creationId xmlns:p14="http://schemas.microsoft.com/office/powerpoint/2010/main" val="3515782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E248F9-E65E-46BE-8686-EC1F48F9AD4A}"/>
              </a:ext>
            </a:extLst>
          </p:cNvPr>
          <p:cNvSpPr/>
          <p:nvPr/>
        </p:nvSpPr>
        <p:spPr>
          <a:xfrm>
            <a:off x="954157" y="989378"/>
            <a:ext cx="6003233" cy="3662541"/>
          </a:xfrm>
          <a:prstGeom prst="rect">
            <a:avLst/>
          </a:prstGeom>
        </p:spPr>
        <p:txBody>
          <a:bodyPr wrap="square">
            <a:spAutoFit/>
          </a:bodyPr>
          <a:lstStyle/>
          <a:p>
            <a:pPr fontAlgn="base"/>
            <a:r>
              <a:rPr lang="en-US" sz="3200" b="1" dirty="0">
                <a:solidFill>
                  <a:srgbClr val="FFFF00"/>
                </a:solidFill>
              </a:rPr>
              <a:t>Chemical Changes in Matter</a:t>
            </a:r>
          </a:p>
          <a:p>
            <a:pPr fontAlgn="base"/>
            <a:endParaRPr lang="en-US" sz="2000" dirty="0">
              <a:solidFill>
                <a:schemeClr val="accent6">
                  <a:lumMod val="60000"/>
                  <a:lumOff val="40000"/>
                </a:schemeClr>
              </a:solidFill>
              <a:latin typeface="AvenirLTW01"/>
            </a:endParaRPr>
          </a:p>
          <a:p>
            <a:pPr fontAlgn="base"/>
            <a:r>
              <a:rPr lang="en-US" sz="2000" dirty="0">
                <a:solidFill>
                  <a:schemeClr val="accent6">
                    <a:lumMod val="60000"/>
                    <a:lumOff val="40000"/>
                  </a:schemeClr>
                </a:solidFill>
                <a:latin typeface="AvenirLTW01"/>
              </a:rPr>
              <a:t>A change in matter that produces one or more new substances is a </a:t>
            </a:r>
            <a:r>
              <a:rPr lang="en-US" sz="2000" b="1" u="sng" dirty="0">
                <a:solidFill>
                  <a:schemeClr val="accent6">
                    <a:lumMod val="60000"/>
                    <a:lumOff val="40000"/>
                  </a:schemeClr>
                </a:solidFill>
                <a:latin typeface="inherit"/>
                <a:hlinkClick r:id="rId2">
                  <a:extLst>
                    <a:ext uri="{A12FA001-AC4F-418D-AE19-62706E023703}">
                      <ahyp:hlinkClr xmlns:ahyp="http://schemas.microsoft.com/office/drawing/2018/hyperlinkcolor" val="tx"/>
                    </a:ext>
                  </a:extLst>
                </a:hlinkClick>
              </a:rPr>
              <a:t>chemical change</a:t>
            </a:r>
            <a:r>
              <a:rPr lang="en-US" sz="2000" dirty="0">
                <a:solidFill>
                  <a:schemeClr val="accent6">
                    <a:lumMod val="60000"/>
                    <a:lumOff val="40000"/>
                  </a:schemeClr>
                </a:solidFill>
                <a:latin typeface="AvenirLTW01"/>
              </a:rPr>
              <a:t>, or chemical reaction. In some chemical changes, a single substance breaks down into two or more other substances. For example, hydrogen peroxide breaks down into water and oxygen gas when it’s poured on a cut on your skin. </a:t>
            </a:r>
          </a:p>
          <a:p>
            <a:pPr fontAlgn="base"/>
            <a:endParaRPr lang="en-US" sz="2000" dirty="0">
              <a:solidFill>
                <a:schemeClr val="accent6">
                  <a:lumMod val="60000"/>
                  <a:lumOff val="40000"/>
                </a:schemeClr>
              </a:solidFill>
              <a:latin typeface="AvenirLTW01"/>
            </a:endParaRPr>
          </a:p>
          <a:p>
            <a:pPr fontAlgn="base"/>
            <a:r>
              <a:rPr lang="en-US" sz="2000" dirty="0">
                <a:solidFill>
                  <a:schemeClr val="accent6">
                    <a:lumMod val="60000"/>
                    <a:lumOff val="40000"/>
                  </a:schemeClr>
                </a:solidFill>
                <a:latin typeface="AvenirLTW01"/>
              </a:rPr>
              <a:t>In other chemical changes, two or more substances combine to form different substances</a:t>
            </a:r>
            <a:r>
              <a:rPr lang="en-US" dirty="0">
                <a:solidFill>
                  <a:schemeClr val="accent6">
                    <a:lumMod val="60000"/>
                    <a:lumOff val="40000"/>
                  </a:schemeClr>
                </a:solidFill>
                <a:latin typeface="AvenirLTW01"/>
              </a:rPr>
              <a:t>.</a:t>
            </a:r>
            <a:endParaRPr lang="en-US" dirty="0"/>
          </a:p>
        </p:txBody>
      </p:sp>
    </p:spTree>
    <p:extLst>
      <p:ext uri="{BB962C8B-B14F-4D97-AF65-F5344CB8AC3E}">
        <p14:creationId xmlns:p14="http://schemas.microsoft.com/office/powerpoint/2010/main" val="2932931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AC5915-C9FB-4287-9F6E-D1A8D46AC427}"/>
              </a:ext>
            </a:extLst>
          </p:cNvPr>
          <p:cNvSpPr/>
          <p:nvPr/>
        </p:nvSpPr>
        <p:spPr>
          <a:xfrm>
            <a:off x="795130" y="1289953"/>
            <a:ext cx="5605592" cy="3785652"/>
          </a:xfrm>
          <a:prstGeom prst="rect">
            <a:avLst/>
          </a:prstGeom>
        </p:spPr>
        <p:txBody>
          <a:bodyPr wrap="square">
            <a:spAutoFit/>
          </a:bodyPr>
          <a:lstStyle/>
          <a:p>
            <a:pPr fontAlgn="base"/>
            <a:r>
              <a:rPr lang="en-US" sz="2400" dirty="0">
                <a:solidFill>
                  <a:schemeClr val="accent6">
                    <a:lumMod val="60000"/>
                    <a:lumOff val="40000"/>
                  </a:schemeClr>
                </a:solidFill>
                <a:latin typeface="AvenirLTW01"/>
              </a:rPr>
              <a:t>Photosynthesis is a natural chemical change that occurs in plants and other photosynthetic organisms. Several compounds are combined using energy from the sun to produce new substances.</a:t>
            </a:r>
          </a:p>
          <a:p>
            <a:pPr fontAlgn="base"/>
            <a:endParaRPr lang="en-US" sz="2400" dirty="0">
              <a:solidFill>
                <a:schemeClr val="accent6">
                  <a:lumMod val="60000"/>
                  <a:lumOff val="40000"/>
                </a:schemeClr>
              </a:solidFill>
              <a:latin typeface="AvenirLTW01"/>
            </a:endParaRPr>
          </a:p>
          <a:p>
            <a:pPr fontAlgn="base"/>
            <a:r>
              <a:rPr lang="en-US" sz="2400" dirty="0">
                <a:solidFill>
                  <a:schemeClr val="accent6">
                    <a:lumMod val="60000"/>
                    <a:lumOff val="40000"/>
                  </a:schemeClr>
                </a:solidFill>
                <a:latin typeface="AvenirLTW01"/>
              </a:rPr>
              <a:t>Some chemical changes can be initiated and observed in the kitchen. If you have ever baked bread with help from yeast, you have seen a chemical reaction at work. </a:t>
            </a:r>
            <a:endParaRPr lang="en-US" sz="2400" b="0" i="0" dirty="0">
              <a:solidFill>
                <a:schemeClr val="accent6">
                  <a:lumMod val="60000"/>
                  <a:lumOff val="40000"/>
                </a:schemeClr>
              </a:solidFill>
              <a:effectLst/>
              <a:latin typeface="AvenirLTW01"/>
            </a:endParaRPr>
          </a:p>
        </p:txBody>
      </p:sp>
      <p:sp>
        <p:nvSpPr>
          <p:cNvPr id="3" name="Rectangle 2">
            <a:extLst>
              <a:ext uri="{FF2B5EF4-FFF2-40B4-BE49-F238E27FC236}">
                <a16:creationId xmlns:a16="http://schemas.microsoft.com/office/drawing/2014/main" id="{45E009A2-C2C0-4461-B82D-473BED7E7D71}"/>
              </a:ext>
            </a:extLst>
          </p:cNvPr>
          <p:cNvSpPr/>
          <p:nvPr/>
        </p:nvSpPr>
        <p:spPr>
          <a:xfrm>
            <a:off x="1102791" y="719889"/>
            <a:ext cx="5605592" cy="555352"/>
          </a:xfrm>
          <a:prstGeom prst="rect">
            <a:avLst/>
          </a:prstGeom>
        </p:spPr>
        <p:txBody>
          <a:bodyPr wrap="none">
            <a:spAutoFit/>
          </a:bodyPr>
          <a:lstStyle/>
          <a:p>
            <a:pPr fontAlgn="base"/>
            <a:r>
              <a:rPr lang="en-US" sz="3200" b="1" dirty="0">
                <a:solidFill>
                  <a:srgbClr val="FFFF00"/>
                </a:solidFill>
              </a:rPr>
              <a:t>Chemical Changes in Matter</a:t>
            </a:r>
          </a:p>
        </p:txBody>
      </p:sp>
      <p:pic>
        <p:nvPicPr>
          <p:cNvPr id="6" name="Picture 5">
            <a:extLst>
              <a:ext uri="{FF2B5EF4-FFF2-40B4-BE49-F238E27FC236}">
                <a16:creationId xmlns:a16="http://schemas.microsoft.com/office/drawing/2014/main" id="{546CAF5D-860B-4548-AA7E-BECC94C16FDE}"/>
              </a:ext>
            </a:extLst>
          </p:cNvPr>
          <p:cNvPicPr>
            <a:picLocks noChangeAspect="1"/>
          </p:cNvPicPr>
          <p:nvPr/>
        </p:nvPicPr>
        <p:blipFill>
          <a:blip r:embed="rId2"/>
          <a:stretch>
            <a:fillRect/>
          </a:stretch>
        </p:blipFill>
        <p:spPr>
          <a:xfrm>
            <a:off x="7396370" y="849567"/>
            <a:ext cx="4000500" cy="4080242"/>
          </a:xfrm>
          <a:prstGeom prst="rect">
            <a:avLst/>
          </a:prstGeom>
        </p:spPr>
      </p:pic>
    </p:spTree>
    <p:extLst>
      <p:ext uri="{BB962C8B-B14F-4D97-AF65-F5344CB8AC3E}">
        <p14:creationId xmlns:p14="http://schemas.microsoft.com/office/powerpoint/2010/main" val="43443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3403C0-ECE9-48A7-A392-2F0E0484161E}"/>
              </a:ext>
            </a:extLst>
          </p:cNvPr>
          <p:cNvPicPr>
            <a:picLocks noChangeAspect="1"/>
          </p:cNvPicPr>
          <p:nvPr/>
        </p:nvPicPr>
        <p:blipFill>
          <a:blip r:embed="rId2"/>
          <a:stretch>
            <a:fillRect/>
          </a:stretch>
        </p:blipFill>
        <p:spPr>
          <a:xfrm>
            <a:off x="5459481" y="644009"/>
            <a:ext cx="6229350" cy="5200650"/>
          </a:xfrm>
          <a:prstGeom prst="rect">
            <a:avLst/>
          </a:prstGeom>
        </p:spPr>
      </p:pic>
      <p:sp>
        <p:nvSpPr>
          <p:cNvPr id="2" name="Rectangle 1">
            <a:extLst>
              <a:ext uri="{FF2B5EF4-FFF2-40B4-BE49-F238E27FC236}">
                <a16:creationId xmlns:a16="http://schemas.microsoft.com/office/drawing/2014/main" id="{22100E7E-21CD-40B7-8A7F-ED541AFA3369}"/>
              </a:ext>
            </a:extLst>
          </p:cNvPr>
          <p:cNvSpPr/>
          <p:nvPr/>
        </p:nvSpPr>
        <p:spPr>
          <a:xfrm>
            <a:off x="813637" y="1536174"/>
            <a:ext cx="4055164" cy="4154984"/>
          </a:xfrm>
          <a:prstGeom prst="rect">
            <a:avLst/>
          </a:prstGeom>
        </p:spPr>
        <p:txBody>
          <a:bodyPr wrap="square">
            <a:spAutoFit/>
          </a:bodyPr>
          <a:lstStyle/>
          <a:p>
            <a:r>
              <a:rPr lang="en-US" sz="2400" dirty="0">
                <a:solidFill>
                  <a:schemeClr val="accent6">
                    <a:lumMod val="60000"/>
                    <a:lumOff val="40000"/>
                  </a:schemeClr>
                </a:solidFill>
                <a:latin typeface="AvenirLTW01"/>
              </a:rPr>
              <a:t>The yeast reacts with sugars in the mixture to produce bubbles of carbon dioxide, which make the dough rise (</a:t>
            </a:r>
            <a:r>
              <a:rPr lang="en-US" sz="2400" b="1" dirty="0">
                <a:solidFill>
                  <a:schemeClr val="accent6">
                    <a:lumMod val="60000"/>
                    <a:lumOff val="40000"/>
                  </a:schemeClr>
                </a:solidFill>
                <a:latin typeface="inherit"/>
              </a:rPr>
              <a:t>Figure 3A</a:t>
            </a:r>
            <a:r>
              <a:rPr lang="en-US" sz="2400" dirty="0">
                <a:solidFill>
                  <a:schemeClr val="accent6">
                    <a:lumMod val="60000"/>
                    <a:lumOff val="40000"/>
                  </a:schemeClr>
                </a:solidFill>
                <a:latin typeface="AvenirLTW01"/>
              </a:rPr>
              <a:t>). </a:t>
            </a:r>
          </a:p>
          <a:p>
            <a:endParaRPr lang="en-US" sz="2400" dirty="0">
              <a:solidFill>
                <a:schemeClr val="accent6">
                  <a:lumMod val="60000"/>
                  <a:lumOff val="40000"/>
                </a:schemeClr>
              </a:solidFill>
              <a:latin typeface="AvenirLTW01"/>
            </a:endParaRPr>
          </a:p>
          <a:p>
            <a:r>
              <a:rPr lang="en-US" sz="2400" dirty="0">
                <a:solidFill>
                  <a:schemeClr val="accent6">
                    <a:lumMod val="60000"/>
                    <a:lumOff val="40000"/>
                  </a:schemeClr>
                </a:solidFill>
                <a:latin typeface="AvenirLTW01"/>
              </a:rPr>
              <a:t>Another chemical reaction takes place on the surface of the bread. As heat is added, the sugars turn into a brown crust (</a:t>
            </a:r>
            <a:r>
              <a:rPr lang="en-US" sz="2400" b="1" dirty="0">
                <a:solidFill>
                  <a:schemeClr val="accent6">
                    <a:lumMod val="60000"/>
                    <a:lumOff val="40000"/>
                  </a:schemeClr>
                </a:solidFill>
                <a:latin typeface="inherit"/>
              </a:rPr>
              <a:t>Figure 3B</a:t>
            </a:r>
            <a:r>
              <a:rPr lang="en-US" sz="2400" dirty="0">
                <a:solidFill>
                  <a:schemeClr val="accent6">
                    <a:lumMod val="60000"/>
                    <a:lumOff val="40000"/>
                  </a:schemeClr>
                </a:solidFill>
                <a:latin typeface="AvenirLTW01"/>
              </a:rPr>
              <a:t>).</a:t>
            </a:r>
            <a:endParaRPr lang="en-US" sz="2400" dirty="0"/>
          </a:p>
        </p:txBody>
      </p:sp>
      <p:sp>
        <p:nvSpPr>
          <p:cNvPr id="3" name="Rectangle 2">
            <a:extLst>
              <a:ext uri="{FF2B5EF4-FFF2-40B4-BE49-F238E27FC236}">
                <a16:creationId xmlns:a16="http://schemas.microsoft.com/office/drawing/2014/main" id="{0FD27D0C-32EB-4D02-B83E-E4FFA7368683}"/>
              </a:ext>
            </a:extLst>
          </p:cNvPr>
          <p:cNvSpPr/>
          <p:nvPr/>
        </p:nvSpPr>
        <p:spPr>
          <a:xfrm>
            <a:off x="503169" y="644009"/>
            <a:ext cx="4538756" cy="830997"/>
          </a:xfrm>
          <a:prstGeom prst="rect">
            <a:avLst/>
          </a:prstGeom>
        </p:spPr>
        <p:txBody>
          <a:bodyPr wrap="square">
            <a:spAutoFit/>
          </a:bodyPr>
          <a:lstStyle/>
          <a:p>
            <a:pPr fontAlgn="base"/>
            <a:r>
              <a:rPr lang="en-US" sz="2400" b="1" dirty="0">
                <a:solidFill>
                  <a:srgbClr val="FFFF00"/>
                </a:solidFill>
              </a:rPr>
              <a:t>  Chemical Changes in Matter</a:t>
            </a:r>
          </a:p>
        </p:txBody>
      </p:sp>
    </p:spTree>
    <p:extLst>
      <p:ext uri="{BB962C8B-B14F-4D97-AF65-F5344CB8AC3E}">
        <p14:creationId xmlns:p14="http://schemas.microsoft.com/office/powerpoint/2010/main" val="39718951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394</TotalTime>
  <Words>1218</Words>
  <Application>Microsoft Office PowerPoint</Application>
  <PresentationFormat>Widescreen</PresentationFormat>
  <Paragraphs>52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AvenirLTW01</vt:lpstr>
      <vt:lpstr>Century Gothic</vt:lpstr>
      <vt:lpstr>inherit</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Khalid Javeed Ahmed</dc:creator>
  <cp:lastModifiedBy>Best Techology</cp:lastModifiedBy>
  <cp:revision>12</cp:revision>
  <dcterms:created xsi:type="dcterms:W3CDTF">2021-09-19T06:05:20Z</dcterms:created>
  <dcterms:modified xsi:type="dcterms:W3CDTF">2024-09-11T07:02:34Z</dcterms:modified>
</cp:coreProperties>
</file>