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91" r:id="rId3"/>
    <p:sldId id="292" r:id="rId4"/>
    <p:sldId id="294" r:id="rId5"/>
    <p:sldId id="295" r:id="rId6"/>
    <p:sldId id="307" r:id="rId7"/>
    <p:sldId id="296" r:id="rId8"/>
    <p:sldId id="257" r:id="rId9"/>
    <p:sldId id="258" r:id="rId10"/>
    <p:sldId id="297" r:id="rId11"/>
    <p:sldId id="259" r:id="rId12"/>
    <p:sldId id="308" r:id="rId13"/>
    <p:sldId id="260" r:id="rId14"/>
    <p:sldId id="261" r:id="rId15"/>
    <p:sldId id="262" r:id="rId16"/>
    <p:sldId id="309" r:id="rId17"/>
    <p:sldId id="310" r:id="rId18"/>
    <p:sldId id="311" r:id="rId19"/>
    <p:sldId id="417" r:id="rId20"/>
    <p:sldId id="263" r:id="rId21"/>
    <p:sldId id="418" r:id="rId22"/>
    <p:sldId id="305" r:id="rId23"/>
    <p:sldId id="419" r:id="rId24"/>
    <p:sldId id="420" r:id="rId25"/>
    <p:sldId id="264" r:id="rId26"/>
    <p:sldId id="265" r:id="rId27"/>
    <p:sldId id="266" r:id="rId28"/>
    <p:sldId id="299" r:id="rId29"/>
    <p:sldId id="298" r:id="rId30"/>
    <p:sldId id="421" r:id="rId31"/>
    <p:sldId id="304" r:id="rId32"/>
    <p:sldId id="303" r:id="rId33"/>
    <p:sldId id="272" r:id="rId34"/>
    <p:sldId id="274" r:id="rId35"/>
  </p:sldIdLst>
  <p:sldSz cx="18288000" cy="10287000"/>
  <p:notesSz cx="6858000" cy="9144000"/>
  <p:embeddedFontLst>
    <p:embeddedFont>
      <p:font typeface="29LT Adir Semi-Bold" panose="020B0604020202020204" charset="-78"/>
      <p:regular r:id="rId37"/>
      <p:bold r:id="rId38"/>
    </p:embeddedFont>
    <p:embeddedFont>
      <p:font typeface="Calibri" panose="020F0502020204030204" pitchFamily="34" charset="0"/>
      <p:regular r:id="rId39"/>
      <p:bold r:id="rId40"/>
      <p:italic r:id="rId41"/>
      <p:boldItalic r:id="rId42"/>
    </p:embeddedFont>
    <p:embeddedFont>
      <p:font typeface="Cambria Math" panose="02040503050406030204" pitchFamily="18" charset="0"/>
      <p:regular r:id="rId43"/>
    </p:embeddedFont>
    <p:embeddedFont>
      <p:font typeface="Dosis" panose="020B0604020202020204" charset="0"/>
      <p:regular r:id="rId44"/>
      <p:bold r:id="rId45"/>
    </p:embeddedFont>
    <p:embeddedFont>
      <p:font typeface="Dosis Semi-Bold" panose="020B0604020202020204" charset="0"/>
      <p:regular r:id="rId46"/>
      <p:bold r:id="rId47"/>
    </p:embeddedFont>
    <p:embeddedFont>
      <p:font typeface="Lemonada" panose="020B0604020202020204" charset="0"/>
      <p:regular r:id="rId48"/>
      <p:bold r:id="rId49"/>
    </p:embeddedFont>
    <p:embeddedFont>
      <p:font typeface="Marykate" panose="020B0604020202020204" charset="0"/>
      <p:regular r:id="rId50"/>
    </p:embeddedFont>
    <p:embeddedFont>
      <p:font typeface="Verdana" panose="020B060403050404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21"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01E34-58CC-C742-A2B8-1EF9845F59C8}"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2EADE-4F55-6E47-95AF-2AF1B4AA6C46}" type="slidenum">
              <a:rPr lang="en-US" smtClean="0"/>
              <a:t>‹#›</a:t>
            </a:fld>
            <a:endParaRPr lang="en-US"/>
          </a:p>
        </p:txBody>
      </p:sp>
    </p:spTree>
    <p:extLst>
      <p:ext uri="{BB962C8B-B14F-4D97-AF65-F5344CB8AC3E}">
        <p14:creationId xmlns:p14="http://schemas.microsoft.com/office/powerpoint/2010/main" val="235940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picture guess what is Matter?</a:t>
            </a:r>
          </a:p>
        </p:txBody>
      </p:sp>
      <p:sp>
        <p:nvSpPr>
          <p:cNvPr id="4" name="Slide Number Placeholder 3"/>
          <p:cNvSpPr>
            <a:spLocks noGrp="1"/>
          </p:cNvSpPr>
          <p:nvPr>
            <p:ph type="sldNum" sz="quarter" idx="5"/>
          </p:nvPr>
        </p:nvSpPr>
        <p:spPr/>
        <p:txBody>
          <a:bodyPr/>
          <a:lstStyle/>
          <a:p>
            <a:fld id="{18B2EADE-4F55-6E47-95AF-2AF1B4AA6C46}" type="slidenum">
              <a:rPr lang="en-US" smtClean="0"/>
              <a:t>5</a:t>
            </a:fld>
            <a:endParaRPr lang="en-US"/>
          </a:p>
        </p:txBody>
      </p:sp>
    </p:spTree>
    <p:extLst>
      <p:ext uri="{BB962C8B-B14F-4D97-AF65-F5344CB8AC3E}">
        <p14:creationId xmlns:p14="http://schemas.microsoft.com/office/powerpoint/2010/main" val="273963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picture guess what is Matter?</a:t>
            </a:r>
          </a:p>
        </p:txBody>
      </p:sp>
      <p:sp>
        <p:nvSpPr>
          <p:cNvPr id="4" name="Slide Number Placeholder 3"/>
          <p:cNvSpPr>
            <a:spLocks noGrp="1"/>
          </p:cNvSpPr>
          <p:nvPr>
            <p:ph type="sldNum" sz="quarter" idx="5"/>
          </p:nvPr>
        </p:nvSpPr>
        <p:spPr/>
        <p:txBody>
          <a:bodyPr/>
          <a:lstStyle/>
          <a:p>
            <a:fld id="{18B2EADE-4F55-6E47-95AF-2AF1B4AA6C46}" type="slidenum">
              <a:rPr lang="en-US" smtClean="0"/>
              <a:t>6</a:t>
            </a:fld>
            <a:endParaRPr lang="en-US"/>
          </a:p>
        </p:txBody>
      </p:sp>
    </p:spTree>
    <p:extLst>
      <p:ext uri="{BB962C8B-B14F-4D97-AF65-F5344CB8AC3E}">
        <p14:creationId xmlns:p14="http://schemas.microsoft.com/office/powerpoint/2010/main" val="138988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https://www.savvasrealize.com/dashboard/program/cbee08e9-bd3a-31b1-b33b-e61761318cd5/22/tier/fa733b49-0077-31ca-a0da-453468fa7add/23/lesson/29c05e2c-d1e0-36c3-a971-3fde4f7f61e8/0/lessonPlanner/cv/981bbade-01ab-3fb0-945b-8c897c55b143/27/nonscorable?forceOriginalView=true</a:t>
            </a:r>
          </a:p>
        </p:txBody>
      </p:sp>
      <p:sp>
        <p:nvSpPr>
          <p:cNvPr id="4" name="Slide Number Placeholder 3"/>
          <p:cNvSpPr>
            <a:spLocks noGrp="1"/>
          </p:cNvSpPr>
          <p:nvPr>
            <p:ph type="sldNum" sz="quarter" idx="5"/>
          </p:nvPr>
        </p:nvSpPr>
        <p:spPr/>
        <p:txBody>
          <a:bodyPr/>
          <a:lstStyle/>
          <a:p>
            <a:fld id="{18B2EADE-4F55-6E47-95AF-2AF1B4AA6C46}" type="slidenum">
              <a:rPr lang="en-US" smtClean="0"/>
              <a:t>20</a:t>
            </a:fld>
            <a:endParaRPr lang="en-US"/>
          </a:p>
        </p:txBody>
      </p:sp>
    </p:spTree>
    <p:extLst>
      <p:ext uri="{BB962C8B-B14F-4D97-AF65-F5344CB8AC3E}">
        <p14:creationId xmlns:p14="http://schemas.microsoft.com/office/powerpoint/2010/main" val="3707571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29"/>
          <p:cNvSpPr txBox="1">
            <a:spLocks noGrp="1"/>
          </p:cNvSpPr>
          <p:nvPr>
            <p:ph type="title"/>
          </p:nvPr>
        </p:nvSpPr>
        <p:spPr>
          <a:xfrm>
            <a:off x="5605500" y="1605000"/>
            <a:ext cx="7077000" cy="7077000"/>
          </a:xfrm>
          <a:prstGeom prst="rect">
            <a:avLst/>
          </a:prstGeom>
          <a:solidFill>
            <a:srgbClr val="FFFFFF"/>
          </a:solid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chemeClr val="dk1"/>
              </a:buClr>
              <a:buSzPts val="4800"/>
              <a:buFont typeface="Calibri"/>
              <a:buNone/>
              <a:defRPr sz="9600"/>
            </a:lvl1pPr>
            <a:lvl2pPr lvl="1" algn="ctr">
              <a:spcBef>
                <a:spcPts val="0"/>
              </a:spcBef>
              <a:spcAft>
                <a:spcPts val="0"/>
              </a:spcAft>
              <a:buSzPts val="4800"/>
              <a:buNone/>
              <a:defRPr sz="9600"/>
            </a:lvl2pPr>
            <a:lvl3pPr lvl="2" algn="ctr">
              <a:spcBef>
                <a:spcPts val="0"/>
              </a:spcBef>
              <a:spcAft>
                <a:spcPts val="0"/>
              </a:spcAft>
              <a:buSzPts val="4800"/>
              <a:buNone/>
              <a:defRPr sz="9600"/>
            </a:lvl3pPr>
            <a:lvl4pPr lvl="3" algn="ctr">
              <a:spcBef>
                <a:spcPts val="0"/>
              </a:spcBef>
              <a:spcAft>
                <a:spcPts val="0"/>
              </a:spcAft>
              <a:buSzPts val="4800"/>
              <a:buNone/>
              <a:defRPr sz="9600"/>
            </a:lvl4pPr>
            <a:lvl5pPr lvl="4" algn="ctr">
              <a:spcBef>
                <a:spcPts val="0"/>
              </a:spcBef>
              <a:spcAft>
                <a:spcPts val="0"/>
              </a:spcAft>
              <a:buSzPts val="4800"/>
              <a:buNone/>
              <a:defRPr sz="9600"/>
            </a:lvl5pPr>
            <a:lvl6pPr lvl="5" algn="ctr">
              <a:spcBef>
                <a:spcPts val="0"/>
              </a:spcBef>
              <a:spcAft>
                <a:spcPts val="0"/>
              </a:spcAft>
              <a:buSzPts val="4800"/>
              <a:buNone/>
              <a:defRPr sz="9600"/>
            </a:lvl6pPr>
            <a:lvl7pPr lvl="6" algn="ctr">
              <a:spcBef>
                <a:spcPts val="0"/>
              </a:spcBef>
              <a:spcAft>
                <a:spcPts val="0"/>
              </a:spcAft>
              <a:buSzPts val="4800"/>
              <a:buNone/>
              <a:defRPr sz="9600"/>
            </a:lvl7pPr>
            <a:lvl8pPr lvl="7" algn="ctr">
              <a:spcBef>
                <a:spcPts val="0"/>
              </a:spcBef>
              <a:spcAft>
                <a:spcPts val="0"/>
              </a:spcAft>
              <a:buSzPts val="4800"/>
              <a:buNone/>
              <a:defRPr sz="9600"/>
            </a:lvl8pPr>
            <a:lvl9pPr lvl="8" algn="ctr">
              <a:spcBef>
                <a:spcPts val="0"/>
              </a:spcBef>
              <a:spcAft>
                <a:spcPts val="0"/>
              </a:spcAft>
              <a:buSzPts val="4800"/>
              <a:buNone/>
              <a:defRPr sz="9600"/>
            </a:lvl9pPr>
          </a:lstStyle>
          <a:p>
            <a:endParaRPr/>
          </a:p>
        </p:txBody>
      </p:sp>
      <p:sp>
        <p:nvSpPr>
          <p:cNvPr id="21" name="Google Shape;21;p29"/>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51624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28"/>
          <p:cNvSpPr txBox="1">
            <a:spLocks noGrp="1"/>
          </p:cNvSpPr>
          <p:nvPr>
            <p:ph type="title"/>
          </p:nvPr>
        </p:nvSpPr>
        <p:spPr>
          <a:xfrm>
            <a:off x="623400" y="585701"/>
            <a:ext cx="17041200" cy="1602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4200"/>
              <a:buFont typeface="Calibri"/>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7" name="Google Shape;17;p28"/>
          <p:cNvSpPr txBox="1">
            <a:spLocks noGrp="1"/>
          </p:cNvSpPr>
          <p:nvPr>
            <p:ph type="body" idx="1"/>
          </p:nvPr>
        </p:nvSpPr>
        <p:spPr>
          <a:xfrm>
            <a:off x="623400" y="2457350"/>
            <a:ext cx="17041200" cy="6680400"/>
          </a:xfrm>
          <a:prstGeom prst="rect">
            <a:avLst/>
          </a:prstGeom>
          <a:noFill/>
          <a:ln>
            <a:noFill/>
          </a:ln>
        </p:spPr>
        <p:txBody>
          <a:bodyPr spcFirstLastPara="1" wrap="square" lIns="91425" tIns="91425" rIns="91425" bIns="91425" anchor="t" anchorCtr="0">
            <a:normAutofit/>
          </a:bodyPr>
          <a:lstStyle>
            <a:lvl1pPr marL="685800" lvl="0" indent="-514350" algn="l">
              <a:lnSpc>
                <a:spcPct val="90000"/>
              </a:lnSpc>
              <a:spcBef>
                <a:spcPts val="0"/>
              </a:spcBef>
              <a:spcAft>
                <a:spcPts val="0"/>
              </a:spcAft>
              <a:buClr>
                <a:schemeClr val="dk1"/>
              </a:buClr>
              <a:buSzPts val="1800"/>
              <a:buChar char="●"/>
              <a:defRPr/>
            </a:lvl1pPr>
            <a:lvl2pPr marL="1371600" lvl="1" indent="-476250" algn="l">
              <a:lnSpc>
                <a:spcPct val="90000"/>
              </a:lnSpc>
              <a:spcBef>
                <a:spcPts val="0"/>
              </a:spcBef>
              <a:spcAft>
                <a:spcPts val="0"/>
              </a:spcAft>
              <a:buClr>
                <a:schemeClr val="dk1"/>
              </a:buClr>
              <a:buSzPts val="1400"/>
              <a:buChar char="○"/>
              <a:defRPr/>
            </a:lvl2pPr>
            <a:lvl3pPr marL="2057400" lvl="2" indent="-476250" algn="l">
              <a:lnSpc>
                <a:spcPct val="90000"/>
              </a:lnSpc>
              <a:spcBef>
                <a:spcPts val="0"/>
              </a:spcBef>
              <a:spcAft>
                <a:spcPts val="0"/>
              </a:spcAft>
              <a:buClr>
                <a:schemeClr val="dk1"/>
              </a:buClr>
              <a:buSzPts val="1400"/>
              <a:buChar char="■"/>
              <a:defRPr/>
            </a:lvl3pPr>
            <a:lvl4pPr marL="2743200" lvl="3" indent="-476250" algn="l">
              <a:lnSpc>
                <a:spcPct val="90000"/>
              </a:lnSpc>
              <a:spcBef>
                <a:spcPts val="0"/>
              </a:spcBef>
              <a:spcAft>
                <a:spcPts val="0"/>
              </a:spcAft>
              <a:buClr>
                <a:schemeClr val="dk1"/>
              </a:buClr>
              <a:buSzPts val="1400"/>
              <a:buChar char="●"/>
              <a:defRPr/>
            </a:lvl4pPr>
            <a:lvl5pPr marL="3429000" lvl="4" indent="-476250" algn="l">
              <a:lnSpc>
                <a:spcPct val="90000"/>
              </a:lnSpc>
              <a:spcBef>
                <a:spcPts val="0"/>
              </a:spcBef>
              <a:spcAft>
                <a:spcPts val="0"/>
              </a:spcAft>
              <a:buClr>
                <a:schemeClr val="dk1"/>
              </a:buClr>
              <a:buSzPts val="1400"/>
              <a:buChar char="○"/>
              <a:defRPr/>
            </a:lvl5pPr>
            <a:lvl6pPr marL="4114800" lvl="5" indent="-476250" algn="l">
              <a:lnSpc>
                <a:spcPct val="90000"/>
              </a:lnSpc>
              <a:spcBef>
                <a:spcPts val="0"/>
              </a:spcBef>
              <a:spcAft>
                <a:spcPts val="0"/>
              </a:spcAft>
              <a:buClr>
                <a:schemeClr val="dk1"/>
              </a:buClr>
              <a:buSzPts val="1400"/>
              <a:buChar char="■"/>
              <a:defRPr/>
            </a:lvl6pPr>
            <a:lvl7pPr marL="4800600" lvl="6" indent="-476250" algn="l">
              <a:lnSpc>
                <a:spcPct val="90000"/>
              </a:lnSpc>
              <a:spcBef>
                <a:spcPts val="0"/>
              </a:spcBef>
              <a:spcAft>
                <a:spcPts val="0"/>
              </a:spcAft>
              <a:buClr>
                <a:schemeClr val="dk1"/>
              </a:buClr>
              <a:buSzPts val="1400"/>
              <a:buChar char="●"/>
              <a:defRPr/>
            </a:lvl7pPr>
            <a:lvl8pPr marL="5486400" lvl="7" indent="-476250" algn="l">
              <a:lnSpc>
                <a:spcPct val="90000"/>
              </a:lnSpc>
              <a:spcBef>
                <a:spcPts val="0"/>
              </a:spcBef>
              <a:spcAft>
                <a:spcPts val="0"/>
              </a:spcAft>
              <a:buClr>
                <a:schemeClr val="dk1"/>
              </a:buClr>
              <a:buSzPts val="1400"/>
              <a:buChar char="○"/>
              <a:defRPr/>
            </a:lvl8pPr>
            <a:lvl9pPr marL="6172200" lvl="8" indent="-476250" algn="l">
              <a:lnSpc>
                <a:spcPct val="90000"/>
              </a:lnSpc>
              <a:spcBef>
                <a:spcPts val="0"/>
              </a:spcBef>
              <a:spcAft>
                <a:spcPts val="0"/>
              </a:spcAft>
              <a:buClr>
                <a:schemeClr val="dk1"/>
              </a:buClr>
              <a:buSzPts val="1400"/>
              <a:buChar char="■"/>
              <a:defRPr/>
            </a:lvl9pPr>
          </a:lstStyle>
          <a:p>
            <a:endParaRPr/>
          </a:p>
        </p:txBody>
      </p:sp>
      <p:sp>
        <p:nvSpPr>
          <p:cNvPr id="18" name="Google Shape;18;p28"/>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913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6.png"/><Relationship Id="rId18" Type="http://schemas.openxmlformats.org/officeDocument/2006/relationships/image" Target="../media/image55.svg"/><Relationship Id="rId3" Type="http://schemas.openxmlformats.org/officeDocument/2006/relationships/image" Target="../media/image37.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54.png"/><Relationship Id="rId2" Type="http://schemas.openxmlformats.org/officeDocument/2006/relationships/image" Target="../media/image1.jpeg"/><Relationship Id="rId16"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8.png"/><Relationship Id="rId5" Type="http://schemas.openxmlformats.org/officeDocument/2006/relationships/image" Target="../media/image2.png"/><Relationship Id="rId15" Type="http://schemas.openxmlformats.org/officeDocument/2006/relationships/image" Target="../media/image52.png"/><Relationship Id="rId10" Type="http://schemas.openxmlformats.org/officeDocument/2006/relationships/image" Target="../media/image21.svg"/><Relationship Id="rId19" Type="http://schemas.openxmlformats.org/officeDocument/2006/relationships/image" Target="../media/image56.png"/><Relationship Id="rId4" Type="http://schemas.openxmlformats.org/officeDocument/2006/relationships/image" Target="../media/image38.svg"/><Relationship Id="rId9" Type="http://schemas.openxmlformats.org/officeDocument/2006/relationships/image" Target="../media/image20.png"/><Relationship Id="rId14"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6.png"/><Relationship Id="rId18" Type="http://schemas.openxmlformats.org/officeDocument/2006/relationships/image" Target="../media/image55.svg"/><Relationship Id="rId3" Type="http://schemas.openxmlformats.org/officeDocument/2006/relationships/image" Target="../media/image37.png"/><Relationship Id="rId21" Type="http://schemas.openxmlformats.org/officeDocument/2006/relationships/image" Target="../media/image5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54.png"/><Relationship Id="rId2" Type="http://schemas.openxmlformats.org/officeDocument/2006/relationships/image" Target="../media/image1.jpeg"/><Relationship Id="rId16" Type="http://schemas.openxmlformats.org/officeDocument/2006/relationships/image" Target="../media/image53.sv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8.png"/><Relationship Id="rId5" Type="http://schemas.openxmlformats.org/officeDocument/2006/relationships/image" Target="../media/image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21.svg"/><Relationship Id="rId19" Type="http://schemas.openxmlformats.org/officeDocument/2006/relationships/image" Target="../media/image56.png"/><Relationship Id="rId4" Type="http://schemas.openxmlformats.org/officeDocument/2006/relationships/image" Target="../media/image38.svg"/><Relationship Id="rId9" Type="http://schemas.openxmlformats.org/officeDocument/2006/relationships/image" Target="../media/image20.png"/><Relationship Id="rId14" Type="http://schemas.openxmlformats.org/officeDocument/2006/relationships/image" Target="../media/image17.svg"/><Relationship Id="rId22" Type="http://schemas.openxmlformats.org/officeDocument/2006/relationships/image" Target="../media/image59.jpe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7.pn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38.sv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2.png"/><Relationship Id="rId3" Type="http://schemas.openxmlformats.org/officeDocument/2006/relationships/image" Target="../media/image37.pn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38.svg"/><Relationship Id="rId9" Type="http://schemas.openxmlformats.org/officeDocument/2006/relationships/image" Target="../media/image18.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7.pn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38.sv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5.xml"/><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hyperlink" Target="https://www.savvasrealize.com/dashboard/program/cbee08e9-bd3a-31b1-b33b-e61761318cd5/22/tier/fa733b49-0077-31ca-a0da-453468fa7add/23/lesson/29c05e2c-d1e0-36c3-a971-3fde4f7f61e8/0/lessonPlanner/cv/981bbade-01ab-3fb0-945b-8c897c55b143/27/nonscorable?forceOriginalView=true" TargetMode="External"/><Relationship Id="rId11" Type="http://schemas.openxmlformats.org/officeDocument/2006/relationships/image" Target="../media/image73.png"/><Relationship Id="rId5" Type="http://schemas.openxmlformats.org/officeDocument/2006/relationships/image" Target="../media/image68.svg"/><Relationship Id="rId15" Type="http://schemas.openxmlformats.org/officeDocument/2006/relationships/image" Target="../media/image77.png"/><Relationship Id="rId10" Type="http://schemas.openxmlformats.org/officeDocument/2006/relationships/image" Target="../media/image72.sv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8.png"/><Relationship Id="rId18" Type="http://schemas.openxmlformats.org/officeDocument/2006/relationships/image" Target="../media/image91.png"/><Relationship Id="rId3" Type="http://schemas.openxmlformats.org/officeDocument/2006/relationships/image" Target="../media/image84.png"/><Relationship Id="rId21" Type="http://schemas.openxmlformats.org/officeDocument/2006/relationships/image" Target="../media/image94.png"/><Relationship Id="rId7" Type="http://schemas.openxmlformats.org/officeDocument/2006/relationships/image" Target="../media/image20.png"/><Relationship Id="rId12" Type="http://schemas.openxmlformats.org/officeDocument/2006/relationships/image" Target="../media/image17.svg"/><Relationship Id="rId17" Type="http://schemas.openxmlformats.org/officeDocument/2006/relationships/image" Target="../media/image90.png"/><Relationship Id="rId2" Type="http://schemas.openxmlformats.org/officeDocument/2006/relationships/image" Target="../media/image1.jpeg"/><Relationship Id="rId16" Type="http://schemas.openxmlformats.org/officeDocument/2006/relationships/image" Target="../media/image47.svg"/><Relationship Id="rId20"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5" Type="http://schemas.openxmlformats.org/officeDocument/2006/relationships/image" Target="../media/image46.png"/><Relationship Id="rId10" Type="http://schemas.openxmlformats.org/officeDocument/2006/relationships/image" Target="../media/image87.svg"/><Relationship Id="rId19" Type="http://schemas.openxmlformats.org/officeDocument/2006/relationships/image" Target="../media/image92.png"/><Relationship Id="rId4" Type="http://schemas.openxmlformats.org/officeDocument/2006/relationships/image" Target="../media/image85.svg"/><Relationship Id="rId9" Type="http://schemas.openxmlformats.org/officeDocument/2006/relationships/image" Target="../media/image86.png"/><Relationship Id="rId14" Type="http://schemas.openxmlformats.org/officeDocument/2006/relationships/image" Target="../media/image89.svg"/><Relationship Id="rId22"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2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1.jpe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25.svg"/><Relationship Id="rId9" Type="http://schemas.openxmlformats.org/officeDocument/2006/relationships/image" Target="../media/image100.png"/><Relationship Id="rId14" Type="http://schemas.openxmlformats.org/officeDocument/2006/relationships/image" Target="../media/image10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svg"/></Relationships>
</file>

<file path=ppt/slides/_rels/slide34.xml.rels><?xml version="1.0" encoding="UTF-8" standalone="yes"?>
<Relationships xmlns="http://schemas.openxmlformats.org/package/2006/relationships"><Relationship Id="rId13" Type="http://schemas.openxmlformats.org/officeDocument/2006/relationships/image" Target="../media/image123.svg"/><Relationship Id="rId18" Type="http://schemas.openxmlformats.org/officeDocument/2006/relationships/image" Target="../media/image130.png"/><Relationship Id="rId26" Type="http://schemas.openxmlformats.org/officeDocument/2006/relationships/image" Target="../media/image6.png"/><Relationship Id="rId39" Type="http://schemas.openxmlformats.org/officeDocument/2006/relationships/image" Target="../media/image13.svg"/><Relationship Id="rId21" Type="http://schemas.openxmlformats.org/officeDocument/2006/relationships/image" Target="../media/image133.svg"/><Relationship Id="rId34" Type="http://schemas.openxmlformats.org/officeDocument/2006/relationships/image" Target="../media/image10.png"/><Relationship Id="rId42"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image" Target="../media/image124.png"/><Relationship Id="rId16" Type="http://schemas.openxmlformats.org/officeDocument/2006/relationships/image" Target="../media/image4.png"/><Relationship Id="rId29"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129.svg"/><Relationship Id="rId24" Type="http://schemas.openxmlformats.org/officeDocument/2006/relationships/image" Target="../media/image26.png"/><Relationship Id="rId32" Type="http://schemas.openxmlformats.org/officeDocument/2006/relationships/image" Target="../media/image8.png"/><Relationship Id="rId37" Type="http://schemas.openxmlformats.org/officeDocument/2006/relationships/image" Target="../media/image141.svg"/><Relationship Id="rId40" Type="http://schemas.openxmlformats.org/officeDocument/2006/relationships/image" Target="../media/image142.png"/><Relationship Id="rId45" Type="http://schemas.openxmlformats.org/officeDocument/2006/relationships/image" Target="../media/image145.svg"/><Relationship Id="rId5" Type="http://schemas.openxmlformats.org/officeDocument/2006/relationships/image" Target="../media/image38.svg"/><Relationship Id="rId15" Type="http://schemas.openxmlformats.org/officeDocument/2006/relationships/image" Target="../media/image3.svg"/><Relationship Id="rId23" Type="http://schemas.openxmlformats.org/officeDocument/2006/relationships/image" Target="../media/image135.svg"/><Relationship Id="rId28" Type="http://schemas.openxmlformats.org/officeDocument/2006/relationships/image" Target="../media/image136.png"/><Relationship Id="rId36" Type="http://schemas.openxmlformats.org/officeDocument/2006/relationships/image" Target="../media/image140.png"/><Relationship Id="rId10" Type="http://schemas.openxmlformats.org/officeDocument/2006/relationships/image" Target="../media/image128.png"/><Relationship Id="rId19" Type="http://schemas.openxmlformats.org/officeDocument/2006/relationships/image" Target="../media/image131.svg"/><Relationship Id="rId31" Type="http://schemas.openxmlformats.org/officeDocument/2006/relationships/image" Target="../media/image139.svg"/><Relationship Id="rId44" Type="http://schemas.openxmlformats.org/officeDocument/2006/relationships/image" Target="../media/image144.png"/><Relationship Id="rId4" Type="http://schemas.openxmlformats.org/officeDocument/2006/relationships/image" Target="../media/image37.png"/><Relationship Id="rId9" Type="http://schemas.openxmlformats.org/officeDocument/2006/relationships/image" Target="../media/image127.svg"/><Relationship Id="rId14" Type="http://schemas.openxmlformats.org/officeDocument/2006/relationships/image" Target="../media/image2.png"/><Relationship Id="rId22" Type="http://schemas.openxmlformats.org/officeDocument/2006/relationships/image" Target="../media/image134.png"/><Relationship Id="rId27" Type="http://schemas.openxmlformats.org/officeDocument/2006/relationships/image" Target="../media/image7.svg"/><Relationship Id="rId30" Type="http://schemas.openxmlformats.org/officeDocument/2006/relationships/image" Target="../media/image138.png"/><Relationship Id="rId35" Type="http://schemas.openxmlformats.org/officeDocument/2006/relationships/image" Target="../media/image11.svg"/><Relationship Id="rId43" Type="http://schemas.openxmlformats.org/officeDocument/2006/relationships/image" Target="../media/image15.svg"/><Relationship Id="rId8" Type="http://schemas.openxmlformats.org/officeDocument/2006/relationships/image" Target="../media/image126.png"/><Relationship Id="rId3" Type="http://schemas.openxmlformats.org/officeDocument/2006/relationships/image" Target="../media/image125.svg"/><Relationship Id="rId12" Type="http://schemas.openxmlformats.org/officeDocument/2006/relationships/image" Target="../media/image122.png"/><Relationship Id="rId17" Type="http://schemas.openxmlformats.org/officeDocument/2006/relationships/image" Target="../media/image5.svg"/><Relationship Id="rId25" Type="http://schemas.openxmlformats.org/officeDocument/2006/relationships/image" Target="../media/image27.svg"/><Relationship Id="rId33" Type="http://schemas.openxmlformats.org/officeDocument/2006/relationships/image" Target="../media/image9.svg"/><Relationship Id="rId38" Type="http://schemas.openxmlformats.org/officeDocument/2006/relationships/image" Target="../media/image12.png"/><Relationship Id="rId20" Type="http://schemas.openxmlformats.org/officeDocument/2006/relationships/image" Target="../media/image132.png"/><Relationship Id="rId41" Type="http://schemas.openxmlformats.org/officeDocument/2006/relationships/image" Target="../media/image143.svg"/></Relationships>
</file>

<file path=ppt/slides/_rels/slide4.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4.jpe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 Id="rId8" Type="http://schemas.openxmlformats.org/officeDocument/2006/relationships/image" Target="../media/image7.svg"/></Relationships>
</file>

<file path=ppt/slides/_rels/slide5.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svg"/><Relationship Id="rId34" Type="http://schemas.openxmlformats.org/officeDocument/2006/relationships/image" Target="../media/image35.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svg"/><Relationship Id="rId34" Type="http://schemas.openxmlformats.org/officeDocument/2006/relationships/image" Target="../media/image36.jpe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notesSlide" Target="../notesSlides/notesSlid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0.png"/><Relationship Id="rId18" Type="http://schemas.openxmlformats.org/officeDocument/2006/relationships/image" Target="../media/image17.sv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15.svg"/><Relationship Id="rId17" Type="http://schemas.openxmlformats.org/officeDocument/2006/relationships/image" Target="../media/image16.png"/><Relationship Id="rId2" Type="http://schemas.openxmlformats.org/officeDocument/2006/relationships/video" Target="../media/media1.mp4"/><Relationship Id="rId16" Type="http://schemas.openxmlformats.org/officeDocument/2006/relationships/image" Target="../media/image19.svg"/><Relationship Id="rId1" Type="http://schemas.microsoft.com/office/2007/relationships/media" Target="../media/media1.mp4"/><Relationship Id="rId6" Type="http://schemas.openxmlformats.org/officeDocument/2006/relationships/image" Target="../media/image38.svg"/><Relationship Id="rId11" Type="http://schemas.openxmlformats.org/officeDocument/2006/relationships/image" Target="../media/image14.png"/><Relationship Id="rId5" Type="http://schemas.openxmlformats.org/officeDocument/2006/relationships/image" Target="../media/image37.png"/><Relationship Id="rId15" Type="http://schemas.openxmlformats.org/officeDocument/2006/relationships/image" Target="../media/image18.png"/><Relationship Id="rId10" Type="http://schemas.openxmlformats.org/officeDocument/2006/relationships/image" Target="../media/image11.svg"/><Relationship Id="rId19" Type="http://schemas.openxmlformats.org/officeDocument/2006/relationships/image" Target="../media/image39.pn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3"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21.sv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5.svg"/><Relationship Id="rId4" Type="http://schemas.openxmlformats.org/officeDocument/2006/relationships/image" Target="../media/image38.svg"/><Relationship Id="rId9" Type="http://schemas.openxmlformats.org/officeDocument/2006/relationships/image" Target="../media/image14.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6.png"/><Relationship Id="rId18" Type="http://schemas.openxmlformats.org/officeDocument/2006/relationships/image" Target="../media/image49.svg"/><Relationship Id="rId3" Type="http://schemas.openxmlformats.org/officeDocument/2006/relationships/image" Target="../media/image40.png"/><Relationship Id="rId21" Type="http://schemas.openxmlformats.org/officeDocument/2006/relationships/hyperlink" Target="https://content-delivery-service.savvasrealize.com/content-delivery-service/eps/prod-realize-reader/api/item/a1f44774-14b5-4190-b1c5-2b63f32e8993/1/file/NA_Grade_6/OPS/xhtml/glossary.xhtml#P70010145010000000000000000449C3" TargetMode="External"/><Relationship Id="rId7" Type="http://schemas.openxmlformats.org/officeDocument/2006/relationships/image" Target="../media/image44.png"/><Relationship Id="rId12" Type="http://schemas.openxmlformats.org/officeDocument/2006/relationships/image" Target="../media/image21.svg"/><Relationship Id="rId17" Type="http://schemas.openxmlformats.org/officeDocument/2006/relationships/image" Target="../media/image48.png"/><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0.png"/><Relationship Id="rId5" Type="http://schemas.openxmlformats.org/officeDocument/2006/relationships/image" Target="../media/image42.png"/><Relationship Id="rId15" Type="http://schemas.openxmlformats.org/officeDocument/2006/relationships/image" Target="../media/image16.png"/><Relationship Id="rId10" Type="http://schemas.openxmlformats.org/officeDocument/2006/relationships/image" Target="../media/image29.svg"/><Relationship Id="rId19" Type="http://schemas.openxmlformats.org/officeDocument/2006/relationships/image" Target="../media/image50.png"/><Relationship Id="rId4" Type="http://schemas.openxmlformats.org/officeDocument/2006/relationships/image" Target="../media/image41.svg"/><Relationship Id="rId9" Type="http://schemas.openxmlformats.org/officeDocument/2006/relationships/image" Target="../media/image28.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816122" y="2816640"/>
            <a:ext cx="12553091" cy="4539704"/>
          </a:xfrm>
          <a:prstGeom prst="rect">
            <a:avLst/>
          </a:prstGeom>
        </p:spPr>
        <p:txBody>
          <a:bodyPr lIns="0" tIns="0" rIns="0" bIns="0" rtlCol="0" anchor="t">
            <a:spAutoFit/>
          </a:bodyPr>
          <a:lstStyle/>
          <a:p>
            <a:pPr algn="ctr">
              <a:lnSpc>
                <a:spcPts val="11833"/>
              </a:lnSpc>
            </a:pPr>
            <a:r>
              <a:rPr lang="en-US" sz="13601" spc="557" dirty="0">
                <a:solidFill>
                  <a:srgbClr val="043241"/>
                </a:solidFill>
                <a:latin typeface="Marykate"/>
              </a:rPr>
              <a:t>MEASURING MATTER</a:t>
            </a:r>
          </a:p>
          <a:p>
            <a:pPr algn="ctr">
              <a:lnSpc>
                <a:spcPts val="11833"/>
              </a:lnSpc>
            </a:pPr>
            <a:r>
              <a:rPr lang="en-US" sz="13601" spc="557" dirty="0">
                <a:solidFill>
                  <a:srgbClr val="043241"/>
                </a:solidFill>
                <a:latin typeface="Marykate"/>
              </a:rPr>
              <a:t>Gr 6</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529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816122" y="2816640"/>
            <a:ext cx="12553091" cy="3026470"/>
          </a:xfrm>
          <a:prstGeom prst="rect">
            <a:avLst/>
          </a:prstGeom>
        </p:spPr>
        <p:txBody>
          <a:bodyPr lIns="0" tIns="0" rIns="0" bIns="0" rtlCol="0" anchor="t">
            <a:spAutoFit/>
          </a:bodyPr>
          <a:lstStyle/>
          <a:p>
            <a:pPr algn="ctr">
              <a:lnSpc>
                <a:spcPts val="11833"/>
              </a:lnSpc>
            </a:pPr>
            <a:r>
              <a:rPr lang="en-US" sz="6000" spc="557" dirty="0">
                <a:solidFill>
                  <a:srgbClr val="043241"/>
                </a:solidFill>
                <a:latin typeface="Marykate"/>
              </a:rPr>
              <a:t>MEASURING MATTER</a:t>
            </a:r>
          </a:p>
          <a:p>
            <a:pPr algn="ctr">
              <a:lnSpc>
                <a:spcPts val="11833"/>
              </a:lnSpc>
            </a:pPr>
            <a:r>
              <a:rPr lang="en-US" sz="13601" spc="557" dirty="0">
                <a:solidFill>
                  <a:srgbClr val="043241"/>
                </a:solidFill>
                <a:latin typeface="Marykate"/>
              </a:rPr>
              <a:t>Open Pg. 16</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sp>
      </p:grpSp>
    </p:spTree>
    <p:extLst>
      <p:ext uri="{BB962C8B-B14F-4D97-AF65-F5344CB8AC3E}">
        <p14:creationId xmlns:p14="http://schemas.microsoft.com/office/powerpoint/2010/main" val="1762867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38599"/>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929625" y="783284"/>
            <a:ext cx="12917225" cy="2215991"/>
          </a:xfrm>
          <a:prstGeom prst="rect">
            <a:avLst/>
          </a:prstGeom>
        </p:spPr>
        <p:txBody>
          <a:bodyPr wrap="square" lIns="0" tIns="0" rIns="0" bIns="0" rtlCol="0" anchor="t">
            <a:spAutoFit/>
          </a:bodyPr>
          <a:lstStyle/>
          <a:p>
            <a:pPr algn="ctr"/>
            <a:r>
              <a:rPr lang="en-US" sz="7200" spc="359" dirty="0">
                <a:solidFill>
                  <a:srgbClr val="00AD9C"/>
                </a:solidFill>
                <a:latin typeface="Marykate Heavy"/>
              </a:rPr>
              <a:t>Expressing Weight, Mass,</a:t>
            </a:r>
          </a:p>
          <a:p>
            <a:pPr algn="ctr"/>
            <a:r>
              <a:rPr lang="en-US" sz="7200" spc="359" dirty="0">
                <a:solidFill>
                  <a:srgbClr val="00AD9C"/>
                </a:solidFill>
                <a:latin typeface="Marykate Heavy"/>
              </a:rPr>
              <a:t>and Volume</a:t>
            </a:r>
          </a:p>
        </p:txBody>
      </p:sp>
      <p:sp>
        <p:nvSpPr>
          <p:cNvPr id="17" name="TextBox 17"/>
          <p:cNvSpPr txBox="1"/>
          <p:nvPr/>
        </p:nvSpPr>
        <p:spPr>
          <a:xfrm>
            <a:off x="2459037" y="3240376"/>
            <a:ext cx="13360531" cy="4308872"/>
          </a:xfrm>
          <a:prstGeom prst="rect">
            <a:avLst/>
          </a:prstGeom>
        </p:spPr>
        <p:txBody>
          <a:bodyPr lIns="0" tIns="0" rIns="0" bIns="0" rtlCol="0" anchor="t">
            <a:spAutoFit/>
          </a:bodyPr>
          <a:lstStyle/>
          <a:p>
            <a:pPr algn="ctr"/>
            <a:r>
              <a:rPr lang="en-US" sz="4000" dirty="0"/>
              <a:t>Recall that matter is anything that has mass and takes up space. Mass is the amount of matter in an object. An object’s mass does not change even if the force of gravity upon the object changes. The amount of space that matter occupies is called its volume. All forms of matter—solids, liquids, and gases—have volume. If we want to measure matter, such as the fruit in Figure 1, we need to measure both mass and volume.</a:t>
            </a:r>
            <a:endParaRPr lang="en-US" sz="9600" dirty="0">
              <a:solidFill>
                <a:srgbClr val="003933"/>
              </a:solidFill>
              <a:latin typeface="Dosis"/>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0325232" flipV="1">
            <a:off x="175308" y="7691307"/>
            <a:ext cx="2736104" cy="2736104"/>
          </a:xfrm>
          <a:custGeom>
            <a:avLst/>
            <a:gdLst/>
            <a:ahLst/>
            <a:cxnLst/>
            <a:rect l="l" t="t" r="r" b="b"/>
            <a:pathLst>
              <a:path w="2736104" h="2736104">
                <a:moveTo>
                  <a:pt x="0" y="2736104"/>
                </a:moveTo>
                <a:lnTo>
                  <a:pt x="2736104" y="2736104"/>
                </a:lnTo>
                <a:lnTo>
                  <a:pt x="2736104"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1" name="Group 21"/>
          <p:cNvGrpSpPr/>
          <p:nvPr/>
        </p:nvGrpSpPr>
        <p:grpSpPr>
          <a:xfrm>
            <a:off x="1860140" y="4039872"/>
            <a:ext cx="229651" cy="229651"/>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3" name="Freeform 23"/>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5" name="Group 25"/>
          <p:cNvGrpSpPr>
            <a:grpSpLocks noChangeAspect="1"/>
          </p:cNvGrpSpPr>
          <p:nvPr/>
        </p:nvGrpSpPr>
        <p:grpSpPr>
          <a:xfrm rot="1977585">
            <a:off x="3269116" y="9426276"/>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2030890" y="9258300"/>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9" name="Freeform 29"/>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0" name="Group 30"/>
          <p:cNvGrpSpPr>
            <a:grpSpLocks noChangeAspect="1"/>
          </p:cNvGrpSpPr>
          <p:nvPr/>
        </p:nvGrpSpPr>
        <p:grpSpPr>
          <a:xfrm rot="-874149">
            <a:off x="1053712" y="5439604"/>
            <a:ext cx="498419" cy="262574"/>
            <a:chOff x="0" y="0"/>
            <a:chExt cx="1610360" cy="848360"/>
          </a:xfrm>
        </p:grpSpPr>
        <p:sp>
          <p:nvSpPr>
            <p:cNvPr id="31" name="Freeform 3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2" name="Freeform 32"/>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3" name="Group 33"/>
          <p:cNvGrpSpPr/>
          <p:nvPr/>
        </p:nvGrpSpPr>
        <p:grpSpPr>
          <a:xfrm rot="-2074858">
            <a:off x="15366099" y="2674126"/>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5" name="Freeform 35"/>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8" name="Group 38"/>
          <p:cNvGrpSpPr>
            <a:grpSpLocks noChangeAspect="1"/>
          </p:cNvGrpSpPr>
          <p:nvPr/>
        </p:nvGrpSpPr>
        <p:grpSpPr>
          <a:xfrm rot="-2949008">
            <a:off x="15866380" y="446951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0" name="Group 40"/>
          <p:cNvGrpSpPr>
            <a:grpSpLocks noChangeAspect="1"/>
          </p:cNvGrpSpPr>
          <p:nvPr/>
        </p:nvGrpSpPr>
        <p:grpSpPr>
          <a:xfrm rot="-2949008">
            <a:off x="14359241" y="9446041"/>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2" name="Group 42"/>
          <p:cNvGrpSpPr/>
          <p:nvPr/>
        </p:nvGrpSpPr>
        <p:grpSpPr>
          <a:xfrm>
            <a:off x="15738452" y="6288751"/>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44" name="Freeform 44"/>
          <p:cNvSpPr/>
          <p:nvPr/>
        </p:nvSpPr>
        <p:spPr>
          <a:xfrm>
            <a:off x="4314334" y="8056061"/>
            <a:ext cx="2370255" cy="1795648"/>
          </a:xfrm>
          <a:custGeom>
            <a:avLst/>
            <a:gdLst/>
            <a:ahLst/>
            <a:cxnLst/>
            <a:rect l="l" t="t" r="r" b="b"/>
            <a:pathLst>
              <a:path w="2370255" h="1795648">
                <a:moveTo>
                  <a:pt x="0" y="0"/>
                </a:moveTo>
                <a:lnTo>
                  <a:pt x="2370255" y="0"/>
                </a:lnTo>
                <a:lnTo>
                  <a:pt x="2370255" y="1795648"/>
                </a:lnTo>
                <a:lnTo>
                  <a:pt x="0" y="17956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5" name="Freeform 45"/>
          <p:cNvSpPr/>
          <p:nvPr/>
        </p:nvSpPr>
        <p:spPr>
          <a:xfrm>
            <a:off x="7913314" y="7935078"/>
            <a:ext cx="2688348" cy="1791112"/>
          </a:xfrm>
          <a:custGeom>
            <a:avLst/>
            <a:gdLst/>
            <a:ahLst/>
            <a:cxnLst/>
            <a:rect l="l" t="t" r="r" b="b"/>
            <a:pathLst>
              <a:path w="2688348" h="1791112">
                <a:moveTo>
                  <a:pt x="0" y="0"/>
                </a:moveTo>
                <a:lnTo>
                  <a:pt x="2688348" y="0"/>
                </a:lnTo>
                <a:lnTo>
                  <a:pt x="2688348" y="1791112"/>
                </a:lnTo>
                <a:lnTo>
                  <a:pt x="0" y="179111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6" name="Freeform 46"/>
          <p:cNvSpPr/>
          <p:nvPr/>
        </p:nvSpPr>
        <p:spPr>
          <a:xfrm>
            <a:off x="12649537" y="7647514"/>
            <a:ext cx="1650451" cy="2366239"/>
          </a:xfrm>
          <a:custGeom>
            <a:avLst/>
            <a:gdLst/>
            <a:ahLst/>
            <a:cxnLst/>
            <a:rect l="l" t="t" r="r" b="b"/>
            <a:pathLst>
              <a:path w="1650451" h="2366239">
                <a:moveTo>
                  <a:pt x="0" y="0"/>
                </a:moveTo>
                <a:lnTo>
                  <a:pt x="1650451" y="0"/>
                </a:lnTo>
                <a:lnTo>
                  <a:pt x="1650451" y="2366239"/>
                </a:lnTo>
                <a:lnTo>
                  <a:pt x="0" y="2366239"/>
                </a:lnTo>
                <a:lnTo>
                  <a:pt x="0" y="0"/>
                </a:lnTo>
                <a:close/>
              </a:path>
            </a:pathLst>
          </a:custGeom>
          <a:blipFill>
            <a:blip r:embed="rId19"/>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0325232" flipV="1">
            <a:off x="175308" y="7691307"/>
            <a:ext cx="2736104" cy="2736104"/>
          </a:xfrm>
          <a:custGeom>
            <a:avLst/>
            <a:gdLst/>
            <a:ahLst/>
            <a:cxnLst/>
            <a:rect l="l" t="t" r="r" b="b"/>
            <a:pathLst>
              <a:path w="2736104" h="2736104">
                <a:moveTo>
                  <a:pt x="0" y="2736104"/>
                </a:moveTo>
                <a:lnTo>
                  <a:pt x="2736104" y="2736104"/>
                </a:lnTo>
                <a:lnTo>
                  <a:pt x="2736104"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1" name="Group 21"/>
          <p:cNvGrpSpPr/>
          <p:nvPr/>
        </p:nvGrpSpPr>
        <p:grpSpPr>
          <a:xfrm>
            <a:off x="1860140" y="4039872"/>
            <a:ext cx="229651" cy="229651"/>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3" name="Freeform 23"/>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5" name="Group 25"/>
          <p:cNvGrpSpPr>
            <a:grpSpLocks noChangeAspect="1"/>
          </p:cNvGrpSpPr>
          <p:nvPr/>
        </p:nvGrpSpPr>
        <p:grpSpPr>
          <a:xfrm rot="1977585">
            <a:off x="3269116" y="9426276"/>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2030890" y="9258300"/>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9" name="Freeform 29"/>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0" name="Group 30"/>
          <p:cNvGrpSpPr>
            <a:grpSpLocks noChangeAspect="1"/>
          </p:cNvGrpSpPr>
          <p:nvPr/>
        </p:nvGrpSpPr>
        <p:grpSpPr>
          <a:xfrm rot="-874149">
            <a:off x="1053712" y="5439604"/>
            <a:ext cx="498419" cy="262574"/>
            <a:chOff x="0" y="0"/>
            <a:chExt cx="1610360" cy="848360"/>
          </a:xfrm>
        </p:grpSpPr>
        <p:sp>
          <p:nvSpPr>
            <p:cNvPr id="31" name="Freeform 3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2" name="Freeform 32"/>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3" name="Group 33"/>
          <p:cNvGrpSpPr/>
          <p:nvPr/>
        </p:nvGrpSpPr>
        <p:grpSpPr>
          <a:xfrm rot="-2074858">
            <a:off x="15366099" y="2674126"/>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5" name="Freeform 35"/>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8" name="Group 38"/>
          <p:cNvGrpSpPr>
            <a:grpSpLocks noChangeAspect="1"/>
          </p:cNvGrpSpPr>
          <p:nvPr/>
        </p:nvGrpSpPr>
        <p:grpSpPr>
          <a:xfrm rot="-2949008">
            <a:off x="15866380" y="446951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0" name="Group 40"/>
          <p:cNvGrpSpPr>
            <a:grpSpLocks noChangeAspect="1"/>
          </p:cNvGrpSpPr>
          <p:nvPr/>
        </p:nvGrpSpPr>
        <p:grpSpPr>
          <a:xfrm rot="-2949008">
            <a:off x="14359241" y="9446041"/>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2" name="Group 42"/>
          <p:cNvGrpSpPr/>
          <p:nvPr/>
        </p:nvGrpSpPr>
        <p:grpSpPr>
          <a:xfrm>
            <a:off x="15738452" y="6288751"/>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44" name="Freeform 44"/>
          <p:cNvSpPr/>
          <p:nvPr/>
        </p:nvSpPr>
        <p:spPr>
          <a:xfrm>
            <a:off x="4314334" y="8056061"/>
            <a:ext cx="2370255" cy="1795648"/>
          </a:xfrm>
          <a:custGeom>
            <a:avLst/>
            <a:gdLst/>
            <a:ahLst/>
            <a:cxnLst/>
            <a:rect l="l" t="t" r="r" b="b"/>
            <a:pathLst>
              <a:path w="2370255" h="1795648">
                <a:moveTo>
                  <a:pt x="0" y="0"/>
                </a:moveTo>
                <a:lnTo>
                  <a:pt x="2370255" y="0"/>
                </a:lnTo>
                <a:lnTo>
                  <a:pt x="2370255" y="1795648"/>
                </a:lnTo>
                <a:lnTo>
                  <a:pt x="0" y="17956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5" name="Freeform 45"/>
          <p:cNvSpPr/>
          <p:nvPr/>
        </p:nvSpPr>
        <p:spPr>
          <a:xfrm>
            <a:off x="7913314" y="7935078"/>
            <a:ext cx="2688348" cy="1791112"/>
          </a:xfrm>
          <a:custGeom>
            <a:avLst/>
            <a:gdLst/>
            <a:ahLst/>
            <a:cxnLst/>
            <a:rect l="l" t="t" r="r" b="b"/>
            <a:pathLst>
              <a:path w="2688348" h="1791112">
                <a:moveTo>
                  <a:pt x="0" y="0"/>
                </a:moveTo>
                <a:lnTo>
                  <a:pt x="2688348" y="0"/>
                </a:lnTo>
                <a:lnTo>
                  <a:pt x="2688348" y="1791112"/>
                </a:lnTo>
                <a:lnTo>
                  <a:pt x="0" y="179111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6" name="Freeform 46"/>
          <p:cNvSpPr/>
          <p:nvPr/>
        </p:nvSpPr>
        <p:spPr>
          <a:xfrm>
            <a:off x="12649537" y="7647514"/>
            <a:ext cx="1650451" cy="2366239"/>
          </a:xfrm>
          <a:custGeom>
            <a:avLst/>
            <a:gdLst/>
            <a:ahLst/>
            <a:cxnLst/>
            <a:rect l="l" t="t" r="r" b="b"/>
            <a:pathLst>
              <a:path w="1650451" h="2366239">
                <a:moveTo>
                  <a:pt x="0" y="0"/>
                </a:moveTo>
                <a:lnTo>
                  <a:pt x="1650451" y="0"/>
                </a:lnTo>
                <a:lnTo>
                  <a:pt x="1650451" y="2366239"/>
                </a:lnTo>
                <a:lnTo>
                  <a:pt x="0" y="2366239"/>
                </a:lnTo>
                <a:lnTo>
                  <a:pt x="0" y="0"/>
                </a:lnTo>
                <a:close/>
              </a:path>
            </a:pathLst>
          </a:custGeom>
          <a:blipFill>
            <a:blip r:embed="rId19"/>
            <a:stretch>
              <a:fillRect/>
            </a:stretch>
          </a:blipFill>
        </p:spPr>
      </p:sp>
      <p:pic>
        <p:nvPicPr>
          <p:cNvPr id="47" name="Picture 46">
            <a:extLst>
              <a:ext uri="{FF2B5EF4-FFF2-40B4-BE49-F238E27FC236}">
                <a16:creationId xmlns:a16="http://schemas.microsoft.com/office/drawing/2014/main" id="{13E9947C-40FF-4714-9F02-5212CC28B452}"/>
              </a:ext>
            </a:extLst>
          </p:cNvPr>
          <p:cNvPicPr>
            <a:picLocks noChangeAspect="1"/>
          </p:cNvPicPr>
          <p:nvPr/>
        </p:nvPicPr>
        <p:blipFill>
          <a:blip r:embed="rId20"/>
          <a:stretch>
            <a:fillRect/>
          </a:stretch>
        </p:blipFill>
        <p:spPr>
          <a:xfrm>
            <a:off x="543197" y="605337"/>
            <a:ext cx="11907912" cy="5953956"/>
          </a:xfrm>
          <a:prstGeom prst="rect">
            <a:avLst/>
          </a:prstGeom>
        </p:spPr>
      </p:pic>
      <p:pic>
        <p:nvPicPr>
          <p:cNvPr id="49" name="Picture 48">
            <a:extLst>
              <a:ext uri="{FF2B5EF4-FFF2-40B4-BE49-F238E27FC236}">
                <a16:creationId xmlns:a16="http://schemas.microsoft.com/office/drawing/2014/main" id="{C4425EEB-2666-4402-8178-8DF5977B30FD}"/>
              </a:ext>
            </a:extLst>
          </p:cNvPr>
          <p:cNvPicPr>
            <a:picLocks noChangeAspect="1"/>
          </p:cNvPicPr>
          <p:nvPr/>
        </p:nvPicPr>
        <p:blipFill>
          <a:blip r:embed="rId21"/>
          <a:stretch>
            <a:fillRect/>
          </a:stretch>
        </p:blipFill>
        <p:spPr>
          <a:xfrm>
            <a:off x="1084381" y="2977387"/>
            <a:ext cx="9375172" cy="471337"/>
          </a:xfrm>
          <a:prstGeom prst="rect">
            <a:avLst/>
          </a:prstGeom>
        </p:spPr>
      </p:pic>
      <p:pic>
        <p:nvPicPr>
          <p:cNvPr id="50" name="Picture 49">
            <a:extLst>
              <a:ext uri="{FF2B5EF4-FFF2-40B4-BE49-F238E27FC236}">
                <a16:creationId xmlns:a16="http://schemas.microsoft.com/office/drawing/2014/main" id="{B66D10CA-4BF0-4775-9B09-9615F5301E3A}"/>
              </a:ext>
            </a:extLst>
          </p:cNvPr>
          <p:cNvPicPr>
            <a:picLocks noChangeAspect="1"/>
          </p:cNvPicPr>
          <p:nvPr/>
        </p:nvPicPr>
        <p:blipFill>
          <a:blip r:embed="rId21"/>
          <a:stretch>
            <a:fillRect/>
          </a:stretch>
        </p:blipFill>
        <p:spPr>
          <a:xfrm>
            <a:off x="1084381" y="3901388"/>
            <a:ext cx="10571046" cy="1425183"/>
          </a:xfrm>
          <a:prstGeom prst="rect">
            <a:avLst/>
          </a:prstGeom>
        </p:spPr>
      </p:pic>
      <p:pic>
        <p:nvPicPr>
          <p:cNvPr id="1026" name="Picture 2" descr="various fruits at a market, such as cherries, grapes, bananas, pears, and apples">
            <a:extLst>
              <a:ext uri="{FF2B5EF4-FFF2-40B4-BE49-F238E27FC236}">
                <a16:creationId xmlns:a16="http://schemas.microsoft.com/office/drawing/2014/main" id="{49B18D4D-AD0F-4698-B6F5-BB462F97B4E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484797" y="5444590"/>
            <a:ext cx="8753128" cy="55121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D121E6D-70CD-48DA-B138-2FAB090BE6BA}"/>
              </a:ext>
            </a:extLst>
          </p:cNvPr>
          <p:cNvPicPr>
            <a:picLocks noChangeAspect="1"/>
          </p:cNvPicPr>
          <p:nvPr/>
        </p:nvPicPr>
        <p:blipFill>
          <a:blip r:embed="rId23"/>
          <a:stretch>
            <a:fillRect/>
          </a:stretch>
        </p:blipFill>
        <p:spPr>
          <a:xfrm>
            <a:off x="9532629" y="4670855"/>
            <a:ext cx="8707065" cy="752580"/>
          </a:xfrm>
          <a:prstGeom prst="rect">
            <a:avLst/>
          </a:prstGeom>
        </p:spPr>
      </p:pic>
    </p:spTree>
    <p:extLst>
      <p:ext uri="{BB962C8B-B14F-4D97-AF65-F5344CB8AC3E}">
        <p14:creationId xmlns:p14="http://schemas.microsoft.com/office/powerpoint/2010/main" val="395136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50"/>
                                        </p:tgtEl>
                                      </p:cBhvr>
                                    </p:animEffect>
                                    <p:set>
                                      <p:cBhvr>
                                        <p:cTn id="12"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661668"/>
          </a:xfrm>
          <a:prstGeom prst="rect">
            <a:avLst/>
          </a:prstGeom>
        </p:spPr>
        <p:txBody>
          <a:bodyPr lIns="0" tIns="0" rIns="0" bIns="0" rtlCol="0" anchor="t">
            <a:spAutoFit/>
          </a:bodyPr>
          <a:lstStyle/>
          <a:p>
            <a:pPr algn="ctr">
              <a:lnSpc>
                <a:spcPts val="12970"/>
              </a:lnSpc>
            </a:pPr>
            <a:r>
              <a:rPr lang="en-US" sz="10899" spc="359" dirty="0">
                <a:solidFill>
                  <a:srgbClr val="00AD9C"/>
                </a:solidFill>
                <a:latin typeface="Marykate Heavy"/>
              </a:rPr>
              <a:t>Weight</a:t>
            </a:r>
          </a:p>
        </p:txBody>
      </p:sp>
      <p:sp>
        <p:nvSpPr>
          <p:cNvPr id="17" name="TextBox 17"/>
          <p:cNvSpPr txBox="1"/>
          <p:nvPr/>
        </p:nvSpPr>
        <p:spPr>
          <a:xfrm>
            <a:off x="2961161" y="2638767"/>
            <a:ext cx="13360531" cy="6647974"/>
          </a:xfrm>
          <a:prstGeom prst="rect">
            <a:avLst/>
          </a:prstGeom>
        </p:spPr>
        <p:txBody>
          <a:bodyPr lIns="0" tIns="0" rIns="0" bIns="0" rtlCol="0" anchor="t">
            <a:spAutoFit/>
          </a:bodyPr>
          <a:lstStyle/>
          <a:p>
            <a:pPr algn="ctr"/>
            <a:r>
              <a:rPr lang="en-US" sz="4800" dirty="0"/>
              <a:t>First, consider weight. Weight is a measure of the force of gravity on an object. The force of gravity depends on the mass of the planet or moon where the object is being weighed. Because the moon has much less mass than Earth, on the moon you would weigh about one sixth of what you weigh on Earth. Jupiter has much more mass than Earth. On Jupiter, you would weigh more than twice what you weigh on Earth.</a:t>
            </a:r>
            <a:endParaRPr lang="en-US" sz="8800" dirty="0">
              <a:solidFill>
                <a:srgbClr val="003933"/>
              </a:solidFill>
              <a:latin typeface="Dosis"/>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44F7D6-8AA0-4D3E-8A2C-E8E202A816AE}"/>
              </a:ext>
            </a:extLst>
          </p:cNvPr>
          <p:cNvSpPr/>
          <p:nvPr/>
        </p:nvSpPr>
        <p:spPr>
          <a:xfrm>
            <a:off x="465950" y="480685"/>
            <a:ext cx="11353800" cy="9325630"/>
          </a:xfrm>
          <a:prstGeom prst="rect">
            <a:avLst/>
          </a:prstGeom>
        </p:spPr>
        <p:txBody>
          <a:bodyPr wrap="square">
            <a:spAutoFit/>
          </a:bodyPr>
          <a:lstStyle/>
          <a:p>
            <a:pPr algn="just"/>
            <a:r>
              <a:rPr lang="en-US" sz="6000" dirty="0"/>
              <a:t>To find the weight of an object, you could place it on a scale like the ones shown in Figure 2. The object's weight pulls down on mechanisms inside the scale. These mechanisms cause beams or springs inside the scale to move. These movements are calibrated in such a way that the weight is displayed on the face of the scale.</a:t>
            </a:r>
          </a:p>
        </p:txBody>
      </p:sp>
      <p:pic>
        <p:nvPicPr>
          <p:cNvPr id="2" name="Picture 1">
            <a:extLst>
              <a:ext uri="{FF2B5EF4-FFF2-40B4-BE49-F238E27FC236}">
                <a16:creationId xmlns:a16="http://schemas.microsoft.com/office/drawing/2014/main" id="{254BE0B8-E860-4DD9-BB4A-70FA991E7310}"/>
              </a:ext>
            </a:extLst>
          </p:cNvPr>
          <p:cNvPicPr>
            <a:picLocks noChangeAspect="1"/>
          </p:cNvPicPr>
          <p:nvPr/>
        </p:nvPicPr>
        <p:blipFill>
          <a:blip r:embed="rId2"/>
          <a:stretch>
            <a:fillRect/>
          </a:stretch>
        </p:blipFill>
        <p:spPr>
          <a:xfrm>
            <a:off x="11962698" y="723900"/>
            <a:ext cx="6096702" cy="8839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231106"/>
          </a:xfrm>
          <a:prstGeom prst="rect">
            <a:avLst/>
          </a:prstGeom>
        </p:spPr>
        <p:txBody>
          <a:bodyPr lIns="0" tIns="0" rIns="0" bIns="0" rtlCol="0" anchor="t">
            <a:spAutoFit/>
          </a:bodyPr>
          <a:lstStyle/>
          <a:p>
            <a:pPr algn="ctr"/>
            <a:r>
              <a:rPr lang="en-US" sz="8000" dirty="0"/>
              <a:t>Triple-Beam Balance Scale</a:t>
            </a:r>
          </a:p>
        </p:txBody>
      </p:sp>
      <p:sp>
        <p:nvSpPr>
          <p:cNvPr id="17" name="TextBox 17"/>
          <p:cNvSpPr txBox="1"/>
          <p:nvPr/>
        </p:nvSpPr>
        <p:spPr>
          <a:xfrm>
            <a:off x="2961161" y="2137505"/>
            <a:ext cx="12829296" cy="3077766"/>
          </a:xfrm>
          <a:prstGeom prst="rect">
            <a:avLst/>
          </a:prstGeom>
        </p:spPr>
        <p:txBody>
          <a:bodyPr wrap="square" lIns="0" tIns="0" rIns="0" bIns="0" rtlCol="0" anchor="t">
            <a:spAutoFit/>
          </a:bodyPr>
          <a:lstStyle/>
          <a:p>
            <a:pPr algn="just"/>
            <a:r>
              <a:rPr lang="en-US" sz="4000" dirty="0"/>
              <a:t>Figure 3 A mechanical scale is like a see-saw. An object of unknown mass is put on one side of the scale, and then weighted tabs are moved on the other side of the fulcrum the two sides are in balance. Gravity is acting on both sides with equal force. so it is not a factor in measuring mass this way.</a:t>
            </a:r>
            <a:endParaRPr lang="en-US" sz="6600" dirty="0">
              <a:solidFill>
                <a:srgbClr val="003933"/>
              </a:solidFill>
              <a:latin typeface="Dosis"/>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pic>
        <p:nvPicPr>
          <p:cNvPr id="44" name="Picture 43">
            <a:extLst>
              <a:ext uri="{FF2B5EF4-FFF2-40B4-BE49-F238E27FC236}">
                <a16:creationId xmlns:a16="http://schemas.microsoft.com/office/drawing/2014/main" id="{5485422C-506C-475D-B811-96E1449B78E6}"/>
              </a:ext>
            </a:extLst>
          </p:cNvPr>
          <p:cNvPicPr>
            <a:picLocks noChangeAspect="1"/>
          </p:cNvPicPr>
          <p:nvPr/>
        </p:nvPicPr>
        <p:blipFill>
          <a:blip r:embed="rId13"/>
          <a:stretch>
            <a:fillRect/>
          </a:stretch>
        </p:blipFill>
        <p:spPr>
          <a:xfrm>
            <a:off x="12568105" y="5896327"/>
            <a:ext cx="2753109" cy="2715004"/>
          </a:xfrm>
          <a:prstGeom prst="rect">
            <a:avLst/>
          </a:prstGeom>
        </p:spPr>
      </p:pic>
      <p:pic>
        <p:nvPicPr>
          <p:cNvPr id="45" name="Picture 44">
            <a:extLst>
              <a:ext uri="{FF2B5EF4-FFF2-40B4-BE49-F238E27FC236}">
                <a16:creationId xmlns:a16="http://schemas.microsoft.com/office/drawing/2014/main" id="{3EADE6C1-D147-4A3F-AFBA-F38874FF709B}"/>
              </a:ext>
            </a:extLst>
          </p:cNvPr>
          <p:cNvPicPr>
            <a:picLocks noChangeAspect="1"/>
          </p:cNvPicPr>
          <p:nvPr/>
        </p:nvPicPr>
        <p:blipFill>
          <a:blip r:embed="rId14"/>
          <a:stretch>
            <a:fillRect/>
          </a:stretch>
        </p:blipFill>
        <p:spPr>
          <a:xfrm>
            <a:off x="2511327" y="5586649"/>
            <a:ext cx="9661813" cy="36009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231106"/>
          </a:xfrm>
          <a:prstGeom prst="rect">
            <a:avLst/>
          </a:prstGeom>
        </p:spPr>
        <p:txBody>
          <a:bodyPr lIns="0" tIns="0" rIns="0" bIns="0" rtlCol="0" anchor="t">
            <a:spAutoFit/>
          </a:bodyPr>
          <a:lstStyle/>
          <a:p>
            <a:pPr algn="ctr"/>
            <a:r>
              <a:rPr lang="en-US" sz="8000" dirty="0"/>
              <a:t>Mass</a:t>
            </a:r>
          </a:p>
        </p:txBody>
      </p:sp>
      <p:sp>
        <p:nvSpPr>
          <p:cNvPr id="17" name="TextBox 17"/>
          <p:cNvSpPr txBox="1"/>
          <p:nvPr/>
        </p:nvSpPr>
        <p:spPr>
          <a:xfrm>
            <a:off x="3175118" y="2137505"/>
            <a:ext cx="12718401" cy="6647974"/>
          </a:xfrm>
          <a:prstGeom prst="rect">
            <a:avLst/>
          </a:prstGeom>
        </p:spPr>
        <p:txBody>
          <a:bodyPr wrap="square" lIns="0" tIns="0" rIns="0" bIns="0" rtlCol="0" anchor="t">
            <a:spAutoFit/>
          </a:bodyPr>
          <a:lstStyle/>
          <a:p>
            <a:pPr algn="just"/>
            <a:r>
              <a:rPr lang="en-US" sz="4800" dirty="0"/>
              <a:t>Weight changes as the force of gravity changes. Even between different places on Earth, the force of gravity has slight variation, so your weight would as well. This means we need a of matter that is not affected by gravity. That's where mass comes in. Remember that mass does not change with location even if the force of gravity changes. For this reason, scientists prefer to describe matter in terms of mass rather than weight.</a:t>
            </a:r>
            <a:endParaRPr lang="en-US" sz="8000" dirty="0">
              <a:solidFill>
                <a:srgbClr val="003933"/>
              </a:solidFill>
              <a:latin typeface="Dosis"/>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0" name="Group 20"/>
          <p:cNvGrpSpPr/>
          <p:nvPr/>
        </p:nvGrpSpPr>
        <p:grpSpPr>
          <a:xfrm>
            <a:off x="1860140" y="4039872"/>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2" name="Freeform 22"/>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4" name="Group 24"/>
          <p:cNvGrpSpPr>
            <a:grpSpLocks noChangeAspect="1"/>
          </p:cNvGrpSpPr>
          <p:nvPr/>
        </p:nvGrpSpPr>
        <p:grpSpPr>
          <a:xfrm rot="1977585">
            <a:off x="3269116" y="9426276"/>
            <a:ext cx="498419" cy="262574"/>
            <a:chOff x="0" y="0"/>
            <a:chExt cx="1610360" cy="848360"/>
          </a:xfrm>
        </p:grpSpPr>
        <p:sp>
          <p:nvSpPr>
            <p:cNvPr id="25" name="Freeform 2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6" name="Group 26"/>
          <p:cNvGrpSpPr/>
          <p:nvPr/>
        </p:nvGrpSpPr>
        <p:grpSpPr>
          <a:xfrm>
            <a:off x="2030890" y="9258300"/>
            <a:ext cx="229651" cy="22965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8" name="Freeform 28"/>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9" name="Group 29"/>
          <p:cNvGrpSpPr>
            <a:grpSpLocks noChangeAspect="1"/>
          </p:cNvGrpSpPr>
          <p:nvPr/>
        </p:nvGrpSpPr>
        <p:grpSpPr>
          <a:xfrm rot="-874149">
            <a:off x="1053712" y="543960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2" name="Group 32"/>
          <p:cNvGrpSpPr/>
          <p:nvPr/>
        </p:nvGrpSpPr>
        <p:grpSpPr>
          <a:xfrm rot="-2074858">
            <a:off x="15366099" y="2674126"/>
            <a:ext cx="229651" cy="229651"/>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4" name="Freeform 34"/>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5" name="Freeform 35"/>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7" name="Group 37"/>
          <p:cNvGrpSpPr>
            <a:grpSpLocks noChangeAspect="1"/>
          </p:cNvGrpSpPr>
          <p:nvPr/>
        </p:nvGrpSpPr>
        <p:grpSpPr>
          <a:xfrm rot="-2949008">
            <a:off x="15866380" y="4469518"/>
            <a:ext cx="498419" cy="262574"/>
            <a:chOff x="0" y="0"/>
            <a:chExt cx="1610360" cy="848360"/>
          </a:xfrm>
        </p:grpSpPr>
        <p:sp>
          <p:nvSpPr>
            <p:cNvPr id="38" name="Freeform 3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9" name="Group 39"/>
          <p:cNvGrpSpPr>
            <a:grpSpLocks noChangeAspect="1"/>
          </p:cNvGrpSpPr>
          <p:nvPr/>
        </p:nvGrpSpPr>
        <p:grpSpPr>
          <a:xfrm rot="-2949008">
            <a:off x="14359241" y="9446041"/>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p:nvPr/>
        </p:nvGrpSpPr>
        <p:grpSpPr>
          <a:xfrm>
            <a:off x="15738452" y="6288751"/>
            <a:ext cx="229651" cy="229651"/>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Tree>
    <p:extLst>
      <p:ext uri="{BB962C8B-B14F-4D97-AF65-F5344CB8AC3E}">
        <p14:creationId xmlns:p14="http://schemas.microsoft.com/office/powerpoint/2010/main" val="3857712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231106"/>
          </a:xfrm>
          <a:prstGeom prst="rect">
            <a:avLst/>
          </a:prstGeom>
        </p:spPr>
        <p:txBody>
          <a:bodyPr lIns="0" tIns="0" rIns="0" bIns="0" rtlCol="0" anchor="t">
            <a:spAutoFit/>
          </a:bodyPr>
          <a:lstStyle/>
          <a:p>
            <a:pPr algn="ctr"/>
            <a:r>
              <a:rPr lang="en-US" sz="8000" dirty="0"/>
              <a:t>Mass</a:t>
            </a:r>
          </a:p>
        </p:txBody>
      </p:sp>
      <p:sp>
        <p:nvSpPr>
          <p:cNvPr id="17" name="TextBox 17"/>
          <p:cNvSpPr txBox="1"/>
          <p:nvPr/>
        </p:nvSpPr>
        <p:spPr>
          <a:xfrm>
            <a:off x="821207" y="1660103"/>
            <a:ext cx="16907286" cy="8125301"/>
          </a:xfrm>
          <a:prstGeom prst="rect">
            <a:avLst/>
          </a:prstGeom>
        </p:spPr>
        <p:txBody>
          <a:bodyPr wrap="square" lIns="0" tIns="0" rIns="0" bIns="0" rtlCol="0" anchor="t">
            <a:spAutoFit/>
          </a:bodyPr>
          <a:lstStyle/>
          <a:p>
            <a:pPr algn="just"/>
            <a:r>
              <a:rPr lang="en-US" sz="4800" dirty="0"/>
              <a:t>Scales that measure mass are designed to compare the known mass of an object to the unknown mass of another object (Figure 3). To measure mass, scientists use a system called the International System of Units (SI). The SI unit of mass is the kilogram (kg). In the United States, we tend to use pounds to measure weight. We can convert pounds to kilograms when the force of gravity at a location is known. If you weigh 130 pounds on Earth, your mass is about 60 kilograms, because a kilogram is equivalent to about 2.2 pounds. Sometimes, a smaller unit known as a gram (g) Is used to measure mass. There are 1,000 grams in a kilogram, or 0.001 kilograms in a gram.</a:t>
            </a:r>
            <a:endParaRPr lang="en-US" sz="8000" dirty="0">
              <a:solidFill>
                <a:srgbClr val="003933"/>
              </a:solidFill>
              <a:latin typeface="Dosis"/>
            </a:endParaRPr>
          </a:p>
        </p:txBody>
      </p:sp>
    </p:spTree>
    <p:extLst>
      <p:ext uri="{BB962C8B-B14F-4D97-AF65-F5344CB8AC3E}">
        <p14:creationId xmlns:p14="http://schemas.microsoft.com/office/powerpoint/2010/main" val="2034067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231106"/>
          </a:xfrm>
          <a:prstGeom prst="rect">
            <a:avLst/>
          </a:prstGeom>
        </p:spPr>
        <p:txBody>
          <a:bodyPr lIns="0" tIns="0" rIns="0" bIns="0" rtlCol="0" anchor="t">
            <a:spAutoFit/>
          </a:bodyPr>
          <a:lstStyle/>
          <a:p>
            <a:pPr algn="ctr"/>
            <a:r>
              <a:rPr lang="en-US" sz="8000" dirty="0"/>
              <a:t>Mass</a:t>
            </a:r>
          </a:p>
        </p:txBody>
      </p:sp>
      <p:pic>
        <p:nvPicPr>
          <p:cNvPr id="18" name="Picture 17">
            <a:extLst>
              <a:ext uri="{FF2B5EF4-FFF2-40B4-BE49-F238E27FC236}">
                <a16:creationId xmlns:a16="http://schemas.microsoft.com/office/drawing/2014/main" id="{8DAE07EB-CA16-40E0-BB98-763FD706E7ED}"/>
              </a:ext>
            </a:extLst>
          </p:cNvPr>
          <p:cNvPicPr>
            <a:picLocks noChangeAspect="1"/>
          </p:cNvPicPr>
          <p:nvPr/>
        </p:nvPicPr>
        <p:blipFill>
          <a:blip r:embed="rId3"/>
          <a:stretch>
            <a:fillRect/>
          </a:stretch>
        </p:blipFill>
        <p:spPr>
          <a:xfrm>
            <a:off x="1057468" y="2683847"/>
            <a:ext cx="16173062" cy="4919306"/>
          </a:xfrm>
          <a:prstGeom prst="rect">
            <a:avLst/>
          </a:prstGeom>
        </p:spPr>
      </p:pic>
      <p:sp>
        <p:nvSpPr>
          <p:cNvPr id="19" name="Rectangle 18">
            <a:extLst>
              <a:ext uri="{FF2B5EF4-FFF2-40B4-BE49-F238E27FC236}">
                <a16:creationId xmlns:a16="http://schemas.microsoft.com/office/drawing/2014/main" id="{59E15CCA-0550-4010-A985-EDA5D7FDA0D3}"/>
              </a:ext>
            </a:extLst>
          </p:cNvPr>
          <p:cNvSpPr/>
          <p:nvPr/>
        </p:nvSpPr>
        <p:spPr>
          <a:xfrm>
            <a:off x="1219200" y="4305300"/>
            <a:ext cx="15924353" cy="3249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84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231106"/>
          </a:xfrm>
          <a:prstGeom prst="rect">
            <a:avLst/>
          </a:prstGeom>
        </p:spPr>
        <p:txBody>
          <a:bodyPr lIns="0" tIns="0" rIns="0" bIns="0" rtlCol="0" anchor="t">
            <a:spAutoFit/>
          </a:bodyPr>
          <a:lstStyle/>
          <a:p>
            <a:pPr algn="ctr"/>
            <a:r>
              <a:rPr lang="en-US" sz="8000" dirty="0"/>
              <a:t>Volume</a:t>
            </a:r>
          </a:p>
        </p:txBody>
      </p:sp>
      <mc:AlternateContent xmlns:mc="http://schemas.openxmlformats.org/markup-compatibility/2006" xmlns:a14="http://schemas.microsoft.com/office/drawing/2010/main">
        <mc:Choice Requires="a14">
          <p:sp>
            <p:nvSpPr>
              <p:cNvPr id="17" name="TextBox 17"/>
              <p:cNvSpPr txBox="1"/>
              <p:nvPr/>
            </p:nvSpPr>
            <p:spPr>
              <a:xfrm>
                <a:off x="821207" y="1901190"/>
                <a:ext cx="16628593" cy="5909310"/>
              </a:xfrm>
              <a:prstGeom prst="rect">
                <a:avLst/>
              </a:prstGeom>
            </p:spPr>
            <p:txBody>
              <a:bodyPr wrap="square" lIns="0" tIns="0" rIns="0" bIns="0" rtlCol="0" anchor="t">
                <a:spAutoFit/>
              </a:bodyPr>
              <a:lstStyle/>
              <a:p>
                <a:pPr algn="just"/>
                <a:r>
                  <a:rPr lang="en-US" sz="4800" dirty="0"/>
                  <a:t>Volume is the amount of space that matter takes up. We generally measure the volume of solids In the SI units of cubic meters (</a:t>
                </a:r>
                <a14:m>
                  <m:oMath xmlns:m="http://schemas.openxmlformats.org/officeDocument/2006/math">
                    <m:sSup>
                      <m:sSupPr>
                        <m:ctrlPr>
                          <a:rPr lang="en-US" sz="4800" i="1" smtClean="0">
                            <a:latin typeface="Cambria Math" panose="02040503050406030204" pitchFamily="18" charset="0"/>
                          </a:rPr>
                        </m:ctrlPr>
                      </m:sSupPr>
                      <m:e>
                        <m:r>
                          <a:rPr lang="en-US" sz="4800" b="0" i="1" smtClean="0">
                            <a:latin typeface="Cambria Math" panose="02040503050406030204" pitchFamily="18" charset="0"/>
                          </a:rPr>
                          <m:t>𝑚</m:t>
                        </m:r>
                      </m:e>
                      <m:sup>
                        <m:r>
                          <a:rPr lang="en-US" sz="4800" b="0" i="1" smtClean="0">
                            <a:latin typeface="Cambria Math" panose="02040503050406030204" pitchFamily="18" charset="0"/>
                          </a:rPr>
                          <m:t>3</m:t>
                        </m:r>
                      </m:sup>
                    </m:sSup>
                  </m:oMath>
                </a14:m>
                <a:r>
                  <a:rPr lang="en-US" sz="4800" dirty="0"/>
                  <a:t>), cubic centimeters (</a:t>
                </a:r>
                <a14:m>
                  <m:oMath xmlns:m="http://schemas.openxmlformats.org/officeDocument/2006/math">
                    <m:sSup>
                      <m:sSupPr>
                        <m:ctrlPr>
                          <a:rPr lang="en-US" sz="4800" i="1">
                            <a:latin typeface="Cambria Math" panose="02040503050406030204" pitchFamily="18" charset="0"/>
                          </a:rPr>
                        </m:ctrlPr>
                      </m:sSupPr>
                      <m:e>
                        <m:r>
                          <a:rPr lang="en-US" sz="4800" b="0" i="1" smtClean="0">
                            <a:latin typeface="Cambria Math" panose="02040503050406030204" pitchFamily="18" charset="0"/>
                          </a:rPr>
                          <m:t>𝑐</m:t>
                        </m:r>
                        <m:r>
                          <a:rPr lang="en-US" sz="4800" i="1">
                            <a:latin typeface="Cambria Math" panose="02040503050406030204" pitchFamily="18" charset="0"/>
                          </a:rPr>
                          <m:t>𝑚</m:t>
                        </m:r>
                      </m:e>
                      <m:sup>
                        <m:r>
                          <a:rPr lang="en-US" sz="4800" i="1">
                            <a:latin typeface="Cambria Math" panose="02040503050406030204" pitchFamily="18" charset="0"/>
                          </a:rPr>
                          <m:t>3</m:t>
                        </m:r>
                      </m:sup>
                    </m:sSup>
                  </m:oMath>
                </a14:m>
                <a:r>
                  <a:rPr lang="en-US" sz="4800" dirty="0"/>
                  <a:t>), or cubic millimeters (</a:t>
                </a:r>
                <a14:m>
                  <m:oMath xmlns:m="http://schemas.openxmlformats.org/officeDocument/2006/math">
                    <m:sSup>
                      <m:sSupPr>
                        <m:ctrlPr>
                          <a:rPr lang="en-US" sz="4800" i="1">
                            <a:latin typeface="Cambria Math" panose="02040503050406030204" pitchFamily="18" charset="0"/>
                          </a:rPr>
                        </m:ctrlPr>
                      </m:sSupPr>
                      <m:e>
                        <m:r>
                          <a:rPr lang="en-US" sz="4800" b="0" i="1" smtClean="0">
                            <a:latin typeface="Cambria Math" panose="02040503050406030204" pitchFamily="18" charset="0"/>
                          </a:rPr>
                          <m:t>𝑚</m:t>
                        </m:r>
                        <m:r>
                          <a:rPr lang="en-US" sz="4800" i="1">
                            <a:latin typeface="Cambria Math" panose="02040503050406030204" pitchFamily="18" charset="0"/>
                          </a:rPr>
                          <m:t>𝑚</m:t>
                        </m:r>
                      </m:e>
                      <m:sup>
                        <m:r>
                          <a:rPr lang="en-US" sz="4800" i="1">
                            <a:latin typeface="Cambria Math" panose="02040503050406030204" pitchFamily="18" charset="0"/>
                          </a:rPr>
                          <m:t>3</m:t>
                        </m:r>
                      </m:sup>
                    </m:sSup>
                  </m:oMath>
                </a14:m>
                <a:r>
                  <a:rPr lang="en-US" sz="4800" dirty="0"/>
                  <a:t>). We measure the volume of liquids in liters (L) and milliliters (mL). A milliliter is 1/1,000 of a liter and has the same volume as 1 cubic centimeter.. Gases do not have a definite volume of their own because their particles move to fill their containers. So the volume of a gas is measured by the units of its container.</a:t>
                </a:r>
                <a:endParaRPr lang="en-US" sz="8000" dirty="0">
                  <a:solidFill>
                    <a:srgbClr val="003933"/>
                  </a:solidFill>
                  <a:latin typeface="Dosis"/>
                </a:endParaRPr>
              </a:p>
            </p:txBody>
          </p:sp>
        </mc:Choice>
        <mc:Fallback xmlns="">
          <p:sp>
            <p:nvSpPr>
              <p:cNvPr id="17" name="TextBox 17"/>
              <p:cNvSpPr txBox="1">
                <a:spLocks noRot="1" noChangeAspect="1" noMove="1" noResize="1" noEditPoints="1" noAdjustHandles="1" noChangeArrowheads="1" noChangeShapeType="1" noTextEdit="1"/>
              </p:cNvSpPr>
              <p:nvPr/>
            </p:nvSpPr>
            <p:spPr>
              <a:xfrm>
                <a:off x="821207" y="1901190"/>
                <a:ext cx="16628593" cy="5909310"/>
              </a:xfrm>
              <a:prstGeom prst="rect">
                <a:avLst/>
              </a:prstGeom>
              <a:blipFill>
                <a:blip r:embed="rId3"/>
                <a:stretch>
                  <a:fillRect l="-2236" t="-3096" r="-2199" b="-5366"/>
                </a:stretch>
              </a:blipFill>
            </p:spPr>
            <p:txBody>
              <a:bodyPr/>
              <a:lstStyle/>
              <a:p>
                <a:r>
                  <a:rPr lang="en-US">
                    <a:noFill/>
                  </a:rPr>
                  <a:t> </a:t>
                </a:r>
              </a:p>
            </p:txBody>
          </p:sp>
        </mc:Fallback>
      </mc:AlternateContent>
    </p:spTree>
    <p:extLst>
      <p:ext uri="{BB962C8B-B14F-4D97-AF65-F5344CB8AC3E}">
        <p14:creationId xmlns:p14="http://schemas.microsoft.com/office/powerpoint/2010/main" val="240459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281883" y="2241395"/>
            <a:ext cx="10506924" cy="5420183"/>
          </a:xfrm>
          <a:prstGeom prst="rect">
            <a:avLst/>
          </a:prstGeom>
          <a:solidFill>
            <a:srgbClr val="FFFFFF"/>
          </a:solidFill>
          <a:ln>
            <a:noFill/>
          </a:ln>
        </p:spPr>
        <p:txBody>
          <a:bodyPr spcFirstLastPara="1" vert="horz" wrap="square" lIns="137138" tIns="137138" rIns="137138" bIns="137138" rtlCol="0" anchor="ctr" anchorCtr="0">
            <a:normAutofit fontScale="90000"/>
          </a:bodyPr>
          <a:lstStyle/>
          <a:p>
            <a:pPr rtl="1">
              <a:buClr>
                <a:srgbClr val="70AD47"/>
              </a:buClr>
              <a:buSzPct val="222222"/>
            </a:pP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br>
              <a:rPr lang="en-US" sz="3600" b="1" dirty="0">
                <a:solidFill>
                  <a:srgbClr val="70AD47"/>
                </a:solidFill>
                <a:latin typeface="Calibri"/>
                <a:ea typeface="Calibri"/>
                <a:cs typeface="Calibri"/>
                <a:sym typeface="Calibri"/>
              </a:rPr>
            </a:br>
            <a:r>
              <a:rPr lang="en-US" sz="5400" b="1" u="sng" dirty="0">
                <a:solidFill>
                  <a:schemeClr val="dk1"/>
                </a:solidFill>
                <a:latin typeface="Calibri"/>
                <a:ea typeface="Calibri"/>
                <a:cs typeface="Calibri"/>
                <a:sym typeface="Calibri"/>
              </a:rPr>
              <a:t>Vision</a:t>
            </a:r>
            <a:r>
              <a:rPr lang="en-US" sz="4400" b="1" u="sng" dirty="0">
                <a:solidFill>
                  <a:schemeClr val="dk1"/>
                </a:solidFill>
                <a:latin typeface="Calibri"/>
                <a:ea typeface="Calibri"/>
                <a:cs typeface="Calibri"/>
                <a:sym typeface="Calibri"/>
              </a:rPr>
              <a:t> </a:t>
            </a:r>
            <a:br>
              <a:rPr lang="en-US" sz="10599" dirty="0"/>
            </a:br>
            <a:r>
              <a:rPr lang="en-US" sz="4400" dirty="0">
                <a:solidFill>
                  <a:srgbClr val="000000"/>
                </a:solidFill>
                <a:latin typeface="Calibri"/>
                <a:ea typeface="Calibri"/>
                <a:cs typeface="Calibri"/>
                <a:sym typeface="Calibri"/>
              </a:rPr>
              <a:t>The first and the highest quality educational investor and the most rapid spread</a:t>
            </a:r>
            <a:br>
              <a:rPr lang="en-US" sz="10599" dirty="0"/>
            </a:br>
            <a:br>
              <a:rPr lang="en-US" sz="10599" dirty="0"/>
            </a:br>
            <a:r>
              <a:rPr lang="en-US" sz="5400" b="1" u="sng" dirty="0">
                <a:solidFill>
                  <a:schemeClr val="dk1"/>
                </a:solidFill>
                <a:latin typeface="Calibri"/>
                <a:ea typeface="Calibri"/>
                <a:cs typeface="Calibri"/>
                <a:sym typeface="Calibri"/>
              </a:rPr>
              <a:t>Mission</a:t>
            </a:r>
            <a:br>
              <a:rPr lang="en-US" sz="10599" dirty="0"/>
            </a:br>
            <a:r>
              <a:rPr lang="en-US" sz="4400" dirty="0">
                <a:solidFill>
                  <a:srgbClr val="000000"/>
                </a:solidFill>
                <a:latin typeface="Calibri"/>
                <a:ea typeface="Calibri"/>
                <a:cs typeface="Calibri"/>
                <a:sym typeface="Calibri"/>
              </a:rPr>
              <a:t>Providing a competitive international education with applied dimensions that build skill, instill value, and develop</a:t>
            </a:r>
            <a:r>
              <a:rPr lang="en-US" sz="4400" dirty="0">
                <a:solidFill>
                  <a:schemeClr val="lt1"/>
                </a:solidFill>
                <a:latin typeface="Calibri"/>
                <a:ea typeface="Calibri"/>
                <a:cs typeface="Calibri"/>
                <a:sym typeface="Calibri"/>
              </a:rPr>
              <a:t> </a:t>
            </a:r>
            <a:r>
              <a:rPr lang="en-US" sz="4400" dirty="0">
                <a:solidFill>
                  <a:srgbClr val="000000"/>
                </a:solidFill>
                <a:latin typeface="Calibri"/>
                <a:ea typeface="Calibri"/>
                <a:cs typeface="Calibri"/>
                <a:sym typeface="Calibri"/>
              </a:rPr>
              <a:t>creativity in accordance with the constants of religion the national orientations in an attractive, educational environment that stimulates learning with a community knowledge-producing knowledge, producing generation</a:t>
            </a:r>
            <a:br>
              <a:rPr lang="en-US" sz="10599" dirty="0"/>
            </a:br>
            <a:br>
              <a:rPr lang="en-US" dirty="0"/>
            </a:br>
            <a:endParaRPr dirty="0"/>
          </a:p>
        </p:txBody>
      </p:sp>
      <p:cxnSp>
        <p:nvCxnSpPr>
          <p:cNvPr id="109" name="Google Shape;109;p2"/>
          <p:cNvCxnSpPr/>
          <p:nvPr/>
        </p:nvCxnSpPr>
        <p:spPr>
          <a:xfrm rot="10800000" flipH="1">
            <a:off x="766319" y="3969497"/>
            <a:ext cx="9093108" cy="2"/>
          </a:xfrm>
          <a:prstGeom prst="straightConnector1">
            <a:avLst/>
          </a:prstGeom>
          <a:noFill/>
          <a:ln w="19050" cap="flat" cmpd="sng">
            <a:solidFill>
              <a:schemeClr val="dk1"/>
            </a:solidFill>
            <a:prstDash val="solid"/>
            <a:miter lim="800000"/>
            <a:headEnd type="diamond" w="med" len="med"/>
            <a:tailEnd type="diamond" w="med" len="med"/>
          </a:ln>
        </p:spPr>
      </p:cxnSp>
      <p:pic>
        <p:nvPicPr>
          <p:cNvPr id="110" name="Google Shape;110;p2"/>
          <p:cNvPicPr preferRelativeResize="0"/>
          <p:nvPr/>
        </p:nvPicPr>
        <p:blipFill rotWithShape="1">
          <a:blip r:embed="rId3">
            <a:alphaModFix/>
          </a:blip>
          <a:srcRect/>
          <a:stretch/>
        </p:blipFill>
        <p:spPr>
          <a:xfrm rot="890250">
            <a:off x="11796849" y="1840834"/>
            <a:ext cx="5719311" cy="5952524"/>
          </a:xfrm>
          <a:prstGeom prst="rect">
            <a:avLst/>
          </a:prstGeom>
          <a:noFill/>
          <a:ln>
            <a:noFill/>
          </a:ln>
        </p:spPr>
      </p:pic>
      <p:sp>
        <p:nvSpPr>
          <p:cNvPr id="111" name="Google Shape;111;p2"/>
          <p:cNvSpPr/>
          <p:nvPr/>
        </p:nvSpPr>
        <p:spPr>
          <a:xfrm rot="-5400000">
            <a:off x="4927779" y="-5042867"/>
            <a:ext cx="346098" cy="10272600"/>
          </a:xfrm>
          <a:prstGeom prst="rect">
            <a:avLst/>
          </a:prstGeom>
          <a:solidFill>
            <a:srgbClr val="0070C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12" name="Google Shape;112;p2"/>
          <p:cNvSpPr/>
          <p:nvPr/>
        </p:nvSpPr>
        <p:spPr>
          <a:xfrm rot="-5400000">
            <a:off x="12945961" y="4976312"/>
            <a:ext cx="411482" cy="10272600"/>
          </a:xfrm>
          <a:prstGeom prst="rect">
            <a:avLst/>
          </a:prstGeom>
          <a:solidFill>
            <a:srgbClr val="92D05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13" name="Google Shape;113;p2"/>
          <p:cNvSpPr/>
          <p:nvPr/>
        </p:nvSpPr>
        <p:spPr>
          <a:xfrm>
            <a:off x="18003232" y="14438"/>
            <a:ext cx="284810" cy="10272600"/>
          </a:xfrm>
          <a:prstGeom prst="rect">
            <a:avLst/>
          </a:prstGeom>
          <a:gradFill>
            <a:gsLst>
              <a:gs pos="0">
                <a:srgbClr val="009999"/>
              </a:gs>
              <a:gs pos="100000">
                <a:srgbClr val="2A896A"/>
              </a:gs>
            </a:gsLst>
            <a:path path="circle">
              <a:fillToRect l="50000" t="50000" r="50000" b="50000"/>
            </a:path>
            <a:tileRect/>
          </a:gra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822"/>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9" name="Freeform 9"/>
          <p:cNvSpPr/>
          <p:nvPr/>
        </p:nvSpPr>
        <p:spPr>
          <a:xfrm rot="4783595">
            <a:off x="-1298650" y="4116941"/>
            <a:ext cx="3845573" cy="3880853"/>
          </a:xfrm>
          <a:custGeom>
            <a:avLst/>
            <a:gdLst/>
            <a:ahLst/>
            <a:cxnLst/>
            <a:rect l="l" t="t" r="r" b="b"/>
            <a:pathLst>
              <a:path w="3845573" h="3880853">
                <a:moveTo>
                  <a:pt x="0" y="0"/>
                </a:moveTo>
                <a:lnTo>
                  <a:pt x="3845573" y="0"/>
                </a:lnTo>
                <a:lnTo>
                  <a:pt x="3845573" y="3880853"/>
                </a:lnTo>
                <a:lnTo>
                  <a:pt x="0" y="3880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a:hlinkClick r:id="rId6"/>
          </p:cNvPr>
          <p:cNvSpPr/>
          <p:nvPr/>
        </p:nvSpPr>
        <p:spPr>
          <a:xfrm>
            <a:off x="14035383" y="4691421"/>
            <a:ext cx="6447835" cy="7207945"/>
          </a:xfrm>
          <a:custGeom>
            <a:avLst/>
            <a:gdLst/>
            <a:ahLst/>
            <a:cxnLst/>
            <a:rect l="l" t="t" r="r" b="b"/>
            <a:pathLst>
              <a:path w="6447835" h="7207945">
                <a:moveTo>
                  <a:pt x="0" y="0"/>
                </a:moveTo>
                <a:lnTo>
                  <a:pt x="6447834" y="0"/>
                </a:lnTo>
                <a:lnTo>
                  <a:pt x="6447834" y="7207945"/>
                </a:lnTo>
                <a:lnTo>
                  <a:pt x="0" y="7207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7259300" y="2893638"/>
            <a:ext cx="1608199" cy="1797784"/>
          </a:xfrm>
          <a:custGeom>
            <a:avLst/>
            <a:gdLst/>
            <a:ahLst/>
            <a:cxnLst/>
            <a:rect l="l" t="t" r="r" b="b"/>
            <a:pathLst>
              <a:path w="1608199" h="1797784">
                <a:moveTo>
                  <a:pt x="0" y="0"/>
                </a:moveTo>
                <a:lnTo>
                  <a:pt x="1608199" y="0"/>
                </a:lnTo>
                <a:lnTo>
                  <a:pt x="1608199" y="1797783"/>
                </a:lnTo>
                <a:lnTo>
                  <a:pt x="0" y="17977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453388">
            <a:off x="-1052511" y="-1978562"/>
            <a:ext cx="6100108" cy="4114800"/>
          </a:xfrm>
          <a:custGeom>
            <a:avLst/>
            <a:gdLst/>
            <a:ahLst/>
            <a:cxnLst/>
            <a:rect l="l" t="t" r="r" b="b"/>
            <a:pathLst>
              <a:path w="6100108" h="4114800">
                <a:moveTo>
                  <a:pt x="0" y="0"/>
                </a:moveTo>
                <a:lnTo>
                  <a:pt x="6100108" y="0"/>
                </a:lnTo>
                <a:lnTo>
                  <a:pt x="61001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7" name="Group 26">
            <a:extLst>
              <a:ext uri="{FF2B5EF4-FFF2-40B4-BE49-F238E27FC236}">
                <a16:creationId xmlns:a16="http://schemas.microsoft.com/office/drawing/2014/main" id="{0C18EBBF-B6E8-43F8-993B-921AE0B04E2D}"/>
              </a:ext>
            </a:extLst>
          </p:cNvPr>
          <p:cNvGrpSpPr/>
          <p:nvPr/>
        </p:nvGrpSpPr>
        <p:grpSpPr>
          <a:xfrm>
            <a:off x="547119" y="0"/>
            <a:ext cx="11293046" cy="10248900"/>
            <a:chOff x="560837" y="0"/>
            <a:chExt cx="9037101" cy="14736216"/>
          </a:xfrm>
        </p:grpSpPr>
        <p:pic>
          <p:nvPicPr>
            <p:cNvPr id="24" name="Picture 23">
              <a:extLst>
                <a:ext uri="{FF2B5EF4-FFF2-40B4-BE49-F238E27FC236}">
                  <a16:creationId xmlns:a16="http://schemas.microsoft.com/office/drawing/2014/main" id="{F26DC0F4-FF9F-40B9-AF96-2AB4494735E2}"/>
                </a:ext>
              </a:extLst>
            </p:cNvPr>
            <p:cNvPicPr>
              <a:picLocks noChangeAspect="1"/>
            </p:cNvPicPr>
            <p:nvPr/>
          </p:nvPicPr>
          <p:blipFill>
            <a:blip r:embed="rId11"/>
            <a:stretch>
              <a:fillRect/>
            </a:stretch>
          </p:blipFill>
          <p:spPr>
            <a:xfrm>
              <a:off x="624136" y="0"/>
              <a:ext cx="8973802" cy="6706536"/>
            </a:xfrm>
            <a:prstGeom prst="rect">
              <a:avLst/>
            </a:prstGeom>
          </p:spPr>
        </p:pic>
        <p:pic>
          <p:nvPicPr>
            <p:cNvPr id="25" name="Picture 24">
              <a:extLst>
                <a:ext uri="{FF2B5EF4-FFF2-40B4-BE49-F238E27FC236}">
                  <a16:creationId xmlns:a16="http://schemas.microsoft.com/office/drawing/2014/main" id="{5E212619-C223-4930-A85C-5F86B51D9815}"/>
                </a:ext>
              </a:extLst>
            </p:cNvPr>
            <p:cNvPicPr>
              <a:picLocks noChangeAspect="1"/>
            </p:cNvPicPr>
            <p:nvPr/>
          </p:nvPicPr>
          <p:blipFill>
            <a:blip r:embed="rId12"/>
            <a:stretch>
              <a:fillRect/>
            </a:stretch>
          </p:blipFill>
          <p:spPr>
            <a:xfrm>
              <a:off x="624342" y="5981700"/>
              <a:ext cx="8954750" cy="6430272"/>
            </a:xfrm>
            <a:prstGeom prst="rect">
              <a:avLst/>
            </a:prstGeom>
          </p:spPr>
        </p:pic>
        <p:pic>
          <p:nvPicPr>
            <p:cNvPr id="26" name="Picture 25">
              <a:extLst>
                <a:ext uri="{FF2B5EF4-FFF2-40B4-BE49-F238E27FC236}">
                  <a16:creationId xmlns:a16="http://schemas.microsoft.com/office/drawing/2014/main" id="{9F00A77C-3685-4215-8C63-F8C2FBAC7207}"/>
                </a:ext>
              </a:extLst>
            </p:cNvPr>
            <p:cNvPicPr>
              <a:picLocks noChangeAspect="1"/>
            </p:cNvPicPr>
            <p:nvPr/>
          </p:nvPicPr>
          <p:blipFill rotWithShape="1">
            <a:blip r:embed="rId13"/>
            <a:srcRect b="7554"/>
            <a:stretch/>
          </p:blipFill>
          <p:spPr>
            <a:xfrm>
              <a:off x="560837" y="9372933"/>
              <a:ext cx="8992855" cy="5363283"/>
            </a:xfrm>
            <a:prstGeom prst="rect">
              <a:avLst/>
            </a:prstGeom>
          </p:spPr>
        </p:pic>
      </p:grpSp>
      <p:pic>
        <p:nvPicPr>
          <p:cNvPr id="28" name="Picture 27">
            <a:extLst>
              <a:ext uri="{FF2B5EF4-FFF2-40B4-BE49-F238E27FC236}">
                <a16:creationId xmlns:a16="http://schemas.microsoft.com/office/drawing/2014/main" id="{2441D6CD-128A-43BF-97EC-3C6D27C017CA}"/>
              </a:ext>
            </a:extLst>
          </p:cNvPr>
          <p:cNvPicPr>
            <a:picLocks noChangeAspect="1"/>
          </p:cNvPicPr>
          <p:nvPr/>
        </p:nvPicPr>
        <p:blipFill>
          <a:blip r:embed="rId14"/>
          <a:stretch>
            <a:fillRect/>
          </a:stretch>
        </p:blipFill>
        <p:spPr>
          <a:xfrm>
            <a:off x="1208240" y="7074815"/>
            <a:ext cx="2215254" cy="430885"/>
          </a:xfrm>
          <a:prstGeom prst="rect">
            <a:avLst/>
          </a:prstGeom>
        </p:spPr>
      </p:pic>
      <p:pic>
        <p:nvPicPr>
          <p:cNvPr id="29" name="Picture 28">
            <a:extLst>
              <a:ext uri="{FF2B5EF4-FFF2-40B4-BE49-F238E27FC236}">
                <a16:creationId xmlns:a16="http://schemas.microsoft.com/office/drawing/2014/main" id="{9803D96A-87DF-4754-8605-85643122A8A5}"/>
              </a:ext>
            </a:extLst>
          </p:cNvPr>
          <p:cNvPicPr>
            <a:picLocks noChangeAspect="1"/>
          </p:cNvPicPr>
          <p:nvPr/>
        </p:nvPicPr>
        <p:blipFill>
          <a:blip r:embed="rId14"/>
          <a:stretch>
            <a:fillRect/>
          </a:stretch>
        </p:blipFill>
        <p:spPr>
          <a:xfrm>
            <a:off x="1066800" y="9360154"/>
            <a:ext cx="2215254" cy="430885"/>
          </a:xfrm>
          <a:prstGeom prst="rect">
            <a:avLst/>
          </a:prstGeom>
        </p:spPr>
      </p:pic>
      <p:pic>
        <p:nvPicPr>
          <p:cNvPr id="30" name="Picture 29">
            <a:extLst>
              <a:ext uri="{FF2B5EF4-FFF2-40B4-BE49-F238E27FC236}">
                <a16:creationId xmlns:a16="http://schemas.microsoft.com/office/drawing/2014/main" id="{8D98E571-EC4A-493F-A145-5ED2E0A7D418}"/>
              </a:ext>
            </a:extLst>
          </p:cNvPr>
          <p:cNvPicPr>
            <a:picLocks noChangeAspect="1"/>
          </p:cNvPicPr>
          <p:nvPr/>
        </p:nvPicPr>
        <p:blipFill>
          <a:blip r:embed="rId14"/>
          <a:stretch>
            <a:fillRect/>
          </a:stretch>
        </p:blipFill>
        <p:spPr>
          <a:xfrm>
            <a:off x="6629400" y="9486900"/>
            <a:ext cx="2215254" cy="430885"/>
          </a:xfrm>
          <a:prstGeom prst="rect">
            <a:avLst/>
          </a:prstGeom>
        </p:spPr>
      </p:pic>
      <p:pic>
        <p:nvPicPr>
          <p:cNvPr id="31" name="Picture 30">
            <a:extLst>
              <a:ext uri="{FF2B5EF4-FFF2-40B4-BE49-F238E27FC236}">
                <a16:creationId xmlns:a16="http://schemas.microsoft.com/office/drawing/2014/main" id="{E4B24CCC-1AE0-49EE-98C4-CBFBF2A739A0}"/>
              </a:ext>
            </a:extLst>
          </p:cNvPr>
          <p:cNvPicPr>
            <a:picLocks noChangeAspect="1"/>
          </p:cNvPicPr>
          <p:nvPr/>
        </p:nvPicPr>
        <p:blipFill>
          <a:blip r:embed="rId15"/>
          <a:stretch>
            <a:fillRect/>
          </a:stretch>
        </p:blipFill>
        <p:spPr>
          <a:xfrm>
            <a:off x="1091774" y="7101304"/>
            <a:ext cx="4904878" cy="377905"/>
          </a:xfrm>
          <a:prstGeom prst="rect">
            <a:avLst/>
          </a:prstGeom>
        </p:spPr>
      </p:pic>
      <p:pic>
        <p:nvPicPr>
          <p:cNvPr id="32" name="Picture 31">
            <a:extLst>
              <a:ext uri="{FF2B5EF4-FFF2-40B4-BE49-F238E27FC236}">
                <a16:creationId xmlns:a16="http://schemas.microsoft.com/office/drawing/2014/main" id="{EBC0B43D-2770-48EB-9BE4-A6004EAA8385}"/>
              </a:ext>
            </a:extLst>
          </p:cNvPr>
          <p:cNvPicPr>
            <a:picLocks noChangeAspect="1"/>
          </p:cNvPicPr>
          <p:nvPr/>
        </p:nvPicPr>
        <p:blipFill>
          <a:blip r:embed="rId16"/>
          <a:stretch>
            <a:fillRect/>
          </a:stretch>
        </p:blipFill>
        <p:spPr>
          <a:xfrm>
            <a:off x="1091774" y="9450995"/>
            <a:ext cx="2619741" cy="466790"/>
          </a:xfrm>
          <a:prstGeom prst="rect">
            <a:avLst/>
          </a:prstGeom>
        </p:spPr>
      </p:pic>
      <p:pic>
        <p:nvPicPr>
          <p:cNvPr id="33" name="Picture 32">
            <a:extLst>
              <a:ext uri="{FF2B5EF4-FFF2-40B4-BE49-F238E27FC236}">
                <a16:creationId xmlns:a16="http://schemas.microsoft.com/office/drawing/2014/main" id="{4EB67DC9-8CCC-4E29-9AC5-503F6E229A56}"/>
              </a:ext>
            </a:extLst>
          </p:cNvPr>
          <p:cNvPicPr>
            <a:picLocks noChangeAspect="1"/>
          </p:cNvPicPr>
          <p:nvPr/>
        </p:nvPicPr>
        <p:blipFill>
          <a:blip r:embed="rId17"/>
          <a:stretch>
            <a:fillRect/>
          </a:stretch>
        </p:blipFill>
        <p:spPr>
          <a:xfrm>
            <a:off x="11933081" y="6523077"/>
            <a:ext cx="6373114" cy="3419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8" name="Picture 17">
            <a:extLst>
              <a:ext uri="{FF2B5EF4-FFF2-40B4-BE49-F238E27FC236}">
                <a16:creationId xmlns:a16="http://schemas.microsoft.com/office/drawing/2014/main" id="{96A1EB5F-61B7-4803-8133-B136F2572B9A}"/>
              </a:ext>
            </a:extLst>
          </p:cNvPr>
          <p:cNvPicPr>
            <a:picLocks noChangeAspect="1"/>
          </p:cNvPicPr>
          <p:nvPr/>
        </p:nvPicPr>
        <p:blipFill>
          <a:blip r:embed="rId3"/>
          <a:stretch>
            <a:fillRect/>
          </a:stretch>
        </p:blipFill>
        <p:spPr>
          <a:xfrm>
            <a:off x="3057036" y="588638"/>
            <a:ext cx="12172362" cy="9156361"/>
          </a:xfrm>
          <a:prstGeom prst="rect">
            <a:avLst/>
          </a:prstGeom>
        </p:spPr>
      </p:pic>
      <p:pic>
        <p:nvPicPr>
          <p:cNvPr id="19" name="Picture 18">
            <a:extLst>
              <a:ext uri="{FF2B5EF4-FFF2-40B4-BE49-F238E27FC236}">
                <a16:creationId xmlns:a16="http://schemas.microsoft.com/office/drawing/2014/main" id="{C46CDBE2-F671-4836-B32F-1F923A23BC58}"/>
              </a:ext>
            </a:extLst>
          </p:cNvPr>
          <p:cNvPicPr>
            <a:picLocks noChangeAspect="1"/>
          </p:cNvPicPr>
          <p:nvPr/>
        </p:nvPicPr>
        <p:blipFill>
          <a:blip r:embed="rId4"/>
          <a:stretch>
            <a:fillRect/>
          </a:stretch>
        </p:blipFill>
        <p:spPr>
          <a:xfrm>
            <a:off x="3429000" y="6134100"/>
            <a:ext cx="3600992" cy="1356711"/>
          </a:xfrm>
          <a:prstGeom prst="rect">
            <a:avLst/>
          </a:prstGeom>
        </p:spPr>
      </p:pic>
    </p:spTree>
    <p:extLst>
      <p:ext uri="{BB962C8B-B14F-4D97-AF65-F5344CB8AC3E}">
        <p14:creationId xmlns:p14="http://schemas.microsoft.com/office/powerpoint/2010/main" val="35430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0EF9B0-8A44-440B-A776-4ACFC109D7CA}"/>
              </a:ext>
            </a:extLst>
          </p:cNvPr>
          <p:cNvPicPr>
            <a:picLocks noChangeAspect="1"/>
          </p:cNvPicPr>
          <p:nvPr/>
        </p:nvPicPr>
        <p:blipFill>
          <a:blip r:embed="rId2"/>
          <a:stretch>
            <a:fillRect/>
          </a:stretch>
        </p:blipFill>
        <p:spPr>
          <a:xfrm>
            <a:off x="1235768" y="436220"/>
            <a:ext cx="15816464" cy="9414561"/>
          </a:xfrm>
          <a:prstGeom prst="rect">
            <a:avLst/>
          </a:prstGeom>
        </p:spPr>
      </p:pic>
      <p:pic>
        <p:nvPicPr>
          <p:cNvPr id="4" name="Picture 3">
            <a:extLst>
              <a:ext uri="{FF2B5EF4-FFF2-40B4-BE49-F238E27FC236}">
                <a16:creationId xmlns:a16="http://schemas.microsoft.com/office/drawing/2014/main" id="{C1943900-3E72-4392-9232-4F20F95287E3}"/>
              </a:ext>
            </a:extLst>
          </p:cNvPr>
          <p:cNvPicPr>
            <a:picLocks noChangeAspect="1"/>
          </p:cNvPicPr>
          <p:nvPr/>
        </p:nvPicPr>
        <p:blipFill>
          <a:blip r:embed="rId3"/>
          <a:stretch>
            <a:fillRect/>
          </a:stretch>
        </p:blipFill>
        <p:spPr>
          <a:xfrm>
            <a:off x="11430000" y="2171700"/>
            <a:ext cx="5316093" cy="7104997"/>
          </a:xfrm>
          <a:prstGeom prst="rect">
            <a:avLst/>
          </a:prstGeom>
        </p:spPr>
      </p:pic>
    </p:spTree>
    <p:extLst>
      <p:ext uri="{BB962C8B-B14F-4D97-AF65-F5344CB8AC3E}">
        <p14:creationId xmlns:p14="http://schemas.microsoft.com/office/powerpoint/2010/main" val="23986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231106"/>
          </a:xfrm>
          <a:prstGeom prst="rect">
            <a:avLst/>
          </a:prstGeom>
        </p:spPr>
        <p:txBody>
          <a:bodyPr lIns="0" tIns="0" rIns="0" bIns="0" rtlCol="0" anchor="t">
            <a:spAutoFit/>
          </a:bodyPr>
          <a:lstStyle/>
          <a:p>
            <a:pPr algn="ctr"/>
            <a:r>
              <a:rPr lang="en-US" sz="8000" dirty="0"/>
              <a:t>Density and Temperature</a:t>
            </a:r>
          </a:p>
        </p:txBody>
      </p:sp>
      <p:sp>
        <p:nvSpPr>
          <p:cNvPr id="17" name="TextBox 17"/>
          <p:cNvSpPr txBox="1"/>
          <p:nvPr/>
        </p:nvSpPr>
        <p:spPr>
          <a:xfrm>
            <a:off x="821207" y="1901190"/>
            <a:ext cx="16628593" cy="4431983"/>
          </a:xfrm>
          <a:prstGeom prst="rect">
            <a:avLst/>
          </a:prstGeom>
        </p:spPr>
        <p:txBody>
          <a:bodyPr wrap="square" lIns="0" tIns="0" rIns="0" bIns="0" rtlCol="0" anchor="t">
            <a:spAutoFit/>
          </a:bodyPr>
          <a:lstStyle/>
          <a:p>
            <a:pPr algn="just"/>
            <a:r>
              <a:rPr lang="en-US" sz="4800" dirty="0"/>
              <a:t>You know that mass is a physical property. Density is a function of mass and volume, so it too is a physical property. Note that increasing or decreasing the total amount of a given substance won't change its density. If you have 5 or 75 cubic centimeters of silver, they will both have the same density because they are both made of the exact same substance.</a:t>
            </a:r>
          </a:p>
        </p:txBody>
      </p:sp>
    </p:spTree>
    <p:extLst>
      <p:ext uri="{BB962C8B-B14F-4D97-AF65-F5344CB8AC3E}">
        <p14:creationId xmlns:p14="http://schemas.microsoft.com/office/powerpoint/2010/main" val="3265388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860020" y="783284"/>
            <a:ext cx="11258986" cy="1231106"/>
          </a:xfrm>
          <a:prstGeom prst="rect">
            <a:avLst/>
          </a:prstGeom>
        </p:spPr>
        <p:txBody>
          <a:bodyPr lIns="0" tIns="0" rIns="0" bIns="0" rtlCol="0" anchor="t">
            <a:spAutoFit/>
          </a:bodyPr>
          <a:lstStyle/>
          <a:p>
            <a:pPr algn="ctr"/>
            <a:r>
              <a:rPr lang="en-US" sz="8000" dirty="0"/>
              <a:t>Density and Temperature</a:t>
            </a:r>
          </a:p>
        </p:txBody>
      </p:sp>
      <p:sp>
        <p:nvSpPr>
          <p:cNvPr id="17" name="TextBox 17"/>
          <p:cNvSpPr txBox="1"/>
          <p:nvPr/>
        </p:nvSpPr>
        <p:spPr>
          <a:xfrm>
            <a:off x="821207" y="1901190"/>
            <a:ext cx="16628593" cy="6647974"/>
          </a:xfrm>
          <a:prstGeom prst="rect">
            <a:avLst/>
          </a:prstGeom>
        </p:spPr>
        <p:txBody>
          <a:bodyPr wrap="square" lIns="0" tIns="0" rIns="0" bIns="0" rtlCol="0" anchor="t">
            <a:spAutoFit/>
          </a:bodyPr>
          <a:lstStyle/>
          <a:p>
            <a:pPr algn="just"/>
            <a:r>
              <a:rPr lang="en-US" sz="4800" dirty="0"/>
              <a:t>One factor that does affect density is temperature. In general, most substances become less dense as temperature increases and more dense as temperature decreases. This is why warm masses of air rise up from Earth's surface and cold air masses sink toward Earth's surface. Water also follows this general rule, but not always. Liquid water does expand, or get less dense, when it gets warmer. It condenses, or gets denser, as it gets colder. But when water cools below 4</a:t>
            </a:r>
            <a:r>
              <a:rPr lang="en-US" sz="4800" dirty="0">
                <a:latin typeface="Verdana" panose="020B0604030504040204" pitchFamily="34" charset="0"/>
                <a:ea typeface="Verdana" panose="020B0604030504040204" pitchFamily="34" charset="0"/>
              </a:rPr>
              <a:t>˚</a:t>
            </a:r>
            <a:r>
              <a:rPr lang="en-US" sz="4800" dirty="0"/>
              <a:t>C, its density actually begins to decrease again, as you can see in the Math Toolbox.</a:t>
            </a:r>
            <a:endParaRPr lang="en-US" sz="8000" dirty="0">
              <a:solidFill>
                <a:srgbClr val="003933"/>
              </a:solidFill>
              <a:latin typeface="Dosis"/>
            </a:endParaRPr>
          </a:p>
        </p:txBody>
      </p:sp>
    </p:spTree>
    <p:extLst>
      <p:ext uri="{BB962C8B-B14F-4D97-AF65-F5344CB8AC3E}">
        <p14:creationId xmlns:p14="http://schemas.microsoft.com/office/powerpoint/2010/main" val="3951965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96265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8" name="Freeform 18"/>
          <p:cNvSpPr/>
          <p:nvPr/>
        </p:nvSpPr>
        <p:spPr>
          <a:xfrm>
            <a:off x="323058" y="340690"/>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103996">
            <a:off x="15743052" y="840649"/>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0" name="Group 20"/>
          <p:cNvGrpSpPr/>
          <p:nvPr/>
        </p:nvGrpSpPr>
        <p:grpSpPr>
          <a:xfrm>
            <a:off x="1717687" y="4678387"/>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2" name="Freeform 22"/>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5" name="Group 25"/>
          <p:cNvGrpSpPr>
            <a:grpSpLocks noChangeAspect="1"/>
          </p:cNvGrpSpPr>
          <p:nvPr/>
        </p:nvGrpSpPr>
        <p:grpSpPr>
          <a:xfrm rot="-874149">
            <a:off x="702580" y="5602252"/>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a:grpSpLocks noChangeAspect="1"/>
          </p:cNvGrpSpPr>
          <p:nvPr/>
        </p:nvGrpSpPr>
        <p:grpSpPr>
          <a:xfrm rot="10171898">
            <a:off x="1583303" y="3464058"/>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544116" y="4522721"/>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1" name="Freeform 31"/>
          <p:cNvSpPr/>
          <p:nvPr/>
        </p:nvSpPr>
        <p:spPr>
          <a:xfrm>
            <a:off x="17401708" y="71624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2" name="Freeform 32"/>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3" name="Freeform 33"/>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4" name="Group 34"/>
          <p:cNvGrpSpPr>
            <a:grpSpLocks noChangeAspect="1"/>
          </p:cNvGrpSpPr>
          <p:nvPr/>
        </p:nvGrpSpPr>
        <p:grpSpPr>
          <a:xfrm rot="-874149">
            <a:off x="16506344" y="6632665"/>
            <a:ext cx="498419" cy="262574"/>
            <a:chOff x="0" y="0"/>
            <a:chExt cx="1610360" cy="848360"/>
          </a:xfrm>
        </p:grpSpPr>
        <p:sp>
          <p:nvSpPr>
            <p:cNvPr id="35" name="Freeform 35"/>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4" name="Group 43">
            <a:extLst>
              <a:ext uri="{FF2B5EF4-FFF2-40B4-BE49-F238E27FC236}">
                <a16:creationId xmlns:a16="http://schemas.microsoft.com/office/drawing/2014/main" id="{46DC3FCF-007D-4475-B43C-D99EED062308}"/>
              </a:ext>
            </a:extLst>
          </p:cNvPr>
          <p:cNvGrpSpPr/>
          <p:nvPr/>
        </p:nvGrpSpPr>
        <p:grpSpPr>
          <a:xfrm>
            <a:off x="398052" y="627380"/>
            <a:ext cx="9030960" cy="9070148"/>
            <a:chOff x="437494" y="565320"/>
            <a:chExt cx="9030960" cy="9356838"/>
          </a:xfrm>
        </p:grpSpPr>
        <p:pic>
          <p:nvPicPr>
            <p:cNvPr id="16" name="Picture 15">
              <a:extLst>
                <a:ext uri="{FF2B5EF4-FFF2-40B4-BE49-F238E27FC236}">
                  <a16:creationId xmlns:a16="http://schemas.microsoft.com/office/drawing/2014/main" id="{FA1D4EAE-BD3A-44D9-BB83-310FBBF23004}"/>
                </a:ext>
              </a:extLst>
            </p:cNvPr>
            <p:cNvPicPr>
              <a:picLocks noChangeAspect="1"/>
            </p:cNvPicPr>
            <p:nvPr/>
          </p:nvPicPr>
          <p:blipFill>
            <a:blip r:embed="rId17"/>
            <a:stretch>
              <a:fillRect/>
            </a:stretch>
          </p:blipFill>
          <p:spPr>
            <a:xfrm>
              <a:off x="437494" y="565320"/>
              <a:ext cx="9030960" cy="6106377"/>
            </a:xfrm>
            <a:prstGeom prst="rect">
              <a:avLst/>
            </a:prstGeom>
          </p:spPr>
        </p:pic>
        <p:pic>
          <p:nvPicPr>
            <p:cNvPr id="17" name="Picture 16">
              <a:extLst>
                <a:ext uri="{FF2B5EF4-FFF2-40B4-BE49-F238E27FC236}">
                  <a16:creationId xmlns:a16="http://schemas.microsoft.com/office/drawing/2014/main" id="{291CB33C-37B5-48B5-B948-596C99A82F08}"/>
                </a:ext>
              </a:extLst>
            </p:cNvPr>
            <p:cNvPicPr>
              <a:picLocks noChangeAspect="1"/>
            </p:cNvPicPr>
            <p:nvPr/>
          </p:nvPicPr>
          <p:blipFill>
            <a:blip r:embed="rId18"/>
            <a:stretch>
              <a:fillRect/>
            </a:stretch>
          </p:blipFill>
          <p:spPr>
            <a:xfrm>
              <a:off x="472440" y="6454574"/>
              <a:ext cx="8964276" cy="3467584"/>
            </a:xfrm>
            <a:prstGeom prst="rect">
              <a:avLst/>
            </a:prstGeom>
          </p:spPr>
        </p:pic>
      </p:grpSp>
      <p:pic>
        <p:nvPicPr>
          <p:cNvPr id="48" name="Picture 47">
            <a:extLst>
              <a:ext uri="{FF2B5EF4-FFF2-40B4-BE49-F238E27FC236}">
                <a16:creationId xmlns:a16="http://schemas.microsoft.com/office/drawing/2014/main" id="{3876A9A4-A4C7-4B74-8F21-9E19AB0EB6E7}"/>
              </a:ext>
            </a:extLst>
          </p:cNvPr>
          <p:cNvPicPr>
            <a:picLocks noChangeAspect="1"/>
          </p:cNvPicPr>
          <p:nvPr/>
        </p:nvPicPr>
        <p:blipFill>
          <a:blip r:embed="rId19"/>
          <a:stretch>
            <a:fillRect/>
          </a:stretch>
        </p:blipFill>
        <p:spPr>
          <a:xfrm>
            <a:off x="919569" y="3828100"/>
            <a:ext cx="2489674" cy="573122"/>
          </a:xfrm>
          <a:prstGeom prst="rect">
            <a:avLst/>
          </a:prstGeom>
        </p:spPr>
      </p:pic>
      <p:pic>
        <p:nvPicPr>
          <p:cNvPr id="47" name="Picture 46">
            <a:extLst>
              <a:ext uri="{FF2B5EF4-FFF2-40B4-BE49-F238E27FC236}">
                <a16:creationId xmlns:a16="http://schemas.microsoft.com/office/drawing/2014/main" id="{BC0D71F1-9587-4742-BE63-AD5455D9A57B}"/>
              </a:ext>
            </a:extLst>
          </p:cNvPr>
          <p:cNvPicPr>
            <a:picLocks noChangeAspect="1"/>
          </p:cNvPicPr>
          <p:nvPr/>
        </p:nvPicPr>
        <p:blipFill>
          <a:blip r:embed="rId20"/>
          <a:stretch>
            <a:fillRect/>
          </a:stretch>
        </p:blipFill>
        <p:spPr>
          <a:xfrm>
            <a:off x="1006789" y="3884538"/>
            <a:ext cx="990738" cy="523948"/>
          </a:xfrm>
          <a:prstGeom prst="rect">
            <a:avLst/>
          </a:prstGeom>
        </p:spPr>
      </p:pic>
      <p:pic>
        <p:nvPicPr>
          <p:cNvPr id="49" name="Picture 48">
            <a:extLst>
              <a:ext uri="{FF2B5EF4-FFF2-40B4-BE49-F238E27FC236}">
                <a16:creationId xmlns:a16="http://schemas.microsoft.com/office/drawing/2014/main" id="{9CFD368E-E1D9-495D-9E14-ABC02DF5D25E}"/>
              </a:ext>
            </a:extLst>
          </p:cNvPr>
          <p:cNvPicPr>
            <a:picLocks noChangeAspect="1"/>
          </p:cNvPicPr>
          <p:nvPr/>
        </p:nvPicPr>
        <p:blipFill>
          <a:blip r:embed="rId19"/>
          <a:stretch>
            <a:fillRect/>
          </a:stretch>
        </p:blipFill>
        <p:spPr>
          <a:xfrm>
            <a:off x="888631" y="5382828"/>
            <a:ext cx="2489674" cy="573122"/>
          </a:xfrm>
          <a:prstGeom prst="rect">
            <a:avLst/>
          </a:prstGeom>
        </p:spPr>
      </p:pic>
      <p:pic>
        <p:nvPicPr>
          <p:cNvPr id="50" name="Picture 49">
            <a:extLst>
              <a:ext uri="{FF2B5EF4-FFF2-40B4-BE49-F238E27FC236}">
                <a16:creationId xmlns:a16="http://schemas.microsoft.com/office/drawing/2014/main" id="{A10B85DF-ECE9-4BD7-A43E-15DD15199F8B}"/>
              </a:ext>
            </a:extLst>
          </p:cNvPr>
          <p:cNvPicPr>
            <a:picLocks noChangeAspect="1"/>
          </p:cNvPicPr>
          <p:nvPr/>
        </p:nvPicPr>
        <p:blipFill>
          <a:blip r:embed="rId19"/>
          <a:stretch>
            <a:fillRect/>
          </a:stretch>
        </p:blipFill>
        <p:spPr>
          <a:xfrm>
            <a:off x="613323" y="8108559"/>
            <a:ext cx="2489674" cy="573122"/>
          </a:xfrm>
          <a:prstGeom prst="rect">
            <a:avLst/>
          </a:prstGeom>
        </p:spPr>
      </p:pic>
      <p:pic>
        <p:nvPicPr>
          <p:cNvPr id="51" name="Picture 50">
            <a:extLst>
              <a:ext uri="{FF2B5EF4-FFF2-40B4-BE49-F238E27FC236}">
                <a16:creationId xmlns:a16="http://schemas.microsoft.com/office/drawing/2014/main" id="{BBA8460D-67D3-4193-8D27-4EDB9AEE6B74}"/>
              </a:ext>
            </a:extLst>
          </p:cNvPr>
          <p:cNvPicPr>
            <a:picLocks noChangeAspect="1"/>
          </p:cNvPicPr>
          <p:nvPr/>
        </p:nvPicPr>
        <p:blipFill>
          <a:blip r:embed="rId21"/>
          <a:stretch>
            <a:fillRect/>
          </a:stretch>
        </p:blipFill>
        <p:spPr>
          <a:xfrm>
            <a:off x="9845197" y="4362834"/>
            <a:ext cx="7405413" cy="1798298"/>
          </a:xfrm>
          <a:prstGeom prst="rect">
            <a:avLst/>
          </a:prstGeom>
        </p:spPr>
      </p:pic>
      <p:sp>
        <p:nvSpPr>
          <p:cNvPr id="52" name="Arrow: Right 51">
            <a:extLst>
              <a:ext uri="{FF2B5EF4-FFF2-40B4-BE49-F238E27FC236}">
                <a16:creationId xmlns:a16="http://schemas.microsoft.com/office/drawing/2014/main" id="{A186AE22-FD1A-4DAC-8B2D-518FBEDD544D}"/>
              </a:ext>
            </a:extLst>
          </p:cNvPr>
          <p:cNvSpPr/>
          <p:nvPr/>
        </p:nvSpPr>
        <p:spPr>
          <a:xfrm>
            <a:off x="3252687" y="5560517"/>
            <a:ext cx="6396899" cy="3747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4287016A-5F9E-44BF-B68F-4EBF1811540F}"/>
              </a:ext>
            </a:extLst>
          </p:cNvPr>
          <p:cNvPicPr>
            <a:picLocks noChangeAspect="1"/>
          </p:cNvPicPr>
          <p:nvPr/>
        </p:nvPicPr>
        <p:blipFill>
          <a:blip r:embed="rId22"/>
          <a:stretch>
            <a:fillRect/>
          </a:stretch>
        </p:blipFill>
        <p:spPr>
          <a:xfrm>
            <a:off x="9836403" y="6680583"/>
            <a:ext cx="7324794" cy="2745488"/>
          </a:xfrm>
          <a:prstGeom prst="rect">
            <a:avLst/>
          </a:prstGeom>
        </p:spPr>
      </p:pic>
      <p:sp>
        <p:nvSpPr>
          <p:cNvPr id="54" name="Arrow: Right 53">
            <a:extLst>
              <a:ext uri="{FF2B5EF4-FFF2-40B4-BE49-F238E27FC236}">
                <a16:creationId xmlns:a16="http://schemas.microsoft.com/office/drawing/2014/main" id="{525B12AF-6E4E-415B-A686-CC6D71627D9C}"/>
              </a:ext>
            </a:extLst>
          </p:cNvPr>
          <p:cNvSpPr/>
          <p:nvPr/>
        </p:nvSpPr>
        <p:spPr>
          <a:xfrm>
            <a:off x="3297199" y="8659435"/>
            <a:ext cx="6396899" cy="3747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left)">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96265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9" name="Freeform 29"/>
          <p:cNvSpPr/>
          <p:nvPr/>
        </p:nvSpPr>
        <p:spPr>
          <a:xfrm>
            <a:off x="17401708" y="71624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8" name="TextBox 38"/>
          <p:cNvSpPr txBox="1"/>
          <p:nvPr/>
        </p:nvSpPr>
        <p:spPr>
          <a:xfrm>
            <a:off x="5851289" y="885825"/>
            <a:ext cx="6655270" cy="1248419"/>
          </a:xfrm>
          <a:prstGeom prst="rect">
            <a:avLst/>
          </a:prstGeom>
        </p:spPr>
        <p:txBody>
          <a:bodyPr lIns="0" tIns="0" rIns="0" bIns="0" rtlCol="0" anchor="t">
            <a:spAutoFit/>
          </a:bodyPr>
          <a:lstStyle/>
          <a:p>
            <a:pPr algn="ctr">
              <a:lnSpc>
                <a:spcPts val="10081"/>
              </a:lnSpc>
              <a:spcBef>
                <a:spcPct val="0"/>
              </a:spcBef>
            </a:pPr>
            <a:r>
              <a:rPr lang="en-US" sz="7200" dirty="0">
                <a:solidFill>
                  <a:srgbClr val="000000"/>
                </a:solidFill>
                <a:latin typeface="29LT Adir Semi-Bold"/>
              </a:rPr>
              <a:t>Using Density</a:t>
            </a:r>
          </a:p>
        </p:txBody>
      </p:sp>
      <p:sp>
        <p:nvSpPr>
          <p:cNvPr id="16" name="Rectangle 15">
            <a:extLst>
              <a:ext uri="{FF2B5EF4-FFF2-40B4-BE49-F238E27FC236}">
                <a16:creationId xmlns:a16="http://schemas.microsoft.com/office/drawing/2014/main" id="{7067E05A-0FB2-4415-B3A4-7649C502EB31}"/>
              </a:ext>
            </a:extLst>
          </p:cNvPr>
          <p:cNvSpPr/>
          <p:nvPr/>
        </p:nvSpPr>
        <p:spPr>
          <a:xfrm>
            <a:off x="712591" y="2172344"/>
            <a:ext cx="16757425" cy="6247864"/>
          </a:xfrm>
          <a:prstGeom prst="rect">
            <a:avLst/>
          </a:prstGeom>
        </p:spPr>
        <p:txBody>
          <a:bodyPr wrap="square">
            <a:spAutoFit/>
          </a:bodyPr>
          <a:lstStyle/>
          <a:p>
            <a:pPr algn="just"/>
            <a:r>
              <a:rPr lang="en-US" sz="4000" dirty="0"/>
              <a:t>Because density is an intrinsic property of matter, meaning that it does not change with the shape of an object, density can be used to identify substances. Imagine that you are looking for gold in stream beds in Alaska. You find an area where the gravelly streambed seems to be flecked with gold. First, you sort the gold-colored pieces from the other parts of the sediment. You set aside four of the largest pieces, hoping at least one of them will be valuable gold. You use a small digital scale and a graduated cylinder filled with water to measure the masses and volumes of each sample. Those data are shown below each sample in the Math Toolbox. If one of the samples has a density of 19.3 g/cm3, then you've found gold!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276549">
            <a:off x="2261980" y="5412575"/>
            <a:ext cx="4058692" cy="3933242"/>
          </a:xfrm>
          <a:custGeom>
            <a:avLst/>
            <a:gdLst/>
            <a:ahLst/>
            <a:cxnLst/>
            <a:rect l="l" t="t" r="r" b="b"/>
            <a:pathLst>
              <a:path w="4058692" h="3933242">
                <a:moveTo>
                  <a:pt x="0" y="0"/>
                </a:moveTo>
                <a:lnTo>
                  <a:pt x="4058692" y="0"/>
                </a:lnTo>
                <a:lnTo>
                  <a:pt x="4058692" y="3933242"/>
                </a:lnTo>
                <a:lnTo>
                  <a:pt x="0" y="3933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4454512">
            <a:off x="1162126" y="7053006"/>
            <a:ext cx="2433335" cy="2358123"/>
          </a:xfrm>
          <a:custGeom>
            <a:avLst/>
            <a:gdLst/>
            <a:ahLst/>
            <a:cxnLst/>
            <a:rect l="l" t="t" r="r" b="b"/>
            <a:pathLst>
              <a:path w="2433335" h="2358123">
                <a:moveTo>
                  <a:pt x="0" y="0"/>
                </a:moveTo>
                <a:lnTo>
                  <a:pt x="2433335" y="0"/>
                </a:lnTo>
                <a:lnTo>
                  <a:pt x="2433335" y="2358123"/>
                </a:lnTo>
                <a:lnTo>
                  <a:pt x="0" y="23581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5" name="Picture 34">
            <a:extLst>
              <a:ext uri="{FF2B5EF4-FFF2-40B4-BE49-F238E27FC236}">
                <a16:creationId xmlns:a16="http://schemas.microsoft.com/office/drawing/2014/main" id="{D31173E8-5F0C-44D9-8C95-68FC97FD31E4}"/>
              </a:ext>
            </a:extLst>
          </p:cNvPr>
          <p:cNvPicPr>
            <a:picLocks noChangeAspect="1"/>
          </p:cNvPicPr>
          <p:nvPr/>
        </p:nvPicPr>
        <p:blipFill>
          <a:blip r:embed="rId7"/>
          <a:stretch>
            <a:fillRect/>
          </a:stretch>
        </p:blipFill>
        <p:spPr>
          <a:xfrm>
            <a:off x="685800" y="884325"/>
            <a:ext cx="13485898" cy="8518348"/>
          </a:xfrm>
          <a:prstGeom prst="rect">
            <a:avLst/>
          </a:prstGeom>
        </p:spPr>
      </p:pic>
      <p:pic>
        <p:nvPicPr>
          <p:cNvPr id="36" name="Picture 35">
            <a:extLst>
              <a:ext uri="{FF2B5EF4-FFF2-40B4-BE49-F238E27FC236}">
                <a16:creationId xmlns:a16="http://schemas.microsoft.com/office/drawing/2014/main" id="{2B078E34-7E39-4B38-91A6-91E3F602262D}"/>
              </a:ext>
            </a:extLst>
          </p:cNvPr>
          <p:cNvPicPr>
            <a:picLocks noChangeAspect="1"/>
          </p:cNvPicPr>
          <p:nvPr/>
        </p:nvPicPr>
        <p:blipFill>
          <a:blip r:embed="rId8"/>
          <a:stretch>
            <a:fillRect/>
          </a:stretch>
        </p:blipFill>
        <p:spPr>
          <a:xfrm>
            <a:off x="2091429" y="3545297"/>
            <a:ext cx="1105054" cy="390580"/>
          </a:xfrm>
          <a:prstGeom prst="rect">
            <a:avLst/>
          </a:prstGeom>
        </p:spPr>
      </p:pic>
      <p:pic>
        <p:nvPicPr>
          <p:cNvPr id="37" name="Picture 36">
            <a:extLst>
              <a:ext uri="{FF2B5EF4-FFF2-40B4-BE49-F238E27FC236}">
                <a16:creationId xmlns:a16="http://schemas.microsoft.com/office/drawing/2014/main" id="{4991D630-DB28-40FE-A9FA-79FB153AAB3C}"/>
              </a:ext>
            </a:extLst>
          </p:cNvPr>
          <p:cNvPicPr>
            <a:picLocks noChangeAspect="1"/>
          </p:cNvPicPr>
          <p:nvPr/>
        </p:nvPicPr>
        <p:blipFill>
          <a:blip r:embed="rId9"/>
          <a:stretch>
            <a:fillRect/>
          </a:stretch>
        </p:blipFill>
        <p:spPr>
          <a:xfrm>
            <a:off x="11407206" y="5295900"/>
            <a:ext cx="1409897" cy="323895"/>
          </a:xfrm>
          <a:prstGeom prst="rect">
            <a:avLst/>
          </a:prstGeom>
        </p:spPr>
      </p:pic>
      <p:pic>
        <p:nvPicPr>
          <p:cNvPr id="38" name="Picture 37">
            <a:extLst>
              <a:ext uri="{FF2B5EF4-FFF2-40B4-BE49-F238E27FC236}">
                <a16:creationId xmlns:a16="http://schemas.microsoft.com/office/drawing/2014/main" id="{9CD6C797-47A9-4DC4-B66D-0DEA7AFD3F9E}"/>
              </a:ext>
            </a:extLst>
          </p:cNvPr>
          <p:cNvPicPr>
            <a:picLocks noChangeAspect="1"/>
          </p:cNvPicPr>
          <p:nvPr/>
        </p:nvPicPr>
        <p:blipFill>
          <a:blip r:embed="rId10"/>
          <a:stretch>
            <a:fillRect/>
          </a:stretch>
        </p:blipFill>
        <p:spPr>
          <a:xfrm>
            <a:off x="3787206" y="5295900"/>
            <a:ext cx="1352739" cy="323895"/>
          </a:xfrm>
          <a:prstGeom prst="rect">
            <a:avLst/>
          </a:prstGeom>
        </p:spPr>
      </p:pic>
      <p:pic>
        <p:nvPicPr>
          <p:cNvPr id="39" name="Picture 38">
            <a:extLst>
              <a:ext uri="{FF2B5EF4-FFF2-40B4-BE49-F238E27FC236}">
                <a16:creationId xmlns:a16="http://schemas.microsoft.com/office/drawing/2014/main" id="{6BAF7F32-FD49-40C9-960A-486F1C668316}"/>
              </a:ext>
            </a:extLst>
          </p:cNvPr>
          <p:cNvPicPr>
            <a:picLocks noChangeAspect="1"/>
          </p:cNvPicPr>
          <p:nvPr/>
        </p:nvPicPr>
        <p:blipFill>
          <a:blip r:embed="rId11"/>
          <a:stretch>
            <a:fillRect/>
          </a:stretch>
        </p:blipFill>
        <p:spPr>
          <a:xfrm>
            <a:off x="6448981" y="5276847"/>
            <a:ext cx="1209844" cy="342948"/>
          </a:xfrm>
          <a:prstGeom prst="rect">
            <a:avLst/>
          </a:prstGeom>
        </p:spPr>
      </p:pic>
      <p:pic>
        <p:nvPicPr>
          <p:cNvPr id="40" name="Picture 39">
            <a:extLst>
              <a:ext uri="{FF2B5EF4-FFF2-40B4-BE49-F238E27FC236}">
                <a16:creationId xmlns:a16="http://schemas.microsoft.com/office/drawing/2014/main" id="{31D4B8F7-EC46-453C-809A-77F17FC46556}"/>
              </a:ext>
            </a:extLst>
          </p:cNvPr>
          <p:cNvPicPr>
            <a:picLocks noChangeAspect="1"/>
          </p:cNvPicPr>
          <p:nvPr/>
        </p:nvPicPr>
        <p:blipFill>
          <a:blip r:embed="rId12"/>
          <a:stretch>
            <a:fillRect/>
          </a:stretch>
        </p:blipFill>
        <p:spPr>
          <a:xfrm>
            <a:off x="9121206" y="5276804"/>
            <a:ext cx="1181265" cy="323895"/>
          </a:xfrm>
          <a:prstGeom prst="rect">
            <a:avLst/>
          </a:prstGeom>
        </p:spPr>
      </p:pic>
      <p:pic>
        <p:nvPicPr>
          <p:cNvPr id="41" name="Picture 40">
            <a:extLst>
              <a:ext uri="{FF2B5EF4-FFF2-40B4-BE49-F238E27FC236}">
                <a16:creationId xmlns:a16="http://schemas.microsoft.com/office/drawing/2014/main" id="{CBED6871-E6DB-410F-96E2-78E4E4B3B0EE}"/>
              </a:ext>
            </a:extLst>
          </p:cNvPr>
          <p:cNvPicPr>
            <a:picLocks noChangeAspect="1"/>
          </p:cNvPicPr>
          <p:nvPr/>
        </p:nvPicPr>
        <p:blipFill>
          <a:blip r:embed="rId13"/>
          <a:stretch>
            <a:fillRect/>
          </a:stretch>
        </p:blipFill>
        <p:spPr>
          <a:xfrm>
            <a:off x="5410200" y="3378586"/>
            <a:ext cx="666843" cy="333422"/>
          </a:xfrm>
          <a:prstGeom prst="rect">
            <a:avLst/>
          </a:prstGeom>
        </p:spPr>
      </p:pic>
      <p:pic>
        <p:nvPicPr>
          <p:cNvPr id="42" name="Picture 41">
            <a:extLst>
              <a:ext uri="{FF2B5EF4-FFF2-40B4-BE49-F238E27FC236}">
                <a16:creationId xmlns:a16="http://schemas.microsoft.com/office/drawing/2014/main" id="{222AD1D9-D2A4-477E-AB80-C86444623C11}"/>
              </a:ext>
            </a:extLst>
          </p:cNvPr>
          <p:cNvPicPr>
            <a:picLocks noChangeAspect="1"/>
          </p:cNvPicPr>
          <p:nvPr/>
        </p:nvPicPr>
        <p:blipFill>
          <a:blip r:embed="rId14"/>
          <a:stretch>
            <a:fillRect/>
          </a:stretch>
        </p:blipFill>
        <p:spPr>
          <a:xfrm>
            <a:off x="8438977" y="2971752"/>
            <a:ext cx="1238423" cy="342948"/>
          </a:xfrm>
          <a:prstGeom prst="rect">
            <a:avLst/>
          </a:prstGeom>
        </p:spPr>
      </p:pic>
      <p:pic>
        <p:nvPicPr>
          <p:cNvPr id="43" name="Picture 42">
            <a:extLst>
              <a:ext uri="{FF2B5EF4-FFF2-40B4-BE49-F238E27FC236}">
                <a16:creationId xmlns:a16="http://schemas.microsoft.com/office/drawing/2014/main" id="{63CEB2CE-D03A-41F2-AF4F-A10C9E388469}"/>
              </a:ext>
            </a:extLst>
          </p:cNvPr>
          <p:cNvPicPr>
            <a:picLocks noChangeAspect="1"/>
          </p:cNvPicPr>
          <p:nvPr/>
        </p:nvPicPr>
        <p:blipFill>
          <a:blip r:embed="rId15"/>
          <a:stretch>
            <a:fillRect/>
          </a:stretch>
        </p:blipFill>
        <p:spPr>
          <a:xfrm>
            <a:off x="11810853" y="3712008"/>
            <a:ext cx="800212" cy="352474"/>
          </a:xfrm>
          <a:prstGeom prst="rect">
            <a:avLst/>
          </a:prstGeom>
        </p:spPr>
      </p:pic>
      <p:pic>
        <p:nvPicPr>
          <p:cNvPr id="44" name="Picture 43">
            <a:extLst>
              <a:ext uri="{FF2B5EF4-FFF2-40B4-BE49-F238E27FC236}">
                <a16:creationId xmlns:a16="http://schemas.microsoft.com/office/drawing/2014/main" id="{74E2D175-C5FA-4A2E-A65E-F992057F39FD}"/>
              </a:ext>
            </a:extLst>
          </p:cNvPr>
          <p:cNvPicPr>
            <a:picLocks noChangeAspect="1"/>
          </p:cNvPicPr>
          <p:nvPr/>
        </p:nvPicPr>
        <p:blipFill>
          <a:blip r:embed="rId16"/>
          <a:stretch>
            <a:fillRect/>
          </a:stretch>
        </p:blipFill>
        <p:spPr>
          <a:xfrm>
            <a:off x="7340660" y="7244058"/>
            <a:ext cx="6375340" cy="2343477"/>
          </a:xfrm>
          <a:prstGeom prst="rect">
            <a:avLst/>
          </a:prstGeom>
        </p:spPr>
      </p:pic>
      <p:sp>
        <p:nvSpPr>
          <p:cNvPr id="45" name="TextBox 44">
            <a:extLst>
              <a:ext uri="{FF2B5EF4-FFF2-40B4-BE49-F238E27FC236}">
                <a16:creationId xmlns:a16="http://schemas.microsoft.com/office/drawing/2014/main" id="{CFF7D79A-8487-42FF-A84E-6E1072226C4D}"/>
              </a:ext>
            </a:extLst>
          </p:cNvPr>
          <p:cNvSpPr txBox="1"/>
          <p:nvPr/>
        </p:nvSpPr>
        <p:spPr>
          <a:xfrm>
            <a:off x="15041186" y="1055850"/>
            <a:ext cx="1787797" cy="369332"/>
          </a:xfrm>
          <a:prstGeom prst="rect">
            <a:avLst/>
          </a:prstGeom>
          <a:noFill/>
        </p:spPr>
        <p:txBody>
          <a:bodyPr wrap="none" rtlCol="0">
            <a:spAutoFit/>
          </a:bodyPr>
          <a:lstStyle/>
          <a:p>
            <a:r>
              <a:rPr lang="en-US" dirty="0"/>
              <a:t>Work it out here: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1000"/>
                                        <p:tgtEl>
                                          <p:spTgt spid="43"/>
                                        </p:tgtEl>
                                      </p:cBhvr>
                                    </p:animEffect>
                                    <p:anim calcmode="lin" valueType="num">
                                      <p:cBhvr>
                                        <p:cTn id="57" dur="1000" fill="hold"/>
                                        <p:tgtEl>
                                          <p:spTgt spid="43"/>
                                        </p:tgtEl>
                                        <p:attrNameLst>
                                          <p:attrName>ppt_x</p:attrName>
                                        </p:attrNameLst>
                                      </p:cBhvr>
                                      <p:tavLst>
                                        <p:tav tm="0">
                                          <p:val>
                                            <p:strVal val="#ppt_x"/>
                                          </p:val>
                                        </p:tav>
                                        <p:tav tm="100000">
                                          <p:val>
                                            <p:strVal val="#ppt_x"/>
                                          </p:val>
                                        </p:tav>
                                      </p:tavLst>
                                    </p:anim>
                                    <p:anim calcmode="lin" valueType="num">
                                      <p:cBhvr>
                                        <p:cTn id="5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1000"/>
                                        <p:tgtEl>
                                          <p:spTgt spid="44"/>
                                        </p:tgtEl>
                                      </p:cBhvr>
                                    </p:animEffect>
                                    <p:anim calcmode="lin" valueType="num">
                                      <p:cBhvr>
                                        <p:cTn id="64" dur="1000" fill="hold"/>
                                        <p:tgtEl>
                                          <p:spTgt spid="44"/>
                                        </p:tgtEl>
                                        <p:attrNameLst>
                                          <p:attrName>ppt_x</p:attrName>
                                        </p:attrNameLst>
                                      </p:cBhvr>
                                      <p:tavLst>
                                        <p:tav tm="0">
                                          <p:val>
                                            <p:strVal val="#ppt_x"/>
                                          </p:val>
                                        </p:tav>
                                        <p:tav tm="100000">
                                          <p:val>
                                            <p:strVal val="#ppt_x"/>
                                          </p:val>
                                        </p:tav>
                                      </p:tavLst>
                                    </p:anim>
                                    <p:anim calcmode="lin" valueType="num">
                                      <p:cBhvr>
                                        <p:cTn id="6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5;p18">
            <a:extLst>
              <a:ext uri="{FF2B5EF4-FFF2-40B4-BE49-F238E27FC236}">
                <a16:creationId xmlns:a16="http://schemas.microsoft.com/office/drawing/2014/main" id="{C69D0340-A52C-4AE8-9076-F8E235B03AAC}"/>
              </a:ext>
            </a:extLst>
          </p:cNvPr>
          <p:cNvSpPr txBox="1">
            <a:spLocks/>
          </p:cNvSpPr>
          <p:nvPr/>
        </p:nvSpPr>
        <p:spPr>
          <a:xfrm>
            <a:off x="3463600" y="266700"/>
            <a:ext cx="11360800" cy="1068000"/>
          </a:xfrm>
          <a:prstGeom prst="rect">
            <a:avLst/>
          </a:prstGeom>
          <a:noFill/>
          <a:ln>
            <a:noFill/>
          </a:ln>
        </p:spPr>
        <p:txBody>
          <a:bodyPr spcFirstLastPara="1" wrap="square" lIns="121900" tIns="121900" rIns="121900" bIns="1219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chemeClr val="dk1"/>
              </a:buClr>
              <a:buSzPts val="990"/>
              <a:buFont typeface="Lemonada"/>
              <a:buNone/>
            </a:pPr>
            <a:r>
              <a:rPr lang="en-US" sz="5973" dirty="0">
                <a:solidFill>
                  <a:schemeClr val="dk1"/>
                </a:solidFill>
                <a:latin typeface="Lemonada"/>
                <a:ea typeface="Lemonada"/>
                <a:cs typeface="Lemonada"/>
                <a:sym typeface="Lemonada"/>
              </a:rPr>
              <a:t>Copybook Activation</a:t>
            </a:r>
          </a:p>
        </p:txBody>
      </p:sp>
    </p:spTree>
    <p:extLst>
      <p:ext uri="{BB962C8B-B14F-4D97-AF65-F5344CB8AC3E}">
        <p14:creationId xmlns:p14="http://schemas.microsoft.com/office/powerpoint/2010/main" val="2773347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6E85CF-4231-4492-A033-42F6CADDB176}"/>
              </a:ext>
            </a:extLst>
          </p:cNvPr>
          <p:cNvPicPr>
            <a:picLocks noChangeAspect="1"/>
          </p:cNvPicPr>
          <p:nvPr/>
        </p:nvPicPr>
        <p:blipFill>
          <a:blip r:embed="rId2"/>
          <a:stretch>
            <a:fillRect/>
          </a:stretch>
        </p:blipFill>
        <p:spPr>
          <a:xfrm>
            <a:off x="0" y="2930"/>
            <a:ext cx="18060805" cy="10017369"/>
          </a:xfrm>
          <a:prstGeom prst="rect">
            <a:avLst/>
          </a:prstGeom>
        </p:spPr>
      </p:pic>
      <p:sp>
        <p:nvSpPr>
          <p:cNvPr id="11" name="Rectangle 10">
            <a:extLst>
              <a:ext uri="{FF2B5EF4-FFF2-40B4-BE49-F238E27FC236}">
                <a16:creationId xmlns:a16="http://schemas.microsoft.com/office/drawing/2014/main" id="{E8FB015A-F659-4A54-AE2A-F150A654119D}"/>
              </a:ext>
            </a:extLst>
          </p:cNvPr>
          <p:cNvSpPr/>
          <p:nvPr/>
        </p:nvSpPr>
        <p:spPr>
          <a:xfrm>
            <a:off x="228600" y="8877300"/>
            <a:ext cx="8610600" cy="140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595321-588D-4E75-9132-44B22BABE033}"/>
              </a:ext>
            </a:extLst>
          </p:cNvPr>
          <p:cNvSpPr/>
          <p:nvPr/>
        </p:nvSpPr>
        <p:spPr>
          <a:xfrm>
            <a:off x="14695371" y="4762500"/>
            <a:ext cx="3592629" cy="72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0B3791F-D85E-4FD7-9882-4E031AAE7D10}"/>
              </a:ext>
            </a:extLst>
          </p:cNvPr>
          <p:cNvPicPr>
            <a:picLocks noChangeAspect="1"/>
          </p:cNvPicPr>
          <p:nvPr/>
        </p:nvPicPr>
        <p:blipFill>
          <a:blip r:embed="rId3"/>
          <a:stretch>
            <a:fillRect/>
          </a:stretch>
        </p:blipFill>
        <p:spPr>
          <a:xfrm>
            <a:off x="609600" y="4098630"/>
            <a:ext cx="2506155" cy="724001"/>
          </a:xfrm>
          <a:prstGeom prst="rect">
            <a:avLst/>
          </a:prstGeom>
        </p:spPr>
      </p:pic>
      <p:pic>
        <p:nvPicPr>
          <p:cNvPr id="13" name="Picture 12">
            <a:extLst>
              <a:ext uri="{FF2B5EF4-FFF2-40B4-BE49-F238E27FC236}">
                <a16:creationId xmlns:a16="http://schemas.microsoft.com/office/drawing/2014/main" id="{F8B3F578-DB81-435F-BE1D-9AA4AB453D19}"/>
              </a:ext>
            </a:extLst>
          </p:cNvPr>
          <p:cNvPicPr>
            <a:picLocks noChangeAspect="1"/>
          </p:cNvPicPr>
          <p:nvPr/>
        </p:nvPicPr>
        <p:blipFill>
          <a:blip r:embed="rId4"/>
          <a:stretch>
            <a:fillRect/>
          </a:stretch>
        </p:blipFill>
        <p:spPr>
          <a:xfrm>
            <a:off x="344607" y="6686731"/>
            <a:ext cx="8799393" cy="2190569"/>
          </a:xfrm>
          <a:prstGeom prst="rect">
            <a:avLst/>
          </a:prstGeom>
        </p:spPr>
      </p:pic>
      <p:pic>
        <p:nvPicPr>
          <p:cNvPr id="14" name="Picture 13">
            <a:extLst>
              <a:ext uri="{FF2B5EF4-FFF2-40B4-BE49-F238E27FC236}">
                <a16:creationId xmlns:a16="http://schemas.microsoft.com/office/drawing/2014/main" id="{60A78BC2-8D6A-4401-9F4A-8FCE5048AE2E}"/>
              </a:ext>
            </a:extLst>
          </p:cNvPr>
          <p:cNvPicPr>
            <a:picLocks noChangeAspect="1"/>
          </p:cNvPicPr>
          <p:nvPr/>
        </p:nvPicPr>
        <p:blipFill>
          <a:blip r:embed="rId5"/>
          <a:stretch>
            <a:fillRect/>
          </a:stretch>
        </p:blipFill>
        <p:spPr>
          <a:xfrm>
            <a:off x="9906000" y="4544314"/>
            <a:ext cx="4941771" cy="980186"/>
          </a:xfrm>
          <a:prstGeom prst="rect">
            <a:avLst/>
          </a:prstGeom>
        </p:spPr>
      </p:pic>
      <p:pic>
        <p:nvPicPr>
          <p:cNvPr id="16" name="Picture 15">
            <a:extLst>
              <a:ext uri="{FF2B5EF4-FFF2-40B4-BE49-F238E27FC236}">
                <a16:creationId xmlns:a16="http://schemas.microsoft.com/office/drawing/2014/main" id="{AAE5259D-46B3-4BAB-9EE2-23D9AD460824}"/>
              </a:ext>
            </a:extLst>
          </p:cNvPr>
          <p:cNvPicPr>
            <a:picLocks noChangeAspect="1"/>
          </p:cNvPicPr>
          <p:nvPr/>
        </p:nvPicPr>
        <p:blipFill>
          <a:blip r:embed="rId6"/>
          <a:stretch>
            <a:fillRect/>
          </a:stretch>
        </p:blipFill>
        <p:spPr>
          <a:xfrm>
            <a:off x="9488607" y="7045456"/>
            <a:ext cx="8799393" cy="3193029"/>
          </a:xfrm>
          <a:prstGeom prst="rect">
            <a:avLst/>
          </a:prstGeom>
        </p:spPr>
      </p:pic>
    </p:spTree>
    <p:extLst>
      <p:ext uri="{BB962C8B-B14F-4D97-AF65-F5344CB8AC3E}">
        <p14:creationId xmlns:p14="http://schemas.microsoft.com/office/powerpoint/2010/main" val="392981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rot="-5400000">
            <a:off x="4927778" y="-5042867"/>
            <a:ext cx="346098" cy="10272600"/>
          </a:xfrm>
          <a:prstGeom prst="rect">
            <a:avLst/>
          </a:prstGeom>
          <a:solidFill>
            <a:srgbClr val="0070C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19" name="Google Shape;119;p3"/>
          <p:cNvSpPr/>
          <p:nvPr/>
        </p:nvSpPr>
        <p:spPr>
          <a:xfrm rot="-5400000">
            <a:off x="12945959" y="4976312"/>
            <a:ext cx="411482" cy="10272600"/>
          </a:xfrm>
          <a:prstGeom prst="rect">
            <a:avLst/>
          </a:prstGeom>
          <a:solidFill>
            <a:srgbClr val="92D05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sp>
        <p:nvSpPr>
          <p:cNvPr id="120" name="Google Shape;120;p3"/>
          <p:cNvSpPr/>
          <p:nvPr/>
        </p:nvSpPr>
        <p:spPr>
          <a:xfrm>
            <a:off x="18003230" y="14438"/>
            <a:ext cx="284810" cy="10272600"/>
          </a:xfrm>
          <a:prstGeom prst="rect">
            <a:avLst/>
          </a:prstGeom>
          <a:gradFill>
            <a:gsLst>
              <a:gs pos="0">
                <a:srgbClr val="009999"/>
              </a:gs>
              <a:gs pos="100000">
                <a:srgbClr val="2A896A"/>
              </a:gs>
            </a:gsLst>
            <a:path path="circle">
              <a:fillToRect l="50000" t="50000" r="50000" b="50000"/>
            </a:path>
            <a:tileRect/>
          </a:gra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121" name="Google Shape;121;p3" descr="A poster of classroom rules displays the guidelines and expectations for  students in a learning environment.&quot; Poster for Sale by Tsako | Redbubble"/>
          <p:cNvPicPr preferRelativeResize="0"/>
          <p:nvPr/>
        </p:nvPicPr>
        <p:blipFill rotWithShape="1">
          <a:blip r:embed="rId3">
            <a:alphaModFix/>
          </a:blip>
          <a:srcRect/>
          <a:stretch/>
        </p:blipFill>
        <p:spPr>
          <a:xfrm>
            <a:off x="394139" y="0"/>
            <a:ext cx="17373600" cy="10287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6E85CF-4231-4492-A033-42F6CADDB176}"/>
              </a:ext>
            </a:extLst>
          </p:cNvPr>
          <p:cNvPicPr>
            <a:picLocks noChangeAspect="1"/>
          </p:cNvPicPr>
          <p:nvPr/>
        </p:nvPicPr>
        <p:blipFill rotWithShape="1">
          <a:blip r:embed="rId2"/>
          <a:srcRect t="88996"/>
          <a:stretch/>
        </p:blipFill>
        <p:spPr>
          <a:xfrm>
            <a:off x="-5862" y="190500"/>
            <a:ext cx="18293862" cy="1219200"/>
          </a:xfrm>
          <a:prstGeom prst="rect">
            <a:avLst/>
          </a:prstGeom>
        </p:spPr>
      </p:pic>
      <p:pic>
        <p:nvPicPr>
          <p:cNvPr id="10" name="Picture 9">
            <a:extLst>
              <a:ext uri="{FF2B5EF4-FFF2-40B4-BE49-F238E27FC236}">
                <a16:creationId xmlns:a16="http://schemas.microsoft.com/office/drawing/2014/main" id="{6AF838C3-F5DB-48D9-9452-5CC9F2CA7F89}"/>
              </a:ext>
            </a:extLst>
          </p:cNvPr>
          <p:cNvPicPr>
            <a:picLocks noChangeAspect="1"/>
          </p:cNvPicPr>
          <p:nvPr/>
        </p:nvPicPr>
        <p:blipFill>
          <a:blip r:embed="rId3"/>
          <a:stretch>
            <a:fillRect/>
          </a:stretch>
        </p:blipFill>
        <p:spPr>
          <a:xfrm>
            <a:off x="-5862" y="1409700"/>
            <a:ext cx="18293862" cy="8862615"/>
          </a:xfrm>
          <a:prstGeom prst="rect">
            <a:avLst/>
          </a:prstGeom>
        </p:spPr>
      </p:pic>
      <p:pic>
        <p:nvPicPr>
          <p:cNvPr id="2" name="Picture 1">
            <a:extLst>
              <a:ext uri="{FF2B5EF4-FFF2-40B4-BE49-F238E27FC236}">
                <a16:creationId xmlns:a16="http://schemas.microsoft.com/office/drawing/2014/main" id="{41F9DD69-F0EF-4F30-999A-CD7AAC43B9D5}"/>
              </a:ext>
            </a:extLst>
          </p:cNvPr>
          <p:cNvPicPr>
            <a:picLocks noChangeAspect="1"/>
          </p:cNvPicPr>
          <p:nvPr/>
        </p:nvPicPr>
        <p:blipFill>
          <a:blip r:embed="rId4"/>
          <a:stretch>
            <a:fillRect/>
          </a:stretch>
        </p:blipFill>
        <p:spPr>
          <a:xfrm>
            <a:off x="685800" y="1370558"/>
            <a:ext cx="6611114" cy="1715542"/>
          </a:xfrm>
          <a:prstGeom prst="rect">
            <a:avLst/>
          </a:prstGeom>
        </p:spPr>
      </p:pic>
      <p:pic>
        <p:nvPicPr>
          <p:cNvPr id="3" name="Picture 2">
            <a:extLst>
              <a:ext uri="{FF2B5EF4-FFF2-40B4-BE49-F238E27FC236}">
                <a16:creationId xmlns:a16="http://schemas.microsoft.com/office/drawing/2014/main" id="{9F0EA96B-711C-42E9-B2D1-40809C6FAE9B}"/>
              </a:ext>
            </a:extLst>
          </p:cNvPr>
          <p:cNvPicPr>
            <a:picLocks noChangeAspect="1"/>
          </p:cNvPicPr>
          <p:nvPr/>
        </p:nvPicPr>
        <p:blipFill rotWithShape="1">
          <a:blip r:embed="rId5"/>
          <a:srcRect t="4898"/>
          <a:stretch/>
        </p:blipFill>
        <p:spPr>
          <a:xfrm>
            <a:off x="6629400" y="6362700"/>
            <a:ext cx="1901931" cy="3581400"/>
          </a:xfrm>
          <a:prstGeom prst="rect">
            <a:avLst/>
          </a:prstGeom>
        </p:spPr>
      </p:pic>
      <p:pic>
        <p:nvPicPr>
          <p:cNvPr id="4" name="Picture 3">
            <a:extLst>
              <a:ext uri="{FF2B5EF4-FFF2-40B4-BE49-F238E27FC236}">
                <a16:creationId xmlns:a16="http://schemas.microsoft.com/office/drawing/2014/main" id="{133BDDAB-C91F-42D9-9748-395257FEDF2C}"/>
              </a:ext>
            </a:extLst>
          </p:cNvPr>
          <p:cNvPicPr>
            <a:picLocks noChangeAspect="1"/>
          </p:cNvPicPr>
          <p:nvPr/>
        </p:nvPicPr>
        <p:blipFill>
          <a:blip r:embed="rId6"/>
          <a:stretch>
            <a:fillRect/>
          </a:stretch>
        </p:blipFill>
        <p:spPr>
          <a:xfrm>
            <a:off x="9756671" y="3612716"/>
            <a:ext cx="6652957" cy="6694799"/>
          </a:xfrm>
          <a:prstGeom prst="rect">
            <a:avLst/>
          </a:prstGeom>
        </p:spPr>
      </p:pic>
    </p:spTree>
    <p:extLst>
      <p:ext uri="{BB962C8B-B14F-4D97-AF65-F5344CB8AC3E}">
        <p14:creationId xmlns:p14="http://schemas.microsoft.com/office/powerpoint/2010/main" val="17125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nouncements/Homework - Mr. Tarulli's 3rd Grade Class">
            <a:extLst>
              <a:ext uri="{FF2B5EF4-FFF2-40B4-BE49-F238E27FC236}">
                <a16:creationId xmlns:a16="http://schemas.microsoft.com/office/drawing/2014/main" id="{E6AFBA24-F992-478B-A526-EB6FA7BE2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946" y="0"/>
            <a:ext cx="15340108" cy="7886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NOUNCEMENT GIF | Central Piedmont Art Galleries">
            <a:extLst>
              <a:ext uri="{FF2B5EF4-FFF2-40B4-BE49-F238E27FC236}">
                <a16:creationId xmlns:a16="http://schemas.microsoft.com/office/drawing/2014/main" id="{0DB1B828-3B87-440D-BDD0-B60FFD6081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91135" y="6667500"/>
            <a:ext cx="7905729" cy="474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89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it Tickets - Check-in on the Way Out - Socrative">
            <a:extLst>
              <a:ext uri="{FF2B5EF4-FFF2-40B4-BE49-F238E27FC236}">
                <a16:creationId xmlns:a16="http://schemas.microsoft.com/office/drawing/2014/main" id="{2E82DCE6-5315-4CA5-A73D-D01D3F3CF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0" y="495300"/>
            <a:ext cx="93345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age 2 - Free printable exit ticket templates you can customize | Canva">
            <a:extLst>
              <a:ext uri="{FF2B5EF4-FFF2-40B4-BE49-F238E27FC236}">
                <a16:creationId xmlns:a16="http://schemas.microsoft.com/office/drawing/2014/main" id="{958D4186-08E8-41F2-A609-D2DF84509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38" b="6295"/>
          <a:stretch/>
        </p:blipFill>
        <p:spPr bwMode="auto">
          <a:xfrm>
            <a:off x="3325416" y="3276600"/>
            <a:ext cx="116371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74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3"/>
            </a:stretch>
          </a:blipFill>
        </p:spPr>
      </p:sp>
      <p:grpSp>
        <p:nvGrpSpPr>
          <p:cNvPr id="3" name="Group 3"/>
          <p:cNvGrpSpPr/>
          <p:nvPr/>
        </p:nvGrpSpPr>
        <p:grpSpPr>
          <a:xfrm>
            <a:off x="1028700" y="7622556"/>
            <a:ext cx="16230600" cy="1896194"/>
            <a:chOff x="0" y="0"/>
            <a:chExt cx="4274726" cy="499409"/>
          </a:xfrm>
        </p:grpSpPr>
        <p:sp>
          <p:nvSpPr>
            <p:cNvPr id="4" name="Freeform 4"/>
            <p:cNvSpPr/>
            <p:nvPr/>
          </p:nvSpPr>
          <p:spPr>
            <a:xfrm>
              <a:off x="0" y="0"/>
              <a:ext cx="4274726" cy="499409"/>
            </a:xfrm>
            <a:custGeom>
              <a:avLst/>
              <a:gdLst/>
              <a:ahLst/>
              <a:cxnLst/>
              <a:rect l="l" t="t" r="r" b="b"/>
              <a:pathLst>
                <a:path w="4274726" h="499409">
                  <a:moveTo>
                    <a:pt x="24327" y="0"/>
                  </a:moveTo>
                  <a:lnTo>
                    <a:pt x="4250399" y="0"/>
                  </a:lnTo>
                  <a:cubicBezTo>
                    <a:pt x="4263834" y="0"/>
                    <a:pt x="4274726" y="10891"/>
                    <a:pt x="4274726" y="24327"/>
                  </a:cubicBezTo>
                  <a:lnTo>
                    <a:pt x="4274726" y="475082"/>
                  </a:lnTo>
                  <a:cubicBezTo>
                    <a:pt x="4274726" y="481534"/>
                    <a:pt x="4272163" y="487722"/>
                    <a:pt x="4267601" y="492284"/>
                  </a:cubicBezTo>
                  <a:cubicBezTo>
                    <a:pt x="4263039" y="496846"/>
                    <a:pt x="4256851" y="499409"/>
                    <a:pt x="4250399" y="499409"/>
                  </a:cubicBezTo>
                  <a:lnTo>
                    <a:pt x="24327" y="499409"/>
                  </a:lnTo>
                  <a:cubicBezTo>
                    <a:pt x="10891" y="499409"/>
                    <a:pt x="0" y="488518"/>
                    <a:pt x="0" y="475082"/>
                  </a:cubicBezTo>
                  <a:lnTo>
                    <a:pt x="0" y="24327"/>
                  </a:lnTo>
                  <a:cubicBezTo>
                    <a:pt x="0" y="10891"/>
                    <a:pt x="10891" y="0"/>
                    <a:pt x="24327" y="0"/>
                  </a:cubicBez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2041050" y="7954704"/>
            <a:ext cx="13854956" cy="705321"/>
          </a:xfrm>
          <a:prstGeom prst="rect">
            <a:avLst/>
          </a:prstGeom>
        </p:spPr>
        <p:txBody>
          <a:bodyPr lIns="0" tIns="0" rIns="0" bIns="0" rtlCol="0" anchor="t">
            <a:spAutoFit/>
          </a:bodyPr>
          <a:lstStyle/>
          <a:p>
            <a:pPr algn="ctr">
              <a:lnSpc>
                <a:spcPts val="5499"/>
              </a:lnSpc>
            </a:pPr>
            <a:r>
              <a:rPr lang="en-US" sz="5499" spc="379" dirty="0">
                <a:solidFill>
                  <a:srgbClr val="003933"/>
                </a:solidFill>
                <a:latin typeface="Marykate"/>
              </a:rPr>
              <a:t>Thank you</a:t>
            </a:r>
          </a:p>
        </p:txBody>
      </p:sp>
      <p:sp>
        <p:nvSpPr>
          <p:cNvPr id="8" name="Freeform 8"/>
          <p:cNvSpPr/>
          <p:nvPr/>
        </p:nvSpPr>
        <p:spPr>
          <a:xfrm rot="-165061">
            <a:off x="1491516" y="7878385"/>
            <a:ext cx="821540" cy="1360984"/>
          </a:xfrm>
          <a:custGeom>
            <a:avLst/>
            <a:gdLst/>
            <a:ahLst/>
            <a:cxnLst/>
            <a:rect l="l" t="t" r="r" b="b"/>
            <a:pathLst>
              <a:path w="821540" h="1360984">
                <a:moveTo>
                  <a:pt x="0" y="0"/>
                </a:moveTo>
                <a:lnTo>
                  <a:pt x="821540" y="0"/>
                </a:lnTo>
                <a:lnTo>
                  <a:pt x="821540" y="1360984"/>
                </a:lnTo>
                <a:lnTo>
                  <a:pt x="0" y="1360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222040">
            <a:off x="15928194" y="7878385"/>
            <a:ext cx="821540" cy="1360984"/>
          </a:xfrm>
          <a:custGeom>
            <a:avLst/>
            <a:gdLst/>
            <a:ahLst/>
            <a:cxnLst/>
            <a:rect l="l" t="t" r="r" b="b"/>
            <a:pathLst>
              <a:path w="821540" h="1360984">
                <a:moveTo>
                  <a:pt x="0" y="0"/>
                </a:moveTo>
                <a:lnTo>
                  <a:pt x="821539" y="0"/>
                </a:lnTo>
                <a:lnTo>
                  <a:pt x="821539" y="1360984"/>
                </a:lnTo>
                <a:lnTo>
                  <a:pt x="0" y="1360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1833">
            <a:off x="1371760" y="5642111"/>
            <a:ext cx="1768221" cy="2114178"/>
          </a:xfrm>
          <a:custGeom>
            <a:avLst/>
            <a:gdLst/>
            <a:ahLst/>
            <a:cxnLst/>
            <a:rect l="l" t="t" r="r" b="b"/>
            <a:pathLst>
              <a:path w="1768221" h="2114178">
                <a:moveTo>
                  <a:pt x="0" y="0"/>
                </a:moveTo>
                <a:lnTo>
                  <a:pt x="1768221" y="0"/>
                </a:lnTo>
                <a:lnTo>
                  <a:pt x="1768221" y="2114178"/>
                </a:lnTo>
                <a:lnTo>
                  <a:pt x="0" y="2114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29175">
            <a:off x="13229733" y="4185487"/>
            <a:ext cx="1897527" cy="2211102"/>
          </a:xfrm>
          <a:custGeom>
            <a:avLst/>
            <a:gdLst/>
            <a:ahLst/>
            <a:cxnLst/>
            <a:rect l="l" t="t" r="r" b="b"/>
            <a:pathLst>
              <a:path w="1897527" h="2211102">
                <a:moveTo>
                  <a:pt x="0" y="0"/>
                </a:moveTo>
                <a:lnTo>
                  <a:pt x="1897528" y="0"/>
                </a:lnTo>
                <a:lnTo>
                  <a:pt x="1897528" y="2211102"/>
                </a:lnTo>
                <a:lnTo>
                  <a:pt x="0" y="2211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816188">
            <a:off x="3318120" y="7591325"/>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71677">
            <a:off x="15477494" y="5726530"/>
            <a:ext cx="2104436" cy="2990800"/>
          </a:xfrm>
          <a:custGeom>
            <a:avLst/>
            <a:gdLst/>
            <a:ahLst/>
            <a:cxnLst/>
            <a:rect l="l" t="t" r="r" b="b"/>
            <a:pathLst>
              <a:path w="2104436" h="2990800">
                <a:moveTo>
                  <a:pt x="0" y="0"/>
                </a:moveTo>
                <a:lnTo>
                  <a:pt x="2104436" y="0"/>
                </a:lnTo>
                <a:lnTo>
                  <a:pt x="2104436" y="2990800"/>
                </a:lnTo>
                <a:lnTo>
                  <a:pt x="0" y="2990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09153">
            <a:off x="4179548" y="3191540"/>
            <a:ext cx="1417641" cy="1648420"/>
          </a:xfrm>
          <a:custGeom>
            <a:avLst/>
            <a:gdLst/>
            <a:ahLst/>
            <a:cxnLst/>
            <a:rect l="l" t="t" r="r" b="b"/>
            <a:pathLst>
              <a:path w="1417641" h="1648420">
                <a:moveTo>
                  <a:pt x="0" y="0"/>
                </a:moveTo>
                <a:lnTo>
                  <a:pt x="1417641" y="0"/>
                </a:lnTo>
                <a:lnTo>
                  <a:pt x="1417641" y="1648420"/>
                </a:lnTo>
                <a:lnTo>
                  <a:pt x="0" y="16484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165061">
            <a:off x="11686015" y="7344761"/>
            <a:ext cx="1123418" cy="1861085"/>
          </a:xfrm>
          <a:custGeom>
            <a:avLst/>
            <a:gdLst/>
            <a:ahLst/>
            <a:cxnLst/>
            <a:rect l="l" t="t" r="r" b="b"/>
            <a:pathLst>
              <a:path w="1123418" h="1861085">
                <a:moveTo>
                  <a:pt x="0" y="0"/>
                </a:moveTo>
                <a:lnTo>
                  <a:pt x="1123418" y="0"/>
                </a:lnTo>
                <a:lnTo>
                  <a:pt x="1123418" y="1861085"/>
                </a:lnTo>
                <a:lnTo>
                  <a:pt x="0" y="18610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4590959">
            <a:off x="12059102" y="2640427"/>
            <a:ext cx="2061906" cy="2061906"/>
          </a:xfrm>
          <a:custGeom>
            <a:avLst/>
            <a:gdLst/>
            <a:ahLst/>
            <a:cxnLst/>
            <a:rect l="l" t="t" r="r" b="b"/>
            <a:pathLst>
              <a:path w="2061906" h="2061906">
                <a:moveTo>
                  <a:pt x="0" y="0"/>
                </a:moveTo>
                <a:lnTo>
                  <a:pt x="2061905" y="0"/>
                </a:lnTo>
                <a:lnTo>
                  <a:pt x="2061905" y="2061905"/>
                </a:lnTo>
                <a:lnTo>
                  <a:pt x="0" y="20619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2049497">
            <a:off x="4061194" y="5450313"/>
            <a:ext cx="1371455" cy="1959221"/>
          </a:xfrm>
          <a:custGeom>
            <a:avLst/>
            <a:gdLst/>
            <a:ahLst/>
            <a:cxnLst/>
            <a:rect l="l" t="t" r="r" b="b"/>
            <a:pathLst>
              <a:path w="1371455" h="1959221">
                <a:moveTo>
                  <a:pt x="0" y="0"/>
                </a:moveTo>
                <a:lnTo>
                  <a:pt x="1371455" y="0"/>
                </a:lnTo>
                <a:lnTo>
                  <a:pt x="1371455" y="1959221"/>
                </a:lnTo>
                <a:lnTo>
                  <a:pt x="0" y="195922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rot="-1425660">
            <a:off x="11497341" y="5175352"/>
            <a:ext cx="1640992" cy="1640992"/>
          </a:xfrm>
          <a:custGeom>
            <a:avLst/>
            <a:gdLst/>
            <a:ahLst/>
            <a:cxnLst/>
            <a:rect l="l" t="t" r="r" b="b"/>
            <a:pathLst>
              <a:path w="1640992" h="1640992">
                <a:moveTo>
                  <a:pt x="0" y="0"/>
                </a:moveTo>
                <a:lnTo>
                  <a:pt x="1640992" y="0"/>
                </a:lnTo>
                <a:lnTo>
                  <a:pt x="1640992" y="1640992"/>
                </a:lnTo>
                <a:lnTo>
                  <a:pt x="0" y="16409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667883" y="3324071"/>
            <a:ext cx="2961574" cy="2056947"/>
          </a:xfrm>
          <a:custGeom>
            <a:avLst/>
            <a:gdLst/>
            <a:ahLst/>
            <a:cxnLst/>
            <a:rect l="l" t="t" r="r" b="b"/>
            <a:pathLst>
              <a:path w="2961574" h="2056947">
                <a:moveTo>
                  <a:pt x="0" y="0"/>
                </a:moveTo>
                <a:lnTo>
                  <a:pt x="2961573" y="0"/>
                </a:lnTo>
                <a:lnTo>
                  <a:pt x="2961573" y="2056947"/>
                </a:lnTo>
                <a:lnTo>
                  <a:pt x="0" y="205694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rot="-69769">
            <a:off x="8857821" y="7170360"/>
            <a:ext cx="501389" cy="1850763"/>
          </a:xfrm>
          <a:custGeom>
            <a:avLst/>
            <a:gdLst/>
            <a:ahLst/>
            <a:cxnLst/>
            <a:rect l="l" t="t" r="r" b="b"/>
            <a:pathLst>
              <a:path w="501389" h="1850763">
                <a:moveTo>
                  <a:pt x="0" y="0"/>
                </a:moveTo>
                <a:lnTo>
                  <a:pt x="501388" y="0"/>
                </a:lnTo>
                <a:lnTo>
                  <a:pt x="501388" y="1850763"/>
                </a:lnTo>
                <a:lnTo>
                  <a:pt x="0" y="18507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rot="-186600">
            <a:off x="8023981" y="7068292"/>
            <a:ext cx="542150" cy="2001224"/>
          </a:xfrm>
          <a:custGeom>
            <a:avLst/>
            <a:gdLst/>
            <a:ahLst/>
            <a:cxnLst/>
            <a:rect l="l" t="t" r="r" b="b"/>
            <a:pathLst>
              <a:path w="542150" h="2001224">
                <a:moveTo>
                  <a:pt x="0" y="0"/>
                </a:moveTo>
                <a:lnTo>
                  <a:pt x="542150" y="0"/>
                </a:lnTo>
                <a:lnTo>
                  <a:pt x="542150" y="2001224"/>
                </a:lnTo>
                <a:lnTo>
                  <a:pt x="0" y="200122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rot="-3035554">
            <a:off x="956991" y="7629156"/>
            <a:ext cx="799152" cy="1671231"/>
          </a:xfrm>
          <a:custGeom>
            <a:avLst/>
            <a:gdLst/>
            <a:ahLst/>
            <a:cxnLst/>
            <a:rect l="l" t="t" r="r" b="b"/>
            <a:pathLst>
              <a:path w="799152" h="1671231">
                <a:moveTo>
                  <a:pt x="0" y="0"/>
                </a:moveTo>
                <a:lnTo>
                  <a:pt x="799153" y="0"/>
                </a:lnTo>
                <a:lnTo>
                  <a:pt x="799153" y="1671231"/>
                </a:lnTo>
                <a:lnTo>
                  <a:pt x="0" y="167123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7818404" y="3592651"/>
            <a:ext cx="1603228" cy="1972651"/>
          </a:xfrm>
          <a:custGeom>
            <a:avLst/>
            <a:gdLst/>
            <a:ahLst/>
            <a:cxnLst/>
            <a:rect l="l" t="t" r="r" b="b"/>
            <a:pathLst>
              <a:path w="1603228" h="1972651">
                <a:moveTo>
                  <a:pt x="0" y="0"/>
                </a:moveTo>
                <a:lnTo>
                  <a:pt x="1603228" y="0"/>
                </a:lnTo>
                <a:lnTo>
                  <a:pt x="1603228" y="1972651"/>
                </a:lnTo>
                <a:lnTo>
                  <a:pt x="0" y="1972651"/>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5739720" y="7137008"/>
            <a:ext cx="1649341" cy="1972038"/>
          </a:xfrm>
          <a:custGeom>
            <a:avLst/>
            <a:gdLst/>
            <a:ahLst/>
            <a:cxnLst/>
            <a:rect l="l" t="t" r="r" b="b"/>
            <a:pathLst>
              <a:path w="1649341" h="1972038">
                <a:moveTo>
                  <a:pt x="0" y="0"/>
                </a:moveTo>
                <a:lnTo>
                  <a:pt x="1649340" y="0"/>
                </a:lnTo>
                <a:lnTo>
                  <a:pt x="1649340" y="1972038"/>
                </a:lnTo>
                <a:lnTo>
                  <a:pt x="0" y="1972038"/>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7582750" y="5903803"/>
            <a:ext cx="2380516" cy="705498"/>
          </a:xfrm>
          <a:custGeom>
            <a:avLst/>
            <a:gdLst/>
            <a:ahLst/>
            <a:cxnLst/>
            <a:rect l="l" t="t" r="r" b="b"/>
            <a:pathLst>
              <a:path w="2380516" h="705498">
                <a:moveTo>
                  <a:pt x="0" y="0"/>
                </a:moveTo>
                <a:lnTo>
                  <a:pt x="2380516" y="0"/>
                </a:lnTo>
                <a:lnTo>
                  <a:pt x="2380516" y="705498"/>
                </a:lnTo>
                <a:lnTo>
                  <a:pt x="0" y="70549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a:off x="15312625" y="2946122"/>
            <a:ext cx="2138292" cy="2087751"/>
          </a:xfrm>
          <a:custGeom>
            <a:avLst/>
            <a:gdLst/>
            <a:ahLst/>
            <a:cxnLst/>
            <a:rect l="l" t="t" r="r" b="b"/>
            <a:pathLst>
              <a:path w="2138292" h="2087751">
                <a:moveTo>
                  <a:pt x="0" y="0"/>
                </a:moveTo>
                <a:lnTo>
                  <a:pt x="2138292" y="0"/>
                </a:lnTo>
                <a:lnTo>
                  <a:pt x="2138292" y="2087751"/>
                </a:lnTo>
                <a:lnTo>
                  <a:pt x="0" y="208775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10393177" y="5234283"/>
            <a:ext cx="681693" cy="1339040"/>
          </a:xfrm>
          <a:custGeom>
            <a:avLst/>
            <a:gdLst/>
            <a:ahLst/>
            <a:cxnLst/>
            <a:rect l="l" t="t" r="r" b="b"/>
            <a:pathLst>
              <a:path w="681693" h="1339040">
                <a:moveTo>
                  <a:pt x="0" y="0"/>
                </a:moveTo>
                <a:lnTo>
                  <a:pt x="681694" y="0"/>
                </a:lnTo>
                <a:lnTo>
                  <a:pt x="681694" y="1339040"/>
                </a:lnTo>
                <a:lnTo>
                  <a:pt x="0" y="133904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0" name="Freeform 20"/>
          <p:cNvSpPr/>
          <p:nvPr/>
        </p:nvSpPr>
        <p:spPr>
          <a:xfrm>
            <a:off x="9935225" y="7137008"/>
            <a:ext cx="1084664" cy="1899889"/>
          </a:xfrm>
          <a:custGeom>
            <a:avLst/>
            <a:gdLst/>
            <a:ahLst/>
            <a:cxnLst/>
            <a:rect l="l" t="t" r="r" b="b"/>
            <a:pathLst>
              <a:path w="1084664" h="1899889">
                <a:moveTo>
                  <a:pt x="0" y="0"/>
                </a:moveTo>
                <a:lnTo>
                  <a:pt x="1084664" y="0"/>
                </a:lnTo>
                <a:lnTo>
                  <a:pt x="1084664" y="1899889"/>
                </a:lnTo>
                <a:lnTo>
                  <a:pt x="0" y="189988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1" name="Freeform 21"/>
          <p:cNvSpPr/>
          <p:nvPr/>
        </p:nvSpPr>
        <p:spPr>
          <a:xfrm>
            <a:off x="13488943" y="6699200"/>
            <a:ext cx="1919114" cy="2409846"/>
          </a:xfrm>
          <a:custGeom>
            <a:avLst/>
            <a:gdLst/>
            <a:ahLst/>
            <a:cxnLst/>
            <a:rect l="l" t="t" r="r" b="b"/>
            <a:pathLst>
              <a:path w="1919114" h="2409846">
                <a:moveTo>
                  <a:pt x="0" y="0"/>
                </a:moveTo>
                <a:lnTo>
                  <a:pt x="1919114" y="0"/>
                </a:lnTo>
                <a:lnTo>
                  <a:pt x="1919114" y="2409846"/>
                </a:lnTo>
                <a:lnTo>
                  <a:pt x="0" y="2409846"/>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2" name="Freeform 22"/>
          <p:cNvSpPr/>
          <p:nvPr/>
        </p:nvSpPr>
        <p:spPr>
          <a:xfrm>
            <a:off x="10027649" y="2737164"/>
            <a:ext cx="1208645" cy="2144370"/>
          </a:xfrm>
          <a:custGeom>
            <a:avLst/>
            <a:gdLst/>
            <a:ahLst/>
            <a:cxnLst/>
            <a:rect l="l" t="t" r="r" b="b"/>
            <a:pathLst>
              <a:path w="1208645" h="2144370">
                <a:moveTo>
                  <a:pt x="0" y="0"/>
                </a:moveTo>
                <a:lnTo>
                  <a:pt x="1208645" y="0"/>
                </a:lnTo>
                <a:lnTo>
                  <a:pt x="1208645" y="2144369"/>
                </a:lnTo>
                <a:lnTo>
                  <a:pt x="0" y="2144369"/>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3" name="Freeform 23"/>
          <p:cNvSpPr/>
          <p:nvPr/>
        </p:nvSpPr>
        <p:spPr>
          <a:xfrm>
            <a:off x="5491043" y="2902611"/>
            <a:ext cx="1898017" cy="2711453"/>
          </a:xfrm>
          <a:custGeom>
            <a:avLst/>
            <a:gdLst/>
            <a:ahLst/>
            <a:cxnLst/>
            <a:rect l="l" t="t" r="r" b="b"/>
            <a:pathLst>
              <a:path w="1898017" h="2711453">
                <a:moveTo>
                  <a:pt x="0" y="0"/>
                </a:moveTo>
                <a:lnTo>
                  <a:pt x="1898017" y="0"/>
                </a:lnTo>
                <a:lnTo>
                  <a:pt x="1898017" y="2711453"/>
                </a:lnTo>
                <a:lnTo>
                  <a:pt x="0" y="2711453"/>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en-US" dirty="0"/>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585315" y="1373537"/>
            <a:ext cx="12553091" cy="3026470"/>
          </a:xfrm>
          <a:prstGeom prst="rect">
            <a:avLst/>
          </a:prstGeom>
        </p:spPr>
        <p:txBody>
          <a:bodyPr lIns="0" tIns="0" rIns="0" bIns="0" rtlCol="0" anchor="t">
            <a:spAutoFit/>
          </a:bodyPr>
          <a:lstStyle/>
          <a:p>
            <a:pPr algn="ctr">
              <a:lnSpc>
                <a:spcPts val="11833"/>
              </a:lnSpc>
            </a:pPr>
            <a:r>
              <a:rPr lang="en-US" sz="13601" spc="557" dirty="0">
                <a:solidFill>
                  <a:srgbClr val="043241"/>
                </a:solidFill>
                <a:latin typeface="Marykate"/>
              </a:rPr>
              <a:t> Scientist of the week</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sp>
      </p:grpSp>
      <p:sp>
        <p:nvSpPr>
          <p:cNvPr id="64" name="Rectangle 63">
            <a:extLst>
              <a:ext uri="{FF2B5EF4-FFF2-40B4-BE49-F238E27FC236}">
                <a16:creationId xmlns:a16="http://schemas.microsoft.com/office/drawing/2014/main" id="{B57C24EB-60BC-4C73-9448-AAA184A746F8}"/>
              </a:ext>
            </a:extLst>
          </p:cNvPr>
          <p:cNvSpPr/>
          <p:nvPr/>
        </p:nvSpPr>
        <p:spPr>
          <a:xfrm>
            <a:off x="2757833" y="3943888"/>
            <a:ext cx="12772334" cy="1815882"/>
          </a:xfrm>
          <a:prstGeom prst="rect">
            <a:avLst/>
          </a:prstGeom>
        </p:spPr>
        <p:txBody>
          <a:bodyPr wrap="square">
            <a:spAutoFit/>
          </a:bodyPr>
          <a:lstStyle/>
          <a:p>
            <a:pPr algn="just"/>
            <a:r>
              <a:rPr lang="en-US" sz="2800" b="1" dirty="0"/>
              <a:t>Salter is the leading brand in the UK consumer scales market and also occupies strong positions in a number of key international markets. Salter was founded in the late 1700s in Bilston, England, by Richard Salter. In 1897, Salter invented the first personal weighing scale.</a:t>
            </a:r>
            <a:endParaRPr lang="en-US" sz="7200" b="1" dirty="0"/>
          </a:p>
        </p:txBody>
      </p:sp>
      <p:pic>
        <p:nvPicPr>
          <p:cNvPr id="1026" name="Picture 2" descr="The History of the Weighing Scales | Weighing Balances ...">
            <a:extLst>
              <a:ext uri="{FF2B5EF4-FFF2-40B4-BE49-F238E27FC236}">
                <a16:creationId xmlns:a16="http://schemas.microsoft.com/office/drawing/2014/main" id="{3A63B698-F152-445D-93AF-0CA2677A5D4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293229" y="5751939"/>
            <a:ext cx="10293498" cy="391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6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wipe(down)">
                                      <p:cBhvr>
                                        <p:cTn id="7" dur="580">
                                          <p:stCondLst>
                                            <p:cond delay="0"/>
                                          </p:stCondLst>
                                        </p:cTn>
                                        <p:tgtEl>
                                          <p:spTgt spid="64">
                                            <p:txEl>
                                              <p:pRg st="0" end="0"/>
                                            </p:txEl>
                                          </p:spTgt>
                                        </p:tgtEl>
                                      </p:cBhvr>
                                    </p:animEffect>
                                    <p:anim calcmode="lin" valueType="num">
                                      <p:cBhvr>
                                        <p:cTn id="8" dur="1822" tmFilter="0,0; 0.14,0.36; 0.43,0.73; 0.71,0.91; 1.0,1.0">
                                          <p:stCondLst>
                                            <p:cond delay="0"/>
                                          </p:stCondLst>
                                        </p:cTn>
                                        <p:tgtEl>
                                          <p:spTgt spid="6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xEl>
                                              <p:pRg st="0" end="0"/>
                                            </p:txEl>
                                          </p:spTgt>
                                        </p:tgtEl>
                                      </p:cBhvr>
                                      <p:to x="100000" y="60000"/>
                                    </p:animScale>
                                    <p:animScale>
                                      <p:cBhvr>
                                        <p:cTn id="14" dur="166" decel="50000">
                                          <p:stCondLst>
                                            <p:cond delay="676"/>
                                          </p:stCondLst>
                                        </p:cTn>
                                        <p:tgtEl>
                                          <p:spTgt spid="64">
                                            <p:txEl>
                                              <p:pRg st="0" end="0"/>
                                            </p:txEl>
                                          </p:spTgt>
                                        </p:tgtEl>
                                      </p:cBhvr>
                                      <p:to x="100000" y="100000"/>
                                    </p:animScale>
                                    <p:animScale>
                                      <p:cBhvr>
                                        <p:cTn id="15" dur="26">
                                          <p:stCondLst>
                                            <p:cond delay="1312"/>
                                          </p:stCondLst>
                                        </p:cTn>
                                        <p:tgtEl>
                                          <p:spTgt spid="64">
                                            <p:txEl>
                                              <p:pRg st="0" end="0"/>
                                            </p:txEl>
                                          </p:spTgt>
                                        </p:tgtEl>
                                      </p:cBhvr>
                                      <p:to x="100000" y="80000"/>
                                    </p:animScale>
                                    <p:animScale>
                                      <p:cBhvr>
                                        <p:cTn id="16" dur="166" decel="50000">
                                          <p:stCondLst>
                                            <p:cond delay="1338"/>
                                          </p:stCondLst>
                                        </p:cTn>
                                        <p:tgtEl>
                                          <p:spTgt spid="64">
                                            <p:txEl>
                                              <p:pRg st="0" end="0"/>
                                            </p:txEl>
                                          </p:spTgt>
                                        </p:tgtEl>
                                      </p:cBhvr>
                                      <p:to x="100000" y="100000"/>
                                    </p:animScale>
                                    <p:animScale>
                                      <p:cBhvr>
                                        <p:cTn id="17" dur="26">
                                          <p:stCondLst>
                                            <p:cond delay="1642"/>
                                          </p:stCondLst>
                                        </p:cTn>
                                        <p:tgtEl>
                                          <p:spTgt spid="64">
                                            <p:txEl>
                                              <p:pRg st="0" end="0"/>
                                            </p:txEl>
                                          </p:spTgt>
                                        </p:tgtEl>
                                      </p:cBhvr>
                                      <p:to x="100000" y="90000"/>
                                    </p:animScale>
                                    <p:animScale>
                                      <p:cBhvr>
                                        <p:cTn id="18" dur="166" decel="50000">
                                          <p:stCondLst>
                                            <p:cond delay="1668"/>
                                          </p:stCondLst>
                                        </p:cTn>
                                        <p:tgtEl>
                                          <p:spTgt spid="64">
                                            <p:txEl>
                                              <p:pRg st="0" end="0"/>
                                            </p:txEl>
                                          </p:spTgt>
                                        </p:tgtEl>
                                      </p:cBhvr>
                                      <p:to x="100000" y="100000"/>
                                    </p:animScale>
                                    <p:animScale>
                                      <p:cBhvr>
                                        <p:cTn id="19" dur="26">
                                          <p:stCondLst>
                                            <p:cond delay="1808"/>
                                          </p:stCondLst>
                                        </p:cTn>
                                        <p:tgtEl>
                                          <p:spTgt spid="64">
                                            <p:txEl>
                                              <p:pRg st="0" end="0"/>
                                            </p:txEl>
                                          </p:spTgt>
                                        </p:tgtEl>
                                      </p:cBhvr>
                                      <p:to x="100000" y="95000"/>
                                    </p:animScale>
                                    <p:animScale>
                                      <p:cBhvr>
                                        <p:cTn id="20" dur="166" decel="50000">
                                          <p:stCondLst>
                                            <p:cond delay="1834"/>
                                          </p:stCondLst>
                                        </p:cTn>
                                        <p:tgtEl>
                                          <p:spTgt spid="6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ipe(down)">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13532" y="-3512927"/>
            <a:ext cx="8501653"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txBody>
          <a:bodyPr/>
          <a:lstStyle/>
          <a:p>
            <a:r>
              <a:rPr lang="en-US"/>
              <a:t>Looking at the picture guess what is Matter?</a:t>
            </a:r>
            <a:endParaRPr lang="en-US" dirty="0"/>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585315" y="1373537"/>
            <a:ext cx="12553091" cy="1513235"/>
          </a:xfrm>
          <a:prstGeom prst="rect">
            <a:avLst/>
          </a:prstGeom>
        </p:spPr>
        <p:txBody>
          <a:bodyPr lIns="0" tIns="0" rIns="0" bIns="0" rtlCol="0" anchor="t">
            <a:spAutoFit/>
          </a:bodyPr>
          <a:lstStyle/>
          <a:p>
            <a:pPr algn="ctr">
              <a:lnSpc>
                <a:spcPts val="11833"/>
              </a:lnSpc>
            </a:pPr>
            <a:r>
              <a:rPr lang="en-US" sz="13601" b="1" spc="557">
                <a:solidFill>
                  <a:srgbClr val="043241"/>
                </a:solidFill>
                <a:latin typeface="Marykate"/>
              </a:rPr>
              <a:t>Al-Haqbana</a:t>
            </a:r>
            <a:endParaRPr lang="en-US" sz="13601" b="1" spc="557" dirty="0">
              <a:solidFill>
                <a:srgbClr val="043241"/>
              </a:solidFill>
              <a:latin typeface="Marykate"/>
            </a:endParaRP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sp>
      </p:grpSp>
      <p:sp>
        <p:nvSpPr>
          <p:cNvPr id="65" name="Rectangle 64">
            <a:extLst>
              <a:ext uri="{FF2B5EF4-FFF2-40B4-BE49-F238E27FC236}">
                <a16:creationId xmlns:a16="http://schemas.microsoft.com/office/drawing/2014/main" id="{C6091CB5-352C-4E41-B4D8-BE3C7FA9A378}"/>
              </a:ext>
            </a:extLst>
          </p:cNvPr>
          <p:cNvSpPr/>
          <p:nvPr/>
        </p:nvSpPr>
        <p:spPr>
          <a:xfrm>
            <a:off x="7327316" y="8762504"/>
            <a:ext cx="3633367" cy="707886"/>
          </a:xfrm>
          <a:prstGeom prst="rect">
            <a:avLst/>
          </a:prstGeom>
        </p:spPr>
        <p:txBody>
          <a:bodyPr wrap="none">
            <a:spAutoFit/>
          </a:bodyPr>
          <a:lstStyle/>
          <a:p>
            <a:r>
              <a:rPr lang="en-US" sz="4000" b="1" dirty="0">
                <a:effectLst>
                  <a:outerShdw blurRad="38100" dist="38100" dir="2700000" algn="tl">
                    <a:srgbClr val="000000">
                      <a:alpha val="43137"/>
                    </a:srgbClr>
                  </a:outerShdw>
                </a:effectLst>
              </a:rPr>
              <a:t>What is Matter?</a:t>
            </a:r>
          </a:p>
        </p:txBody>
      </p:sp>
      <p:pic>
        <p:nvPicPr>
          <p:cNvPr id="2050" name="Picture 2" descr="What is Matter \ Define Matter \ States of matter">
            <a:extLst>
              <a:ext uri="{FF2B5EF4-FFF2-40B4-BE49-F238E27FC236}">
                <a16:creationId xmlns:a16="http://schemas.microsoft.com/office/drawing/2014/main" id="{DC9812C3-2BBF-4098-8834-702A184F95E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126342" y="2797189"/>
            <a:ext cx="10076033"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 calcmode="lin" valueType="num">
                                      <p:cBhvr additive="base">
                                        <p:cTn id="7" dur="500" fill="hold"/>
                                        <p:tgtEl>
                                          <p:spTgt spid="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13532" y="-3512927"/>
            <a:ext cx="8501653"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txBody>
          <a:bodyPr/>
          <a:lstStyle/>
          <a:p>
            <a:r>
              <a:rPr lang="en-US"/>
              <a:t>Looking at the picture guess what is Matter?</a:t>
            </a:r>
            <a:endParaRPr lang="en-US" dirty="0"/>
          </a:p>
        </p:txBody>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585315" y="952500"/>
            <a:ext cx="12553091" cy="1513235"/>
          </a:xfrm>
          <a:prstGeom prst="rect">
            <a:avLst/>
          </a:prstGeom>
        </p:spPr>
        <p:txBody>
          <a:bodyPr lIns="0" tIns="0" rIns="0" bIns="0" rtlCol="0" anchor="t">
            <a:spAutoFit/>
          </a:bodyPr>
          <a:lstStyle/>
          <a:p>
            <a:pPr algn="ctr">
              <a:lnSpc>
                <a:spcPts val="11833"/>
              </a:lnSpc>
            </a:pPr>
            <a:r>
              <a:rPr lang="en-US" sz="13601" b="1" spc="557" dirty="0">
                <a:solidFill>
                  <a:srgbClr val="043241"/>
                </a:solidFill>
                <a:latin typeface="Marykate"/>
              </a:rPr>
              <a:t>Al-</a:t>
            </a:r>
            <a:r>
              <a:rPr lang="en-US" sz="13601" b="1" spc="557" dirty="0" err="1">
                <a:solidFill>
                  <a:srgbClr val="043241"/>
                </a:solidFill>
                <a:latin typeface="Marykate"/>
              </a:rPr>
              <a:t>Haqbana</a:t>
            </a:r>
            <a:endParaRPr lang="en-US" sz="13601" b="1" spc="557" dirty="0">
              <a:solidFill>
                <a:srgbClr val="043241"/>
              </a:solidFill>
              <a:latin typeface="Marykate"/>
            </a:endParaRP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54" name="Group 54"/>
          <p:cNvGrpSpPr/>
          <p:nvPr/>
        </p:nvGrpSpPr>
        <p:grpSpPr>
          <a:xfrm>
            <a:off x="17374128" y="5789409"/>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8" name="Freeform 58"/>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60" name="Group 60"/>
          <p:cNvGrpSpPr/>
          <p:nvPr/>
        </p:nvGrpSpPr>
        <p:grpSpPr>
          <a:xfrm>
            <a:off x="12018872" y="362559"/>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E65C7E"/>
            </a:solidFill>
          </p:spPr>
        </p:sp>
      </p:grpSp>
      <p:pic>
        <p:nvPicPr>
          <p:cNvPr id="3074" name="Picture 2" descr="A-Z Of Classification of Matter. What is the classification of matter… | by  Science Books | Medium">
            <a:extLst>
              <a:ext uri="{FF2B5EF4-FFF2-40B4-BE49-F238E27FC236}">
                <a16:creationId xmlns:a16="http://schemas.microsoft.com/office/drawing/2014/main" id="{947211B0-413A-4B80-9C29-9C506FFEFA8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649868" y="2374153"/>
            <a:ext cx="11016987" cy="734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47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692244" y="-3176274"/>
            <a:ext cx="22051099"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4">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796215" y="531688"/>
            <a:ext cx="11258986" cy="1661668"/>
          </a:xfrm>
          <a:prstGeom prst="rect">
            <a:avLst/>
          </a:prstGeom>
        </p:spPr>
        <p:txBody>
          <a:bodyPr lIns="0" tIns="0" rIns="0" bIns="0" rtlCol="0" anchor="t">
            <a:spAutoFit/>
          </a:bodyPr>
          <a:lstStyle/>
          <a:p>
            <a:pPr algn="ctr">
              <a:lnSpc>
                <a:spcPts val="12970"/>
              </a:lnSpc>
            </a:pPr>
            <a:r>
              <a:rPr lang="en-US" sz="10899" spc="359" dirty="0">
                <a:solidFill>
                  <a:srgbClr val="00AD9C"/>
                </a:solidFill>
                <a:latin typeface="Marykate Semi-Bold"/>
              </a:rPr>
              <a:t>Hook Activity</a:t>
            </a:r>
          </a:p>
        </p:txBody>
      </p:sp>
      <p:sp>
        <p:nvSpPr>
          <p:cNvPr id="17" name="TextBox 17"/>
          <p:cNvSpPr txBox="1"/>
          <p:nvPr/>
        </p:nvSpPr>
        <p:spPr>
          <a:xfrm>
            <a:off x="4975213" y="4466185"/>
            <a:ext cx="9895549" cy="649217"/>
          </a:xfrm>
          <a:prstGeom prst="rect">
            <a:avLst/>
          </a:prstGeom>
        </p:spPr>
        <p:txBody>
          <a:bodyPr lIns="0" tIns="0" rIns="0" bIns="0" rtlCol="0" anchor="t">
            <a:spAutoFit/>
          </a:bodyPr>
          <a:lstStyle/>
          <a:p>
            <a:pPr algn="ctr">
              <a:lnSpc>
                <a:spcPts val="5354"/>
              </a:lnSpc>
            </a:pPr>
            <a:endParaRPr lang="en-US" sz="4499" dirty="0">
              <a:solidFill>
                <a:srgbClr val="003933"/>
              </a:solidFill>
              <a:latin typeface="Dosis Semi-Bold"/>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2" name="Group 22"/>
          <p:cNvGrpSpPr/>
          <p:nvPr/>
        </p:nvGrpSpPr>
        <p:grpSpPr>
          <a:xfrm>
            <a:off x="1860140" y="4039872"/>
            <a:ext cx="229651" cy="22965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pic>
        <p:nvPicPr>
          <p:cNvPr id="45" name="videoplayback">
            <a:hlinkClick r:id="" action="ppaction://media"/>
            <a:extLst>
              <a:ext uri="{FF2B5EF4-FFF2-40B4-BE49-F238E27FC236}">
                <a16:creationId xmlns:a16="http://schemas.microsoft.com/office/drawing/2014/main" id="{879C6855-107D-4476-B296-2BB3D7AA72B3}"/>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3917073" y="2635451"/>
            <a:ext cx="10453854" cy="5880293"/>
          </a:xfrm>
          <a:prstGeom prst="rect">
            <a:avLst/>
          </a:prstGeom>
        </p:spPr>
      </p:pic>
    </p:spTree>
    <p:extLst>
      <p:ext uri="{BB962C8B-B14F-4D97-AF65-F5344CB8AC3E}">
        <p14:creationId xmlns:p14="http://schemas.microsoft.com/office/powerpoint/2010/main" val="3291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00"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5"/>
                </p:tgtEl>
              </p:cMediaNode>
            </p:video>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5"/>
                                        </p:tgtEl>
                                      </p:cBhvr>
                                    </p:cmd>
                                  </p:childTnLst>
                                </p:cTn>
                              </p:par>
                            </p:childTnLst>
                          </p:cTn>
                        </p:par>
                      </p:childTnLst>
                    </p:cTn>
                  </p:par>
                </p:childTnLst>
              </p:cTn>
              <p:nextCondLst>
                <p:cond evt="onClick" delay="0">
                  <p:tgtEl>
                    <p:spTgt spid="4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428322" y="1047962"/>
            <a:ext cx="11258986" cy="1661668"/>
          </a:xfrm>
          <a:prstGeom prst="rect">
            <a:avLst/>
          </a:prstGeom>
        </p:spPr>
        <p:txBody>
          <a:bodyPr lIns="0" tIns="0" rIns="0" bIns="0" rtlCol="0" anchor="t">
            <a:spAutoFit/>
          </a:bodyPr>
          <a:lstStyle/>
          <a:p>
            <a:pPr algn="ctr">
              <a:lnSpc>
                <a:spcPts val="12970"/>
              </a:lnSpc>
            </a:pPr>
            <a:r>
              <a:rPr lang="en-US" sz="10899" spc="359" dirty="0">
                <a:solidFill>
                  <a:srgbClr val="00AD9C"/>
                </a:solidFill>
                <a:latin typeface="Marykate Semi-Bold"/>
              </a:rPr>
              <a:t>GUIDING QUESTIONS</a:t>
            </a:r>
          </a:p>
        </p:txBody>
      </p:sp>
      <p:sp>
        <p:nvSpPr>
          <p:cNvPr id="17" name="TextBox 17"/>
          <p:cNvSpPr txBox="1"/>
          <p:nvPr/>
        </p:nvSpPr>
        <p:spPr>
          <a:xfrm>
            <a:off x="3979200" y="4835788"/>
            <a:ext cx="9895549" cy="2034211"/>
          </a:xfrm>
          <a:prstGeom prst="rect">
            <a:avLst/>
          </a:prstGeom>
        </p:spPr>
        <p:txBody>
          <a:bodyPr lIns="0" tIns="0" rIns="0" bIns="0" rtlCol="0" anchor="t">
            <a:spAutoFit/>
          </a:bodyPr>
          <a:lstStyle/>
          <a:p>
            <a:pPr marL="485772" lvl="1" algn="ctr">
              <a:lnSpc>
                <a:spcPts val="5354"/>
              </a:lnSpc>
            </a:pPr>
            <a:r>
              <a:rPr lang="en-US" sz="4499" dirty="0">
                <a:solidFill>
                  <a:srgbClr val="003933"/>
                </a:solidFill>
                <a:latin typeface="Dosis Semi-Bold"/>
              </a:rPr>
              <a:t>• How can matter be measured?</a:t>
            </a:r>
          </a:p>
          <a:p>
            <a:pPr marL="485772" lvl="1" algn="ctr">
              <a:lnSpc>
                <a:spcPts val="5354"/>
              </a:lnSpc>
            </a:pPr>
            <a:r>
              <a:rPr lang="en-US" sz="4499" dirty="0">
                <a:solidFill>
                  <a:srgbClr val="003933"/>
                </a:solidFill>
                <a:latin typeface="Dosis Semi-Bold"/>
              </a:rPr>
              <a:t>• What properties of matter can be</a:t>
            </a:r>
          </a:p>
          <a:p>
            <a:pPr marL="485772" lvl="1" algn="ctr">
              <a:lnSpc>
                <a:spcPts val="5354"/>
              </a:lnSpc>
            </a:pPr>
            <a:r>
              <a:rPr lang="en-US" sz="4499" dirty="0">
                <a:solidFill>
                  <a:srgbClr val="003933"/>
                </a:solidFill>
                <a:latin typeface="Dosis Semi-Bold"/>
              </a:rPr>
              <a:t>determined through measurement?</a:t>
            </a: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860140" y="4039872"/>
            <a:ext cx="229651" cy="229651"/>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39624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lnTo>
                      <a:pt x="0" y="0"/>
                    </a:lnTo>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lnTo>
                      <a:pt x="0" y="0"/>
                    </a:lnTo>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873501">
            <a:off x="11928939" y="428795"/>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16188">
            <a:off x="14692549" y="757774"/>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0" name="Group 20"/>
          <p:cNvGrpSpPr/>
          <p:nvPr/>
        </p:nvGrpSpPr>
        <p:grpSpPr>
          <a:xfrm>
            <a:off x="17144474" y="913874"/>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TextBox 33"/>
          <p:cNvSpPr txBox="1"/>
          <p:nvPr/>
        </p:nvSpPr>
        <p:spPr>
          <a:xfrm>
            <a:off x="1169759" y="2829257"/>
            <a:ext cx="6907441" cy="3302955"/>
          </a:xfrm>
          <a:prstGeom prst="rect">
            <a:avLst/>
          </a:prstGeom>
        </p:spPr>
        <p:txBody>
          <a:bodyPr wrap="square" lIns="0" tIns="0" rIns="0" bIns="0" rtlCol="0" anchor="t">
            <a:spAutoFit/>
          </a:bodyPr>
          <a:lstStyle/>
          <a:p>
            <a:pPr algn="just">
              <a:lnSpc>
                <a:spcPts val="5195"/>
              </a:lnSpc>
            </a:pPr>
            <a:r>
              <a:rPr lang="en-US" sz="4800" dirty="0"/>
              <a:t>convert</a:t>
            </a:r>
          </a:p>
          <a:p>
            <a:pPr algn="just">
              <a:lnSpc>
                <a:spcPts val="5195"/>
              </a:lnSpc>
            </a:pPr>
            <a:r>
              <a:rPr lang="en-US" sz="4800" dirty="0"/>
              <a:t>Mass</a:t>
            </a:r>
          </a:p>
          <a:p>
            <a:pPr algn="just">
              <a:lnSpc>
                <a:spcPts val="5195"/>
              </a:lnSpc>
            </a:pPr>
            <a:r>
              <a:rPr lang="en-US" sz="4800" dirty="0"/>
              <a:t>volume</a:t>
            </a:r>
          </a:p>
          <a:p>
            <a:pPr algn="just">
              <a:lnSpc>
                <a:spcPts val="5195"/>
              </a:lnSpc>
            </a:pPr>
            <a:r>
              <a:rPr lang="en-US" sz="4800" dirty="0"/>
              <a:t>weight</a:t>
            </a:r>
          </a:p>
          <a:p>
            <a:pPr algn="just">
              <a:lnSpc>
                <a:spcPts val="5195"/>
              </a:lnSpc>
            </a:pPr>
            <a:r>
              <a:rPr lang="en-US" sz="4800" dirty="0"/>
              <a:t>density</a:t>
            </a:r>
            <a:endParaRPr lang="en-US" sz="11500" u="sng" spc="161" dirty="0">
              <a:solidFill>
                <a:srgbClr val="00AD9C"/>
              </a:solidFill>
              <a:latin typeface="Marykate Heavy"/>
              <a:hlinkClick r:id="rId21" tooltip="https://content-delivery-service.savvasrealize.com/content-delivery-service/eps/prod-realize-reader/api/item/a1f44774-14b5-4190-b1c5-2b63f32e8993/1/file/NA_Grade_6/OPS/xhtml/glossary.xhtml#P70010145010000000000000000449C3"/>
            </a:endParaRPr>
          </a:p>
        </p:txBody>
      </p:sp>
      <p:sp>
        <p:nvSpPr>
          <p:cNvPr id="34" name="TextBox 34"/>
          <p:cNvSpPr txBox="1"/>
          <p:nvPr/>
        </p:nvSpPr>
        <p:spPr>
          <a:xfrm>
            <a:off x="1169759" y="998213"/>
            <a:ext cx="9641129" cy="1636538"/>
          </a:xfrm>
          <a:prstGeom prst="rect">
            <a:avLst/>
          </a:prstGeom>
        </p:spPr>
        <p:txBody>
          <a:bodyPr lIns="0" tIns="0" rIns="0" bIns="0" rtlCol="0" anchor="t">
            <a:spAutoFit/>
          </a:bodyPr>
          <a:lstStyle/>
          <a:p>
            <a:pPr>
              <a:lnSpc>
                <a:spcPts val="14200"/>
              </a:lnSpc>
            </a:pPr>
            <a:r>
              <a:rPr lang="en-US" sz="8000" spc="468" dirty="0">
                <a:solidFill>
                  <a:srgbClr val="003933"/>
                </a:solidFill>
                <a:latin typeface="Marykate Heavy"/>
              </a:rPr>
              <a:t>VOCABULARY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1254</Words>
  <Application>Microsoft Office PowerPoint</Application>
  <PresentationFormat>Custom</PresentationFormat>
  <Paragraphs>53</Paragraphs>
  <Slides>34</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Dosis</vt:lpstr>
      <vt:lpstr>Cambria Math</vt:lpstr>
      <vt:lpstr>Arial</vt:lpstr>
      <vt:lpstr>Verdana</vt:lpstr>
      <vt:lpstr>29LT Adir Semi-Bold</vt:lpstr>
      <vt:lpstr>Marykate Semi-Bold</vt:lpstr>
      <vt:lpstr>Dosis Semi-Bold</vt:lpstr>
      <vt:lpstr>Marykate</vt:lpstr>
      <vt:lpstr>Calibri</vt:lpstr>
      <vt:lpstr>Marykate Heavy</vt:lpstr>
      <vt:lpstr>Lemonada</vt:lpstr>
      <vt:lpstr>Office Theme</vt:lpstr>
      <vt:lpstr>PowerPoint Presentation</vt:lpstr>
      <vt:lpstr>      Vision  The first and the highest quality educational investor and the most rapid spread  Mission Providing a competitive international education with applied dimensions that build skill, instill value, and develop creativity in accordance with the constants of religion the national orientations in an attractive, educational environment that stimulates learning with a community knowledge-producing knowledge, producing generation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larana company</dc:title>
  <cp:lastModifiedBy>Best Techology</cp:lastModifiedBy>
  <cp:revision>53</cp:revision>
  <dcterms:created xsi:type="dcterms:W3CDTF">2006-08-16T00:00:00Z</dcterms:created>
  <dcterms:modified xsi:type="dcterms:W3CDTF">2024-09-05T07:26:50Z</dcterms:modified>
  <dc:identifier>DAFsjyWl18o</dc:identifier>
</cp:coreProperties>
</file>