
<file path=[Content_Types].xml><?xml version="1.0" encoding="utf-8"?>
<Types xmlns="http://schemas.openxmlformats.org/package/2006/content-types">
  <Default Extension="fntdata" ContentType="application/x-fontdata"/>
  <Default Extension="gif" ContentType="image/gif"/>
  <Default Extension="glb" ContentType="model/gltf.binary"/>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9"/>
  </p:notesMasterIdLst>
  <p:sldIdLst>
    <p:sldId id="256" r:id="rId2"/>
    <p:sldId id="291" r:id="rId3"/>
    <p:sldId id="292" r:id="rId4"/>
    <p:sldId id="294" r:id="rId5"/>
    <p:sldId id="295" r:id="rId6"/>
    <p:sldId id="296" r:id="rId7"/>
    <p:sldId id="257" r:id="rId8"/>
    <p:sldId id="258" r:id="rId9"/>
    <p:sldId id="297" r:id="rId10"/>
    <p:sldId id="259" r:id="rId11"/>
    <p:sldId id="260" r:id="rId12"/>
    <p:sldId id="261" r:id="rId13"/>
    <p:sldId id="262" r:id="rId14"/>
    <p:sldId id="263" r:id="rId15"/>
    <p:sldId id="305" r:id="rId16"/>
    <p:sldId id="264" r:id="rId17"/>
    <p:sldId id="265" r:id="rId18"/>
    <p:sldId id="266" r:id="rId19"/>
    <p:sldId id="267" r:id="rId20"/>
    <p:sldId id="268" r:id="rId21"/>
    <p:sldId id="269" r:id="rId22"/>
    <p:sldId id="270" r:id="rId23"/>
    <p:sldId id="271" r:id="rId24"/>
    <p:sldId id="276" r:id="rId25"/>
    <p:sldId id="277" r:id="rId26"/>
    <p:sldId id="275" r:id="rId27"/>
    <p:sldId id="273" r:id="rId28"/>
    <p:sldId id="280" r:id="rId29"/>
    <p:sldId id="281" r:id="rId30"/>
    <p:sldId id="282" r:id="rId31"/>
    <p:sldId id="284" r:id="rId32"/>
    <p:sldId id="285" r:id="rId33"/>
    <p:sldId id="300" r:id="rId34"/>
    <p:sldId id="283" r:id="rId35"/>
    <p:sldId id="286" r:id="rId36"/>
    <p:sldId id="288" r:id="rId37"/>
    <p:sldId id="287" r:id="rId38"/>
    <p:sldId id="279" r:id="rId39"/>
    <p:sldId id="289" r:id="rId40"/>
    <p:sldId id="278" r:id="rId41"/>
    <p:sldId id="290" r:id="rId42"/>
    <p:sldId id="299" r:id="rId43"/>
    <p:sldId id="302" r:id="rId44"/>
    <p:sldId id="301" r:id="rId45"/>
    <p:sldId id="298" r:id="rId46"/>
    <p:sldId id="304" r:id="rId47"/>
    <p:sldId id="303" r:id="rId48"/>
  </p:sldIdLst>
  <p:sldSz cx="18288000" cy="10287000"/>
  <p:notesSz cx="6858000" cy="9144000"/>
  <p:embeddedFontLst>
    <p:embeddedFont>
      <p:font typeface="29LT Adir Semi-Bold" panose="020B0604020202020204" charset="-78"/>
      <p:regular r:id="rId50"/>
      <p:bold r:id="rId51"/>
    </p:embeddedFont>
    <p:embeddedFont>
      <p:font typeface="Dosis" pitchFamily="2" charset="0"/>
      <p:regular r:id="rId52"/>
      <p:bold r:id="rId53"/>
    </p:embeddedFont>
    <p:embeddedFont>
      <p:font typeface="Dosis Bold" panose="020B0604020202020204" charset="0"/>
      <p:regular r:id="rId54"/>
      <p:bold r:id="rId55"/>
    </p:embeddedFont>
    <p:embeddedFont>
      <p:font typeface="Dosis Semi-Bold" panose="020B0604020202020204" charset="0"/>
      <p:regular r:id="rId56"/>
      <p:bold r:id="rId57"/>
    </p:embeddedFont>
    <p:embeddedFont>
      <p:font typeface="Lemonada" panose="020B0604020202020204" charset="0"/>
      <p:regular r:id="rId58"/>
      <p:bold r:id="rId59"/>
    </p:embeddedFont>
    <p:embeddedFont>
      <p:font typeface="Marykate" panose="020B0604020202020204" charset="0"/>
      <p:regular r:id="rId60"/>
    </p:embeddedFont>
    <p:embeddedFont>
      <p:font typeface="Matura MT Script Capitals" panose="03020802060602070202" pitchFamily="66" charset="0"/>
      <p:regular r:id="rId61"/>
    </p:embeddedFont>
    <p:embeddedFont>
      <p:font typeface="Open Sans Extra Bold" panose="020B0604020202020204" charset="0"/>
      <p:regular r:id="rId62"/>
      <p:bold r:id="rId63"/>
    </p:embeddedFont>
    <p:embeddedFont>
      <p:font typeface="Roboto" panose="02000000000000000000" pitchFamily="2" charset="0"/>
      <p:regular r:id="rId64"/>
      <p:bold r:id="rId65"/>
      <p:italic r:id="rId66"/>
      <p:boldItalic r:id="rId6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4" autoAdjust="0"/>
    <p:restoredTop sz="94621" autoAdjust="0"/>
  </p:normalViewPr>
  <p:slideViewPr>
    <p:cSldViewPr>
      <p:cViewPr varScale="1">
        <p:scale>
          <a:sx n="39" d="100"/>
          <a:sy n="39" d="100"/>
        </p:scale>
        <p:origin x="94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4.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font" Target="fonts/font17.fntdata"/><Relationship Id="rId5" Type="http://schemas.openxmlformats.org/officeDocument/2006/relationships/slide" Target="slides/slide4.xml"/><Relationship Id="rId61" Type="http://schemas.openxmlformats.org/officeDocument/2006/relationships/font" Target="fonts/font1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1.fntdata"/><Relationship Id="rId55"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601E34-58CC-C742-A2B8-1EF9845F59C8}" type="datetimeFigureOut">
              <a:rPr lang="en-US" smtClean="0"/>
              <a:t>11/26/2025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B2EADE-4F55-6E47-95AF-2AF1B4AA6C46}" type="slidenum">
              <a:rPr lang="en-US" smtClean="0"/>
              <a:t>‹#›</a:t>
            </a:fld>
            <a:endParaRPr lang="en-US"/>
          </a:p>
        </p:txBody>
      </p:sp>
    </p:spTree>
    <p:extLst>
      <p:ext uri="{BB962C8B-B14F-4D97-AF65-F5344CB8AC3E}">
        <p14:creationId xmlns:p14="http://schemas.microsoft.com/office/powerpoint/2010/main" val="2359405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the picture guess what is Matter?</a:t>
            </a:r>
          </a:p>
        </p:txBody>
      </p:sp>
      <p:sp>
        <p:nvSpPr>
          <p:cNvPr id="4" name="Slide Number Placeholder 3"/>
          <p:cNvSpPr>
            <a:spLocks noGrp="1"/>
          </p:cNvSpPr>
          <p:nvPr>
            <p:ph type="sldNum" sz="quarter" idx="5"/>
          </p:nvPr>
        </p:nvSpPr>
        <p:spPr/>
        <p:txBody>
          <a:bodyPr/>
          <a:lstStyle/>
          <a:p>
            <a:fld id="{18B2EADE-4F55-6E47-95AF-2AF1B4AA6C46}" type="slidenum">
              <a:rPr lang="en-US" smtClean="0"/>
              <a:t>5</a:t>
            </a:fld>
            <a:endParaRPr lang="en-US"/>
          </a:p>
        </p:txBody>
      </p:sp>
    </p:spTree>
    <p:extLst>
      <p:ext uri="{BB962C8B-B14F-4D97-AF65-F5344CB8AC3E}">
        <p14:creationId xmlns:p14="http://schemas.microsoft.com/office/powerpoint/2010/main" val="2739631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https://www.savvasrealize.com/dashboard/program/cbee08e9-bd3a-31b1-b33b-e61761318cd5/22/tier/fa733b49-0077-31ca-a0da-453468fa7add/23/lesson/29c05e2c-d1e0-36c3-a971-3fde4f7f61e8/0/lessonPlanner/cv/981bbade-01ab-3fb0-945b-8c897c55b143/27/nonscorable?forceOriginalView=true</a:t>
            </a:r>
          </a:p>
        </p:txBody>
      </p:sp>
      <p:sp>
        <p:nvSpPr>
          <p:cNvPr id="4" name="Slide Number Placeholder 3"/>
          <p:cNvSpPr>
            <a:spLocks noGrp="1"/>
          </p:cNvSpPr>
          <p:nvPr>
            <p:ph type="sldNum" sz="quarter" idx="5"/>
          </p:nvPr>
        </p:nvSpPr>
        <p:spPr/>
        <p:txBody>
          <a:bodyPr/>
          <a:lstStyle/>
          <a:p>
            <a:fld id="{18B2EADE-4F55-6E47-95AF-2AF1B4AA6C46}" type="slidenum">
              <a:rPr lang="en-US" smtClean="0"/>
              <a:t>14</a:t>
            </a:fld>
            <a:endParaRPr lang="en-US"/>
          </a:p>
        </p:txBody>
      </p:sp>
    </p:spTree>
    <p:extLst>
      <p:ext uri="{BB962C8B-B14F-4D97-AF65-F5344CB8AC3E}">
        <p14:creationId xmlns:p14="http://schemas.microsoft.com/office/powerpoint/2010/main" val="3707571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2EADE-4F55-6E47-95AF-2AF1B4AA6C46}" type="slidenum">
              <a:rPr lang="en-US" smtClean="0"/>
              <a:t>24</a:t>
            </a:fld>
            <a:endParaRPr lang="en-US"/>
          </a:p>
        </p:txBody>
      </p:sp>
    </p:spTree>
    <p:extLst>
      <p:ext uri="{BB962C8B-B14F-4D97-AF65-F5344CB8AC3E}">
        <p14:creationId xmlns:p14="http://schemas.microsoft.com/office/powerpoint/2010/main" val="1019640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9"/>
        <p:cNvGrpSpPr/>
        <p:nvPr/>
      </p:nvGrpSpPr>
      <p:grpSpPr>
        <a:xfrm>
          <a:off x="0" y="0"/>
          <a:ext cx="0" cy="0"/>
          <a:chOff x="0" y="0"/>
          <a:chExt cx="0" cy="0"/>
        </a:xfrm>
      </p:grpSpPr>
      <p:sp>
        <p:nvSpPr>
          <p:cNvPr id="20" name="Google Shape;20;p29"/>
          <p:cNvSpPr txBox="1">
            <a:spLocks noGrp="1"/>
          </p:cNvSpPr>
          <p:nvPr>
            <p:ph type="title"/>
          </p:nvPr>
        </p:nvSpPr>
        <p:spPr>
          <a:xfrm>
            <a:off x="5605500" y="1605000"/>
            <a:ext cx="7077000" cy="7077000"/>
          </a:xfrm>
          <a:prstGeom prst="rect">
            <a:avLst/>
          </a:prstGeom>
          <a:solidFill>
            <a:srgbClr val="FFFFFF"/>
          </a:solidFill>
          <a:ln>
            <a:noFill/>
          </a:ln>
        </p:spPr>
        <p:txBody>
          <a:bodyPr spcFirstLastPara="1" wrap="square" lIns="91425" tIns="91425" rIns="91425" bIns="91425" anchor="ctr" anchorCtr="0">
            <a:normAutofit/>
          </a:bodyPr>
          <a:lstStyle>
            <a:lvl1pPr lvl="0" algn="ctr">
              <a:lnSpc>
                <a:spcPct val="90000"/>
              </a:lnSpc>
              <a:spcBef>
                <a:spcPts val="0"/>
              </a:spcBef>
              <a:spcAft>
                <a:spcPts val="0"/>
              </a:spcAft>
              <a:buClr>
                <a:schemeClr val="dk1"/>
              </a:buClr>
              <a:buSzPts val="4800"/>
              <a:buFont typeface="Calibri"/>
              <a:buNone/>
              <a:defRPr sz="9600"/>
            </a:lvl1pPr>
            <a:lvl2pPr lvl="1" algn="ctr">
              <a:spcBef>
                <a:spcPts val="0"/>
              </a:spcBef>
              <a:spcAft>
                <a:spcPts val="0"/>
              </a:spcAft>
              <a:buSzPts val="4800"/>
              <a:buNone/>
              <a:defRPr sz="9600"/>
            </a:lvl2pPr>
            <a:lvl3pPr lvl="2" algn="ctr">
              <a:spcBef>
                <a:spcPts val="0"/>
              </a:spcBef>
              <a:spcAft>
                <a:spcPts val="0"/>
              </a:spcAft>
              <a:buSzPts val="4800"/>
              <a:buNone/>
              <a:defRPr sz="9600"/>
            </a:lvl3pPr>
            <a:lvl4pPr lvl="3" algn="ctr">
              <a:spcBef>
                <a:spcPts val="0"/>
              </a:spcBef>
              <a:spcAft>
                <a:spcPts val="0"/>
              </a:spcAft>
              <a:buSzPts val="4800"/>
              <a:buNone/>
              <a:defRPr sz="9600"/>
            </a:lvl4pPr>
            <a:lvl5pPr lvl="4" algn="ctr">
              <a:spcBef>
                <a:spcPts val="0"/>
              </a:spcBef>
              <a:spcAft>
                <a:spcPts val="0"/>
              </a:spcAft>
              <a:buSzPts val="4800"/>
              <a:buNone/>
              <a:defRPr sz="9600"/>
            </a:lvl5pPr>
            <a:lvl6pPr lvl="5" algn="ctr">
              <a:spcBef>
                <a:spcPts val="0"/>
              </a:spcBef>
              <a:spcAft>
                <a:spcPts val="0"/>
              </a:spcAft>
              <a:buSzPts val="4800"/>
              <a:buNone/>
              <a:defRPr sz="9600"/>
            </a:lvl6pPr>
            <a:lvl7pPr lvl="6" algn="ctr">
              <a:spcBef>
                <a:spcPts val="0"/>
              </a:spcBef>
              <a:spcAft>
                <a:spcPts val="0"/>
              </a:spcAft>
              <a:buSzPts val="4800"/>
              <a:buNone/>
              <a:defRPr sz="9600"/>
            </a:lvl7pPr>
            <a:lvl8pPr lvl="7" algn="ctr">
              <a:spcBef>
                <a:spcPts val="0"/>
              </a:spcBef>
              <a:spcAft>
                <a:spcPts val="0"/>
              </a:spcAft>
              <a:buSzPts val="4800"/>
              <a:buNone/>
              <a:defRPr sz="9600"/>
            </a:lvl8pPr>
            <a:lvl9pPr lvl="8" algn="ctr">
              <a:spcBef>
                <a:spcPts val="0"/>
              </a:spcBef>
              <a:spcAft>
                <a:spcPts val="0"/>
              </a:spcAft>
              <a:buSzPts val="4800"/>
              <a:buNone/>
              <a:defRPr sz="9600"/>
            </a:lvl9pPr>
          </a:lstStyle>
          <a:p>
            <a:endParaRPr/>
          </a:p>
        </p:txBody>
      </p:sp>
      <p:sp>
        <p:nvSpPr>
          <p:cNvPr id="21" name="Google Shape;21;p29"/>
          <p:cNvSpPr txBox="1">
            <a:spLocks noGrp="1"/>
          </p:cNvSpPr>
          <p:nvPr>
            <p:ph type="sldNum" idx="12"/>
          </p:nvPr>
        </p:nvSpPr>
        <p:spPr>
          <a:xfrm>
            <a:off x="16944917" y="9326435"/>
            <a:ext cx="1097400" cy="787200"/>
          </a:xfrm>
          <a:prstGeom prst="rect">
            <a:avLst/>
          </a:prstGeom>
          <a:noFill/>
          <a:ln>
            <a:noFill/>
          </a:ln>
        </p:spPr>
        <p:txBody>
          <a:bodyPr spcFirstLastPara="1" wrap="square" lIns="91425" tIns="91425" rIns="91425" bIns="91425" anchor="ctr" anchorCtr="0">
            <a:normAutofit/>
          </a:bodyPr>
          <a:lstStyle>
            <a:lvl1pPr marL="0" lvl="0" indent="0" algn="r">
              <a:buClr>
                <a:srgbClr val="888888"/>
              </a:buClr>
              <a:buSzPts val="1200"/>
              <a:buFont typeface="Calibri"/>
              <a:buNone/>
              <a:defRPr sz="1800" b="0" i="0" u="none" strike="noStrike" cap="none">
                <a:solidFill>
                  <a:srgbClr val="888888"/>
                </a:solidFill>
                <a:latin typeface="Calibri"/>
                <a:ea typeface="Calibri"/>
                <a:cs typeface="Calibri"/>
                <a:sym typeface="Calibri"/>
              </a:defRPr>
            </a:lvl1pPr>
            <a:lvl2pPr marL="0" lvl="1" indent="0" algn="r">
              <a:buClr>
                <a:srgbClr val="888888"/>
              </a:buClr>
              <a:buSzPts val="1200"/>
              <a:buFont typeface="Calibri"/>
              <a:buNone/>
              <a:defRPr sz="1800" b="0" i="0" u="none" strike="noStrike" cap="none">
                <a:solidFill>
                  <a:srgbClr val="888888"/>
                </a:solidFill>
                <a:latin typeface="Calibri"/>
                <a:ea typeface="Calibri"/>
                <a:cs typeface="Calibri"/>
                <a:sym typeface="Calibri"/>
              </a:defRPr>
            </a:lvl2pPr>
            <a:lvl3pPr marL="0" lvl="2" indent="0" algn="r">
              <a:buClr>
                <a:srgbClr val="888888"/>
              </a:buClr>
              <a:buSzPts val="1200"/>
              <a:buFont typeface="Calibri"/>
              <a:buNone/>
              <a:defRPr sz="1800" b="0" i="0" u="none" strike="noStrike" cap="none">
                <a:solidFill>
                  <a:srgbClr val="888888"/>
                </a:solidFill>
                <a:latin typeface="Calibri"/>
                <a:ea typeface="Calibri"/>
                <a:cs typeface="Calibri"/>
                <a:sym typeface="Calibri"/>
              </a:defRPr>
            </a:lvl3pPr>
            <a:lvl4pPr marL="0" lvl="3" indent="0" algn="r">
              <a:buClr>
                <a:srgbClr val="888888"/>
              </a:buClr>
              <a:buSzPts val="1200"/>
              <a:buFont typeface="Calibri"/>
              <a:buNone/>
              <a:defRPr sz="1800" b="0" i="0" u="none" strike="noStrike" cap="none">
                <a:solidFill>
                  <a:srgbClr val="888888"/>
                </a:solidFill>
                <a:latin typeface="Calibri"/>
                <a:ea typeface="Calibri"/>
                <a:cs typeface="Calibri"/>
                <a:sym typeface="Calibri"/>
              </a:defRPr>
            </a:lvl4pPr>
            <a:lvl5pPr marL="0" lvl="4" indent="0" algn="r">
              <a:buClr>
                <a:srgbClr val="888888"/>
              </a:buClr>
              <a:buSzPts val="1200"/>
              <a:buFont typeface="Calibri"/>
              <a:buNone/>
              <a:defRPr sz="1800" b="0" i="0" u="none" strike="noStrike" cap="none">
                <a:solidFill>
                  <a:srgbClr val="888888"/>
                </a:solidFill>
                <a:latin typeface="Calibri"/>
                <a:ea typeface="Calibri"/>
                <a:cs typeface="Calibri"/>
                <a:sym typeface="Calibri"/>
              </a:defRPr>
            </a:lvl5pPr>
            <a:lvl6pPr marL="0" lvl="5" indent="0" algn="r">
              <a:buClr>
                <a:srgbClr val="888888"/>
              </a:buClr>
              <a:buSzPts val="1200"/>
              <a:buFont typeface="Calibri"/>
              <a:buNone/>
              <a:defRPr sz="1800" b="0" i="0" u="none" strike="noStrike" cap="none">
                <a:solidFill>
                  <a:srgbClr val="888888"/>
                </a:solidFill>
                <a:latin typeface="Calibri"/>
                <a:ea typeface="Calibri"/>
                <a:cs typeface="Calibri"/>
                <a:sym typeface="Calibri"/>
              </a:defRPr>
            </a:lvl6pPr>
            <a:lvl7pPr marL="0" lvl="6" indent="0" algn="r">
              <a:buClr>
                <a:srgbClr val="888888"/>
              </a:buClr>
              <a:buSzPts val="1200"/>
              <a:buFont typeface="Calibri"/>
              <a:buNone/>
              <a:defRPr sz="1800" b="0" i="0" u="none" strike="noStrike" cap="none">
                <a:solidFill>
                  <a:srgbClr val="888888"/>
                </a:solidFill>
                <a:latin typeface="Calibri"/>
                <a:ea typeface="Calibri"/>
                <a:cs typeface="Calibri"/>
                <a:sym typeface="Calibri"/>
              </a:defRPr>
            </a:lvl7pPr>
            <a:lvl8pPr marL="0" lvl="7" indent="0" algn="r">
              <a:buClr>
                <a:srgbClr val="888888"/>
              </a:buClr>
              <a:buSzPts val="1200"/>
              <a:buFont typeface="Calibri"/>
              <a:buNone/>
              <a:defRPr sz="1800" b="0" i="0" u="none" strike="noStrike" cap="none">
                <a:solidFill>
                  <a:srgbClr val="888888"/>
                </a:solidFill>
                <a:latin typeface="Calibri"/>
                <a:ea typeface="Calibri"/>
                <a:cs typeface="Calibri"/>
                <a:sym typeface="Calibri"/>
              </a:defRPr>
            </a:lvl8pPr>
            <a:lvl9pPr marL="0" lvl="8" indent="0" algn="r">
              <a:buClr>
                <a:srgbClr val="888888"/>
              </a:buClr>
              <a:buSzPts val="1200"/>
              <a:buFont typeface="Calibri"/>
              <a:buNone/>
              <a:defRPr sz="1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516242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28"/>
          <p:cNvSpPr txBox="1">
            <a:spLocks noGrp="1"/>
          </p:cNvSpPr>
          <p:nvPr>
            <p:ph type="title"/>
          </p:nvPr>
        </p:nvSpPr>
        <p:spPr>
          <a:xfrm>
            <a:off x="623400" y="585701"/>
            <a:ext cx="17041200" cy="1602000"/>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Clr>
                <a:schemeClr val="dk1"/>
              </a:buClr>
              <a:buSzPts val="4200"/>
              <a:buFont typeface="Calibri"/>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17" name="Google Shape;17;p28"/>
          <p:cNvSpPr txBox="1">
            <a:spLocks noGrp="1"/>
          </p:cNvSpPr>
          <p:nvPr>
            <p:ph type="body" idx="1"/>
          </p:nvPr>
        </p:nvSpPr>
        <p:spPr>
          <a:xfrm>
            <a:off x="623400" y="2457350"/>
            <a:ext cx="17041200" cy="6680400"/>
          </a:xfrm>
          <a:prstGeom prst="rect">
            <a:avLst/>
          </a:prstGeom>
          <a:noFill/>
          <a:ln>
            <a:noFill/>
          </a:ln>
        </p:spPr>
        <p:txBody>
          <a:bodyPr spcFirstLastPara="1" wrap="square" lIns="91425" tIns="91425" rIns="91425" bIns="91425" anchor="t" anchorCtr="0">
            <a:normAutofit/>
          </a:bodyPr>
          <a:lstStyle>
            <a:lvl1pPr marL="685800" lvl="0" indent="-514350" algn="l">
              <a:lnSpc>
                <a:spcPct val="90000"/>
              </a:lnSpc>
              <a:spcBef>
                <a:spcPts val="0"/>
              </a:spcBef>
              <a:spcAft>
                <a:spcPts val="0"/>
              </a:spcAft>
              <a:buClr>
                <a:schemeClr val="dk1"/>
              </a:buClr>
              <a:buSzPts val="1800"/>
              <a:buChar char="●"/>
              <a:defRPr/>
            </a:lvl1pPr>
            <a:lvl2pPr marL="1371600" lvl="1" indent="-476250" algn="l">
              <a:lnSpc>
                <a:spcPct val="90000"/>
              </a:lnSpc>
              <a:spcBef>
                <a:spcPts val="0"/>
              </a:spcBef>
              <a:spcAft>
                <a:spcPts val="0"/>
              </a:spcAft>
              <a:buClr>
                <a:schemeClr val="dk1"/>
              </a:buClr>
              <a:buSzPts val="1400"/>
              <a:buChar char="○"/>
              <a:defRPr/>
            </a:lvl2pPr>
            <a:lvl3pPr marL="2057400" lvl="2" indent="-476250" algn="l">
              <a:lnSpc>
                <a:spcPct val="90000"/>
              </a:lnSpc>
              <a:spcBef>
                <a:spcPts val="0"/>
              </a:spcBef>
              <a:spcAft>
                <a:spcPts val="0"/>
              </a:spcAft>
              <a:buClr>
                <a:schemeClr val="dk1"/>
              </a:buClr>
              <a:buSzPts val="1400"/>
              <a:buChar char="■"/>
              <a:defRPr/>
            </a:lvl3pPr>
            <a:lvl4pPr marL="2743200" lvl="3" indent="-476250" algn="l">
              <a:lnSpc>
                <a:spcPct val="90000"/>
              </a:lnSpc>
              <a:spcBef>
                <a:spcPts val="0"/>
              </a:spcBef>
              <a:spcAft>
                <a:spcPts val="0"/>
              </a:spcAft>
              <a:buClr>
                <a:schemeClr val="dk1"/>
              </a:buClr>
              <a:buSzPts val="1400"/>
              <a:buChar char="●"/>
              <a:defRPr/>
            </a:lvl4pPr>
            <a:lvl5pPr marL="3429000" lvl="4" indent="-476250" algn="l">
              <a:lnSpc>
                <a:spcPct val="90000"/>
              </a:lnSpc>
              <a:spcBef>
                <a:spcPts val="0"/>
              </a:spcBef>
              <a:spcAft>
                <a:spcPts val="0"/>
              </a:spcAft>
              <a:buClr>
                <a:schemeClr val="dk1"/>
              </a:buClr>
              <a:buSzPts val="1400"/>
              <a:buChar char="○"/>
              <a:defRPr/>
            </a:lvl5pPr>
            <a:lvl6pPr marL="4114800" lvl="5" indent="-476250" algn="l">
              <a:lnSpc>
                <a:spcPct val="90000"/>
              </a:lnSpc>
              <a:spcBef>
                <a:spcPts val="0"/>
              </a:spcBef>
              <a:spcAft>
                <a:spcPts val="0"/>
              </a:spcAft>
              <a:buClr>
                <a:schemeClr val="dk1"/>
              </a:buClr>
              <a:buSzPts val="1400"/>
              <a:buChar char="■"/>
              <a:defRPr/>
            </a:lvl6pPr>
            <a:lvl7pPr marL="4800600" lvl="6" indent="-476250" algn="l">
              <a:lnSpc>
                <a:spcPct val="90000"/>
              </a:lnSpc>
              <a:spcBef>
                <a:spcPts val="0"/>
              </a:spcBef>
              <a:spcAft>
                <a:spcPts val="0"/>
              </a:spcAft>
              <a:buClr>
                <a:schemeClr val="dk1"/>
              </a:buClr>
              <a:buSzPts val="1400"/>
              <a:buChar char="●"/>
              <a:defRPr/>
            </a:lvl7pPr>
            <a:lvl8pPr marL="5486400" lvl="7" indent="-476250" algn="l">
              <a:lnSpc>
                <a:spcPct val="90000"/>
              </a:lnSpc>
              <a:spcBef>
                <a:spcPts val="0"/>
              </a:spcBef>
              <a:spcAft>
                <a:spcPts val="0"/>
              </a:spcAft>
              <a:buClr>
                <a:schemeClr val="dk1"/>
              </a:buClr>
              <a:buSzPts val="1400"/>
              <a:buChar char="○"/>
              <a:defRPr/>
            </a:lvl8pPr>
            <a:lvl9pPr marL="6172200" lvl="8" indent="-476250" algn="l">
              <a:lnSpc>
                <a:spcPct val="90000"/>
              </a:lnSpc>
              <a:spcBef>
                <a:spcPts val="0"/>
              </a:spcBef>
              <a:spcAft>
                <a:spcPts val="0"/>
              </a:spcAft>
              <a:buClr>
                <a:schemeClr val="dk1"/>
              </a:buClr>
              <a:buSzPts val="1400"/>
              <a:buChar char="■"/>
              <a:defRPr/>
            </a:lvl9pPr>
          </a:lstStyle>
          <a:p>
            <a:endParaRPr/>
          </a:p>
        </p:txBody>
      </p:sp>
      <p:sp>
        <p:nvSpPr>
          <p:cNvPr id="18" name="Google Shape;18;p28"/>
          <p:cNvSpPr txBox="1">
            <a:spLocks noGrp="1"/>
          </p:cNvSpPr>
          <p:nvPr>
            <p:ph type="sldNum" idx="12"/>
          </p:nvPr>
        </p:nvSpPr>
        <p:spPr>
          <a:xfrm>
            <a:off x="16944917" y="9326435"/>
            <a:ext cx="1097400" cy="787200"/>
          </a:xfrm>
          <a:prstGeom prst="rect">
            <a:avLst/>
          </a:prstGeom>
          <a:noFill/>
          <a:ln>
            <a:noFill/>
          </a:ln>
        </p:spPr>
        <p:txBody>
          <a:bodyPr spcFirstLastPara="1" wrap="square" lIns="91425" tIns="91425" rIns="91425" bIns="91425" anchor="ctr" anchorCtr="0">
            <a:normAutofit/>
          </a:bodyPr>
          <a:lstStyle>
            <a:lvl1pPr marL="0" lvl="0" indent="0" algn="r">
              <a:buClr>
                <a:srgbClr val="888888"/>
              </a:buClr>
              <a:buSzPts val="1200"/>
              <a:buFont typeface="Calibri"/>
              <a:buNone/>
              <a:defRPr sz="1800" b="0" i="0" u="none" strike="noStrike" cap="none">
                <a:solidFill>
                  <a:srgbClr val="888888"/>
                </a:solidFill>
                <a:latin typeface="Calibri"/>
                <a:ea typeface="Calibri"/>
                <a:cs typeface="Calibri"/>
                <a:sym typeface="Calibri"/>
              </a:defRPr>
            </a:lvl1pPr>
            <a:lvl2pPr marL="0" lvl="1" indent="0" algn="r">
              <a:buClr>
                <a:srgbClr val="888888"/>
              </a:buClr>
              <a:buSzPts val="1200"/>
              <a:buFont typeface="Calibri"/>
              <a:buNone/>
              <a:defRPr sz="1800" b="0" i="0" u="none" strike="noStrike" cap="none">
                <a:solidFill>
                  <a:srgbClr val="888888"/>
                </a:solidFill>
                <a:latin typeface="Calibri"/>
                <a:ea typeface="Calibri"/>
                <a:cs typeface="Calibri"/>
                <a:sym typeface="Calibri"/>
              </a:defRPr>
            </a:lvl2pPr>
            <a:lvl3pPr marL="0" lvl="2" indent="0" algn="r">
              <a:buClr>
                <a:srgbClr val="888888"/>
              </a:buClr>
              <a:buSzPts val="1200"/>
              <a:buFont typeface="Calibri"/>
              <a:buNone/>
              <a:defRPr sz="1800" b="0" i="0" u="none" strike="noStrike" cap="none">
                <a:solidFill>
                  <a:srgbClr val="888888"/>
                </a:solidFill>
                <a:latin typeface="Calibri"/>
                <a:ea typeface="Calibri"/>
                <a:cs typeface="Calibri"/>
                <a:sym typeface="Calibri"/>
              </a:defRPr>
            </a:lvl3pPr>
            <a:lvl4pPr marL="0" lvl="3" indent="0" algn="r">
              <a:buClr>
                <a:srgbClr val="888888"/>
              </a:buClr>
              <a:buSzPts val="1200"/>
              <a:buFont typeface="Calibri"/>
              <a:buNone/>
              <a:defRPr sz="1800" b="0" i="0" u="none" strike="noStrike" cap="none">
                <a:solidFill>
                  <a:srgbClr val="888888"/>
                </a:solidFill>
                <a:latin typeface="Calibri"/>
                <a:ea typeface="Calibri"/>
                <a:cs typeface="Calibri"/>
                <a:sym typeface="Calibri"/>
              </a:defRPr>
            </a:lvl4pPr>
            <a:lvl5pPr marL="0" lvl="4" indent="0" algn="r">
              <a:buClr>
                <a:srgbClr val="888888"/>
              </a:buClr>
              <a:buSzPts val="1200"/>
              <a:buFont typeface="Calibri"/>
              <a:buNone/>
              <a:defRPr sz="1800" b="0" i="0" u="none" strike="noStrike" cap="none">
                <a:solidFill>
                  <a:srgbClr val="888888"/>
                </a:solidFill>
                <a:latin typeface="Calibri"/>
                <a:ea typeface="Calibri"/>
                <a:cs typeface="Calibri"/>
                <a:sym typeface="Calibri"/>
              </a:defRPr>
            </a:lvl5pPr>
            <a:lvl6pPr marL="0" lvl="5" indent="0" algn="r">
              <a:buClr>
                <a:srgbClr val="888888"/>
              </a:buClr>
              <a:buSzPts val="1200"/>
              <a:buFont typeface="Calibri"/>
              <a:buNone/>
              <a:defRPr sz="1800" b="0" i="0" u="none" strike="noStrike" cap="none">
                <a:solidFill>
                  <a:srgbClr val="888888"/>
                </a:solidFill>
                <a:latin typeface="Calibri"/>
                <a:ea typeface="Calibri"/>
                <a:cs typeface="Calibri"/>
                <a:sym typeface="Calibri"/>
              </a:defRPr>
            </a:lvl6pPr>
            <a:lvl7pPr marL="0" lvl="6" indent="0" algn="r">
              <a:buClr>
                <a:srgbClr val="888888"/>
              </a:buClr>
              <a:buSzPts val="1200"/>
              <a:buFont typeface="Calibri"/>
              <a:buNone/>
              <a:defRPr sz="1800" b="0" i="0" u="none" strike="noStrike" cap="none">
                <a:solidFill>
                  <a:srgbClr val="888888"/>
                </a:solidFill>
                <a:latin typeface="Calibri"/>
                <a:ea typeface="Calibri"/>
                <a:cs typeface="Calibri"/>
                <a:sym typeface="Calibri"/>
              </a:defRPr>
            </a:lvl7pPr>
            <a:lvl8pPr marL="0" lvl="7" indent="0" algn="r">
              <a:buClr>
                <a:srgbClr val="888888"/>
              </a:buClr>
              <a:buSzPts val="1200"/>
              <a:buFont typeface="Calibri"/>
              <a:buNone/>
              <a:defRPr sz="1800" b="0" i="0" u="none" strike="noStrike" cap="none">
                <a:solidFill>
                  <a:srgbClr val="888888"/>
                </a:solidFill>
                <a:latin typeface="Calibri"/>
                <a:ea typeface="Calibri"/>
                <a:cs typeface="Calibri"/>
                <a:sym typeface="Calibri"/>
              </a:defRPr>
            </a:lvl8pPr>
            <a:lvl9pPr marL="0" lvl="8" indent="0" algn="r">
              <a:buClr>
                <a:srgbClr val="888888"/>
              </a:buClr>
              <a:buSzPts val="1200"/>
              <a:buFont typeface="Calibri"/>
              <a:buNone/>
              <a:defRPr sz="1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99131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26" Type="http://schemas.openxmlformats.org/officeDocument/2006/relationships/image" Target="../media/image25.sv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jpeg"/><Relationship Id="rId16" Type="http://schemas.openxmlformats.org/officeDocument/2006/relationships/image" Target="../media/image15.svg"/><Relationship Id="rId20" Type="http://schemas.openxmlformats.org/officeDocument/2006/relationships/image" Target="../media/image19.svg"/><Relationship Id="rId29"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svg"/><Relationship Id="rId32" Type="http://schemas.openxmlformats.org/officeDocument/2006/relationships/image" Target="../media/image31.sv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svg"/><Relationship Id="rId10" Type="http://schemas.openxmlformats.org/officeDocument/2006/relationships/image" Target="../media/image9.svg"/><Relationship Id="rId19" Type="http://schemas.openxmlformats.org/officeDocument/2006/relationships/image" Target="../media/image18.png"/><Relationship Id="rId31" Type="http://schemas.openxmlformats.org/officeDocument/2006/relationships/image" Target="../media/image30.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 Id="rId27" Type="http://schemas.openxmlformats.org/officeDocument/2006/relationships/image" Target="../media/image26.png"/><Relationship Id="rId30" Type="http://schemas.openxmlformats.org/officeDocument/2006/relationships/image" Target="../media/image29.sv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18" Type="http://schemas.openxmlformats.org/officeDocument/2006/relationships/image" Target="../media/image53.png"/><Relationship Id="rId3" Type="http://schemas.openxmlformats.org/officeDocument/2006/relationships/hyperlink" Target="https://content-delivery-service.savvasrealize.com/content-delivery-service/eps/prod-realize-reader/api/item/a1f44774-14b5-4190-b1c5-2b63f32e8993/1/file/NA_Grade_6/OPS/xhtml/glossary.xhtml#P700101450100000000000000004492B" TargetMode="External"/><Relationship Id="rId7" Type="http://schemas.openxmlformats.org/officeDocument/2006/relationships/image" Target="../media/image3.svg"/><Relationship Id="rId12" Type="http://schemas.openxmlformats.org/officeDocument/2006/relationships/image" Target="../media/image18.png"/><Relationship Id="rId17" Type="http://schemas.openxmlformats.org/officeDocument/2006/relationships/image" Target="../media/image52.svg"/><Relationship Id="rId2" Type="http://schemas.openxmlformats.org/officeDocument/2006/relationships/image" Target="../media/image1.jpeg"/><Relationship Id="rId16" Type="http://schemas.openxmlformats.org/officeDocument/2006/relationships/image" Target="../media/image51.png"/><Relationship Id="rId20"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21.svg"/><Relationship Id="rId5" Type="http://schemas.openxmlformats.org/officeDocument/2006/relationships/image" Target="../media/image37.svg"/><Relationship Id="rId15" Type="http://schemas.openxmlformats.org/officeDocument/2006/relationships/image" Target="../media/image17.svg"/><Relationship Id="rId10" Type="http://schemas.openxmlformats.org/officeDocument/2006/relationships/image" Target="../media/image20.png"/><Relationship Id="rId19" Type="http://schemas.openxmlformats.org/officeDocument/2006/relationships/image" Target="../media/image54.svg"/><Relationship Id="rId4" Type="http://schemas.openxmlformats.org/officeDocument/2006/relationships/image" Target="../media/image36.png"/><Relationship Id="rId9" Type="http://schemas.openxmlformats.org/officeDocument/2006/relationships/image" Target="../media/image15.svg"/><Relationship Id="rId1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7.svg"/><Relationship Id="rId3" Type="http://schemas.openxmlformats.org/officeDocument/2006/relationships/hyperlink" Target="https://content-delivery-service.savvasrealize.com/content-delivery-service/eps/prod-realize-reader/api/item/a1f44774-14b5-4190-b1c5-2b63f32e8993/1/file/NA_Grade_6/OPS/xhtml/glossary.xhtml#P7001014501000000000000000044E0D" TargetMode="External"/><Relationship Id="rId7" Type="http://schemas.openxmlformats.org/officeDocument/2006/relationships/image" Target="../media/image15.svg"/><Relationship Id="rId12"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37.svg"/><Relationship Id="rId10" Type="http://schemas.openxmlformats.org/officeDocument/2006/relationships/image" Target="../media/image18.png"/><Relationship Id="rId4" Type="http://schemas.openxmlformats.org/officeDocument/2006/relationships/image" Target="../media/image36.png"/><Relationship Id="rId9" Type="http://schemas.openxmlformats.org/officeDocument/2006/relationships/image" Target="../media/image21.svg"/></Relationships>
</file>

<file path=ppt/slides/_rels/slide1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57.png"/><Relationship Id="rId3" Type="http://schemas.openxmlformats.org/officeDocument/2006/relationships/image" Target="../media/image36.png"/><Relationship Id="rId7" Type="http://schemas.openxmlformats.org/officeDocument/2006/relationships/image" Target="../media/image20.png"/><Relationship Id="rId12" Type="http://schemas.openxmlformats.org/officeDocument/2006/relationships/image" Target="../media/image1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16.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37.svg"/><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58.png"/><Relationship Id="rId7" Type="http://schemas.openxmlformats.org/officeDocument/2006/relationships/hyperlink" Target="https://www.savvasrealize.com/dashboard/program/cbee08e9-bd3a-31b1-b33b-e61761318cd5/22/tier/fa733b49-0077-31ca-a0da-453468fa7add/23/lesson/29c05e2c-d1e0-36c3-a971-3fde4f7f61e8/0/lessonPlanner/cv/981bbade-01ab-3fb0-945b-8c897c55b143/27/nonscorable?forceOriginalView=true" TargetMode="External"/><Relationship Id="rId12" Type="http://schemas.openxmlformats.org/officeDocument/2006/relationships/image" Target="../media/image66.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1.jpeg"/><Relationship Id="rId11" Type="http://schemas.openxmlformats.org/officeDocument/2006/relationships/image" Target="../media/image65.png"/><Relationship Id="rId5" Type="http://schemas.openxmlformats.org/officeDocument/2006/relationships/image" Target="../media/image60.svg"/><Relationship Id="rId10" Type="http://schemas.openxmlformats.org/officeDocument/2006/relationships/image" Target="../media/image64.jpeg"/><Relationship Id="rId4" Type="http://schemas.openxmlformats.org/officeDocument/2006/relationships/image" Target="../media/image59.png"/><Relationship Id="rId9" Type="http://schemas.openxmlformats.org/officeDocument/2006/relationships/image" Target="../media/image63.svg"/><Relationship Id="rId14" Type="http://schemas.openxmlformats.org/officeDocument/2006/relationships/image" Target="../media/image68.sv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9.png"/></Relationships>
</file>

<file path=ppt/slides/_rels/slide16.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74.png"/><Relationship Id="rId18" Type="http://schemas.openxmlformats.org/officeDocument/2006/relationships/image" Target="../media/image77.png"/><Relationship Id="rId3" Type="http://schemas.openxmlformats.org/officeDocument/2006/relationships/image" Target="../media/image70.png"/><Relationship Id="rId7" Type="http://schemas.openxmlformats.org/officeDocument/2006/relationships/image" Target="../media/image20.png"/><Relationship Id="rId12" Type="http://schemas.openxmlformats.org/officeDocument/2006/relationships/image" Target="../media/image17.svg"/><Relationship Id="rId17" Type="http://schemas.openxmlformats.org/officeDocument/2006/relationships/image" Target="../media/image76.png"/><Relationship Id="rId2" Type="http://schemas.openxmlformats.org/officeDocument/2006/relationships/image" Target="../media/image1.jpeg"/><Relationship Id="rId16" Type="http://schemas.openxmlformats.org/officeDocument/2006/relationships/image" Target="../media/image46.svg"/><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16.png"/><Relationship Id="rId5" Type="http://schemas.openxmlformats.org/officeDocument/2006/relationships/image" Target="../media/image14.png"/><Relationship Id="rId15" Type="http://schemas.openxmlformats.org/officeDocument/2006/relationships/image" Target="../media/image45.png"/><Relationship Id="rId10" Type="http://schemas.openxmlformats.org/officeDocument/2006/relationships/image" Target="../media/image73.svg"/><Relationship Id="rId4" Type="http://schemas.openxmlformats.org/officeDocument/2006/relationships/image" Target="../media/image71.svg"/><Relationship Id="rId9" Type="http://schemas.openxmlformats.org/officeDocument/2006/relationships/image" Target="../media/image72.png"/><Relationship Id="rId14" Type="http://schemas.openxmlformats.org/officeDocument/2006/relationships/image" Target="../media/image75.svg"/></Relationships>
</file>

<file path=ppt/slides/_rels/slide17.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78.jpeg"/><Relationship Id="rId3" Type="http://schemas.openxmlformats.org/officeDocument/2006/relationships/image" Target="../media/image20.png"/><Relationship Id="rId7" Type="http://schemas.openxmlformats.org/officeDocument/2006/relationships/image" Target="../media/image16.png"/><Relationship Id="rId12" Type="http://schemas.openxmlformats.org/officeDocument/2006/relationships/image" Target="../media/image46.svg"/><Relationship Id="rId17" Type="http://schemas.openxmlformats.org/officeDocument/2006/relationships/image" Target="../media/image81.jpeg"/><Relationship Id="rId2" Type="http://schemas.openxmlformats.org/officeDocument/2006/relationships/image" Target="../media/image1.jpeg"/><Relationship Id="rId16" Type="http://schemas.openxmlformats.org/officeDocument/2006/relationships/image" Target="../media/image80.jpeg"/><Relationship Id="rId1" Type="http://schemas.openxmlformats.org/officeDocument/2006/relationships/slideLayout" Target="../slideLayouts/slideLayout7.xml"/><Relationship Id="rId6" Type="http://schemas.openxmlformats.org/officeDocument/2006/relationships/image" Target="../media/image73.svg"/><Relationship Id="rId11" Type="http://schemas.openxmlformats.org/officeDocument/2006/relationships/image" Target="../media/image45.png"/><Relationship Id="rId5" Type="http://schemas.openxmlformats.org/officeDocument/2006/relationships/image" Target="../media/image72.png"/><Relationship Id="rId15" Type="http://schemas.openxmlformats.org/officeDocument/2006/relationships/image" Target="../media/image79.jpeg"/><Relationship Id="rId10" Type="http://schemas.openxmlformats.org/officeDocument/2006/relationships/image" Target="../media/image75.svg"/><Relationship Id="rId4" Type="http://schemas.openxmlformats.org/officeDocument/2006/relationships/image" Target="../media/image21.svg"/><Relationship Id="rId9" Type="http://schemas.openxmlformats.org/officeDocument/2006/relationships/image" Target="../media/image74.png"/><Relationship Id="rId14" Type="http://schemas.openxmlformats.org/officeDocument/2006/relationships/hyperlink" Target="http://www.google.com/imgres?imgurl=http://svr225.stepx.com:3388/fire/file/89901.jpg&amp;imgrefurl=http://svr225.stepx.com:3388/fire&amp;usg=__pprhMUQmw8JXETfavw4JJOqGFK4=&amp;h=480&amp;w=640&amp;sz=36&amp;hl=en&amp;start=13&amp;sig2=lIKDFE9Vz2YbhtZZ5rdIjA&amp;zoom=0&amp;itbs=1&amp;tbnid=2pIZ_dGLI-8wCM:&amp;tbnh=103&amp;tbnw=137&amp;prev=/images%3Fq%3Dthermal%2Benergy%2Bchange%2Bduring%2Ba%2Bchemical%2Breaction%26hl%3Den%26gbv%3D2%26tbs%3Disch:1&amp;ei=PipdTaavBMXXtgeVv6HOCg"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84.png"/><Relationship Id="rId3" Type="http://schemas.openxmlformats.org/officeDocument/2006/relationships/image" Target="../media/image24.png"/><Relationship Id="rId7" Type="http://schemas.openxmlformats.org/officeDocument/2006/relationships/image" Target="../media/image20.png"/><Relationship Id="rId12" Type="http://schemas.openxmlformats.org/officeDocument/2006/relationships/image" Target="../media/image23.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3.svg"/><Relationship Id="rId11" Type="http://schemas.openxmlformats.org/officeDocument/2006/relationships/image" Target="../media/image22.png"/><Relationship Id="rId5" Type="http://schemas.openxmlformats.org/officeDocument/2006/relationships/image" Target="../media/image82.png"/><Relationship Id="rId10" Type="http://schemas.openxmlformats.org/officeDocument/2006/relationships/image" Target="../media/image17.svg"/><Relationship Id="rId4" Type="http://schemas.openxmlformats.org/officeDocument/2006/relationships/image" Target="../media/image25.svg"/><Relationship Id="rId9" Type="http://schemas.openxmlformats.org/officeDocument/2006/relationships/image" Target="../media/image16.png"/><Relationship Id="rId14" Type="http://schemas.openxmlformats.org/officeDocument/2006/relationships/image" Target="../media/image85.png"/></Relationships>
</file>

<file path=ppt/slides/_rels/slide19.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86.png"/><Relationship Id="rId3" Type="http://schemas.openxmlformats.org/officeDocument/2006/relationships/image" Target="../media/image24.png"/><Relationship Id="rId7" Type="http://schemas.openxmlformats.org/officeDocument/2006/relationships/image" Target="../media/image20.png"/><Relationship Id="rId12" Type="http://schemas.openxmlformats.org/officeDocument/2006/relationships/image" Target="../media/image23.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3.svg"/><Relationship Id="rId11" Type="http://schemas.openxmlformats.org/officeDocument/2006/relationships/image" Target="../media/image22.png"/><Relationship Id="rId5" Type="http://schemas.openxmlformats.org/officeDocument/2006/relationships/image" Target="../media/image82.png"/><Relationship Id="rId10" Type="http://schemas.openxmlformats.org/officeDocument/2006/relationships/image" Target="../media/image17.svg"/><Relationship Id="rId4" Type="http://schemas.openxmlformats.org/officeDocument/2006/relationships/image" Target="../media/image25.svg"/><Relationship Id="rId9" Type="http://schemas.openxmlformats.org/officeDocument/2006/relationships/image" Target="../media/image16.png"/><Relationship Id="rId14" Type="http://schemas.openxmlformats.org/officeDocument/2006/relationships/image" Target="../media/image87.png"/></Relationships>
</file>

<file path=ppt/slides/_rels/slide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2.png"/><Relationship Id="rId3" Type="http://schemas.openxmlformats.org/officeDocument/2006/relationships/image" Target="../media/image41.png"/><Relationship Id="rId7" Type="http://schemas.openxmlformats.org/officeDocument/2006/relationships/image" Target="../media/image20.png"/><Relationship Id="rId12" Type="http://schemas.openxmlformats.org/officeDocument/2006/relationships/image" Target="../media/image17.svg"/><Relationship Id="rId2" Type="http://schemas.openxmlformats.org/officeDocument/2006/relationships/image" Target="../media/image1.jpeg"/><Relationship Id="rId16"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44.svg"/><Relationship Id="rId11" Type="http://schemas.openxmlformats.org/officeDocument/2006/relationships/image" Target="../media/image16.png"/><Relationship Id="rId5" Type="http://schemas.openxmlformats.org/officeDocument/2006/relationships/image" Target="../media/image43.png"/><Relationship Id="rId15" Type="http://schemas.openxmlformats.org/officeDocument/2006/relationships/image" Target="../media/image88.png"/><Relationship Id="rId10" Type="http://schemas.openxmlformats.org/officeDocument/2006/relationships/image" Target="../media/image19.svg"/><Relationship Id="rId4" Type="http://schemas.openxmlformats.org/officeDocument/2006/relationships/image" Target="../media/image42.svg"/><Relationship Id="rId9" Type="http://schemas.openxmlformats.org/officeDocument/2006/relationships/image" Target="../media/image18.png"/><Relationship Id="rId14" Type="http://schemas.openxmlformats.org/officeDocument/2006/relationships/image" Target="../media/image23.svg"/></Relationships>
</file>

<file path=ppt/slides/_rels/slide21.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90.png"/><Relationship Id="rId3" Type="http://schemas.openxmlformats.org/officeDocument/2006/relationships/image" Target="../media/image43.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2.png"/><Relationship Id="rId5" Type="http://schemas.openxmlformats.org/officeDocument/2006/relationships/image" Target="../media/image20.png"/><Relationship Id="rId10" Type="http://schemas.openxmlformats.org/officeDocument/2006/relationships/image" Target="../media/image17.svg"/><Relationship Id="rId4" Type="http://schemas.openxmlformats.org/officeDocument/2006/relationships/image" Target="../media/image44.svg"/><Relationship Id="rId9" Type="http://schemas.openxmlformats.org/officeDocument/2006/relationships/image" Target="../media/image16.png"/><Relationship Id="rId14" Type="http://schemas.openxmlformats.org/officeDocument/2006/relationships/image" Target="../media/image91.png"/></Relationships>
</file>

<file path=ppt/slides/_rels/slide2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18" Type="http://schemas.openxmlformats.org/officeDocument/2006/relationships/image" Target="../media/image23.svg"/><Relationship Id="rId3" Type="http://schemas.openxmlformats.org/officeDocument/2006/relationships/image" Target="../media/image94.png"/><Relationship Id="rId7" Type="http://schemas.openxmlformats.org/officeDocument/2006/relationships/image" Target="../media/image12.png"/><Relationship Id="rId12" Type="http://schemas.openxmlformats.org/officeDocument/2006/relationships/image" Target="../media/image21.svg"/><Relationship Id="rId17" Type="http://schemas.openxmlformats.org/officeDocument/2006/relationships/image" Target="../media/image22.png"/><Relationship Id="rId2" Type="http://schemas.openxmlformats.org/officeDocument/2006/relationships/image" Target="../media/image1.jpe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97.svg"/><Relationship Id="rId11" Type="http://schemas.openxmlformats.org/officeDocument/2006/relationships/image" Target="../media/image20.png"/><Relationship Id="rId5" Type="http://schemas.openxmlformats.org/officeDocument/2006/relationships/image" Target="../media/image96.png"/><Relationship Id="rId15" Type="http://schemas.openxmlformats.org/officeDocument/2006/relationships/image" Target="../media/image16.png"/><Relationship Id="rId10" Type="http://schemas.openxmlformats.org/officeDocument/2006/relationships/image" Target="../media/image99.svg"/><Relationship Id="rId19" Type="http://schemas.openxmlformats.org/officeDocument/2006/relationships/image" Target="../media/image100.jpeg"/><Relationship Id="rId4" Type="http://schemas.openxmlformats.org/officeDocument/2006/relationships/image" Target="../media/image95.svg"/><Relationship Id="rId9" Type="http://schemas.openxmlformats.org/officeDocument/2006/relationships/image" Target="../media/image98.png"/><Relationship Id="rId14" Type="http://schemas.openxmlformats.org/officeDocument/2006/relationships/image" Target="../media/image19.svg"/></Relationships>
</file>

<file path=ppt/slides/_rels/slide24.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18.png"/><Relationship Id="rId18" Type="http://schemas.openxmlformats.org/officeDocument/2006/relationships/image" Target="../media/image23.svg"/><Relationship Id="rId3" Type="http://schemas.openxmlformats.org/officeDocument/2006/relationships/image" Target="../media/image1.jpeg"/><Relationship Id="rId21" Type="http://schemas.openxmlformats.org/officeDocument/2006/relationships/image" Target="../media/image102.png"/><Relationship Id="rId7" Type="http://schemas.openxmlformats.org/officeDocument/2006/relationships/image" Target="../media/image96.png"/><Relationship Id="rId12" Type="http://schemas.openxmlformats.org/officeDocument/2006/relationships/image" Target="../media/image21.svg"/><Relationship Id="rId17" Type="http://schemas.openxmlformats.org/officeDocument/2006/relationships/image" Target="../media/image22.png"/><Relationship Id="rId2" Type="http://schemas.openxmlformats.org/officeDocument/2006/relationships/notesSlide" Target="../notesSlides/notesSlide5.xml"/><Relationship Id="rId16" Type="http://schemas.openxmlformats.org/officeDocument/2006/relationships/image" Target="../media/image17.svg"/><Relationship Id="rId20" Type="http://schemas.openxmlformats.org/officeDocument/2006/relationships/image" Target="../media/image101.png"/><Relationship Id="rId1" Type="http://schemas.openxmlformats.org/officeDocument/2006/relationships/slideLayout" Target="../slideLayouts/slideLayout7.xml"/><Relationship Id="rId6" Type="http://schemas.openxmlformats.org/officeDocument/2006/relationships/image" Target="../media/image95.svg"/><Relationship Id="rId11" Type="http://schemas.openxmlformats.org/officeDocument/2006/relationships/image" Target="../media/image20.png"/><Relationship Id="rId5" Type="http://schemas.openxmlformats.org/officeDocument/2006/relationships/image" Target="../media/image94.png"/><Relationship Id="rId15" Type="http://schemas.openxmlformats.org/officeDocument/2006/relationships/image" Target="../media/image16.png"/><Relationship Id="rId10" Type="http://schemas.openxmlformats.org/officeDocument/2006/relationships/image" Target="../media/image13.svg"/><Relationship Id="rId19" Type="http://schemas.microsoft.com/office/2017/06/relationships/model3d" Target="../media/model3d1.glb"/><Relationship Id="rId4" Type="http://schemas.openxmlformats.org/officeDocument/2006/relationships/hyperlink" Target="https://content-delivery-service.savvasrealize.com/content-delivery-service/eps/prod-realize-reader/api/item/a1f44774-14b5-4190-b1c5-2b63f32e8993/1/file/NA_Grade_6/OPS/xhtml/glossary.xhtml#P700101450100000000000000004431B" TargetMode="External"/><Relationship Id="rId9" Type="http://schemas.openxmlformats.org/officeDocument/2006/relationships/image" Target="../media/image12.png"/><Relationship Id="rId14" Type="http://schemas.openxmlformats.org/officeDocument/2006/relationships/image" Target="../media/image19.svg"/></Relationships>
</file>

<file path=ppt/slides/_rels/slide2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svg"/><Relationship Id="rId18" Type="http://schemas.openxmlformats.org/officeDocument/2006/relationships/image" Target="../media/image105.png"/><Relationship Id="rId3" Type="http://schemas.openxmlformats.org/officeDocument/2006/relationships/hyperlink" Target="https://content-delivery-service.savvasrealize.com/content-delivery-service/eps/prod-realize-reader/api/item/a1f44774-14b5-4190-b1c5-2b63f32e8993/1/file/NA_Grade_6/OPS/xhtml/glossary.xhtml#P7001014501000000000000000044602" TargetMode="External"/><Relationship Id="rId7" Type="http://schemas.openxmlformats.org/officeDocument/2006/relationships/image" Target="../media/image97.svg"/><Relationship Id="rId12" Type="http://schemas.openxmlformats.org/officeDocument/2006/relationships/image" Target="../media/image22.png"/><Relationship Id="rId17" Type="http://schemas.openxmlformats.org/officeDocument/2006/relationships/image" Target="../media/image104.jpeg"/><Relationship Id="rId2" Type="http://schemas.openxmlformats.org/officeDocument/2006/relationships/image" Target="../media/image1.jpeg"/><Relationship Id="rId16"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19.svg"/><Relationship Id="rId5" Type="http://schemas.openxmlformats.org/officeDocument/2006/relationships/image" Target="../media/image95.svg"/><Relationship Id="rId15" Type="http://schemas.openxmlformats.org/officeDocument/2006/relationships/image" Target="../media/image17.svg"/><Relationship Id="rId10" Type="http://schemas.openxmlformats.org/officeDocument/2006/relationships/image" Target="../media/image18.png"/><Relationship Id="rId4" Type="http://schemas.openxmlformats.org/officeDocument/2006/relationships/image" Target="../media/image94.png"/><Relationship Id="rId9" Type="http://schemas.openxmlformats.org/officeDocument/2006/relationships/image" Target="../media/image21.svg"/><Relationship Id="rId14" Type="http://schemas.openxmlformats.org/officeDocument/2006/relationships/image" Target="../media/image16.png"/></Relationships>
</file>

<file path=ppt/slides/_rels/slide2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3" Type="http://schemas.openxmlformats.org/officeDocument/2006/relationships/image" Target="../media/image11.sv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hyperlink" Target="https://content-delivery-service.savvasrealize.com/content-delivery-service/eps/prod-realize-reader/api/item/a1f44774-14b5-4190-b1c5-2b63f32e8993/1/file/NA_Grade_6/OPS/xhtml/glossary.xhtml#P70010145010000000000000000449CB" TargetMode="External"/><Relationship Id="rId21" Type="http://schemas.openxmlformats.org/officeDocument/2006/relationships/image" Target="../media/image19.svg"/><Relationship Id="rId7" Type="http://schemas.openxmlformats.org/officeDocument/2006/relationships/image" Target="../media/image5.svg"/><Relationship Id="rId12" Type="http://schemas.openxmlformats.org/officeDocument/2006/relationships/image" Target="../media/image10.png"/><Relationship Id="rId17" Type="http://schemas.openxmlformats.org/officeDocument/2006/relationships/image" Target="../media/image15.svg"/><Relationship Id="rId25" Type="http://schemas.openxmlformats.org/officeDocument/2006/relationships/image" Target="../media/image23.svg"/><Relationship Id="rId33" Type="http://schemas.openxmlformats.org/officeDocument/2006/relationships/image" Target="../media/image31.svg"/><Relationship Id="rId2" Type="http://schemas.openxmlformats.org/officeDocument/2006/relationships/image" Target="../media/image1.jpeg"/><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sv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24" Type="http://schemas.openxmlformats.org/officeDocument/2006/relationships/image" Target="../media/image22.png"/><Relationship Id="rId32" Type="http://schemas.openxmlformats.org/officeDocument/2006/relationships/image" Target="../media/image30.png"/><Relationship Id="rId5" Type="http://schemas.openxmlformats.org/officeDocument/2006/relationships/image" Target="../media/image3.svg"/><Relationship Id="rId15" Type="http://schemas.openxmlformats.org/officeDocument/2006/relationships/image" Target="../media/image13.svg"/><Relationship Id="rId23" Type="http://schemas.openxmlformats.org/officeDocument/2006/relationships/image" Target="../media/image21.sv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svg"/><Relationship Id="rId31" Type="http://schemas.openxmlformats.org/officeDocument/2006/relationships/image" Target="../media/image108.sv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svg"/><Relationship Id="rId30" Type="http://schemas.openxmlformats.org/officeDocument/2006/relationships/image" Target="../media/image107.png"/><Relationship Id="rId8" Type="http://schemas.openxmlformats.org/officeDocument/2006/relationships/image" Target="../media/image6.png"/></Relationships>
</file>

<file path=ppt/slides/_rels/slide28.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8.png"/><Relationship Id="rId18" Type="http://schemas.openxmlformats.org/officeDocument/2006/relationships/image" Target="../media/image23.svg"/><Relationship Id="rId3" Type="http://schemas.openxmlformats.org/officeDocument/2006/relationships/image" Target="../media/image2.png"/><Relationship Id="rId21" Type="http://schemas.openxmlformats.org/officeDocument/2006/relationships/image" Target="../media/image107.png"/><Relationship Id="rId7" Type="http://schemas.openxmlformats.org/officeDocument/2006/relationships/image" Target="../media/image6.png"/><Relationship Id="rId12" Type="http://schemas.openxmlformats.org/officeDocument/2006/relationships/image" Target="../media/image17.svg"/><Relationship Id="rId17" Type="http://schemas.openxmlformats.org/officeDocument/2006/relationships/image" Target="../media/image22.png"/><Relationship Id="rId25" Type="http://schemas.openxmlformats.org/officeDocument/2006/relationships/image" Target="../media/image109.png"/><Relationship Id="rId2" Type="http://schemas.openxmlformats.org/officeDocument/2006/relationships/image" Target="../media/image1.jpeg"/><Relationship Id="rId16" Type="http://schemas.openxmlformats.org/officeDocument/2006/relationships/image" Target="../media/image21.svg"/><Relationship Id="rId20" Type="http://schemas.openxmlformats.org/officeDocument/2006/relationships/image" Target="../media/image25.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6.png"/><Relationship Id="rId24" Type="http://schemas.openxmlformats.org/officeDocument/2006/relationships/image" Target="../media/image31.svg"/><Relationship Id="rId5" Type="http://schemas.openxmlformats.org/officeDocument/2006/relationships/image" Target="../media/image4.png"/><Relationship Id="rId15" Type="http://schemas.openxmlformats.org/officeDocument/2006/relationships/image" Target="../media/image20.png"/><Relationship Id="rId23" Type="http://schemas.openxmlformats.org/officeDocument/2006/relationships/image" Target="../media/image30.png"/><Relationship Id="rId10" Type="http://schemas.openxmlformats.org/officeDocument/2006/relationships/image" Target="../media/image9.svg"/><Relationship Id="rId19" Type="http://schemas.openxmlformats.org/officeDocument/2006/relationships/image" Target="../media/image24.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9.svg"/><Relationship Id="rId22" Type="http://schemas.openxmlformats.org/officeDocument/2006/relationships/image" Target="../media/image108.svg"/></Relationships>
</file>

<file path=ppt/slides/_rels/slide29.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8.png"/><Relationship Id="rId18" Type="http://schemas.openxmlformats.org/officeDocument/2006/relationships/image" Target="../media/image23.svg"/><Relationship Id="rId3" Type="http://schemas.openxmlformats.org/officeDocument/2006/relationships/image" Target="../media/image2.png"/><Relationship Id="rId21" Type="http://schemas.openxmlformats.org/officeDocument/2006/relationships/image" Target="../media/image107.png"/><Relationship Id="rId7" Type="http://schemas.openxmlformats.org/officeDocument/2006/relationships/image" Target="../media/image6.png"/><Relationship Id="rId12" Type="http://schemas.openxmlformats.org/officeDocument/2006/relationships/image" Target="../media/image17.svg"/><Relationship Id="rId17" Type="http://schemas.openxmlformats.org/officeDocument/2006/relationships/image" Target="../media/image22.png"/><Relationship Id="rId25" Type="http://schemas.openxmlformats.org/officeDocument/2006/relationships/image" Target="../media/image110.png"/><Relationship Id="rId2" Type="http://schemas.openxmlformats.org/officeDocument/2006/relationships/image" Target="../media/image1.jpeg"/><Relationship Id="rId16" Type="http://schemas.openxmlformats.org/officeDocument/2006/relationships/image" Target="../media/image21.svg"/><Relationship Id="rId20" Type="http://schemas.openxmlformats.org/officeDocument/2006/relationships/image" Target="../media/image25.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6.png"/><Relationship Id="rId24" Type="http://schemas.openxmlformats.org/officeDocument/2006/relationships/image" Target="../media/image31.svg"/><Relationship Id="rId5" Type="http://schemas.openxmlformats.org/officeDocument/2006/relationships/image" Target="../media/image4.png"/><Relationship Id="rId15" Type="http://schemas.openxmlformats.org/officeDocument/2006/relationships/image" Target="../media/image20.png"/><Relationship Id="rId23" Type="http://schemas.openxmlformats.org/officeDocument/2006/relationships/image" Target="../media/image30.png"/><Relationship Id="rId10" Type="http://schemas.openxmlformats.org/officeDocument/2006/relationships/image" Target="../media/image9.svg"/><Relationship Id="rId19" Type="http://schemas.openxmlformats.org/officeDocument/2006/relationships/image" Target="../media/image24.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9.svg"/><Relationship Id="rId22" Type="http://schemas.openxmlformats.org/officeDocument/2006/relationships/image" Target="../media/image108.svg"/></Relationships>
</file>

<file path=ppt/slides/_rels/slide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svg"/><Relationship Id="rId3" Type="http://schemas.openxmlformats.org/officeDocument/2006/relationships/hyperlink" Target="https://content-delivery-service.savvasrealize.com/content-delivery-service/eps/prod-realize-reader/api/item/a1f44774-14b5-4190-b1c5-2b63f32e8993/1/file/NA_Grade_6/OPS/xhtml/glossary.xhtml#P7001014501000000000000000044463" TargetMode="External"/><Relationship Id="rId7" Type="http://schemas.openxmlformats.org/officeDocument/2006/relationships/image" Target="../media/image97.svg"/><Relationship Id="rId12" Type="http://schemas.openxmlformats.org/officeDocument/2006/relationships/image" Target="../media/image22.png"/><Relationship Id="rId2" Type="http://schemas.openxmlformats.org/officeDocument/2006/relationships/image" Target="../media/image1.jpeg"/><Relationship Id="rId16" Type="http://schemas.openxmlformats.org/officeDocument/2006/relationships/image" Target="../media/image111.png"/><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19.svg"/><Relationship Id="rId5" Type="http://schemas.openxmlformats.org/officeDocument/2006/relationships/image" Target="../media/image95.svg"/><Relationship Id="rId15" Type="http://schemas.openxmlformats.org/officeDocument/2006/relationships/image" Target="../media/image17.svg"/><Relationship Id="rId10" Type="http://schemas.openxmlformats.org/officeDocument/2006/relationships/image" Target="../media/image18.png"/><Relationship Id="rId4" Type="http://schemas.openxmlformats.org/officeDocument/2006/relationships/image" Target="../media/image94.png"/><Relationship Id="rId9" Type="http://schemas.openxmlformats.org/officeDocument/2006/relationships/image" Target="../media/image21.svg"/><Relationship Id="rId14" Type="http://schemas.openxmlformats.org/officeDocument/2006/relationships/image" Target="../media/image16.png"/></Relationships>
</file>

<file path=ppt/slides/_rels/slide31.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16.png"/><Relationship Id="rId3" Type="http://schemas.openxmlformats.org/officeDocument/2006/relationships/image" Target="../media/image94.png"/><Relationship Id="rId7" Type="http://schemas.openxmlformats.org/officeDocument/2006/relationships/image" Target="../media/image20.png"/><Relationship Id="rId12" Type="http://schemas.openxmlformats.org/officeDocument/2006/relationships/image" Target="../media/image23.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7.svg"/><Relationship Id="rId11" Type="http://schemas.openxmlformats.org/officeDocument/2006/relationships/image" Target="../media/image22.png"/><Relationship Id="rId5" Type="http://schemas.openxmlformats.org/officeDocument/2006/relationships/image" Target="../media/image96.png"/><Relationship Id="rId15" Type="http://schemas.openxmlformats.org/officeDocument/2006/relationships/image" Target="../media/image112.png"/><Relationship Id="rId10" Type="http://schemas.openxmlformats.org/officeDocument/2006/relationships/image" Target="../media/image19.svg"/><Relationship Id="rId4" Type="http://schemas.openxmlformats.org/officeDocument/2006/relationships/image" Target="../media/image95.svg"/><Relationship Id="rId9" Type="http://schemas.openxmlformats.org/officeDocument/2006/relationships/image" Target="../media/image18.png"/><Relationship Id="rId14" Type="http://schemas.openxmlformats.org/officeDocument/2006/relationships/image" Target="../media/image17.svg"/></Relationships>
</file>

<file path=ppt/slides/_rels/slide32.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16.png"/><Relationship Id="rId3" Type="http://schemas.openxmlformats.org/officeDocument/2006/relationships/image" Target="../media/image94.png"/><Relationship Id="rId7" Type="http://schemas.openxmlformats.org/officeDocument/2006/relationships/image" Target="../media/image20.png"/><Relationship Id="rId12" Type="http://schemas.openxmlformats.org/officeDocument/2006/relationships/image" Target="../media/image23.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7.svg"/><Relationship Id="rId11" Type="http://schemas.openxmlformats.org/officeDocument/2006/relationships/image" Target="../media/image22.png"/><Relationship Id="rId5" Type="http://schemas.openxmlformats.org/officeDocument/2006/relationships/image" Target="../media/image96.png"/><Relationship Id="rId15" Type="http://schemas.openxmlformats.org/officeDocument/2006/relationships/image" Target="../media/image113.png"/><Relationship Id="rId10" Type="http://schemas.openxmlformats.org/officeDocument/2006/relationships/image" Target="../media/image19.svg"/><Relationship Id="rId4" Type="http://schemas.openxmlformats.org/officeDocument/2006/relationships/image" Target="../media/image95.svg"/><Relationship Id="rId9" Type="http://schemas.openxmlformats.org/officeDocument/2006/relationships/image" Target="../media/image18.png"/><Relationship Id="rId14" Type="http://schemas.openxmlformats.org/officeDocument/2006/relationships/image" Target="../media/image17.svg"/></Relationships>
</file>

<file path=ppt/slides/_rels/slide3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png"/><Relationship Id="rId1" Type="http://schemas.openxmlformats.org/officeDocument/2006/relationships/slideLayout" Target="../slideLayouts/slideLayout7.xml"/><Relationship Id="rId4" Type="http://schemas.openxmlformats.org/officeDocument/2006/relationships/image" Target="../media/image116.jpeg"/></Relationships>
</file>

<file path=ppt/slides/_rels/slide34.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16.png"/><Relationship Id="rId3" Type="http://schemas.openxmlformats.org/officeDocument/2006/relationships/image" Target="../media/image94.png"/><Relationship Id="rId7" Type="http://schemas.openxmlformats.org/officeDocument/2006/relationships/image" Target="../media/image20.png"/><Relationship Id="rId12" Type="http://schemas.openxmlformats.org/officeDocument/2006/relationships/image" Target="../media/image23.svg"/><Relationship Id="rId2" Type="http://schemas.openxmlformats.org/officeDocument/2006/relationships/image" Target="../media/image1.jpeg"/><Relationship Id="rId16" Type="http://schemas.openxmlformats.org/officeDocument/2006/relationships/image" Target="../media/image118.png"/><Relationship Id="rId1" Type="http://schemas.openxmlformats.org/officeDocument/2006/relationships/slideLayout" Target="../slideLayouts/slideLayout7.xml"/><Relationship Id="rId6" Type="http://schemas.openxmlformats.org/officeDocument/2006/relationships/image" Target="../media/image97.svg"/><Relationship Id="rId11" Type="http://schemas.openxmlformats.org/officeDocument/2006/relationships/image" Target="../media/image22.png"/><Relationship Id="rId5" Type="http://schemas.openxmlformats.org/officeDocument/2006/relationships/image" Target="../media/image96.png"/><Relationship Id="rId15" Type="http://schemas.openxmlformats.org/officeDocument/2006/relationships/image" Target="../media/image117.png"/><Relationship Id="rId10" Type="http://schemas.openxmlformats.org/officeDocument/2006/relationships/image" Target="../media/image19.svg"/><Relationship Id="rId4" Type="http://schemas.openxmlformats.org/officeDocument/2006/relationships/image" Target="../media/image95.svg"/><Relationship Id="rId9" Type="http://schemas.openxmlformats.org/officeDocument/2006/relationships/image" Target="../media/image18.png"/><Relationship Id="rId14" Type="http://schemas.openxmlformats.org/officeDocument/2006/relationships/image" Target="../media/image17.svg"/></Relationships>
</file>

<file path=ppt/slides/_rels/slide35.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16.png"/><Relationship Id="rId3" Type="http://schemas.openxmlformats.org/officeDocument/2006/relationships/image" Target="../media/image94.png"/><Relationship Id="rId7" Type="http://schemas.openxmlformats.org/officeDocument/2006/relationships/image" Target="../media/image20.png"/><Relationship Id="rId12" Type="http://schemas.openxmlformats.org/officeDocument/2006/relationships/image" Target="../media/image23.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7.svg"/><Relationship Id="rId11" Type="http://schemas.openxmlformats.org/officeDocument/2006/relationships/image" Target="../media/image22.png"/><Relationship Id="rId5" Type="http://schemas.openxmlformats.org/officeDocument/2006/relationships/image" Target="../media/image96.png"/><Relationship Id="rId10" Type="http://schemas.openxmlformats.org/officeDocument/2006/relationships/image" Target="../media/image19.svg"/><Relationship Id="rId4" Type="http://schemas.openxmlformats.org/officeDocument/2006/relationships/image" Target="../media/image95.svg"/><Relationship Id="rId9" Type="http://schemas.openxmlformats.org/officeDocument/2006/relationships/image" Target="../media/image18.png"/><Relationship Id="rId14" Type="http://schemas.openxmlformats.org/officeDocument/2006/relationships/image" Target="../media/image17.svg"/></Relationships>
</file>

<file path=ppt/slides/_rels/slide36.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16.png"/><Relationship Id="rId3" Type="http://schemas.openxmlformats.org/officeDocument/2006/relationships/image" Target="../media/image94.png"/><Relationship Id="rId7" Type="http://schemas.openxmlformats.org/officeDocument/2006/relationships/image" Target="../media/image20.png"/><Relationship Id="rId12" Type="http://schemas.openxmlformats.org/officeDocument/2006/relationships/image" Target="../media/image23.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7.svg"/><Relationship Id="rId11" Type="http://schemas.openxmlformats.org/officeDocument/2006/relationships/image" Target="../media/image22.png"/><Relationship Id="rId5" Type="http://schemas.openxmlformats.org/officeDocument/2006/relationships/image" Target="../media/image96.png"/><Relationship Id="rId15" Type="http://schemas.openxmlformats.org/officeDocument/2006/relationships/image" Target="../media/image119.png"/><Relationship Id="rId10" Type="http://schemas.openxmlformats.org/officeDocument/2006/relationships/image" Target="../media/image19.svg"/><Relationship Id="rId4" Type="http://schemas.openxmlformats.org/officeDocument/2006/relationships/image" Target="../media/image95.svg"/><Relationship Id="rId9" Type="http://schemas.openxmlformats.org/officeDocument/2006/relationships/image" Target="../media/image18.png"/><Relationship Id="rId14" Type="http://schemas.openxmlformats.org/officeDocument/2006/relationships/image" Target="../media/image17.svg"/></Relationships>
</file>

<file path=ppt/slides/_rels/slide37.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59.png"/><Relationship Id="rId7" Type="http://schemas.openxmlformats.org/officeDocument/2006/relationships/image" Target="../media/image65.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3.svg"/><Relationship Id="rId5" Type="http://schemas.openxmlformats.org/officeDocument/2006/relationships/image" Target="../media/image62.png"/><Relationship Id="rId10" Type="http://schemas.openxmlformats.org/officeDocument/2006/relationships/image" Target="../media/image68.svg"/><Relationship Id="rId4" Type="http://schemas.openxmlformats.org/officeDocument/2006/relationships/image" Target="../media/image60.svg"/><Relationship Id="rId9" Type="http://schemas.openxmlformats.org/officeDocument/2006/relationships/image" Target="../media/image67.png"/></Relationships>
</file>

<file path=ppt/slides/_rels/slide38.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4.png"/><Relationship Id="rId18" Type="http://schemas.openxmlformats.org/officeDocument/2006/relationships/image" Target="../media/image7.svg"/><Relationship Id="rId3" Type="http://schemas.openxmlformats.org/officeDocument/2006/relationships/image" Target="../media/image14.png"/><Relationship Id="rId21" Type="http://schemas.openxmlformats.org/officeDocument/2006/relationships/image" Target="../media/image120.jpeg"/><Relationship Id="rId7" Type="http://schemas.openxmlformats.org/officeDocument/2006/relationships/image" Target="../media/image20.png"/><Relationship Id="rId12" Type="http://schemas.openxmlformats.org/officeDocument/2006/relationships/image" Target="../media/image17.svg"/><Relationship Id="rId17" Type="http://schemas.openxmlformats.org/officeDocument/2006/relationships/image" Target="../media/image6.png"/><Relationship Id="rId2" Type="http://schemas.openxmlformats.org/officeDocument/2006/relationships/image" Target="../media/image1.jpeg"/><Relationship Id="rId16" Type="http://schemas.openxmlformats.org/officeDocument/2006/relationships/image" Target="../media/image27.svg"/><Relationship Id="rId20" Type="http://schemas.openxmlformats.org/officeDocument/2006/relationships/image" Target="../media/image31.sv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16.png"/><Relationship Id="rId24" Type="http://schemas.openxmlformats.org/officeDocument/2006/relationships/image" Target="../media/image123.png"/><Relationship Id="rId5" Type="http://schemas.openxmlformats.org/officeDocument/2006/relationships/image" Target="../media/image18.png"/><Relationship Id="rId15" Type="http://schemas.openxmlformats.org/officeDocument/2006/relationships/image" Target="../media/image26.png"/><Relationship Id="rId23" Type="http://schemas.openxmlformats.org/officeDocument/2006/relationships/image" Target="../media/image122.jpeg"/><Relationship Id="rId10" Type="http://schemas.openxmlformats.org/officeDocument/2006/relationships/image" Target="../media/image23.svg"/><Relationship Id="rId19" Type="http://schemas.openxmlformats.org/officeDocument/2006/relationships/image" Target="../media/image30.png"/><Relationship Id="rId4" Type="http://schemas.openxmlformats.org/officeDocument/2006/relationships/image" Target="../media/image15.svg"/><Relationship Id="rId9" Type="http://schemas.openxmlformats.org/officeDocument/2006/relationships/image" Target="../media/image22.png"/><Relationship Id="rId14" Type="http://schemas.openxmlformats.org/officeDocument/2006/relationships/image" Target="../media/image25.svg"/><Relationship Id="rId22" Type="http://schemas.openxmlformats.org/officeDocument/2006/relationships/image" Target="../media/image121.jpeg"/></Relationships>
</file>

<file path=ppt/slides/_rels/slide39.xml.rels><?xml version="1.0" encoding="UTF-8" standalone="yes"?>
<Relationships xmlns="http://schemas.openxmlformats.org/package/2006/relationships"><Relationship Id="rId13" Type="http://schemas.openxmlformats.org/officeDocument/2006/relationships/image" Target="../media/image12.png"/><Relationship Id="rId18" Type="http://schemas.openxmlformats.org/officeDocument/2006/relationships/image" Target="../media/image17.svg"/><Relationship Id="rId26" Type="http://schemas.openxmlformats.org/officeDocument/2006/relationships/image" Target="../media/image25.sv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image" Target="../media/image24.png"/><Relationship Id="rId33" Type="http://schemas.openxmlformats.org/officeDocument/2006/relationships/image" Target="../media/image124.jpeg"/><Relationship Id="rId2" Type="http://schemas.openxmlformats.org/officeDocument/2006/relationships/image" Target="../media/image1.jpeg"/><Relationship Id="rId16" Type="http://schemas.openxmlformats.org/officeDocument/2006/relationships/image" Target="../media/image15.svg"/><Relationship Id="rId20" Type="http://schemas.openxmlformats.org/officeDocument/2006/relationships/image" Target="../media/image19.svg"/><Relationship Id="rId29"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svg"/><Relationship Id="rId32" Type="http://schemas.openxmlformats.org/officeDocument/2006/relationships/image" Target="../media/image31.sv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svg"/><Relationship Id="rId10" Type="http://schemas.openxmlformats.org/officeDocument/2006/relationships/image" Target="../media/image9.svg"/><Relationship Id="rId19" Type="http://schemas.openxmlformats.org/officeDocument/2006/relationships/image" Target="../media/image18.png"/><Relationship Id="rId31" Type="http://schemas.openxmlformats.org/officeDocument/2006/relationships/image" Target="../media/image30.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 Id="rId27" Type="http://schemas.openxmlformats.org/officeDocument/2006/relationships/image" Target="../media/image26.png"/><Relationship Id="rId30" Type="http://schemas.openxmlformats.org/officeDocument/2006/relationships/image" Target="../media/image108.svg"/><Relationship Id="rId8" Type="http://schemas.openxmlformats.org/officeDocument/2006/relationships/image" Target="../media/image7.svg"/></Relationships>
</file>

<file path=ppt/slides/_rels/slide4.xml.rels><?xml version="1.0" encoding="UTF-8" standalone="yes"?>
<Relationships xmlns="http://schemas.openxmlformats.org/package/2006/relationships"><Relationship Id="rId13" Type="http://schemas.openxmlformats.org/officeDocument/2006/relationships/image" Target="../media/image12.png"/><Relationship Id="rId18" Type="http://schemas.openxmlformats.org/officeDocument/2006/relationships/image" Target="../media/image17.svg"/><Relationship Id="rId26" Type="http://schemas.openxmlformats.org/officeDocument/2006/relationships/image" Target="../media/image25.sv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image" Target="../media/image24.png"/><Relationship Id="rId33" Type="http://schemas.openxmlformats.org/officeDocument/2006/relationships/image" Target="../media/image34.png"/><Relationship Id="rId2" Type="http://schemas.openxmlformats.org/officeDocument/2006/relationships/image" Target="../media/image1.jpeg"/><Relationship Id="rId16" Type="http://schemas.openxmlformats.org/officeDocument/2006/relationships/image" Target="../media/image15.svg"/><Relationship Id="rId20" Type="http://schemas.openxmlformats.org/officeDocument/2006/relationships/image" Target="../media/image19.svg"/><Relationship Id="rId29"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svg"/><Relationship Id="rId32" Type="http://schemas.openxmlformats.org/officeDocument/2006/relationships/image" Target="../media/image31.sv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svg"/><Relationship Id="rId10" Type="http://schemas.openxmlformats.org/officeDocument/2006/relationships/image" Target="../media/image9.svg"/><Relationship Id="rId19" Type="http://schemas.openxmlformats.org/officeDocument/2006/relationships/image" Target="../media/image18.png"/><Relationship Id="rId31" Type="http://schemas.openxmlformats.org/officeDocument/2006/relationships/image" Target="../media/image30.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 Id="rId27" Type="http://schemas.openxmlformats.org/officeDocument/2006/relationships/image" Target="../media/image26.png"/><Relationship Id="rId30" Type="http://schemas.openxmlformats.org/officeDocument/2006/relationships/image" Target="../media/image29.svg"/><Relationship Id="rId8" Type="http://schemas.openxmlformats.org/officeDocument/2006/relationships/image" Target="../media/image7.svg"/></Relationships>
</file>

<file path=ppt/slides/_rels/slide40.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6.png"/><Relationship Id="rId18" Type="http://schemas.openxmlformats.org/officeDocument/2006/relationships/image" Target="../media/image21.svg"/><Relationship Id="rId26" Type="http://schemas.openxmlformats.org/officeDocument/2006/relationships/image" Target="../media/image108.svg"/><Relationship Id="rId3" Type="http://schemas.openxmlformats.org/officeDocument/2006/relationships/image" Target="../media/image2.png"/><Relationship Id="rId21" Type="http://schemas.openxmlformats.org/officeDocument/2006/relationships/image" Target="../media/image24.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20.png"/><Relationship Id="rId25" Type="http://schemas.openxmlformats.org/officeDocument/2006/relationships/image" Target="../media/image107.png"/><Relationship Id="rId2" Type="http://schemas.openxmlformats.org/officeDocument/2006/relationships/image" Target="../media/image1.jpeg"/><Relationship Id="rId16" Type="http://schemas.openxmlformats.org/officeDocument/2006/relationships/image" Target="../media/image19.svg"/><Relationship Id="rId20" Type="http://schemas.openxmlformats.org/officeDocument/2006/relationships/image" Target="../media/image23.svg"/><Relationship Id="rId29"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7.svg"/><Relationship Id="rId32" Type="http://schemas.openxmlformats.org/officeDocument/2006/relationships/image" Target="../media/image126.png"/><Relationship Id="rId5" Type="http://schemas.openxmlformats.org/officeDocument/2006/relationships/image" Target="../media/image4.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15.svg"/><Relationship Id="rId10" Type="http://schemas.openxmlformats.org/officeDocument/2006/relationships/image" Target="../media/image9.svg"/><Relationship Id="rId19" Type="http://schemas.openxmlformats.org/officeDocument/2006/relationships/image" Target="../media/image22.png"/><Relationship Id="rId31" Type="http://schemas.openxmlformats.org/officeDocument/2006/relationships/image" Target="../media/image125.jpe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7.svg"/><Relationship Id="rId22" Type="http://schemas.openxmlformats.org/officeDocument/2006/relationships/image" Target="../media/image25.svg"/><Relationship Id="rId27" Type="http://schemas.openxmlformats.org/officeDocument/2006/relationships/image" Target="../media/image14.png"/><Relationship Id="rId30" Type="http://schemas.openxmlformats.org/officeDocument/2006/relationships/image" Target="../media/image31.svg"/></Relationships>
</file>

<file path=ppt/slides/_rels/slide4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8.png"/><Relationship Id="rId18" Type="http://schemas.openxmlformats.org/officeDocument/2006/relationships/image" Target="../media/image23.svg"/><Relationship Id="rId26" Type="http://schemas.openxmlformats.org/officeDocument/2006/relationships/image" Target="../media/image31.svg"/><Relationship Id="rId3" Type="http://schemas.openxmlformats.org/officeDocument/2006/relationships/image" Target="../media/image2.png"/><Relationship Id="rId21" Type="http://schemas.openxmlformats.org/officeDocument/2006/relationships/image" Target="../media/image107.png"/><Relationship Id="rId7" Type="http://schemas.openxmlformats.org/officeDocument/2006/relationships/image" Target="../media/image6.png"/><Relationship Id="rId12" Type="http://schemas.openxmlformats.org/officeDocument/2006/relationships/image" Target="../media/image17.svg"/><Relationship Id="rId17" Type="http://schemas.openxmlformats.org/officeDocument/2006/relationships/image" Target="../media/image22.png"/><Relationship Id="rId25" Type="http://schemas.openxmlformats.org/officeDocument/2006/relationships/image" Target="../media/image30.png"/><Relationship Id="rId2" Type="http://schemas.openxmlformats.org/officeDocument/2006/relationships/image" Target="../media/image1.jpeg"/><Relationship Id="rId16" Type="http://schemas.openxmlformats.org/officeDocument/2006/relationships/image" Target="../media/image21.svg"/><Relationship Id="rId20" Type="http://schemas.openxmlformats.org/officeDocument/2006/relationships/image" Target="../media/image25.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6.png"/><Relationship Id="rId24" Type="http://schemas.openxmlformats.org/officeDocument/2006/relationships/image" Target="../media/image15.svg"/><Relationship Id="rId5" Type="http://schemas.openxmlformats.org/officeDocument/2006/relationships/image" Target="../media/image4.png"/><Relationship Id="rId15" Type="http://schemas.openxmlformats.org/officeDocument/2006/relationships/image" Target="../media/image20.png"/><Relationship Id="rId23" Type="http://schemas.openxmlformats.org/officeDocument/2006/relationships/image" Target="../media/image14.png"/><Relationship Id="rId28" Type="http://schemas.openxmlformats.org/officeDocument/2006/relationships/image" Target="../media/image128.png"/><Relationship Id="rId10" Type="http://schemas.openxmlformats.org/officeDocument/2006/relationships/image" Target="../media/image9.svg"/><Relationship Id="rId19" Type="http://schemas.openxmlformats.org/officeDocument/2006/relationships/image" Target="../media/image24.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9.svg"/><Relationship Id="rId22" Type="http://schemas.openxmlformats.org/officeDocument/2006/relationships/image" Target="../media/image108.svg"/><Relationship Id="rId27" Type="http://schemas.openxmlformats.org/officeDocument/2006/relationships/image" Target="../media/image127.png"/></Relationships>
</file>

<file path=ppt/slides/_rels/slide4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7.xml"/><Relationship Id="rId5" Type="http://schemas.openxmlformats.org/officeDocument/2006/relationships/image" Target="../media/image132.png"/><Relationship Id="rId4" Type="http://schemas.openxmlformats.org/officeDocument/2006/relationships/image" Target="../media/image131.png"/></Relationships>
</file>

<file path=ppt/slides/_rels/slide4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hyperlink" Target="https://quizizz.com/join/quiz/59cadac66e1ae71100bbba33/start?from=admin" TargetMode="Externa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116.jpeg"/><Relationship Id="rId2" Type="http://schemas.openxmlformats.org/officeDocument/2006/relationships/image" Target="../media/image134.jpeg"/><Relationship Id="rId1" Type="http://schemas.openxmlformats.org/officeDocument/2006/relationships/slideLayout" Target="../slideLayouts/slideLayout7.xml"/><Relationship Id="rId6" Type="http://schemas.openxmlformats.org/officeDocument/2006/relationships/image" Target="../media/image115.jpeg"/><Relationship Id="rId5" Type="http://schemas.openxmlformats.org/officeDocument/2006/relationships/image" Target="../media/image114.png"/><Relationship Id="rId4" Type="http://schemas.openxmlformats.org/officeDocument/2006/relationships/image" Target="../media/image95.svg"/></Relationships>
</file>

<file path=ppt/slides/_rels/slide45.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37.gif"/><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3" Type="http://schemas.openxmlformats.org/officeDocument/2006/relationships/image" Target="../media/image11.sv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1.jpeg"/><Relationship Id="rId21" Type="http://schemas.openxmlformats.org/officeDocument/2006/relationships/image" Target="../media/image19.svg"/><Relationship Id="rId34" Type="http://schemas.openxmlformats.org/officeDocument/2006/relationships/image" Target="../media/image35.png"/><Relationship Id="rId7" Type="http://schemas.openxmlformats.org/officeDocument/2006/relationships/image" Target="../media/image5.svg"/><Relationship Id="rId12" Type="http://schemas.openxmlformats.org/officeDocument/2006/relationships/image" Target="../media/image10.png"/><Relationship Id="rId17" Type="http://schemas.openxmlformats.org/officeDocument/2006/relationships/image" Target="../media/image15.svg"/><Relationship Id="rId25" Type="http://schemas.openxmlformats.org/officeDocument/2006/relationships/image" Target="../media/image23.svg"/><Relationship Id="rId33" Type="http://schemas.openxmlformats.org/officeDocument/2006/relationships/image" Target="../media/image31.svg"/><Relationship Id="rId2" Type="http://schemas.openxmlformats.org/officeDocument/2006/relationships/notesSlide" Target="../notesSlides/notesSlide3.xml"/><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sv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24" Type="http://schemas.openxmlformats.org/officeDocument/2006/relationships/image" Target="../media/image22.png"/><Relationship Id="rId32" Type="http://schemas.openxmlformats.org/officeDocument/2006/relationships/image" Target="../media/image30.png"/><Relationship Id="rId5" Type="http://schemas.openxmlformats.org/officeDocument/2006/relationships/image" Target="../media/image3.svg"/><Relationship Id="rId15" Type="http://schemas.openxmlformats.org/officeDocument/2006/relationships/image" Target="../media/image13.svg"/><Relationship Id="rId23" Type="http://schemas.openxmlformats.org/officeDocument/2006/relationships/image" Target="../media/image21.sv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svg"/><Relationship Id="rId31" Type="http://schemas.openxmlformats.org/officeDocument/2006/relationships/image" Target="../media/image29.sv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svg"/><Relationship Id="rId30" Type="http://schemas.openxmlformats.org/officeDocument/2006/relationships/image" Target="../media/image28.png"/><Relationship Id="rId8"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8.png"/><Relationship Id="rId3" Type="http://schemas.openxmlformats.org/officeDocument/2006/relationships/image" Target="../media/image36.png"/><Relationship Id="rId7" Type="http://schemas.openxmlformats.org/officeDocument/2006/relationships/image" Target="../media/image10.png"/><Relationship Id="rId12" Type="http://schemas.openxmlformats.org/officeDocument/2006/relationships/image" Target="../media/image21.svg"/><Relationship Id="rId17" Type="http://schemas.openxmlformats.org/officeDocument/2006/relationships/image" Target="../media/image38.png"/><Relationship Id="rId2" Type="http://schemas.openxmlformats.org/officeDocument/2006/relationships/image" Target="../media/image1.jpe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20.png"/><Relationship Id="rId5" Type="http://schemas.openxmlformats.org/officeDocument/2006/relationships/image" Target="../media/image2.png"/><Relationship Id="rId15" Type="http://schemas.openxmlformats.org/officeDocument/2006/relationships/image" Target="../media/image16.png"/><Relationship Id="rId10" Type="http://schemas.openxmlformats.org/officeDocument/2006/relationships/image" Target="../media/image15.svg"/><Relationship Id="rId4" Type="http://schemas.openxmlformats.org/officeDocument/2006/relationships/image" Target="../media/image37.svg"/><Relationship Id="rId9" Type="http://schemas.openxmlformats.org/officeDocument/2006/relationships/image" Target="../media/image14.png"/><Relationship Id="rId14" Type="http://schemas.openxmlformats.org/officeDocument/2006/relationships/image" Target="../media/image19.svg"/></Relationships>
</file>

<file path=ppt/slides/_rels/slide7.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8.png"/><Relationship Id="rId3" Type="http://schemas.openxmlformats.org/officeDocument/2006/relationships/image" Target="../media/image36.png"/><Relationship Id="rId7" Type="http://schemas.openxmlformats.org/officeDocument/2006/relationships/image" Target="../media/image10.png"/><Relationship Id="rId12" Type="http://schemas.openxmlformats.org/officeDocument/2006/relationships/image" Target="../media/image21.svg"/><Relationship Id="rId2" Type="http://schemas.openxmlformats.org/officeDocument/2006/relationships/image" Target="../media/image1.jpe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20.png"/><Relationship Id="rId5" Type="http://schemas.openxmlformats.org/officeDocument/2006/relationships/image" Target="../media/image2.png"/><Relationship Id="rId15" Type="http://schemas.openxmlformats.org/officeDocument/2006/relationships/image" Target="../media/image16.png"/><Relationship Id="rId10" Type="http://schemas.openxmlformats.org/officeDocument/2006/relationships/image" Target="../media/image15.svg"/><Relationship Id="rId4" Type="http://schemas.openxmlformats.org/officeDocument/2006/relationships/image" Target="../media/image37.svg"/><Relationship Id="rId9" Type="http://schemas.openxmlformats.org/officeDocument/2006/relationships/image" Target="../media/image14.png"/><Relationship Id="rId14" Type="http://schemas.openxmlformats.org/officeDocument/2006/relationships/image" Target="../media/image19.svg"/></Relationships>
</file>

<file path=ppt/slides/_rels/slide8.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5.png"/><Relationship Id="rId18" Type="http://schemas.openxmlformats.org/officeDocument/2006/relationships/image" Target="../media/image48.svg"/><Relationship Id="rId26" Type="http://schemas.openxmlformats.org/officeDocument/2006/relationships/hyperlink" Target="https://content-delivery-service.savvasrealize.com/content-delivery-service/eps/prod-realize-reader/api/item/a1f44774-14b5-4190-b1c5-2b63f32e8993/1/file/NA_Grade_6/OPS/xhtml/glossary.xhtml#P7001014501000000000000000044602" TargetMode="External"/><Relationship Id="rId3" Type="http://schemas.openxmlformats.org/officeDocument/2006/relationships/image" Target="../media/image39.png"/><Relationship Id="rId21" Type="http://schemas.openxmlformats.org/officeDocument/2006/relationships/hyperlink" Target="https://content-delivery-service.savvasrealize.com/content-delivery-service/eps/prod-realize-reader/api/item/a1f44774-14b5-4190-b1c5-2b63f32e8993/1/file/NA_Grade_6/OPS/xhtml/glossary.xhtml#P700101450100000000000000004492B" TargetMode="External"/><Relationship Id="rId7" Type="http://schemas.openxmlformats.org/officeDocument/2006/relationships/image" Target="../media/image43.png"/><Relationship Id="rId12" Type="http://schemas.openxmlformats.org/officeDocument/2006/relationships/image" Target="../media/image21.svg"/><Relationship Id="rId17" Type="http://schemas.openxmlformats.org/officeDocument/2006/relationships/image" Target="../media/image47.png"/><Relationship Id="rId25" Type="http://schemas.openxmlformats.org/officeDocument/2006/relationships/hyperlink" Target="https://content-delivery-service.savvasrealize.com/content-delivery-service/eps/prod-realize-reader/api/item/a1f44774-14b5-4190-b1c5-2b63f32e8993/1/file/NA_Grade_6/OPS/xhtml/glossary.xhtml#P700101450100000000000000004431B" TargetMode="External"/><Relationship Id="rId2" Type="http://schemas.openxmlformats.org/officeDocument/2006/relationships/image" Target="../media/image1.jpeg"/><Relationship Id="rId16" Type="http://schemas.openxmlformats.org/officeDocument/2006/relationships/image" Target="../media/image17.svg"/><Relationship Id="rId20" Type="http://schemas.openxmlformats.org/officeDocument/2006/relationships/image" Target="../media/image50.svg"/><Relationship Id="rId29" Type="http://schemas.openxmlformats.org/officeDocument/2006/relationships/hyperlink" Target="https://content-delivery-service.savvasrealize.com/content-delivery-service/eps/prod-realize-reader/api/item/a1f44774-14b5-4190-b1c5-2b63f32e8993/1/file/NA_Grade_6/OPS/xhtml/glossary.xhtml#P70010145010000000000000000449C3" TargetMode="External"/><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image" Target="../media/image20.png"/><Relationship Id="rId24" Type="http://schemas.openxmlformats.org/officeDocument/2006/relationships/hyperlink" Target="https://content-delivery-service.savvasrealize.com/content-delivery-service/eps/prod-realize-reader/api/item/a1f44774-14b5-4190-b1c5-2b63f32e8993/1/file/NA_Grade_6/OPS/xhtml/glossary.xhtml#P70010145010000000000000000443CB" TargetMode="External"/><Relationship Id="rId5" Type="http://schemas.openxmlformats.org/officeDocument/2006/relationships/image" Target="../media/image41.png"/><Relationship Id="rId15" Type="http://schemas.openxmlformats.org/officeDocument/2006/relationships/image" Target="../media/image16.png"/><Relationship Id="rId23" Type="http://schemas.openxmlformats.org/officeDocument/2006/relationships/hyperlink" Target="https://content-delivery-service.savvasrealize.com/content-delivery-service/eps/prod-realize-reader/api/item/a1f44774-14b5-4190-b1c5-2b63f32e8993/1/file/NA_Grade_6/OPS/xhtml/glossary.xhtml#P7001014501000000000000000044B31" TargetMode="External"/><Relationship Id="rId28" Type="http://schemas.openxmlformats.org/officeDocument/2006/relationships/hyperlink" Target="https://content-delivery-service.savvasrealize.com/content-delivery-service/eps/prod-realize-reader/api/item/a1f44774-14b5-4190-b1c5-2b63f32e8993/1/file/NA_Grade_6/OPS/xhtml/glossary.xhtml#P7001014501000000000000000044463" TargetMode="External"/><Relationship Id="rId10" Type="http://schemas.openxmlformats.org/officeDocument/2006/relationships/image" Target="../media/image29.svg"/><Relationship Id="rId19" Type="http://schemas.openxmlformats.org/officeDocument/2006/relationships/image" Target="../media/image49.png"/><Relationship Id="rId4" Type="http://schemas.openxmlformats.org/officeDocument/2006/relationships/image" Target="../media/image40.svg"/><Relationship Id="rId9" Type="http://schemas.openxmlformats.org/officeDocument/2006/relationships/image" Target="../media/image28.png"/><Relationship Id="rId14" Type="http://schemas.openxmlformats.org/officeDocument/2006/relationships/image" Target="../media/image46.svg"/><Relationship Id="rId22" Type="http://schemas.openxmlformats.org/officeDocument/2006/relationships/hyperlink" Target="https://content-delivery-service.savvasrealize.com/content-delivery-service/eps/prod-realize-reader/api/item/a1f44774-14b5-4190-b1c5-2b63f32e8993/1/file/NA_Grade_6/OPS/xhtml/glossary.xhtml#P7001014501000000000000000044E0D" TargetMode="External"/><Relationship Id="rId27" Type="http://schemas.openxmlformats.org/officeDocument/2006/relationships/hyperlink" Target="https://content-delivery-service.savvasrealize.com/content-delivery-service/eps/prod-realize-reader/api/item/a1f44774-14b5-4190-b1c5-2b63f32e8993/1/file/NA_Grade_6/OPS/xhtml/glossary.xhtml#P70010145010000000000000000449CB"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26" Type="http://schemas.openxmlformats.org/officeDocument/2006/relationships/image" Target="../media/image25.sv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jpeg"/><Relationship Id="rId16" Type="http://schemas.openxmlformats.org/officeDocument/2006/relationships/image" Target="../media/image15.svg"/><Relationship Id="rId20" Type="http://schemas.openxmlformats.org/officeDocument/2006/relationships/image" Target="../media/image19.svg"/><Relationship Id="rId29"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svg"/><Relationship Id="rId32" Type="http://schemas.openxmlformats.org/officeDocument/2006/relationships/image" Target="../media/image31.sv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svg"/><Relationship Id="rId10" Type="http://schemas.openxmlformats.org/officeDocument/2006/relationships/image" Target="../media/image9.svg"/><Relationship Id="rId19" Type="http://schemas.openxmlformats.org/officeDocument/2006/relationships/image" Target="../media/image18.png"/><Relationship Id="rId31" Type="http://schemas.openxmlformats.org/officeDocument/2006/relationships/image" Target="../media/image30.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 Id="rId27" Type="http://schemas.openxmlformats.org/officeDocument/2006/relationships/image" Target="../media/image26.png"/><Relationship Id="rId30"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txBody>
          <a:bodyPr/>
          <a:lstStyle/>
          <a:p>
            <a:endParaRPr lang="en-US"/>
          </a:p>
        </p:txBody>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txBody>
              <a:bodyPr/>
              <a:lstStyle/>
              <a:p>
                <a:endParaRPr lang="en-US"/>
              </a:p>
            </p:txBody>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txBody>
              <a:bodyPr/>
              <a:lstStyle/>
              <a:p>
                <a:endParaRPr lang="en-US"/>
              </a:p>
            </p:txBody>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txBody>
              <a:bodyPr/>
              <a:lstStyle/>
              <a:p>
                <a:endParaRPr lang="en-US"/>
              </a:p>
            </p:txBody>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txBody>
              <a:bodyPr/>
              <a:lstStyle/>
              <a:p>
                <a:endParaRPr lang="en-US"/>
              </a:p>
            </p:txBody>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6" name="TextBox 16"/>
          <p:cNvSpPr txBox="1"/>
          <p:nvPr/>
        </p:nvSpPr>
        <p:spPr>
          <a:xfrm>
            <a:off x="2816122" y="2816640"/>
            <a:ext cx="12553091" cy="6052939"/>
          </a:xfrm>
          <a:prstGeom prst="rect">
            <a:avLst/>
          </a:prstGeom>
        </p:spPr>
        <p:txBody>
          <a:bodyPr lIns="0" tIns="0" rIns="0" bIns="0" rtlCol="0" anchor="t">
            <a:spAutoFit/>
          </a:bodyPr>
          <a:lstStyle/>
          <a:p>
            <a:pPr algn="ctr">
              <a:lnSpc>
                <a:spcPts val="11833"/>
              </a:lnSpc>
            </a:pPr>
            <a:r>
              <a:rPr lang="en-US" sz="13601" spc="557" dirty="0">
                <a:solidFill>
                  <a:srgbClr val="043241"/>
                </a:solidFill>
                <a:latin typeface="Marykate"/>
              </a:rPr>
              <a:t>DESCRIBING AND CLASSIFYING MATTER</a:t>
            </a:r>
          </a:p>
          <a:p>
            <a:pPr algn="ctr">
              <a:lnSpc>
                <a:spcPts val="11833"/>
              </a:lnSpc>
            </a:pPr>
            <a:r>
              <a:rPr lang="en-US" sz="13601" spc="557" dirty="0">
                <a:solidFill>
                  <a:srgbClr val="043241"/>
                </a:solidFill>
                <a:latin typeface="Marykate"/>
              </a:rPr>
              <a:t>Gr 6</a:t>
            </a:r>
          </a:p>
        </p:txBody>
      </p:sp>
      <p:sp>
        <p:nvSpPr>
          <p:cNvPr id="17" name="Freeform 17"/>
          <p:cNvSpPr/>
          <p:nvPr/>
        </p:nvSpPr>
        <p:spPr>
          <a:xfrm rot="-4590959">
            <a:off x="15997142" y="3573304"/>
            <a:ext cx="2538932" cy="2538932"/>
          </a:xfrm>
          <a:custGeom>
            <a:avLst/>
            <a:gdLst/>
            <a:ahLst/>
            <a:cxnLst/>
            <a:rect l="l" t="t" r="r" b="b"/>
            <a:pathLst>
              <a:path w="2538932" h="2538932">
                <a:moveTo>
                  <a:pt x="0" y="0"/>
                </a:moveTo>
                <a:lnTo>
                  <a:pt x="2538932" y="0"/>
                </a:lnTo>
                <a:lnTo>
                  <a:pt x="2538932" y="2538932"/>
                </a:lnTo>
                <a:lnTo>
                  <a:pt x="0" y="25389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8" name="Freeform 18"/>
          <p:cNvSpPr/>
          <p:nvPr/>
        </p:nvSpPr>
        <p:spPr>
          <a:xfrm rot="-10325232" flipV="1">
            <a:off x="-735485" y="106452"/>
            <a:ext cx="2815623" cy="2815623"/>
          </a:xfrm>
          <a:custGeom>
            <a:avLst/>
            <a:gdLst/>
            <a:ahLst/>
            <a:cxnLst/>
            <a:rect l="l" t="t" r="r" b="b"/>
            <a:pathLst>
              <a:path w="2815623" h="2815623">
                <a:moveTo>
                  <a:pt x="0" y="2815623"/>
                </a:moveTo>
                <a:lnTo>
                  <a:pt x="2815623" y="2815623"/>
                </a:lnTo>
                <a:lnTo>
                  <a:pt x="2815623" y="0"/>
                </a:lnTo>
                <a:lnTo>
                  <a:pt x="0" y="0"/>
                </a:lnTo>
                <a:lnTo>
                  <a:pt x="0" y="2815623"/>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9" name="Freeform 19"/>
          <p:cNvSpPr/>
          <p:nvPr/>
        </p:nvSpPr>
        <p:spPr>
          <a:xfrm rot="-2049497">
            <a:off x="125050" y="6657359"/>
            <a:ext cx="2053555" cy="2933651"/>
          </a:xfrm>
          <a:custGeom>
            <a:avLst/>
            <a:gdLst/>
            <a:ahLst/>
            <a:cxnLst/>
            <a:rect l="l" t="t" r="r" b="b"/>
            <a:pathLst>
              <a:path w="2053555" h="2933651">
                <a:moveTo>
                  <a:pt x="0" y="0"/>
                </a:moveTo>
                <a:lnTo>
                  <a:pt x="2053556" y="0"/>
                </a:lnTo>
                <a:lnTo>
                  <a:pt x="2053556" y="2933650"/>
                </a:lnTo>
                <a:lnTo>
                  <a:pt x="0" y="29336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Freeform 20"/>
          <p:cNvSpPr/>
          <p:nvPr/>
        </p:nvSpPr>
        <p:spPr>
          <a:xfrm rot="-2245013">
            <a:off x="1141207" y="2386216"/>
            <a:ext cx="880607" cy="1841573"/>
          </a:xfrm>
          <a:custGeom>
            <a:avLst/>
            <a:gdLst/>
            <a:ahLst/>
            <a:cxnLst/>
            <a:rect l="l" t="t" r="r" b="b"/>
            <a:pathLst>
              <a:path w="880607" h="1841573">
                <a:moveTo>
                  <a:pt x="0" y="0"/>
                </a:moveTo>
                <a:lnTo>
                  <a:pt x="880606" y="0"/>
                </a:lnTo>
                <a:lnTo>
                  <a:pt x="880606" y="1841573"/>
                </a:lnTo>
                <a:lnTo>
                  <a:pt x="0" y="18415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1" name="Freeform 21"/>
          <p:cNvSpPr/>
          <p:nvPr/>
        </p:nvSpPr>
        <p:spPr>
          <a:xfrm rot="1254325">
            <a:off x="-2461" y="4984554"/>
            <a:ext cx="2288606" cy="678260"/>
          </a:xfrm>
          <a:custGeom>
            <a:avLst/>
            <a:gdLst/>
            <a:ahLst/>
            <a:cxnLst/>
            <a:rect l="l" t="t" r="r" b="b"/>
            <a:pathLst>
              <a:path w="2288606" h="678260">
                <a:moveTo>
                  <a:pt x="0" y="0"/>
                </a:moveTo>
                <a:lnTo>
                  <a:pt x="2288606" y="0"/>
                </a:lnTo>
                <a:lnTo>
                  <a:pt x="2288606" y="678260"/>
                </a:lnTo>
                <a:lnTo>
                  <a:pt x="0" y="6782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2" name="Freeform 22"/>
          <p:cNvSpPr/>
          <p:nvPr/>
        </p:nvSpPr>
        <p:spPr>
          <a:xfrm>
            <a:off x="16156784" y="6407053"/>
            <a:ext cx="2131216" cy="2080842"/>
          </a:xfrm>
          <a:custGeom>
            <a:avLst/>
            <a:gdLst/>
            <a:ahLst/>
            <a:cxnLst/>
            <a:rect l="l" t="t" r="r" b="b"/>
            <a:pathLst>
              <a:path w="2131216" h="2080842">
                <a:moveTo>
                  <a:pt x="0" y="0"/>
                </a:moveTo>
                <a:lnTo>
                  <a:pt x="2131216" y="0"/>
                </a:lnTo>
                <a:lnTo>
                  <a:pt x="2131216" y="2080842"/>
                </a:lnTo>
                <a:lnTo>
                  <a:pt x="0" y="208084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3" name="Freeform 23"/>
          <p:cNvSpPr/>
          <p:nvPr/>
        </p:nvSpPr>
        <p:spPr>
          <a:xfrm rot="1052783">
            <a:off x="15429461" y="420538"/>
            <a:ext cx="1171974" cy="2052821"/>
          </a:xfrm>
          <a:custGeom>
            <a:avLst/>
            <a:gdLst/>
            <a:ahLst/>
            <a:cxnLst/>
            <a:rect l="l" t="t" r="r" b="b"/>
            <a:pathLst>
              <a:path w="1171974" h="2052821">
                <a:moveTo>
                  <a:pt x="0" y="0"/>
                </a:moveTo>
                <a:lnTo>
                  <a:pt x="1171974" y="0"/>
                </a:lnTo>
                <a:lnTo>
                  <a:pt x="1171974" y="2052821"/>
                </a:lnTo>
                <a:lnTo>
                  <a:pt x="0" y="20528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 name="Freeform 24"/>
          <p:cNvSpPr/>
          <p:nvPr/>
        </p:nvSpPr>
        <p:spPr>
          <a:xfrm rot="1612873">
            <a:off x="16578786" y="2115729"/>
            <a:ext cx="1078345" cy="1913193"/>
          </a:xfrm>
          <a:custGeom>
            <a:avLst/>
            <a:gdLst/>
            <a:ahLst/>
            <a:cxnLst/>
            <a:rect l="l" t="t" r="r" b="b"/>
            <a:pathLst>
              <a:path w="1078345" h="1913193">
                <a:moveTo>
                  <a:pt x="0" y="0"/>
                </a:moveTo>
                <a:lnTo>
                  <a:pt x="1078345" y="0"/>
                </a:lnTo>
                <a:lnTo>
                  <a:pt x="1078345" y="1913193"/>
                </a:lnTo>
                <a:lnTo>
                  <a:pt x="0" y="191319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5" name="Freeform 25"/>
          <p:cNvSpPr/>
          <p:nvPr/>
        </p:nvSpPr>
        <p:spPr>
          <a:xfrm>
            <a:off x="1984971" y="6344082"/>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26" name="Freeform 26"/>
          <p:cNvSpPr/>
          <p:nvPr/>
        </p:nvSpPr>
        <p:spPr>
          <a:xfrm>
            <a:off x="17402703" y="8895672"/>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grpSp>
        <p:nvGrpSpPr>
          <p:cNvPr id="27" name="Group 27"/>
          <p:cNvGrpSpPr>
            <a:grpSpLocks noChangeAspect="1"/>
          </p:cNvGrpSpPr>
          <p:nvPr/>
        </p:nvGrpSpPr>
        <p:grpSpPr>
          <a:xfrm rot="1977585">
            <a:off x="17291502" y="858834"/>
            <a:ext cx="512498" cy="269991"/>
            <a:chOff x="0" y="0"/>
            <a:chExt cx="1610360" cy="848360"/>
          </a:xfrm>
        </p:grpSpPr>
        <p:sp>
          <p:nvSpPr>
            <p:cNvPr id="28" name="Freeform 2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29" name="Group 29"/>
          <p:cNvGrpSpPr/>
          <p:nvPr/>
        </p:nvGrpSpPr>
        <p:grpSpPr>
          <a:xfrm>
            <a:off x="2030890" y="4603934"/>
            <a:ext cx="229651" cy="229651"/>
            <a:chOff x="0" y="0"/>
            <a:chExt cx="6350000" cy="6350000"/>
          </a:xfrm>
        </p:grpSpPr>
        <p:sp>
          <p:nvSpPr>
            <p:cNvPr id="30" name="Freeform 3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31" name="Freeform 31"/>
          <p:cNvSpPr/>
          <p:nvPr/>
        </p:nvSpPr>
        <p:spPr>
          <a:xfrm>
            <a:off x="399457" y="351276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32" name="Freeform 32"/>
          <p:cNvSpPr/>
          <p:nvPr/>
        </p:nvSpPr>
        <p:spPr>
          <a:xfrm>
            <a:off x="16814686" y="1469307"/>
            <a:ext cx="451922" cy="405086"/>
          </a:xfrm>
          <a:custGeom>
            <a:avLst/>
            <a:gdLst/>
            <a:ahLst/>
            <a:cxnLst/>
            <a:rect l="l" t="t" r="r" b="b"/>
            <a:pathLst>
              <a:path w="451922" h="405086">
                <a:moveTo>
                  <a:pt x="0" y="0"/>
                </a:moveTo>
                <a:lnTo>
                  <a:pt x="451922" y="0"/>
                </a:lnTo>
                <a:lnTo>
                  <a:pt x="451922" y="405086"/>
                </a:lnTo>
                <a:lnTo>
                  <a:pt x="0" y="405086"/>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33" name="Freeform 33"/>
          <p:cNvSpPr/>
          <p:nvPr/>
        </p:nvSpPr>
        <p:spPr>
          <a:xfrm>
            <a:off x="15694641" y="3085316"/>
            <a:ext cx="420451" cy="427445"/>
          </a:xfrm>
          <a:custGeom>
            <a:avLst/>
            <a:gdLst/>
            <a:ahLst/>
            <a:cxnLst/>
            <a:rect l="l" t="t" r="r" b="b"/>
            <a:pathLst>
              <a:path w="420451" h="427445">
                <a:moveTo>
                  <a:pt x="0" y="0"/>
                </a:moveTo>
                <a:lnTo>
                  <a:pt x="420451" y="0"/>
                </a:lnTo>
                <a:lnTo>
                  <a:pt x="420451" y="427445"/>
                </a:lnTo>
                <a:lnTo>
                  <a:pt x="0" y="42744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nvGrpSpPr>
          <p:cNvPr id="34" name="Group 34"/>
          <p:cNvGrpSpPr/>
          <p:nvPr/>
        </p:nvGrpSpPr>
        <p:grpSpPr>
          <a:xfrm>
            <a:off x="2490694" y="9376318"/>
            <a:ext cx="229651" cy="229651"/>
            <a:chOff x="0" y="0"/>
            <a:chExt cx="6350000" cy="6350000"/>
          </a:xfrm>
        </p:grpSpPr>
        <p:sp>
          <p:nvSpPr>
            <p:cNvPr id="35" name="Freeform 3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36" name="Freeform 36"/>
          <p:cNvSpPr/>
          <p:nvPr/>
        </p:nvSpPr>
        <p:spPr>
          <a:xfrm rot="-771795">
            <a:off x="2865448" y="1647521"/>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37" name="Freeform 37"/>
          <p:cNvSpPr/>
          <p:nvPr/>
        </p:nvSpPr>
        <p:spPr>
          <a:xfrm rot="4678159">
            <a:off x="15159154" y="375441"/>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grpSp>
        <p:nvGrpSpPr>
          <p:cNvPr id="38" name="Group 38"/>
          <p:cNvGrpSpPr>
            <a:grpSpLocks noChangeAspect="1"/>
          </p:cNvGrpSpPr>
          <p:nvPr/>
        </p:nvGrpSpPr>
        <p:grpSpPr>
          <a:xfrm rot="1977585">
            <a:off x="3370855" y="9474682"/>
            <a:ext cx="498419" cy="262574"/>
            <a:chOff x="0" y="0"/>
            <a:chExt cx="1610360" cy="848360"/>
          </a:xfrm>
        </p:grpSpPr>
        <p:sp>
          <p:nvSpPr>
            <p:cNvPr id="39" name="Freeform 3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
        <p:nvSpPr>
          <p:cNvPr id="40" name="Freeform 40"/>
          <p:cNvSpPr/>
          <p:nvPr/>
        </p:nvSpPr>
        <p:spPr>
          <a:xfrm>
            <a:off x="2748353" y="788814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grpSp>
        <p:nvGrpSpPr>
          <p:cNvPr id="41" name="Group 41"/>
          <p:cNvGrpSpPr/>
          <p:nvPr/>
        </p:nvGrpSpPr>
        <p:grpSpPr>
          <a:xfrm>
            <a:off x="14170004" y="614952"/>
            <a:ext cx="252393" cy="252393"/>
            <a:chOff x="0" y="0"/>
            <a:chExt cx="6350000" cy="6350000"/>
          </a:xfrm>
        </p:grpSpPr>
        <p:sp>
          <p:nvSpPr>
            <p:cNvPr id="42" name="Freeform 4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grpSp>
        <p:nvGrpSpPr>
          <p:cNvPr id="43" name="Group 43"/>
          <p:cNvGrpSpPr/>
          <p:nvPr/>
        </p:nvGrpSpPr>
        <p:grpSpPr>
          <a:xfrm>
            <a:off x="2102176" y="1987440"/>
            <a:ext cx="229651" cy="229651"/>
            <a:chOff x="0" y="0"/>
            <a:chExt cx="6350000" cy="6350000"/>
          </a:xfrm>
        </p:grpSpPr>
        <p:sp>
          <p:nvSpPr>
            <p:cNvPr id="44" name="Freeform 4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grpSp>
        <p:nvGrpSpPr>
          <p:cNvPr id="45" name="Group 45"/>
          <p:cNvGrpSpPr>
            <a:grpSpLocks noChangeAspect="1"/>
          </p:cNvGrpSpPr>
          <p:nvPr/>
        </p:nvGrpSpPr>
        <p:grpSpPr>
          <a:xfrm rot="-921396">
            <a:off x="16540798" y="9558525"/>
            <a:ext cx="547777" cy="288577"/>
            <a:chOff x="0" y="0"/>
            <a:chExt cx="1610360" cy="848360"/>
          </a:xfrm>
        </p:grpSpPr>
        <p:sp>
          <p:nvSpPr>
            <p:cNvPr id="46" name="Freeform 4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
        <p:nvSpPr>
          <p:cNvPr id="47" name="Freeform 47"/>
          <p:cNvSpPr/>
          <p:nvPr/>
        </p:nvSpPr>
        <p:spPr>
          <a:xfrm rot="432686">
            <a:off x="2912608" y="-670724"/>
            <a:ext cx="2225071" cy="2156296"/>
          </a:xfrm>
          <a:custGeom>
            <a:avLst/>
            <a:gdLst/>
            <a:ahLst/>
            <a:cxnLst/>
            <a:rect l="l" t="t" r="r" b="b"/>
            <a:pathLst>
              <a:path w="2225071" h="2156296">
                <a:moveTo>
                  <a:pt x="0" y="0"/>
                </a:moveTo>
                <a:lnTo>
                  <a:pt x="2225071" y="0"/>
                </a:lnTo>
                <a:lnTo>
                  <a:pt x="2225071" y="2156296"/>
                </a:lnTo>
                <a:lnTo>
                  <a:pt x="0" y="2156296"/>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48" name="Freeform 48"/>
          <p:cNvSpPr/>
          <p:nvPr/>
        </p:nvSpPr>
        <p:spPr>
          <a:xfrm rot="1153974">
            <a:off x="15418170" y="8432300"/>
            <a:ext cx="635916" cy="2347340"/>
          </a:xfrm>
          <a:custGeom>
            <a:avLst/>
            <a:gdLst/>
            <a:ahLst/>
            <a:cxnLst/>
            <a:rect l="l" t="t" r="r" b="b"/>
            <a:pathLst>
              <a:path w="635916" h="2347340">
                <a:moveTo>
                  <a:pt x="0" y="0"/>
                </a:moveTo>
                <a:lnTo>
                  <a:pt x="635916" y="0"/>
                </a:lnTo>
                <a:lnTo>
                  <a:pt x="635916" y="2347339"/>
                </a:lnTo>
                <a:lnTo>
                  <a:pt x="0" y="2347339"/>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49" name="Freeform 49"/>
          <p:cNvSpPr/>
          <p:nvPr/>
        </p:nvSpPr>
        <p:spPr>
          <a:xfrm rot="-842482">
            <a:off x="3931404" y="8366112"/>
            <a:ext cx="1054904" cy="2072133"/>
          </a:xfrm>
          <a:custGeom>
            <a:avLst/>
            <a:gdLst/>
            <a:ahLst/>
            <a:cxnLst/>
            <a:rect l="l" t="t" r="r" b="b"/>
            <a:pathLst>
              <a:path w="1054904" h="2072133">
                <a:moveTo>
                  <a:pt x="0" y="0"/>
                </a:moveTo>
                <a:lnTo>
                  <a:pt x="1054904" y="0"/>
                </a:lnTo>
                <a:lnTo>
                  <a:pt x="1054904" y="2072132"/>
                </a:lnTo>
                <a:lnTo>
                  <a:pt x="0" y="2072132"/>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a:p>
        </p:txBody>
      </p:sp>
      <p:sp>
        <p:nvSpPr>
          <p:cNvPr id="50" name="Freeform 50"/>
          <p:cNvSpPr/>
          <p:nvPr/>
        </p:nvSpPr>
        <p:spPr>
          <a:xfrm>
            <a:off x="5649993" y="934707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51" name="Freeform 51"/>
          <p:cNvSpPr/>
          <p:nvPr/>
        </p:nvSpPr>
        <p:spPr>
          <a:xfrm rot="-684765">
            <a:off x="13333465" y="8957720"/>
            <a:ext cx="850155" cy="1508339"/>
          </a:xfrm>
          <a:custGeom>
            <a:avLst/>
            <a:gdLst/>
            <a:ahLst/>
            <a:cxnLst/>
            <a:rect l="l" t="t" r="r" b="b"/>
            <a:pathLst>
              <a:path w="850155" h="1508339">
                <a:moveTo>
                  <a:pt x="0" y="0"/>
                </a:moveTo>
                <a:lnTo>
                  <a:pt x="850155" y="0"/>
                </a:lnTo>
                <a:lnTo>
                  <a:pt x="850155" y="1508339"/>
                </a:lnTo>
                <a:lnTo>
                  <a:pt x="0" y="150833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52" name="Freeform 52"/>
          <p:cNvSpPr/>
          <p:nvPr/>
        </p:nvSpPr>
        <p:spPr>
          <a:xfrm>
            <a:off x="280356" y="9140282"/>
            <a:ext cx="238202" cy="236037"/>
          </a:xfrm>
          <a:custGeom>
            <a:avLst/>
            <a:gdLst/>
            <a:ahLst/>
            <a:cxnLst/>
            <a:rect l="l" t="t" r="r" b="b"/>
            <a:pathLst>
              <a:path w="238202" h="236037">
                <a:moveTo>
                  <a:pt x="0" y="0"/>
                </a:moveTo>
                <a:lnTo>
                  <a:pt x="238202" y="0"/>
                </a:lnTo>
                <a:lnTo>
                  <a:pt x="238202" y="236036"/>
                </a:lnTo>
                <a:lnTo>
                  <a:pt x="0" y="23603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53" name="Freeform 53"/>
          <p:cNvSpPr/>
          <p:nvPr/>
        </p:nvSpPr>
        <p:spPr>
          <a:xfrm>
            <a:off x="14550558" y="1200069"/>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nvGrpSpPr>
          <p:cNvPr id="54" name="Group 54"/>
          <p:cNvGrpSpPr/>
          <p:nvPr/>
        </p:nvGrpSpPr>
        <p:grpSpPr>
          <a:xfrm>
            <a:off x="17374128" y="5789409"/>
            <a:ext cx="208069" cy="208069"/>
            <a:chOff x="0" y="0"/>
            <a:chExt cx="6350000" cy="6350000"/>
          </a:xfrm>
        </p:grpSpPr>
        <p:sp>
          <p:nvSpPr>
            <p:cNvPr id="55" name="Freeform 5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56" name="Freeform 56"/>
          <p:cNvSpPr/>
          <p:nvPr/>
        </p:nvSpPr>
        <p:spPr>
          <a:xfrm>
            <a:off x="14599093" y="8855697"/>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57" name="Freeform 57"/>
          <p:cNvSpPr/>
          <p:nvPr/>
        </p:nvSpPr>
        <p:spPr>
          <a:xfrm rot="-9414156">
            <a:off x="12901159" y="-655176"/>
            <a:ext cx="938638" cy="1962931"/>
          </a:xfrm>
          <a:custGeom>
            <a:avLst/>
            <a:gdLst/>
            <a:ahLst/>
            <a:cxnLst/>
            <a:rect l="l" t="t" r="r" b="b"/>
            <a:pathLst>
              <a:path w="938638" h="1962931">
                <a:moveTo>
                  <a:pt x="0" y="0"/>
                </a:moveTo>
                <a:lnTo>
                  <a:pt x="938638" y="0"/>
                </a:lnTo>
                <a:lnTo>
                  <a:pt x="938638" y="1962931"/>
                </a:lnTo>
                <a:lnTo>
                  <a:pt x="0" y="19629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8" name="Freeform 58"/>
          <p:cNvSpPr/>
          <p:nvPr/>
        </p:nvSpPr>
        <p:spPr>
          <a:xfrm>
            <a:off x="5565863" y="375966"/>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59" name="Freeform 59"/>
          <p:cNvSpPr/>
          <p:nvPr/>
        </p:nvSpPr>
        <p:spPr>
          <a:xfrm rot="4678159">
            <a:off x="12300890" y="9540296"/>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grpSp>
        <p:nvGrpSpPr>
          <p:cNvPr id="60" name="Group 60"/>
          <p:cNvGrpSpPr/>
          <p:nvPr/>
        </p:nvGrpSpPr>
        <p:grpSpPr>
          <a:xfrm>
            <a:off x="12018872" y="362559"/>
            <a:ext cx="252393" cy="252393"/>
            <a:chOff x="0" y="0"/>
            <a:chExt cx="6350000" cy="6350000"/>
          </a:xfrm>
        </p:grpSpPr>
        <p:sp>
          <p:nvSpPr>
            <p:cNvPr id="61" name="Freeform 6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E65C7E"/>
            </a:solidFill>
          </p:spPr>
          <p:txBody>
            <a:bodyPr/>
            <a:lstStyle/>
            <a:p>
              <a:endParaRPr lang="en-US"/>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txBody>
          <a:bodyPr/>
          <a:lstStyle/>
          <a:p>
            <a:endParaRPr lang="en-US"/>
          </a:p>
        </p:txBody>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txBody>
              <a:bodyPr/>
              <a:lstStyle/>
              <a:p>
                <a:endParaRPr lang="en-US"/>
              </a:p>
            </p:txBody>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txBody>
              <a:bodyPr/>
              <a:lstStyle/>
              <a:p>
                <a:endParaRPr lang="en-US"/>
              </a:p>
            </p:txBody>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txBody>
              <a:bodyPr/>
              <a:lstStyle/>
              <a:p>
                <a:endParaRPr lang="en-US"/>
              </a:p>
            </p:txBody>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txBody>
              <a:bodyPr/>
              <a:lstStyle/>
              <a:p>
                <a:endParaRPr lang="en-US"/>
              </a:p>
            </p:txBody>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6" name="TextBox 16"/>
          <p:cNvSpPr txBox="1"/>
          <p:nvPr/>
        </p:nvSpPr>
        <p:spPr>
          <a:xfrm>
            <a:off x="3860020" y="783284"/>
            <a:ext cx="11258986" cy="1661668"/>
          </a:xfrm>
          <a:prstGeom prst="rect">
            <a:avLst/>
          </a:prstGeom>
        </p:spPr>
        <p:txBody>
          <a:bodyPr lIns="0" tIns="0" rIns="0" bIns="0" rtlCol="0" anchor="t">
            <a:spAutoFit/>
          </a:bodyPr>
          <a:lstStyle/>
          <a:p>
            <a:pPr algn="ctr">
              <a:lnSpc>
                <a:spcPts val="12970"/>
              </a:lnSpc>
            </a:pPr>
            <a:r>
              <a:rPr lang="en-US" sz="10899" spc="359">
                <a:solidFill>
                  <a:srgbClr val="00AD9C"/>
                </a:solidFill>
                <a:latin typeface="Marykate Heavy"/>
              </a:rPr>
              <a:t>MATTER</a:t>
            </a:r>
          </a:p>
        </p:txBody>
      </p:sp>
      <p:sp>
        <p:nvSpPr>
          <p:cNvPr id="17" name="TextBox 17"/>
          <p:cNvSpPr txBox="1"/>
          <p:nvPr/>
        </p:nvSpPr>
        <p:spPr>
          <a:xfrm>
            <a:off x="2809247" y="2534321"/>
            <a:ext cx="13360531" cy="5645150"/>
          </a:xfrm>
          <a:prstGeom prst="rect">
            <a:avLst/>
          </a:prstGeom>
        </p:spPr>
        <p:txBody>
          <a:bodyPr lIns="0" tIns="0" rIns="0" bIns="0" rtlCol="0" anchor="t">
            <a:spAutoFit/>
          </a:bodyPr>
          <a:lstStyle/>
          <a:p>
            <a:pPr algn="ctr">
              <a:lnSpc>
                <a:spcPts val="5354"/>
              </a:lnSpc>
            </a:pPr>
            <a:endParaRPr/>
          </a:p>
          <a:p>
            <a:pPr algn="ctr">
              <a:lnSpc>
                <a:spcPts val="6544"/>
              </a:lnSpc>
            </a:pPr>
            <a:r>
              <a:rPr lang="en-US" sz="5499">
                <a:solidFill>
                  <a:srgbClr val="DB3349"/>
                </a:solidFill>
                <a:latin typeface="Dosis Bold"/>
              </a:rPr>
              <a:t>Anything that has mass and takes up space is</a:t>
            </a:r>
            <a:r>
              <a:rPr lang="en-US" sz="5499">
                <a:solidFill>
                  <a:srgbClr val="003933"/>
                </a:solidFill>
                <a:latin typeface="Dosis"/>
              </a:rPr>
              <a:t> </a:t>
            </a:r>
            <a:r>
              <a:rPr lang="en-US" sz="5499" u="sng">
                <a:solidFill>
                  <a:srgbClr val="003933"/>
                </a:solidFill>
                <a:latin typeface="Dosis Heavy"/>
                <a:hlinkClick r:id="rId3" tooltip="https://content-delivery-service.savvasrealize.com/content-delivery-service/eps/prod-realize-reader/api/item/a1f44774-14b5-4190-b1c5-2b63f32e8993/1/file/NA_Grade_6/OPS/xhtml/glossary.xhtml#P700101450100000000000000004492B"/>
              </a:rPr>
              <a:t>matter</a:t>
            </a:r>
            <a:r>
              <a:rPr lang="en-US" sz="5499">
                <a:solidFill>
                  <a:srgbClr val="003933"/>
                </a:solidFill>
                <a:latin typeface="Dosis"/>
              </a:rPr>
              <a:t>. Wood, metal, paper, glass, cloth, plastic, and air are all matter. In fact, you are made of matter, too. We classify different types of matter by their properties. Some matter is visible, some is not. </a:t>
            </a:r>
          </a:p>
        </p:txBody>
      </p:sp>
      <p:sp>
        <p:nvSpPr>
          <p:cNvPr id="18" name="Freeform 18"/>
          <p:cNvSpPr/>
          <p:nvPr/>
        </p:nvSpPr>
        <p:spPr>
          <a:xfrm rot="542064">
            <a:off x="756896" y="536471"/>
            <a:ext cx="2436139" cy="2838721"/>
          </a:xfrm>
          <a:custGeom>
            <a:avLst/>
            <a:gdLst/>
            <a:ahLst/>
            <a:cxnLst/>
            <a:rect l="l" t="t" r="r" b="b"/>
            <a:pathLst>
              <a:path w="2436139" h="2838721">
                <a:moveTo>
                  <a:pt x="0" y="0"/>
                </a:moveTo>
                <a:lnTo>
                  <a:pt x="2436139" y="0"/>
                </a:lnTo>
                <a:lnTo>
                  <a:pt x="2436139" y="2838721"/>
                </a:lnTo>
                <a:lnTo>
                  <a:pt x="0" y="28387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Freeform 19"/>
          <p:cNvSpPr/>
          <p:nvPr/>
        </p:nvSpPr>
        <p:spPr>
          <a:xfrm rot="-10325232" flipV="1">
            <a:off x="175308" y="7691307"/>
            <a:ext cx="2736104" cy="2736104"/>
          </a:xfrm>
          <a:custGeom>
            <a:avLst/>
            <a:gdLst/>
            <a:ahLst/>
            <a:cxnLst/>
            <a:rect l="l" t="t" r="r" b="b"/>
            <a:pathLst>
              <a:path w="2736104" h="2736104">
                <a:moveTo>
                  <a:pt x="0" y="2736104"/>
                </a:moveTo>
                <a:lnTo>
                  <a:pt x="2736104" y="2736104"/>
                </a:lnTo>
                <a:lnTo>
                  <a:pt x="2736104" y="0"/>
                </a:lnTo>
                <a:lnTo>
                  <a:pt x="0" y="0"/>
                </a:lnTo>
                <a:lnTo>
                  <a:pt x="0" y="2736104"/>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Freeform 20"/>
          <p:cNvSpPr/>
          <p:nvPr/>
        </p:nvSpPr>
        <p:spPr>
          <a:xfrm rot="-734777">
            <a:off x="15770377" y="503404"/>
            <a:ext cx="1637282" cy="2904855"/>
          </a:xfrm>
          <a:custGeom>
            <a:avLst/>
            <a:gdLst/>
            <a:ahLst/>
            <a:cxnLst/>
            <a:rect l="l" t="t" r="r" b="b"/>
            <a:pathLst>
              <a:path w="1637282" h="2904855">
                <a:moveTo>
                  <a:pt x="0" y="0"/>
                </a:moveTo>
                <a:lnTo>
                  <a:pt x="1637282" y="0"/>
                </a:lnTo>
                <a:lnTo>
                  <a:pt x="1637282" y="2904855"/>
                </a:lnTo>
                <a:lnTo>
                  <a:pt x="0" y="290485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21" name="Group 21"/>
          <p:cNvGrpSpPr/>
          <p:nvPr/>
        </p:nvGrpSpPr>
        <p:grpSpPr>
          <a:xfrm>
            <a:off x="1860140" y="4039872"/>
            <a:ext cx="229651" cy="229651"/>
            <a:chOff x="0" y="0"/>
            <a:chExt cx="6350000" cy="6350000"/>
          </a:xfrm>
        </p:grpSpPr>
        <p:sp>
          <p:nvSpPr>
            <p:cNvPr id="22" name="Freeform 2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23" name="Freeform 23"/>
          <p:cNvSpPr/>
          <p:nvPr/>
        </p:nvSpPr>
        <p:spPr>
          <a:xfrm>
            <a:off x="558467" y="4269523"/>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4" name="Freeform 24"/>
          <p:cNvSpPr/>
          <p:nvPr/>
        </p:nvSpPr>
        <p:spPr>
          <a:xfrm rot="-771795">
            <a:off x="717946" y="7310183"/>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nvGrpSpPr>
          <p:cNvPr id="25" name="Group 25"/>
          <p:cNvGrpSpPr>
            <a:grpSpLocks noChangeAspect="1"/>
          </p:cNvGrpSpPr>
          <p:nvPr/>
        </p:nvGrpSpPr>
        <p:grpSpPr>
          <a:xfrm rot="1977585">
            <a:off x="3269116" y="9426276"/>
            <a:ext cx="498419" cy="262574"/>
            <a:chOff x="0" y="0"/>
            <a:chExt cx="1610360" cy="848360"/>
          </a:xfrm>
        </p:grpSpPr>
        <p:sp>
          <p:nvSpPr>
            <p:cNvPr id="26" name="Freeform 2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27" name="Group 27"/>
          <p:cNvGrpSpPr/>
          <p:nvPr/>
        </p:nvGrpSpPr>
        <p:grpSpPr>
          <a:xfrm>
            <a:off x="2030890" y="9258300"/>
            <a:ext cx="229651" cy="229651"/>
            <a:chOff x="0" y="0"/>
            <a:chExt cx="6350000" cy="6350000"/>
          </a:xfrm>
        </p:grpSpPr>
        <p:sp>
          <p:nvSpPr>
            <p:cNvPr id="28" name="Freeform 2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29" name="Freeform 29"/>
          <p:cNvSpPr/>
          <p:nvPr/>
        </p:nvSpPr>
        <p:spPr>
          <a:xfrm>
            <a:off x="1857760" y="616768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grpSp>
        <p:nvGrpSpPr>
          <p:cNvPr id="30" name="Group 30"/>
          <p:cNvGrpSpPr>
            <a:grpSpLocks noChangeAspect="1"/>
          </p:cNvGrpSpPr>
          <p:nvPr/>
        </p:nvGrpSpPr>
        <p:grpSpPr>
          <a:xfrm rot="-874149">
            <a:off x="1053712" y="5439604"/>
            <a:ext cx="498419" cy="262574"/>
            <a:chOff x="0" y="0"/>
            <a:chExt cx="1610360" cy="848360"/>
          </a:xfrm>
        </p:grpSpPr>
        <p:sp>
          <p:nvSpPr>
            <p:cNvPr id="31" name="Freeform 31"/>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
        <p:nvSpPr>
          <p:cNvPr id="32" name="Freeform 32"/>
          <p:cNvSpPr/>
          <p:nvPr/>
        </p:nvSpPr>
        <p:spPr>
          <a:xfrm>
            <a:off x="3850273" y="792809"/>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grpSp>
        <p:nvGrpSpPr>
          <p:cNvPr id="33" name="Group 33"/>
          <p:cNvGrpSpPr/>
          <p:nvPr/>
        </p:nvGrpSpPr>
        <p:grpSpPr>
          <a:xfrm rot="-2074858">
            <a:off x="15366099" y="2674126"/>
            <a:ext cx="229651" cy="229651"/>
            <a:chOff x="0" y="0"/>
            <a:chExt cx="6350000" cy="6350000"/>
          </a:xfrm>
        </p:grpSpPr>
        <p:sp>
          <p:nvSpPr>
            <p:cNvPr id="34" name="Freeform 3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35" name="Freeform 35"/>
          <p:cNvSpPr/>
          <p:nvPr/>
        </p:nvSpPr>
        <p:spPr>
          <a:xfrm rot="-2074858">
            <a:off x="14586618" y="83955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6" name="Freeform 36"/>
          <p:cNvSpPr/>
          <p:nvPr/>
        </p:nvSpPr>
        <p:spPr>
          <a:xfrm rot="-2846654">
            <a:off x="17042444" y="5898826"/>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7" name="Freeform 37"/>
          <p:cNvSpPr/>
          <p:nvPr/>
        </p:nvSpPr>
        <p:spPr>
          <a:xfrm rot="-2074858">
            <a:off x="17279532" y="4129890"/>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grpSp>
        <p:nvGrpSpPr>
          <p:cNvPr id="38" name="Group 38"/>
          <p:cNvGrpSpPr>
            <a:grpSpLocks noChangeAspect="1"/>
          </p:cNvGrpSpPr>
          <p:nvPr/>
        </p:nvGrpSpPr>
        <p:grpSpPr>
          <a:xfrm rot="-2949008">
            <a:off x="15866380" y="4469518"/>
            <a:ext cx="498419" cy="262574"/>
            <a:chOff x="0" y="0"/>
            <a:chExt cx="1610360" cy="848360"/>
          </a:xfrm>
        </p:grpSpPr>
        <p:sp>
          <p:nvSpPr>
            <p:cNvPr id="39" name="Freeform 3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40" name="Group 40"/>
          <p:cNvGrpSpPr>
            <a:grpSpLocks noChangeAspect="1"/>
          </p:cNvGrpSpPr>
          <p:nvPr/>
        </p:nvGrpSpPr>
        <p:grpSpPr>
          <a:xfrm rot="-2949008">
            <a:off x="14359241" y="9446041"/>
            <a:ext cx="498419" cy="262574"/>
            <a:chOff x="0" y="0"/>
            <a:chExt cx="1610360" cy="848360"/>
          </a:xfrm>
        </p:grpSpPr>
        <p:sp>
          <p:nvSpPr>
            <p:cNvPr id="41" name="Freeform 41"/>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42" name="Group 42"/>
          <p:cNvGrpSpPr/>
          <p:nvPr/>
        </p:nvGrpSpPr>
        <p:grpSpPr>
          <a:xfrm>
            <a:off x="15738452" y="6288751"/>
            <a:ext cx="229651" cy="229651"/>
            <a:chOff x="0" y="0"/>
            <a:chExt cx="6350000" cy="6350000"/>
          </a:xfrm>
        </p:grpSpPr>
        <p:sp>
          <p:nvSpPr>
            <p:cNvPr id="43" name="Freeform 4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44" name="Freeform 44"/>
          <p:cNvSpPr/>
          <p:nvPr/>
        </p:nvSpPr>
        <p:spPr>
          <a:xfrm>
            <a:off x="4314334" y="8056061"/>
            <a:ext cx="2370255" cy="1795648"/>
          </a:xfrm>
          <a:custGeom>
            <a:avLst/>
            <a:gdLst/>
            <a:ahLst/>
            <a:cxnLst/>
            <a:rect l="l" t="t" r="r" b="b"/>
            <a:pathLst>
              <a:path w="2370255" h="1795648">
                <a:moveTo>
                  <a:pt x="0" y="0"/>
                </a:moveTo>
                <a:lnTo>
                  <a:pt x="2370255" y="0"/>
                </a:lnTo>
                <a:lnTo>
                  <a:pt x="2370255" y="1795648"/>
                </a:lnTo>
                <a:lnTo>
                  <a:pt x="0" y="179564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45" name="Freeform 45"/>
          <p:cNvSpPr/>
          <p:nvPr/>
        </p:nvSpPr>
        <p:spPr>
          <a:xfrm>
            <a:off x="7913314" y="7935078"/>
            <a:ext cx="2688348" cy="1791112"/>
          </a:xfrm>
          <a:custGeom>
            <a:avLst/>
            <a:gdLst/>
            <a:ahLst/>
            <a:cxnLst/>
            <a:rect l="l" t="t" r="r" b="b"/>
            <a:pathLst>
              <a:path w="2688348" h="1791112">
                <a:moveTo>
                  <a:pt x="0" y="0"/>
                </a:moveTo>
                <a:lnTo>
                  <a:pt x="2688348" y="0"/>
                </a:lnTo>
                <a:lnTo>
                  <a:pt x="2688348" y="1791112"/>
                </a:lnTo>
                <a:lnTo>
                  <a:pt x="0" y="179111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46" name="Freeform 46"/>
          <p:cNvSpPr/>
          <p:nvPr/>
        </p:nvSpPr>
        <p:spPr>
          <a:xfrm>
            <a:off x="12649537" y="7647514"/>
            <a:ext cx="1650451" cy="2366239"/>
          </a:xfrm>
          <a:custGeom>
            <a:avLst/>
            <a:gdLst/>
            <a:ahLst/>
            <a:cxnLst/>
            <a:rect l="l" t="t" r="r" b="b"/>
            <a:pathLst>
              <a:path w="1650451" h="2366239">
                <a:moveTo>
                  <a:pt x="0" y="0"/>
                </a:moveTo>
                <a:lnTo>
                  <a:pt x="1650451" y="0"/>
                </a:lnTo>
                <a:lnTo>
                  <a:pt x="1650451" y="2366239"/>
                </a:lnTo>
                <a:lnTo>
                  <a:pt x="0" y="2366239"/>
                </a:lnTo>
                <a:lnTo>
                  <a:pt x="0" y="0"/>
                </a:lnTo>
                <a:close/>
              </a:path>
            </a:pathLst>
          </a:custGeom>
          <a:blipFill>
            <a:blip r:embed="rId20"/>
            <a:stretch>
              <a:fillRect/>
            </a:stretch>
          </a:blipFill>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txBody>
          <a:bodyPr/>
          <a:lstStyle/>
          <a:p>
            <a:endParaRPr lang="en-US"/>
          </a:p>
        </p:txBody>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txBody>
              <a:bodyPr/>
              <a:lstStyle/>
              <a:p>
                <a:endParaRPr lang="en-US"/>
              </a:p>
            </p:txBody>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txBody>
              <a:bodyPr/>
              <a:lstStyle/>
              <a:p>
                <a:endParaRPr lang="en-US"/>
              </a:p>
            </p:txBody>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txBody>
              <a:bodyPr/>
              <a:lstStyle/>
              <a:p>
                <a:endParaRPr lang="en-US"/>
              </a:p>
            </p:txBody>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txBody>
              <a:bodyPr/>
              <a:lstStyle/>
              <a:p>
                <a:endParaRPr lang="en-US"/>
              </a:p>
            </p:txBody>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6" name="TextBox 16"/>
          <p:cNvSpPr txBox="1"/>
          <p:nvPr/>
        </p:nvSpPr>
        <p:spPr>
          <a:xfrm>
            <a:off x="3860020" y="783284"/>
            <a:ext cx="11258986" cy="1661668"/>
          </a:xfrm>
          <a:prstGeom prst="rect">
            <a:avLst/>
          </a:prstGeom>
        </p:spPr>
        <p:txBody>
          <a:bodyPr lIns="0" tIns="0" rIns="0" bIns="0" rtlCol="0" anchor="t">
            <a:spAutoFit/>
          </a:bodyPr>
          <a:lstStyle/>
          <a:p>
            <a:pPr algn="ctr">
              <a:lnSpc>
                <a:spcPts val="12970"/>
              </a:lnSpc>
            </a:pPr>
            <a:r>
              <a:rPr lang="en-US" sz="10899" spc="359">
                <a:solidFill>
                  <a:srgbClr val="00AD9C"/>
                </a:solidFill>
                <a:latin typeface="Marykate Heavy"/>
              </a:rPr>
              <a:t>MATTER</a:t>
            </a:r>
          </a:p>
        </p:txBody>
      </p:sp>
      <p:sp>
        <p:nvSpPr>
          <p:cNvPr id="17" name="TextBox 17"/>
          <p:cNvSpPr txBox="1"/>
          <p:nvPr/>
        </p:nvSpPr>
        <p:spPr>
          <a:xfrm>
            <a:off x="2961161" y="2638767"/>
            <a:ext cx="13360531" cy="5006086"/>
          </a:xfrm>
          <a:prstGeom prst="rect">
            <a:avLst/>
          </a:prstGeom>
        </p:spPr>
        <p:txBody>
          <a:bodyPr lIns="0" tIns="0" rIns="0" bIns="0" rtlCol="0" anchor="t">
            <a:spAutoFit/>
          </a:bodyPr>
          <a:lstStyle/>
          <a:p>
            <a:pPr algn="ctr">
              <a:lnSpc>
                <a:spcPts val="5354"/>
              </a:lnSpc>
            </a:pPr>
            <a:endParaRPr/>
          </a:p>
          <a:p>
            <a:pPr algn="ctr">
              <a:lnSpc>
                <a:spcPts val="4878"/>
              </a:lnSpc>
            </a:pPr>
            <a:r>
              <a:rPr lang="en-US" sz="4099">
                <a:solidFill>
                  <a:srgbClr val="003933"/>
                </a:solidFill>
                <a:latin typeface="Dosis"/>
              </a:rPr>
              <a:t>One of the first steps in classifying matter is to determine whether something is a </a:t>
            </a:r>
            <a:r>
              <a:rPr lang="en-US" sz="4099" u="sng">
                <a:solidFill>
                  <a:srgbClr val="003933"/>
                </a:solidFill>
                <a:latin typeface="Dosis Heavy"/>
                <a:hlinkClick r:id="rId3" tooltip="https://content-delivery-service.savvasrealize.com/content-delivery-service/eps/prod-realize-reader/api/item/a1f44774-14b5-4190-b1c5-2b63f32e8993/1/file/NA_Grade_6/OPS/xhtml/glossary.xhtml#P7001014501000000000000000044E0D"/>
              </a:rPr>
              <a:t>substance</a:t>
            </a:r>
            <a:r>
              <a:rPr lang="en-US" sz="4099">
                <a:solidFill>
                  <a:srgbClr val="003933"/>
                </a:solidFill>
                <a:latin typeface="Dosis"/>
              </a:rPr>
              <a:t>—</a:t>
            </a:r>
            <a:r>
              <a:rPr lang="en-US" sz="4099">
                <a:solidFill>
                  <a:srgbClr val="DB3349"/>
                </a:solidFill>
                <a:latin typeface="Dosis Bold"/>
              </a:rPr>
              <a:t>a single kind of matter that always has a specific makeup, or composition. </a:t>
            </a:r>
            <a:r>
              <a:rPr lang="en-US" sz="4099">
                <a:solidFill>
                  <a:srgbClr val="00AD9C"/>
                </a:solidFill>
                <a:latin typeface="Dosis Bold"/>
              </a:rPr>
              <a:t>For example, </a:t>
            </a:r>
            <a:r>
              <a:rPr lang="en-US" sz="4099">
                <a:solidFill>
                  <a:srgbClr val="003933"/>
                </a:solidFill>
                <a:latin typeface="Dosis"/>
              </a:rPr>
              <a:t>sodium chloride is a substance that we know as table salt. It is considered a pure substance because its composition is the same whether you’re looking at a single grain of salt or a boulder of salt taken from a salt mine. </a:t>
            </a:r>
          </a:p>
        </p:txBody>
      </p:sp>
      <p:sp>
        <p:nvSpPr>
          <p:cNvPr id="18" name="Freeform 18"/>
          <p:cNvSpPr/>
          <p:nvPr/>
        </p:nvSpPr>
        <p:spPr>
          <a:xfrm rot="542064">
            <a:off x="756896" y="536471"/>
            <a:ext cx="2436139" cy="2838721"/>
          </a:xfrm>
          <a:custGeom>
            <a:avLst/>
            <a:gdLst/>
            <a:ahLst/>
            <a:cxnLst/>
            <a:rect l="l" t="t" r="r" b="b"/>
            <a:pathLst>
              <a:path w="2436139" h="2838721">
                <a:moveTo>
                  <a:pt x="0" y="0"/>
                </a:moveTo>
                <a:lnTo>
                  <a:pt x="2436139" y="0"/>
                </a:lnTo>
                <a:lnTo>
                  <a:pt x="2436139" y="2838721"/>
                </a:lnTo>
                <a:lnTo>
                  <a:pt x="0" y="28387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Freeform 19"/>
          <p:cNvSpPr/>
          <p:nvPr/>
        </p:nvSpPr>
        <p:spPr>
          <a:xfrm rot="-734777">
            <a:off x="15770377" y="503404"/>
            <a:ext cx="1637282" cy="2904855"/>
          </a:xfrm>
          <a:custGeom>
            <a:avLst/>
            <a:gdLst/>
            <a:ahLst/>
            <a:cxnLst/>
            <a:rect l="l" t="t" r="r" b="b"/>
            <a:pathLst>
              <a:path w="1637282" h="2904855">
                <a:moveTo>
                  <a:pt x="0" y="0"/>
                </a:moveTo>
                <a:lnTo>
                  <a:pt x="1637282" y="0"/>
                </a:lnTo>
                <a:lnTo>
                  <a:pt x="1637282" y="2904855"/>
                </a:lnTo>
                <a:lnTo>
                  <a:pt x="0" y="29048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20" name="Group 20"/>
          <p:cNvGrpSpPr/>
          <p:nvPr/>
        </p:nvGrpSpPr>
        <p:grpSpPr>
          <a:xfrm>
            <a:off x="1860140" y="4039872"/>
            <a:ext cx="229651" cy="229651"/>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22" name="Freeform 22"/>
          <p:cNvSpPr/>
          <p:nvPr/>
        </p:nvSpPr>
        <p:spPr>
          <a:xfrm>
            <a:off x="558467" y="4269523"/>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3" name="Freeform 23"/>
          <p:cNvSpPr/>
          <p:nvPr/>
        </p:nvSpPr>
        <p:spPr>
          <a:xfrm rot="-771795">
            <a:off x="717946" y="7310183"/>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24" name="Group 24"/>
          <p:cNvGrpSpPr>
            <a:grpSpLocks noChangeAspect="1"/>
          </p:cNvGrpSpPr>
          <p:nvPr/>
        </p:nvGrpSpPr>
        <p:grpSpPr>
          <a:xfrm rot="1977585">
            <a:off x="3269116" y="9426276"/>
            <a:ext cx="498419" cy="262574"/>
            <a:chOff x="0" y="0"/>
            <a:chExt cx="1610360" cy="848360"/>
          </a:xfrm>
        </p:grpSpPr>
        <p:sp>
          <p:nvSpPr>
            <p:cNvPr id="25" name="Freeform 25"/>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26" name="Group 26"/>
          <p:cNvGrpSpPr/>
          <p:nvPr/>
        </p:nvGrpSpPr>
        <p:grpSpPr>
          <a:xfrm>
            <a:off x="2030890" y="9258300"/>
            <a:ext cx="229651" cy="229651"/>
            <a:chOff x="0" y="0"/>
            <a:chExt cx="6350000" cy="6350000"/>
          </a:xfrm>
        </p:grpSpPr>
        <p:sp>
          <p:nvSpPr>
            <p:cNvPr id="27" name="Freeform 2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28" name="Freeform 28"/>
          <p:cNvSpPr/>
          <p:nvPr/>
        </p:nvSpPr>
        <p:spPr>
          <a:xfrm>
            <a:off x="1857760" y="616768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nvGrpSpPr>
          <p:cNvPr id="29" name="Group 29"/>
          <p:cNvGrpSpPr>
            <a:grpSpLocks noChangeAspect="1"/>
          </p:cNvGrpSpPr>
          <p:nvPr/>
        </p:nvGrpSpPr>
        <p:grpSpPr>
          <a:xfrm rot="-874149">
            <a:off x="1053712" y="5439604"/>
            <a:ext cx="498419" cy="262574"/>
            <a:chOff x="0" y="0"/>
            <a:chExt cx="1610360" cy="848360"/>
          </a:xfrm>
        </p:grpSpPr>
        <p:sp>
          <p:nvSpPr>
            <p:cNvPr id="30" name="Freeform 3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
        <p:nvSpPr>
          <p:cNvPr id="31" name="Freeform 31"/>
          <p:cNvSpPr/>
          <p:nvPr/>
        </p:nvSpPr>
        <p:spPr>
          <a:xfrm>
            <a:off x="3850273" y="792809"/>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nvGrpSpPr>
          <p:cNvPr id="32" name="Group 32"/>
          <p:cNvGrpSpPr/>
          <p:nvPr/>
        </p:nvGrpSpPr>
        <p:grpSpPr>
          <a:xfrm rot="-2074858">
            <a:off x="15366099" y="2674126"/>
            <a:ext cx="229651" cy="229651"/>
            <a:chOff x="0" y="0"/>
            <a:chExt cx="6350000" cy="6350000"/>
          </a:xfrm>
        </p:grpSpPr>
        <p:sp>
          <p:nvSpPr>
            <p:cNvPr id="33" name="Freeform 3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34" name="Freeform 34"/>
          <p:cNvSpPr/>
          <p:nvPr/>
        </p:nvSpPr>
        <p:spPr>
          <a:xfrm rot="-2074858">
            <a:off x="14586618" y="83955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5" name="Freeform 35"/>
          <p:cNvSpPr/>
          <p:nvPr/>
        </p:nvSpPr>
        <p:spPr>
          <a:xfrm rot="-2846654">
            <a:off x="17042444" y="5898826"/>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6" name="Freeform 36"/>
          <p:cNvSpPr/>
          <p:nvPr/>
        </p:nvSpPr>
        <p:spPr>
          <a:xfrm rot="-2074858">
            <a:off x="17279532" y="4129890"/>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nvGrpSpPr>
          <p:cNvPr id="37" name="Group 37"/>
          <p:cNvGrpSpPr>
            <a:grpSpLocks noChangeAspect="1"/>
          </p:cNvGrpSpPr>
          <p:nvPr/>
        </p:nvGrpSpPr>
        <p:grpSpPr>
          <a:xfrm rot="-2949008">
            <a:off x="15866380" y="4469518"/>
            <a:ext cx="498419" cy="262574"/>
            <a:chOff x="0" y="0"/>
            <a:chExt cx="1610360" cy="848360"/>
          </a:xfrm>
        </p:grpSpPr>
        <p:sp>
          <p:nvSpPr>
            <p:cNvPr id="38" name="Freeform 3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39" name="Group 39"/>
          <p:cNvGrpSpPr>
            <a:grpSpLocks noChangeAspect="1"/>
          </p:cNvGrpSpPr>
          <p:nvPr/>
        </p:nvGrpSpPr>
        <p:grpSpPr>
          <a:xfrm rot="-2949008">
            <a:off x="14359241" y="9446041"/>
            <a:ext cx="498419" cy="262574"/>
            <a:chOff x="0" y="0"/>
            <a:chExt cx="1610360" cy="848360"/>
          </a:xfrm>
        </p:grpSpPr>
        <p:sp>
          <p:nvSpPr>
            <p:cNvPr id="40" name="Freeform 4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41" name="Group 41"/>
          <p:cNvGrpSpPr/>
          <p:nvPr/>
        </p:nvGrpSpPr>
        <p:grpSpPr>
          <a:xfrm>
            <a:off x="15738452" y="6288751"/>
            <a:ext cx="229651" cy="229651"/>
            <a:chOff x="0" y="0"/>
            <a:chExt cx="6350000" cy="6350000"/>
          </a:xfrm>
        </p:grpSpPr>
        <p:sp>
          <p:nvSpPr>
            <p:cNvPr id="42" name="Freeform 4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58193" y="234545"/>
            <a:ext cx="14838377" cy="10052455"/>
          </a:xfrm>
          <a:custGeom>
            <a:avLst/>
            <a:gdLst/>
            <a:ahLst/>
            <a:cxnLst/>
            <a:rect l="l" t="t" r="r" b="b"/>
            <a:pathLst>
              <a:path w="14838377" h="10052455">
                <a:moveTo>
                  <a:pt x="0" y="0"/>
                </a:moveTo>
                <a:lnTo>
                  <a:pt x="14838377" y="0"/>
                </a:lnTo>
                <a:lnTo>
                  <a:pt x="14838377" y="10052455"/>
                </a:lnTo>
                <a:lnTo>
                  <a:pt x="0" y="10052455"/>
                </a:lnTo>
                <a:lnTo>
                  <a:pt x="0" y="0"/>
                </a:lnTo>
                <a:close/>
              </a:path>
            </a:pathLst>
          </a:custGeom>
          <a:blipFill>
            <a:blip r:embed="rId2"/>
            <a:stretch>
              <a:fillRect t="-5353" b="-5353"/>
            </a:stretch>
          </a:blipFill>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txBody>
          <a:bodyPr/>
          <a:lstStyle/>
          <a:p>
            <a:endParaRPr lang="en-US"/>
          </a:p>
        </p:txBody>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txBody>
              <a:bodyPr/>
              <a:lstStyle/>
              <a:p>
                <a:endParaRPr lang="en-US"/>
              </a:p>
            </p:txBody>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txBody>
              <a:bodyPr/>
              <a:lstStyle/>
              <a:p>
                <a:endParaRPr lang="en-US"/>
              </a:p>
            </p:txBody>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txBody>
              <a:bodyPr/>
              <a:lstStyle/>
              <a:p>
                <a:endParaRPr lang="en-US"/>
              </a:p>
            </p:txBody>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txBody>
              <a:bodyPr/>
              <a:lstStyle/>
              <a:p>
                <a:endParaRPr lang="en-US"/>
              </a:p>
            </p:txBody>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6" name="TextBox 16"/>
          <p:cNvSpPr txBox="1"/>
          <p:nvPr/>
        </p:nvSpPr>
        <p:spPr>
          <a:xfrm>
            <a:off x="3860020" y="783284"/>
            <a:ext cx="11258986" cy="1661668"/>
          </a:xfrm>
          <a:prstGeom prst="rect">
            <a:avLst/>
          </a:prstGeom>
        </p:spPr>
        <p:txBody>
          <a:bodyPr lIns="0" tIns="0" rIns="0" bIns="0" rtlCol="0" anchor="t">
            <a:spAutoFit/>
          </a:bodyPr>
          <a:lstStyle/>
          <a:p>
            <a:pPr algn="ctr">
              <a:lnSpc>
                <a:spcPts val="12970"/>
              </a:lnSpc>
            </a:pPr>
            <a:r>
              <a:rPr lang="en-US" sz="10899" spc="359">
                <a:solidFill>
                  <a:srgbClr val="00AD9C"/>
                </a:solidFill>
                <a:latin typeface="Marykate Heavy"/>
              </a:rPr>
              <a:t>MATTER</a:t>
            </a:r>
          </a:p>
        </p:txBody>
      </p:sp>
      <p:sp>
        <p:nvSpPr>
          <p:cNvPr id="17" name="TextBox 17"/>
          <p:cNvSpPr txBox="1"/>
          <p:nvPr/>
        </p:nvSpPr>
        <p:spPr>
          <a:xfrm>
            <a:off x="2961161" y="2638767"/>
            <a:ext cx="13360531" cy="2881757"/>
          </a:xfrm>
          <a:prstGeom prst="rect">
            <a:avLst/>
          </a:prstGeom>
        </p:spPr>
        <p:txBody>
          <a:bodyPr lIns="0" tIns="0" rIns="0" bIns="0" rtlCol="0" anchor="t">
            <a:spAutoFit/>
          </a:bodyPr>
          <a:lstStyle/>
          <a:p>
            <a:pPr algn="ctr">
              <a:lnSpc>
                <a:spcPts val="5354"/>
              </a:lnSpc>
            </a:pPr>
            <a:endParaRPr/>
          </a:p>
          <a:p>
            <a:pPr algn="ctr">
              <a:lnSpc>
                <a:spcPts val="4402"/>
              </a:lnSpc>
            </a:pPr>
            <a:r>
              <a:rPr lang="en-US" sz="3699">
                <a:solidFill>
                  <a:srgbClr val="003933"/>
                </a:solidFill>
                <a:latin typeface="Dosis"/>
              </a:rPr>
              <a:t> Sea salt, on the other hand, which is formed when seawater evaporates, is not a pure substance. There are many other substances in seawater, and those substances are left behind with sodium chloride when the water evaporates.</a:t>
            </a:r>
          </a:p>
        </p:txBody>
      </p:sp>
      <p:sp>
        <p:nvSpPr>
          <p:cNvPr id="18" name="Freeform 18"/>
          <p:cNvSpPr/>
          <p:nvPr/>
        </p:nvSpPr>
        <p:spPr>
          <a:xfrm rot="542064">
            <a:off x="756896" y="536471"/>
            <a:ext cx="2436139" cy="2838721"/>
          </a:xfrm>
          <a:custGeom>
            <a:avLst/>
            <a:gdLst/>
            <a:ahLst/>
            <a:cxnLst/>
            <a:rect l="l" t="t" r="r" b="b"/>
            <a:pathLst>
              <a:path w="2436139" h="2838721">
                <a:moveTo>
                  <a:pt x="0" y="0"/>
                </a:moveTo>
                <a:lnTo>
                  <a:pt x="2436139" y="0"/>
                </a:lnTo>
                <a:lnTo>
                  <a:pt x="2436139" y="2838721"/>
                </a:lnTo>
                <a:lnTo>
                  <a:pt x="0" y="28387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9" name="Freeform 19"/>
          <p:cNvSpPr/>
          <p:nvPr/>
        </p:nvSpPr>
        <p:spPr>
          <a:xfrm rot="-734777">
            <a:off x="15770377" y="503404"/>
            <a:ext cx="1637282" cy="2904855"/>
          </a:xfrm>
          <a:custGeom>
            <a:avLst/>
            <a:gdLst/>
            <a:ahLst/>
            <a:cxnLst/>
            <a:rect l="l" t="t" r="r" b="b"/>
            <a:pathLst>
              <a:path w="1637282" h="2904855">
                <a:moveTo>
                  <a:pt x="0" y="0"/>
                </a:moveTo>
                <a:lnTo>
                  <a:pt x="1637282" y="0"/>
                </a:lnTo>
                <a:lnTo>
                  <a:pt x="1637282" y="2904855"/>
                </a:lnTo>
                <a:lnTo>
                  <a:pt x="0" y="29048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20" name="Group 20"/>
          <p:cNvGrpSpPr/>
          <p:nvPr/>
        </p:nvGrpSpPr>
        <p:grpSpPr>
          <a:xfrm>
            <a:off x="1860140" y="4039872"/>
            <a:ext cx="229651" cy="229651"/>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22" name="Freeform 22"/>
          <p:cNvSpPr/>
          <p:nvPr/>
        </p:nvSpPr>
        <p:spPr>
          <a:xfrm>
            <a:off x="558467" y="4269523"/>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3" name="Freeform 23"/>
          <p:cNvSpPr/>
          <p:nvPr/>
        </p:nvSpPr>
        <p:spPr>
          <a:xfrm rot="-771795">
            <a:off x="717946" y="7310183"/>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24" name="Group 24"/>
          <p:cNvGrpSpPr>
            <a:grpSpLocks noChangeAspect="1"/>
          </p:cNvGrpSpPr>
          <p:nvPr/>
        </p:nvGrpSpPr>
        <p:grpSpPr>
          <a:xfrm rot="1977585">
            <a:off x="3269116" y="9426276"/>
            <a:ext cx="498419" cy="262574"/>
            <a:chOff x="0" y="0"/>
            <a:chExt cx="1610360" cy="848360"/>
          </a:xfrm>
        </p:grpSpPr>
        <p:sp>
          <p:nvSpPr>
            <p:cNvPr id="25" name="Freeform 25"/>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26" name="Group 26"/>
          <p:cNvGrpSpPr/>
          <p:nvPr/>
        </p:nvGrpSpPr>
        <p:grpSpPr>
          <a:xfrm>
            <a:off x="2030890" y="9258300"/>
            <a:ext cx="229651" cy="229651"/>
            <a:chOff x="0" y="0"/>
            <a:chExt cx="6350000" cy="6350000"/>
          </a:xfrm>
        </p:grpSpPr>
        <p:sp>
          <p:nvSpPr>
            <p:cNvPr id="27" name="Freeform 2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28" name="Freeform 28"/>
          <p:cNvSpPr/>
          <p:nvPr/>
        </p:nvSpPr>
        <p:spPr>
          <a:xfrm>
            <a:off x="1857760" y="616768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29" name="Group 29"/>
          <p:cNvGrpSpPr>
            <a:grpSpLocks noChangeAspect="1"/>
          </p:cNvGrpSpPr>
          <p:nvPr/>
        </p:nvGrpSpPr>
        <p:grpSpPr>
          <a:xfrm rot="-874149">
            <a:off x="1053712" y="5439604"/>
            <a:ext cx="498419" cy="262574"/>
            <a:chOff x="0" y="0"/>
            <a:chExt cx="1610360" cy="848360"/>
          </a:xfrm>
        </p:grpSpPr>
        <p:sp>
          <p:nvSpPr>
            <p:cNvPr id="30" name="Freeform 3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
        <p:nvSpPr>
          <p:cNvPr id="31" name="Freeform 31"/>
          <p:cNvSpPr/>
          <p:nvPr/>
        </p:nvSpPr>
        <p:spPr>
          <a:xfrm>
            <a:off x="3850273" y="792809"/>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32" name="Group 32"/>
          <p:cNvGrpSpPr/>
          <p:nvPr/>
        </p:nvGrpSpPr>
        <p:grpSpPr>
          <a:xfrm rot="-2074858">
            <a:off x="15366099" y="2674126"/>
            <a:ext cx="229651" cy="229651"/>
            <a:chOff x="0" y="0"/>
            <a:chExt cx="6350000" cy="6350000"/>
          </a:xfrm>
        </p:grpSpPr>
        <p:sp>
          <p:nvSpPr>
            <p:cNvPr id="33" name="Freeform 3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34" name="Freeform 34"/>
          <p:cNvSpPr/>
          <p:nvPr/>
        </p:nvSpPr>
        <p:spPr>
          <a:xfrm rot="-2074858">
            <a:off x="14586618" y="83955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5" name="Freeform 35"/>
          <p:cNvSpPr/>
          <p:nvPr/>
        </p:nvSpPr>
        <p:spPr>
          <a:xfrm rot="-2846654">
            <a:off x="17042444" y="5898826"/>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6" name="Freeform 36"/>
          <p:cNvSpPr/>
          <p:nvPr/>
        </p:nvSpPr>
        <p:spPr>
          <a:xfrm rot="-2074858">
            <a:off x="17279532" y="4129890"/>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37" name="Group 37"/>
          <p:cNvGrpSpPr>
            <a:grpSpLocks noChangeAspect="1"/>
          </p:cNvGrpSpPr>
          <p:nvPr/>
        </p:nvGrpSpPr>
        <p:grpSpPr>
          <a:xfrm rot="-2949008">
            <a:off x="15866380" y="4469518"/>
            <a:ext cx="498419" cy="262574"/>
            <a:chOff x="0" y="0"/>
            <a:chExt cx="1610360" cy="848360"/>
          </a:xfrm>
        </p:grpSpPr>
        <p:sp>
          <p:nvSpPr>
            <p:cNvPr id="38" name="Freeform 3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39" name="Group 39"/>
          <p:cNvGrpSpPr>
            <a:grpSpLocks noChangeAspect="1"/>
          </p:cNvGrpSpPr>
          <p:nvPr/>
        </p:nvGrpSpPr>
        <p:grpSpPr>
          <a:xfrm rot="-2949008">
            <a:off x="14359241" y="9446041"/>
            <a:ext cx="498419" cy="262574"/>
            <a:chOff x="0" y="0"/>
            <a:chExt cx="1610360" cy="848360"/>
          </a:xfrm>
        </p:grpSpPr>
        <p:sp>
          <p:nvSpPr>
            <p:cNvPr id="40" name="Freeform 4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41" name="Group 41"/>
          <p:cNvGrpSpPr/>
          <p:nvPr/>
        </p:nvGrpSpPr>
        <p:grpSpPr>
          <a:xfrm>
            <a:off x="15738452" y="6288751"/>
            <a:ext cx="229651" cy="229651"/>
            <a:chOff x="0" y="0"/>
            <a:chExt cx="6350000" cy="6350000"/>
          </a:xfrm>
        </p:grpSpPr>
        <p:sp>
          <p:nvSpPr>
            <p:cNvPr id="42" name="Freeform 4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43" name="Freeform 43"/>
          <p:cNvSpPr/>
          <p:nvPr/>
        </p:nvSpPr>
        <p:spPr>
          <a:xfrm>
            <a:off x="5199305" y="5632555"/>
            <a:ext cx="8884243" cy="4497940"/>
          </a:xfrm>
          <a:custGeom>
            <a:avLst/>
            <a:gdLst/>
            <a:ahLst/>
            <a:cxnLst/>
            <a:rect l="l" t="t" r="r" b="b"/>
            <a:pathLst>
              <a:path w="8884243" h="4497940">
                <a:moveTo>
                  <a:pt x="0" y="0"/>
                </a:moveTo>
                <a:lnTo>
                  <a:pt x="8884243" y="0"/>
                </a:lnTo>
                <a:lnTo>
                  <a:pt x="8884243" y="4497940"/>
                </a:lnTo>
                <a:lnTo>
                  <a:pt x="0" y="4497940"/>
                </a:lnTo>
                <a:lnTo>
                  <a:pt x="0" y="0"/>
                </a:lnTo>
                <a:close/>
              </a:path>
            </a:pathLst>
          </a:custGeom>
          <a:blipFill>
            <a:blip r:embed="rId13"/>
            <a:stretch>
              <a:fillRect b="-23671"/>
            </a:stretch>
          </a:blipFill>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81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3094082" y="5165545"/>
            <a:ext cx="5548443" cy="3409193"/>
            <a:chOff x="0" y="0"/>
            <a:chExt cx="1461318" cy="897894"/>
          </a:xfrm>
        </p:grpSpPr>
        <p:sp>
          <p:nvSpPr>
            <p:cNvPr id="4" name="Freeform 4"/>
            <p:cNvSpPr/>
            <p:nvPr/>
          </p:nvSpPr>
          <p:spPr>
            <a:xfrm>
              <a:off x="0" y="0"/>
              <a:ext cx="1461318" cy="897894"/>
            </a:xfrm>
            <a:custGeom>
              <a:avLst/>
              <a:gdLst/>
              <a:ahLst/>
              <a:cxnLst/>
              <a:rect l="l" t="t" r="r" b="b"/>
              <a:pathLst>
                <a:path w="1461318" h="897894">
                  <a:moveTo>
                    <a:pt x="44651" y="0"/>
                  </a:moveTo>
                  <a:lnTo>
                    <a:pt x="1416668" y="0"/>
                  </a:lnTo>
                  <a:cubicBezTo>
                    <a:pt x="1428510" y="0"/>
                    <a:pt x="1439867" y="4704"/>
                    <a:pt x="1448240" y="13078"/>
                  </a:cubicBezTo>
                  <a:cubicBezTo>
                    <a:pt x="1456614" y="21451"/>
                    <a:pt x="1461318" y="32809"/>
                    <a:pt x="1461318" y="44651"/>
                  </a:cubicBezTo>
                  <a:lnTo>
                    <a:pt x="1461318" y="853244"/>
                  </a:lnTo>
                  <a:cubicBezTo>
                    <a:pt x="1461318" y="877904"/>
                    <a:pt x="1441328" y="897894"/>
                    <a:pt x="1416668" y="897894"/>
                  </a:cubicBezTo>
                  <a:lnTo>
                    <a:pt x="44651" y="897894"/>
                  </a:lnTo>
                  <a:cubicBezTo>
                    <a:pt x="19991" y="897894"/>
                    <a:pt x="0" y="877904"/>
                    <a:pt x="0" y="853244"/>
                  </a:cubicBezTo>
                  <a:lnTo>
                    <a:pt x="0" y="44651"/>
                  </a:lnTo>
                  <a:cubicBezTo>
                    <a:pt x="0" y="19991"/>
                    <a:pt x="19991" y="0"/>
                    <a:pt x="44651" y="0"/>
                  </a:cubicBezTo>
                  <a:close/>
                </a:path>
              </a:pathLst>
            </a:custGeom>
            <a:solidFill>
              <a:srgbClr val="FAFAFA"/>
            </a:solidFill>
            <a:ln w="57150">
              <a:solidFill>
                <a:srgbClr val="043241"/>
              </a:solidFill>
            </a:ln>
          </p:spPr>
          <p:txBody>
            <a:bodyPr/>
            <a:lstStyle/>
            <a:p>
              <a:endParaRPr lang="en-US"/>
            </a:p>
          </p:txBody>
        </p:sp>
        <p:sp>
          <p:nvSpPr>
            <p:cNvPr id="5" name="TextBox 5"/>
            <p:cNvSpPr txBox="1"/>
            <p:nvPr/>
          </p:nvSpPr>
          <p:spPr>
            <a:xfrm>
              <a:off x="0" y="-66675"/>
              <a:ext cx="812800" cy="879475"/>
            </a:xfrm>
            <a:prstGeom prst="rect">
              <a:avLst/>
            </a:prstGeom>
          </p:spPr>
          <p:txBody>
            <a:bodyPr lIns="50800" tIns="50800" rIns="50800" bIns="50800" rtlCol="0" anchor="ctr"/>
            <a:lstStyle/>
            <a:p>
              <a:pPr marL="0" lvl="0" indent="0" algn="ctr">
                <a:lnSpc>
                  <a:spcPts val="4619"/>
                </a:lnSpc>
                <a:spcBef>
                  <a:spcPct val="0"/>
                </a:spcBef>
              </a:pPr>
              <a:endParaRPr lang="en-US" sz="3299" dirty="0">
                <a:solidFill>
                  <a:srgbClr val="000000"/>
                </a:solidFill>
                <a:latin typeface="Open Sans Extra Bold"/>
              </a:endParaRPr>
            </a:p>
            <a:p>
              <a:pPr marL="0" lvl="0" indent="0" algn="ctr">
                <a:lnSpc>
                  <a:spcPts val="4619"/>
                </a:lnSpc>
                <a:spcBef>
                  <a:spcPct val="0"/>
                </a:spcBef>
              </a:pPr>
              <a:endParaRPr lang="en-US" sz="3299" dirty="0">
                <a:solidFill>
                  <a:srgbClr val="000000"/>
                </a:solidFill>
                <a:latin typeface="Open Sans Extra Bold"/>
              </a:endParaRPr>
            </a:p>
            <a:p>
              <a:pPr marL="0" lvl="0" indent="0" algn="ctr">
                <a:lnSpc>
                  <a:spcPts val="4619"/>
                </a:lnSpc>
                <a:spcBef>
                  <a:spcPct val="0"/>
                </a:spcBef>
              </a:pPr>
              <a:r>
                <a:rPr lang="en-US" sz="3299" dirty="0">
                  <a:solidFill>
                    <a:srgbClr val="000000"/>
                  </a:solidFill>
                  <a:latin typeface="Open Sans Extra Bold"/>
                </a:rPr>
                <a:t>Physical Properties</a:t>
              </a:r>
            </a:p>
          </p:txBody>
        </p:sp>
      </p:grpSp>
      <p:grpSp>
        <p:nvGrpSpPr>
          <p:cNvPr id="6" name="Group 6"/>
          <p:cNvGrpSpPr/>
          <p:nvPr/>
        </p:nvGrpSpPr>
        <p:grpSpPr>
          <a:xfrm>
            <a:off x="6514712" y="1460313"/>
            <a:ext cx="5258576" cy="2084640"/>
            <a:chOff x="0" y="-57150"/>
            <a:chExt cx="2194478" cy="869950"/>
          </a:xfrm>
        </p:grpSpPr>
        <p:sp>
          <p:nvSpPr>
            <p:cNvPr id="7" name="Freeform 7"/>
            <p:cNvSpPr/>
            <p:nvPr/>
          </p:nvSpPr>
          <p:spPr>
            <a:xfrm>
              <a:off x="0" y="0"/>
              <a:ext cx="2194478" cy="540997"/>
            </a:xfrm>
            <a:custGeom>
              <a:avLst/>
              <a:gdLst/>
              <a:ahLst/>
              <a:cxnLst/>
              <a:rect l="l" t="t" r="r" b="b"/>
              <a:pathLst>
                <a:path w="2194478" h="540997">
                  <a:moveTo>
                    <a:pt x="47112" y="0"/>
                  </a:moveTo>
                  <a:lnTo>
                    <a:pt x="2147366" y="0"/>
                  </a:lnTo>
                  <a:cubicBezTo>
                    <a:pt x="2159861" y="0"/>
                    <a:pt x="2171844" y="4964"/>
                    <a:pt x="2180679" y="13799"/>
                  </a:cubicBezTo>
                  <a:cubicBezTo>
                    <a:pt x="2189514" y="22634"/>
                    <a:pt x="2194478" y="34617"/>
                    <a:pt x="2194478" y="47112"/>
                  </a:cubicBezTo>
                  <a:lnTo>
                    <a:pt x="2194478" y="493885"/>
                  </a:lnTo>
                  <a:cubicBezTo>
                    <a:pt x="2194478" y="506380"/>
                    <a:pt x="2189514" y="518363"/>
                    <a:pt x="2180679" y="527198"/>
                  </a:cubicBezTo>
                  <a:cubicBezTo>
                    <a:pt x="2171844" y="536033"/>
                    <a:pt x="2159861" y="540997"/>
                    <a:pt x="2147366" y="540997"/>
                  </a:cubicBezTo>
                  <a:lnTo>
                    <a:pt x="47112" y="540997"/>
                  </a:lnTo>
                  <a:cubicBezTo>
                    <a:pt x="34617" y="540997"/>
                    <a:pt x="22634" y="536033"/>
                    <a:pt x="13799" y="527198"/>
                  </a:cubicBezTo>
                  <a:cubicBezTo>
                    <a:pt x="4964" y="518363"/>
                    <a:pt x="0" y="506380"/>
                    <a:pt x="0" y="493885"/>
                  </a:cubicBezTo>
                  <a:lnTo>
                    <a:pt x="0" y="47112"/>
                  </a:lnTo>
                  <a:cubicBezTo>
                    <a:pt x="0" y="34617"/>
                    <a:pt x="4964" y="22634"/>
                    <a:pt x="13799" y="13799"/>
                  </a:cubicBezTo>
                  <a:cubicBezTo>
                    <a:pt x="22634" y="4964"/>
                    <a:pt x="34617" y="0"/>
                    <a:pt x="47112" y="0"/>
                  </a:cubicBezTo>
                  <a:close/>
                </a:path>
              </a:pathLst>
            </a:custGeom>
            <a:solidFill>
              <a:srgbClr val="FAFAFA"/>
            </a:solidFill>
            <a:ln w="66675">
              <a:solidFill>
                <a:srgbClr val="043241"/>
              </a:solidFill>
            </a:ln>
          </p:spPr>
          <p:txBody>
            <a:bodyPr/>
            <a:lstStyle/>
            <a:p>
              <a:endParaRPr lang="en-US"/>
            </a:p>
          </p:txBody>
        </p:sp>
        <p:sp>
          <p:nvSpPr>
            <p:cNvPr id="8" name="TextBox 8"/>
            <p:cNvSpPr txBox="1"/>
            <p:nvPr/>
          </p:nvSpPr>
          <p:spPr>
            <a:xfrm>
              <a:off x="0" y="-57150"/>
              <a:ext cx="1896855" cy="869950"/>
            </a:xfrm>
            <a:prstGeom prst="rect">
              <a:avLst/>
            </a:prstGeom>
          </p:spPr>
          <p:txBody>
            <a:bodyPr lIns="50800" tIns="50800" rIns="50800" bIns="50800" rtlCol="0" anchor="ctr"/>
            <a:lstStyle/>
            <a:p>
              <a:pPr algn="ctr">
                <a:lnSpc>
                  <a:spcPts val="4899"/>
                </a:lnSpc>
                <a:spcBef>
                  <a:spcPct val="0"/>
                </a:spcBef>
              </a:pPr>
              <a:r>
                <a:rPr lang="en-US" sz="3499" dirty="0">
                  <a:solidFill>
                    <a:srgbClr val="2F90DA"/>
                  </a:solidFill>
                  <a:latin typeface="Open Sans Extra Bold"/>
                </a:rPr>
                <a:t>Matter Properties</a:t>
              </a:r>
              <a:r>
                <a:rPr lang="en-US" sz="3499" dirty="0">
                  <a:solidFill>
                    <a:srgbClr val="000000"/>
                  </a:solidFill>
                  <a:latin typeface="Open Sans Extra Bold"/>
                </a:rPr>
                <a:t> </a:t>
              </a:r>
            </a:p>
          </p:txBody>
        </p:sp>
      </p:grpSp>
      <p:sp>
        <p:nvSpPr>
          <p:cNvPr id="9" name="Freeform 9"/>
          <p:cNvSpPr/>
          <p:nvPr/>
        </p:nvSpPr>
        <p:spPr>
          <a:xfrm rot="4783595">
            <a:off x="-1298650" y="4116941"/>
            <a:ext cx="3845573" cy="3880853"/>
          </a:xfrm>
          <a:custGeom>
            <a:avLst/>
            <a:gdLst/>
            <a:ahLst/>
            <a:cxnLst/>
            <a:rect l="l" t="t" r="r" b="b"/>
            <a:pathLst>
              <a:path w="3845573" h="3880853">
                <a:moveTo>
                  <a:pt x="0" y="0"/>
                </a:moveTo>
                <a:lnTo>
                  <a:pt x="3845573" y="0"/>
                </a:lnTo>
                <a:lnTo>
                  <a:pt x="3845573" y="3880853"/>
                </a:lnTo>
                <a:lnTo>
                  <a:pt x="0" y="38808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0" name="Group 10"/>
          <p:cNvGrpSpPr>
            <a:grpSpLocks noChangeAspect="1"/>
          </p:cNvGrpSpPr>
          <p:nvPr/>
        </p:nvGrpSpPr>
        <p:grpSpPr>
          <a:xfrm>
            <a:off x="4628597" y="3792529"/>
            <a:ext cx="2746031" cy="2746031"/>
            <a:chOff x="0" y="0"/>
            <a:chExt cx="6350000" cy="6350000"/>
          </a:xfrm>
        </p:grpSpPr>
        <p:sp>
          <p:nvSpPr>
            <p:cNvPr id="11" name="Freeform 11"/>
            <p:cNvSpPr/>
            <p:nvPr/>
          </p:nvSpPr>
          <p:spPr>
            <a:xfrm>
              <a:off x="88900" y="88900"/>
              <a:ext cx="6172200" cy="6172200"/>
            </a:xfrm>
            <a:custGeom>
              <a:avLst/>
              <a:gdLst/>
              <a:ahLst/>
              <a:cxnLst/>
              <a:rect l="l" t="t" r="r" b="b"/>
              <a:pathLst>
                <a:path w="6172200" h="6172200">
                  <a:moveTo>
                    <a:pt x="6172200" y="5864860"/>
                  </a:moveTo>
                  <a:cubicBezTo>
                    <a:pt x="6172200" y="6033770"/>
                    <a:pt x="6035040" y="6170930"/>
                    <a:pt x="5866130" y="6170930"/>
                  </a:cubicBezTo>
                  <a:lnTo>
                    <a:pt x="307340" y="6170930"/>
                  </a:lnTo>
                  <a:cubicBezTo>
                    <a:pt x="137160" y="6172200"/>
                    <a:pt x="0" y="6035040"/>
                    <a:pt x="0" y="5864860"/>
                  </a:cubicBezTo>
                  <a:lnTo>
                    <a:pt x="0" y="307340"/>
                  </a:lnTo>
                  <a:cubicBezTo>
                    <a:pt x="0" y="137160"/>
                    <a:pt x="137160" y="0"/>
                    <a:pt x="307340" y="0"/>
                  </a:cubicBezTo>
                  <a:lnTo>
                    <a:pt x="5866130" y="0"/>
                  </a:lnTo>
                  <a:cubicBezTo>
                    <a:pt x="6035040" y="0"/>
                    <a:pt x="6172200" y="137160"/>
                    <a:pt x="6172200" y="307340"/>
                  </a:cubicBezTo>
                  <a:lnTo>
                    <a:pt x="6172200" y="5864860"/>
                  </a:lnTo>
                  <a:close/>
                </a:path>
              </a:pathLst>
            </a:custGeom>
            <a:blipFill>
              <a:blip r:embed="rId6"/>
              <a:stretch>
                <a:fillRect l="-24984" r="-24984"/>
              </a:stretch>
            </a:blipFill>
          </p:spPr>
          <p:txBody>
            <a:bodyPr/>
            <a:lstStyle/>
            <a:p>
              <a:endParaRPr lang="en-US"/>
            </a:p>
          </p:txBody>
        </p:sp>
        <p:sp>
          <p:nvSpPr>
            <p:cNvPr id="12" name="Freeform 12"/>
            <p:cNvSpPr/>
            <p:nvPr/>
          </p:nvSpPr>
          <p:spPr>
            <a:xfrm>
              <a:off x="0" y="0"/>
              <a:ext cx="6350000" cy="6350000"/>
            </a:xfrm>
            <a:custGeom>
              <a:avLst/>
              <a:gdLst/>
              <a:ahLst/>
              <a:cxnLst/>
              <a:rect l="l" t="t" r="r" b="b"/>
              <a:pathLst>
                <a:path w="6350000" h="6350000">
                  <a:moveTo>
                    <a:pt x="5953760" y="6350000"/>
                  </a:moveTo>
                  <a:lnTo>
                    <a:pt x="396240" y="6350000"/>
                  </a:lnTo>
                  <a:cubicBezTo>
                    <a:pt x="177800" y="6350000"/>
                    <a:pt x="0" y="6172200"/>
                    <a:pt x="0" y="5953760"/>
                  </a:cubicBezTo>
                  <a:lnTo>
                    <a:pt x="0" y="396240"/>
                  </a:lnTo>
                  <a:cubicBezTo>
                    <a:pt x="0" y="177800"/>
                    <a:pt x="177800" y="0"/>
                    <a:pt x="396240" y="0"/>
                  </a:cubicBezTo>
                  <a:lnTo>
                    <a:pt x="5955030" y="0"/>
                  </a:lnTo>
                  <a:cubicBezTo>
                    <a:pt x="6172200" y="0"/>
                    <a:pt x="6350000" y="177800"/>
                    <a:pt x="6350000" y="396240"/>
                  </a:cubicBezTo>
                  <a:lnTo>
                    <a:pt x="6350000" y="5955030"/>
                  </a:lnTo>
                  <a:cubicBezTo>
                    <a:pt x="6350000" y="6172200"/>
                    <a:pt x="6172200" y="6350000"/>
                    <a:pt x="5953760" y="6350000"/>
                  </a:cubicBezTo>
                  <a:close/>
                  <a:moveTo>
                    <a:pt x="396240" y="179070"/>
                  </a:moveTo>
                  <a:cubicBezTo>
                    <a:pt x="276860" y="179070"/>
                    <a:pt x="179070" y="276860"/>
                    <a:pt x="179070" y="396240"/>
                  </a:cubicBezTo>
                  <a:lnTo>
                    <a:pt x="179070" y="5955030"/>
                  </a:lnTo>
                  <a:cubicBezTo>
                    <a:pt x="179070" y="6074410"/>
                    <a:pt x="276860" y="6172200"/>
                    <a:pt x="396240" y="6172200"/>
                  </a:cubicBezTo>
                  <a:lnTo>
                    <a:pt x="5955030" y="6172200"/>
                  </a:lnTo>
                  <a:cubicBezTo>
                    <a:pt x="6074410" y="6172200"/>
                    <a:pt x="6172200" y="6074410"/>
                    <a:pt x="6172200" y="5955030"/>
                  </a:cubicBezTo>
                  <a:lnTo>
                    <a:pt x="6172200" y="396240"/>
                  </a:lnTo>
                  <a:cubicBezTo>
                    <a:pt x="6172200" y="276860"/>
                    <a:pt x="6074410" y="179070"/>
                    <a:pt x="5955030" y="179070"/>
                  </a:cubicBezTo>
                  <a:lnTo>
                    <a:pt x="396240" y="179070"/>
                  </a:lnTo>
                  <a:close/>
                </a:path>
              </a:pathLst>
            </a:custGeom>
            <a:solidFill>
              <a:srgbClr val="073443"/>
            </a:solidFill>
          </p:spPr>
          <p:txBody>
            <a:bodyPr/>
            <a:lstStyle/>
            <a:p>
              <a:endParaRPr lang="en-US"/>
            </a:p>
          </p:txBody>
        </p:sp>
      </p:grpSp>
      <p:sp>
        <p:nvSpPr>
          <p:cNvPr id="13" name="Freeform 13">
            <a:hlinkClick r:id="rId7"/>
          </p:cNvPr>
          <p:cNvSpPr/>
          <p:nvPr/>
        </p:nvSpPr>
        <p:spPr>
          <a:xfrm>
            <a:off x="14035383" y="4691421"/>
            <a:ext cx="6447835" cy="7207945"/>
          </a:xfrm>
          <a:custGeom>
            <a:avLst/>
            <a:gdLst/>
            <a:ahLst/>
            <a:cxnLst/>
            <a:rect l="l" t="t" r="r" b="b"/>
            <a:pathLst>
              <a:path w="6447835" h="7207945">
                <a:moveTo>
                  <a:pt x="0" y="0"/>
                </a:moveTo>
                <a:lnTo>
                  <a:pt x="6447834" y="0"/>
                </a:lnTo>
                <a:lnTo>
                  <a:pt x="6447834" y="7207945"/>
                </a:lnTo>
                <a:lnTo>
                  <a:pt x="0" y="72079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a:off x="17259300" y="2893638"/>
            <a:ext cx="1608199" cy="1797784"/>
          </a:xfrm>
          <a:custGeom>
            <a:avLst/>
            <a:gdLst/>
            <a:ahLst/>
            <a:cxnLst/>
            <a:rect l="l" t="t" r="r" b="b"/>
            <a:pathLst>
              <a:path w="1608199" h="1797784">
                <a:moveTo>
                  <a:pt x="0" y="0"/>
                </a:moveTo>
                <a:lnTo>
                  <a:pt x="1608199" y="0"/>
                </a:lnTo>
                <a:lnTo>
                  <a:pt x="1608199" y="1797783"/>
                </a:lnTo>
                <a:lnTo>
                  <a:pt x="0" y="17977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15" name="Group 15"/>
          <p:cNvGrpSpPr/>
          <p:nvPr/>
        </p:nvGrpSpPr>
        <p:grpSpPr>
          <a:xfrm>
            <a:off x="9512166" y="5165545"/>
            <a:ext cx="5548443" cy="3409193"/>
            <a:chOff x="0" y="0"/>
            <a:chExt cx="1461318" cy="897894"/>
          </a:xfrm>
        </p:grpSpPr>
        <p:sp>
          <p:nvSpPr>
            <p:cNvPr id="16" name="Freeform 16"/>
            <p:cNvSpPr/>
            <p:nvPr/>
          </p:nvSpPr>
          <p:spPr>
            <a:xfrm>
              <a:off x="0" y="0"/>
              <a:ext cx="1461318" cy="897894"/>
            </a:xfrm>
            <a:custGeom>
              <a:avLst/>
              <a:gdLst/>
              <a:ahLst/>
              <a:cxnLst/>
              <a:rect l="l" t="t" r="r" b="b"/>
              <a:pathLst>
                <a:path w="1461318" h="897894">
                  <a:moveTo>
                    <a:pt x="44651" y="0"/>
                  </a:moveTo>
                  <a:lnTo>
                    <a:pt x="1416668" y="0"/>
                  </a:lnTo>
                  <a:cubicBezTo>
                    <a:pt x="1428510" y="0"/>
                    <a:pt x="1439867" y="4704"/>
                    <a:pt x="1448240" y="13078"/>
                  </a:cubicBezTo>
                  <a:cubicBezTo>
                    <a:pt x="1456614" y="21451"/>
                    <a:pt x="1461318" y="32809"/>
                    <a:pt x="1461318" y="44651"/>
                  </a:cubicBezTo>
                  <a:lnTo>
                    <a:pt x="1461318" y="853244"/>
                  </a:lnTo>
                  <a:cubicBezTo>
                    <a:pt x="1461318" y="877904"/>
                    <a:pt x="1441328" y="897894"/>
                    <a:pt x="1416668" y="897894"/>
                  </a:cubicBezTo>
                  <a:lnTo>
                    <a:pt x="44651" y="897894"/>
                  </a:lnTo>
                  <a:cubicBezTo>
                    <a:pt x="19991" y="897894"/>
                    <a:pt x="0" y="877904"/>
                    <a:pt x="0" y="853244"/>
                  </a:cubicBezTo>
                  <a:lnTo>
                    <a:pt x="0" y="44651"/>
                  </a:lnTo>
                  <a:cubicBezTo>
                    <a:pt x="0" y="19991"/>
                    <a:pt x="19991" y="0"/>
                    <a:pt x="44651" y="0"/>
                  </a:cubicBezTo>
                  <a:close/>
                </a:path>
              </a:pathLst>
            </a:custGeom>
            <a:solidFill>
              <a:srgbClr val="FAFAFA"/>
            </a:solidFill>
            <a:ln w="57150">
              <a:solidFill>
                <a:srgbClr val="043241"/>
              </a:solidFill>
            </a:ln>
          </p:spPr>
          <p:txBody>
            <a:bodyPr/>
            <a:lstStyle/>
            <a:p>
              <a:endParaRPr lang="en-US"/>
            </a:p>
          </p:txBody>
        </p:sp>
        <p:sp>
          <p:nvSpPr>
            <p:cNvPr id="17" name="TextBox 17"/>
            <p:cNvSpPr txBox="1"/>
            <p:nvPr/>
          </p:nvSpPr>
          <p:spPr>
            <a:xfrm>
              <a:off x="0" y="-66675"/>
              <a:ext cx="812800" cy="879475"/>
            </a:xfrm>
            <a:prstGeom prst="rect">
              <a:avLst/>
            </a:prstGeom>
          </p:spPr>
          <p:txBody>
            <a:bodyPr lIns="50800" tIns="50800" rIns="50800" bIns="50800" rtlCol="0" anchor="ctr"/>
            <a:lstStyle/>
            <a:p>
              <a:pPr marL="0" lvl="0" indent="0" algn="ctr">
                <a:lnSpc>
                  <a:spcPts val="4619"/>
                </a:lnSpc>
                <a:spcBef>
                  <a:spcPct val="0"/>
                </a:spcBef>
              </a:pPr>
              <a:endParaRPr lang="en-US" sz="3299" dirty="0">
                <a:solidFill>
                  <a:srgbClr val="000000"/>
                </a:solidFill>
                <a:latin typeface="Open Sans Extra Bold"/>
              </a:endParaRPr>
            </a:p>
            <a:p>
              <a:pPr marL="0" lvl="0" indent="0" algn="ctr">
                <a:lnSpc>
                  <a:spcPts val="4619"/>
                </a:lnSpc>
                <a:spcBef>
                  <a:spcPct val="0"/>
                </a:spcBef>
              </a:pPr>
              <a:endParaRPr lang="en-US" sz="3299" dirty="0">
                <a:solidFill>
                  <a:srgbClr val="000000"/>
                </a:solidFill>
                <a:latin typeface="Open Sans Extra Bold"/>
              </a:endParaRPr>
            </a:p>
            <a:p>
              <a:pPr marL="0" lvl="0" indent="0" algn="ctr">
                <a:lnSpc>
                  <a:spcPts val="4619"/>
                </a:lnSpc>
                <a:spcBef>
                  <a:spcPct val="0"/>
                </a:spcBef>
              </a:pPr>
              <a:r>
                <a:rPr lang="en-US" sz="3299" dirty="0">
                  <a:solidFill>
                    <a:srgbClr val="000000"/>
                  </a:solidFill>
                  <a:latin typeface="Open Sans Extra Bold"/>
                </a:rPr>
                <a:t>Chemical properties</a:t>
              </a:r>
            </a:p>
          </p:txBody>
        </p:sp>
      </p:grpSp>
      <p:grpSp>
        <p:nvGrpSpPr>
          <p:cNvPr id="18" name="Group 18"/>
          <p:cNvGrpSpPr>
            <a:grpSpLocks noChangeAspect="1"/>
          </p:cNvGrpSpPr>
          <p:nvPr/>
        </p:nvGrpSpPr>
        <p:grpSpPr>
          <a:xfrm>
            <a:off x="10913371" y="3792529"/>
            <a:ext cx="2746031" cy="2746031"/>
            <a:chOff x="0" y="0"/>
            <a:chExt cx="6350000" cy="6350000"/>
          </a:xfrm>
        </p:grpSpPr>
        <p:sp>
          <p:nvSpPr>
            <p:cNvPr id="19" name="Freeform 19"/>
            <p:cNvSpPr/>
            <p:nvPr/>
          </p:nvSpPr>
          <p:spPr>
            <a:xfrm>
              <a:off x="88900" y="88900"/>
              <a:ext cx="6172200" cy="6172200"/>
            </a:xfrm>
            <a:custGeom>
              <a:avLst/>
              <a:gdLst/>
              <a:ahLst/>
              <a:cxnLst/>
              <a:rect l="l" t="t" r="r" b="b"/>
              <a:pathLst>
                <a:path w="6172200" h="6172200">
                  <a:moveTo>
                    <a:pt x="6172200" y="5864860"/>
                  </a:moveTo>
                  <a:cubicBezTo>
                    <a:pt x="6172200" y="6033770"/>
                    <a:pt x="6035040" y="6170930"/>
                    <a:pt x="5866130" y="6170930"/>
                  </a:cubicBezTo>
                  <a:lnTo>
                    <a:pt x="307340" y="6170930"/>
                  </a:lnTo>
                  <a:cubicBezTo>
                    <a:pt x="137160" y="6172200"/>
                    <a:pt x="0" y="6035040"/>
                    <a:pt x="0" y="5864860"/>
                  </a:cubicBezTo>
                  <a:lnTo>
                    <a:pt x="0" y="307340"/>
                  </a:lnTo>
                  <a:cubicBezTo>
                    <a:pt x="0" y="137160"/>
                    <a:pt x="137160" y="0"/>
                    <a:pt x="307340" y="0"/>
                  </a:cubicBezTo>
                  <a:lnTo>
                    <a:pt x="5866130" y="0"/>
                  </a:lnTo>
                  <a:cubicBezTo>
                    <a:pt x="6035040" y="0"/>
                    <a:pt x="6172200" y="137160"/>
                    <a:pt x="6172200" y="307340"/>
                  </a:cubicBezTo>
                  <a:lnTo>
                    <a:pt x="6172200" y="5864860"/>
                  </a:lnTo>
                  <a:close/>
                </a:path>
              </a:pathLst>
            </a:custGeom>
            <a:blipFill>
              <a:blip r:embed="rId10"/>
              <a:stretch>
                <a:fillRect l="-24984" r="-24984"/>
              </a:stretch>
            </a:blipFill>
          </p:spPr>
          <p:txBody>
            <a:bodyPr/>
            <a:lstStyle/>
            <a:p>
              <a:endParaRPr lang="en-US"/>
            </a:p>
          </p:txBody>
        </p:sp>
        <p:sp>
          <p:nvSpPr>
            <p:cNvPr id="20" name="Freeform 20"/>
            <p:cNvSpPr/>
            <p:nvPr/>
          </p:nvSpPr>
          <p:spPr>
            <a:xfrm>
              <a:off x="0" y="0"/>
              <a:ext cx="6350000" cy="6350000"/>
            </a:xfrm>
            <a:custGeom>
              <a:avLst/>
              <a:gdLst/>
              <a:ahLst/>
              <a:cxnLst/>
              <a:rect l="l" t="t" r="r" b="b"/>
              <a:pathLst>
                <a:path w="6350000" h="6350000">
                  <a:moveTo>
                    <a:pt x="5953760" y="6350000"/>
                  </a:moveTo>
                  <a:lnTo>
                    <a:pt x="396240" y="6350000"/>
                  </a:lnTo>
                  <a:cubicBezTo>
                    <a:pt x="177800" y="6350000"/>
                    <a:pt x="0" y="6172200"/>
                    <a:pt x="0" y="5953760"/>
                  </a:cubicBezTo>
                  <a:lnTo>
                    <a:pt x="0" y="396240"/>
                  </a:lnTo>
                  <a:cubicBezTo>
                    <a:pt x="0" y="177800"/>
                    <a:pt x="177800" y="0"/>
                    <a:pt x="396240" y="0"/>
                  </a:cubicBezTo>
                  <a:lnTo>
                    <a:pt x="5955030" y="0"/>
                  </a:lnTo>
                  <a:cubicBezTo>
                    <a:pt x="6172200" y="0"/>
                    <a:pt x="6350000" y="177800"/>
                    <a:pt x="6350000" y="396240"/>
                  </a:cubicBezTo>
                  <a:lnTo>
                    <a:pt x="6350000" y="5955030"/>
                  </a:lnTo>
                  <a:cubicBezTo>
                    <a:pt x="6350000" y="6172200"/>
                    <a:pt x="6172200" y="6350000"/>
                    <a:pt x="5953760" y="6350000"/>
                  </a:cubicBezTo>
                  <a:close/>
                  <a:moveTo>
                    <a:pt x="396240" y="179070"/>
                  </a:moveTo>
                  <a:cubicBezTo>
                    <a:pt x="276860" y="179070"/>
                    <a:pt x="179070" y="276860"/>
                    <a:pt x="179070" y="396240"/>
                  </a:cubicBezTo>
                  <a:lnTo>
                    <a:pt x="179070" y="5955030"/>
                  </a:lnTo>
                  <a:cubicBezTo>
                    <a:pt x="179070" y="6074410"/>
                    <a:pt x="276860" y="6172200"/>
                    <a:pt x="396240" y="6172200"/>
                  </a:cubicBezTo>
                  <a:lnTo>
                    <a:pt x="5955030" y="6172200"/>
                  </a:lnTo>
                  <a:cubicBezTo>
                    <a:pt x="6074410" y="6172200"/>
                    <a:pt x="6172200" y="6074410"/>
                    <a:pt x="6172200" y="5955030"/>
                  </a:cubicBezTo>
                  <a:lnTo>
                    <a:pt x="6172200" y="396240"/>
                  </a:lnTo>
                  <a:cubicBezTo>
                    <a:pt x="6172200" y="276860"/>
                    <a:pt x="6074410" y="179070"/>
                    <a:pt x="5955030" y="179070"/>
                  </a:cubicBezTo>
                  <a:lnTo>
                    <a:pt x="396240" y="179070"/>
                  </a:lnTo>
                  <a:close/>
                </a:path>
              </a:pathLst>
            </a:custGeom>
            <a:solidFill>
              <a:srgbClr val="073443"/>
            </a:solidFill>
          </p:spPr>
          <p:txBody>
            <a:bodyPr/>
            <a:lstStyle/>
            <a:p>
              <a:endParaRPr lang="en-US"/>
            </a:p>
          </p:txBody>
        </p:sp>
      </p:grpSp>
      <p:sp>
        <p:nvSpPr>
          <p:cNvPr id="21" name="Freeform 21"/>
          <p:cNvSpPr/>
          <p:nvPr/>
        </p:nvSpPr>
        <p:spPr>
          <a:xfrm rot="-1453388">
            <a:off x="-1052511" y="-1978562"/>
            <a:ext cx="6100108" cy="4114800"/>
          </a:xfrm>
          <a:custGeom>
            <a:avLst/>
            <a:gdLst/>
            <a:ahLst/>
            <a:cxnLst/>
            <a:rect l="l" t="t" r="r" b="b"/>
            <a:pathLst>
              <a:path w="6100108" h="4114800">
                <a:moveTo>
                  <a:pt x="0" y="0"/>
                </a:moveTo>
                <a:lnTo>
                  <a:pt x="6100108" y="0"/>
                </a:lnTo>
                <a:lnTo>
                  <a:pt x="6100108"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2" name="Freeform 22"/>
          <p:cNvSpPr/>
          <p:nvPr/>
        </p:nvSpPr>
        <p:spPr>
          <a:xfrm rot="3547476">
            <a:off x="11672468" y="2405630"/>
            <a:ext cx="1671830" cy="597679"/>
          </a:xfrm>
          <a:custGeom>
            <a:avLst/>
            <a:gdLst/>
            <a:ahLst/>
            <a:cxnLst/>
            <a:rect l="l" t="t" r="r" b="b"/>
            <a:pathLst>
              <a:path w="1671830" h="597679">
                <a:moveTo>
                  <a:pt x="0" y="0"/>
                </a:moveTo>
                <a:lnTo>
                  <a:pt x="1671830" y="0"/>
                </a:lnTo>
                <a:lnTo>
                  <a:pt x="1671830" y="597679"/>
                </a:lnTo>
                <a:lnTo>
                  <a:pt x="0" y="59767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 name="Freeform 23"/>
          <p:cNvSpPr/>
          <p:nvPr/>
        </p:nvSpPr>
        <p:spPr>
          <a:xfrm rot="-3640637" flipH="1">
            <a:off x="4880172" y="2469574"/>
            <a:ext cx="1671830" cy="597679"/>
          </a:xfrm>
          <a:custGeom>
            <a:avLst/>
            <a:gdLst/>
            <a:ahLst/>
            <a:cxnLst/>
            <a:rect l="l" t="t" r="r" b="b"/>
            <a:pathLst>
              <a:path w="1671830" h="597679">
                <a:moveTo>
                  <a:pt x="1671830" y="0"/>
                </a:moveTo>
                <a:lnTo>
                  <a:pt x="0" y="0"/>
                </a:lnTo>
                <a:lnTo>
                  <a:pt x="0" y="597679"/>
                </a:lnTo>
                <a:lnTo>
                  <a:pt x="1671830" y="597679"/>
                </a:lnTo>
                <a:lnTo>
                  <a:pt x="167183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VA643116">
            <a:hlinkClick r:id="" action="ppaction://media"/>
            <a:extLst>
              <a:ext uri="{FF2B5EF4-FFF2-40B4-BE49-F238E27FC236}">
                <a16:creationId xmlns:a16="http://schemas.microsoft.com/office/drawing/2014/main" id="{257FB3DF-5D3E-4368-8530-5A9A8EB9D49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25982" y="408365"/>
            <a:ext cx="16836036" cy="9470270"/>
          </a:xfrm>
          <a:prstGeom prst="rect">
            <a:avLst/>
          </a:prstGeom>
        </p:spPr>
      </p:pic>
    </p:spTree>
    <p:extLst>
      <p:ext uri="{BB962C8B-B14F-4D97-AF65-F5344CB8AC3E}">
        <p14:creationId xmlns:p14="http://schemas.microsoft.com/office/powerpoint/2010/main" val="239869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2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txBody>
          <a:bodyPr/>
          <a:lstStyle/>
          <a:p>
            <a:endParaRPr lang="en-US"/>
          </a:p>
        </p:txBody>
      </p:sp>
      <p:grpSp>
        <p:nvGrpSpPr>
          <p:cNvPr id="3" name="Group 3"/>
          <p:cNvGrpSpPr/>
          <p:nvPr/>
        </p:nvGrpSpPr>
        <p:grpSpPr>
          <a:xfrm>
            <a:off x="-962656" y="-859863"/>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E65C7E"/>
              </a:solidFill>
            </p:spPr>
            <p:txBody>
              <a:bodyPr/>
              <a:lstStyle/>
              <a:p>
                <a:endParaRPr lang="en-US"/>
              </a:p>
            </p:txBody>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E65C7E"/>
              </a:solidFill>
            </p:spPr>
            <p:txBody>
              <a:bodyPr/>
              <a:lstStyle/>
              <a:p>
                <a:endParaRPr lang="en-US"/>
              </a:p>
            </p:txBody>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E65C7E"/>
              </a:solidFill>
            </p:spPr>
            <p:txBody>
              <a:bodyPr/>
              <a:lstStyle/>
              <a:p>
                <a:endParaRPr lang="en-US"/>
              </a:p>
            </p:txBody>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E65C7E"/>
              </a:solidFill>
            </p:spPr>
            <p:txBody>
              <a:bodyPr/>
              <a:lstStyle/>
              <a:p>
                <a:endParaRPr lang="en-US"/>
              </a:p>
            </p:txBody>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8" name="Freeform 18"/>
          <p:cNvSpPr/>
          <p:nvPr/>
        </p:nvSpPr>
        <p:spPr>
          <a:xfrm>
            <a:off x="323058" y="340690"/>
            <a:ext cx="2963744" cy="2893691"/>
          </a:xfrm>
          <a:custGeom>
            <a:avLst/>
            <a:gdLst/>
            <a:ahLst/>
            <a:cxnLst/>
            <a:rect l="l" t="t" r="r" b="b"/>
            <a:pathLst>
              <a:path w="2963744" h="2893691">
                <a:moveTo>
                  <a:pt x="0" y="0"/>
                </a:moveTo>
                <a:lnTo>
                  <a:pt x="2963743" y="0"/>
                </a:lnTo>
                <a:lnTo>
                  <a:pt x="2963743" y="2893691"/>
                </a:lnTo>
                <a:lnTo>
                  <a:pt x="0" y="28936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9" name="Freeform 19"/>
          <p:cNvSpPr/>
          <p:nvPr/>
        </p:nvSpPr>
        <p:spPr>
          <a:xfrm rot="-1103996">
            <a:off x="15743052" y="840649"/>
            <a:ext cx="1896188" cy="3364204"/>
          </a:xfrm>
          <a:custGeom>
            <a:avLst/>
            <a:gdLst/>
            <a:ahLst/>
            <a:cxnLst/>
            <a:rect l="l" t="t" r="r" b="b"/>
            <a:pathLst>
              <a:path w="1896188" h="3364204">
                <a:moveTo>
                  <a:pt x="0" y="0"/>
                </a:moveTo>
                <a:lnTo>
                  <a:pt x="1896188" y="0"/>
                </a:lnTo>
                <a:lnTo>
                  <a:pt x="1896188" y="3364205"/>
                </a:lnTo>
                <a:lnTo>
                  <a:pt x="0" y="33642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20" name="Group 20"/>
          <p:cNvGrpSpPr/>
          <p:nvPr/>
        </p:nvGrpSpPr>
        <p:grpSpPr>
          <a:xfrm>
            <a:off x="1717687" y="4678387"/>
            <a:ext cx="229651" cy="229651"/>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22" name="Freeform 22"/>
          <p:cNvSpPr/>
          <p:nvPr/>
        </p:nvSpPr>
        <p:spPr>
          <a:xfrm>
            <a:off x="796669" y="4271065"/>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3" name="Freeform 23"/>
          <p:cNvSpPr/>
          <p:nvPr/>
        </p:nvSpPr>
        <p:spPr>
          <a:xfrm rot="-771795">
            <a:off x="322580" y="9449844"/>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4" name="Freeform 24"/>
          <p:cNvSpPr/>
          <p:nvPr/>
        </p:nvSpPr>
        <p:spPr>
          <a:xfrm>
            <a:off x="1637367" y="6352043"/>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25" name="Group 25"/>
          <p:cNvGrpSpPr>
            <a:grpSpLocks noChangeAspect="1"/>
          </p:cNvGrpSpPr>
          <p:nvPr/>
        </p:nvGrpSpPr>
        <p:grpSpPr>
          <a:xfrm rot="-874149">
            <a:off x="702580" y="5602252"/>
            <a:ext cx="498419" cy="262574"/>
            <a:chOff x="0" y="0"/>
            <a:chExt cx="1610360" cy="848360"/>
          </a:xfrm>
        </p:grpSpPr>
        <p:sp>
          <p:nvSpPr>
            <p:cNvPr id="26" name="Freeform 2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27" name="Group 27"/>
          <p:cNvGrpSpPr>
            <a:grpSpLocks noChangeAspect="1"/>
          </p:cNvGrpSpPr>
          <p:nvPr/>
        </p:nvGrpSpPr>
        <p:grpSpPr>
          <a:xfrm rot="10171898">
            <a:off x="1583303" y="3464058"/>
            <a:ext cx="498419" cy="262574"/>
            <a:chOff x="0" y="0"/>
            <a:chExt cx="1610360" cy="848360"/>
          </a:xfrm>
        </p:grpSpPr>
        <p:sp>
          <p:nvSpPr>
            <p:cNvPr id="28" name="Freeform 2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29" name="Group 29"/>
          <p:cNvGrpSpPr/>
          <p:nvPr/>
        </p:nvGrpSpPr>
        <p:grpSpPr>
          <a:xfrm>
            <a:off x="17544116" y="4522721"/>
            <a:ext cx="229651" cy="229651"/>
            <a:chOff x="0" y="0"/>
            <a:chExt cx="6350000" cy="6350000"/>
          </a:xfrm>
        </p:grpSpPr>
        <p:sp>
          <p:nvSpPr>
            <p:cNvPr id="30" name="Freeform 3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31" name="Freeform 31"/>
          <p:cNvSpPr/>
          <p:nvPr/>
        </p:nvSpPr>
        <p:spPr>
          <a:xfrm>
            <a:off x="17401708" y="716243"/>
            <a:ext cx="488240" cy="483801"/>
          </a:xfrm>
          <a:custGeom>
            <a:avLst/>
            <a:gdLst/>
            <a:ahLst/>
            <a:cxnLst/>
            <a:rect l="l" t="t" r="r" b="b"/>
            <a:pathLst>
              <a:path w="488240" h="483801">
                <a:moveTo>
                  <a:pt x="0" y="0"/>
                </a:moveTo>
                <a:lnTo>
                  <a:pt x="488240" y="0"/>
                </a:lnTo>
                <a:lnTo>
                  <a:pt x="488240" y="483801"/>
                </a:lnTo>
                <a:lnTo>
                  <a:pt x="0" y="48380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2" name="Freeform 32"/>
          <p:cNvSpPr/>
          <p:nvPr/>
        </p:nvSpPr>
        <p:spPr>
          <a:xfrm rot="-771795">
            <a:off x="17442085" y="5897299"/>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33" name="Freeform 33"/>
          <p:cNvSpPr/>
          <p:nvPr/>
        </p:nvSpPr>
        <p:spPr>
          <a:xfrm>
            <a:off x="16523523" y="4957450"/>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34" name="Group 34"/>
          <p:cNvGrpSpPr>
            <a:grpSpLocks noChangeAspect="1"/>
          </p:cNvGrpSpPr>
          <p:nvPr/>
        </p:nvGrpSpPr>
        <p:grpSpPr>
          <a:xfrm rot="-874149">
            <a:off x="16506344" y="6632665"/>
            <a:ext cx="498419" cy="262574"/>
            <a:chOff x="0" y="0"/>
            <a:chExt cx="1610360" cy="848360"/>
          </a:xfrm>
        </p:grpSpPr>
        <p:sp>
          <p:nvSpPr>
            <p:cNvPr id="35" name="Freeform 35"/>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
        <p:nvSpPr>
          <p:cNvPr id="36" name="TextBox 36"/>
          <p:cNvSpPr txBox="1"/>
          <p:nvPr/>
        </p:nvSpPr>
        <p:spPr>
          <a:xfrm>
            <a:off x="2800698" y="2706697"/>
            <a:ext cx="5961484" cy="527685"/>
          </a:xfrm>
          <a:prstGeom prst="rect">
            <a:avLst/>
          </a:prstGeom>
        </p:spPr>
        <p:txBody>
          <a:bodyPr lIns="0" tIns="0" rIns="0" bIns="0" rtlCol="0" anchor="t">
            <a:spAutoFit/>
          </a:bodyPr>
          <a:lstStyle/>
          <a:p>
            <a:pPr algn="ctr">
              <a:lnSpc>
                <a:spcPts val="3899"/>
              </a:lnSpc>
            </a:pPr>
            <a:r>
              <a:rPr lang="en-US" sz="3899" spc="167">
                <a:solidFill>
                  <a:srgbClr val="00AD9C"/>
                </a:solidFill>
                <a:latin typeface="Marykate"/>
              </a:rPr>
              <a:t>DEFINTION</a:t>
            </a:r>
          </a:p>
        </p:txBody>
      </p:sp>
      <p:sp>
        <p:nvSpPr>
          <p:cNvPr id="37" name="TextBox 37"/>
          <p:cNvSpPr txBox="1"/>
          <p:nvPr/>
        </p:nvSpPr>
        <p:spPr>
          <a:xfrm>
            <a:off x="9525818" y="6487184"/>
            <a:ext cx="5961484" cy="527685"/>
          </a:xfrm>
          <a:prstGeom prst="rect">
            <a:avLst/>
          </a:prstGeom>
        </p:spPr>
        <p:txBody>
          <a:bodyPr lIns="0" tIns="0" rIns="0" bIns="0" rtlCol="0" anchor="t">
            <a:spAutoFit/>
          </a:bodyPr>
          <a:lstStyle/>
          <a:p>
            <a:pPr algn="ctr">
              <a:lnSpc>
                <a:spcPts val="3899"/>
              </a:lnSpc>
            </a:pPr>
            <a:r>
              <a:rPr lang="en-US" sz="3899" spc="167">
                <a:solidFill>
                  <a:srgbClr val="00AD9C"/>
                </a:solidFill>
                <a:latin typeface="Marykate"/>
              </a:rPr>
              <a:t>PROPERTIES</a:t>
            </a:r>
          </a:p>
        </p:txBody>
      </p:sp>
      <p:sp>
        <p:nvSpPr>
          <p:cNvPr id="38" name="TextBox 38"/>
          <p:cNvSpPr txBox="1"/>
          <p:nvPr/>
        </p:nvSpPr>
        <p:spPr>
          <a:xfrm>
            <a:off x="9525818" y="2893279"/>
            <a:ext cx="5961484" cy="527685"/>
          </a:xfrm>
          <a:prstGeom prst="rect">
            <a:avLst/>
          </a:prstGeom>
        </p:spPr>
        <p:txBody>
          <a:bodyPr lIns="0" tIns="0" rIns="0" bIns="0" rtlCol="0" anchor="t">
            <a:spAutoFit/>
          </a:bodyPr>
          <a:lstStyle/>
          <a:p>
            <a:pPr algn="ctr">
              <a:lnSpc>
                <a:spcPts val="3899"/>
              </a:lnSpc>
            </a:pPr>
            <a:r>
              <a:rPr lang="en-US" sz="3899" spc="167">
                <a:solidFill>
                  <a:srgbClr val="00AD9C"/>
                </a:solidFill>
                <a:latin typeface="Marykate"/>
              </a:rPr>
              <a:t>EXAMPLE,</a:t>
            </a:r>
          </a:p>
        </p:txBody>
      </p:sp>
      <p:sp>
        <p:nvSpPr>
          <p:cNvPr id="39" name="TextBox 39"/>
          <p:cNvSpPr txBox="1"/>
          <p:nvPr/>
        </p:nvSpPr>
        <p:spPr>
          <a:xfrm>
            <a:off x="2434803" y="3552066"/>
            <a:ext cx="6251179" cy="2252642"/>
          </a:xfrm>
          <a:prstGeom prst="rect">
            <a:avLst/>
          </a:prstGeom>
        </p:spPr>
        <p:txBody>
          <a:bodyPr lIns="0" tIns="0" rIns="0" bIns="0" rtlCol="0" anchor="t">
            <a:spAutoFit/>
          </a:bodyPr>
          <a:lstStyle/>
          <a:p>
            <a:pPr>
              <a:lnSpc>
                <a:spcPts val="4443"/>
              </a:lnSpc>
            </a:pPr>
            <a:r>
              <a:rPr lang="en-US" sz="3733">
                <a:solidFill>
                  <a:srgbClr val="DB3349"/>
                </a:solidFill>
                <a:latin typeface="Dosis Semi-Bold"/>
              </a:rPr>
              <a:t>is a characteristic that can be observed without changing the matter into another type of matter</a:t>
            </a:r>
          </a:p>
        </p:txBody>
      </p:sp>
      <p:sp>
        <p:nvSpPr>
          <p:cNvPr id="40" name="TextBox 40"/>
          <p:cNvSpPr txBox="1"/>
          <p:nvPr/>
        </p:nvSpPr>
        <p:spPr>
          <a:xfrm>
            <a:off x="2800698" y="7115504"/>
            <a:ext cx="5961484" cy="1690667"/>
          </a:xfrm>
          <a:prstGeom prst="rect">
            <a:avLst/>
          </a:prstGeom>
        </p:spPr>
        <p:txBody>
          <a:bodyPr lIns="0" tIns="0" rIns="0" bIns="0" rtlCol="0" anchor="t">
            <a:spAutoFit/>
          </a:bodyPr>
          <a:lstStyle/>
          <a:p>
            <a:pPr>
              <a:lnSpc>
                <a:spcPts val="4443"/>
              </a:lnSpc>
            </a:pPr>
            <a:r>
              <a:rPr lang="en-US" sz="3733">
                <a:solidFill>
                  <a:srgbClr val="876B5E"/>
                </a:solidFill>
                <a:latin typeface="Dosis Semi-Bold"/>
              </a:rPr>
              <a:t>Gold also has a high luster, or shininess, and a distinctive color.</a:t>
            </a:r>
          </a:p>
        </p:txBody>
      </p:sp>
      <p:sp>
        <p:nvSpPr>
          <p:cNvPr id="41" name="TextBox 41"/>
          <p:cNvSpPr txBox="1"/>
          <p:nvPr/>
        </p:nvSpPr>
        <p:spPr>
          <a:xfrm>
            <a:off x="5851289" y="885825"/>
            <a:ext cx="6655270" cy="1236326"/>
          </a:xfrm>
          <a:prstGeom prst="rect">
            <a:avLst/>
          </a:prstGeom>
        </p:spPr>
        <p:txBody>
          <a:bodyPr lIns="0" tIns="0" rIns="0" bIns="0" rtlCol="0" anchor="t">
            <a:spAutoFit/>
          </a:bodyPr>
          <a:lstStyle/>
          <a:p>
            <a:pPr algn="ctr">
              <a:lnSpc>
                <a:spcPts val="10081"/>
              </a:lnSpc>
              <a:spcBef>
                <a:spcPct val="0"/>
              </a:spcBef>
            </a:pPr>
            <a:r>
              <a:rPr lang="en-US" sz="7200">
                <a:solidFill>
                  <a:srgbClr val="000000"/>
                </a:solidFill>
                <a:latin typeface="29LT Adir Semi-Bold"/>
              </a:rPr>
              <a:t>Physical Properties</a:t>
            </a:r>
          </a:p>
        </p:txBody>
      </p:sp>
      <p:sp>
        <p:nvSpPr>
          <p:cNvPr id="42" name="TextBox 42"/>
          <p:cNvSpPr txBox="1"/>
          <p:nvPr/>
        </p:nvSpPr>
        <p:spPr>
          <a:xfrm>
            <a:off x="9324157" y="3684002"/>
            <a:ext cx="6163144" cy="2619728"/>
          </a:xfrm>
          <a:prstGeom prst="rect">
            <a:avLst/>
          </a:prstGeom>
        </p:spPr>
        <p:txBody>
          <a:bodyPr lIns="0" tIns="0" rIns="0" bIns="0" rtlCol="0" anchor="t">
            <a:spAutoFit/>
          </a:bodyPr>
          <a:lstStyle/>
          <a:p>
            <a:pPr algn="ctr">
              <a:lnSpc>
                <a:spcPts val="5230"/>
              </a:lnSpc>
              <a:spcBef>
                <a:spcPct val="0"/>
              </a:spcBef>
            </a:pPr>
            <a:r>
              <a:rPr lang="en-US" sz="3736">
                <a:solidFill>
                  <a:srgbClr val="767FA7"/>
                </a:solidFill>
                <a:latin typeface="29LT Adir Semi-Bold"/>
              </a:rPr>
              <a:t>gold melts at 1,064°C and boils at 2,856°C. It is an excellent conductor, meaning electricity moves through it very easily.</a:t>
            </a:r>
          </a:p>
        </p:txBody>
      </p:sp>
      <p:sp>
        <p:nvSpPr>
          <p:cNvPr id="43" name="TextBox 43"/>
          <p:cNvSpPr txBox="1"/>
          <p:nvPr/>
        </p:nvSpPr>
        <p:spPr>
          <a:xfrm>
            <a:off x="9080530" y="7214893"/>
            <a:ext cx="6509344" cy="2573550"/>
          </a:xfrm>
          <a:prstGeom prst="rect">
            <a:avLst/>
          </a:prstGeom>
        </p:spPr>
        <p:txBody>
          <a:bodyPr lIns="0" tIns="0" rIns="0" bIns="0" rtlCol="0" anchor="t">
            <a:spAutoFit/>
          </a:bodyPr>
          <a:lstStyle/>
          <a:p>
            <a:pPr algn="ctr">
              <a:lnSpc>
                <a:spcPts val="5150"/>
              </a:lnSpc>
              <a:spcBef>
                <a:spcPct val="0"/>
              </a:spcBef>
            </a:pPr>
            <a:r>
              <a:rPr lang="en-US" sz="3679">
                <a:solidFill>
                  <a:srgbClr val="72A67A"/>
                </a:solidFill>
                <a:latin typeface="29LT Adir Semi-Bold"/>
              </a:rPr>
              <a:t>All of these characteristics are physical properties. They can be observed without changing the gold into something else.</a:t>
            </a:r>
          </a:p>
        </p:txBody>
      </p:sp>
      <p:pic>
        <p:nvPicPr>
          <p:cNvPr id="45" name="Picture 4">
            <a:extLst>
              <a:ext uri="{FF2B5EF4-FFF2-40B4-BE49-F238E27FC236}">
                <a16:creationId xmlns:a16="http://schemas.microsoft.com/office/drawing/2014/main" id="{263E718B-CD7E-F974-AD34-F0BBEA8A940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36142" y="7327168"/>
            <a:ext cx="28575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5">
            <a:extLst>
              <a:ext uri="{FF2B5EF4-FFF2-40B4-BE49-F238E27FC236}">
                <a16:creationId xmlns:a16="http://schemas.microsoft.com/office/drawing/2014/main" id="{C66CA581-38C3-5C34-1A77-FF629DD1231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730444" y="7353300"/>
            <a:ext cx="25908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txBody>
          <a:bodyPr/>
          <a:lstStyle/>
          <a:p>
            <a:endParaRPr lang="en-US"/>
          </a:p>
        </p:txBody>
      </p:sp>
      <p:grpSp>
        <p:nvGrpSpPr>
          <p:cNvPr id="3" name="Group 3"/>
          <p:cNvGrpSpPr/>
          <p:nvPr/>
        </p:nvGrpSpPr>
        <p:grpSpPr>
          <a:xfrm>
            <a:off x="-962656" y="-859863"/>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E65C7E"/>
              </a:solidFill>
            </p:spPr>
            <p:txBody>
              <a:bodyPr/>
              <a:lstStyle/>
              <a:p>
                <a:endParaRPr lang="en-US"/>
              </a:p>
            </p:txBody>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E65C7E"/>
              </a:solidFill>
            </p:spPr>
            <p:txBody>
              <a:bodyPr/>
              <a:lstStyle/>
              <a:p>
                <a:endParaRPr lang="en-US"/>
              </a:p>
            </p:txBody>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E65C7E"/>
              </a:solidFill>
            </p:spPr>
            <p:txBody>
              <a:bodyPr/>
              <a:lstStyle/>
              <a:p>
                <a:endParaRPr lang="en-US"/>
              </a:p>
            </p:txBody>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E65C7E"/>
              </a:solidFill>
            </p:spPr>
            <p:txBody>
              <a:bodyPr/>
              <a:lstStyle/>
              <a:p>
                <a:endParaRPr lang="en-US"/>
              </a:p>
            </p:txBody>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grpSp>
        <p:nvGrpSpPr>
          <p:cNvPr id="18" name="Group 18"/>
          <p:cNvGrpSpPr/>
          <p:nvPr/>
        </p:nvGrpSpPr>
        <p:grpSpPr>
          <a:xfrm>
            <a:off x="1717687" y="4678387"/>
            <a:ext cx="229651" cy="229651"/>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20" name="Freeform 20"/>
          <p:cNvSpPr/>
          <p:nvPr/>
        </p:nvSpPr>
        <p:spPr>
          <a:xfrm>
            <a:off x="796669" y="4271065"/>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1" name="Freeform 21"/>
          <p:cNvSpPr/>
          <p:nvPr/>
        </p:nvSpPr>
        <p:spPr>
          <a:xfrm rot="-771795">
            <a:off x="322580" y="9449844"/>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2" name="Freeform 22"/>
          <p:cNvSpPr/>
          <p:nvPr/>
        </p:nvSpPr>
        <p:spPr>
          <a:xfrm>
            <a:off x="1637367" y="6352043"/>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23" name="Group 23"/>
          <p:cNvGrpSpPr>
            <a:grpSpLocks noChangeAspect="1"/>
          </p:cNvGrpSpPr>
          <p:nvPr/>
        </p:nvGrpSpPr>
        <p:grpSpPr>
          <a:xfrm rot="-874149">
            <a:off x="702580" y="5602252"/>
            <a:ext cx="498419" cy="262574"/>
            <a:chOff x="0" y="0"/>
            <a:chExt cx="1610360" cy="848360"/>
          </a:xfrm>
        </p:grpSpPr>
        <p:sp>
          <p:nvSpPr>
            <p:cNvPr id="24" name="Freeform 24"/>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25" name="Group 25"/>
          <p:cNvGrpSpPr>
            <a:grpSpLocks noChangeAspect="1"/>
          </p:cNvGrpSpPr>
          <p:nvPr/>
        </p:nvGrpSpPr>
        <p:grpSpPr>
          <a:xfrm rot="10171898">
            <a:off x="1583303" y="3464058"/>
            <a:ext cx="498419" cy="262574"/>
            <a:chOff x="0" y="0"/>
            <a:chExt cx="1610360" cy="848360"/>
          </a:xfrm>
        </p:grpSpPr>
        <p:sp>
          <p:nvSpPr>
            <p:cNvPr id="26" name="Freeform 2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27" name="Group 27"/>
          <p:cNvGrpSpPr/>
          <p:nvPr/>
        </p:nvGrpSpPr>
        <p:grpSpPr>
          <a:xfrm>
            <a:off x="17544116" y="4522721"/>
            <a:ext cx="229651" cy="229651"/>
            <a:chOff x="0" y="0"/>
            <a:chExt cx="6350000" cy="6350000"/>
          </a:xfrm>
        </p:grpSpPr>
        <p:sp>
          <p:nvSpPr>
            <p:cNvPr id="28" name="Freeform 2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29" name="Freeform 29"/>
          <p:cNvSpPr/>
          <p:nvPr/>
        </p:nvSpPr>
        <p:spPr>
          <a:xfrm>
            <a:off x="17401708" y="716243"/>
            <a:ext cx="488240" cy="483801"/>
          </a:xfrm>
          <a:custGeom>
            <a:avLst/>
            <a:gdLst/>
            <a:ahLst/>
            <a:cxnLst/>
            <a:rect l="l" t="t" r="r" b="b"/>
            <a:pathLst>
              <a:path w="488240" h="483801">
                <a:moveTo>
                  <a:pt x="0" y="0"/>
                </a:moveTo>
                <a:lnTo>
                  <a:pt x="488240" y="0"/>
                </a:lnTo>
                <a:lnTo>
                  <a:pt x="488240" y="483801"/>
                </a:lnTo>
                <a:lnTo>
                  <a:pt x="0" y="4838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0" name="Freeform 30"/>
          <p:cNvSpPr/>
          <p:nvPr/>
        </p:nvSpPr>
        <p:spPr>
          <a:xfrm rot="-771795">
            <a:off x="17442085" y="5897299"/>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1" name="Freeform 31"/>
          <p:cNvSpPr/>
          <p:nvPr/>
        </p:nvSpPr>
        <p:spPr>
          <a:xfrm>
            <a:off x="16523523" y="4957450"/>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32" name="Group 32"/>
          <p:cNvGrpSpPr>
            <a:grpSpLocks noChangeAspect="1"/>
          </p:cNvGrpSpPr>
          <p:nvPr/>
        </p:nvGrpSpPr>
        <p:grpSpPr>
          <a:xfrm rot="-874149">
            <a:off x="16506344" y="6632665"/>
            <a:ext cx="498419" cy="262574"/>
            <a:chOff x="0" y="0"/>
            <a:chExt cx="1610360" cy="848360"/>
          </a:xfrm>
        </p:grpSpPr>
        <p:sp>
          <p:nvSpPr>
            <p:cNvPr id="33" name="Freeform 33"/>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
        <p:nvSpPr>
          <p:cNvPr id="34" name="TextBox 34"/>
          <p:cNvSpPr txBox="1"/>
          <p:nvPr/>
        </p:nvSpPr>
        <p:spPr>
          <a:xfrm>
            <a:off x="2800698" y="2706697"/>
            <a:ext cx="5961484" cy="527685"/>
          </a:xfrm>
          <a:prstGeom prst="rect">
            <a:avLst/>
          </a:prstGeom>
        </p:spPr>
        <p:txBody>
          <a:bodyPr lIns="0" tIns="0" rIns="0" bIns="0" rtlCol="0" anchor="t">
            <a:spAutoFit/>
          </a:bodyPr>
          <a:lstStyle/>
          <a:p>
            <a:pPr algn="ctr">
              <a:lnSpc>
                <a:spcPts val="3899"/>
              </a:lnSpc>
            </a:pPr>
            <a:r>
              <a:rPr lang="en-US" sz="3899" spc="167">
                <a:solidFill>
                  <a:srgbClr val="00AD9C"/>
                </a:solidFill>
                <a:latin typeface="Marykate"/>
              </a:rPr>
              <a:t>DEFINTION</a:t>
            </a:r>
          </a:p>
        </p:txBody>
      </p:sp>
      <p:sp>
        <p:nvSpPr>
          <p:cNvPr id="35" name="TextBox 35"/>
          <p:cNvSpPr txBox="1"/>
          <p:nvPr/>
        </p:nvSpPr>
        <p:spPr>
          <a:xfrm>
            <a:off x="5326580" y="6426022"/>
            <a:ext cx="5961484" cy="527685"/>
          </a:xfrm>
          <a:prstGeom prst="rect">
            <a:avLst/>
          </a:prstGeom>
        </p:spPr>
        <p:txBody>
          <a:bodyPr lIns="0" tIns="0" rIns="0" bIns="0" rtlCol="0" anchor="t">
            <a:spAutoFit/>
          </a:bodyPr>
          <a:lstStyle/>
          <a:p>
            <a:pPr algn="ctr">
              <a:lnSpc>
                <a:spcPts val="3899"/>
              </a:lnSpc>
            </a:pPr>
            <a:r>
              <a:rPr lang="en-US" sz="3899" spc="167">
                <a:solidFill>
                  <a:srgbClr val="00AD9C"/>
                </a:solidFill>
                <a:latin typeface="Marykate"/>
              </a:rPr>
              <a:t>PROPERTIES</a:t>
            </a:r>
          </a:p>
        </p:txBody>
      </p:sp>
      <p:sp>
        <p:nvSpPr>
          <p:cNvPr id="36" name="TextBox 36"/>
          <p:cNvSpPr txBox="1"/>
          <p:nvPr/>
        </p:nvSpPr>
        <p:spPr>
          <a:xfrm>
            <a:off x="9525818" y="2893279"/>
            <a:ext cx="5961484" cy="527685"/>
          </a:xfrm>
          <a:prstGeom prst="rect">
            <a:avLst/>
          </a:prstGeom>
        </p:spPr>
        <p:txBody>
          <a:bodyPr lIns="0" tIns="0" rIns="0" bIns="0" rtlCol="0" anchor="t">
            <a:spAutoFit/>
          </a:bodyPr>
          <a:lstStyle/>
          <a:p>
            <a:pPr algn="ctr">
              <a:lnSpc>
                <a:spcPts val="3899"/>
              </a:lnSpc>
            </a:pPr>
            <a:r>
              <a:rPr lang="en-US" sz="3899" spc="167">
                <a:solidFill>
                  <a:srgbClr val="00AD9C"/>
                </a:solidFill>
                <a:latin typeface="Marykate"/>
              </a:rPr>
              <a:t>EXAMPLE,</a:t>
            </a:r>
          </a:p>
        </p:txBody>
      </p:sp>
      <p:sp>
        <p:nvSpPr>
          <p:cNvPr id="37" name="TextBox 37"/>
          <p:cNvSpPr txBox="1"/>
          <p:nvPr/>
        </p:nvSpPr>
        <p:spPr>
          <a:xfrm>
            <a:off x="2434803" y="3552066"/>
            <a:ext cx="6251179" cy="2252642"/>
          </a:xfrm>
          <a:prstGeom prst="rect">
            <a:avLst/>
          </a:prstGeom>
        </p:spPr>
        <p:txBody>
          <a:bodyPr lIns="0" tIns="0" rIns="0" bIns="0" rtlCol="0" anchor="t">
            <a:spAutoFit/>
          </a:bodyPr>
          <a:lstStyle/>
          <a:p>
            <a:pPr>
              <a:lnSpc>
                <a:spcPts val="4443"/>
              </a:lnSpc>
            </a:pPr>
            <a:r>
              <a:rPr lang="en-US" sz="3733">
                <a:solidFill>
                  <a:srgbClr val="DB3349"/>
                </a:solidFill>
                <a:latin typeface="Dosis Semi-Bold"/>
              </a:rPr>
              <a:t>characteristics that describe something’s ability to become something else. d by combining or breaking apart substances.</a:t>
            </a:r>
          </a:p>
        </p:txBody>
      </p:sp>
      <p:sp>
        <p:nvSpPr>
          <p:cNvPr id="38" name="TextBox 38"/>
          <p:cNvSpPr txBox="1"/>
          <p:nvPr/>
        </p:nvSpPr>
        <p:spPr>
          <a:xfrm>
            <a:off x="5851289" y="885825"/>
            <a:ext cx="6655270" cy="1236326"/>
          </a:xfrm>
          <a:prstGeom prst="rect">
            <a:avLst/>
          </a:prstGeom>
        </p:spPr>
        <p:txBody>
          <a:bodyPr lIns="0" tIns="0" rIns="0" bIns="0" rtlCol="0" anchor="t">
            <a:spAutoFit/>
          </a:bodyPr>
          <a:lstStyle/>
          <a:p>
            <a:pPr algn="ctr">
              <a:lnSpc>
                <a:spcPts val="10081"/>
              </a:lnSpc>
              <a:spcBef>
                <a:spcPct val="0"/>
              </a:spcBef>
            </a:pPr>
            <a:r>
              <a:rPr lang="en-US" sz="7200">
                <a:solidFill>
                  <a:srgbClr val="000000"/>
                </a:solidFill>
                <a:latin typeface="29LT Adir Semi-Bold"/>
              </a:rPr>
              <a:t>Chemical Properties</a:t>
            </a:r>
          </a:p>
        </p:txBody>
      </p:sp>
      <p:sp>
        <p:nvSpPr>
          <p:cNvPr id="39" name="TextBox 39"/>
          <p:cNvSpPr txBox="1"/>
          <p:nvPr/>
        </p:nvSpPr>
        <p:spPr>
          <a:xfrm>
            <a:off x="9324157" y="3684002"/>
            <a:ext cx="6163144" cy="2619728"/>
          </a:xfrm>
          <a:prstGeom prst="rect">
            <a:avLst/>
          </a:prstGeom>
        </p:spPr>
        <p:txBody>
          <a:bodyPr lIns="0" tIns="0" rIns="0" bIns="0" rtlCol="0" anchor="t">
            <a:spAutoFit/>
          </a:bodyPr>
          <a:lstStyle/>
          <a:p>
            <a:pPr algn="ctr">
              <a:lnSpc>
                <a:spcPts val="5230"/>
              </a:lnSpc>
              <a:spcBef>
                <a:spcPct val="0"/>
              </a:spcBef>
            </a:pPr>
            <a:r>
              <a:rPr lang="en-US" sz="3736">
                <a:solidFill>
                  <a:srgbClr val="767FA7"/>
                </a:solidFill>
                <a:latin typeface="29LT Adir Semi-Bold"/>
              </a:rPr>
              <a:t>, if you inject carbon dioxide gas into liquid water, some of the water will react with the carbon dioxide to produce carbonic acid.</a:t>
            </a:r>
          </a:p>
        </p:txBody>
      </p:sp>
      <p:sp>
        <p:nvSpPr>
          <p:cNvPr id="40" name="TextBox 40"/>
          <p:cNvSpPr txBox="1"/>
          <p:nvPr/>
        </p:nvSpPr>
        <p:spPr>
          <a:xfrm>
            <a:off x="3286801" y="7214893"/>
            <a:ext cx="12303072" cy="1925850"/>
          </a:xfrm>
          <a:prstGeom prst="rect">
            <a:avLst/>
          </a:prstGeom>
        </p:spPr>
        <p:txBody>
          <a:bodyPr lIns="0" tIns="0" rIns="0" bIns="0" rtlCol="0" anchor="t">
            <a:spAutoFit/>
          </a:bodyPr>
          <a:lstStyle/>
          <a:p>
            <a:pPr algn="ctr">
              <a:lnSpc>
                <a:spcPts val="5150"/>
              </a:lnSpc>
              <a:spcBef>
                <a:spcPct val="0"/>
              </a:spcBef>
            </a:pPr>
            <a:r>
              <a:rPr lang="en-US" sz="3679">
                <a:solidFill>
                  <a:srgbClr val="72A67A"/>
                </a:solidFill>
                <a:latin typeface="29LT Adir Semi-Bold"/>
              </a:rPr>
              <a:t>This ability to react is a chemical property of water. Likewise, the ability of carbon dioxide to combine with water and become carbonic acid is a chemical property.</a:t>
            </a:r>
          </a:p>
        </p:txBody>
      </p:sp>
      <p:pic>
        <p:nvPicPr>
          <p:cNvPr id="42" name="Picture 5">
            <a:extLst>
              <a:ext uri="{FF2B5EF4-FFF2-40B4-BE49-F238E27FC236}">
                <a16:creationId xmlns:a16="http://schemas.microsoft.com/office/drawing/2014/main" id="{11B57254-C414-CE81-5851-8A45B65E5B3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0062843">
            <a:off x="33248" y="7232860"/>
            <a:ext cx="28575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1">
            <a:hlinkClick r:id="rId14"/>
            <a:extLst>
              <a:ext uri="{FF2B5EF4-FFF2-40B4-BE49-F238E27FC236}">
                <a16:creationId xmlns:a16="http://schemas.microsoft.com/office/drawing/2014/main" id="{65BD406C-8673-3224-BA3A-3445287017B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55352" y="737572"/>
            <a:ext cx="2894003" cy="261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9">
            <a:extLst>
              <a:ext uri="{FF2B5EF4-FFF2-40B4-BE49-F238E27FC236}">
                <a16:creationId xmlns:a16="http://schemas.microsoft.com/office/drawing/2014/main" id="{0B697D71-8821-4370-93E7-ACB09F84C6F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089683" y="686716"/>
            <a:ext cx="3429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5">
            <a:extLst>
              <a:ext uri="{FF2B5EF4-FFF2-40B4-BE49-F238E27FC236}">
                <a16:creationId xmlns:a16="http://schemas.microsoft.com/office/drawing/2014/main" id="{9587F56A-4F39-5BE7-977E-867AF74E717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841625" y="7010831"/>
            <a:ext cx="27432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txBody>
          <a:bodyPr/>
          <a:lstStyle/>
          <a:p>
            <a:endParaRPr lang="en-US"/>
          </a:p>
        </p:txBody>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E65C7E"/>
              </a:solidFill>
            </p:spPr>
            <p:txBody>
              <a:bodyPr/>
              <a:lstStyle/>
              <a:p>
                <a:endParaRPr lang="en-US"/>
              </a:p>
            </p:txBody>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E65C7E"/>
              </a:solidFill>
            </p:spPr>
            <p:txBody>
              <a:bodyPr/>
              <a:lstStyle/>
              <a:p>
                <a:endParaRPr lang="en-US"/>
              </a:p>
            </p:txBody>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E65C7E"/>
              </a:solidFill>
            </p:spPr>
            <p:txBody>
              <a:bodyPr/>
              <a:lstStyle/>
              <a:p>
                <a:endParaRPr lang="en-US"/>
              </a:p>
            </p:txBody>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E65C7E"/>
              </a:solidFill>
            </p:spPr>
            <p:txBody>
              <a:bodyPr/>
              <a:lstStyle/>
              <a:p>
                <a:endParaRPr lang="en-US"/>
              </a:p>
            </p:txBody>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6" name="Freeform 16"/>
          <p:cNvSpPr/>
          <p:nvPr/>
        </p:nvSpPr>
        <p:spPr>
          <a:xfrm rot="-7276549">
            <a:off x="4113574" y="5412575"/>
            <a:ext cx="4058692" cy="3933242"/>
          </a:xfrm>
          <a:custGeom>
            <a:avLst/>
            <a:gdLst/>
            <a:ahLst/>
            <a:cxnLst/>
            <a:rect l="l" t="t" r="r" b="b"/>
            <a:pathLst>
              <a:path w="4058692" h="3933242">
                <a:moveTo>
                  <a:pt x="0" y="0"/>
                </a:moveTo>
                <a:lnTo>
                  <a:pt x="4058692" y="0"/>
                </a:lnTo>
                <a:lnTo>
                  <a:pt x="4058692" y="3933242"/>
                </a:lnTo>
                <a:lnTo>
                  <a:pt x="0" y="39332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Freeform 17"/>
          <p:cNvSpPr/>
          <p:nvPr/>
        </p:nvSpPr>
        <p:spPr>
          <a:xfrm rot="4454512">
            <a:off x="1162126" y="7053006"/>
            <a:ext cx="2433335" cy="2358123"/>
          </a:xfrm>
          <a:custGeom>
            <a:avLst/>
            <a:gdLst/>
            <a:ahLst/>
            <a:cxnLst/>
            <a:rect l="l" t="t" r="r" b="b"/>
            <a:pathLst>
              <a:path w="2433335" h="2358123">
                <a:moveTo>
                  <a:pt x="0" y="0"/>
                </a:moveTo>
                <a:lnTo>
                  <a:pt x="2433335" y="0"/>
                </a:lnTo>
                <a:lnTo>
                  <a:pt x="2433335" y="2358123"/>
                </a:lnTo>
                <a:lnTo>
                  <a:pt x="0" y="235812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8" name="Group 18"/>
          <p:cNvGrpSpPr/>
          <p:nvPr/>
        </p:nvGrpSpPr>
        <p:grpSpPr>
          <a:xfrm>
            <a:off x="4357402" y="9258300"/>
            <a:ext cx="229651" cy="229651"/>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20" name="Freeform 20"/>
          <p:cNvSpPr/>
          <p:nvPr/>
        </p:nvSpPr>
        <p:spPr>
          <a:xfrm>
            <a:off x="4135081" y="5839322"/>
            <a:ext cx="222321" cy="220300"/>
          </a:xfrm>
          <a:custGeom>
            <a:avLst/>
            <a:gdLst/>
            <a:ahLst/>
            <a:cxnLst/>
            <a:rect l="l" t="t" r="r" b="b"/>
            <a:pathLst>
              <a:path w="222321" h="220300">
                <a:moveTo>
                  <a:pt x="0" y="0"/>
                </a:moveTo>
                <a:lnTo>
                  <a:pt x="222321" y="0"/>
                </a:lnTo>
                <a:lnTo>
                  <a:pt x="222321" y="220300"/>
                </a:lnTo>
                <a:lnTo>
                  <a:pt x="0" y="2203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1" name="Freeform 21"/>
          <p:cNvSpPr/>
          <p:nvPr/>
        </p:nvSpPr>
        <p:spPr>
          <a:xfrm>
            <a:off x="2909267" y="6169772"/>
            <a:ext cx="433123" cy="440328"/>
          </a:xfrm>
          <a:custGeom>
            <a:avLst/>
            <a:gdLst/>
            <a:ahLst/>
            <a:cxnLst/>
            <a:rect l="l" t="t" r="r" b="b"/>
            <a:pathLst>
              <a:path w="433123" h="440328">
                <a:moveTo>
                  <a:pt x="0" y="0"/>
                </a:moveTo>
                <a:lnTo>
                  <a:pt x="433122" y="0"/>
                </a:lnTo>
                <a:lnTo>
                  <a:pt x="433122" y="440328"/>
                </a:lnTo>
                <a:lnTo>
                  <a:pt x="0" y="44032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22" name="Group 22"/>
          <p:cNvGrpSpPr>
            <a:grpSpLocks noChangeAspect="1"/>
          </p:cNvGrpSpPr>
          <p:nvPr/>
        </p:nvGrpSpPr>
        <p:grpSpPr>
          <a:xfrm rot="-874149">
            <a:off x="1575310" y="5649835"/>
            <a:ext cx="465190" cy="245068"/>
            <a:chOff x="0" y="0"/>
            <a:chExt cx="1610360" cy="848360"/>
          </a:xfrm>
        </p:grpSpPr>
        <p:sp>
          <p:nvSpPr>
            <p:cNvPr id="23" name="Freeform 23"/>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24" name="Group 24"/>
          <p:cNvGrpSpPr/>
          <p:nvPr/>
        </p:nvGrpSpPr>
        <p:grpSpPr>
          <a:xfrm>
            <a:off x="14919759" y="1028700"/>
            <a:ext cx="229651" cy="229651"/>
            <a:chOff x="0" y="0"/>
            <a:chExt cx="6350000" cy="6350000"/>
          </a:xfrm>
        </p:grpSpPr>
        <p:sp>
          <p:nvSpPr>
            <p:cNvPr id="25" name="Freeform 2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26" name="Freeform 26"/>
          <p:cNvSpPr/>
          <p:nvPr/>
        </p:nvSpPr>
        <p:spPr>
          <a:xfrm>
            <a:off x="14518044" y="3341905"/>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7" name="Freeform 27"/>
          <p:cNvSpPr/>
          <p:nvPr/>
        </p:nvSpPr>
        <p:spPr>
          <a:xfrm>
            <a:off x="14286014" y="1895312"/>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28" name="Group 28"/>
          <p:cNvGrpSpPr>
            <a:grpSpLocks noChangeAspect="1"/>
          </p:cNvGrpSpPr>
          <p:nvPr/>
        </p:nvGrpSpPr>
        <p:grpSpPr>
          <a:xfrm rot="-874149">
            <a:off x="11800675" y="4104188"/>
            <a:ext cx="498419" cy="262574"/>
            <a:chOff x="0" y="0"/>
            <a:chExt cx="1610360" cy="848360"/>
          </a:xfrm>
        </p:grpSpPr>
        <p:sp>
          <p:nvSpPr>
            <p:cNvPr id="29" name="Freeform 2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
        <p:nvSpPr>
          <p:cNvPr id="30" name="Freeform 30"/>
          <p:cNvSpPr/>
          <p:nvPr/>
        </p:nvSpPr>
        <p:spPr>
          <a:xfrm>
            <a:off x="11915828" y="2223897"/>
            <a:ext cx="568596" cy="509669"/>
          </a:xfrm>
          <a:custGeom>
            <a:avLst/>
            <a:gdLst/>
            <a:ahLst/>
            <a:cxnLst/>
            <a:rect l="l" t="t" r="r" b="b"/>
            <a:pathLst>
              <a:path w="568596" h="509669">
                <a:moveTo>
                  <a:pt x="0" y="0"/>
                </a:moveTo>
                <a:lnTo>
                  <a:pt x="568596" y="0"/>
                </a:lnTo>
                <a:lnTo>
                  <a:pt x="568596" y="509669"/>
                </a:lnTo>
                <a:lnTo>
                  <a:pt x="0" y="50966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1" name="Freeform 31"/>
          <p:cNvSpPr/>
          <p:nvPr/>
        </p:nvSpPr>
        <p:spPr>
          <a:xfrm>
            <a:off x="10239781" y="907489"/>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2" name="Freeform 32"/>
          <p:cNvSpPr/>
          <p:nvPr/>
        </p:nvSpPr>
        <p:spPr>
          <a:xfrm>
            <a:off x="656268" y="3821077"/>
            <a:ext cx="6957625" cy="5708866"/>
          </a:xfrm>
          <a:custGeom>
            <a:avLst/>
            <a:gdLst/>
            <a:ahLst/>
            <a:cxnLst/>
            <a:rect l="l" t="t" r="r" b="b"/>
            <a:pathLst>
              <a:path w="6957625" h="5708866">
                <a:moveTo>
                  <a:pt x="0" y="0"/>
                </a:moveTo>
                <a:lnTo>
                  <a:pt x="6957624" y="0"/>
                </a:lnTo>
                <a:lnTo>
                  <a:pt x="6957624" y="5708866"/>
                </a:lnTo>
                <a:lnTo>
                  <a:pt x="0" y="5708866"/>
                </a:lnTo>
                <a:lnTo>
                  <a:pt x="0" y="0"/>
                </a:lnTo>
                <a:close/>
              </a:path>
            </a:pathLst>
          </a:custGeom>
          <a:blipFill>
            <a:blip r:embed="rId13"/>
            <a:stretch>
              <a:fillRect r="-24269"/>
            </a:stretch>
          </a:blipFill>
        </p:spPr>
        <p:txBody>
          <a:bodyPr/>
          <a:lstStyle/>
          <a:p>
            <a:endParaRPr lang="en-US"/>
          </a:p>
        </p:txBody>
      </p:sp>
      <p:sp>
        <p:nvSpPr>
          <p:cNvPr id="34" name="TextBox 34"/>
          <p:cNvSpPr txBox="1"/>
          <p:nvPr/>
        </p:nvSpPr>
        <p:spPr>
          <a:xfrm>
            <a:off x="1610534" y="1148818"/>
            <a:ext cx="12713587" cy="1923604"/>
          </a:xfrm>
          <a:prstGeom prst="rect">
            <a:avLst/>
          </a:prstGeom>
        </p:spPr>
        <p:txBody>
          <a:bodyPr wrap="square" lIns="0" tIns="0" rIns="0" bIns="0" rtlCol="0" anchor="t">
            <a:spAutoFit/>
          </a:bodyPr>
          <a:lstStyle/>
          <a:p>
            <a:pPr>
              <a:lnSpc>
                <a:spcPts val="5033"/>
              </a:lnSpc>
            </a:pPr>
            <a:r>
              <a:rPr lang="en-US" sz="4194" spc="138" dirty="0">
                <a:solidFill>
                  <a:srgbClr val="00AD9C"/>
                </a:solidFill>
                <a:latin typeface="Marykate"/>
              </a:rPr>
              <a:t>OXYGEN IS A SUBSTANCE THAT DISSOLVES IN WATER. FISH ABSORB OXYGEN FROM THE WATER. WHEN DISSOLVED OXYGEN LEVELS ARE LOW, IT CAN BE HARD FOR ORGANISMS TO SURVIVE</a:t>
            </a:r>
          </a:p>
        </p:txBody>
      </p:sp>
      <p:sp>
        <p:nvSpPr>
          <p:cNvPr id="33" name="Freeform 33"/>
          <p:cNvSpPr/>
          <p:nvPr/>
        </p:nvSpPr>
        <p:spPr>
          <a:xfrm>
            <a:off x="10706954" y="4216117"/>
            <a:ext cx="5297839" cy="5539872"/>
          </a:xfrm>
          <a:custGeom>
            <a:avLst/>
            <a:gdLst/>
            <a:ahLst/>
            <a:cxnLst/>
            <a:rect l="l" t="t" r="r" b="b"/>
            <a:pathLst>
              <a:path w="5297839" h="5539872">
                <a:moveTo>
                  <a:pt x="0" y="0"/>
                </a:moveTo>
                <a:lnTo>
                  <a:pt x="5297839" y="0"/>
                </a:lnTo>
                <a:lnTo>
                  <a:pt x="5297839" y="5539872"/>
                </a:lnTo>
                <a:lnTo>
                  <a:pt x="0" y="5539872"/>
                </a:lnTo>
                <a:lnTo>
                  <a:pt x="0" y="0"/>
                </a:lnTo>
                <a:close/>
              </a:path>
            </a:pathLst>
          </a:custGeom>
          <a:blipFill>
            <a:blip r:embed="rId14"/>
            <a:stretch>
              <a:fillRect/>
            </a:stretch>
          </a:blipFill>
          <a:effectLst>
            <a:softEdge rad="0"/>
          </a:effectLst>
        </p:spPr>
        <p:txBody>
          <a:bodyPr/>
          <a:lstStyle/>
          <a:p>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txBody>
          <a:bodyPr/>
          <a:lstStyle/>
          <a:p>
            <a:endParaRPr lang="en-US"/>
          </a:p>
        </p:txBody>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E65C7E"/>
              </a:solidFill>
            </p:spPr>
            <p:txBody>
              <a:bodyPr/>
              <a:lstStyle/>
              <a:p>
                <a:endParaRPr lang="en-US"/>
              </a:p>
            </p:txBody>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E65C7E"/>
              </a:solidFill>
            </p:spPr>
            <p:txBody>
              <a:bodyPr/>
              <a:lstStyle/>
              <a:p>
                <a:endParaRPr lang="en-US"/>
              </a:p>
            </p:txBody>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E65C7E"/>
              </a:solidFill>
            </p:spPr>
            <p:txBody>
              <a:bodyPr/>
              <a:lstStyle/>
              <a:p>
                <a:endParaRPr lang="en-US"/>
              </a:p>
            </p:txBody>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E65C7E"/>
              </a:solidFill>
            </p:spPr>
            <p:txBody>
              <a:bodyPr/>
              <a:lstStyle/>
              <a:p>
                <a:endParaRPr lang="en-US"/>
              </a:p>
            </p:txBody>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6" name="Freeform 16"/>
          <p:cNvSpPr/>
          <p:nvPr/>
        </p:nvSpPr>
        <p:spPr>
          <a:xfrm rot="-7276549">
            <a:off x="4113574" y="5412575"/>
            <a:ext cx="4058692" cy="3933242"/>
          </a:xfrm>
          <a:custGeom>
            <a:avLst/>
            <a:gdLst/>
            <a:ahLst/>
            <a:cxnLst/>
            <a:rect l="l" t="t" r="r" b="b"/>
            <a:pathLst>
              <a:path w="4058692" h="3933242">
                <a:moveTo>
                  <a:pt x="0" y="0"/>
                </a:moveTo>
                <a:lnTo>
                  <a:pt x="4058692" y="0"/>
                </a:lnTo>
                <a:lnTo>
                  <a:pt x="4058692" y="3933242"/>
                </a:lnTo>
                <a:lnTo>
                  <a:pt x="0" y="39332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Freeform 17"/>
          <p:cNvSpPr/>
          <p:nvPr/>
        </p:nvSpPr>
        <p:spPr>
          <a:xfrm rot="4454512">
            <a:off x="1162126" y="7053006"/>
            <a:ext cx="2433335" cy="2358123"/>
          </a:xfrm>
          <a:custGeom>
            <a:avLst/>
            <a:gdLst/>
            <a:ahLst/>
            <a:cxnLst/>
            <a:rect l="l" t="t" r="r" b="b"/>
            <a:pathLst>
              <a:path w="2433335" h="2358123">
                <a:moveTo>
                  <a:pt x="0" y="0"/>
                </a:moveTo>
                <a:lnTo>
                  <a:pt x="2433335" y="0"/>
                </a:lnTo>
                <a:lnTo>
                  <a:pt x="2433335" y="2358123"/>
                </a:lnTo>
                <a:lnTo>
                  <a:pt x="0" y="235812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8" name="Group 18"/>
          <p:cNvGrpSpPr/>
          <p:nvPr/>
        </p:nvGrpSpPr>
        <p:grpSpPr>
          <a:xfrm>
            <a:off x="4357402" y="9258300"/>
            <a:ext cx="229651" cy="229651"/>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20" name="Freeform 20"/>
          <p:cNvSpPr/>
          <p:nvPr/>
        </p:nvSpPr>
        <p:spPr>
          <a:xfrm>
            <a:off x="4135081" y="5839322"/>
            <a:ext cx="222321" cy="220300"/>
          </a:xfrm>
          <a:custGeom>
            <a:avLst/>
            <a:gdLst/>
            <a:ahLst/>
            <a:cxnLst/>
            <a:rect l="l" t="t" r="r" b="b"/>
            <a:pathLst>
              <a:path w="222321" h="220300">
                <a:moveTo>
                  <a:pt x="0" y="0"/>
                </a:moveTo>
                <a:lnTo>
                  <a:pt x="222321" y="0"/>
                </a:lnTo>
                <a:lnTo>
                  <a:pt x="222321" y="220300"/>
                </a:lnTo>
                <a:lnTo>
                  <a:pt x="0" y="2203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1" name="Freeform 21"/>
          <p:cNvSpPr/>
          <p:nvPr/>
        </p:nvSpPr>
        <p:spPr>
          <a:xfrm>
            <a:off x="2909267" y="6169772"/>
            <a:ext cx="433123" cy="440328"/>
          </a:xfrm>
          <a:custGeom>
            <a:avLst/>
            <a:gdLst/>
            <a:ahLst/>
            <a:cxnLst/>
            <a:rect l="l" t="t" r="r" b="b"/>
            <a:pathLst>
              <a:path w="433123" h="440328">
                <a:moveTo>
                  <a:pt x="0" y="0"/>
                </a:moveTo>
                <a:lnTo>
                  <a:pt x="433122" y="0"/>
                </a:lnTo>
                <a:lnTo>
                  <a:pt x="433122" y="440328"/>
                </a:lnTo>
                <a:lnTo>
                  <a:pt x="0" y="44032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22" name="Group 22"/>
          <p:cNvGrpSpPr>
            <a:grpSpLocks noChangeAspect="1"/>
          </p:cNvGrpSpPr>
          <p:nvPr/>
        </p:nvGrpSpPr>
        <p:grpSpPr>
          <a:xfrm rot="-874149">
            <a:off x="1575310" y="5649835"/>
            <a:ext cx="465190" cy="245068"/>
            <a:chOff x="0" y="0"/>
            <a:chExt cx="1610360" cy="848360"/>
          </a:xfrm>
        </p:grpSpPr>
        <p:sp>
          <p:nvSpPr>
            <p:cNvPr id="23" name="Freeform 23"/>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24" name="Group 24"/>
          <p:cNvGrpSpPr/>
          <p:nvPr/>
        </p:nvGrpSpPr>
        <p:grpSpPr>
          <a:xfrm>
            <a:off x="14919759" y="1028700"/>
            <a:ext cx="229651" cy="229651"/>
            <a:chOff x="0" y="0"/>
            <a:chExt cx="6350000" cy="6350000"/>
          </a:xfrm>
        </p:grpSpPr>
        <p:sp>
          <p:nvSpPr>
            <p:cNvPr id="25" name="Freeform 2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26" name="Freeform 26"/>
          <p:cNvSpPr/>
          <p:nvPr/>
        </p:nvSpPr>
        <p:spPr>
          <a:xfrm>
            <a:off x="14518044" y="3341905"/>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7" name="Freeform 27"/>
          <p:cNvSpPr/>
          <p:nvPr/>
        </p:nvSpPr>
        <p:spPr>
          <a:xfrm>
            <a:off x="14286014" y="1895312"/>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28" name="Group 28"/>
          <p:cNvGrpSpPr>
            <a:grpSpLocks noChangeAspect="1"/>
          </p:cNvGrpSpPr>
          <p:nvPr/>
        </p:nvGrpSpPr>
        <p:grpSpPr>
          <a:xfrm rot="-874149">
            <a:off x="11800675" y="4104188"/>
            <a:ext cx="498419" cy="262574"/>
            <a:chOff x="0" y="0"/>
            <a:chExt cx="1610360" cy="848360"/>
          </a:xfrm>
        </p:grpSpPr>
        <p:sp>
          <p:nvSpPr>
            <p:cNvPr id="29" name="Freeform 2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
        <p:nvSpPr>
          <p:cNvPr id="30" name="Freeform 30"/>
          <p:cNvSpPr/>
          <p:nvPr/>
        </p:nvSpPr>
        <p:spPr>
          <a:xfrm>
            <a:off x="11915828" y="2223897"/>
            <a:ext cx="568596" cy="509669"/>
          </a:xfrm>
          <a:custGeom>
            <a:avLst/>
            <a:gdLst/>
            <a:ahLst/>
            <a:cxnLst/>
            <a:rect l="l" t="t" r="r" b="b"/>
            <a:pathLst>
              <a:path w="568596" h="509669">
                <a:moveTo>
                  <a:pt x="0" y="0"/>
                </a:moveTo>
                <a:lnTo>
                  <a:pt x="568596" y="0"/>
                </a:lnTo>
                <a:lnTo>
                  <a:pt x="568596" y="509669"/>
                </a:lnTo>
                <a:lnTo>
                  <a:pt x="0" y="50966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1" name="Freeform 31"/>
          <p:cNvSpPr/>
          <p:nvPr/>
        </p:nvSpPr>
        <p:spPr>
          <a:xfrm>
            <a:off x="10239781" y="907489"/>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2" name="Freeform 32"/>
          <p:cNvSpPr/>
          <p:nvPr/>
        </p:nvSpPr>
        <p:spPr>
          <a:xfrm>
            <a:off x="678959" y="3090372"/>
            <a:ext cx="8753788" cy="5718200"/>
          </a:xfrm>
          <a:custGeom>
            <a:avLst/>
            <a:gdLst/>
            <a:ahLst/>
            <a:cxnLst/>
            <a:rect l="l" t="t" r="r" b="b"/>
            <a:pathLst>
              <a:path w="8753788" h="5718200">
                <a:moveTo>
                  <a:pt x="0" y="0"/>
                </a:moveTo>
                <a:lnTo>
                  <a:pt x="8753788" y="0"/>
                </a:lnTo>
                <a:lnTo>
                  <a:pt x="8753788" y="5718200"/>
                </a:lnTo>
                <a:lnTo>
                  <a:pt x="0" y="5718200"/>
                </a:lnTo>
                <a:lnTo>
                  <a:pt x="0" y="0"/>
                </a:lnTo>
                <a:close/>
              </a:path>
            </a:pathLst>
          </a:custGeom>
          <a:blipFill>
            <a:blip r:embed="rId13"/>
            <a:stretch>
              <a:fillRect/>
            </a:stretch>
          </a:blipFill>
        </p:spPr>
        <p:txBody>
          <a:bodyPr/>
          <a:lstStyle/>
          <a:p>
            <a:endParaRPr lang="en-US"/>
          </a:p>
        </p:txBody>
      </p:sp>
      <p:sp>
        <p:nvSpPr>
          <p:cNvPr id="33" name="Freeform 33"/>
          <p:cNvSpPr/>
          <p:nvPr/>
        </p:nvSpPr>
        <p:spPr>
          <a:xfrm>
            <a:off x="10477984" y="3459923"/>
            <a:ext cx="6493042" cy="5579462"/>
          </a:xfrm>
          <a:custGeom>
            <a:avLst/>
            <a:gdLst/>
            <a:ahLst/>
            <a:cxnLst/>
            <a:rect l="l" t="t" r="r" b="b"/>
            <a:pathLst>
              <a:path w="6493042" h="5579462">
                <a:moveTo>
                  <a:pt x="0" y="0"/>
                </a:moveTo>
                <a:lnTo>
                  <a:pt x="6493042" y="0"/>
                </a:lnTo>
                <a:lnTo>
                  <a:pt x="6493042" y="5579463"/>
                </a:lnTo>
                <a:lnTo>
                  <a:pt x="0" y="5579463"/>
                </a:lnTo>
                <a:lnTo>
                  <a:pt x="0" y="0"/>
                </a:lnTo>
                <a:close/>
              </a:path>
            </a:pathLst>
          </a:custGeom>
          <a:blipFill>
            <a:blip r:embed="rId14"/>
            <a:stretch>
              <a:fillRect t="-10741" b="-10741"/>
            </a:stretch>
          </a:blipFill>
        </p:spPr>
        <p:txBody>
          <a:bodyPr/>
          <a:lstStyle/>
          <a:p>
            <a:endParaRPr lang="en-US"/>
          </a:p>
        </p:txBody>
      </p:sp>
      <p:sp>
        <p:nvSpPr>
          <p:cNvPr id="34" name="TextBox 34"/>
          <p:cNvSpPr txBox="1"/>
          <p:nvPr/>
        </p:nvSpPr>
        <p:spPr>
          <a:xfrm>
            <a:off x="1938828" y="820131"/>
            <a:ext cx="12332784" cy="1923604"/>
          </a:xfrm>
          <a:prstGeom prst="rect">
            <a:avLst/>
          </a:prstGeom>
        </p:spPr>
        <p:txBody>
          <a:bodyPr wrap="square" lIns="0" tIns="0" rIns="0" bIns="0" rtlCol="0" anchor="t">
            <a:spAutoFit/>
          </a:bodyPr>
          <a:lstStyle/>
          <a:p>
            <a:pPr>
              <a:lnSpc>
                <a:spcPts val="5033"/>
              </a:lnSpc>
            </a:pPr>
            <a:r>
              <a:rPr lang="en-US" sz="4194" spc="138" dirty="0">
                <a:solidFill>
                  <a:srgbClr val="DB3349"/>
                </a:solidFill>
                <a:latin typeface="Marykate"/>
              </a:rPr>
              <a:t>WATER AND CARBON DIOXIDE IN THE LEAVES OF THE COCONUT PALM TREE ARE CONVERTED TO OXYGEN AND SUGAR, THANKS TO THE ENERGY PROVIDED BY THE SUN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
          <p:cNvSpPr txBox="1">
            <a:spLocks noGrp="1"/>
          </p:cNvSpPr>
          <p:nvPr>
            <p:ph type="title"/>
          </p:nvPr>
        </p:nvSpPr>
        <p:spPr>
          <a:xfrm>
            <a:off x="281883" y="2241395"/>
            <a:ext cx="10506924" cy="5420183"/>
          </a:xfrm>
          <a:prstGeom prst="rect">
            <a:avLst/>
          </a:prstGeom>
          <a:solidFill>
            <a:srgbClr val="FFFFFF"/>
          </a:solidFill>
          <a:ln>
            <a:noFill/>
          </a:ln>
        </p:spPr>
        <p:txBody>
          <a:bodyPr spcFirstLastPara="1" vert="horz" wrap="square" lIns="137138" tIns="137138" rIns="137138" bIns="137138" rtlCol="0" anchor="ctr" anchorCtr="0">
            <a:normAutofit fontScale="90000"/>
          </a:bodyPr>
          <a:lstStyle/>
          <a:p>
            <a:pPr rtl="1">
              <a:buClr>
                <a:srgbClr val="70AD47"/>
              </a:buClr>
              <a:buSzPct val="222222"/>
            </a:pPr>
            <a:br>
              <a:rPr lang="en-US" sz="3600" b="1" dirty="0">
                <a:solidFill>
                  <a:srgbClr val="70AD47"/>
                </a:solidFill>
                <a:latin typeface="Calibri"/>
                <a:ea typeface="Calibri"/>
                <a:cs typeface="Calibri"/>
                <a:sym typeface="Calibri"/>
              </a:rPr>
            </a:br>
            <a:br>
              <a:rPr lang="en-US" sz="3600" b="1" dirty="0">
                <a:solidFill>
                  <a:srgbClr val="70AD47"/>
                </a:solidFill>
                <a:latin typeface="Calibri"/>
                <a:ea typeface="Calibri"/>
                <a:cs typeface="Calibri"/>
                <a:sym typeface="Calibri"/>
              </a:rPr>
            </a:br>
            <a:br>
              <a:rPr lang="en-US" sz="3600" b="1" dirty="0">
                <a:solidFill>
                  <a:srgbClr val="70AD47"/>
                </a:solidFill>
                <a:latin typeface="Calibri"/>
                <a:ea typeface="Calibri"/>
                <a:cs typeface="Calibri"/>
                <a:sym typeface="Calibri"/>
              </a:rPr>
            </a:br>
            <a:br>
              <a:rPr lang="en-US" sz="3600" b="1" dirty="0">
                <a:solidFill>
                  <a:srgbClr val="70AD47"/>
                </a:solidFill>
                <a:latin typeface="Calibri"/>
                <a:ea typeface="Calibri"/>
                <a:cs typeface="Calibri"/>
                <a:sym typeface="Calibri"/>
              </a:rPr>
            </a:br>
            <a:br>
              <a:rPr lang="en-US" sz="3600" b="1" dirty="0">
                <a:solidFill>
                  <a:srgbClr val="70AD47"/>
                </a:solidFill>
                <a:latin typeface="Calibri"/>
                <a:ea typeface="Calibri"/>
                <a:cs typeface="Calibri"/>
                <a:sym typeface="Calibri"/>
              </a:rPr>
            </a:br>
            <a:br>
              <a:rPr lang="en-US" sz="3600" b="1" dirty="0">
                <a:solidFill>
                  <a:srgbClr val="70AD47"/>
                </a:solidFill>
                <a:latin typeface="Calibri"/>
                <a:ea typeface="Calibri"/>
                <a:cs typeface="Calibri"/>
                <a:sym typeface="Calibri"/>
              </a:rPr>
            </a:br>
            <a:r>
              <a:rPr lang="en-US" sz="5400" b="1" u="sng" dirty="0">
                <a:solidFill>
                  <a:schemeClr val="dk1"/>
                </a:solidFill>
                <a:latin typeface="Calibri"/>
                <a:ea typeface="Calibri"/>
                <a:cs typeface="Calibri"/>
                <a:sym typeface="Calibri"/>
              </a:rPr>
              <a:t>Vision</a:t>
            </a:r>
            <a:r>
              <a:rPr lang="en-US" sz="4400" b="1" u="sng" dirty="0">
                <a:solidFill>
                  <a:schemeClr val="dk1"/>
                </a:solidFill>
                <a:latin typeface="Calibri"/>
                <a:ea typeface="Calibri"/>
                <a:cs typeface="Calibri"/>
                <a:sym typeface="Calibri"/>
              </a:rPr>
              <a:t> </a:t>
            </a:r>
            <a:br>
              <a:rPr lang="en-US" sz="10599" dirty="0"/>
            </a:br>
            <a:r>
              <a:rPr lang="en-US" sz="4400" dirty="0">
                <a:solidFill>
                  <a:srgbClr val="000000"/>
                </a:solidFill>
                <a:latin typeface="Calibri"/>
                <a:ea typeface="Calibri"/>
                <a:cs typeface="Calibri"/>
                <a:sym typeface="Calibri"/>
              </a:rPr>
              <a:t>The first and the highest quality educational investor and the most rapid spread</a:t>
            </a:r>
            <a:br>
              <a:rPr lang="en-US" sz="10599" dirty="0"/>
            </a:br>
            <a:br>
              <a:rPr lang="en-US" sz="10599" dirty="0"/>
            </a:br>
            <a:r>
              <a:rPr lang="en-US" sz="5400" b="1" u="sng" dirty="0">
                <a:solidFill>
                  <a:schemeClr val="dk1"/>
                </a:solidFill>
                <a:latin typeface="Calibri"/>
                <a:ea typeface="Calibri"/>
                <a:cs typeface="Calibri"/>
                <a:sym typeface="Calibri"/>
              </a:rPr>
              <a:t>Mission</a:t>
            </a:r>
            <a:br>
              <a:rPr lang="en-US" sz="10599" dirty="0"/>
            </a:br>
            <a:r>
              <a:rPr lang="en-US" sz="4400" dirty="0">
                <a:solidFill>
                  <a:srgbClr val="000000"/>
                </a:solidFill>
                <a:latin typeface="Calibri"/>
                <a:ea typeface="Calibri"/>
                <a:cs typeface="Calibri"/>
                <a:sym typeface="Calibri"/>
              </a:rPr>
              <a:t>Providing a competitive international education with applied dimensions that build skill, instill value, and develop</a:t>
            </a:r>
            <a:r>
              <a:rPr lang="en-US" sz="4400" dirty="0">
                <a:solidFill>
                  <a:schemeClr val="lt1"/>
                </a:solidFill>
                <a:latin typeface="Calibri"/>
                <a:ea typeface="Calibri"/>
                <a:cs typeface="Calibri"/>
                <a:sym typeface="Calibri"/>
              </a:rPr>
              <a:t> </a:t>
            </a:r>
            <a:r>
              <a:rPr lang="en-US" sz="4400" dirty="0">
                <a:solidFill>
                  <a:srgbClr val="000000"/>
                </a:solidFill>
                <a:latin typeface="Calibri"/>
                <a:ea typeface="Calibri"/>
                <a:cs typeface="Calibri"/>
                <a:sym typeface="Calibri"/>
              </a:rPr>
              <a:t>creativity in accordance with the constants of religion the national orientations in an attractive, educational environment that stimulates learning with a community knowledge-producing knowledge, producing generation</a:t>
            </a:r>
            <a:br>
              <a:rPr lang="en-US" sz="10599" dirty="0"/>
            </a:br>
            <a:br>
              <a:rPr lang="en-US" dirty="0"/>
            </a:br>
            <a:endParaRPr dirty="0"/>
          </a:p>
        </p:txBody>
      </p:sp>
      <p:cxnSp>
        <p:nvCxnSpPr>
          <p:cNvPr id="109" name="Google Shape;109;p2"/>
          <p:cNvCxnSpPr/>
          <p:nvPr/>
        </p:nvCxnSpPr>
        <p:spPr>
          <a:xfrm rot="10800000" flipH="1">
            <a:off x="766319" y="3969497"/>
            <a:ext cx="9093108" cy="2"/>
          </a:xfrm>
          <a:prstGeom prst="straightConnector1">
            <a:avLst/>
          </a:prstGeom>
          <a:noFill/>
          <a:ln w="19050" cap="flat" cmpd="sng">
            <a:solidFill>
              <a:schemeClr val="dk1"/>
            </a:solidFill>
            <a:prstDash val="solid"/>
            <a:miter lim="800000"/>
            <a:headEnd type="diamond" w="med" len="med"/>
            <a:tailEnd type="diamond" w="med" len="med"/>
          </a:ln>
        </p:spPr>
      </p:cxnSp>
      <p:pic>
        <p:nvPicPr>
          <p:cNvPr id="110" name="Google Shape;110;p2"/>
          <p:cNvPicPr preferRelativeResize="0"/>
          <p:nvPr/>
        </p:nvPicPr>
        <p:blipFill rotWithShape="1">
          <a:blip r:embed="rId3">
            <a:alphaModFix/>
          </a:blip>
          <a:srcRect/>
          <a:stretch/>
        </p:blipFill>
        <p:spPr>
          <a:xfrm rot="890250">
            <a:off x="11796849" y="1840834"/>
            <a:ext cx="5719311" cy="5952524"/>
          </a:xfrm>
          <a:prstGeom prst="rect">
            <a:avLst/>
          </a:prstGeom>
          <a:noFill/>
          <a:ln>
            <a:noFill/>
          </a:ln>
        </p:spPr>
      </p:pic>
      <p:sp>
        <p:nvSpPr>
          <p:cNvPr id="111" name="Google Shape;111;p2"/>
          <p:cNvSpPr/>
          <p:nvPr/>
        </p:nvSpPr>
        <p:spPr>
          <a:xfrm rot="-5400000">
            <a:off x="4927779" y="-5042867"/>
            <a:ext cx="346098" cy="10272600"/>
          </a:xfrm>
          <a:prstGeom prst="rect">
            <a:avLst/>
          </a:prstGeom>
          <a:solidFill>
            <a:srgbClr val="0070C0"/>
          </a:solidFill>
          <a:ln>
            <a:noFill/>
          </a:ln>
        </p:spPr>
        <p:txBody>
          <a:bodyPr spcFirstLastPara="1" wrap="square" lIns="137138" tIns="68550" rIns="137138" bIns="68550" anchor="ctr" anchorCtr="0">
            <a:noAutofit/>
          </a:bodyPr>
          <a:lstStyle/>
          <a:p>
            <a:pPr algn="ctr"/>
            <a:endParaRPr sz="2700">
              <a:solidFill>
                <a:schemeClr val="lt1"/>
              </a:solidFill>
              <a:latin typeface="Calibri"/>
              <a:ea typeface="Calibri"/>
              <a:cs typeface="Calibri"/>
              <a:sym typeface="Calibri"/>
            </a:endParaRPr>
          </a:p>
        </p:txBody>
      </p:sp>
      <p:sp>
        <p:nvSpPr>
          <p:cNvPr id="112" name="Google Shape;112;p2"/>
          <p:cNvSpPr/>
          <p:nvPr/>
        </p:nvSpPr>
        <p:spPr>
          <a:xfrm rot="-5400000">
            <a:off x="12945961" y="4976312"/>
            <a:ext cx="411482" cy="10272600"/>
          </a:xfrm>
          <a:prstGeom prst="rect">
            <a:avLst/>
          </a:prstGeom>
          <a:solidFill>
            <a:srgbClr val="92D050"/>
          </a:solidFill>
          <a:ln>
            <a:noFill/>
          </a:ln>
        </p:spPr>
        <p:txBody>
          <a:bodyPr spcFirstLastPara="1" wrap="square" lIns="137138" tIns="68550" rIns="137138" bIns="68550" anchor="ctr" anchorCtr="0">
            <a:noAutofit/>
          </a:bodyPr>
          <a:lstStyle/>
          <a:p>
            <a:pPr algn="ctr"/>
            <a:endParaRPr sz="2700">
              <a:solidFill>
                <a:schemeClr val="lt1"/>
              </a:solidFill>
              <a:latin typeface="Calibri"/>
              <a:ea typeface="Calibri"/>
              <a:cs typeface="Calibri"/>
              <a:sym typeface="Calibri"/>
            </a:endParaRPr>
          </a:p>
        </p:txBody>
      </p:sp>
      <p:sp>
        <p:nvSpPr>
          <p:cNvPr id="113" name="Google Shape;113;p2"/>
          <p:cNvSpPr/>
          <p:nvPr/>
        </p:nvSpPr>
        <p:spPr>
          <a:xfrm>
            <a:off x="18003232" y="14438"/>
            <a:ext cx="284810" cy="10272600"/>
          </a:xfrm>
          <a:prstGeom prst="rect">
            <a:avLst/>
          </a:prstGeom>
          <a:gradFill>
            <a:gsLst>
              <a:gs pos="0">
                <a:srgbClr val="009999"/>
              </a:gs>
              <a:gs pos="100000">
                <a:srgbClr val="2A896A"/>
              </a:gs>
            </a:gsLst>
            <a:path path="circle">
              <a:fillToRect l="50000" t="50000" r="50000" b="50000"/>
            </a:path>
            <a:tileRect/>
          </a:gradFill>
          <a:ln>
            <a:noFill/>
          </a:ln>
        </p:spPr>
        <p:txBody>
          <a:bodyPr spcFirstLastPara="1" wrap="square" lIns="137138" tIns="68550" rIns="137138" bIns="68550" anchor="ctr" anchorCtr="0">
            <a:noAutofit/>
          </a:bodyPr>
          <a:lstStyle/>
          <a:p>
            <a:pPr algn="ctr"/>
            <a:endParaRPr sz="27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1822"/>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txBody>
          <a:bodyPr/>
          <a:lstStyle/>
          <a:p>
            <a:endParaRPr lang="en-US"/>
          </a:p>
        </p:txBody>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1AB5DB"/>
              </a:solidFill>
            </p:spPr>
            <p:txBody>
              <a:bodyPr/>
              <a:lstStyle/>
              <a:p>
                <a:endParaRPr lang="en-US"/>
              </a:p>
            </p:txBody>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1AB5DB"/>
              </a:solidFill>
            </p:spPr>
            <p:txBody>
              <a:bodyPr/>
              <a:lstStyle/>
              <a:p>
                <a:endParaRPr lang="en-US"/>
              </a:p>
            </p:txBody>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1AB5DB"/>
              </a:solidFill>
            </p:spPr>
            <p:txBody>
              <a:bodyPr/>
              <a:lstStyle/>
              <a:p>
                <a:endParaRPr lang="en-US"/>
              </a:p>
            </p:txBody>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1AB5DB"/>
              </a:solidFill>
            </p:spPr>
            <p:txBody>
              <a:bodyPr/>
              <a:lstStyle/>
              <a:p>
                <a:endParaRPr lang="en-US"/>
              </a:p>
            </p:txBody>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6" name="Freeform 16"/>
          <p:cNvSpPr/>
          <p:nvPr/>
        </p:nvSpPr>
        <p:spPr>
          <a:xfrm rot="-873501">
            <a:off x="11928939" y="930411"/>
            <a:ext cx="1911167" cy="3166089"/>
          </a:xfrm>
          <a:custGeom>
            <a:avLst/>
            <a:gdLst/>
            <a:ahLst/>
            <a:cxnLst/>
            <a:rect l="l" t="t" r="r" b="b"/>
            <a:pathLst>
              <a:path w="1911167" h="3166089">
                <a:moveTo>
                  <a:pt x="0" y="0"/>
                </a:moveTo>
                <a:lnTo>
                  <a:pt x="1911166" y="0"/>
                </a:lnTo>
                <a:lnTo>
                  <a:pt x="1911166" y="3166089"/>
                </a:lnTo>
                <a:lnTo>
                  <a:pt x="0" y="31660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Freeform 17"/>
          <p:cNvSpPr/>
          <p:nvPr/>
        </p:nvSpPr>
        <p:spPr>
          <a:xfrm rot="-6816188">
            <a:off x="14734598" y="987425"/>
            <a:ext cx="3656175" cy="3543166"/>
          </a:xfrm>
          <a:custGeom>
            <a:avLst/>
            <a:gdLst/>
            <a:ahLst/>
            <a:cxnLst/>
            <a:rect l="l" t="t" r="r" b="b"/>
            <a:pathLst>
              <a:path w="3656175" h="3543166">
                <a:moveTo>
                  <a:pt x="0" y="0"/>
                </a:moveTo>
                <a:lnTo>
                  <a:pt x="3656175" y="0"/>
                </a:lnTo>
                <a:lnTo>
                  <a:pt x="3656175" y="3543166"/>
                </a:lnTo>
                <a:lnTo>
                  <a:pt x="0" y="35431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8" name="Group 18"/>
          <p:cNvGrpSpPr/>
          <p:nvPr/>
        </p:nvGrpSpPr>
        <p:grpSpPr>
          <a:xfrm>
            <a:off x="17259300" y="626213"/>
            <a:ext cx="229651" cy="229651"/>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20" name="Freeform 20"/>
          <p:cNvSpPr/>
          <p:nvPr/>
        </p:nvSpPr>
        <p:spPr>
          <a:xfrm>
            <a:off x="11561697" y="189382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1" name="Freeform 21"/>
          <p:cNvSpPr/>
          <p:nvPr/>
        </p:nvSpPr>
        <p:spPr>
          <a:xfrm rot="-771795">
            <a:off x="17483208" y="9501083"/>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2" name="Freeform 22"/>
          <p:cNvSpPr/>
          <p:nvPr/>
        </p:nvSpPr>
        <p:spPr>
          <a:xfrm>
            <a:off x="14407372" y="4274705"/>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23" name="Group 23"/>
          <p:cNvGrpSpPr>
            <a:grpSpLocks noChangeAspect="1"/>
          </p:cNvGrpSpPr>
          <p:nvPr/>
        </p:nvGrpSpPr>
        <p:grpSpPr>
          <a:xfrm rot="-874149">
            <a:off x="13641867" y="5520507"/>
            <a:ext cx="498419" cy="262574"/>
            <a:chOff x="0" y="0"/>
            <a:chExt cx="1610360" cy="848360"/>
          </a:xfrm>
        </p:grpSpPr>
        <p:sp>
          <p:nvSpPr>
            <p:cNvPr id="24" name="Freeform 24"/>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25" name="Group 25"/>
          <p:cNvGrpSpPr/>
          <p:nvPr/>
        </p:nvGrpSpPr>
        <p:grpSpPr>
          <a:xfrm>
            <a:off x="17442831" y="4913849"/>
            <a:ext cx="229651" cy="229651"/>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27" name="Freeform 27"/>
          <p:cNvSpPr/>
          <p:nvPr/>
        </p:nvSpPr>
        <p:spPr>
          <a:xfrm>
            <a:off x="12657002" y="9299018"/>
            <a:ext cx="455040" cy="407881"/>
          </a:xfrm>
          <a:custGeom>
            <a:avLst/>
            <a:gdLst/>
            <a:ahLst/>
            <a:cxnLst/>
            <a:rect l="l" t="t" r="r" b="b"/>
            <a:pathLst>
              <a:path w="455040" h="407881">
                <a:moveTo>
                  <a:pt x="0" y="0"/>
                </a:moveTo>
                <a:lnTo>
                  <a:pt x="455040" y="0"/>
                </a:lnTo>
                <a:lnTo>
                  <a:pt x="455040" y="407881"/>
                </a:lnTo>
                <a:lnTo>
                  <a:pt x="0" y="40788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8" name="Freeform 28"/>
          <p:cNvSpPr/>
          <p:nvPr/>
        </p:nvSpPr>
        <p:spPr>
          <a:xfrm>
            <a:off x="13891077" y="741038"/>
            <a:ext cx="568596" cy="509669"/>
          </a:xfrm>
          <a:custGeom>
            <a:avLst/>
            <a:gdLst/>
            <a:ahLst/>
            <a:cxnLst/>
            <a:rect l="l" t="t" r="r" b="b"/>
            <a:pathLst>
              <a:path w="568596" h="509669">
                <a:moveTo>
                  <a:pt x="0" y="0"/>
                </a:moveTo>
                <a:lnTo>
                  <a:pt x="568596" y="0"/>
                </a:lnTo>
                <a:lnTo>
                  <a:pt x="568596" y="509669"/>
                </a:lnTo>
                <a:lnTo>
                  <a:pt x="0" y="50966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nvGrpSpPr>
          <p:cNvPr id="29" name="Group 29"/>
          <p:cNvGrpSpPr>
            <a:grpSpLocks noChangeAspect="1"/>
          </p:cNvGrpSpPr>
          <p:nvPr/>
        </p:nvGrpSpPr>
        <p:grpSpPr>
          <a:xfrm rot="-9583335">
            <a:off x="11985075" y="8218500"/>
            <a:ext cx="498419" cy="262574"/>
            <a:chOff x="0" y="0"/>
            <a:chExt cx="1610360" cy="848360"/>
          </a:xfrm>
        </p:grpSpPr>
        <p:sp>
          <p:nvSpPr>
            <p:cNvPr id="30" name="Freeform 3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
        <p:nvSpPr>
          <p:cNvPr id="31" name="Freeform 31"/>
          <p:cNvSpPr/>
          <p:nvPr/>
        </p:nvSpPr>
        <p:spPr>
          <a:xfrm>
            <a:off x="823052" y="3566879"/>
            <a:ext cx="8644812" cy="5732139"/>
          </a:xfrm>
          <a:custGeom>
            <a:avLst/>
            <a:gdLst/>
            <a:ahLst/>
            <a:cxnLst/>
            <a:rect l="l" t="t" r="r" b="b"/>
            <a:pathLst>
              <a:path w="8644812" h="5732139">
                <a:moveTo>
                  <a:pt x="0" y="0"/>
                </a:moveTo>
                <a:lnTo>
                  <a:pt x="8644811" y="0"/>
                </a:lnTo>
                <a:lnTo>
                  <a:pt x="8644811" y="5732139"/>
                </a:lnTo>
                <a:lnTo>
                  <a:pt x="0" y="5732139"/>
                </a:lnTo>
                <a:lnTo>
                  <a:pt x="0" y="0"/>
                </a:lnTo>
                <a:close/>
              </a:path>
            </a:pathLst>
          </a:custGeom>
          <a:blipFill>
            <a:blip r:embed="rId15"/>
            <a:stretch>
              <a:fillRect/>
            </a:stretch>
          </a:blipFill>
        </p:spPr>
        <p:txBody>
          <a:bodyPr/>
          <a:lstStyle/>
          <a:p>
            <a:endParaRPr lang="en-US"/>
          </a:p>
        </p:txBody>
      </p:sp>
      <p:sp>
        <p:nvSpPr>
          <p:cNvPr id="32" name="Freeform 32"/>
          <p:cNvSpPr/>
          <p:nvPr/>
        </p:nvSpPr>
        <p:spPr>
          <a:xfrm>
            <a:off x="9887464" y="3566879"/>
            <a:ext cx="7160137" cy="6490436"/>
          </a:xfrm>
          <a:custGeom>
            <a:avLst/>
            <a:gdLst/>
            <a:ahLst/>
            <a:cxnLst/>
            <a:rect l="l" t="t" r="r" b="b"/>
            <a:pathLst>
              <a:path w="7160137" h="6490436">
                <a:moveTo>
                  <a:pt x="0" y="0"/>
                </a:moveTo>
                <a:lnTo>
                  <a:pt x="7160138" y="0"/>
                </a:lnTo>
                <a:lnTo>
                  <a:pt x="7160138" y="6490435"/>
                </a:lnTo>
                <a:lnTo>
                  <a:pt x="0" y="6490435"/>
                </a:lnTo>
                <a:lnTo>
                  <a:pt x="0" y="0"/>
                </a:lnTo>
                <a:close/>
              </a:path>
            </a:pathLst>
          </a:custGeom>
          <a:blipFill>
            <a:blip r:embed="rId16"/>
            <a:stretch>
              <a:fillRect t="-5340" r="-3823" b="-9195"/>
            </a:stretch>
          </a:blipFill>
        </p:spPr>
        <p:txBody>
          <a:bodyPr/>
          <a:lstStyle/>
          <a:p>
            <a:endParaRPr lang="en-US"/>
          </a:p>
        </p:txBody>
      </p:sp>
      <p:sp>
        <p:nvSpPr>
          <p:cNvPr id="33" name="TextBox 33"/>
          <p:cNvSpPr txBox="1"/>
          <p:nvPr/>
        </p:nvSpPr>
        <p:spPr>
          <a:xfrm>
            <a:off x="1018948" y="1181100"/>
            <a:ext cx="10344391" cy="2070164"/>
          </a:xfrm>
          <a:prstGeom prst="rect">
            <a:avLst/>
          </a:prstGeom>
        </p:spPr>
        <p:txBody>
          <a:bodyPr lIns="0" tIns="0" rIns="0" bIns="0" rtlCol="0" anchor="t">
            <a:spAutoFit/>
          </a:bodyPr>
          <a:lstStyle/>
          <a:p>
            <a:pPr>
              <a:lnSpc>
                <a:spcPts val="8002"/>
              </a:lnSpc>
            </a:pPr>
            <a:r>
              <a:rPr lang="en-US" sz="8002" spc="264">
                <a:solidFill>
                  <a:srgbClr val="003933"/>
                </a:solidFill>
                <a:latin typeface="Marykate"/>
              </a:rPr>
              <a:t>IF IRON IS EXPOSED TO AIR AND WATER, IT CAN RUST.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txBody>
          <a:bodyPr/>
          <a:lstStyle/>
          <a:p>
            <a:endParaRPr lang="en-US"/>
          </a:p>
        </p:txBody>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1AB5DB"/>
              </a:solidFill>
            </p:spPr>
            <p:txBody>
              <a:bodyPr/>
              <a:lstStyle/>
              <a:p>
                <a:endParaRPr lang="en-US"/>
              </a:p>
            </p:txBody>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1AB5DB"/>
              </a:solidFill>
            </p:spPr>
            <p:txBody>
              <a:bodyPr/>
              <a:lstStyle/>
              <a:p>
                <a:endParaRPr lang="en-US"/>
              </a:p>
            </p:txBody>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1AB5DB"/>
              </a:solidFill>
            </p:spPr>
            <p:txBody>
              <a:bodyPr/>
              <a:lstStyle/>
              <a:p>
                <a:endParaRPr lang="en-US"/>
              </a:p>
            </p:txBody>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1AB5DB"/>
              </a:solidFill>
            </p:spPr>
            <p:txBody>
              <a:bodyPr/>
              <a:lstStyle/>
              <a:p>
                <a:endParaRPr lang="en-US"/>
              </a:p>
            </p:txBody>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6" name="Freeform 16"/>
          <p:cNvSpPr/>
          <p:nvPr/>
        </p:nvSpPr>
        <p:spPr>
          <a:xfrm rot="-6816188">
            <a:off x="14734598" y="987425"/>
            <a:ext cx="3656175" cy="3543166"/>
          </a:xfrm>
          <a:custGeom>
            <a:avLst/>
            <a:gdLst/>
            <a:ahLst/>
            <a:cxnLst/>
            <a:rect l="l" t="t" r="r" b="b"/>
            <a:pathLst>
              <a:path w="3656175" h="3543166">
                <a:moveTo>
                  <a:pt x="0" y="0"/>
                </a:moveTo>
                <a:lnTo>
                  <a:pt x="3656175" y="0"/>
                </a:lnTo>
                <a:lnTo>
                  <a:pt x="3656175" y="3543166"/>
                </a:lnTo>
                <a:lnTo>
                  <a:pt x="0" y="35431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7" name="Group 17"/>
          <p:cNvGrpSpPr/>
          <p:nvPr/>
        </p:nvGrpSpPr>
        <p:grpSpPr>
          <a:xfrm>
            <a:off x="17259300" y="626213"/>
            <a:ext cx="229651" cy="229651"/>
            <a:chOff x="0" y="0"/>
            <a:chExt cx="6350000" cy="6350000"/>
          </a:xfrm>
        </p:grpSpPr>
        <p:sp>
          <p:nvSpPr>
            <p:cNvPr id="18" name="Freeform 1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19" name="Freeform 19"/>
          <p:cNvSpPr/>
          <p:nvPr/>
        </p:nvSpPr>
        <p:spPr>
          <a:xfrm>
            <a:off x="11561697" y="189382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Freeform 20"/>
          <p:cNvSpPr/>
          <p:nvPr/>
        </p:nvSpPr>
        <p:spPr>
          <a:xfrm rot="-771795">
            <a:off x="17483208" y="9501083"/>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1" name="Freeform 21"/>
          <p:cNvSpPr/>
          <p:nvPr/>
        </p:nvSpPr>
        <p:spPr>
          <a:xfrm>
            <a:off x="14407372" y="4274705"/>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22" name="Group 22"/>
          <p:cNvGrpSpPr>
            <a:grpSpLocks noChangeAspect="1"/>
          </p:cNvGrpSpPr>
          <p:nvPr/>
        </p:nvGrpSpPr>
        <p:grpSpPr>
          <a:xfrm rot="-874149">
            <a:off x="13641867" y="5520507"/>
            <a:ext cx="498419" cy="262574"/>
            <a:chOff x="0" y="0"/>
            <a:chExt cx="1610360" cy="848360"/>
          </a:xfrm>
        </p:grpSpPr>
        <p:sp>
          <p:nvSpPr>
            <p:cNvPr id="23" name="Freeform 23"/>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24" name="Group 24"/>
          <p:cNvGrpSpPr/>
          <p:nvPr/>
        </p:nvGrpSpPr>
        <p:grpSpPr>
          <a:xfrm>
            <a:off x="17442831" y="4913849"/>
            <a:ext cx="229651" cy="229651"/>
            <a:chOff x="0" y="0"/>
            <a:chExt cx="6350000" cy="6350000"/>
          </a:xfrm>
        </p:grpSpPr>
        <p:sp>
          <p:nvSpPr>
            <p:cNvPr id="25" name="Freeform 2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26" name="Freeform 26"/>
          <p:cNvSpPr/>
          <p:nvPr/>
        </p:nvSpPr>
        <p:spPr>
          <a:xfrm>
            <a:off x="12657002" y="9299018"/>
            <a:ext cx="455040" cy="407881"/>
          </a:xfrm>
          <a:custGeom>
            <a:avLst/>
            <a:gdLst/>
            <a:ahLst/>
            <a:cxnLst/>
            <a:rect l="l" t="t" r="r" b="b"/>
            <a:pathLst>
              <a:path w="455040" h="407881">
                <a:moveTo>
                  <a:pt x="0" y="0"/>
                </a:moveTo>
                <a:lnTo>
                  <a:pt x="455040" y="0"/>
                </a:lnTo>
                <a:lnTo>
                  <a:pt x="455040" y="407881"/>
                </a:lnTo>
                <a:lnTo>
                  <a:pt x="0" y="40788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7" name="Freeform 27"/>
          <p:cNvSpPr/>
          <p:nvPr/>
        </p:nvSpPr>
        <p:spPr>
          <a:xfrm>
            <a:off x="13891077" y="741038"/>
            <a:ext cx="568596" cy="509669"/>
          </a:xfrm>
          <a:custGeom>
            <a:avLst/>
            <a:gdLst/>
            <a:ahLst/>
            <a:cxnLst/>
            <a:rect l="l" t="t" r="r" b="b"/>
            <a:pathLst>
              <a:path w="568596" h="509669">
                <a:moveTo>
                  <a:pt x="0" y="0"/>
                </a:moveTo>
                <a:lnTo>
                  <a:pt x="568596" y="0"/>
                </a:lnTo>
                <a:lnTo>
                  <a:pt x="568596" y="509669"/>
                </a:lnTo>
                <a:lnTo>
                  <a:pt x="0" y="50966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28" name="Group 28"/>
          <p:cNvGrpSpPr>
            <a:grpSpLocks noChangeAspect="1"/>
          </p:cNvGrpSpPr>
          <p:nvPr/>
        </p:nvGrpSpPr>
        <p:grpSpPr>
          <a:xfrm rot="-9583335">
            <a:off x="11985075" y="8218500"/>
            <a:ext cx="498419" cy="262574"/>
            <a:chOff x="0" y="0"/>
            <a:chExt cx="1610360" cy="848360"/>
          </a:xfrm>
        </p:grpSpPr>
        <p:sp>
          <p:nvSpPr>
            <p:cNvPr id="29" name="Freeform 2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
        <p:nvSpPr>
          <p:cNvPr id="30" name="Freeform 30"/>
          <p:cNvSpPr/>
          <p:nvPr/>
        </p:nvSpPr>
        <p:spPr>
          <a:xfrm>
            <a:off x="756829" y="3966238"/>
            <a:ext cx="8148446" cy="5292062"/>
          </a:xfrm>
          <a:custGeom>
            <a:avLst/>
            <a:gdLst/>
            <a:ahLst/>
            <a:cxnLst/>
            <a:rect l="l" t="t" r="r" b="b"/>
            <a:pathLst>
              <a:path w="8148446" h="5292062">
                <a:moveTo>
                  <a:pt x="0" y="0"/>
                </a:moveTo>
                <a:lnTo>
                  <a:pt x="8148446" y="0"/>
                </a:lnTo>
                <a:lnTo>
                  <a:pt x="8148446" y="5292062"/>
                </a:lnTo>
                <a:lnTo>
                  <a:pt x="0" y="5292062"/>
                </a:lnTo>
                <a:lnTo>
                  <a:pt x="0" y="0"/>
                </a:lnTo>
                <a:close/>
              </a:path>
            </a:pathLst>
          </a:custGeom>
          <a:blipFill>
            <a:blip r:embed="rId13"/>
            <a:stretch>
              <a:fillRect/>
            </a:stretch>
          </a:blipFill>
        </p:spPr>
        <p:txBody>
          <a:bodyPr/>
          <a:lstStyle/>
          <a:p>
            <a:endParaRPr lang="en-US"/>
          </a:p>
        </p:txBody>
      </p:sp>
      <p:sp>
        <p:nvSpPr>
          <p:cNvPr id="31" name="Freeform 31"/>
          <p:cNvSpPr/>
          <p:nvPr/>
        </p:nvSpPr>
        <p:spPr>
          <a:xfrm>
            <a:off x="9583459" y="3966238"/>
            <a:ext cx="7181188" cy="5536720"/>
          </a:xfrm>
          <a:custGeom>
            <a:avLst/>
            <a:gdLst/>
            <a:ahLst/>
            <a:cxnLst/>
            <a:rect l="l" t="t" r="r" b="b"/>
            <a:pathLst>
              <a:path w="7181188" h="5536720">
                <a:moveTo>
                  <a:pt x="0" y="0"/>
                </a:moveTo>
                <a:lnTo>
                  <a:pt x="7181188" y="0"/>
                </a:lnTo>
                <a:lnTo>
                  <a:pt x="7181188" y="5536721"/>
                </a:lnTo>
                <a:lnTo>
                  <a:pt x="0" y="5536721"/>
                </a:lnTo>
                <a:lnTo>
                  <a:pt x="0" y="0"/>
                </a:lnTo>
                <a:close/>
              </a:path>
            </a:pathLst>
          </a:custGeom>
          <a:blipFill>
            <a:blip r:embed="rId14"/>
            <a:stretch>
              <a:fillRect t="-31969" b="-4613"/>
            </a:stretch>
          </a:blipFill>
        </p:spPr>
        <p:txBody>
          <a:bodyPr/>
          <a:lstStyle/>
          <a:p>
            <a:endParaRPr lang="en-US"/>
          </a:p>
        </p:txBody>
      </p:sp>
      <p:sp>
        <p:nvSpPr>
          <p:cNvPr id="32" name="TextBox 32"/>
          <p:cNvSpPr txBox="1"/>
          <p:nvPr/>
        </p:nvSpPr>
        <p:spPr>
          <a:xfrm>
            <a:off x="1018948" y="1123950"/>
            <a:ext cx="12872129" cy="2008573"/>
          </a:xfrm>
          <a:prstGeom prst="rect">
            <a:avLst/>
          </a:prstGeom>
        </p:spPr>
        <p:txBody>
          <a:bodyPr lIns="0" tIns="0" rIns="0" bIns="0" rtlCol="0" anchor="t">
            <a:spAutoFit/>
          </a:bodyPr>
          <a:lstStyle/>
          <a:p>
            <a:pPr>
              <a:lnSpc>
                <a:spcPts val="5202"/>
              </a:lnSpc>
            </a:pPr>
            <a:r>
              <a:rPr lang="en-US" sz="5202" spc="171">
                <a:solidFill>
                  <a:srgbClr val="003933"/>
                </a:solidFill>
                <a:latin typeface="Marykate"/>
              </a:rPr>
              <a:t>WOOD TENDS TO BE HARD AND RELATIVELY INFLEXIBLE, ESPECIALLY WHEN IT’S BEEN DRIED. THIS IS WHY WOOD IS AN EXCELLENT BUILDING MATERIAL.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98542" y="1028700"/>
            <a:ext cx="15380044" cy="1715378"/>
          </a:xfrm>
          <a:custGeom>
            <a:avLst/>
            <a:gdLst/>
            <a:ahLst/>
            <a:cxnLst/>
            <a:rect l="l" t="t" r="r" b="b"/>
            <a:pathLst>
              <a:path w="15380044" h="1715378">
                <a:moveTo>
                  <a:pt x="0" y="0"/>
                </a:moveTo>
                <a:lnTo>
                  <a:pt x="15380043" y="0"/>
                </a:lnTo>
                <a:lnTo>
                  <a:pt x="15380043" y="1715378"/>
                </a:lnTo>
                <a:lnTo>
                  <a:pt x="0" y="1715378"/>
                </a:lnTo>
                <a:lnTo>
                  <a:pt x="0" y="0"/>
                </a:lnTo>
                <a:close/>
              </a:path>
            </a:pathLst>
          </a:custGeom>
          <a:blipFill>
            <a:blip r:embed="rId2"/>
            <a:stretch>
              <a:fillRect t="-14128" r="-3859" b="-3744"/>
            </a:stretch>
          </a:blipFill>
        </p:spPr>
        <p:txBody>
          <a:bodyPr/>
          <a:lstStyle/>
          <a:p>
            <a:endParaRPr lang="en-US"/>
          </a:p>
        </p:txBody>
      </p:sp>
      <p:sp>
        <p:nvSpPr>
          <p:cNvPr id="3" name="Freeform 3"/>
          <p:cNvSpPr/>
          <p:nvPr/>
        </p:nvSpPr>
        <p:spPr>
          <a:xfrm>
            <a:off x="1819835" y="2604845"/>
            <a:ext cx="13522333" cy="4732661"/>
          </a:xfrm>
          <a:custGeom>
            <a:avLst/>
            <a:gdLst/>
            <a:ahLst/>
            <a:cxnLst/>
            <a:rect l="l" t="t" r="r" b="b"/>
            <a:pathLst>
              <a:path w="13522333" h="4732661">
                <a:moveTo>
                  <a:pt x="0" y="0"/>
                </a:moveTo>
                <a:lnTo>
                  <a:pt x="13522333" y="0"/>
                </a:lnTo>
                <a:lnTo>
                  <a:pt x="13522333" y="4732661"/>
                </a:lnTo>
                <a:lnTo>
                  <a:pt x="0" y="4732661"/>
                </a:lnTo>
                <a:lnTo>
                  <a:pt x="0" y="0"/>
                </a:lnTo>
                <a:close/>
              </a:path>
            </a:pathLst>
          </a:custGeom>
          <a:blipFill>
            <a:blip r:embed="rId3"/>
            <a:stretch>
              <a:fillRect t="-6350" r="-1711" b="-9773"/>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txBody>
          <a:bodyPr/>
          <a:lstStyle/>
          <a:p>
            <a:endParaRPr lang="en-US"/>
          </a:p>
        </p:txBody>
      </p:sp>
      <p:grpSp>
        <p:nvGrpSpPr>
          <p:cNvPr id="3" name="Group 3"/>
          <p:cNvGrpSpPr/>
          <p:nvPr/>
        </p:nvGrpSpPr>
        <p:grpSpPr>
          <a:xfrm>
            <a:off x="-869488" y="-691026"/>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1AB5DB"/>
              </a:solidFill>
            </p:spPr>
            <p:txBody>
              <a:bodyPr/>
              <a:lstStyle/>
              <a:p>
                <a:endParaRPr lang="en-US"/>
              </a:p>
            </p:txBody>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1AB5DB"/>
              </a:solidFill>
            </p:spPr>
            <p:txBody>
              <a:bodyPr/>
              <a:lstStyle/>
              <a:p>
                <a:endParaRPr lang="en-US"/>
              </a:p>
            </p:txBody>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1AB5DB"/>
              </a:solidFill>
            </p:spPr>
            <p:txBody>
              <a:bodyPr/>
              <a:lstStyle/>
              <a:p>
                <a:endParaRPr lang="en-US"/>
              </a:p>
            </p:txBody>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1AB5DB"/>
              </a:solidFill>
            </p:spPr>
            <p:txBody>
              <a:bodyPr/>
              <a:lstStyle/>
              <a:p>
                <a:endParaRPr lang="en-US"/>
              </a:p>
            </p:txBody>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6" name="TextBox 16"/>
          <p:cNvSpPr txBox="1"/>
          <p:nvPr/>
        </p:nvSpPr>
        <p:spPr>
          <a:xfrm>
            <a:off x="4168213" y="2953316"/>
            <a:ext cx="10444003" cy="3303084"/>
          </a:xfrm>
          <a:prstGeom prst="rect">
            <a:avLst/>
          </a:prstGeom>
        </p:spPr>
        <p:txBody>
          <a:bodyPr wrap="square" lIns="0" tIns="0" rIns="0" bIns="0" rtlCol="0" anchor="t">
            <a:spAutoFit/>
          </a:bodyPr>
          <a:lstStyle/>
          <a:p>
            <a:pPr algn="l" fontAlgn="base"/>
            <a:r>
              <a:rPr lang="en-US" sz="3600" b="0" i="0" dirty="0">
                <a:solidFill>
                  <a:srgbClr val="000000"/>
                </a:solidFill>
                <a:effectLst/>
                <a:latin typeface="AvenirLTW01"/>
              </a:rPr>
              <a:t>There are a lot of tiny particles we can see, such as grains of sand. Have you ever wondered whether these tiny grains have even smaller particles inside? They do! The particle theory of matter explains that all matter is made up of very tiny particles called atoms.</a:t>
            </a:r>
          </a:p>
          <a:p>
            <a:pPr algn="ctr">
              <a:lnSpc>
                <a:spcPts val="4519"/>
              </a:lnSpc>
            </a:pPr>
            <a:r>
              <a:rPr lang="en-US" sz="3476" dirty="0">
                <a:solidFill>
                  <a:srgbClr val="003933"/>
                </a:solidFill>
                <a:latin typeface="Dosis Semi-Bold"/>
              </a:rPr>
              <a:t>. </a:t>
            </a:r>
          </a:p>
        </p:txBody>
      </p:sp>
      <p:sp>
        <p:nvSpPr>
          <p:cNvPr id="17" name="TextBox 17"/>
          <p:cNvSpPr txBox="1"/>
          <p:nvPr/>
        </p:nvSpPr>
        <p:spPr>
          <a:xfrm>
            <a:off x="3401797" y="1537543"/>
            <a:ext cx="11344827" cy="2539157"/>
          </a:xfrm>
          <a:prstGeom prst="rect">
            <a:avLst/>
          </a:prstGeom>
        </p:spPr>
        <p:txBody>
          <a:bodyPr lIns="0" tIns="0" rIns="0" bIns="0" rtlCol="0" anchor="t">
            <a:spAutoFit/>
          </a:bodyPr>
          <a:lstStyle/>
          <a:p>
            <a:pPr algn="ctr">
              <a:lnSpc>
                <a:spcPts val="9900"/>
              </a:lnSpc>
            </a:pPr>
            <a:r>
              <a:rPr lang="en-US" sz="4000" b="1" dirty="0">
                <a:effectLst/>
              </a:rPr>
              <a:t>Components of Matter</a:t>
            </a:r>
          </a:p>
          <a:p>
            <a:pPr algn="ctr">
              <a:lnSpc>
                <a:spcPts val="9900"/>
              </a:lnSpc>
            </a:pPr>
            <a:endParaRPr lang="en-US" sz="9900" spc="544" dirty="0">
              <a:solidFill>
                <a:srgbClr val="00AD9C"/>
              </a:solidFill>
              <a:latin typeface="Marykate"/>
            </a:endParaRPr>
          </a:p>
        </p:txBody>
      </p:sp>
      <p:sp>
        <p:nvSpPr>
          <p:cNvPr id="18" name="Freeform 18"/>
          <p:cNvSpPr/>
          <p:nvPr/>
        </p:nvSpPr>
        <p:spPr>
          <a:xfrm>
            <a:off x="2618050" y="1079587"/>
            <a:ext cx="1104148" cy="1829161"/>
          </a:xfrm>
          <a:custGeom>
            <a:avLst/>
            <a:gdLst/>
            <a:ahLst/>
            <a:cxnLst/>
            <a:rect l="l" t="t" r="r" b="b"/>
            <a:pathLst>
              <a:path w="1104148" h="1829161">
                <a:moveTo>
                  <a:pt x="0" y="0"/>
                </a:moveTo>
                <a:lnTo>
                  <a:pt x="1104148" y="0"/>
                </a:lnTo>
                <a:lnTo>
                  <a:pt x="1104148" y="1829160"/>
                </a:lnTo>
                <a:lnTo>
                  <a:pt x="0" y="18291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9" name="Freeform 19"/>
          <p:cNvSpPr/>
          <p:nvPr/>
        </p:nvSpPr>
        <p:spPr>
          <a:xfrm rot="-644862">
            <a:off x="1278020" y="3136304"/>
            <a:ext cx="743325" cy="2743818"/>
          </a:xfrm>
          <a:custGeom>
            <a:avLst/>
            <a:gdLst/>
            <a:ahLst/>
            <a:cxnLst/>
            <a:rect l="l" t="t" r="r" b="b"/>
            <a:pathLst>
              <a:path w="743325" h="2743818">
                <a:moveTo>
                  <a:pt x="0" y="0"/>
                </a:moveTo>
                <a:lnTo>
                  <a:pt x="743325" y="0"/>
                </a:lnTo>
                <a:lnTo>
                  <a:pt x="743325" y="2743818"/>
                </a:lnTo>
                <a:lnTo>
                  <a:pt x="0" y="27438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Freeform 20"/>
          <p:cNvSpPr/>
          <p:nvPr/>
        </p:nvSpPr>
        <p:spPr>
          <a:xfrm rot="788756">
            <a:off x="1854752" y="5876786"/>
            <a:ext cx="1930671" cy="3381749"/>
          </a:xfrm>
          <a:custGeom>
            <a:avLst/>
            <a:gdLst/>
            <a:ahLst/>
            <a:cxnLst/>
            <a:rect l="l" t="t" r="r" b="b"/>
            <a:pathLst>
              <a:path w="1930671" h="3381749">
                <a:moveTo>
                  <a:pt x="0" y="0"/>
                </a:moveTo>
                <a:lnTo>
                  <a:pt x="1930671" y="0"/>
                </a:lnTo>
                <a:lnTo>
                  <a:pt x="1930671" y="3381749"/>
                </a:lnTo>
                <a:lnTo>
                  <a:pt x="0" y="33817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1" name="Freeform 21"/>
          <p:cNvSpPr/>
          <p:nvPr/>
        </p:nvSpPr>
        <p:spPr>
          <a:xfrm rot="-858404">
            <a:off x="14787256" y="5819452"/>
            <a:ext cx="2657994" cy="3337664"/>
          </a:xfrm>
          <a:custGeom>
            <a:avLst/>
            <a:gdLst/>
            <a:ahLst/>
            <a:cxnLst/>
            <a:rect l="l" t="t" r="r" b="b"/>
            <a:pathLst>
              <a:path w="2657994" h="3337664">
                <a:moveTo>
                  <a:pt x="0" y="0"/>
                </a:moveTo>
                <a:lnTo>
                  <a:pt x="2657994" y="0"/>
                </a:lnTo>
                <a:lnTo>
                  <a:pt x="2657994" y="3337663"/>
                </a:lnTo>
                <a:lnTo>
                  <a:pt x="0" y="33376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2" name="Freeform 22"/>
          <p:cNvSpPr/>
          <p:nvPr/>
        </p:nvSpPr>
        <p:spPr>
          <a:xfrm>
            <a:off x="14416083" y="1079587"/>
            <a:ext cx="1104148" cy="1829161"/>
          </a:xfrm>
          <a:custGeom>
            <a:avLst/>
            <a:gdLst/>
            <a:ahLst/>
            <a:cxnLst/>
            <a:rect l="l" t="t" r="r" b="b"/>
            <a:pathLst>
              <a:path w="1104148" h="1829161">
                <a:moveTo>
                  <a:pt x="0" y="0"/>
                </a:moveTo>
                <a:lnTo>
                  <a:pt x="1104148" y="0"/>
                </a:lnTo>
                <a:lnTo>
                  <a:pt x="1104148" y="1829160"/>
                </a:lnTo>
                <a:lnTo>
                  <a:pt x="0" y="18291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3" name="Freeform 23"/>
          <p:cNvSpPr/>
          <p:nvPr/>
        </p:nvSpPr>
        <p:spPr>
          <a:xfrm rot="450598">
            <a:off x="16339856" y="3127869"/>
            <a:ext cx="743325" cy="2743818"/>
          </a:xfrm>
          <a:custGeom>
            <a:avLst/>
            <a:gdLst/>
            <a:ahLst/>
            <a:cxnLst/>
            <a:rect l="l" t="t" r="r" b="b"/>
            <a:pathLst>
              <a:path w="743325" h="2743818">
                <a:moveTo>
                  <a:pt x="0" y="0"/>
                </a:moveTo>
                <a:lnTo>
                  <a:pt x="743325" y="0"/>
                </a:lnTo>
                <a:lnTo>
                  <a:pt x="743325" y="2743818"/>
                </a:lnTo>
                <a:lnTo>
                  <a:pt x="0" y="27438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24" name="Group 24"/>
          <p:cNvGrpSpPr/>
          <p:nvPr/>
        </p:nvGrpSpPr>
        <p:grpSpPr>
          <a:xfrm>
            <a:off x="2705262" y="3858847"/>
            <a:ext cx="229651" cy="229651"/>
            <a:chOff x="0" y="0"/>
            <a:chExt cx="6350000" cy="6350000"/>
          </a:xfrm>
        </p:grpSpPr>
        <p:sp>
          <p:nvSpPr>
            <p:cNvPr id="25" name="Freeform 2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26" name="Freeform 26"/>
          <p:cNvSpPr/>
          <p:nvPr/>
        </p:nvSpPr>
        <p:spPr>
          <a:xfrm>
            <a:off x="558467" y="4269523"/>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7" name="Freeform 27"/>
          <p:cNvSpPr/>
          <p:nvPr/>
        </p:nvSpPr>
        <p:spPr>
          <a:xfrm rot="-771795">
            <a:off x="717946" y="8803556"/>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8" name="Freeform 28"/>
          <p:cNvSpPr/>
          <p:nvPr/>
        </p:nvSpPr>
        <p:spPr>
          <a:xfrm>
            <a:off x="1263460" y="6430894"/>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nvGrpSpPr>
          <p:cNvPr id="29" name="Group 29"/>
          <p:cNvGrpSpPr>
            <a:grpSpLocks noChangeAspect="1"/>
          </p:cNvGrpSpPr>
          <p:nvPr/>
        </p:nvGrpSpPr>
        <p:grpSpPr>
          <a:xfrm rot="-874149">
            <a:off x="2072612" y="897413"/>
            <a:ext cx="498419" cy="262574"/>
            <a:chOff x="0" y="0"/>
            <a:chExt cx="1610360" cy="848360"/>
          </a:xfrm>
        </p:grpSpPr>
        <p:sp>
          <p:nvSpPr>
            <p:cNvPr id="30" name="Freeform 3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
        <p:nvSpPr>
          <p:cNvPr id="31" name="Freeform 31"/>
          <p:cNvSpPr/>
          <p:nvPr/>
        </p:nvSpPr>
        <p:spPr>
          <a:xfrm>
            <a:off x="907737" y="1484498"/>
            <a:ext cx="511826" cy="458783"/>
          </a:xfrm>
          <a:custGeom>
            <a:avLst/>
            <a:gdLst/>
            <a:ahLst/>
            <a:cxnLst/>
            <a:rect l="l" t="t" r="r" b="b"/>
            <a:pathLst>
              <a:path w="511826" h="458783">
                <a:moveTo>
                  <a:pt x="0" y="0"/>
                </a:moveTo>
                <a:lnTo>
                  <a:pt x="511826" y="0"/>
                </a:lnTo>
                <a:lnTo>
                  <a:pt x="511826" y="458782"/>
                </a:lnTo>
                <a:lnTo>
                  <a:pt x="0" y="45878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nvGrpSpPr>
          <p:cNvPr id="32" name="Group 32"/>
          <p:cNvGrpSpPr/>
          <p:nvPr/>
        </p:nvGrpSpPr>
        <p:grpSpPr>
          <a:xfrm>
            <a:off x="17275074" y="5970988"/>
            <a:ext cx="229651" cy="229651"/>
            <a:chOff x="0" y="0"/>
            <a:chExt cx="6350000" cy="6350000"/>
          </a:xfrm>
        </p:grpSpPr>
        <p:sp>
          <p:nvSpPr>
            <p:cNvPr id="33" name="Freeform 3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34" name="Freeform 34"/>
          <p:cNvSpPr/>
          <p:nvPr/>
        </p:nvSpPr>
        <p:spPr>
          <a:xfrm>
            <a:off x="15391207" y="5143500"/>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5" name="Freeform 35"/>
          <p:cNvSpPr/>
          <p:nvPr/>
        </p:nvSpPr>
        <p:spPr>
          <a:xfrm rot="-771795">
            <a:off x="16785211" y="2124994"/>
            <a:ext cx="433712" cy="411632"/>
          </a:xfrm>
          <a:custGeom>
            <a:avLst/>
            <a:gdLst/>
            <a:ahLst/>
            <a:cxnLst/>
            <a:rect l="l" t="t" r="r" b="b"/>
            <a:pathLst>
              <a:path w="433712" h="411632">
                <a:moveTo>
                  <a:pt x="0" y="0"/>
                </a:moveTo>
                <a:lnTo>
                  <a:pt x="433711" y="0"/>
                </a:lnTo>
                <a:lnTo>
                  <a:pt x="433711" y="411631"/>
                </a:lnTo>
                <a:lnTo>
                  <a:pt x="0" y="41163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6" name="Freeform 36"/>
          <p:cNvSpPr/>
          <p:nvPr/>
        </p:nvSpPr>
        <p:spPr>
          <a:xfrm>
            <a:off x="16247457" y="746672"/>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nvGrpSpPr>
          <p:cNvPr id="37" name="Group 37"/>
          <p:cNvGrpSpPr>
            <a:grpSpLocks noChangeAspect="1"/>
          </p:cNvGrpSpPr>
          <p:nvPr/>
        </p:nvGrpSpPr>
        <p:grpSpPr>
          <a:xfrm rot="-874149">
            <a:off x="17140690" y="9008664"/>
            <a:ext cx="498419" cy="262574"/>
            <a:chOff x="0" y="0"/>
            <a:chExt cx="1610360" cy="848360"/>
          </a:xfrm>
        </p:grpSpPr>
        <p:sp>
          <p:nvSpPr>
            <p:cNvPr id="38" name="Freeform 3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
        <p:nvSpPr>
          <p:cNvPr id="39" name="Freeform 39"/>
          <p:cNvSpPr/>
          <p:nvPr/>
        </p:nvSpPr>
        <p:spPr>
          <a:xfrm>
            <a:off x="14879380" y="3514890"/>
            <a:ext cx="511826" cy="458783"/>
          </a:xfrm>
          <a:custGeom>
            <a:avLst/>
            <a:gdLst/>
            <a:ahLst/>
            <a:cxnLst/>
            <a:rect l="l" t="t" r="r" b="b"/>
            <a:pathLst>
              <a:path w="511826" h="458783">
                <a:moveTo>
                  <a:pt x="0" y="0"/>
                </a:moveTo>
                <a:lnTo>
                  <a:pt x="511827" y="0"/>
                </a:lnTo>
                <a:lnTo>
                  <a:pt x="511827" y="458782"/>
                </a:lnTo>
                <a:lnTo>
                  <a:pt x="0" y="45878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pic>
        <p:nvPicPr>
          <p:cNvPr id="4098" name="Picture 2" descr="Sand Grains from Around the World!">
            <a:extLst>
              <a:ext uri="{FF2B5EF4-FFF2-40B4-BE49-F238E27FC236}">
                <a16:creationId xmlns:a16="http://schemas.microsoft.com/office/drawing/2014/main" id="{0DFABA91-0D91-4C7F-8EC8-C4095F49DB1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321687" y="5855872"/>
            <a:ext cx="9888665" cy="38033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5465027" y="-5224752"/>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3">
              <a:alphaModFix amt="14000"/>
            </a:blip>
            <a:stretch>
              <a:fillRect l="-9222" r="-9222"/>
            </a:stretch>
          </a:blipFill>
        </p:spPr>
        <p:txBody>
          <a:bodyPr/>
          <a:lstStyle/>
          <a:p>
            <a:endParaRPr lang="en-US"/>
          </a:p>
        </p:txBody>
      </p:sp>
      <p:grpSp>
        <p:nvGrpSpPr>
          <p:cNvPr id="3" name="Group 3"/>
          <p:cNvGrpSpPr/>
          <p:nvPr/>
        </p:nvGrpSpPr>
        <p:grpSpPr>
          <a:xfrm>
            <a:off x="-869488" y="-691026"/>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1AB5DB"/>
              </a:solidFill>
            </p:spPr>
            <p:txBody>
              <a:bodyPr/>
              <a:lstStyle/>
              <a:p>
                <a:endParaRPr lang="en-US"/>
              </a:p>
            </p:txBody>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1AB5DB"/>
              </a:solidFill>
            </p:spPr>
            <p:txBody>
              <a:bodyPr/>
              <a:lstStyle/>
              <a:p>
                <a:endParaRPr lang="en-US"/>
              </a:p>
            </p:txBody>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1AB5DB"/>
              </a:solidFill>
            </p:spPr>
            <p:txBody>
              <a:bodyPr/>
              <a:lstStyle/>
              <a:p>
                <a:endParaRPr lang="en-US"/>
              </a:p>
            </p:txBody>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1AB5DB"/>
              </a:solidFill>
            </p:spPr>
            <p:txBody>
              <a:bodyPr/>
              <a:lstStyle/>
              <a:p>
                <a:endParaRPr lang="en-US"/>
              </a:p>
            </p:txBody>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6" name="TextBox 16"/>
          <p:cNvSpPr txBox="1"/>
          <p:nvPr/>
        </p:nvSpPr>
        <p:spPr>
          <a:xfrm>
            <a:off x="3434683" y="3155377"/>
            <a:ext cx="7411679" cy="5539978"/>
          </a:xfrm>
          <a:prstGeom prst="rect">
            <a:avLst/>
          </a:prstGeom>
        </p:spPr>
        <p:txBody>
          <a:bodyPr wrap="square" lIns="0" tIns="0" rIns="0" bIns="0" rtlCol="0" anchor="t">
            <a:spAutoFit/>
          </a:bodyPr>
          <a:lstStyle/>
          <a:p>
            <a:pPr algn="l" fontAlgn="base"/>
            <a:r>
              <a:rPr lang="en-US" sz="3600" b="0" i="0" dirty="0">
                <a:solidFill>
                  <a:srgbClr val="000000"/>
                </a:solidFill>
                <a:effectLst/>
                <a:latin typeface="AvenirLTW01"/>
              </a:rPr>
              <a:t>An </a:t>
            </a:r>
            <a:r>
              <a:rPr lang="en-US" sz="3600" b="1" i="0" u="sng" dirty="0">
                <a:solidFill>
                  <a:srgbClr val="02659C"/>
                </a:solidFill>
                <a:effectLst/>
                <a:latin typeface="AvenirLTW01"/>
                <a:hlinkClick r:id="rId4"/>
              </a:rPr>
              <a:t>atom</a:t>
            </a:r>
            <a:r>
              <a:rPr lang="en-US" sz="3600" b="0" i="0" dirty="0">
                <a:solidFill>
                  <a:srgbClr val="000000"/>
                </a:solidFill>
                <a:effectLst/>
                <a:latin typeface="AvenirLTW01"/>
              </a:rPr>
              <a:t> </a:t>
            </a:r>
            <a:r>
              <a:rPr lang="en-US" sz="3600" b="0" i="0" dirty="0">
                <a:solidFill>
                  <a:srgbClr val="FF0000"/>
                </a:solidFill>
                <a:effectLst/>
                <a:latin typeface="AvenirLTW01"/>
              </a:rPr>
              <a:t>is the basic unit from which all matter is made</a:t>
            </a:r>
            <a:r>
              <a:rPr lang="en-US" sz="3600" b="0" i="0" dirty="0">
                <a:solidFill>
                  <a:srgbClr val="000000"/>
                </a:solidFill>
                <a:effectLst/>
                <a:latin typeface="AvenirLTW01"/>
              </a:rPr>
              <a:t>. Different substances are made up of different types of atoms. But all atoms have the same basic structure. An atom has a </a:t>
            </a:r>
            <a:r>
              <a:rPr lang="en-US" sz="3600" b="0" i="0" dirty="0">
                <a:solidFill>
                  <a:schemeClr val="tx2">
                    <a:lumMod val="60000"/>
                    <a:lumOff val="40000"/>
                  </a:schemeClr>
                </a:solidFill>
                <a:effectLst/>
                <a:latin typeface="AvenirLTW01"/>
              </a:rPr>
              <a:t>positively charged </a:t>
            </a:r>
            <a:r>
              <a:rPr lang="en-US" sz="3600" b="0" i="0" dirty="0">
                <a:solidFill>
                  <a:srgbClr val="000000"/>
                </a:solidFill>
                <a:effectLst/>
                <a:latin typeface="AvenirLTW01"/>
              </a:rPr>
              <a:t>center, or </a:t>
            </a:r>
            <a:r>
              <a:rPr lang="en-US" sz="3600" b="0" i="0" dirty="0">
                <a:solidFill>
                  <a:schemeClr val="tx2">
                    <a:lumMod val="60000"/>
                    <a:lumOff val="40000"/>
                  </a:schemeClr>
                </a:solidFill>
                <a:effectLst/>
                <a:latin typeface="AvenirLTW01"/>
              </a:rPr>
              <a:t>nucleus</a:t>
            </a:r>
            <a:r>
              <a:rPr lang="en-US" sz="3600" b="0" i="0" dirty="0">
                <a:solidFill>
                  <a:srgbClr val="000000"/>
                </a:solidFill>
                <a:effectLst/>
                <a:latin typeface="AvenirLTW01"/>
              </a:rPr>
              <a:t>, </a:t>
            </a:r>
            <a:r>
              <a:rPr lang="en-US" sz="3600" b="0" i="0" dirty="0">
                <a:solidFill>
                  <a:schemeClr val="tx2">
                    <a:lumMod val="60000"/>
                    <a:lumOff val="40000"/>
                  </a:schemeClr>
                </a:solidFill>
                <a:effectLst/>
                <a:latin typeface="AvenirLTW01"/>
              </a:rPr>
              <a:t>containing smaller particles</a:t>
            </a:r>
            <a:r>
              <a:rPr lang="en-US" sz="3600" b="0" i="0" dirty="0">
                <a:solidFill>
                  <a:srgbClr val="000000"/>
                </a:solidFill>
                <a:effectLst/>
                <a:latin typeface="AvenirLTW01"/>
              </a:rPr>
              <a:t>. Negatively charged particles circle around the nucleus and form a cloud of negative charge.</a:t>
            </a:r>
            <a:endParaRPr lang="en-US" sz="3476" dirty="0">
              <a:solidFill>
                <a:srgbClr val="003933"/>
              </a:solidFill>
              <a:latin typeface="Dosis Semi-Bold"/>
            </a:endParaRPr>
          </a:p>
        </p:txBody>
      </p:sp>
      <p:sp>
        <p:nvSpPr>
          <p:cNvPr id="17" name="TextBox 17"/>
          <p:cNvSpPr txBox="1"/>
          <p:nvPr/>
        </p:nvSpPr>
        <p:spPr>
          <a:xfrm>
            <a:off x="3401797" y="1537543"/>
            <a:ext cx="11344827" cy="1269578"/>
          </a:xfrm>
          <a:prstGeom prst="rect">
            <a:avLst/>
          </a:prstGeom>
        </p:spPr>
        <p:txBody>
          <a:bodyPr lIns="0" tIns="0" rIns="0" bIns="0" rtlCol="0" anchor="t">
            <a:spAutoFit/>
          </a:bodyPr>
          <a:lstStyle/>
          <a:p>
            <a:pPr algn="ctr">
              <a:lnSpc>
                <a:spcPts val="9900"/>
              </a:lnSpc>
            </a:pPr>
            <a:r>
              <a:rPr lang="en-US" sz="9600" b="1" i="0" dirty="0">
                <a:solidFill>
                  <a:srgbClr val="006B66"/>
                </a:solidFill>
                <a:effectLst/>
                <a:latin typeface="AvenirLTW01"/>
              </a:rPr>
              <a:t>Atoms</a:t>
            </a:r>
            <a:endParaRPr lang="en-US" sz="9900" spc="544" dirty="0">
              <a:solidFill>
                <a:srgbClr val="00AD9C"/>
              </a:solidFill>
              <a:latin typeface="Marykate"/>
            </a:endParaRPr>
          </a:p>
        </p:txBody>
      </p:sp>
      <p:sp>
        <p:nvSpPr>
          <p:cNvPr id="18" name="Freeform 18"/>
          <p:cNvSpPr/>
          <p:nvPr/>
        </p:nvSpPr>
        <p:spPr>
          <a:xfrm>
            <a:off x="2618050" y="1079587"/>
            <a:ext cx="1104148" cy="1829161"/>
          </a:xfrm>
          <a:custGeom>
            <a:avLst/>
            <a:gdLst/>
            <a:ahLst/>
            <a:cxnLst/>
            <a:rect l="l" t="t" r="r" b="b"/>
            <a:pathLst>
              <a:path w="1104148" h="1829161">
                <a:moveTo>
                  <a:pt x="0" y="0"/>
                </a:moveTo>
                <a:lnTo>
                  <a:pt x="1104148" y="0"/>
                </a:lnTo>
                <a:lnTo>
                  <a:pt x="1104148" y="1829160"/>
                </a:lnTo>
                <a:lnTo>
                  <a:pt x="0" y="18291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9" name="Freeform 19"/>
          <p:cNvSpPr/>
          <p:nvPr/>
        </p:nvSpPr>
        <p:spPr>
          <a:xfrm rot="-644862">
            <a:off x="1278020" y="3136304"/>
            <a:ext cx="743325" cy="2743818"/>
          </a:xfrm>
          <a:custGeom>
            <a:avLst/>
            <a:gdLst/>
            <a:ahLst/>
            <a:cxnLst/>
            <a:rect l="l" t="t" r="r" b="b"/>
            <a:pathLst>
              <a:path w="743325" h="2743818">
                <a:moveTo>
                  <a:pt x="0" y="0"/>
                </a:moveTo>
                <a:lnTo>
                  <a:pt x="743325" y="0"/>
                </a:lnTo>
                <a:lnTo>
                  <a:pt x="743325" y="2743818"/>
                </a:lnTo>
                <a:lnTo>
                  <a:pt x="0" y="274381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0" name="Freeform 20"/>
          <p:cNvSpPr/>
          <p:nvPr/>
        </p:nvSpPr>
        <p:spPr>
          <a:xfrm rot="788756">
            <a:off x="971103" y="6088810"/>
            <a:ext cx="1930671" cy="3381749"/>
          </a:xfrm>
          <a:custGeom>
            <a:avLst/>
            <a:gdLst/>
            <a:ahLst/>
            <a:cxnLst/>
            <a:rect l="l" t="t" r="r" b="b"/>
            <a:pathLst>
              <a:path w="1930671" h="3381749">
                <a:moveTo>
                  <a:pt x="0" y="0"/>
                </a:moveTo>
                <a:lnTo>
                  <a:pt x="1930671" y="0"/>
                </a:lnTo>
                <a:lnTo>
                  <a:pt x="1930671" y="3381749"/>
                </a:lnTo>
                <a:lnTo>
                  <a:pt x="0" y="338174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24" name="Group 24"/>
          <p:cNvGrpSpPr/>
          <p:nvPr/>
        </p:nvGrpSpPr>
        <p:grpSpPr>
          <a:xfrm>
            <a:off x="2705262" y="3858847"/>
            <a:ext cx="229651" cy="229651"/>
            <a:chOff x="0" y="0"/>
            <a:chExt cx="6350000" cy="6350000"/>
          </a:xfrm>
        </p:grpSpPr>
        <p:sp>
          <p:nvSpPr>
            <p:cNvPr id="25" name="Freeform 2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26" name="Freeform 26"/>
          <p:cNvSpPr/>
          <p:nvPr/>
        </p:nvSpPr>
        <p:spPr>
          <a:xfrm>
            <a:off x="558467" y="4269523"/>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7" name="Freeform 27"/>
          <p:cNvSpPr/>
          <p:nvPr/>
        </p:nvSpPr>
        <p:spPr>
          <a:xfrm rot="-771795">
            <a:off x="717946" y="8803556"/>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8" name="Freeform 28"/>
          <p:cNvSpPr/>
          <p:nvPr/>
        </p:nvSpPr>
        <p:spPr>
          <a:xfrm>
            <a:off x="1263460" y="6430894"/>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nvGrpSpPr>
          <p:cNvPr id="29" name="Group 29"/>
          <p:cNvGrpSpPr>
            <a:grpSpLocks noChangeAspect="1"/>
          </p:cNvGrpSpPr>
          <p:nvPr/>
        </p:nvGrpSpPr>
        <p:grpSpPr>
          <a:xfrm rot="-874149">
            <a:off x="2072612" y="897413"/>
            <a:ext cx="498419" cy="262574"/>
            <a:chOff x="0" y="0"/>
            <a:chExt cx="1610360" cy="848360"/>
          </a:xfrm>
        </p:grpSpPr>
        <p:sp>
          <p:nvSpPr>
            <p:cNvPr id="30" name="Freeform 3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
        <p:nvSpPr>
          <p:cNvPr id="31" name="Freeform 31"/>
          <p:cNvSpPr/>
          <p:nvPr/>
        </p:nvSpPr>
        <p:spPr>
          <a:xfrm>
            <a:off x="907737" y="1484498"/>
            <a:ext cx="511826" cy="458783"/>
          </a:xfrm>
          <a:custGeom>
            <a:avLst/>
            <a:gdLst/>
            <a:ahLst/>
            <a:cxnLst/>
            <a:rect l="l" t="t" r="r" b="b"/>
            <a:pathLst>
              <a:path w="511826" h="458783">
                <a:moveTo>
                  <a:pt x="0" y="0"/>
                </a:moveTo>
                <a:lnTo>
                  <a:pt x="511826" y="0"/>
                </a:lnTo>
                <a:lnTo>
                  <a:pt x="511826" y="458782"/>
                </a:lnTo>
                <a:lnTo>
                  <a:pt x="0" y="45878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nvGrpSpPr>
          <p:cNvPr id="32" name="Group 32"/>
          <p:cNvGrpSpPr/>
          <p:nvPr/>
        </p:nvGrpSpPr>
        <p:grpSpPr>
          <a:xfrm>
            <a:off x="17275074" y="5970988"/>
            <a:ext cx="229651" cy="229651"/>
            <a:chOff x="0" y="0"/>
            <a:chExt cx="6350000" cy="6350000"/>
          </a:xfrm>
        </p:grpSpPr>
        <p:sp>
          <p:nvSpPr>
            <p:cNvPr id="33" name="Freeform 3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34" name="Freeform 34"/>
          <p:cNvSpPr/>
          <p:nvPr/>
        </p:nvSpPr>
        <p:spPr>
          <a:xfrm>
            <a:off x="15391207" y="5143500"/>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5" name="Freeform 35"/>
          <p:cNvSpPr/>
          <p:nvPr/>
        </p:nvSpPr>
        <p:spPr>
          <a:xfrm rot="-771795">
            <a:off x="16785211" y="2124994"/>
            <a:ext cx="433712" cy="411632"/>
          </a:xfrm>
          <a:custGeom>
            <a:avLst/>
            <a:gdLst/>
            <a:ahLst/>
            <a:cxnLst/>
            <a:rect l="l" t="t" r="r" b="b"/>
            <a:pathLst>
              <a:path w="433712" h="411632">
                <a:moveTo>
                  <a:pt x="0" y="0"/>
                </a:moveTo>
                <a:lnTo>
                  <a:pt x="433711" y="0"/>
                </a:lnTo>
                <a:lnTo>
                  <a:pt x="433711" y="411631"/>
                </a:lnTo>
                <a:lnTo>
                  <a:pt x="0" y="41163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6" name="Freeform 36"/>
          <p:cNvSpPr/>
          <p:nvPr/>
        </p:nvSpPr>
        <p:spPr>
          <a:xfrm>
            <a:off x="16247457" y="746672"/>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nvGrpSpPr>
          <p:cNvPr id="37" name="Group 37"/>
          <p:cNvGrpSpPr>
            <a:grpSpLocks noChangeAspect="1"/>
          </p:cNvGrpSpPr>
          <p:nvPr/>
        </p:nvGrpSpPr>
        <p:grpSpPr>
          <a:xfrm rot="-874149">
            <a:off x="17140690" y="9008664"/>
            <a:ext cx="498419" cy="262574"/>
            <a:chOff x="0" y="0"/>
            <a:chExt cx="1610360" cy="848360"/>
          </a:xfrm>
        </p:grpSpPr>
        <p:sp>
          <p:nvSpPr>
            <p:cNvPr id="38" name="Freeform 3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
        <p:nvSpPr>
          <p:cNvPr id="39" name="Freeform 39"/>
          <p:cNvSpPr/>
          <p:nvPr/>
        </p:nvSpPr>
        <p:spPr>
          <a:xfrm>
            <a:off x="14879380" y="3514890"/>
            <a:ext cx="511826" cy="458783"/>
          </a:xfrm>
          <a:custGeom>
            <a:avLst/>
            <a:gdLst/>
            <a:ahLst/>
            <a:cxnLst/>
            <a:rect l="l" t="t" r="r" b="b"/>
            <a:pathLst>
              <a:path w="511826" h="458783">
                <a:moveTo>
                  <a:pt x="0" y="0"/>
                </a:moveTo>
                <a:lnTo>
                  <a:pt x="511827" y="0"/>
                </a:lnTo>
                <a:lnTo>
                  <a:pt x="511827" y="458782"/>
                </a:lnTo>
                <a:lnTo>
                  <a:pt x="0" y="45878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mc:AlternateContent xmlns:mc="http://schemas.openxmlformats.org/markup-compatibility/2006">
        <mc:Choice xmlns:am3d="http://schemas.microsoft.com/office/drawing/2017/model3d" Requires="am3d">
          <p:graphicFrame>
            <p:nvGraphicFramePr>
              <p:cNvPr id="41" name="3D Model 40" descr="Atom">
                <a:extLst>
                  <a:ext uri="{FF2B5EF4-FFF2-40B4-BE49-F238E27FC236}">
                    <a16:creationId xmlns:a16="http://schemas.microsoft.com/office/drawing/2014/main" id="{CA3ECC30-E542-240B-A93F-D1FB6A8AB6A9}"/>
                  </a:ext>
                </a:extLst>
              </p:cNvPr>
              <p:cNvGraphicFramePr>
                <a:graphicFrameLocks noChangeAspect="1"/>
              </p:cNvGraphicFramePr>
              <p:nvPr>
                <p:extLst>
                  <p:ext uri="{D42A27DB-BD31-4B8C-83A1-F6EECF244321}">
                    <p14:modId xmlns:p14="http://schemas.microsoft.com/office/powerpoint/2010/main" val="1566127215"/>
                  </p:ext>
                </p:extLst>
              </p:nvPr>
            </p:nvGraphicFramePr>
            <p:xfrm>
              <a:off x="12068989" y="1009483"/>
              <a:ext cx="4140200" cy="4572000"/>
            </p:xfrm>
            <a:graphic>
              <a:graphicData uri="http://schemas.microsoft.com/office/drawing/2017/model3d">
                <am3d:model3d r:embed="rId19">
                  <am3d:spPr>
                    <a:xfrm>
                      <a:off x="0" y="0"/>
                      <a:ext cx="4140200" cy="4572000"/>
                    </a:xfrm>
                    <a:prstGeom prst="rect">
                      <a:avLst/>
                    </a:prstGeom>
                  </am3d:spPr>
                  <am3d:camera>
                    <am3d:pos x="0" y="0" z="75649323"/>
                    <am3d:up dx="0" dy="36000000" dz="0"/>
                    <am3d:lookAt x="0" y="0" z="0"/>
                    <am3d:perspective fov="2700000"/>
                  </am3d:camera>
                  <am3d:trans>
                    <am3d:meterPerModelUnit n="8932787" d="1000000"/>
                    <am3d:preTrans dx="-97570" dy="-16907335" dz="0"/>
                    <am3d:scale>
                      <am3d:sx n="1000000" d="1000000"/>
                      <am3d:sy n="1000000" d="1000000"/>
                      <am3d:sz n="1000000" d="1000000"/>
                    </am3d:scale>
                    <am3d:rot ax="286412" ay="-563190" az="-46808"/>
                    <am3d:postTrans dx="0" dy="0" dz="0"/>
                  </am3d:trans>
                  <am3d:raster rName="Office3DRenderer" rVer="16.0.8326">
                    <am3d:blip r:embed="rId20"/>
                  </am3d:raster>
                  <am3d:objViewport viewportSz="812800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1" name="3D Model 40" descr="Atom">
                <a:extLst>
                  <a:ext uri="{FF2B5EF4-FFF2-40B4-BE49-F238E27FC236}">
                    <a16:creationId xmlns:a16="http://schemas.microsoft.com/office/drawing/2014/main" id="{CA3ECC30-E542-240B-A93F-D1FB6A8AB6A9}"/>
                  </a:ext>
                </a:extLst>
              </p:cNvPr>
              <p:cNvPicPr>
                <a:picLocks noGrp="1" noRot="1" noChangeAspect="1" noMove="1" noResize="1" noEditPoints="1" noAdjustHandles="1" noChangeArrowheads="1" noChangeShapeType="1" noCrop="1"/>
              </p:cNvPicPr>
              <p:nvPr/>
            </p:nvPicPr>
            <p:blipFill>
              <a:blip r:embed="rId20"/>
              <a:stretch>
                <a:fillRect/>
              </a:stretch>
            </p:blipFill>
            <p:spPr>
              <a:xfrm>
                <a:off x="12068989" y="1009483"/>
                <a:ext cx="4140200" cy="4572000"/>
              </a:xfrm>
              <a:prstGeom prst="rect">
                <a:avLst/>
              </a:prstGeom>
            </p:spPr>
          </p:pic>
        </mc:Fallback>
      </mc:AlternateContent>
      <p:pic>
        <p:nvPicPr>
          <p:cNvPr id="42" name="Picture 41">
            <a:extLst>
              <a:ext uri="{FF2B5EF4-FFF2-40B4-BE49-F238E27FC236}">
                <a16:creationId xmlns:a16="http://schemas.microsoft.com/office/drawing/2014/main" id="{AF4487F5-56CD-A806-FF2F-56ADDD3A133D}"/>
              </a:ext>
            </a:extLst>
          </p:cNvPr>
          <p:cNvPicPr>
            <a:picLocks noChangeAspect="1"/>
          </p:cNvPicPr>
          <p:nvPr/>
        </p:nvPicPr>
        <p:blipFill>
          <a:blip r:embed="rId21"/>
          <a:stretch>
            <a:fillRect/>
          </a:stretch>
        </p:blipFill>
        <p:spPr>
          <a:xfrm>
            <a:off x="11378760" y="5958701"/>
            <a:ext cx="6195025" cy="3452303"/>
          </a:xfrm>
          <a:prstGeom prst="rect">
            <a:avLst/>
          </a:prstGeom>
        </p:spPr>
      </p:pic>
    </p:spTree>
    <p:extLst>
      <p:ext uri="{BB962C8B-B14F-4D97-AF65-F5344CB8AC3E}">
        <p14:creationId xmlns:p14="http://schemas.microsoft.com/office/powerpoint/2010/main" val="26654373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txBody>
          <a:bodyPr/>
          <a:lstStyle/>
          <a:p>
            <a:endParaRPr lang="en-US"/>
          </a:p>
        </p:txBody>
      </p:sp>
      <p:grpSp>
        <p:nvGrpSpPr>
          <p:cNvPr id="3" name="Group 3"/>
          <p:cNvGrpSpPr/>
          <p:nvPr/>
        </p:nvGrpSpPr>
        <p:grpSpPr>
          <a:xfrm>
            <a:off x="-869488" y="-691026"/>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1AB5DB"/>
              </a:solidFill>
            </p:spPr>
            <p:txBody>
              <a:bodyPr/>
              <a:lstStyle/>
              <a:p>
                <a:endParaRPr lang="en-US"/>
              </a:p>
            </p:txBody>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1AB5DB"/>
              </a:solidFill>
            </p:spPr>
            <p:txBody>
              <a:bodyPr/>
              <a:lstStyle/>
              <a:p>
                <a:endParaRPr lang="en-US"/>
              </a:p>
            </p:txBody>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1AB5DB"/>
              </a:solidFill>
            </p:spPr>
            <p:txBody>
              <a:bodyPr/>
              <a:lstStyle/>
              <a:p>
                <a:endParaRPr lang="en-US"/>
              </a:p>
            </p:txBody>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1AB5DB"/>
              </a:solidFill>
            </p:spPr>
            <p:txBody>
              <a:bodyPr/>
              <a:lstStyle/>
              <a:p>
                <a:endParaRPr lang="en-US"/>
              </a:p>
            </p:txBody>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6" name="TextBox 16"/>
          <p:cNvSpPr txBox="1"/>
          <p:nvPr/>
        </p:nvSpPr>
        <p:spPr>
          <a:xfrm>
            <a:off x="907737" y="2936299"/>
            <a:ext cx="9684063" cy="7181068"/>
          </a:xfrm>
          <a:prstGeom prst="rect">
            <a:avLst/>
          </a:prstGeom>
        </p:spPr>
        <p:txBody>
          <a:bodyPr wrap="square" lIns="0" tIns="0" rIns="0" bIns="0" rtlCol="0" anchor="t">
            <a:spAutoFit/>
          </a:bodyPr>
          <a:lstStyle/>
          <a:p>
            <a:pPr algn="l" fontAlgn="base"/>
            <a:r>
              <a:rPr lang="en-US" sz="3600" b="0" i="0" dirty="0">
                <a:solidFill>
                  <a:srgbClr val="FF0000"/>
                </a:solidFill>
                <a:effectLst/>
                <a:latin typeface="AvenirLTW01"/>
              </a:rPr>
              <a:t>Substances that are made up of only one type of atom are called </a:t>
            </a:r>
            <a:r>
              <a:rPr lang="en-US" sz="3600" b="1" i="0" u="sng" dirty="0">
                <a:solidFill>
                  <a:srgbClr val="02659C"/>
                </a:solidFill>
                <a:effectLst/>
                <a:latin typeface="AvenirLTW01"/>
                <a:hlinkClick r:id="rId3"/>
              </a:rPr>
              <a:t>elements</a:t>
            </a:r>
            <a:r>
              <a:rPr lang="en-US" sz="3600" b="0" i="0" dirty="0">
                <a:solidFill>
                  <a:srgbClr val="000000"/>
                </a:solidFill>
                <a:effectLst/>
                <a:latin typeface="AvenirLTW01"/>
              </a:rPr>
              <a:t>. </a:t>
            </a:r>
          </a:p>
          <a:p>
            <a:pPr algn="l" fontAlgn="base"/>
            <a:r>
              <a:rPr lang="en-US" sz="3600" b="0" i="0" dirty="0">
                <a:solidFill>
                  <a:srgbClr val="000000"/>
                </a:solidFill>
                <a:effectLst/>
                <a:latin typeface="AvenirLTW01"/>
              </a:rPr>
              <a:t>For instance, the element aluminum is made of only aluminum atoms, and no other pure substance has atoms like aluminum’s atoms.</a:t>
            </a:r>
          </a:p>
          <a:p>
            <a:pPr algn="l" fontAlgn="base"/>
            <a:r>
              <a:rPr lang="en-US" sz="3600" b="0" i="0" dirty="0">
                <a:solidFill>
                  <a:srgbClr val="000000"/>
                </a:solidFill>
                <a:effectLst/>
                <a:latin typeface="AvenirLTW01"/>
              </a:rPr>
              <a:t> Each element can be identified by its specific physical and chemical properties. You may already be familiar with some elements such as gold, oxygen, and carbon (</a:t>
            </a:r>
            <a:r>
              <a:rPr lang="en-US" sz="3600" b="1" i="0" u="none" strike="noStrike" dirty="0">
                <a:solidFill>
                  <a:srgbClr val="000000"/>
                </a:solidFill>
                <a:effectLst/>
                <a:latin typeface="AvenirLTW01"/>
              </a:rPr>
              <a:t>Figure 3</a:t>
            </a:r>
            <a:r>
              <a:rPr lang="en-US" sz="3600" b="0" i="0" dirty="0">
                <a:solidFill>
                  <a:srgbClr val="000000"/>
                </a:solidFill>
                <a:effectLst/>
                <a:latin typeface="AvenirLTW01"/>
              </a:rPr>
              <a:t>). These cannot be broken down into different substances. Elements are represented by one- or two-letter symbols, such as O for oxygen and Al for aluminum..</a:t>
            </a:r>
          </a:p>
          <a:p>
            <a:pPr algn="ctr">
              <a:lnSpc>
                <a:spcPts val="4519"/>
              </a:lnSpc>
            </a:pPr>
            <a:r>
              <a:rPr lang="en-US" sz="3476" dirty="0">
                <a:solidFill>
                  <a:srgbClr val="003933"/>
                </a:solidFill>
                <a:latin typeface="Dosis Semi-Bold"/>
              </a:rPr>
              <a:t>. </a:t>
            </a:r>
          </a:p>
        </p:txBody>
      </p:sp>
      <p:sp>
        <p:nvSpPr>
          <p:cNvPr id="17" name="TextBox 17"/>
          <p:cNvSpPr txBox="1"/>
          <p:nvPr/>
        </p:nvSpPr>
        <p:spPr>
          <a:xfrm>
            <a:off x="3401797" y="1537543"/>
            <a:ext cx="11344827" cy="1145314"/>
          </a:xfrm>
          <a:prstGeom prst="rect">
            <a:avLst/>
          </a:prstGeom>
        </p:spPr>
        <p:txBody>
          <a:bodyPr lIns="0" tIns="0" rIns="0" bIns="0" rtlCol="0" anchor="t">
            <a:spAutoFit/>
          </a:bodyPr>
          <a:lstStyle/>
          <a:p>
            <a:pPr algn="ctr">
              <a:lnSpc>
                <a:spcPts val="9900"/>
              </a:lnSpc>
            </a:pPr>
            <a:r>
              <a:rPr lang="en-US" sz="6000" b="1" i="0" dirty="0">
                <a:solidFill>
                  <a:srgbClr val="006B66"/>
                </a:solidFill>
                <a:effectLst/>
                <a:latin typeface="AvenirLTW01"/>
              </a:rPr>
              <a:t>Elements</a:t>
            </a:r>
            <a:endParaRPr lang="en-US" sz="6000" spc="544" dirty="0">
              <a:solidFill>
                <a:srgbClr val="00AD9C"/>
              </a:solidFill>
              <a:latin typeface="Marykate"/>
            </a:endParaRPr>
          </a:p>
        </p:txBody>
      </p:sp>
      <p:sp>
        <p:nvSpPr>
          <p:cNvPr id="18" name="Freeform 18"/>
          <p:cNvSpPr/>
          <p:nvPr/>
        </p:nvSpPr>
        <p:spPr>
          <a:xfrm>
            <a:off x="2618050" y="1079587"/>
            <a:ext cx="1104148" cy="1829161"/>
          </a:xfrm>
          <a:custGeom>
            <a:avLst/>
            <a:gdLst/>
            <a:ahLst/>
            <a:cxnLst/>
            <a:rect l="l" t="t" r="r" b="b"/>
            <a:pathLst>
              <a:path w="1104148" h="1829161">
                <a:moveTo>
                  <a:pt x="0" y="0"/>
                </a:moveTo>
                <a:lnTo>
                  <a:pt x="1104148" y="0"/>
                </a:lnTo>
                <a:lnTo>
                  <a:pt x="1104148" y="1829160"/>
                </a:lnTo>
                <a:lnTo>
                  <a:pt x="0" y="18291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2" name="Freeform 22"/>
          <p:cNvSpPr/>
          <p:nvPr/>
        </p:nvSpPr>
        <p:spPr>
          <a:xfrm>
            <a:off x="14416083" y="1079587"/>
            <a:ext cx="1104148" cy="1829161"/>
          </a:xfrm>
          <a:custGeom>
            <a:avLst/>
            <a:gdLst/>
            <a:ahLst/>
            <a:cxnLst/>
            <a:rect l="l" t="t" r="r" b="b"/>
            <a:pathLst>
              <a:path w="1104148" h="1829161">
                <a:moveTo>
                  <a:pt x="0" y="0"/>
                </a:moveTo>
                <a:lnTo>
                  <a:pt x="1104148" y="0"/>
                </a:lnTo>
                <a:lnTo>
                  <a:pt x="1104148" y="1829160"/>
                </a:lnTo>
                <a:lnTo>
                  <a:pt x="0" y="18291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Freeform 23"/>
          <p:cNvSpPr/>
          <p:nvPr/>
        </p:nvSpPr>
        <p:spPr>
          <a:xfrm rot="450598">
            <a:off x="16339856" y="3127869"/>
            <a:ext cx="743325" cy="2743818"/>
          </a:xfrm>
          <a:custGeom>
            <a:avLst/>
            <a:gdLst/>
            <a:ahLst/>
            <a:cxnLst/>
            <a:rect l="l" t="t" r="r" b="b"/>
            <a:pathLst>
              <a:path w="743325" h="2743818">
                <a:moveTo>
                  <a:pt x="0" y="0"/>
                </a:moveTo>
                <a:lnTo>
                  <a:pt x="743325" y="0"/>
                </a:lnTo>
                <a:lnTo>
                  <a:pt x="743325" y="2743818"/>
                </a:lnTo>
                <a:lnTo>
                  <a:pt x="0" y="2743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24" name="Group 24"/>
          <p:cNvGrpSpPr/>
          <p:nvPr/>
        </p:nvGrpSpPr>
        <p:grpSpPr>
          <a:xfrm>
            <a:off x="4651966" y="1828455"/>
            <a:ext cx="229651" cy="229651"/>
            <a:chOff x="0" y="0"/>
            <a:chExt cx="6350000" cy="6350000"/>
          </a:xfrm>
        </p:grpSpPr>
        <p:sp>
          <p:nvSpPr>
            <p:cNvPr id="25" name="Freeform 2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26" name="Freeform 26"/>
          <p:cNvSpPr/>
          <p:nvPr/>
        </p:nvSpPr>
        <p:spPr>
          <a:xfrm>
            <a:off x="558467" y="4269523"/>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7" name="Freeform 27"/>
          <p:cNvSpPr/>
          <p:nvPr/>
        </p:nvSpPr>
        <p:spPr>
          <a:xfrm rot="-771795">
            <a:off x="717946" y="8803556"/>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29" name="Group 29"/>
          <p:cNvGrpSpPr>
            <a:grpSpLocks noChangeAspect="1"/>
          </p:cNvGrpSpPr>
          <p:nvPr/>
        </p:nvGrpSpPr>
        <p:grpSpPr>
          <a:xfrm rot="-874149">
            <a:off x="2072612" y="897413"/>
            <a:ext cx="498419" cy="262574"/>
            <a:chOff x="0" y="0"/>
            <a:chExt cx="1610360" cy="848360"/>
          </a:xfrm>
        </p:grpSpPr>
        <p:sp>
          <p:nvSpPr>
            <p:cNvPr id="30" name="Freeform 3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
        <p:nvSpPr>
          <p:cNvPr id="31" name="Freeform 31"/>
          <p:cNvSpPr/>
          <p:nvPr/>
        </p:nvSpPr>
        <p:spPr>
          <a:xfrm>
            <a:off x="907737" y="1484498"/>
            <a:ext cx="511826" cy="458783"/>
          </a:xfrm>
          <a:custGeom>
            <a:avLst/>
            <a:gdLst/>
            <a:ahLst/>
            <a:cxnLst/>
            <a:rect l="l" t="t" r="r" b="b"/>
            <a:pathLst>
              <a:path w="511826" h="458783">
                <a:moveTo>
                  <a:pt x="0" y="0"/>
                </a:moveTo>
                <a:lnTo>
                  <a:pt x="511826" y="0"/>
                </a:lnTo>
                <a:lnTo>
                  <a:pt x="511826" y="458782"/>
                </a:lnTo>
                <a:lnTo>
                  <a:pt x="0" y="4587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nvGrpSpPr>
          <p:cNvPr id="32" name="Group 32"/>
          <p:cNvGrpSpPr/>
          <p:nvPr/>
        </p:nvGrpSpPr>
        <p:grpSpPr>
          <a:xfrm>
            <a:off x="17275074" y="5970988"/>
            <a:ext cx="229651" cy="229651"/>
            <a:chOff x="0" y="0"/>
            <a:chExt cx="6350000" cy="6350000"/>
          </a:xfrm>
        </p:grpSpPr>
        <p:sp>
          <p:nvSpPr>
            <p:cNvPr id="33" name="Freeform 3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34" name="Freeform 34"/>
          <p:cNvSpPr/>
          <p:nvPr/>
        </p:nvSpPr>
        <p:spPr>
          <a:xfrm>
            <a:off x="15391207" y="5143500"/>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5" name="Freeform 35"/>
          <p:cNvSpPr/>
          <p:nvPr/>
        </p:nvSpPr>
        <p:spPr>
          <a:xfrm rot="-771795">
            <a:off x="16785211" y="2124994"/>
            <a:ext cx="433712" cy="411632"/>
          </a:xfrm>
          <a:custGeom>
            <a:avLst/>
            <a:gdLst/>
            <a:ahLst/>
            <a:cxnLst/>
            <a:rect l="l" t="t" r="r" b="b"/>
            <a:pathLst>
              <a:path w="433712" h="411632">
                <a:moveTo>
                  <a:pt x="0" y="0"/>
                </a:moveTo>
                <a:lnTo>
                  <a:pt x="433711" y="0"/>
                </a:lnTo>
                <a:lnTo>
                  <a:pt x="433711" y="411631"/>
                </a:lnTo>
                <a:lnTo>
                  <a:pt x="0" y="41163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6" name="Freeform 36"/>
          <p:cNvSpPr/>
          <p:nvPr/>
        </p:nvSpPr>
        <p:spPr>
          <a:xfrm>
            <a:off x="16247457" y="746672"/>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grpSp>
        <p:nvGrpSpPr>
          <p:cNvPr id="37" name="Group 37"/>
          <p:cNvGrpSpPr>
            <a:grpSpLocks noChangeAspect="1"/>
          </p:cNvGrpSpPr>
          <p:nvPr/>
        </p:nvGrpSpPr>
        <p:grpSpPr>
          <a:xfrm rot="-874149">
            <a:off x="17140690" y="9008664"/>
            <a:ext cx="498419" cy="262574"/>
            <a:chOff x="0" y="0"/>
            <a:chExt cx="1610360" cy="848360"/>
          </a:xfrm>
        </p:grpSpPr>
        <p:sp>
          <p:nvSpPr>
            <p:cNvPr id="38" name="Freeform 3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
        <p:nvSpPr>
          <p:cNvPr id="39" name="Freeform 39"/>
          <p:cNvSpPr/>
          <p:nvPr/>
        </p:nvSpPr>
        <p:spPr>
          <a:xfrm>
            <a:off x="14879380" y="3514890"/>
            <a:ext cx="511826" cy="458783"/>
          </a:xfrm>
          <a:custGeom>
            <a:avLst/>
            <a:gdLst/>
            <a:ahLst/>
            <a:cxnLst/>
            <a:rect l="l" t="t" r="r" b="b"/>
            <a:pathLst>
              <a:path w="511826" h="458783">
                <a:moveTo>
                  <a:pt x="0" y="0"/>
                </a:moveTo>
                <a:lnTo>
                  <a:pt x="511827" y="0"/>
                </a:lnTo>
                <a:lnTo>
                  <a:pt x="511827" y="458782"/>
                </a:lnTo>
                <a:lnTo>
                  <a:pt x="0" y="4587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40" name="Picture 4">
            <a:extLst>
              <a:ext uri="{FF2B5EF4-FFF2-40B4-BE49-F238E27FC236}">
                <a16:creationId xmlns:a16="http://schemas.microsoft.com/office/drawing/2014/main" id="{3AD3AE88-6C71-BEB1-4922-9E17BF660DB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482072" y="2081881"/>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6">
            <a:extLst>
              <a:ext uri="{FF2B5EF4-FFF2-40B4-BE49-F238E27FC236}">
                <a16:creationId xmlns:a16="http://schemas.microsoft.com/office/drawing/2014/main" id="{6A4CFFA8-76B4-7D8A-E556-394ACA2FBE2E}"/>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810681" y="4553891"/>
            <a:ext cx="2300288" cy="190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8">
            <a:extLst>
              <a:ext uri="{FF2B5EF4-FFF2-40B4-BE49-F238E27FC236}">
                <a16:creationId xmlns:a16="http://schemas.microsoft.com/office/drawing/2014/main" id="{EFACCC99-DA1E-597D-015C-D8394E3FB5B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772698" y="6840856"/>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41128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28CE46-9A6C-085B-52D9-59886FCB311B}"/>
              </a:ext>
            </a:extLst>
          </p:cNvPr>
          <p:cNvPicPr>
            <a:picLocks noChangeAspect="1"/>
          </p:cNvPicPr>
          <p:nvPr/>
        </p:nvPicPr>
        <p:blipFill>
          <a:blip r:embed="rId2"/>
          <a:stretch>
            <a:fillRect/>
          </a:stretch>
        </p:blipFill>
        <p:spPr>
          <a:xfrm>
            <a:off x="609600" y="723900"/>
            <a:ext cx="16840200" cy="8991600"/>
          </a:xfrm>
          <a:prstGeom prst="rect">
            <a:avLst/>
          </a:prstGeom>
        </p:spPr>
      </p:pic>
    </p:spTree>
    <p:extLst>
      <p:ext uri="{BB962C8B-B14F-4D97-AF65-F5344CB8AC3E}">
        <p14:creationId xmlns:p14="http://schemas.microsoft.com/office/powerpoint/2010/main" val="4757813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txBody>
          <a:bodyPr/>
          <a:lstStyle/>
          <a:p>
            <a:endParaRPr lang="en-US"/>
          </a:p>
        </p:txBody>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txBody>
              <a:bodyPr/>
              <a:lstStyle/>
              <a:p>
                <a:endParaRPr lang="en-US"/>
              </a:p>
            </p:txBody>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txBody>
              <a:bodyPr/>
              <a:lstStyle/>
              <a:p>
                <a:endParaRPr lang="en-US"/>
              </a:p>
            </p:txBody>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txBody>
              <a:bodyPr/>
              <a:lstStyle/>
              <a:p>
                <a:endParaRPr lang="en-US"/>
              </a:p>
            </p:txBody>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txBody>
              <a:bodyPr/>
              <a:lstStyle/>
              <a:p>
                <a:endParaRPr lang="en-US"/>
              </a:p>
            </p:txBody>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6" name="TextBox 16"/>
          <p:cNvSpPr txBox="1"/>
          <p:nvPr/>
        </p:nvSpPr>
        <p:spPr>
          <a:xfrm>
            <a:off x="3222216" y="835094"/>
            <a:ext cx="12226202" cy="1936428"/>
          </a:xfrm>
          <a:prstGeom prst="rect">
            <a:avLst/>
          </a:prstGeom>
        </p:spPr>
        <p:txBody>
          <a:bodyPr lIns="0" tIns="0" rIns="0" bIns="0" rtlCol="0" anchor="t">
            <a:spAutoFit/>
          </a:bodyPr>
          <a:lstStyle/>
          <a:p>
            <a:pPr algn="ctr">
              <a:lnSpc>
                <a:spcPts val="15104"/>
              </a:lnSpc>
            </a:pPr>
            <a:r>
              <a:rPr lang="en-US" sz="9600" b="1" i="0" dirty="0">
                <a:solidFill>
                  <a:srgbClr val="006B66"/>
                </a:solidFill>
                <a:effectLst/>
                <a:latin typeface="Matura MT Script Capitals" panose="03020802060602070202" pitchFamily="66" charset="77"/>
              </a:rPr>
              <a:t>Molecules</a:t>
            </a:r>
            <a:endParaRPr lang="en-US" sz="15104" spc="453" dirty="0">
              <a:solidFill>
                <a:srgbClr val="00AD9C"/>
              </a:solidFill>
              <a:latin typeface="Matura MT Script Capitals" panose="03020802060602070202" pitchFamily="66" charset="77"/>
            </a:endParaRPr>
          </a:p>
        </p:txBody>
      </p:sp>
      <p:sp>
        <p:nvSpPr>
          <p:cNvPr id="17" name="TextBox 17"/>
          <p:cNvSpPr txBox="1"/>
          <p:nvPr/>
        </p:nvSpPr>
        <p:spPr>
          <a:xfrm>
            <a:off x="1563512" y="2648832"/>
            <a:ext cx="12156982" cy="6771084"/>
          </a:xfrm>
          <a:prstGeom prst="rect">
            <a:avLst/>
          </a:prstGeom>
        </p:spPr>
        <p:txBody>
          <a:bodyPr wrap="square" lIns="0" tIns="0" rIns="0" bIns="0" rtlCol="0" anchor="t">
            <a:spAutoFit/>
          </a:bodyPr>
          <a:lstStyle/>
          <a:p>
            <a:pPr algn="l" fontAlgn="base"/>
            <a:r>
              <a:rPr lang="en-US" sz="4400" b="0" i="0" dirty="0">
                <a:solidFill>
                  <a:srgbClr val="000000"/>
                </a:solidFill>
                <a:effectLst/>
                <a:latin typeface="AvenirLTW01"/>
              </a:rPr>
              <a:t>Most atoms can combine with other atoms. When this happens, a chemical bond forms.</a:t>
            </a:r>
          </a:p>
          <a:p>
            <a:pPr algn="l" fontAlgn="base"/>
            <a:r>
              <a:rPr lang="en-US" sz="4400" b="0" i="0" dirty="0">
                <a:solidFill>
                  <a:srgbClr val="000000"/>
                </a:solidFill>
                <a:effectLst/>
                <a:latin typeface="AvenirLTW01"/>
              </a:rPr>
              <a:t> </a:t>
            </a:r>
            <a:r>
              <a:rPr lang="en-US" sz="4400" b="1" i="0" dirty="0">
                <a:solidFill>
                  <a:srgbClr val="0070C0"/>
                </a:solidFill>
                <a:effectLst/>
                <a:latin typeface="AvenirLTW01"/>
              </a:rPr>
              <a:t>A chemical bond </a:t>
            </a:r>
            <a:r>
              <a:rPr lang="en-US" sz="4400" b="0" i="0" dirty="0">
                <a:solidFill>
                  <a:srgbClr val="000000"/>
                </a:solidFill>
                <a:effectLst/>
                <a:latin typeface="AvenirLTW01"/>
              </a:rPr>
              <a:t>is </a:t>
            </a:r>
            <a:r>
              <a:rPr lang="en-US" sz="4400" b="0" i="0" u="sng" dirty="0">
                <a:solidFill>
                  <a:srgbClr val="FF0000"/>
                </a:solidFill>
                <a:effectLst/>
                <a:latin typeface="AvenirLTW01"/>
              </a:rPr>
              <a:t>a force of attraction between two or more atoms</a:t>
            </a:r>
            <a:r>
              <a:rPr lang="en-US" sz="4400" b="0" i="0" dirty="0">
                <a:solidFill>
                  <a:srgbClr val="FF0000"/>
                </a:solidFill>
                <a:effectLst/>
                <a:latin typeface="AvenirLTW01"/>
              </a:rPr>
              <a:t>.</a:t>
            </a:r>
            <a:r>
              <a:rPr lang="en-US" sz="4400" b="0" i="0" dirty="0">
                <a:solidFill>
                  <a:srgbClr val="000000"/>
                </a:solidFill>
                <a:effectLst/>
                <a:latin typeface="AvenirLTW01"/>
              </a:rPr>
              <a:t> Sometimes, atoms combine to form extended structures. One type of extended structure is a molecule.</a:t>
            </a:r>
          </a:p>
          <a:p>
            <a:pPr algn="l" fontAlgn="base"/>
            <a:r>
              <a:rPr lang="en-US" sz="4400" b="0" i="0" dirty="0">
                <a:solidFill>
                  <a:srgbClr val="000000"/>
                </a:solidFill>
                <a:effectLst/>
                <a:latin typeface="AvenirLTW01"/>
              </a:rPr>
              <a:t> A </a:t>
            </a:r>
            <a:r>
              <a:rPr lang="en-US" sz="4400" b="1" i="0" u="sng" dirty="0">
                <a:solidFill>
                  <a:srgbClr val="02659C"/>
                </a:solidFill>
                <a:effectLst/>
                <a:latin typeface="inherit"/>
                <a:hlinkClick r:id="rId3"/>
              </a:rPr>
              <a:t>molecule</a:t>
            </a:r>
            <a:r>
              <a:rPr lang="en-US" sz="4400" b="0" i="0" dirty="0">
                <a:solidFill>
                  <a:srgbClr val="000000"/>
                </a:solidFill>
                <a:effectLst/>
                <a:latin typeface="AvenirLTW01"/>
              </a:rPr>
              <a:t> </a:t>
            </a:r>
            <a:r>
              <a:rPr lang="en-US" sz="4400" b="0" i="0" dirty="0">
                <a:solidFill>
                  <a:srgbClr val="FF0000"/>
                </a:solidFill>
                <a:effectLst/>
                <a:latin typeface="AvenirLTW01"/>
              </a:rPr>
              <a:t>is a group of two or more atoms held together by chemical bonds</a:t>
            </a:r>
            <a:r>
              <a:rPr lang="en-US" sz="4400" b="0" i="0" dirty="0">
                <a:solidFill>
                  <a:srgbClr val="000000"/>
                </a:solidFill>
                <a:effectLst/>
                <a:latin typeface="AvenirLTW01"/>
              </a:rPr>
              <a:t>. </a:t>
            </a:r>
          </a:p>
          <a:p>
            <a:br>
              <a:rPr lang="en-US" sz="4400" dirty="0"/>
            </a:br>
            <a:endParaRPr lang="en-US" sz="4400" dirty="0">
              <a:solidFill>
                <a:srgbClr val="003933"/>
              </a:solidFill>
              <a:latin typeface="Dosis Semi-Bold"/>
            </a:endParaRPr>
          </a:p>
        </p:txBody>
      </p:sp>
      <p:sp>
        <p:nvSpPr>
          <p:cNvPr id="19" name="Freeform 19"/>
          <p:cNvSpPr/>
          <p:nvPr/>
        </p:nvSpPr>
        <p:spPr>
          <a:xfrm rot="-4590959">
            <a:off x="15997142" y="3573304"/>
            <a:ext cx="2538932" cy="2538932"/>
          </a:xfrm>
          <a:custGeom>
            <a:avLst/>
            <a:gdLst/>
            <a:ahLst/>
            <a:cxnLst/>
            <a:rect l="l" t="t" r="r" b="b"/>
            <a:pathLst>
              <a:path w="2538932" h="2538932">
                <a:moveTo>
                  <a:pt x="0" y="0"/>
                </a:moveTo>
                <a:lnTo>
                  <a:pt x="2538932" y="0"/>
                </a:lnTo>
                <a:lnTo>
                  <a:pt x="2538932" y="2538932"/>
                </a:lnTo>
                <a:lnTo>
                  <a:pt x="0" y="25389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Freeform 20"/>
          <p:cNvSpPr/>
          <p:nvPr/>
        </p:nvSpPr>
        <p:spPr>
          <a:xfrm rot="-10325232" flipV="1">
            <a:off x="-735485" y="106452"/>
            <a:ext cx="2815623" cy="2815623"/>
          </a:xfrm>
          <a:custGeom>
            <a:avLst/>
            <a:gdLst/>
            <a:ahLst/>
            <a:cxnLst/>
            <a:rect l="l" t="t" r="r" b="b"/>
            <a:pathLst>
              <a:path w="2815623" h="2815623">
                <a:moveTo>
                  <a:pt x="0" y="2815623"/>
                </a:moveTo>
                <a:lnTo>
                  <a:pt x="2815623" y="2815623"/>
                </a:lnTo>
                <a:lnTo>
                  <a:pt x="2815623" y="0"/>
                </a:lnTo>
                <a:lnTo>
                  <a:pt x="0" y="0"/>
                </a:lnTo>
                <a:lnTo>
                  <a:pt x="0" y="2815623"/>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21"/>
          <p:cNvSpPr/>
          <p:nvPr/>
        </p:nvSpPr>
        <p:spPr>
          <a:xfrm rot="-2049497">
            <a:off x="-684361" y="6700969"/>
            <a:ext cx="2053555" cy="2933651"/>
          </a:xfrm>
          <a:custGeom>
            <a:avLst/>
            <a:gdLst/>
            <a:ahLst/>
            <a:cxnLst/>
            <a:rect l="l" t="t" r="r" b="b"/>
            <a:pathLst>
              <a:path w="2053555" h="2933651">
                <a:moveTo>
                  <a:pt x="0" y="0"/>
                </a:moveTo>
                <a:lnTo>
                  <a:pt x="2053556" y="0"/>
                </a:lnTo>
                <a:lnTo>
                  <a:pt x="2053556" y="2933650"/>
                </a:lnTo>
                <a:lnTo>
                  <a:pt x="0" y="29336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2" name="Freeform 22"/>
          <p:cNvSpPr/>
          <p:nvPr/>
        </p:nvSpPr>
        <p:spPr>
          <a:xfrm rot="-2245013">
            <a:off x="546265" y="2336792"/>
            <a:ext cx="880607" cy="1841573"/>
          </a:xfrm>
          <a:custGeom>
            <a:avLst/>
            <a:gdLst/>
            <a:ahLst/>
            <a:cxnLst/>
            <a:rect l="l" t="t" r="r" b="b"/>
            <a:pathLst>
              <a:path w="880607" h="1841573">
                <a:moveTo>
                  <a:pt x="0" y="0"/>
                </a:moveTo>
                <a:lnTo>
                  <a:pt x="880606" y="0"/>
                </a:lnTo>
                <a:lnTo>
                  <a:pt x="880606" y="1841573"/>
                </a:lnTo>
                <a:lnTo>
                  <a:pt x="0" y="18415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3" name="Freeform 23"/>
          <p:cNvSpPr/>
          <p:nvPr/>
        </p:nvSpPr>
        <p:spPr>
          <a:xfrm rot="1254325">
            <a:off x="-770776" y="4876783"/>
            <a:ext cx="2288606" cy="678260"/>
          </a:xfrm>
          <a:custGeom>
            <a:avLst/>
            <a:gdLst/>
            <a:ahLst/>
            <a:cxnLst/>
            <a:rect l="l" t="t" r="r" b="b"/>
            <a:pathLst>
              <a:path w="2288606" h="678260">
                <a:moveTo>
                  <a:pt x="0" y="0"/>
                </a:moveTo>
                <a:lnTo>
                  <a:pt x="2288606" y="0"/>
                </a:lnTo>
                <a:lnTo>
                  <a:pt x="2288606" y="678260"/>
                </a:lnTo>
                <a:lnTo>
                  <a:pt x="0" y="67826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4" name="Freeform 24"/>
          <p:cNvSpPr/>
          <p:nvPr/>
        </p:nvSpPr>
        <p:spPr>
          <a:xfrm>
            <a:off x="16156784" y="6407053"/>
            <a:ext cx="2131216" cy="2080842"/>
          </a:xfrm>
          <a:custGeom>
            <a:avLst/>
            <a:gdLst/>
            <a:ahLst/>
            <a:cxnLst/>
            <a:rect l="l" t="t" r="r" b="b"/>
            <a:pathLst>
              <a:path w="2131216" h="2080842">
                <a:moveTo>
                  <a:pt x="0" y="0"/>
                </a:moveTo>
                <a:lnTo>
                  <a:pt x="2131216" y="0"/>
                </a:lnTo>
                <a:lnTo>
                  <a:pt x="2131216" y="2080842"/>
                </a:lnTo>
                <a:lnTo>
                  <a:pt x="0" y="208084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5" name="Freeform 25"/>
          <p:cNvSpPr/>
          <p:nvPr/>
        </p:nvSpPr>
        <p:spPr>
          <a:xfrm rot="1052783">
            <a:off x="15429461" y="420538"/>
            <a:ext cx="1171974" cy="2052821"/>
          </a:xfrm>
          <a:custGeom>
            <a:avLst/>
            <a:gdLst/>
            <a:ahLst/>
            <a:cxnLst/>
            <a:rect l="l" t="t" r="r" b="b"/>
            <a:pathLst>
              <a:path w="1171974" h="2052821">
                <a:moveTo>
                  <a:pt x="0" y="0"/>
                </a:moveTo>
                <a:lnTo>
                  <a:pt x="1171974" y="0"/>
                </a:lnTo>
                <a:lnTo>
                  <a:pt x="1171974" y="2052821"/>
                </a:lnTo>
                <a:lnTo>
                  <a:pt x="0" y="205282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6" name="Freeform 26"/>
          <p:cNvSpPr/>
          <p:nvPr/>
        </p:nvSpPr>
        <p:spPr>
          <a:xfrm rot="1612873">
            <a:off x="16578786" y="2115729"/>
            <a:ext cx="1078345" cy="1913193"/>
          </a:xfrm>
          <a:custGeom>
            <a:avLst/>
            <a:gdLst/>
            <a:ahLst/>
            <a:cxnLst/>
            <a:rect l="l" t="t" r="r" b="b"/>
            <a:pathLst>
              <a:path w="1078345" h="1913193">
                <a:moveTo>
                  <a:pt x="0" y="0"/>
                </a:moveTo>
                <a:lnTo>
                  <a:pt x="1078345" y="0"/>
                </a:lnTo>
                <a:lnTo>
                  <a:pt x="1078345" y="1913193"/>
                </a:lnTo>
                <a:lnTo>
                  <a:pt x="0" y="191319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7" name="Freeform 27"/>
          <p:cNvSpPr/>
          <p:nvPr/>
        </p:nvSpPr>
        <p:spPr>
          <a:xfrm>
            <a:off x="1155647" y="6298362"/>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8" name="Freeform 28"/>
          <p:cNvSpPr/>
          <p:nvPr/>
        </p:nvSpPr>
        <p:spPr>
          <a:xfrm>
            <a:off x="17402703" y="8895672"/>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grpSp>
        <p:nvGrpSpPr>
          <p:cNvPr id="29" name="Group 29"/>
          <p:cNvGrpSpPr>
            <a:grpSpLocks noChangeAspect="1"/>
          </p:cNvGrpSpPr>
          <p:nvPr/>
        </p:nvGrpSpPr>
        <p:grpSpPr>
          <a:xfrm rot="1977585">
            <a:off x="17291502" y="858834"/>
            <a:ext cx="512498" cy="269991"/>
            <a:chOff x="0" y="0"/>
            <a:chExt cx="1610360" cy="848360"/>
          </a:xfrm>
        </p:grpSpPr>
        <p:sp>
          <p:nvSpPr>
            <p:cNvPr id="30" name="Freeform 3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31" name="Group 31"/>
          <p:cNvGrpSpPr/>
          <p:nvPr/>
        </p:nvGrpSpPr>
        <p:grpSpPr>
          <a:xfrm>
            <a:off x="2030890" y="4603934"/>
            <a:ext cx="229651" cy="229651"/>
            <a:chOff x="0" y="0"/>
            <a:chExt cx="6350000" cy="6350000"/>
          </a:xfrm>
        </p:grpSpPr>
        <p:sp>
          <p:nvSpPr>
            <p:cNvPr id="32" name="Freeform 3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33" name="Freeform 33"/>
          <p:cNvSpPr/>
          <p:nvPr/>
        </p:nvSpPr>
        <p:spPr>
          <a:xfrm>
            <a:off x="399457" y="351276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34" name="Freeform 34"/>
          <p:cNvSpPr/>
          <p:nvPr/>
        </p:nvSpPr>
        <p:spPr>
          <a:xfrm>
            <a:off x="16814686" y="1469307"/>
            <a:ext cx="451922" cy="405086"/>
          </a:xfrm>
          <a:custGeom>
            <a:avLst/>
            <a:gdLst/>
            <a:ahLst/>
            <a:cxnLst/>
            <a:rect l="l" t="t" r="r" b="b"/>
            <a:pathLst>
              <a:path w="451922" h="405086">
                <a:moveTo>
                  <a:pt x="0" y="0"/>
                </a:moveTo>
                <a:lnTo>
                  <a:pt x="451922" y="0"/>
                </a:lnTo>
                <a:lnTo>
                  <a:pt x="451922" y="405086"/>
                </a:lnTo>
                <a:lnTo>
                  <a:pt x="0" y="405086"/>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35" name="Freeform 35"/>
          <p:cNvSpPr/>
          <p:nvPr/>
        </p:nvSpPr>
        <p:spPr>
          <a:xfrm>
            <a:off x="15694641" y="3085316"/>
            <a:ext cx="420451" cy="427445"/>
          </a:xfrm>
          <a:custGeom>
            <a:avLst/>
            <a:gdLst/>
            <a:ahLst/>
            <a:cxnLst/>
            <a:rect l="l" t="t" r="r" b="b"/>
            <a:pathLst>
              <a:path w="420451" h="427445">
                <a:moveTo>
                  <a:pt x="0" y="0"/>
                </a:moveTo>
                <a:lnTo>
                  <a:pt x="420451" y="0"/>
                </a:lnTo>
                <a:lnTo>
                  <a:pt x="420451" y="427445"/>
                </a:lnTo>
                <a:lnTo>
                  <a:pt x="0" y="42744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grpSp>
        <p:nvGrpSpPr>
          <p:cNvPr id="36" name="Group 36"/>
          <p:cNvGrpSpPr/>
          <p:nvPr/>
        </p:nvGrpSpPr>
        <p:grpSpPr>
          <a:xfrm>
            <a:off x="2490694" y="9376318"/>
            <a:ext cx="229651" cy="229651"/>
            <a:chOff x="0" y="0"/>
            <a:chExt cx="6350000" cy="6350000"/>
          </a:xfrm>
        </p:grpSpPr>
        <p:sp>
          <p:nvSpPr>
            <p:cNvPr id="37" name="Freeform 3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38" name="Freeform 38"/>
          <p:cNvSpPr/>
          <p:nvPr/>
        </p:nvSpPr>
        <p:spPr>
          <a:xfrm rot="-771795">
            <a:off x="2865448" y="1647521"/>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39" name="Freeform 39"/>
          <p:cNvSpPr/>
          <p:nvPr/>
        </p:nvSpPr>
        <p:spPr>
          <a:xfrm rot="4678159">
            <a:off x="15159154" y="375441"/>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grpSp>
        <p:nvGrpSpPr>
          <p:cNvPr id="40" name="Group 40"/>
          <p:cNvGrpSpPr>
            <a:grpSpLocks noChangeAspect="1"/>
          </p:cNvGrpSpPr>
          <p:nvPr/>
        </p:nvGrpSpPr>
        <p:grpSpPr>
          <a:xfrm rot="1977585">
            <a:off x="3370855" y="9474682"/>
            <a:ext cx="498419" cy="262574"/>
            <a:chOff x="0" y="0"/>
            <a:chExt cx="1610360" cy="848360"/>
          </a:xfrm>
        </p:grpSpPr>
        <p:sp>
          <p:nvSpPr>
            <p:cNvPr id="41" name="Freeform 41"/>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
        <p:nvSpPr>
          <p:cNvPr id="42" name="Freeform 42"/>
          <p:cNvSpPr/>
          <p:nvPr/>
        </p:nvSpPr>
        <p:spPr>
          <a:xfrm>
            <a:off x="2748353" y="788814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grpSp>
        <p:nvGrpSpPr>
          <p:cNvPr id="43" name="Group 43"/>
          <p:cNvGrpSpPr/>
          <p:nvPr/>
        </p:nvGrpSpPr>
        <p:grpSpPr>
          <a:xfrm>
            <a:off x="14170004" y="614952"/>
            <a:ext cx="252393" cy="252393"/>
            <a:chOff x="0" y="0"/>
            <a:chExt cx="6350000" cy="6350000"/>
          </a:xfrm>
        </p:grpSpPr>
        <p:sp>
          <p:nvSpPr>
            <p:cNvPr id="44" name="Freeform 4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grpSp>
        <p:nvGrpSpPr>
          <p:cNvPr id="45" name="Group 45"/>
          <p:cNvGrpSpPr/>
          <p:nvPr/>
        </p:nvGrpSpPr>
        <p:grpSpPr>
          <a:xfrm>
            <a:off x="2102176" y="1987440"/>
            <a:ext cx="229651" cy="229651"/>
            <a:chOff x="0" y="0"/>
            <a:chExt cx="6350000" cy="6350000"/>
          </a:xfrm>
        </p:grpSpPr>
        <p:sp>
          <p:nvSpPr>
            <p:cNvPr id="46" name="Freeform 4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grpSp>
        <p:nvGrpSpPr>
          <p:cNvPr id="47" name="Group 47"/>
          <p:cNvGrpSpPr>
            <a:grpSpLocks noChangeAspect="1"/>
          </p:cNvGrpSpPr>
          <p:nvPr/>
        </p:nvGrpSpPr>
        <p:grpSpPr>
          <a:xfrm rot="-921396">
            <a:off x="16540798" y="9558525"/>
            <a:ext cx="547777" cy="288577"/>
            <a:chOff x="0" y="0"/>
            <a:chExt cx="1610360" cy="848360"/>
          </a:xfrm>
        </p:grpSpPr>
        <p:sp>
          <p:nvSpPr>
            <p:cNvPr id="48" name="Freeform 4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
        <p:nvSpPr>
          <p:cNvPr id="49" name="Freeform 49"/>
          <p:cNvSpPr/>
          <p:nvPr/>
        </p:nvSpPr>
        <p:spPr>
          <a:xfrm rot="432686">
            <a:off x="2912608" y="-670724"/>
            <a:ext cx="2225071" cy="2156296"/>
          </a:xfrm>
          <a:custGeom>
            <a:avLst/>
            <a:gdLst/>
            <a:ahLst/>
            <a:cxnLst/>
            <a:rect l="l" t="t" r="r" b="b"/>
            <a:pathLst>
              <a:path w="2225071" h="2156296">
                <a:moveTo>
                  <a:pt x="0" y="0"/>
                </a:moveTo>
                <a:lnTo>
                  <a:pt x="2225071" y="0"/>
                </a:lnTo>
                <a:lnTo>
                  <a:pt x="2225071" y="2156296"/>
                </a:lnTo>
                <a:lnTo>
                  <a:pt x="0" y="2156296"/>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50" name="Freeform 50"/>
          <p:cNvSpPr/>
          <p:nvPr/>
        </p:nvSpPr>
        <p:spPr>
          <a:xfrm rot="1153974">
            <a:off x="15418170" y="8432300"/>
            <a:ext cx="635916" cy="2347340"/>
          </a:xfrm>
          <a:custGeom>
            <a:avLst/>
            <a:gdLst/>
            <a:ahLst/>
            <a:cxnLst/>
            <a:rect l="l" t="t" r="r" b="b"/>
            <a:pathLst>
              <a:path w="635916" h="2347340">
                <a:moveTo>
                  <a:pt x="0" y="0"/>
                </a:moveTo>
                <a:lnTo>
                  <a:pt x="635916" y="0"/>
                </a:lnTo>
                <a:lnTo>
                  <a:pt x="635916" y="2347339"/>
                </a:lnTo>
                <a:lnTo>
                  <a:pt x="0" y="2347339"/>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a:p>
        </p:txBody>
      </p:sp>
      <p:sp>
        <p:nvSpPr>
          <p:cNvPr id="51" name="Freeform 51"/>
          <p:cNvSpPr/>
          <p:nvPr/>
        </p:nvSpPr>
        <p:spPr>
          <a:xfrm rot="-842482">
            <a:off x="3931404" y="8366112"/>
            <a:ext cx="1054904" cy="2072133"/>
          </a:xfrm>
          <a:custGeom>
            <a:avLst/>
            <a:gdLst/>
            <a:ahLst/>
            <a:cxnLst/>
            <a:rect l="l" t="t" r="r" b="b"/>
            <a:pathLst>
              <a:path w="1054904" h="2072133">
                <a:moveTo>
                  <a:pt x="0" y="0"/>
                </a:moveTo>
                <a:lnTo>
                  <a:pt x="1054904" y="0"/>
                </a:lnTo>
                <a:lnTo>
                  <a:pt x="1054904" y="2072132"/>
                </a:lnTo>
                <a:lnTo>
                  <a:pt x="0" y="2072132"/>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a:p>
        </p:txBody>
      </p:sp>
      <p:sp>
        <p:nvSpPr>
          <p:cNvPr id="52" name="Freeform 52"/>
          <p:cNvSpPr/>
          <p:nvPr/>
        </p:nvSpPr>
        <p:spPr>
          <a:xfrm>
            <a:off x="5649993" y="934707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53" name="Freeform 53"/>
          <p:cNvSpPr/>
          <p:nvPr/>
        </p:nvSpPr>
        <p:spPr>
          <a:xfrm rot="-684765">
            <a:off x="13333465" y="8957720"/>
            <a:ext cx="850155" cy="1508339"/>
          </a:xfrm>
          <a:custGeom>
            <a:avLst/>
            <a:gdLst/>
            <a:ahLst/>
            <a:cxnLst/>
            <a:rect l="l" t="t" r="r" b="b"/>
            <a:pathLst>
              <a:path w="850155" h="1508339">
                <a:moveTo>
                  <a:pt x="0" y="0"/>
                </a:moveTo>
                <a:lnTo>
                  <a:pt x="850155" y="0"/>
                </a:lnTo>
                <a:lnTo>
                  <a:pt x="850155" y="1508339"/>
                </a:lnTo>
                <a:lnTo>
                  <a:pt x="0" y="150833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54" name="Freeform 54"/>
          <p:cNvSpPr/>
          <p:nvPr/>
        </p:nvSpPr>
        <p:spPr>
          <a:xfrm>
            <a:off x="280356" y="9140282"/>
            <a:ext cx="238202" cy="236037"/>
          </a:xfrm>
          <a:custGeom>
            <a:avLst/>
            <a:gdLst/>
            <a:ahLst/>
            <a:cxnLst/>
            <a:rect l="l" t="t" r="r" b="b"/>
            <a:pathLst>
              <a:path w="238202" h="236037">
                <a:moveTo>
                  <a:pt x="0" y="0"/>
                </a:moveTo>
                <a:lnTo>
                  <a:pt x="238202" y="0"/>
                </a:lnTo>
                <a:lnTo>
                  <a:pt x="238202" y="236036"/>
                </a:lnTo>
                <a:lnTo>
                  <a:pt x="0" y="23603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55" name="Freeform 55"/>
          <p:cNvSpPr/>
          <p:nvPr/>
        </p:nvSpPr>
        <p:spPr>
          <a:xfrm>
            <a:off x="14550558" y="1200069"/>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grpSp>
        <p:nvGrpSpPr>
          <p:cNvPr id="56" name="Group 56"/>
          <p:cNvGrpSpPr/>
          <p:nvPr/>
        </p:nvGrpSpPr>
        <p:grpSpPr>
          <a:xfrm>
            <a:off x="17823320" y="5426640"/>
            <a:ext cx="208069" cy="208069"/>
            <a:chOff x="0" y="0"/>
            <a:chExt cx="6350000" cy="6350000"/>
          </a:xfrm>
        </p:grpSpPr>
        <p:sp>
          <p:nvSpPr>
            <p:cNvPr id="57" name="Freeform 5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58" name="Freeform 58"/>
          <p:cNvSpPr/>
          <p:nvPr/>
        </p:nvSpPr>
        <p:spPr>
          <a:xfrm>
            <a:off x="14599093" y="8855697"/>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59" name="Freeform 59"/>
          <p:cNvSpPr/>
          <p:nvPr/>
        </p:nvSpPr>
        <p:spPr>
          <a:xfrm rot="-9414156">
            <a:off x="12901159" y="-655176"/>
            <a:ext cx="938638" cy="1962931"/>
          </a:xfrm>
          <a:custGeom>
            <a:avLst/>
            <a:gdLst/>
            <a:ahLst/>
            <a:cxnLst/>
            <a:rect l="l" t="t" r="r" b="b"/>
            <a:pathLst>
              <a:path w="938638" h="1962931">
                <a:moveTo>
                  <a:pt x="0" y="0"/>
                </a:moveTo>
                <a:lnTo>
                  <a:pt x="938638" y="0"/>
                </a:lnTo>
                <a:lnTo>
                  <a:pt x="938638" y="1962931"/>
                </a:lnTo>
                <a:lnTo>
                  <a:pt x="0" y="196293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0" name="Freeform 60"/>
          <p:cNvSpPr/>
          <p:nvPr/>
        </p:nvSpPr>
        <p:spPr>
          <a:xfrm>
            <a:off x="5565863" y="407424"/>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a:p>
        </p:txBody>
      </p:sp>
      <p:sp>
        <p:nvSpPr>
          <p:cNvPr id="61" name="Freeform 61"/>
          <p:cNvSpPr/>
          <p:nvPr/>
        </p:nvSpPr>
        <p:spPr>
          <a:xfrm rot="4678159">
            <a:off x="12300890" y="9540296"/>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grpSp>
        <p:nvGrpSpPr>
          <p:cNvPr id="62" name="Group 62"/>
          <p:cNvGrpSpPr/>
          <p:nvPr/>
        </p:nvGrpSpPr>
        <p:grpSpPr>
          <a:xfrm>
            <a:off x="12145068" y="653113"/>
            <a:ext cx="252393" cy="252393"/>
            <a:chOff x="0" y="0"/>
            <a:chExt cx="6350000" cy="6350000"/>
          </a:xfrm>
        </p:grpSpPr>
        <p:sp>
          <p:nvSpPr>
            <p:cNvPr id="63" name="Freeform 6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F2BC2A"/>
            </a:solidFill>
          </p:spPr>
          <p:txBody>
            <a:bodyPr/>
            <a:lstStyle/>
            <a:p>
              <a:endParaRPr lang="en-US"/>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txBody>
          <a:bodyPr/>
          <a:lstStyle/>
          <a:p>
            <a:endParaRPr lang="en-US"/>
          </a:p>
        </p:txBody>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txBody>
              <a:bodyPr/>
              <a:lstStyle/>
              <a:p>
                <a:endParaRPr lang="en-US"/>
              </a:p>
            </p:txBody>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txBody>
              <a:bodyPr/>
              <a:lstStyle/>
              <a:p>
                <a:endParaRPr lang="en-US"/>
              </a:p>
            </p:txBody>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txBody>
              <a:bodyPr/>
              <a:lstStyle/>
              <a:p>
                <a:endParaRPr lang="en-US"/>
              </a:p>
            </p:txBody>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txBody>
              <a:bodyPr/>
              <a:lstStyle/>
              <a:p>
                <a:endParaRPr lang="en-US"/>
              </a:p>
            </p:txBody>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6" name="TextBox 16"/>
          <p:cNvSpPr txBox="1"/>
          <p:nvPr/>
        </p:nvSpPr>
        <p:spPr>
          <a:xfrm>
            <a:off x="3222216" y="835094"/>
            <a:ext cx="12226202" cy="1936428"/>
          </a:xfrm>
          <a:prstGeom prst="rect">
            <a:avLst/>
          </a:prstGeom>
        </p:spPr>
        <p:txBody>
          <a:bodyPr lIns="0" tIns="0" rIns="0" bIns="0" rtlCol="0" anchor="t">
            <a:spAutoFit/>
          </a:bodyPr>
          <a:lstStyle/>
          <a:p>
            <a:pPr algn="ctr">
              <a:lnSpc>
                <a:spcPts val="15104"/>
              </a:lnSpc>
            </a:pPr>
            <a:r>
              <a:rPr lang="en-US" sz="9600" b="1" i="0" dirty="0">
                <a:solidFill>
                  <a:srgbClr val="006B66"/>
                </a:solidFill>
                <a:effectLst/>
                <a:latin typeface="Matura MT Script Capitals" panose="03020802060602070202" pitchFamily="66" charset="77"/>
              </a:rPr>
              <a:t>Molecules</a:t>
            </a:r>
            <a:endParaRPr lang="en-US" sz="15104" spc="453" dirty="0">
              <a:solidFill>
                <a:srgbClr val="00AD9C"/>
              </a:solidFill>
              <a:latin typeface="Matura MT Script Capitals" panose="03020802060602070202" pitchFamily="66" charset="77"/>
            </a:endParaRPr>
          </a:p>
        </p:txBody>
      </p:sp>
      <p:sp>
        <p:nvSpPr>
          <p:cNvPr id="17" name="TextBox 17"/>
          <p:cNvSpPr txBox="1"/>
          <p:nvPr/>
        </p:nvSpPr>
        <p:spPr>
          <a:xfrm>
            <a:off x="1563512" y="2648832"/>
            <a:ext cx="9485488" cy="6093976"/>
          </a:xfrm>
          <a:prstGeom prst="rect">
            <a:avLst/>
          </a:prstGeom>
        </p:spPr>
        <p:txBody>
          <a:bodyPr wrap="square" lIns="0" tIns="0" rIns="0" bIns="0" rtlCol="0" anchor="t">
            <a:spAutoFit/>
          </a:bodyPr>
          <a:lstStyle/>
          <a:p>
            <a:pPr algn="l" fontAlgn="base"/>
            <a:r>
              <a:rPr lang="en-US" sz="4400" b="0" i="0" dirty="0">
                <a:solidFill>
                  <a:srgbClr val="000000"/>
                </a:solidFill>
                <a:effectLst/>
                <a:latin typeface="AvenirLTW01"/>
              </a:rPr>
              <a:t>A molecule of carbon dioxide, as shown in </a:t>
            </a:r>
            <a:r>
              <a:rPr lang="en-US" sz="4400" b="1" i="0" u="none" strike="noStrike" dirty="0">
                <a:solidFill>
                  <a:srgbClr val="000000"/>
                </a:solidFill>
                <a:effectLst/>
                <a:latin typeface="AvenirLTW01"/>
              </a:rPr>
              <a:t>Figure 4</a:t>
            </a:r>
            <a:r>
              <a:rPr lang="en-US" sz="4400" b="0" i="0" dirty="0">
                <a:solidFill>
                  <a:srgbClr val="000000"/>
                </a:solidFill>
                <a:effectLst/>
                <a:latin typeface="AvenirLTW01"/>
              </a:rPr>
              <a:t> for example, is made up of a carbon atom chemically bonded to two oxygen atoms. Two atoms of the same element can also combine to form a molecule. For example, a hydrogen molecule is made up of two hydrogen atoms. Some large molecules are made of thousands of atoms!</a:t>
            </a:r>
            <a:endParaRPr lang="en-US" sz="4400" dirty="0">
              <a:solidFill>
                <a:srgbClr val="003933"/>
              </a:solidFill>
              <a:latin typeface="Dosis Semi-Bold"/>
            </a:endParaRPr>
          </a:p>
        </p:txBody>
      </p:sp>
      <p:sp>
        <p:nvSpPr>
          <p:cNvPr id="20" name="Freeform 20"/>
          <p:cNvSpPr/>
          <p:nvPr/>
        </p:nvSpPr>
        <p:spPr>
          <a:xfrm rot="-10325232" flipV="1">
            <a:off x="-845342" y="233093"/>
            <a:ext cx="2815623" cy="2815623"/>
          </a:xfrm>
          <a:custGeom>
            <a:avLst/>
            <a:gdLst/>
            <a:ahLst/>
            <a:cxnLst/>
            <a:rect l="l" t="t" r="r" b="b"/>
            <a:pathLst>
              <a:path w="2815623" h="2815623">
                <a:moveTo>
                  <a:pt x="0" y="2815623"/>
                </a:moveTo>
                <a:lnTo>
                  <a:pt x="2815623" y="2815623"/>
                </a:lnTo>
                <a:lnTo>
                  <a:pt x="2815623" y="0"/>
                </a:lnTo>
                <a:lnTo>
                  <a:pt x="0" y="0"/>
                </a:lnTo>
                <a:lnTo>
                  <a:pt x="0" y="2815623"/>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1" name="Freeform 21"/>
          <p:cNvSpPr/>
          <p:nvPr/>
        </p:nvSpPr>
        <p:spPr>
          <a:xfrm rot="-2049497">
            <a:off x="-1068813" y="6890934"/>
            <a:ext cx="2053555" cy="2933651"/>
          </a:xfrm>
          <a:custGeom>
            <a:avLst/>
            <a:gdLst/>
            <a:ahLst/>
            <a:cxnLst/>
            <a:rect l="l" t="t" r="r" b="b"/>
            <a:pathLst>
              <a:path w="2053555" h="2933651">
                <a:moveTo>
                  <a:pt x="0" y="0"/>
                </a:moveTo>
                <a:lnTo>
                  <a:pt x="2053556" y="0"/>
                </a:lnTo>
                <a:lnTo>
                  <a:pt x="2053556" y="2933650"/>
                </a:lnTo>
                <a:lnTo>
                  <a:pt x="0" y="29336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2" name="Freeform 22"/>
          <p:cNvSpPr/>
          <p:nvPr/>
        </p:nvSpPr>
        <p:spPr>
          <a:xfrm rot="-2245013">
            <a:off x="122166" y="2357452"/>
            <a:ext cx="880607" cy="1841573"/>
          </a:xfrm>
          <a:custGeom>
            <a:avLst/>
            <a:gdLst/>
            <a:ahLst/>
            <a:cxnLst/>
            <a:rect l="l" t="t" r="r" b="b"/>
            <a:pathLst>
              <a:path w="880607" h="1841573">
                <a:moveTo>
                  <a:pt x="0" y="0"/>
                </a:moveTo>
                <a:lnTo>
                  <a:pt x="880606" y="0"/>
                </a:lnTo>
                <a:lnTo>
                  <a:pt x="880606" y="1841573"/>
                </a:lnTo>
                <a:lnTo>
                  <a:pt x="0" y="18415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3" name="Freeform 23"/>
          <p:cNvSpPr/>
          <p:nvPr/>
        </p:nvSpPr>
        <p:spPr>
          <a:xfrm rot="1254325">
            <a:off x="-770776" y="4876783"/>
            <a:ext cx="2288606" cy="678260"/>
          </a:xfrm>
          <a:custGeom>
            <a:avLst/>
            <a:gdLst/>
            <a:ahLst/>
            <a:cxnLst/>
            <a:rect l="l" t="t" r="r" b="b"/>
            <a:pathLst>
              <a:path w="2288606" h="678260">
                <a:moveTo>
                  <a:pt x="0" y="0"/>
                </a:moveTo>
                <a:lnTo>
                  <a:pt x="2288606" y="0"/>
                </a:lnTo>
                <a:lnTo>
                  <a:pt x="2288606" y="678260"/>
                </a:lnTo>
                <a:lnTo>
                  <a:pt x="0" y="6782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7" name="Freeform 27"/>
          <p:cNvSpPr/>
          <p:nvPr/>
        </p:nvSpPr>
        <p:spPr>
          <a:xfrm>
            <a:off x="1155647" y="6298362"/>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8" name="Freeform 28"/>
          <p:cNvSpPr/>
          <p:nvPr/>
        </p:nvSpPr>
        <p:spPr>
          <a:xfrm>
            <a:off x="17402703" y="8895672"/>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nvGrpSpPr>
          <p:cNvPr id="29" name="Group 29"/>
          <p:cNvGrpSpPr>
            <a:grpSpLocks noChangeAspect="1"/>
          </p:cNvGrpSpPr>
          <p:nvPr/>
        </p:nvGrpSpPr>
        <p:grpSpPr>
          <a:xfrm rot="1977585">
            <a:off x="17291502" y="858834"/>
            <a:ext cx="512498" cy="269991"/>
            <a:chOff x="0" y="0"/>
            <a:chExt cx="1610360" cy="848360"/>
          </a:xfrm>
        </p:grpSpPr>
        <p:sp>
          <p:nvSpPr>
            <p:cNvPr id="30" name="Freeform 3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31" name="Group 31"/>
          <p:cNvGrpSpPr/>
          <p:nvPr/>
        </p:nvGrpSpPr>
        <p:grpSpPr>
          <a:xfrm>
            <a:off x="2030890" y="4603934"/>
            <a:ext cx="229651" cy="229651"/>
            <a:chOff x="0" y="0"/>
            <a:chExt cx="6350000" cy="6350000"/>
          </a:xfrm>
        </p:grpSpPr>
        <p:sp>
          <p:nvSpPr>
            <p:cNvPr id="32" name="Freeform 3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33" name="Freeform 33"/>
          <p:cNvSpPr/>
          <p:nvPr/>
        </p:nvSpPr>
        <p:spPr>
          <a:xfrm>
            <a:off x="399457" y="351276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34" name="Freeform 34"/>
          <p:cNvSpPr/>
          <p:nvPr/>
        </p:nvSpPr>
        <p:spPr>
          <a:xfrm>
            <a:off x="16814686" y="1469307"/>
            <a:ext cx="451922" cy="405086"/>
          </a:xfrm>
          <a:custGeom>
            <a:avLst/>
            <a:gdLst/>
            <a:ahLst/>
            <a:cxnLst/>
            <a:rect l="l" t="t" r="r" b="b"/>
            <a:pathLst>
              <a:path w="451922" h="405086">
                <a:moveTo>
                  <a:pt x="0" y="0"/>
                </a:moveTo>
                <a:lnTo>
                  <a:pt x="451922" y="0"/>
                </a:lnTo>
                <a:lnTo>
                  <a:pt x="451922" y="405086"/>
                </a:lnTo>
                <a:lnTo>
                  <a:pt x="0" y="40508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35" name="Freeform 35"/>
          <p:cNvSpPr/>
          <p:nvPr/>
        </p:nvSpPr>
        <p:spPr>
          <a:xfrm>
            <a:off x="15694641" y="3085316"/>
            <a:ext cx="420451" cy="427445"/>
          </a:xfrm>
          <a:custGeom>
            <a:avLst/>
            <a:gdLst/>
            <a:ahLst/>
            <a:cxnLst/>
            <a:rect l="l" t="t" r="r" b="b"/>
            <a:pathLst>
              <a:path w="420451" h="427445">
                <a:moveTo>
                  <a:pt x="0" y="0"/>
                </a:moveTo>
                <a:lnTo>
                  <a:pt x="420451" y="0"/>
                </a:lnTo>
                <a:lnTo>
                  <a:pt x="420451" y="427445"/>
                </a:lnTo>
                <a:lnTo>
                  <a:pt x="0" y="42744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36" name="Group 36"/>
          <p:cNvGrpSpPr/>
          <p:nvPr/>
        </p:nvGrpSpPr>
        <p:grpSpPr>
          <a:xfrm>
            <a:off x="2490694" y="9376318"/>
            <a:ext cx="229651" cy="229651"/>
            <a:chOff x="0" y="0"/>
            <a:chExt cx="6350000" cy="6350000"/>
          </a:xfrm>
        </p:grpSpPr>
        <p:sp>
          <p:nvSpPr>
            <p:cNvPr id="37" name="Freeform 3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38" name="Freeform 38"/>
          <p:cNvSpPr/>
          <p:nvPr/>
        </p:nvSpPr>
        <p:spPr>
          <a:xfrm rot="-771795">
            <a:off x="2865448" y="1647521"/>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9" name="Freeform 39"/>
          <p:cNvSpPr/>
          <p:nvPr/>
        </p:nvSpPr>
        <p:spPr>
          <a:xfrm rot="4678159">
            <a:off x="15159154" y="375441"/>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nvGrpSpPr>
          <p:cNvPr id="40" name="Group 40"/>
          <p:cNvGrpSpPr>
            <a:grpSpLocks noChangeAspect="1"/>
          </p:cNvGrpSpPr>
          <p:nvPr/>
        </p:nvGrpSpPr>
        <p:grpSpPr>
          <a:xfrm rot="1977585">
            <a:off x="3370855" y="9474682"/>
            <a:ext cx="498419" cy="262574"/>
            <a:chOff x="0" y="0"/>
            <a:chExt cx="1610360" cy="848360"/>
          </a:xfrm>
        </p:grpSpPr>
        <p:sp>
          <p:nvSpPr>
            <p:cNvPr id="41" name="Freeform 41"/>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
        <p:nvSpPr>
          <p:cNvPr id="42" name="Freeform 42"/>
          <p:cNvSpPr/>
          <p:nvPr/>
        </p:nvSpPr>
        <p:spPr>
          <a:xfrm>
            <a:off x="2748353" y="788814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nvGrpSpPr>
          <p:cNvPr id="43" name="Group 43"/>
          <p:cNvGrpSpPr/>
          <p:nvPr/>
        </p:nvGrpSpPr>
        <p:grpSpPr>
          <a:xfrm>
            <a:off x="14170004" y="614952"/>
            <a:ext cx="252393" cy="252393"/>
            <a:chOff x="0" y="0"/>
            <a:chExt cx="6350000" cy="6350000"/>
          </a:xfrm>
        </p:grpSpPr>
        <p:sp>
          <p:nvSpPr>
            <p:cNvPr id="44" name="Freeform 4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grpSp>
        <p:nvGrpSpPr>
          <p:cNvPr id="45" name="Group 45"/>
          <p:cNvGrpSpPr/>
          <p:nvPr/>
        </p:nvGrpSpPr>
        <p:grpSpPr>
          <a:xfrm>
            <a:off x="2102176" y="1987440"/>
            <a:ext cx="229651" cy="229651"/>
            <a:chOff x="0" y="0"/>
            <a:chExt cx="6350000" cy="6350000"/>
          </a:xfrm>
        </p:grpSpPr>
        <p:sp>
          <p:nvSpPr>
            <p:cNvPr id="46" name="Freeform 4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grpSp>
        <p:nvGrpSpPr>
          <p:cNvPr id="47" name="Group 47"/>
          <p:cNvGrpSpPr>
            <a:grpSpLocks noChangeAspect="1"/>
          </p:cNvGrpSpPr>
          <p:nvPr/>
        </p:nvGrpSpPr>
        <p:grpSpPr>
          <a:xfrm rot="-921396">
            <a:off x="16540798" y="9558525"/>
            <a:ext cx="547777" cy="288577"/>
            <a:chOff x="0" y="0"/>
            <a:chExt cx="1610360" cy="848360"/>
          </a:xfrm>
        </p:grpSpPr>
        <p:sp>
          <p:nvSpPr>
            <p:cNvPr id="48" name="Freeform 4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
        <p:nvSpPr>
          <p:cNvPr id="49" name="Freeform 49"/>
          <p:cNvSpPr/>
          <p:nvPr/>
        </p:nvSpPr>
        <p:spPr>
          <a:xfrm rot="432686">
            <a:off x="2912608" y="-670724"/>
            <a:ext cx="2225071" cy="2156296"/>
          </a:xfrm>
          <a:custGeom>
            <a:avLst/>
            <a:gdLst/>
            <a:ahLst/>
            <a:cxnLst/>
            <a:rect l="l" t="t" r="r" b="b"/>
            <a:pathLst>
              <a:path w="2225071" h="2156296">
                <a:moveTo>
                  <a:pt x="0" y="0"/>
                </a:moveTo>
                <a:lnTo>
                  <a:pt x="2225071" y="0"/>
                </a:lnTo>
                <a:lnTo>
                  <a:pt x="2225071" y="2156296"/>
                </a:lnTo>
                <a:lnTo>
                  <a:pt x="0" y="215629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51" name="Freeform 51"/>
          <p:cNvSpPr/>
          <p:nvPr/>
        </p:nvSpPr>
        <p:spPr>
          <a:xfrm rot="-842482">
            <a:off x="3931404" y="8366112"/>
            <a:ext cx="1054904" cy="2072133"/>
          </a:xfrm>
          <a:custGeom>
            <a:avLst/>
            <a:gdLst/>
            <a:ahLst/>
            <a:cxnLst/>
            <a:rect l="l" t="t" r="r" b="b"/>
            <a:pathLst>
              <a:path w="1054904" h="2072133">
                <a:moveTo>
                  <a:pt x="0" y="0"/>
                </a:moveTo>
                <a:lnTo>
                  <a:pt x="1054904" y="0"/>
                </a:lnTo>
                <a:lnTo>
                  <a:pt x="1054904" y="2072132"/>
                </a:lnTo>
                <a:lnTo>
                  <a:pt x="0" y="207213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52" name="Freeform 52"/>
          <p:cNvSpPr/>
          <p:nvPr/>
        </p:nvSpPr>
        <p:spPr>
          <a:xfrm>
            <a:off x="5649993" y="934707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54" name="Freeform 54"/>
          <p:cNvSpPr/>
          <p:nvPr/>
        </p:nvSpPr>
        <p:spPr>
          <a:xfrm>
            <a:off x="280356" y="9140282"/>
            <a:ext cx="238202" cy="236037"/>
          </a:xfrm>
          <a:custGeom>
            <a:avLst/>
            <a:gdLst/>
            <a:ahLst/>
            <a:cxnLst/>
            <a:rect l="l" t="t" r="r" b="b"/>
            <a:pathLst>
              <a:path w="238202" h="236037">
                <a:moveTo>
                  <a:pt x="0" y="0"/>
                </a:moveTo>
                <a:lnTo>
                  <a:pt x="238202" y="0"/>
                </a:lnTo>
                <a:lnTo>
                  <a:pt x="238202" y="236036"/>
                </a:lnTo>
                <a:lnTo>
                  <a:pt x="0" y="23603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55" name="Freeform 55"/>
          <p:cNvSpPr/>
          <p:nvPr/>
        </p:nvSpPr>
        <p:spPr>
          <a:xfrm>
            <a:off x="14550558" y="1200069"/>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56" name="Group 56"/>
          <p:cNvGrpSpPr/>
          <p:nvPr/>
        </p:nvGrpSpPr>
        <p:grpSpPr>
          <a:xfrm>
            <a:off x="17823320" y="5426640"/>
            <a:ext cx="208069" cy="208069"/>
            <a:chOff x="0" y="0"/>
            <a:chExt cx="6350000" cy="6350000"/>
          </a:xfrm>
        </p:grpSpPr>
        <p:sp>
          <p:nvSpPr>
            <p:cNvPr id="57" name="Freeform 5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58" name="Freeform 58"/>
          <p:cNvSpPr/>
          <p:nvPr/>
        </p:nvSpPr>
        <p:spPr>
          <a:xfrm>
            <a:off x="14599093" y="8855697"/>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59" name="Freeform 59"/>
          <p:cNvSpPr/>
          <p:nvPr/>
        </p:nvSpPr>
        <p:spPr>
          <a:xfrm rot="-9414156">
            <a:off x="12901159" y="-655176"/>
            <a:ext cx="938638" cy="1962931"/>
          </a:xfrm>
          <a:custGeom>
            <a:avLst/>
            <a:gdLst/>
            <a:ahLst/>
            <a:cxnLst/>
            <a:rect l="l" t="t" r="r" b="b"/>
            <a:pathLst>
              <a:path w="938638" h="1962931">
                <a:moveTo>
                  <a:pt x="0" y="0"/>
                </a:moveTo>
                <a:lnTo>
                  <a:pt x="938638" y="0"/>
                </a:lnTo>
                <a:lnTo>
                  <a:pt x="938638" y="1962931"/>
                </a:lnTo>
                <a:lnTo>
                  <a:pt x="0" y="19629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0" name="Freeform 60"/>
          <p:cNvSpPr/>
          <p:nvPr/>
        </p:nvSpPr>
        <p:spPr>
          <a:xfrm>
            <a:off x="5565863" y="407424"/>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61" name="Freeform 61"/>
          <p:cNvSpPr/>
          <p:nvPr/>
        </p:nvSpPr>
        <p:spPr>
          <a:xfrm rot="4678159">
            <a:off x="12300890" y="9540296"/>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nvGrpSpPr>
          <p:cNvPr id="62" name="Group 62"/>
          <p:cNvGrpSpPr/>
          <p:nvPr/>
        </p:nvGrpSpPr>
        <p:grpSpPr>
          <a:xfrm>
            <a:off x="12145068" y="653113"/>
            <a:ext cx="252393" cy="252393"/>
            <a:chOff x="0" y="0"/>
            <a:chExt cx="6350000" cy="6350000"/>
          </a:xfrm>
        </p:grpSpPr>
        <p:sp>
          <p:nvSpPr>
            <p:cNvPr id="63" name="Freeform 6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F2BC2A"/>
            </a:solidFill>
          </p:spPr>
          <p:txBody>
            <a:bodyPr/>
            <a:lstStyle/>
            <a:p>
              <a:endParaRPr lang="en-US"/>
            </a:p>
          </p:txBody>
        </p:sp>
      </p:grpSp>
      <p:pic>
        <p:nvPicPr>
          <p:cNvPr id="18" name="Picture 17">
            <a:extLst>
              <a:ext uri="{FF2B5EF4-FFF2-40B4-BE49-F238E27FC236}">
                <a16:creationId xmlns:a16="http://schemas.microsoft.com/office/drawing/2014/main" id="{622BE572-220F-8033-C729-6CA3FB0E3763}"/>
              </a:ext>
            </a:extLst>
          </p:cNvPr>
          <p:cNvPicPr>
            <a:picLocks noChangeAspect="1"/>
          </p:cNvPicPr>
          <p:nvPr/>
        </p:nvPicPr>
        <p:blipFill>
          <a:blip r:embed="rId25"/>
          <a:stretch>
            <a:fillRect/>
          </a:stretch>
        </p:blipFill>
        <p:spPr>
          <a:xfrm>
            <a:off x="10589557" y="2440466"/>
            <a:ext cx="7772400" cy="7198834"/>
          </a:xfrm>
          <a:prstGeom prst="rect">
            <a:avLst/>
          </a:prstGeom>
        </p:spPr>
      </p:pic>
    </p:spTree>
    <p:extLst>
      <p:ext uri="{BB962C8B-B14F-4D97-AF65-F5344CB8AC3E}">
        <p14:creationId xmlns:p14="http://schemas.microsoft.com/office/powerpoint/2010/main" val="40758410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txBody>
          <a:bodyPr/>
          <a:lstStyle/>
          <a:p>
            <a:endParaRPr lang="en-US"/>
          </a:p>
        </p:txBody>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txBody>
              <a:bodyPr/>
              <a:lstStyle/>
              <a:p>
                <a:endParaRPr lang="en-US"/>
              </a:p>
            </p:txBody>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txBody>
              <a:bodyPr/>
              <a:lstStyle/>
              <a:p>
                <a:endParaRPr lang="en-US"/>
              </a:p>
            </p:txBody>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txBody>
              <a:bodyPr/>
              <a:lstStyle/>
              <a:p>
                <a:endParaRPr lang="en-US"/>
              </a:p>
            </p:txBody>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txBody>
              <a:bodyPr/>
              <a:lstStyle/>
              <a:p>
                <a:endParaRPr lang="en-US"/>
              </a:p>
            </p:txBody>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6" name="TextBox 16"/>
          <p:cNvSpPr txBox="1"/>
          <p:nvPr/>
        </p:nvSpPr>
        <p:spPr>
          <a:xfrm>
            <a:off x="3222216" y="835094"/>
            <a:ext cx="12226202" cy="1936428"/>
          </a:xfrm>
          <a:prstGeom prst="rect">
            <a:avLst/>
          </a:prstGeom>
        </p:spPr>
        <p:txBody>
          <a:bodyPr lIns="0" tIns="0" rIns="0" bIns="0" rtlCol="0" anchor="t">
            <a:spAutoFit/>
          </a:bodyPr>
          <a:lstStyle/>
          <a:p>
            <a:pPr algn="ctr">
              <a:lnSpc>
                <a:spcPts val="15104"/>
              </a:lnSpc>
            </a:pPr>
            <a:r>
              <a:rPr lang="en-US" sz="9600" b="1" i="0" dirty="0">
                <a:solidFill>
                  <a:srgbClr val="006B66"/>
                </a:solidFill>
                <a:effectLst/>
                <a:latin typeface="Matura MT Script Capitals" panose="03020802060602070202" pitchFamily="66" charset="77"/>
              </a:rPr>
              <a:t>Molecules</a:t>
            </a:r>
            <a:endParaRPr lang="en-US" sz="15104" spc="453" dirty="0">
              <a:solidFill>
                <a:srgbClr val="00AD9C"/>
              </a:solidFill>
              <a:latin typeface="Matura MT Script Capitals" panose="03020802060602070202" pitchFamily="66" charset="77"/>
            </a:endParaRPr>
          </a:p>
        </p:txBody>
      </p:sp>
      <p:sp>
        <p:nvSpPr>
          <p:cNvPr id="17" name="TextBox 17"/>
          <p:cNvSpPr txBox="1"/>
          <p:nvPr/>
        </p:nvSpPr>
        <p:spPr>
          <a:xfrm>
            <a:off x="1563512" y="2648832"/>
            <a:ext cx="7337794" cy="6771084"/>
          </a:xfrm>
          <a:prstGeom prst="rect">
            <a:avLst/>
          </a:prstGeom>
        </p:spPr>
        <p:txBody>
          <a:bodyPr wrap="square" lIns="0" tIns="0" rIns="0" bIns="0" rtlCol="0" anchor="t">
            <a:spAutoFit/>
          </a:bodyPr>
          <a:lstStyle/>
          <a:p>
            <a:pPr algn="l" fontAlgn="base"/>
            <a:r>
              <a:rPr lang="en-US" sz="4000" b="0" i="0" dirty="0">
                <a:solidFill>
                  <a:srgbClr val="000000"/>
                </a:solidFill>
                <a:effectLst/>
                <a:latin typeface="AvenirLTW01"/>
              </a:rPr>
              <a:t>A molecule of carbon dioxide, as shown in </a:t>
            </a:r>
            <a:r>
              <a:rPr lang="en-US" sz="4000" b="1" i="0" u="none" strike="noStrike" dirty="0">
                <a:solidFill>
                  <a:srgbClr val="000000"/>
                </a:solidFill>
                <a:effectLst/>
                <a:latin typeface="AvenirLTW01"/>
              </a:rPr>
              <a:t>Figure 4</a:t>
            </a:r>
            <a:r>
              <a:rPr lang="en-US" sz="4000" b="0" i="0" dirty="0">
                <a:solidFill>
                  <a:srgbClr val="000000"/>
                </a:solidFill>
                <a:effectLst/>
                <a:latin typeface="AvenirLTW01"/>
              </a:rPr>
              <a:t> for example, is made up of a carbon atom chemically bonded to two oxygen atoms. Two atoms of the same element can also combine to form a molecule. For example, a hydrogen molecule is made up of two hydrogen atoms. Some large molecules are made of thousands of atoms!</a:t>
            </a:r>
            <a:endParaRPr lang="en-US" sz="4000" dirty="0">
              <a:solidFill>
                <a:srgbClr val="003933"/>
              </a:solidFill>
              <a:latin typeface="Dosis Semi-Bold"/>
            </a:endParaRPr>
          </a:p>
        </p:txBody>
      </p:sp>
      <p:sp>
        <p:nvSpPr>
          <p:cNvPr id="20" name="Freeform 20"/>
          <p:cNvSpPr/>
          <p:nvPr/>
        </p:nvSpPr>
        <p:spPr>
          <a:xfrm rot="-10325232" flipV="1">
            <a:off x="-845342" y="233093"/>
            <a:ext cx="2815623" cy="2815623"/>
          </a:xfrm>
          <a:custGeom>
            <a:avLst/>
            <a:gdLst/>
            <a:ahLst/>
            <a:cxnLst/>
            <a:rect l="l" t="t" r="r" b="b"/>
            <a:pathLst>
              <a:path w="2815623" h="2815623">
                <a:moveTo>
                  <a:pt x="0" y="2815623"/>
                </a:moveTo>
                <a:lnTo>
                  <a:pt x="2815623" y="2815623"/>
                </a:lnTo>
                <a:lnTo>
                  <a:pt x="2815623" y="0"/>
                </a:lnTo>
                <a:lnTo>
                  <a:pt x="0" y="0"/>
                </a:lnTo>
                <a:lnTo>
                  <a:pt x="0" y="2815623"/>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1" name="Freeform 21"/>
          <p:cNvSpPr/>
          <p:nvPr/>
        </p:nvSpPr>
        <p:spPr>
          <a:xfrm rot="-2049497">
            <a:off x="-1068813" y="6890934"/>
            <a:ext cx="2053555" cy="2933651"/>
          </a:xfrm>
          <a:custGeom>
            <a:avLst/>
            <a:gdLst/>
            <a:ahLst/>
            <a:cxnLst/>
            <a:rect l="l" t="t" r="r" b="b"/>
            <a:pathLst>
              <a:path w="2053555" h="2933651">
                <a:moveTo>
                  <a:pt x="0" y="0"/>
                </a:moveTo>
                <a:lnTo>
                  <a:pt x="2053556" y="0"/>
                </a:lnTo>
                <a:lnTo>
                  <a:pt x="2053556" y="2933650"/>
                </a:lnTo>
                <a:lnTo>
                  <a:pt x="0" y="29336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2" name="Freeform 22"/>
          <p:cNvSpPr/>
          <p:nvPr/>
        </p:nvSpPr>
        <p:spPr>
          <a:xfrm rot="-2245013">
            <a:off x="122166" y="2357452"/>
            <a:ext cx="880607" cy="1841573"/>
          </a:xfrm>
          <a:custGeom>
            <a:avLst/>
            <a:gdLst/>
            <a:ahLst/>
            <a:cxnLst/>
            <a:rect l="l" t="t" r="r" b="b"/>
            <a:pathLst>
              <a:path w="880607" h="1841573">
                <a:moveTo>
                  <a:pt x="0" y="0"/>
                </a:moveTo>
                <a:lnTo>
                  <a:pt x="880606" y="0"/>
                </a:lnTo>
                <a:lnTo>
                  <a:pt x="880606" y="1841573"/>
                </a:lnTo>
                <a:lnTo>
                  <a:pt x="0" y="18415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3" name="Freeform 23"/>
          <p:cNvSpPr/>
          <p:nvPr/>
        </p:nvSpPr>
        <p:spPr>
          <a:xfrm rot="1254325">
            <a:off x="-770776" y="4876783"/>
            <a:ext cx="2288606" cy="678260"/>
          </a:xfrm>
          <a:custGeom>
            <a:avLst/>
            <a:gdLst/>
            <a:ahLst/>
            <a:cxnLst/>
            <a:rect l="l" t="t" r="r" b="b"/>
            <a:pathLst>
              <a:path w="2288606" h="678260">
                <a:moveTo>
                  <a:pt x="0" y="0"/>
                </a:moveTo>
                <a:lnTo>
                  <a:pt x="2288606" y="0"/>
                </a:lnTo>
                <a:lnTo>
                  <a:pt x="2288606" y="678260"/>
                </a:lnTo>
                <a:lnTo>
                  <a:pt x="0" y="6782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7" name="Freeform 27"/>
          <p:cNvSpPr/>
          <p:nvPr/>
        </p:nvSpPr>
        <p:spPr>
          <a:xfrm>
            <a:off x="1155647" y="6298362"/>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8" name="Freeform 28"/>
          <p:cNvSpPr/>
          <p:nvPr/>
        </p:nvSpPr>
        <p:spPr>
          <a:xfrm>
            <a:off x="17402703" y="8895672"/>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nvGrpSpPr>
          <p:cNvPr id="29" name="Group 29"/>
          <p:cNvGrpSpPr>
            <a:grpSpLocks noChangeAspect="1"/>
          </p:cNvGrpSpPr>
          <p:nvPr/>
        </p:nvGrpSpPr>
        <p:grpSpPr>
          <a:xfrm rot="1977585">
            <a:off x="17291502" y="858834"/>
            <a:ext cx="512498" cy="269991"/>
            <a:chOff x="0" y="0"/>
            <a:chExt cx="1610360" cy="848360"/>
          </a:xfrm>
        </p:grpSpPr>
        <p:sp>
          <p:nvSpPr>
            <p:cNvPr id="30" name="Freeform 3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31" name="Group 31"/>
          <p:cNvGrpSpPr/>
          <p:nvPr/>
        </p:nvGrpSpPr>
        <p:grpSpPr>
          <a:xfrm>
            <a:off x="2030890" y="4603934"/>
            <a:ext cx="229651" cy="229651"/>
            <a:chOff x="0" y="0"/>
            <a:chExt cx="6350000" cy="6350000"/>
          </a:xfrm>
        </p:grpSpPr>
        <p:sp>
          <p:nvSpPr>
            <p:cNvPr id="32" name="Freeform 3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33" name="Freeform 33"/>
          <p:cNvSpPr/>
          <p:nvPr/>
        </p:nvSpPr>
        <p:spPr>
          <a:xfrm>
            <a:off x="399457" y="351276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34" name="Freeform 34"/>
          <p:cNvSpPr/>
          <p:nvPr/>
        </p:nvSpPr>
        <p:spPr>
          <a:xfrm>
            <a:off x="16814686" y="1469307"/>
            <a:ext cx="451922" cy="405086"/>
          </a:xfrm>
          <a:custGeom>
            <a:avLst/>
            <a:gdLst/>
            <a:ahLst/>
            <a:cxnLst/>
            <a:rect l="l" t="t" r="r" b="b"/>
            <a:pathLst>
              <a:path w="451922" h="405086">
                <a:moveTo>
                  <a:pt x="0" y="0"/>
                </a:moveTo>
                <a:lnTo>
                  <a:pt x="451922" y="0"/>
                </a:lnTo>
                <a:lnTo>
                  <a:pt x="451922" y="405086"/>
                </a:lnTo>
                <a:lnTo>
                  <a:pt x="0" y="40508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35" name="Freeform 35"/>
          <p:cNvSpPr/>
          <p:nvPr/>
        </p:nvSpPr>
        <p:spPr>
          <a:xfrm>
            <a:off x="15694641" y="3085316"/>
            <a:ext cx="420451" cy="427445"/>
          </a:xfrm>
          <a:custGeom>
            <a:avLst/>
            <a:gdLst/>
            <a:ahLst/>
            <a:cxnLst/>
            <a:rect l="l" t="t" r="r" b="b"/>
            <a:pathLst>
              <a:path w="420451" h="427445">
                <a:moveTo>
                  <a:pt x="0" y="0"/>
                </a:moveTo>
                <a:lnTo>
                  <a:pt x="420451" y="0"/>
                </a:lnTo>
                <a:lnTo>
                  <a:pt x="420451" y="427445"/>
                </a:lnTo>
                <a:lnTo>
                  <a:pt x="0" y="42744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36" name="Group 36"/>
          <p:cNvGrpSpPr/>
          <p:nvPr/>
        </p:nvGrpSpPr>
        <p:grpSpPr>
          <a:xfrm>
            <a:off x="2490694" y="9376318"/>
            <a:ext cx="229651" cy="229651"/>
            <a:chOff x="0" y="0"/>
            <a:chExt cx="6350000" cy="6350000"/>
          </a:xfrm>
        </p:grpSpPr>
        <p:sp>
          <p:nvSpPr>
            <p:cNvPr id="37" name="Freeform 3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38" name="Freeform 38"/>
          <p:cNvSpPr/>
          <p:nvPr/>
        </p:nvSpPr>
        <p:spPr>
          <a:xfrm rot="-771795">
            <a:off x="2865448" y="1647521"/>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9" name="Freeform 39"/>
          <p:cNvSpPr/>
          <p:nvPr/>
        </p:nvSpPr>
        <p:spPr>
          <a:xfrm rot="4678159">
            <a:off x="15159154" y="375441"/>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nvGrpSpPr>
          <p:cNvPr id="40" name="Group 40"/>
          <p:cNvGrpSpPr>
            <a:grpSpLocks noChangeAspect="1"/>
          </p:cNvGrpSpPr>
          <p:nvPr/>
        </p:nvGrpSpPr>
        <p:grpSpPr>
          <a:xfrm rot="1977585">
            <a:off x="3370855" y="9474682"/>
            <a:ext cx="498419" cy="262574"/>
            <a:chOff x="0" y="0"/>
            <a:chExt cx="1610360" cy="848360"/>
          </a:xfrm>
        </p:grpSpPr>
        <p:sp>
          <p:nvSpPr>
            <p:cNvPr id="41" name="Freeform 41"/>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
        <p:nvSpPr>
          <p:cNvPr id="42" name="Freeform 42"/>
          <p:cNvSpPr/>
          <p:nvPr/>
        </p:nvSpPr>
        <p:spPr>
          <a:xfrm>
            <a:off x="2748353" y="788814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nvGrpSpPr>
          <p:cNvPr id="43" name="Group 43"/>
          <p:cNvGrpSpPr/>
          <p:nvPr/>
        </p:nvGrpSpPr>
        <p:grpSpPr>
          <a:xfrm>
            <a:off x="14170004" y="614952"/>
            <a:ext cx="252393" cy="252393"/>
            <a:chOff x="0" y="0"/>
            <a:chExt cx="6350000" cy="6350000"/>
          </a:xfrm>
        </p:grpSpPr>
        <p:sp>
          <p:nvSpPr>
            <p:cNvPr id="44" name="Freeform 4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grpSp>
        <p:nvGrpSpPr>
          <p:cNvPr id="45" name="Group 45"/>
          <p:cNvGrpSpPr/>
          <p:nvPr/>
        </p:nvGrpSpPr>
        <p:grpSpPr>
          <a:xfrm>
            <a:off x="2102176" y="1987440"/>
            <a:ext cx="229651" cy="229651"/>
            <a:chOff x="0" y="0"/>
            <a:chExt cx="6350000" cy="6350000"/>
          </a:xfrm>
        </p:grpSpPr>
        <p:sp>
          <p:nvSpPr>
            <p:cNvPr id="46" name="Freeform 4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grpSp>
        <p:nvGrpSpPr>
          <p:cNvPr id="47" name="Group 47"/>
          <p:cNvGrpSpPr>
            <a:grpSpLocks noChangeAspect="1"/>
          </p:cNvGrpSpPr>
          <p:nvPr/>
        </p:nvGrpSpPr>
        <p:grpSpPr>
          <a:xfrm rot="-921396">
            <a:off x="16540798" y="9558525"/>
            <a:ext cx="547777" cy="288577"/>
            <a:chOff x="0" y="0"/>
            <a:chExt cx="1610360" cy="848360"/>
          </a:xfrm>
        </p:grpSpPr>
        <p:sp>
          <p:nvSpPr>
            <p:cNvPr id="48" name="Freeform 4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
        <p:nvSpPr>
          <p:cNvPr id="49" name="Freeform 49"/>
          <p:cNvSpPr/>
          <p:nvPr/>
        </p:nvSpPr>
        <p:spPr>
          <a:xfrm rot="432686">
            <a:off x="2912608" y="-670724"/>
            <a:ext cx="2225071" cy="2156296"/>
          </a:xfrm>
          <a:custGeom>
            <a:avLst/>
            <a:gdLst/>
            <a:ahLst/>
            <a:cxnLst/>
            <a:rect l="l" t="t" r="r" b="b"/>
            <a:pathLst>
              <a:path w="2225071" h="2156296">
                <a:moveTo>
                  <a:pt x="0" y="0"/>
                </a:moveTo>
                <a:lnTo>
                  <a:pt x="2225071" y="0"/>
                </a:lnTo>
                <a:lnTo>
                  <a:pt x="2225071" y="2156296"/>
                </a:lnTo>
                <a:lnTo>
                  <a:pt x="0" y="215629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51" name="Freeform 51"/>
          <p:cNvSpPr/>
          <p:nvPr/>
        </p:nvSpPr>
        <p:spPr>
          <a:xfrm rot="-842482">
            <a:off x="3951248" y="9000797"/>
            <a:ext cx="1054904" cy="2072133"/>
          </a:xfrm>
          <a:custGeom>
            <a:avLst/>
            <a:gdLst/>
            <a:ahLst/>
            <a:cxnLst/>
            <a:rect l="l" t="t" r="r" b="b"/>
            <a:pathLst>
              <a:path w="1054904" h="2072133">
                <a:moveTo>
                  <a:pt x="0" y="0"/>
                </a:moveTo>
                <a:lnTo>
                  <a:pt x="1054904" y="0"/>
                </a:lnTo>
                <a:lnTo>
                  <a:pt x="1054904" y="2072132"/>
                </a:lnTo>
                <a:lnTo>
                  <a:pt x="0" y="207213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52" name="Freeform 52"/>
          <p:cNvSpPr/>
          <p:nvPr/>
        </p:nvSpPr>
        <p:spPr>
          <a:xfrm>
            <a:off x="5649993" y="934707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54" name="Freeform 54"/>
          <p:cNvSpPr/>
          <p:nvPr/>
        </p:nvSpPr>
        <p:spPr>
          <a:xfrm>
            <a:off x="280356" y="9140282"/>
            <a:ext cx="238202" cy="236037"/>
          </a:xfrm>
          <a:custGeom>
            <a:avLst/>
            <a:gdLst/>
            <a:ahLst/>
            <a:cxnLst/>
            <a:rect l="l" t="t" r="r" b="b"/>
            <a:pathLst>
              <a:path w="238202" h="236037">
                <a:moveTo>
                  <a:pt x="0" y="0"/>
                </a:moveTo>
                <a:lnTo>
                  <a:pt x="238202" y="0"/>
                </a:lnTo>
                <a:lnTo>
                  <a:pt x="238202" y="236036"/>
                </a:lnTo>
                <a:lnTo>
                  <a:pt x="0" y="23603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55" name="Freeform 55"/>
          <p:cNvSpPr/>
          <p:nvPr/>
        </p:nvSpPr>
        <p:spPr>
          <a:xfrm>
            <a:off x="14550558" y="1200069"/>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56" name="Group 56"/>
          <p:cNvGrpSpPr/>
          <p:nvPr/>
        </p:nvGrpSpPr>
        <p:grpSpPr>
          <a:xfrm>
            <a:off x="17823320" y="5426640"/>
            <a:ext cx="208069" cy="208069"/>
            <a:chOff x="0" y="0"/>
            <a:chExt cx="6350000" cy="6350000"/>
          </a:xfrm>
        </p:grpSpPr>
        <p:sp>
          <p:nvSpPr>
            <p:cNvPr id="57" name="Freeform 5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58" name="Freeform 58"/>
          <p:cNvSpPr/>
          <p:nvPr/>
        </p:nvSpPr>
        <p:spPr>
          <a:xfrm>
            <a:off x="14599093" y="8855697"/>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59" name="Freeform 59"/>
          <p:cNvSpPr/>
          <p:nvPr/>
        </p:nvSpPr>
        <p:spPr>
          <a:xfrm rot="-9414156">
            <a:off x="12901159" y="-655176"/>
            <a:ext cx="938638" cy="1962931"/>
          </a:xfrm>
          <a:custGeom>
            <a:avLst/>
            <a:gdLst/>
            <a:ahLst/>
            <a:cxnLst/>
            <a:rect l="l" t="t" r="r" b="b"/>
            <a:pathLst>
              <a:path w="938638" h="1962931">
                <a:moveTo>
                  <a:pt x="0" y="0"/>
                </a:moveTo>
                <a:lnTo>
                  <a:pt x="938638" y="0"/>
                </a:lnTo>
                <a:lnTo>
                  <a:pt x="938638" y="1962931"/>
                </a:lnTo>
                <a:lnTo>
                  <a:pt x="0" y="19629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0" name="Freeform 60"/>
          <p:cNvSpPr/>
          <p:nvPr/>
        </p:nvSpPr>
        <p:spPr>
          <a:xfrm>
            <a:off x="5565863" y="407424"/>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61" name="Freeform 61"/>
          <p:cNvSpPr/>
          <p:nvPr/>
        </p:nvSpPr>
        <p:spPr>
          <a:xfrm rot="4678159">
            <a:off x="12300890" y="9540296"/>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nvGrpSpPr>
          <p:cNvPr id="62" name="Group 62"/>
          <p:cNvGrpSpPr/>
          <p:nvPr/>
        </p:nvGrpSpPr>
        <p:grpSpPr>
          <a:xfrm>
            <a:off x="12145068" y="653113"/>
            <a:ext cx="252393" cy="252393"/>
            <a:chOff x="0" y="0"/>
            <a:chExt cx="6350000" cy="6350000"/>
          </a:xfrm>
        </p:grpSpPr>
        <p:sp>
          <p:nvSpPr>
            <p:cNvPr id="63" name="Freeform 6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F2BC2A"/>
            </a:solidFill>
          </p:spPr>
          <p:txBody>
            <a:bodyPr/>
            <a:lstStyle/>
            <a:p>
              <a:endParaRPr lang="en-US"/>
            </a:p>
          </p:txBody>
        </p:sp>
      </p:grpSp>
      <p:pic>
        <p:nvPicPr>
          <p:cNvPr id="19" name="Picture 18">
            <a:extLst>
              <a:ext uri="{FF2B5EF4-FFF2-40B4-BE49-F238E27FC236}">
                <a16:creationId xmlns:a16="http://schemas.microsoft.com/office/drawing/2014/main" id="{292F04E3-7D73-BE03-1585-263EF16C6F70}"/>
              </a:ext>
            </a:extLst>
          </p:cNvPr>
          <p:cNvPicPr>
            <a:picLocks noChangeAspect="1"/>
          </p:cNvPicPr>
          <p:nvPr/>
        </p:nvPicPr>
        <p:blipFill>
          <a:blip r:embed="rId25"/>
          <a:stretch>
            <a:fillRect/>
          </a:stretch>
        </p:blipFill>
        <p:spPr>
          <a:xfrm>
            <a:off x="8758470" y="2389385"/>
            <a:ext cx="8976836" cy="7107353"/>
          </a:xfrm>
          <a:prstGeom prst="rect">
            <a:avLst/>
          </a:prstGeom>
        </p:spPr>
      </p:pic>
    </p:spTree>
    <p:extLst>
      <p:ext uri="{BB962C8B-B14F-4D97-AF65-F5344CB8AC3E}">
        <p14:creationId xmlns:p14="http://schemas.microsoft.com/office/powerpoint/2010/main" val="3735178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3"/>
          <p:cNvSpPr/>
          <p:nvPr/>
        </p:nvSpPr>
        <p:spPr>
          <a:xfrm rot="-5400000">
            <a:off x="4927778" y="-5042867"/>
            <a:ext cx="346098" cy="10272600"/>
          </a:xfrm>
          <a:prstGeom prst="rect">
            <a:avLst/>
          </a:prstGeom>
          <a:solidFill>
            <a:srgbClr val="0070C0"/>
          </a:solidFill>
          <a:ln>
            <a:noFill/>
          </a:ln>
        </p:spPr>
        <p:txBody>
          <a:bodyPr spcFirstLastPara="1" wrap="square" lIns="137138" tIns="68550" rIns="137138" bIns="68550" anchor="ctr" anchorCtr="0">
            <a:noAutofit/>
          </a:bodyPr>
          <a:lstStyle/>
          <a:p>
            <a:pPr algn="ctr"/>
            <a:endParaRPr sz="2700">
              <a:solidFill>
                <a:schemeClr val="lt1"/>
              </a:solidFill>
              <a:latin typeface="Calibri"/>
              <a:ea typeface="Calibri"/>
              <a:cs typeface="Calibri"/>
              <a:sym typeface="Calibri"/>
            </a:endParaRPr>
          </a:p>
        </p:txBody>
      </p:sp>
      <p:sp>
        <p:nvSpPr>
          <p:cNvPr id="119" name="Google Shape;119;p3"/>
          <p:cNvSpPr/>
          <p:nvPr/>
        </p:nvSpPr>
        <p:spPr>
          <a:xfrm rot="-5400000">
            <a:off x="12945959" y="4976312"/>
            <a:ext cx="411482" cy="10272600"/>
          </a:xfrm>
          <a:prstGeom prst="rect">
            <a:avLst/>
          </a:prstGeom>
          <a:solidFill>
            <a:srgbClr val="92D050"/>
          </a:solidFill>
          <a:ln>
            <a:noFill/>
          </a:ln>
        </p:spPr>
        <p:txBody>
          <a:bodyPr spcFirstLastPara="1" wrap="square" lIns="137138" tIns="68550" rIns="137138" bIns="68550" anchor="ctr" anchorCtr="0">
            <a:noAutofit/>
          </a:bodyPr>
          <a:lstStyle/>
          <a:p>
            <a:pPr algn="ctr"/>
            <a:endParaRPr sz="2700">
              <a:solidFill>
                <a:schemeClr val="lt1"/>
              </a:solidFill>
              <a:latin typeface="Calibri"/>
              <a:ea typeface="Calibri"/>
              <a:cs typeface="Calibri"/>
              <a:sym typeface="Calibri"/>
            </a:endParaRPr>
          </a:p>
        </p:txBody>
      </p:sp>
      <p:sp>
        <p:nvSpPr>
          <p:cNvPr id="120" name="Google Shape;120;p3"/>
          <p:cNvSpPr/>
          <p:nvPr/>
        </p:nvSpPr>
        <p:spPr>
          <a:xfrm>
            <a:off x="18003230" y="14438"/>
            <a:ext cx="284810" cy="10272600"/>
          </a:xfrm>
          <a:prstGeom prst="rect">
            <a:avLst/>
          </a:prstGeom>
          <a:gradFill>
            <a:gsLst>
              <a:gs pos="0">
                <a:srgbClr val="009999"/>
              </a:gs>
              <a:gs pos="100000">
                <a:srgbClr val="2A896A"/>
              </a:gs>
            </a:gsLst>
            <a:path path="circle">
              <a:fillToRect l="50000" t="50000" r="50000" b="50000"/>
            </a:path>
            <a:tileRect/>
          </a:gradFill>
          <a:ln>
            <a:noFill/>
          </a:ln>
        </p:spPr>
        <p:txBody>
          <a:bodyPr spcFirstLastPara="1" wrap="square" lIns="137138" tIns="68550" rIns="137138" bIns="68550" anchor="ctr" anchorCtr="0">
            <a:noAutofit/>
          </a:bodyPr>
          <a:lstStyle/>
          <a:p>
            <a:pPr algn="ctr"/>
            <a:endParaRPr sz="2700">
              <a:solidFill>
                <a:schemeClr val="lt1"/>
              </a:solidFill>
              <a:latin typeface="Calibri"/>
              <a:ea typeface="Calibri"/>
              <a:cs typeface="Calibri"/>
              <a:sym typeface="Calibri"/>
            </a:endParaRPr>
          </a:p>
        </p:txBody>
      </p:sp>
      <p:pic>
        <p:nvPicPr>
          <p:cNvPr id="121" name="Google Shape;121;p3" descr="A poster of classroom rules displays the guidelines and expectations for  students in a learning environment.&quot; Poster for Sale by Tsako | Redbubble"/>
          <p:cNvPicPr preferRelativeResize="0"/>
          <p:nvPr/>
        </p:nvPicPr>
        <p:blipFill rotWithShape="1">
          <a:blip r:embed="rId3">
            <a:alphaModFix/>
          </a:blip>
          <a:srcRect/>
          <a:stretch/>
        </p:blipFill>
        <p:spPr>
          <a:xfrm>
            <a:off x="394139" y="0"/>
            <a:ext cx="17373600" cy="102870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txBody>
          <a:bodyPr/>
          <a:lstStyle/>
          <a:p>
            <a:r>
              <a:rPr lang="en-US" b="0" i="0" dirty="0">
                <a:solidFill>
                  <a:srgbClr val="FFFFFF"/>
                </a:solidFill>
                <a:effectLst/>
                <a:latin typeface="Roboto" panose="02000000000000000000" pitchFamily="2" charset="0"/>
              </a:rPr>
              <a:t>https://</a:t>
            </a:r>
            <a:r>
              <a:rPr lang="en-US" b="0" i="0" dirty="0" err="1">
                <a:solidFill>
                  <a:srgbClr val="FFFFFF"/>
                </a:solidFill>
                <a:effectLst/>
                <a:latin typeface="Roboto" panose="02000000000000000000" pitchFamily="2" charset="0"/>
              </a:rPr>
              <a:t>i.gifer.com</a:t>
            </a:r>
            <a:r>
              <a:rPr lang="en-US" b="0" i="0" dirty="0">
                <a:solidFill>
                  <a:srgbClr val="FFFFFF"/>
                </a:solidFill>
                <a:effectLst/>
                <a:latin typeface="Roboto" panose="02000000000000000000" pitchFamily="2" charset="0"/>
              </a:rPr>
              <a:t>/T5rA.gif</a:t>
            </a:r>
            <a:endParaRPr lang="en-US" dirty="0"/>
          </a:p>
        </p:txBody>
      </p:sp>
      <p:grpSp>
        <p:nvGrpSpPr>
          <p:cNvPr id="3" name="Group 3"/>
          <p:cNvGrpSpPr/>
          <p:nvPr/>
        </p:nvGrpSpPr>
        <p:grpSpPr>
          <a:xfrm>
            <a:off x="-899186" y="-741845"/>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1AB5DB"/>
              </a:solidFill>
            </p:spPr>
            <p:txBody>
              <a:bodyPr/>
              <a:lstStyle/>
              <a:p>
                <a:endParaRPr lang="en-US"/>
              </a:p>
            </p:txBody>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1AB5DB"/>
              </a:solidFill>
            </p:spPr>
            <p:txBody>
              <a:bodyPr/>
              <a:lstStyle/>
              <a:p>
                <a:endParaRPr lang="en-US"/>
              </a:p>
            </p:txBody>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1AB5DB"/>
              </a:solidFill>
            </p:spPr>
            <p:txBody>
              <a:bodyPr/>
              <a:lstStyle/>
              <a:p>
                <a:endParaRPr lang="en-US"/>
              </a:p>
            </p:txBody>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1AB5DB"/>
              </a:solidFill>
            </p:spPr>
            <p:txBody>
              <a:bodyPr/>
              <a:lstStyle/>
              <a:p>
                <a:endParaRPr lang="en-US"/>
              </a:p>
            </p:txBody>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6" name="TextBox 16"/>
          <p:cNvSpPr txBox="1"/>
          <p:nvPr/>
        </p:nvSpPr>
        <p:spPr>
          <a:xfrm>
            <a:off x="907737" y="2936299"/>
            <a:ext cx="9684063" cy="4016612"/>
          </a:xfrm>
          <a:prstGeom prst="rect">
            <a:avLst/>
          </a:prstGeom>
        </p:spPr>
        <p:txBody>
          <a:bodyPr wrap="square" lIns="0" tIns="0" rIns="0" bIns="0" rtlCol="0" anchor="t">
            <a:spAutoFit/>
          </a:bodyPr>
          <a:lstStyle/>
          <a:p>
            <a:pPr algn="ctr">
              <a:lnSpc>
                <a:spcPts val="4519"/>
              </a:lnSpc>
            </a:pPr>
            <a:r>
              <a:rPr lang="en-US" sz="3600" b="0" i="0" dirty="0">
                <a:solidFill>
                  <a:srgbClr val="000000"/>
                </a:solidFill>
                <a:effectLst/>
                <a:latin typeface="AvenirLTW01"/>
              </a:rPr>
              <a:t>When a molecule contains more than one element, it is called a compound.</a:t>
            </a:r>
          </a:p>
          <a:p>
            <a:pPr algn="ctr">
              <a:lnSpc>
                <a:spcPts val="4519"/>
              </a:lnSpc>
            </a:pPr>
            <a:r>
              <a:rPr lang="en-US" sz="3600" b="0" i="0" dirty="0">
                <a:solidFill>
                  <a:srgbClr val="000000"/>
                </a:solidFill>
                <a:effectLst/>
                <a:latin typeface="AvenirLTW01"/>
              </a:rPr>
              <a:t> A </a:t>
            </a:r>
            <a:r>
              <a:rPr lang="en-US" sz="3600" b="1" i="0" u="sng" dirty="0">
                <a:solidFill>
                  <a:srgbClr val="02659C"/>
                </a:solidFill>
                <a:effectLst/>
                <a:latin typeface="AvenirLTW01"/>
                <a:hlinkClick r:id="rId3"/>
              </a:rPr>
              <a:t>compound</a:t>
            </a:r>
            <a:r>
              <a:rPr lang="en-US" sz="3600" b="0" i="0" dirty="0">
                <a:solidFill>
                  <a:srgbClr val="000000"/>
                </a:solidFill>
                <a:effectLst/>
                <a:latin typeface="AvenirLTW01"/>
              </a:rPr>
              <a:t> </a:t>
            </a:r>
            <a:r>
              <a:rPr lang="en-US" sz="3600" b="0" i="0" dirty="0">
                <a:solidFill>
                  <a:srgbClr val="FF0000"/>
                </a:solidFill>
                <a:effectLst/>
                <a:latin typeface="AvenirLTW01"/>
              </a:rPr>
              <a:t>is a substance made of two or more elements that are chemically combined in a set ratio.</a:t>
            </a:r>
            <a:r>
              <a:rPr lang="en-US" sz="3600" b="0" i="0" dirty="0">
                <a:solidFill>
                  <a:srgbClr val="000000"/>
                </a:solidFill>
                <a:effectLst/>
                <a:latin typeface="AvenirLTW01"/>
              </a:rPr>
              <a:t> A compound is represented by a chemical formula, which shows the elements in the compound and the ratio of atoms</a:t>
            </a:r>
            <a:r>
              <a:rPr lang="en-US" sz="3476" dirty="0">
                <a:solidFill>
                  <a:srgbClr val="003933"/>
                </a:solidFill>
                <a:latin typeface="Dosis Semi-Bold"/>
              </a:rPr>
              <a:t>. </a:t>
            </a:r>
          </a:p>
        </p:txBody>
      </p:sp>
      <p:sp>
        <p:nvSpPr>
          <p:cNvPr id="17" name="TextBox 17"/>
          <p:cNvSpPr txBox="1"/>
          <p:nvPr/>
        </p:nvSpPr>
        <p:spPr>
          <a:xfrm>
            <a:off x="3337640" y="867490"/>
            <a:ext cx="11344827" cy="1269578"/>
          </a:xfrm>
          <a:prstGeom prst="rect">
            <a:avLst/>
          </a:prstGeom>
        </p:spPr>
        <p:txBody>
          <a:bodyPr lIns="0" tIns="0" rIns="0" bIns="0" rtlCol="0" anchor="t">
            <a:spAutoFit/>
          </a:bodyPr>
          <a:lstStyle/>
          <a:p>
            <a:pPr algn="ctr">
              <a:lnSpc>
                <a:spcPts val="9900"/>
              </a:lnSpc>
            </a:pPr>
            <a:r>
              <a:rPr lang="en-US" sz="6000" b="1" i="0" dirty="0">
                <a:solidFill>
                  <a:srgbClr val="006B66"/>
                </a:solidFill>
                <a:effectLst/>
                <a:latin typeface="Matura MT Script Capitals" panose="03020802060602070202" pitchFamily="66" charset="77"/>
              </a:rPr>
              <a:t>Compounds</a:t>
            </a:r>
            <a:endParaRPr lang="en-US" sz="6000" spc="544" dirty="0">
              <a:solidFill>
                <a:srgbClr val="00AD9C"/>
              </a:solidFill>
              <a:latin typeface="Matura MT Script Capitals" panose="03020802060602070202" pitchFamily="66" charset="77"/>
            </a:endParaRPr>
          </a:p>
        </p:txBody>
      </p:sp>
      <p:sp>
        <p:nvSpPr>
          <p:cNvPr id="18" name="Freeform 18"/>
          <p:cNvSpPr/>
          <p:nvPr/>
        </p:nvSpPr>
        <p:spPr>
          <a:xfrm>
            <a:off x="2618050" y="1079587"/>
            <a:ext cx="1104148" cy="1829161"/>
          </a:xfrm>
          <a:custGeom>
            <a:avLst/>
            <a:gdLst/>
            <a:ahLst/>
            <a:cxnLst/>
            <a:rect l="l" t="t" r="r" b="b"/>
            <a:pathLst>
              <a:path w="1104148" h="1829161">
                <a:moveTo>
                  <a:pt x="0" y="0"/>
                </a:moveTo>
                <a:lnTo>
                  <a:pt x="1104148" y="0"/>
                </a:lnTo>
                <a:lnTo>
                  <a:pt x="1104148" y="1829160"/>
                </a:lnTo>
                <a:lnTo>
                  <a:pt x="0" y="18291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2" name="Freeform 22"/>
          <p:cNvSpPr/>
          <p:nvPr/>
        </p:nvSpPr>
        <p:spPr>
          <a:xfrm>
            <a:off x="14416083" y="1079587"/>
            <a:ext cx="1104148" cy="1829161"/>
          </a:xfrm>
          <a:custGeom>
            <a:avLst/>
            <a:gdLst/>
            <a:ahLst/>
            <a:cxnLst/>
            <a:rect l="l" t="t" r="r" b="b"/>
            <a:pathLst>
              <a:path w="1104148" h="1829161">
                <a:moveTo>
                  <a:pt x="0" y="0"/>
                </a:moveTo>
                <a:lnTo>
                  <a:pt x="1104148" y="0"/>
                </a:lnTo>
                <a:lnTo>
                  <a:pt x="1104148" y="1829160"/>
                </a:lnTo>
                <a:lnTo>
                  <a:pt x="0" y="18291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Freeform 23"/>
          <p:cNvSpPr/>
          <p:nvPr/>
        </p:nvSpPr>
        <p:spPr>
          <a:xfrm rot="450598">
            <a:off x="16339856" y="3127869"/>
            <a:ext cx="743325" cy="2743818"/>
          </a:xfrm>
          <a:custGeom>
            <a:avLst/>
            <a:gdLst/>
            <a:ahLst/>
            <a:cxnLst/>
            <a:rect l="l" t="t" r="r" b="b"/>
            <a:pathLst>
              <a:path w="743325" h="2743818">
                <a:moveTo>
                  <a:pt x="0" y="0"/>
                </a:moveTo>
                <a:lnTo>
                  <a:pt x="743325" y="0"/>
                </a:lnTo>
                <a:lnTo>
                  <a:pt x="743325" y="2743818"/>
                </a:lnTo>
                <a:lnTo>
                  <a:pt x="0" y="2743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24" name="Group 24"/>
          <p:cNvGrpSpPr/>
          <p:nvPr/>
        </p:nvGrpSpPr>
        <p:grpSpPr>
          <a:xfrm>
            <a:off x="4651966" y="1828455"/>
            <a:ext cx="229651" cy="229651"/>
            <a:chOff x="0" y="0"/>
            <a:chExt cx="6350000" cy="6350000"/>
          </a:xfrm>
        </p:grpSpPr>
        <p:sp>
          <p:nvSpPr>
            <p:cNvPr id="25" name="Freeform 2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26" name="Freeform 26"/>
          <p:cNvSpPr/>
          <p:nvPr/>
        </p:nvSpPr>
        <p:spPr>
          <a:xfrm>
            <a:off x="558467" y="4269523"/>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7" name="Freeform 27"/>
          <p:cNvSpPr/>
          <p:nvPr/>
        </p:nvSpPr>
        <p:spPr>
          <a:xfrm rot="-771795">
            <a:off x="717946" y="8803556"/>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29" name="Group 29"/>
          <p:cNvGrpSpPr>
            <a:grpSpLocks noChangeAspect="1"/>
          </p:cNvGrpSpPr>
          <p:nvPr/>
        </p:nvGrpSpPr>
        <p:grpSpPr>
          <a:xfrm rot="-874149">
            <a:off x="2072612" y="897413"/>
            <a:ext cx="498419" cy="262574"/>
            <a:chOff x="0" y="0"/>
            <a:chExt cx="1610360" cy="848360"/>
          </a:xfrm>
        </p:grpSpPr>
        <p:sp>
          <p:nvSpPr>
            <p:cNvPr id="30" name="Freeform 3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
        <p:nvSpPr>
          <p:cNvPr id="31" name="Freeform 31"/>
          <p:cNvSpPr/>
          <p:nvPr/>
        </p:nvSpPr>
        <p:spPr>
          <a:xfrm>
            <a:off x="907737" y="1484498"/>
            <a:ext cx="511826" cy="458783"/>
          </a:xfrm>
          <a:custGeom>
            <a:avLst/>
            <a:gdLst/>
            <a:ahLst/>
            <a:cxnLst/>
            <a:rect l="l" t="t" r="r" b="b"/>
            <a:pathLst>
              <a:path w="511826" h="458783">
                <a:moveTo>
                  <a:pt x="0" y="0"/>
                </a:moveTo>
                <a:lnTo>
                  <a:pt x="511826" y="0"/>
                </a:lnTo>
                <a:lnTo>
                  <a:pt x="511826" y="458782"/>
                </a:lnTo>
                <a:lnTo>
                  <a:pt x="0" y="4587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nvGrpSpPr>
          <p:cNvPr id="32" name="Group 32"/>
          <p:cNvGrpSpPr/>
          <p:nvPr/>
        </p:nvGrpSpPr>
        <p:grpSpPr>
          <a:xfrm>
            <a:off x="17275074" y="5970988"/>
            <a:ext cx="229651" cy="229651"/>
            <a:chOff x="0" y="0"/>
            <a:chExt cx="6350000" cy="6350000"/>
          </a:xfrm>
        </p:grpSpPr>
        <p:sp>
          <p:nvSpPr>
            <p:cNvPr id="33" name="Freeform 3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34" name="Freeform 34"/>
          <p:cNvSpPr/>
          <p:nvPr/>
        </p:nvSpPr>
        <p:spPr>
          <a:xfrm>
            <a:off x="15391207" y="5143500"/>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5" name="Freeform 35"/>
          <p:cNvSpPr/>
          <p:nvPr/>
        </p:nvSpPr>
        <p:spPr>
          <a:xfrm rot="-771795">
            <a:off x="16785211" y="2124994"/>
            <a:ext cx="433712" cy="411632"/>
          </a:xfrm>
          <a:custGeom>
            <a:avLst/>
            <a:gdLst/>
            <a:ahLst/>
            <a:cxnLst/>
            <a:rect l="l" t="t" r="r" b="b"/>
            <a:pathLst>
              <a:path w="433712" h="411632">
                <a:moveTo>
                  <a:pt x="0" y="0"/>
                </a:moveTo>
                <a:lnTo>
                  <a:pt x="433711" y="0"/>
                </a:lnTo>
                <a:lnTo>
                  <a:pt x="433711" y="411631"/>
                </a:lnTo>
                <a:lnTo>
                  <a:pt x="0" y="41163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6" name="Freeform 36"/>
          <p:cNvSpPr/>
          <p:nvPr/>
        </p:nvSpPr>
        <p:spPr>
          <a:xfrm>
            <a:off x="16247457" y="746672"/>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grpSp>
        <p:nvGrpSpPr>
          <p:cNvPr id="37" name="Group 37"/>
          <p:cNvGrpSpPr>
            <a:grpSpLocks noChangeAspect="1"/>
          </p:cNvGrpSpPr>
          <p:nvPr/>
        </p:nvGrpSpPr>
        <p:grpSpPr>
          <a:xfrm rot="-874149">
            <a:off x="17140690" y="9008664"/>
            <a:ext cx="498419" cy="262574"/>
            <a:chOff x="0" y="0"/>
            <a:chExt cx="1610360" cy="848360"/>
          </a:xfrm>
        </p:grpSpPr>
        <p:sp>
          <p:nvSpPr>
            <p:cNvPr id="38" name="Freeform 3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
        <p:nvSpPr>
          <p:cNvPr id="39" name="Freeform 39"/>
          <p:cNvSpPr/>
          <p:nvPr/>
        </p:nvSpPr>
        <p:spPr>
          <a:xfrm>
            <a:off x="14879380" y="3514890"/>
            <a:ext cx="511826" cy="458783"/>
          </a:xfrm>
          <a:custGeom>
            <a:avLst/>
            <a:gdLst/>
            <a:ahLst/>
            <a:cxnLst/>
            <a:rect l="l" t="t" r="r" b="b"/>
            <a:pathLst>
              <a:path w="511826" h="458783">
                <a:moveTo>
                  <a:pt x="0" y="0"/>
                </a:moveTo>
                <a:lnTo>
                  <a:pt x="511827" y="0"/>
                </a:lnTo>
                <a:lnTo>
                  <a:pt x="511827" y="458782"/>
                </a:lnTo>
                <a:lnTo>
                  <a:pt x="0" y="4587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19" name="Picture 18">
            <a:extLst>
              <a:ext uri="{FF2B5EF4-FFF2-40B4-BE49-F238E27FC236}">
                <a16:creationId xmlns:a16="http://schemas.microsoft.com/office/drawing/2014/main" id="{9FBC817D-CC35-5F86-E4C5-32DDA72D3EB5}"/>
              </a:ext>
            </a:extLst>
          </p:cNvPr>
          <p:cNvPicPr>
            <a:picLocks noChangeAspect="1"/>
          </p:cNvPicPr>
          <p:nvPr/>
        </p:nvPicPr>
        <p:blipFill>
          <a:blip r:embed="rId16"/>
          <a:stretch>
            <a:fillRect/>
          </a:stretch>
        </p:blipFill>
        <p:spPr>
          <a:xfrm>
            <a:off x="10903521" y="3225942"/>
            <a:ext cx="3444261" cy="2505259"/>
          </a:xfrm>
          <a:prstGeom prst="rect">
            <a:avLst/>
          </a:prstGeom>
        </p:spPr>
      </p:pic>
    </p:spTree>
    <p:extLst>
      <p:ext uri="{BB962C8B-B14F-4D97-AF65-F5344CB8AC3E}">
        <p14:creationId xmlns:p14="http://schemas.microsoft.com/office/powerpoint/2010/main" val="11007132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txBody>
          <a:bodyPr/>
          <a:lstStyle/>
          <a:p>
            <a:r>
              <a:rPr lang="en-US" b="0" i="0" dirty="0">
                <a:solidFill>
                  <a:srgbClr val="FFFFFF"/>
                </a:solidFill>
                <a:effectLst/>
                <a:latin typeface="Roboto" panose="02000000000000000000" pitchFamily="2" charset="0"/>
              </a:rPr>
              <a:t>https://</a:t>
            </a:r>
            <a:r>
              <a:rPr lang="en-US" b="0" i="0" dirty="0" err="1">
                <a:solidFill>
                  <a:srgbClr val="FFFFFF"/>
                </a:solidFill>
                <a:effectLst/>
                <a:latin typeface="Roboto" panose="02000000000000000000" pitchFamily="2" charset="0"/>
              </a:rPr>
              <a:t>media.giphy.com</a:t>
            </a:r>
            <a:r>
              <a:rPr lang="en-US" b="0" i="0" dirty="0">
                <a:solidFill>
                  <a:srgbClr val="FFFFFF"/>
                </a:solidFill>
                <a:effectLst/>
                <a:latin typeface="Roboto" panose="02000000000000000000" pitchFamily="2" charset="0"/>
              </a:rPr>
              <a:t>/media/v1.Y2lkPTc5MGI3NjExeG1yd2YxYzd4dDRlc3FzNzduemsxemh6NWk3aG8yYndqbW8yOXN5biZlcD12MV9pbnRlcm5hbF9naWZfYnlfaWQmY3Q9cw/ZE5Az0w3YjlFJElRvG/</a:t>
            </a:r>
            <a:r>
              <a:rPr lang="en-US" b="0" i="0" dirty="0" err="1">
                <a:solidFill>
                  <a:srgbClr val="FFFFFF"/>
                </a:solidFill>
                <a:effectLst/>
                <a:latin typeface="Roboto" panose="02000000000000000000" pitchFamily="2" charset="0"/>
              </a:rPr>
              <a:t>giphy.gif</a:t>
            </a:r>
            <a:endParaRPr lang="en-US" dirty="0"/>
          </a:p>
        </p:txBody>
      </p:sp>
      <p:grpSp>
        <p:nvGrpSpPr>
          <p:cNvPr id="3" name="Group 3"/>
          <p:cNvGrpSpPr/>
          <p:nvPr/>
        </p:nvGrpSpPr>
        <p:grpSpPr>
          <a:xfrm>
            <a:off x="-899186" y="-741845"/>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1AB5DB"/>
              </a:solidFill>
            </p:spPr>
            <p:txBody>
              <a:bodyPr/>
              <a:lstStyle/>
              <a:p>
                <a:endParaRPr lang="en-US"/>
              </a:p>
            </p:txBody>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1AB5DB"/>
              </a:solidFill>
            </p:spPr>
            <p:txBody>
              <a:bodyPr/>
              <a:lstStyle/>
              <a:p>
                <a:endParaRPr lang="en-US"/>
              </a:p>
            </p:txBody>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1AB5DB"/>
              </a:solidFill>
            </p:spPr>
            <p:txBody>
              <a:bodyPr/>
              <a:lstStyle/>
              <a:p>
                <a:endParaRPr lang="en-US"/>
              </a:p>
            </p:txBody>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1AB5DB"/>
              </a:solidFill>
            </p:spPr>
            <p:txBody>
              <a:bodyPr/>
              <a:lstStyle/>
              <a:p>
                <a:endParaRPr lang="en-US"/>
              </a:p>
            </p:txBody>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6" name="TextBox 16"/>
          <p:cNvSpPr txBox="1"/>
          <p:nvPr/>
        </p:nvSpPr>
        <p:spPr>
          <a:xfrm>
            <a:off x="907737" y="2936299"/>
            <a:ext cx="9684063" cy="4016612"/>
          </a:xfrm>
          <a:prstGeom prst="rect">
            <a:avLst/>
          </a:prstGeom>
        </p:spPr>
        <p:txBody>
          <a:bodyPr wrap="square" lIns="0" tIns="0" rIns="0" bIns="0" rtlCol="0" anchor="t">
            <a:spAutoFit/>
          </a:bodyPr>
          <a:lstStyle/>
          <a:p>
            <a:pPr algn="ctr">
              <a:lnSpc>
                <a:spcPts val="4519"/>
              </a:lnSpc>
            </a:pPr>
            <a:r>
              <a:rPr lang="en-US" sz="3600" b="0" i="0" dirty="0">
                <a:solidFill>
                  <a:srgbClr val="000000"/>
                </a:solidFill>
                <a:effectLst/>
                <a:latin typeface="AvenirLTW01"/>
              </a:rPr>
              <a:t>For example, the chemical formula for carbon dioxide is CO</a:t>
            </a:r>
            <a:r>
              <a:rPr lang="en-US" sz="3600" b="0" i="0" baseline="-25000" dirty="0">
                <a:solidFill>
                  <a:srgbClr val="000000"/>
                </a:solidFill>
                <a:effectLst/>
                <a:latin typeface="AvenirLTW01"/>
              </a:rPr>
              <a:t>2</a:t>
            </a:r>
            <a:r>
              <a:rPr lang="en-US" sz="3600" b="0" i="0" dirty="0">
                <a:solidFill>
                  <a:srgbClr val="000000"/>
                </a:solidFill>
                <a:effectLst/>
                <a:latin typeface="AvenirLTW01"/>
              </a:rPr>
              <a:t>. The subscript 2 tells you that every molecule of carbon dioxide contains </a:t>
            </a:r>
            <a:r>
              <a:rPr lang="en-US" sz="3600" b="0" i="0" u="sng" dirty="0">
                <a:solidFill>
                  <a:srgbClr val="000000"/>
                </a:solidFill>
                <a:effectLst/>
                <a:latin typeface="AvenirLTW01"/>
              </a:rPr>
              <a:t>two oxygen </a:t>
            </a:r>
            <a:r>
              <a:rPr lang="en-US" sz="3600" b="0" i="0" dirty="0">
                <a:solidFill>
                  <a:srgbClr val="000000"/>
                </a:solidFill>
                <a:effectLst/>
                <a:latin typeface="AvenirLTW01"/>
              </a:rPr>
              <a:t>atoms. </a:t>
            </a:r>
            <a:r>
              <a:rPr lang="en-US" sz="3600" b="0" i="0" dirty="0">
                <a:solidFill>
                  <a:srgbClr val="000000"/>
                </a:solidFill>
                <a:effectLst/>
                <a:highlight>
                  <a:srgbClr val="FFFF00"/>
                </a:highlight>
                <a:latin typeface="AvenirLTW01"/>
              </a:rPr>
              <a:t>If there is no number after an element’s symbol</a:t>
            </a:r>
            <a:r>
              <a:rPr lang="en-US" sz="3600" b="0" i="0" dirty="0">
                <a:solidFill>
                  <a:srgbClr val="000000"/>
                </a:solidFill>
                <a:effectLst/>
                <a:latin typeface="AvenirLTW01"/>
              </a:rPr>
              <a:t>, it is </a:t>
            </a:r>
            <a:r>
              <a:rPr lang="en-US" sz="3600" b="0" i="0" dirty="0">
                <a:solidFill>
                  <a:srgbClr val="000000"/>
                </a:solidFill>
                <a:effectLst/>
                <a:highlight>
                  <a:srgbClr val="FFFF00"/>
                </a:highlight>
                <a:latin typeface="AvenirLTW01"/>
              </a:rPr>
              <a:t>understood that the number is 1</a:t>
            </a:r>
            <a:r>
              <a:rPr lang="en-US" sz="3600" b="0" i="0" dirty="0">
                <a:solidFill>
                  <a:srgbClr val="000000"/>
                </a:solidFill>
                <a:effectLst/>
                <a:latin typeface="AvenirLTW01"/>
              </a:rPr>
              <a:t>. In CO</a:t>
            </a:r>
            <a:r>
              <a:rPr lang="en-US" sz="3600" b="0" i="0" baseline="-25000" dirty="0">
                <a:solidFill>
                  <a:srgbClr val="000000"/>
                </a:solidFill>
                <a:effectLst/>
                <a:latin typeface="AvenirLTW01"/>
              </a:rPr>
              <a:t>2</a:t>
            </a:r>
            <a:r>
              <a:rPr lang="en-US" sz="3600" b="0" i="0" dirty="0">
                <a:solidFill>
                  <a:srgbClr val="000000"/>
                </a:solidFill>
                <a:effectLst/>
                <a:latin typeface="AvenirLTW01"/>
              </a:rPr>
              <a:t>, there is one carbon atom</a:t>
            </a:r>
            <a:r>
              <a:rPr lang="en-US" sz="3600" b="0" i="0" u="sng" dirty="0">
                <a:solidFill>
                  <a:srgbClr val="000000"/>
                </a:solidFill>
                <a:effectLst/>
                <a:latin typeface="AvenirLTW01"/>
              </a:rPr>
              <a:t>. The ratio of carbon to oxygen is 1 to 2.</a:t>
            </a:r>
            <a:endParaRPr lang="en-US" sz="3476" u="sng" dirty="0">
              <a:solidFill>
                <a:srgbClr val="003933"/>
              </a:solidFill>
              <a:latin typeface="Dosis Semi-Bold"/>
            </a:endParaRPr>
          </a:p>
        </p:txBody>
      </p:sp>
      <p:sp>
        <p:nvSpPr>
          <p:cNvPr id="17" name="TextBox 17"/>
          <p:cNvSpPr txBox="1"/>
          <p:nvPr/>
        </p:nvSpPr>
        <p:spPr>
          <a:xfrm>
            <a:off x="3337640" y="867490"/>
            <a:ext cx="11344827" cy="1269578"/>
          </a:xfrm>
          <a:prstGeom prst="rect">
            <a:avLst/>
          </a:prstGeom>
        </p:spPr>
        <p:txBody>
          <a:bodyPr lIns="0" tIns="0" rIns="0" bIns="0" rtlCol="0" anchor="t">
            <a:spAutoFit/>
          </a:bodyPr>
          <a:lstStyle/>
          <a:p>
            <a:pPr algn="ctr">
              <a:lnSpc>
                <a:spcPts val="9900"/>
              </a:lnSpc>
            </a:pPr>
            <a:r>
              <a:rPr lang="en-US" sz="6000" b="1" i="0" dirty="0">
                <a:solidFill>
                  <a:srgbClr val="006B66"/>
                </a:solidFill>
                <a:effectLst/>
                <a:latin typeface="Matura MT Script Capitals" panose="03020802060602070202" pitchFamily="66" charset="77"/>
              </a:rPr>
              <a:t>Compounds</a:t>
            </a:r>
            <a:endParaRPr lang="en-US" sz="6000" spc="544" dirty="0">
              <a:solidFill>
                <a:srgbClr val="00AD9C"/>
              </a:solidFill>
              <a:latin typeface="Matura MT Script Capitals" panose="03020802060602070202" pitchFamily="66" charset="77"/>
            </a:endParaRPr>
          </a:p>
        </p:txBody>
      </p:sp>
      <p:sp>
        <p:nvSpPr>
          <p:cNvPr id="18" name="Freeform 18"/>
          <p:cNvSpPr/>
          <p:nvPr/>
        </p:nvSpPr>
        <p:spPr>
          <a:xfrm>
            <a:off x="2618050" y="1079587"/>
            <a:ext cx="1104148" cy="1829161"/>
          </a:xfrm>
          <a:custGeom>
            <a:avLst/>
            <a:gdLst/>
            <a:ahLst/>
            <a:cxnLst/>
            <a:rect l="l" t="t" r="r" b="b"/>
            <a:pathLst>
              <a:path w="1104148" h="1829161">
                <a:moveTo>
                  <a:pt x="0" y="0"/>
                </a:moveTo>
                <a:lnTo>
                  <a:pt x="1104148" y="0"/>
                </a:lnTo>
                <a:lnTo>
                  <a:pt x="1104148" y="1829160"/>
                </a:lnTo>
                <a:lnTo>
                  <a:pt x="0" y="18291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2" name="Freeform 22"/>
          <p:cNvSpPr/>
          <p:nvPr/>
        </p:nvSpPr>
        <p:spPr>
          <a:xfrm>
            <a:off x="14416083" y="1079587"/>
            <a:ext cx="1104148" cy="1829161"/>
          </a:xfrm>
          <a:custGeom>
            <a:avLst/>
            <a:gdLst/>
            <a:ahLst/>
            <a:cxnLst/>
            <a:rect l="l" t="t" r="r" b="b"/>
            <a:pathLst>
              <a:path w="1104148" h="1829161">
                <a:moveTo>
                  <a:pt x="0" y="0"/>
                </a:moveTo>
                <a:lnTo>
                  <a:pt x="1104148" y="0"/>
                </a:lnTo>
                <a:lnTo>
                  <a:pt x="1104148" y="1829160"/>
                </a:lnTo>
                <a:lnTo>
                  <a:pt x="0" y="18291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3" name="Freeform 23"/>
          <p:cNvSpPr/>
          <p:nvPr/>
        </p:nvSpPr>
        <p:spPr>
          <a:xfrm rot="450598">
            <a:off x="16339856" y="3127869"/>
            <a:ext cx="743325" cy="2743818"/>
          </a:xfrm>
          <a:custGeom>
            <a:avLst/>
            <a:gdLst/>
            <a:ahLst/>
            <a:cxnLst/>
            <a:rect l="l" t="t" r="r" b="b"/>
            <a:pathLst>
              <a:path w="743325" h="2743818">
                <a:moveTo>
                  <a:pt x="0" y="0"/>
                </a:moveTo>
                <a:lnTo>
                  <a:pt x="743325" y="0"/>
                </a:lnTo>
                <a:lnTo>
                  <a:pt x="743325" y="2743818"/>
                </a:lnTo>
                <a:lnTo>
                  <a:pt x="0" y="27438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24" name="Group 24"/>
          <p:cNvGrpSpPr/>
          <p:nvPr/>
        </p:nvGrpSpPr>
        <p:grpSpPr>
          <a:xfrm>
            <a:off x="4651966" y="1828455"/>
            <a:ext cx="229651" cy="229651"/>
            <a:chOff x="0" y="0"/>
            <a:chExt cx="6350000" cy="6350000"/>
          </a:xfrm>
        </p:grpSpPr>
        <p:sp>
          <p:nvSpPr>
            <p:cNvPr id="25" name="Freeform 2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26" name="Freeform 26"/>
          <p:cNvSpPr/>
          <p:nvPr/>
        </p:nvSpPr>
        <p:spPr>
          <a:xfrm>
            <a:off x="558467" y="4269523"/>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7" name="Freeform 27"/>
          <p:cNvSpPr/>
          <p:nvPr/>
        </p:nvSpPr>
        <p:spPr>
          <a:xfrm rot="-771795">
            <a:off x="717946" y="8803556"/>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29" name="Group 29"/>
          <p:cNvGrpSpPr>
            <a:grpSpLocks noChangeAspect="1"/>
          </p:cNvGrpSpPr>
          <p:nvPr/>
        </p:nvGrpSpPr>
        <p:grpSpPr>
          <a:xfrm rot="-874149">
            <a:off x="2072612" y="897413"/>
            <a:ext cx="498419" cy="262574"/>
            <a:chOff x="0" y="0"/>
            <a:chExt cx="1610360" cy="848360"/>
          </a:xfrm>
        </p:grpSpPr>
        <p:sp>
          <p:nvSpPr>
            <p:cNvPr id="30" name="Freeform 3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
        <p:nvSpPr>
          <p:cNvPr id="31" name="Freeform 31"/>
          <p:cNvSpPr/>
          <p:nvPr/>
        </p:nvSpPr>
        <p:spPr>
          <a:xfrm>
            <a:off x="907737" y="1484498"/>
            <a:ext cx="511826" cy="458783"/>
          </a:xfrm>
          <a:custGeom>
            <a:avLst/>
            <a:gdLst/>
            <a:ahLst/>
            <a:cxnLst/>
            <a:rect l="l" t="t" r="r" b="b"/>
            <a:pathLst>
              <a:path w="511826" h="458783">
                <a:moveTo>
                  <a:pt x="0" y="0"/>
                </a:moveTo>
                <a:lnTo>
                  <a:pt x="511826" y="0"/>
                </a:lnTo>
                <a:lnTo>
                  <a:pt x="511826" y="458782"/>
                </a:lnTo>
                <a:lnTo>
                  <a:pt x="0" y="4587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32" name="Group 32"/>
          <p:cNvGrpSpPr/>
          <p:nvPr/>
        </p:nvGrpSpPr>
        <p:grpSpPr>
          <a:xfrm>
            <a:off x="17275074" y="5970988"/>
            <a:ext cx="229651" cy="229651"/>
            <a:chOff x="0" y="0"/>
            <a:chExt cx="6350000" cy="6350000"/>
          </a:xfrm>
        </p:grpSpPr>
        <p:sp>
          <p:nvSpPr>
            <p:cNvPr id="33" name="Freeform 3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34" name="Freeform 34"/>
          <p:cNvSpPr/>
          <p:nvPr/>
        </p:nvSpPr>
        <p:spPr>
          <a:xfrm>
            <a:off x="15391207" y="5143500"/>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5" name="Freeform 35"/>
          <p:cNvSpPr/>
          <p:nvPr/>
        </p:nvSpPr>
        <p:spPr>
          <a:xfrm rot="-771795">
            <a:off x="16785211" y="2124994"/>
            <a:ext cx="433712" cy="411632"/>
          </a:xfrm>
          <a:custGeom>
            <a:avLst/>
            <a:gdLst/>
            <a:ahLst/>
            <a:cxnLst/>
            <a:rect l="l" t="t" r="r" b="b"/>
            <a:pathLst>
              <a:path w="433712" h="411632">
                <a:moveTo>
                  <a:pt x="0" y="0"/>
                </a:moveTo>
                <a:lnTo>
                  <a:pt x="433711" y="0"/>
                </a:lnTo>
                <a:lnTo>
                  <a:pt x="433711" y="411631"/>
                </a:lnTo>
                <a:lnTo>
                  <a:pt x="0" y="4116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6" name="Freeform 36"/>
          <p:cNvSpPr/>
          <p:nvPr/>
        </p:nvSpPr>
        <p:spPr>
          <a:xfrm>
            <a:off x="16247457" y="746672"/>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nvGrpSpPr>
          <p:cNvPr id="37" name="Group 37"/>
          <p:cNvGrpSpPr>
            <a:grpSpLocks noChangeAspect="1"/>
          </p:cNvGrpSpPr>
          <p:nvPr/>
        </p:nvGrpSpPr>
        <p:grpSpPr>
          <a:xfrm rot="-874149">
            <a:off x="17140690" y="9008664"/>
            <a:ext cx="498419" cy="262574"/>
            <a:chOff x="0" y="0"/>
            <a:chExt cx="1610360" cy="848360"/>
          </a:xfrm>
        </p:grpSpPr>
        <p:sp>
          <p:nvSpPr>
            <p:cNvPr id="38" name="Freeform 3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
        <p:nvSpPr>
          <p:cNvPr id="39" name="Freeform 39"/>
          <p:cNvSpPr/>
          <p:nvPr/>
        </p:nvSpPr>
        <p:spPr>
          <a:xfrm>
            <a:off x="14879380" y="3514890"/>
            <a:ext cx="511826" cy="458783"/>
          </a:xfrm>
          <a:custGeom>
            <a:avLst/>
            <a:gdLst/>
            <a:ahLst/>
            <a:cxnLst/>
            <a:rect l="l" t="t" r="r" b="b"/>
            <a:pathLst>
              <a:path w="511826" h="458783">
                <a:moveTo>
                  <a:pt x="0" y="0"/>
                </a:moveTo>
                <a:lnTo>
                  <a:pt x="511827" y="0"/>
                </a:lnTo>
                <a:lnTo>
                  <a:pt x="511827" y="458782"/>
                </a:lnTo>
                <a:lnTo>
                  <a:pt x="0" y="4587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20" name="Picture 19">
            <a:extLst>
              <a:ext uri="{FF2B5EF4-FFF2-40B4-BE49-F238E27FC236}">
                <a16:creationId xmlns:a16="http://schemas.microsoft.com/office/drawing/2014/main" id="{24357C48-8FB9-A723-65B4-9E7D3F86588D}"/>
              </a:ext>
            </a:extLst>
          </p:cNvPr>
          <p:cNvPicPr>
            <a:picLocks noChangeAspect="1"/>
          </p:cNvPicPr>
          <p:nvPr/>
        </p:nvPicPr>
        <p:blipFill>
          <a:blip r:embed="rId15"/>
          <a:stretch>
            <a:fillRect/>
          </a:stretch>
        </p:blipFill>
        <p:spPr>
          <a:xfrm>
            <a:off x="10772877" y="2718465"/>
            <a:ext cx="4747354" cy="3282518"/>
          </a:xfrm>
          <a:prstGeom prst="rect">
            <a:avLst/>
          </a:prstGeom>
        </p:spPr>
      </p:pic>
    </p:spTree>
    <p:extLst>
      <p:ext uri="{BB962C8B-B14F-4D97-AF65-F5344CB8AC3E}">
        <p14:creationId xmlns:p14="http://schemas.microsoft.com/office/powerpoint/2010/main" val="16878249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txBody>
          <a:bodyPr/>
          <a:lstStyle/>
          <a:p>
            <a:r>
              <a:rPr lang="en-US" b="0" i="0" dirty="0">
                <a:solidFill>
                  <a:srgbClr val="FFFFFF"/>
                </a:solidFill>
                <a:effectLst/>
                <a:latin typeface="Roboto" panose="02000000000000000000" pitchFamily="2" charset="0"/>
              </a:rPr>
              <a:t>https://</a:t>
            </a:r>
            <a:r>
              <a:rPr lang="en-US" b="0" i="0" dirty="0" err="1">
                <a:solidFill>
                  <a:srgbClr val="FFFFFF"/>
                </a:solidFill>
                <a:effectLst/>
                <a:latin typeface="Roboto" panose="02000000000000000000" pitchFamily="2" charset="0"/>
              </a:rPr>
              <a:t>i.gifer.com</a:t>
            </a:r>
            <a:r>
              <a:rPr lang="en-US" b="0" i="0" dirty="0">
                <a:solidFill>
                  <a:srgbClr val="FFFFFF"/>
                </a:solidFill>
                <a:effectLst/>
                <a:latin typeface="Roboto" panose="02000000000000000000" pitchFamily="2" charset="0"/>
              </a:rPr>
              <a:t>/T5rA.gif</a:t>
            </a:r>
            <a:endParaRPr lang="en-US" dirty="0"/>
          </a:p>
        </p:txBody>
      </p:sp>
      <p:grpSp>
        <p:nvGrpSpPr>
          <p:cNvPr id="3" name="Group 3"/>
          <p:cNvGrpSpPr/>
          <p:nvPr/>
        </p:nvGrpSpPr>
        <p:grpSpPr>
          <a:xfrm>
            <a:off x="-899186" y="-741845"/>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1AB5DB"/>
              </a:solidFill>
            </p:spPr>
            <p:txBody>
              <a:bodyPr/>
              <a:lstStyle/>
              <a:p>
                <a:endParaRPr lang="en-US"/>
              </a:p>
            </p:txBody>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1AB5DB"/>
              </a:solidFill>
            </p:spPr>
            <p:txBody>
              <a:bodyPr/>
              <a:lstStyle/>
              <a:p>
                <a:endParaRPr lang="en-US"/>
              </a:p>
            </p:txBody>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1AB5DB"/>
              </a:solidFill>
            </p:spPr>
            <p:txBody>
              <a:bodyPr/>
              <a:lstStyle/>
              <a:p>
                <a:endParaRPr lang="en-US"/>
              </a:p>
            </p:txBody>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1AB5DB"/>
              </a:solidFill>
            </p:spPr>
            <p:txBody>
              <a:bodyPr/>
              <a:lstStyle/>
              <a:p>
                <a:endParaRPr lang="en-US"/>
              </a:p>
            </p:txBody>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6" name="TextBox 16"/>
          <p:cNvSpPr txBox="1"/>
          <p:nvPr/>
        </p:nvSpPr>
        <p:spPr>
          <a:xfrm>
            <a:off x="993897" y="2256148"/>
            <a:ext cx="15256000" cy="4013278"/>
          </a:xfrm>
          <a:prstGeom prst="rect">
            <a:avLst/>
          </a:prstGeom>
        </p:spPr>
        <p:txBody>
          <a:bodyPr wrap="square" lIns="0" tIns="0" rIns="0" bIns="0" rtlCol="0" anchor="t">
            <a:spAutoFit/>
          </a:bodyPr>
          <a:lstStyle/>
          <a:p>
            <a:pPr algn="ctr">
              <a:lnSpc>
                <a:spcPts val="4519"/>
              </a:lnSpc>
            </a:pPr>
            <a:r>
              <a:rPr lang="en-US" sz="3600" b="0" i="0" dirty="0">
                <a:solidFill>
                  <a:srgbClr val="000000"/>
                </a:solidFill>
                <a:effectLst/>
                <a:latin typeface="AvenirLTW01"/>
              </a:rPr>
              <a:t>When elements chemically combine, they form compounds with properties different from those of the individual elements. Ethanol, shown in </a:t>
            </a:r>
            <a:r>
              <a:rPr lang="en-US" sz="3600" b="1" i="0" u="none" strike="noStrike" dirty="0">
                <a:solidFill>
                  <a:srgbClr val="000000"/>
                </a:solidFill>
                <a:effectLst/>
                <a:latin typeface="AvenirLTW01"/>
              </a:rPr>
              <a:t>Figure 5</a:t>
            </a:r>
            <a:r>
              <a:rPr lang="en-US" sz="3600" b="0" i="0" dirty="0">
                <a:solidFill>
                  <a:srgbClr val="000000"/>
                </a:solidFill>
                <a:effectLst/>
                <a:latin typeface="AvenirLTW01"/>
              </a:rPr>
              <a:t>, is a compound that contains carbon, but because it also contains hydrogen and oxygen, and the molecule has a particular shape, it has different properties than the pure forms of carbon, hydrogen, and oxygen. There are many different compounds made of different combinations and configurations of those three elements.</a:t>
            </a:r>
            <a:r>
              <a:rPr lang="en-US" sz="3600" b="0" i="0" u="sng" dirty="0">
                <a:solidFill>
                  <a:srgbClr val="000000"/>
                </a:solidFill>
                <a:effectLst/>
                <a:latin typeface="AvenirLTW01"/>
              </a:rPr>
              <a:t>.</a:t>
            </a:r>
            <a:endParaRPr lang="en-US" sz="3476" u="sng" dirty="0">
              <a:solidFill>
                <a:srgbClr val="003933"/>
              </a:solidFill>
              <a:latin typeface="Dosis Semi-Bold"/>
            </a:endParaRPr>
          </a:p>
        </p:txBody>
      </p:sp>
      <p:sp>
        <p:nvSpPr>
          <p:cNvPr id="17" name="TextBox 17"/>
          <p:cNvSpPr txBox="1"/>
          <p:nvPr/>
        </p:nvSpPr>
        <p:spPr>
          <a:xfrm>
            <a:off x="3337640" y="867490"/>
            <a:ext cx="11344827" cy="1269578"/>
          </a:xfrm>
          <a:prstGeom prst="rect">
            <a:avLst/>
          </a:prstGeom>
        </p:spPr>
        <p:txBody>
          <a:bodyPr lIns="0" tIns="0" rIns="0" bIns="0" rtlCol="0" anchor="t">
            <a:spAutoFit/>
          </a:bodyPr>
          <a:lstStyle/>
          <a:p>
            <a:pPr algn="ctr">
              <a:lnSpc>
                <a:spcPts val="9900"/>
              </a:lnSpc>
            </a:pPr>
            <a:r>
              <a:rPr lang="en-US" sz="6000" b="1" i="0" dirty="0">
                <a:solidFill>
                  <a:srgbClr val="006B66"/>
                </a:solidFill>
                <a:effectLst/>
                <a:latin typeface="Matura MT Script Capitals" panose="03020802060602070202" pitchFamily="66" charset="77"/>
              </a:rPr>
              <a:t>Compounds</a:t>
            </a:r>
            <a:endParaRPr lang="en-US" sz="6000" spc="544" dirty="0">
              <a:solidFill>
                <a:srgbClr val="00AD9C"/>
              </a:solidFill>
              <a:latin typeface="Matura MT Script Capitals" panose="03020802060602070202" pitchFamily="66" charset="77"/>
            </a:endParaRPr>
          </a:p>
        </p:txBody>
      </p:sp>
      <p:sp>
        <p:nvSpPr>
          <p:cNvPr id="18" name="Freeform 18"/>
          <p:cNvSpPr/>
          <p:nvPr/>
        </p:nvSpPr>
        <p:spPr>
          <a:xfrm>
            <a:off x="2490676" y="248813"/>
            <a:ext cx="1104148" cy="1829161"/>
          </a:xfrm>
          <a:custGeom>
            <a:avLst/>
            <a:gdLst/>
            <a:ahLst/>
            <a:cxnLst/>
            <a:rect l="l" t="t" r="r" b="b"/>
            <a:pathLst>
              <a:path w="1104148" h="1829161">
                <a:moveTo>
                  <a:pt x="0" y="0"/>
                </a:moveTo>
                <a:lnTo>
                  <a:pt x="1104148" y="0"/>
                </a:lnTo>
                <a:lnTo>
                  <a:pt x="1104148" y="1829160"/>
                </a:lnTo>
                <a:lnTo>
                  <a:pt x="0" y="18291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2" name="Freeform 22"/>
          <p:cNvSpPr/>
          <p:nvPr/>
        </p:nvSpPr>
        <p:spPr>
          <a:xfrm>
            <a:off x="14886445" y="482185"/>
            <a:ext cx="1104148" cy="1829161"/>
          </a:xfrm>
          <a:custGeom>
            <a:avLst/>
            <a:gdLst/>
            <a:ahLst/>
            <a:cxnLst/>
            <a:rect l="l" t="t" r="r" b="b"/>
            <a:pathLst>
              <a:path w="1104148" h="1829161">
                <a:moveTo>
                  <a:pt x="0" y="0"/>
                </a:moveTo>
                <a:lnTo>
                  <a:pt x="1104148" y="0"/>
                </a:lnTo>
                <a:lnTo>
                  <a:pt x="1104148" y="1829160"/>
                </a:lnTo>
                <a:lnTo>
                  <a:pt x="0" y="18291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3" name="Freeform 23"/>
          <p:cNvSpPr/>
          <p:nvPr/>
        </p:nvSpPr>
        <p:spPr>
          <a:xfrm rot="450598">
            <a:off x="16339856" y="3127869"/>
            <a:ext cx="743325" cy="2743818"/>
          </a:xfrm>
          <a:custGeom>
            <a:avLst/>
            <a:gdLst/>
            <a:ahLst/>
            <a:cxnLst/>
            <a:rect l="l" t="t" r="r" b="b"/>
            <a:pathLst>
              <a:path w="743325" h="2743818">
                <a:moveTo>
                  <a:pt x="0" y="0"/>
                </a:moveTo>
                <a:lnTo>
                  <a:pt x="743325" y="0"/>
                </a:lnTo>
                <a:lnTo>
                  <a:pt x="743325" y="2743818"/>
                </a:lnTo>
                <a:lnTo>
                  <a:pt x="0" y="27438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24" name="Group 24"/>
          <p:cNvGrpSpPr/>
          <p:nvPr/>
        </p:nvGrpSpPr>
        <p:grpSpPr>
          <a:xfrm>
            <a:off x="4651966" y="1828455"/>
            <a:ext cx="229651" cy="229651"/>
            <a:chOff x="0" y="0"/>
            <a:chExt cx="6350000" cy="6350000"/>
          </a:xfrm>
        </p:grpSpPr>
        <p:sp>
          <p:nvSpPr>
            <p:cNvPr id="25" name="Freeform 2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26" name="Freeform 26"/>
          <p:cNvSpPr/>
          <p:nvPr/>
        </p:nvSpPr>
        <p:spPr>
          <a:xfrm>
            <a:off x="558467" y="4269523"/>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7" name="Freeform 27"/>
          <p:cNvSpPr/>
          <p:nvPr/>
        </p:nvSpPr>
        <p:spPr>
          <a:xfrm rot="-771795">
            <a:off x="717946" y="8803556"/>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29" name="Group 29"/>
          <p:cNvGrpSpPr>
            <a:grpSpLocks noChangeAspect="1"/>
          </p:cNvGrpSpPr>
          <p:nvPr/>
        </p:nvGrpSpPr>
        <p:grpSpPr>
          <a:xfrm rot="-874149">
            <a:off x="2072612" y="897413"/>
            <a:ext cx="498419" cy="262574"/>
            <a:chOff x="0" y="0"/>
            <a:chExt cx="1610360" cy="848360"/>
          </a:xfrm>
        </p:grpSpPr>
        <p:sp>
          <p:nvSpPr>
            <p:cNvPr id="30" name="Freeform 3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
        <p:nvSpPr>
          <p:cNvPr id="31" name="Freeform 31"/>
          <p:cNvSpPr/>
          <p:nvPr/>
        </p:nvSpPr>
        <p:spPr>
          <a:xfrm>
            <a:off x="907737" y="1484498"/>
            <a:ext cx="511826" cy="458783"/>
          </a:xfrm>
          <a:custGeom>
            <a:avLst/>
            <a:gdLst/>
            <a:ahLst/>
            <a:cxnLst/>
            <a:rect l="l" t="t" r="r" b="b"/>
            <a:pathLst>
              <a:path w="511826" h="458783">
                <a:moveTo>
                  <a:pt x="0" y="0"/>
                </a:moveTo>
                <a:lnTo>
                  <a:pt x="511826" y="0"/>
                </a:lnTo>
                <a:lnTo>
                  <a:pt x="511826" y="458782"/>
                </a:lnTo>
                <a:lnTo>
                  <a:pt x="0" y="4587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32" name="Group 32"/>
          <p:cNvGrpSpPr/>
          <p:nvPr/>
        </p:nvGrpSpPr>
        <p:grpSpPr>
          <a:xfrm>
            <a:off x="17275074" y="5970988"/>
            <a:ext cx="229651" cy="229651"/>
            <a:chOff x="0" y="0"/>
            <a:chExt cx="6350000" cy="6350000"/>
          </a:xfrm>
        </p:grpSpPr>
        <p:sp>
          <p:nvSpPr>
            <p:cNvPr id="33" name="Freeform 3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34" name="Freeform 34"/>
          <p:cNvSpPr/>
          <p:nvPr/>
        </p:nvSpPr>
        <p:spPr>
          <a:xfrm>
            <a:off x="15713716" y="4931099"/>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5" name="Freeform 35"/>
          <p:cNvSpPr/>
          <p:nvPr/>
        </p:nvSpPr>
        <p:spPr>
          <a:xfrm rot="-771795">
            <a:off x="16785211" y="2124994"/>
            <a:ext cx="433712" cy="411632"/>
          </a:xfrm>
          <a:custGeom>
            <a:avLst/>
            <a:gdLst/>
            <a:ahLst/>
            <a:cxnLst/>
            <a:rect l="l" t="t" r="r" b="b"/>
            <a:pathLst>
              <a:path w="433712" h="411632">
                <a:moveTo>
                  <a:pt x="0" y="0"/>
                </a:moveTo>
                <a:lnTo>
                  <a:pt x="433711" y="0"/>
                </a:lnTo>
                <a:lnTo>
                  <a:pt x="433711" y="411631"/>
                </a:lnTo>
                <a:lnTo>
                  <a:pt x="0" y="4116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6" name="Freeform 36"/>
          <p:cNvSpPr/>
          <p:nvPr/>
        </p:nvSpPr>
        <p:spPr>
          <a:xfrm>
            <a:off x="16247457" y="746672"/>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nvGrpSpPr>
          <p:cNvPr id="37" name="Group 37"/>
          <p:cNvGrpSpPr>
            <a:grpSpLocks noChangeAspect="1"/>
          </p:cNvGrpSpPr>
          <p:nvPr/>
        </p:nvGrpSpPr>
        <p:grpSpPr>
          <a:xfrm rot="-874149">
            <a:off x="17140690" y="9008664"/>
            <a:ext cx="498419" cy="262574"/>
            <a:chOff x="0" y="0"/>
            <a:chExt cx="1610360" cy="848360"/>
          </a:xfrm>
        </p:grpSpPr>
        <p:sp>
          <p:nvSpPr>
            <p:cNvPr id="38" name="Freeform 3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
        <p:nvSpPr>
          <p:cNvPr id="39" name="Freeform 39"/>
          <p:cNvSpPr/>
          <p:nvPr/>
        </p:nvSpPr>
        <p:spPr>
          <a:xfrm>
            <a:off x="11309082" y="1454839"/>
            <a:ext cx="511826" cy="458783"/>
          </a:xfrm>
          <a:custGeom>
            <a:avLst/>
            <a:gdLst/>
            <a:ahLst/>
            <a:cxnLst/>
            <a:rect l="l" t="t" r="r" b="b"/>
            <a:pathLst>
              <a:path w="511826" h="458783">
                <a:moveTo>
                  <a:pt x="0" y="0"/>
                </a:moveTo>
                <a:lnTo>
                  <a:pt x="511827" y="0"/>
                </a:lnTo>
                <a:lnTo>
                  <a:pt x="511827" y="458782"/>
                </a:lnTo>
                <a:lnTo>
                  <a:pt x="0" y="4587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20" name="Picture 19">
            <a:extLst>
              <a:ext uri="{FF2B5EF4-FFF2-40B4-BE49-F238E27FC236}">
                <a16:creationId xmlns:a16="http://schemas.microsoft.com/office/drawing/2014/main" id="{E55555EA-8DE1-0085-CAEC-6EBDCDB8757B}"/>
              </a:ext>
            </a:extLst>
          </p:cNvPr>
          <p:cNvPicPr>
            <a:picLocks noChangeAspect="1"/>
          </p:cNvPicPr>
          <p:nvPr/>
        </p:nvPicPr>
        <p:blipFill>
          <a:blip r:embed="rId15"/>
          <a:stretch>
            <a:fillRect/>
          </a:stretch>
        </p:blipFill>
        <p:spPr>
          <a:xfrm>
            <a:off x="9459916" y="5834543"/>
            <a:ext cx="7772400" cy="5024374"/>
          </a:xfrm>
          <a:prstGeom prst="rect">
            <a:avLst/>
          </a:prstGeom>
        </p:spPr>
      </p:pic>
    </p:spTree>
    <p:extLst>
      <p:ext uri="{BB962C8B-B14F-4D97-AF65-F5344CB8AC3E}">
        <p14:creationId xmlns:p14="http://schemas.microsoft.com/office/powerpoint/2010/main" val="24606354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55;p18">
            <a:extLst>
              <a:ext uri="{FF2B5EF4-FFF2-40B4-BE49-F238E27FC236}">
                <a16:creationId xmlns:a16="http://schemas.microsoft.com/office/drawing/2014/main" id="{C69D0340-A52C-4AE8-9076-F8E235B03AAC}"/>
              </a:ext>
            </a:extLst>
          </p:cNvPr>
          <p:cNvSpPr txBox="1">
            <a:spLocks/>
          </p:cNvSpPr>
          <p:nvPr/>
        </p:nvSpPr>
        <p:spPr>
          <a:xfrm>
            <a:off x="3463600" y="266700"/>
            <a:ext cx="11360800" cy="1068000"/>
          </a:xfrm>
          <a:prstGeom prst="rect">
            <a:avLst/>
          </a:prstGeom>
          <a:noFill/>
          <a:ln>
            <a:noFill/>
          </a:ln>
        </p:spPr>
        <p:txBody>
          <a:bodyPr spcFirstLastPara="1" wrap="square" lIns="121900" tIns="121900" rIns="121900" bIns="12190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spcBef>
                <a:spcPts val="0"/>
              </a:spcBef>
              <a:buClr>
                <a:schemeClr val="dk1"/>
              </a:buClr>
              <a:buSzPts val="990"/>
              <a:buFont typeface="Lemonada"/>
              <a:buNone/>
            </a:pPr>
            <a:r>
              <a:rPr lang="en-US" sz="5973" dirty="0">
                <a:solidFill>
                  <a:schemeClr val="dk1"/>
                </a:solidFill>
                <a:latin typeface="Lemonada"/>
                <a:ea typeface="Lemonada"/>
                <a:cs typeface="Lemonada"/>
                <a:sym typeface="Lemonada"/>
              </a:rPr>
              <a:t>Copybook Activation</a:t>
            </a:r>
          </a:p>
        </p:txBody>
      </p:sp>
      <p:sp>
        <p:nvSpPr>
          <p:cNvPr id="4" name="TextBox 3">
            <a:extLst>
              <a:ext uri="{FF2B5EF4-FFF2-40B4-BE49-F238E27FC236}">
                <a16:creationId xmlns:a16="http://schemas.microsoft.com/office/drawing/2014/main" id="{EDE1ED07-D626-42B5-A73C-88BD86A3E20A}"/>
              </a:ext>
            </a:extLst>
          </p:cNvPr>
          <p:cNvSpPr txBox="1"/>
          <p:nvPr/>
        </p:nvSpPr>
        <p:spPr>
          <a:xfrm>
            <a:off x="6165464" y="1701080"/>
            <a:ext cx="5957080" cy="707886"/>
          </a:xfrm>
          <a:prstGeom prst="rect">
            <a:avLst/>
          </a:prstGeom>
          <a:noFill/>
        </p:spPr>
        <p:txBody>
          <a:bodyPr wrap="none" rtlCol="0">
            <a:spAutoFit/>
          </a:bodyPr>
          <a:lstStyle/>
          <a:p>
            <a:pPr algn="ctr"/>
            <a:r>
              <a:rPr lang="en-US" altLang="en-SA" sz="4000" b="1" dirty="0"/>
              <a:t>Molecules and Compounds</a:t>
            </a:r>
            <a:endParaRPr lang="en-US" sz="4000" b="1" dirty="0"/>
          </a:p>
        </p:txBody>
      </p:sp>
      <p:pic>
        <p:nvPicPr>
          <p:cNvPr id="3" name="Picture 2">
            <a:extLst>
              <a:ext uri="{FF2B5EF4-FFF2-40B4-BE49-F238E27FC236}">
                <a16:creationId xmlns:a16="http://schemas.microsoft.com/office/drawing/2014/main" id="{81F96DFF-BAF6-4281-A727-7CA3088A6B95}"/>
              </a:ext>
            </a:extLst>
          </p:cNvPr>
          <p:cNvPicPr>
            <a:picLocks noChangeAspect="1"/>
          </p:cNvPicPr>
          <p:nvPr/>
        </p:nvPicPr>
        <p:blipFill>
          <a:blip r:embed="rId2"/>
          <a:stretch>
            <a:fillRect/>
          </a:stretch>
        </p:blipFill>
        <p:spPr>
          <a:xfrm>
            <a:off x="2057400" y="3162300"/>
            <a:ext cx="4058723" cy="2887133"/>
          </a:xfrm>
          <a:prstGeom prst="rect">
            <a:avLst/>
          </a:prstGeom>
        </p:spPr>
      </p:pic>
      <p:pic>
        <p:nvPicPr>
          <p:cNvPr id="2050" name="Picture 2" descr="Oxygen Molecule Diagram Photos, Images &amp; Pictures | Shutterstock">
            <a:extLst>
              <a:ext uri="{FF2B5EF4-FFF2-40B4-BE49-F238E27FC236}">
                <a16:creationId xmlns:a16="http://schemas.microsoft.com/office/drawing/2014/main" id="{9E15909E-8C6D-41C0-BDA0-347044B7E7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3300" y="2901716"/>
            <a:ext cx="3581400" cy="34082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odel of carbon dioxide CO2 molecule and chemical formulas. Geometric  structures and Illustration on white background. Educational and study  content of chimestry students. vector illustration. 27117761 Vector Art at  Vecteezy">
            <a:extLst>
              <a:ext uri="{FF2B5EF4-FFF2-40B4-BE49-F238E27FC236}">
                <a16:creationId xmlns:a16="http://schemas.microsoft.com/office/drawing/2014/main" id="{6009F14B-9E04-42CD-9CB5-51576450C50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71877" y="2408966"/>
            <a:ext cx="4362692" cy="436269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B685FBC-D600-46D1-BA56-9B95856AC504}"/>
              </a:ext>
            </a:extLst>
          </p:cNvPr>
          <p:cNvSpPr txBox="1"/>
          <p:nvPr/>
        </p:nvSpPr>
        <p:spPr>
          <a:xfrm>
            <a:off x="12976181" y="5829300"/>
            <a:ext cx="2754087" cy="584775"/>
          </a:xfrm>
          <a:prstGeom prst="rect">
            <a:avLst/>
          </a:prstGeom>
          <a:noFill/>
        </p:spPr>
        <p:txBody>
          <a:bodyPr wrap="none" rtlCol="0">
            <a:spAutoFit/>
          </a:bodyPr>
          <a:lstStyle/>
          <a:p>
            <a:pPr algn="ctr"/>
            <a:r>
              <a:rPr lang="en-US" altLang="en-SA" sz="3200" b="1" dirty="0"/>
              <a:t>Carbon dioxide</a:t>
            </a:r>
            <a:endParaRPr lang="en-US" sz="3200" b="1" dirty="0"/>
          </a:p>
        </p:txBody>
      </p:sp>
    </p:spTree>
    <p:extLst>
      <p:ext uri="{BB962C8B-B14F-4D97-AF65-F5344CB8AC3E}">
        <p14:creationId xmlns:p14="http://schemas.microsoft.com/office/powerpoint/2010/main" val="17364384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txBody>
          <a:bodyPr/>
          <a:lstStyle/>
          <a:p>
            <a:endParaRPr lang="en-US"/>
          </a:p>
        </p:txBody>
      </p:sp>
      <p:grpSp>
        <p:nvGrpSpPr>
          <p:cNvPr id="3" name="Group 3"/>
          <p:cNvGrpSpPr/>
          <p:nvPr/>
        </p:nvGrpSpPr>
        <p:grpSpPr>
          <a:xfrm>
            <a:off x="-869488" y="-691026"/>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1AB5DB"/>
              </a:solidFill>
            </p:spPr>
            <p:txBody>
              <a:bodyPr/>
              <a:lstStyle/>
              <a:p>
                <a:endParaRPr lang="en-US"/>
              </a:p>
            </p:txBody>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1AB5DB"/>
              </a:solidFill>
            </p:spPr>
            <p:txBody>
              <a:bodyPr/>
              <a:lstStyle/>
              <a:p>
                <a:endParaRPr lang="en-US"/>
              </a:p>
            </p:txBody>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1AB5DB"/>
              </a:solidFill>
            </p:spPr>
            <p:txBody>
              <a:bodyPr/>
              <a:lstStyle/>
              <a:p>
                <a:endParaRPr lang="en-US"/>
              </a:p>
            </p:txBody>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1AB5DB"/>
              </a:solidFill>
            </p:spPr>
            <p:txBody>
              <a:bodyPr/>
              <a:lstStyle/>
              <a:p>
                <a:endParaRPr lang="en-US"/>
              </a:p>
            </p:txBody>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8" name="Freeform 18"/>
          <p:cNvSpPr/>
          <p:nvPr/>
        </p:nvSpPr>
        <p:spPr>
          <a:xfrm>
            <a:off x="2618050" y="1079587"/>
            <a:ext cx="1104148" cy="1829161"/>
          </a:xfrm>
          <a:custGeom>
            <a:avLst/>
            <a:gdLst/>
            <a:ahLst/>
            <a:cxnLst/>
            <a:rect l="l" t="t" r="r" b="b"/>
            <a:pathLst>
              <a:path w="1104148" h="1829161">
                <a:moveTo>
                  <a:pt x="0" y="0"/>
                </a:moveTo>
                <a:lnTo>
                  <a:pt x="1104148" y="0"/>
                </a:lnTo>
                <a:lnTo>
                  <a:pt x="1104148" y="1829160"/>
                </a:lnTo>
                <a:lnTo>
                  <a:pt x="0" y="18291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2" name="Freeform 22"/>
          <p:cNvSpPr/>
          <p:nvPr/>
        </p:nvSpPr>
        <p:spPr>
          <a:xfrm>
            <a:off x="14416083" y="1079587"/>
            <a:ext cx="1104148" cy="1829161"/>
          </a:xfrm>
          <a:custGeom>
            <a:avLst/>
            <a:gdLst/>
            <a:ahLst/>
            <a:cxnLst/>
            <a:rect l="l" t="t" r="r" b="b"/>
            <a:pathLst>
              <a:path w="1104148" h="1829161">
                <a:moveTo>
                  <a:pt x="0" y="0"/>
                </a:moveTo>
                <a:lnTo>
                  <a:pt x="1104148" y="0"/>
                </a:lnTo>
                <a:lnTo>
                  <a:pt x="1104148" y="1829160"/>
                </a:lnTo>
                <a:lnTo>
                  <a:pt x="0" y="18291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3" name="Freeform 23"/>
          <p:cNvSpPr/>
          <p:nvPr/>
        </p:nvSpPr>
        <p:spPr>
          <a:xfrm rot="450598">
            <a:off x="16339856" y="3127869"/>
            <a:ext cx="743325" cy="2743818"/>
          </a:xfrm>
          <a:custGeom>
            <a:avLst/>
            <a:gdLst/>
            <a:ahLst/>
            <a:cxnLst/>
            <a:rect l="l" t="t" r="r" b="b"/>
            <a:pathLst>
              <a:path w="743325" h="2743818">
                <a:moveTo>
                  <a:pt x="0" y="0"/>
                </a:moveTo>
                <a:lnTo>
                  <a:pt x="743325" y="0"/>
                </a:lnTo>
                <a:lnTo>
                  <a:pt x="743325" y="2743818"/>
                </a:lnTo>
                <a:lnTo>
                  <a:pt x="0" y="27438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24" name="Group 24"/>
          <p:cNvGrpSpPr/>
          <p:nvPr/>
        </p:nvGrpSpPr>
        <p:grpSpPr>
          <a:xfrm>
            <a:off x="4651966" y="1828455"/>
            <a:ext cx="229651" cy="229651"/>
            <a:chOff x="0" y="0"/>
            <a:chExt cx="6350000" cy="6350000"/>
          </a:xfrm>
        </p:grpSpPr>
        <p:sp>
          <p:nvSpPr>
            <p:cNvPr id="25" name="Freeform 2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26" name="Freeform 26"/>
          <p:cNvSpPr/>
          <p:nvPr/>
        </p:nvSpPr>
        <p:spPr>
          <a:xfrm>
            <a:off x="558467" y="4269523"/>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7" name="Freeform 27"/>
          <p:cNvSpPr/>
          <p:nvPr/>
        </p:nvSpPr>
        <p:spPr>
          <a:xfrm rot="-771795">
            <a:off x="717946" y="8803556"/>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29" name="Group 29"/>
          <p:cNvGrpSpPr>
            <a:grpSpLocks noChangeAspect="1"/>
          </p:cNvGrpSpPr>
          <p:nvPr/>
        </p:nvGrpSpPr>
        <p:grpSpPr>
          <a:xfrm rot="-874149">
            <a:off x="2072612" y="897413"/>
            <a:ext cx="498419" cy="262574"/>
            <a:chOff x="0" y="0"/>
            <a:chExt cx="1610360" cy="848360"/>
          </a:xfrm>
        </p:grpSpPr>
        <p:sp>
          <p:nvSpPr>
            <p:cNvPr id="30" name="Freeform 3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
        <p:nvSpPr>
          <p:cNvPr id="31" name="Freeform 31"/>
          <p:cNvSpPr/>
          <p:nvPr/>
        </p:nvSpPr>
        <p:spPr>
          <a:xfrm>
            <a:off x="907737" y="1484498"/>
            <a:ext cx="511826" cy="458783"/>
          </a:xfrm>
          <a:custGeom>
            <a:avLst/>
            <a:gdLst/>
            <a:ahLst/>
            <a:cxnLst/>
            <a:rect l="l" t="t" r="r" b="b"/>
            <a:pathLst>
              <a:path w="511826" h="458783">
                <a:moveTo>
                  <a:pt x="0" y="0"/>
                </a:moveTo>
                <a:lnTo>
                  <a:pt x="511826" y="0"/>
                </a:lnTo>
                <a:lnTo>
                  <a:pt x="511826" y="458782"/>
                </a:lnTo>
                <a:lnTo>
                  <a:pt x="0" y="4587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32" name="Group 32"/>
          <p:cNvGrpSpPr/>
          <p:nvPr/>
        </p:nvGrpSpPr>
        <p:grpSpPr>
          <a:xfrm>
            <a:off x="17275074" y="5970988"/>
            <a:ext cx="229651" cy="229651"/>
            <a:chOff x="0" y="0"/>
            <a:chExt cx="6350000" cy="6350000"/>
          </a:xfrm>
        </p:grpSpPr>
        <p:sp>
          <p:nvSpPr>
            <p:cNvPr id="33" name="Freeform 3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34" name="Freeform 34"/>
          <p:cNvSpPr/>
          <p:nvPr/>
        </p:nvSpPr>
        <p:spPr>
          <a:xfrm>
            <a:off x="15391207" y="5143500"/>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5" name="Freeform 35"/>
          <p:cNvSpPr/>
          <p:nvPr/>
        </p:nvSpPr>
        <p:spPr>
          <a:xfrm rot="-771795">
            <a:off x="16785211" y="2124994"/>
            <a:ext cx="433712" cy="411632"/>
          </a:xfrm>
          <a:custGeom>
            <a:avLst/>
            <a:gdLst/>
            <a:ahLst/>
            <a:cxnLst/>
            <a:rect l="l" t="t" r="r" b="b"/>
            <a:pathLst>
              <a:path w="433712" h="411632">
                <a:moveTo>
                  <a:pt x="0" y="0"/>
                </a:moveTo>
                <a:lnTo>
                  <a:pt x="433711" y="0"/>
                </a:lnTo>
                <a:lnTo>
                  <a:pt x="433711" y="411631"/>
                </a:lnTo>
                <a:lnTo>
                  <a:pt x="0" y="4116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6" name="Freeform 36"/>
          <p:cNvSpPr/>
          <p:nvPr/>
        </p:nvSpPr>
        <p:spPr>
          <a:xfrm>
            <a:off x="16247457" y="746672"/>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nvGrpSpPr>
          <p:cNvPr id="37" name="Group 37"/>
          <p:cNvGrpSpPr>
            <a:grpSpLocks noChangeAspect="1"/>
          </p:cNvGrpSpPr>
          <p:nvPr/>
        </p:nvGrpSpPr>
        <p:grpSpPr>
          <a:xfrm rot="-874149">
            <a:off x="17140690" y="9008664"/>
            <a:ext cx="498419" cy="262574"/>
            <a:chOff x="0" y="0"/>
            <a:chExt cx="1610360" cy="848360"/>
          </a:xfrm>
        </p:grpSpPr>
        <p:sp>
          <p:nvSpPr>
            <p:cNvPr id="38" name="Freeform 3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
        <p:nvSpPr>
          <p:cNvPr id="39" name="Freeform 39"/>
          <p:cNvSpPr/>
          <p:nvPr/>
        </p:nvSpPr>
        <p:spPr>
          <a:xfrm>
            <a:off x="14879380" y="3514890"/>
            <a:ext cx="511826" cy="458783"/>
          </a:xfrm>
          <a:custGeom>
            <a:avLst/>
            <a:gdLst/>
            <a:ahLst/>
            <a:cxnLst/>
            <a:rect l="l" t="t" r="r" b="b"/>
            <a:pathLst>
              <a:path w="511826" h="458783">
                <a:moveTo>
                  <a:pt x="0" y="0"/>
                </a:moveTo>
                <a:lnTo>
                  <a:pt x="511827" y="0"/>
                </a:lnTo>
                <a:lnTo>
                  <a:pt x="511827" y="458782"/>
                </a:lnTo>
                <a:lnTo>
                  <a:pt x="0" y="4587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19" name="Picture 18">
            <a:extLst>
              <a:ext uri="{FF2B5EF4-FFF2-40B4-BE49-F238E27FC236}">
                <a16:creationId xmlns:a16="http://schemas.microsoft.com/office/drawing/2014/main" id="{93EAAD52-EE2F-1C13-67C7-E59FE447AFCD}"/>
              </a:ext>
            </a:extLst>
          </p:cNvPr>
          <p:cNvPicPr>
            <a:picLocks noChangeAspect="1"/>
          </p:cNvPicPr>
          <p:nvPr/>
        </p:nvPicPr>
        <p:blipFill>
          <a:blip r:embed="rId15"/>
          <a:stretch>
            <a:fillRect/>
          </a:stretch>
        </p:blipFill>
        <p:spPr>
          <a:xfrm>
            <a:off x="4254598" y="1545635"/>
            <a:ext cx="9771772" cy="2428038"/>
          </a:xfrm>
          <a:prstGeom prst="rect">
            <a:avLst/>
          </a:prstGeom>
        </p:spPr>
      </p:pic>
      <p:pic>
        <p:nvPicPr>
          <p:cNvPr id="20" name="Picture 19">
            <a:extLst>
              <a:ext uri="{FF2B5EF4-FFF2-40B4-BE49-F238E27FC236}">
                <a16:creationId xmlns:a16="http://schemas.microsoft.com/office/drawing/2014/main" id="{6C46AEFC-9983-02BD-F443-78FA421D5737}"/>
              </a:ext>
            </a:extLst>
          </p:cNvPr>
          <p:cNvPicPr>
            <a:picLocks noChangeAspect="1"/>
          </p:cNvPicPr>
          <p:nvPr/>
        </p:nvPicPr>
        <p:blipFill>
          <a:blip r:embed="rId16"/>
          <a:stretch>
            <a:fillRect/>
          </a:stretch>
        </p:blipFill>
        <p:spPr>
          <a:xfrm>
            <a:off x="3200399" y="4256493"/>
            <a:ext cx="11138535" cy="4202052"/>
          </a:xfrm>
          <a:prstGeom prst="rect">
            <a:avLst/>
          </a:prstGeom>
        </p:spPr>
      </p:pic>
    </p:spTree>
    <p:extLst>
      <p:ext uri="{BB962C8B-B14F-4D97-AF65-F5344CB8AC3E}">
        <p14:creationId xmlns:p14="http://schemas.microsoft.com/office/powerpoint/2010/main" val="2729560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txBody>
          <a:bodyPr/>
          <a:lstStyle/>
          <a:p>
            <a:r>
              <a:rPr lang="en-US" b="0" i="0" dirty="0">
                <a:solidFill>
                  <a:srgbClr val="FFFFFF"/>
                </a:solidFill>
                <a:effectLst/>
                <a:latin typeface="Roboto" panose="02000000000000000000" pitchFamily="2" charset="0"/>
              </a:rPr>
              <a:t>https://</a:t>
            </a:r>
            <a:r>
              <a:rPr lang="en-US" b="0" i="0" dirty="0" err="1">
                <a:solidFill>
                  <a:srgbClr val="FFFFFF"/>
                </a:solidFill>
                <a:effectLst/>
                <a:latin typeface="Roboto" panose="02000000000000000000" pitchFamily="2" charset="0"/>
              </a:rPr>
              <a:t>i.gifer.com</a:t>
            </a:r>
            <a:r>
              <a:rPr lang="en-US" b="0" i="0" dirty="0">
                <a:solidFill>
                  <a:srgbClr val="FFFFFF"/>
                </a:solidFill>
                <a:effectLst/>
                <a:latin typeface="Roboto" panose="02000000000000000000" pitchFamily="2" charset="0"/>
              </a:rPr>
              <a:t>/T5rA.gif</a:t>
            </a:r>
            <a:endParaRPr lang="en-US" dirty="0"/>
          </a:p>
        </p:txBody>
      </p:sp>
      <p:grpSp>
        <p:nvGrpSpPr>
          <p:cNvPr id="3" name="Group 3"/>
          <p:cNvGrpSpPr/>
          <p:nvPr/>
        </p:nvGrpSpPr>
        <p:grpSpPr>
          <a:xfrm>
            <a:off x="-899186" y="-741845"/>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1AB5DB"/>
              </a:solidFill>
            </p:spPr>
            <p:txBody>
              <a:bodyPr/>
              <a:lstStyle/>
              <a:p>
                <a:endParaRPr lang="en-US"/>
              </a:p>
            </p:txBody>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1AB5DB"/>
              </a:solidFill>
            </p:spPr>
            <p:txBody>
              <a:bodyPr/>
              <a:lstStyle/>
              <a:p>
                <a:endParaRPr lang="en-US"/>
              </a:p>
            </p:txBody>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1AB5DB"/>
              </a:solidFill>
            </p:spPr>
            <p:txBody>
              <a:bodyPr/>
              <a:lstStyle/>
              <a:p>
                <a:endParaRPr lang="en-US"/>
              </a:p>
            </p:txBody>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1AB5DB"/>
              </a:solidFill>
            </p:spPr>
            <p:txBody>
              <a:bodyPr/>
              <a:lstStyle/>
              <a:p>
                <a:endParaRPr lang="en-US"/>
              </a:p>
            </p:txBody>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6" name="TextBox 16"/>
          <p:cNvSpPr txBox="1"/>
          <p:nvPr/>
        </p:nvSpPr>
        <p:spPr>
          <a:xfrm>
            <a:off x="993897" y="2256148"/>
            <a:ext cx="9064503" cy="5193729"/>
          </a:xfrm>
          <a:prstGeom prst="rect">
            <a:avLst/>
          </a:prstGeom>
        </p:spPr>
        <p:txBody>
          <a:bodyPr wrap="square" lIns="0" tIns="0" rIns="0" bIns="0" rtlCol="0" anchor="t">
            <a:spAutoFit/>
          </a:bodyPr>
          <a:lstStyle/>
          <a:p>
            <a:pPr algn="ctr">
              <a:lnSpc>
                <a:spcPts val="4519"/>
              </a:lnSpc>
            </a:pPr>
            <a:r>
              <a:rPr lang="en-US" sz="4000" dirty="0"/>
              <a:t>You have learned that elements and compounds are substances. Most of the things found in nature, however, are not simple elements or compounds—they are mixtures.</a:t>
            </a:r>
          </a:p>
          <a:p>
            <a:pPr algn="ctr">
              <a:lnSpc>
                <a:spcPts val="4519"/>
              </a:lnSpc>
            </a:pPr>
            <a:r>
              <a:rPr lang="en-US" sz="4000" dirty="0">
                <a:solidFill>
                  <a:srgbClr val="FF0000"/>
                </a:solidFill>
              </a:rPr>
              <a:t>A mixture </a:t>
            </a:r>
            <a:r>
              <a:rPr lang="en-US" sz="4000" dirty="0">
                <a:highlight>
                  <a:srgbClr val="FFFF00"/>
                </a:highlight>
              </a:rPr>
              <a:t>is made up of two or more substances that are together in the same place, but their atoms are not chemically bonded.</a:t>
            </a:r>
            <a:endParaRPr lang="en-US" sz="4000" u="sng" dirty="0">
              <a:solidFill>
                <a:srgbClr val="003933"/>
              </a:solidFill>
              <a:highlight>
                <a:srgbClr val="FFFF00"/>
              </a:highlight>
              <a:latin typeface="Dosis Semi-Bold"/>
            </a:endParaRPr>
          </a:p>
        </p:txBody>
      </p:sp>
      <p:sp>
        <p:nvSpPr>
          <p:cNvPr id="17" name="TextBox 17"/>
          <p:cNvSpPr txBox="1"/>
          <p:nvPr/>
        </p:nvSpPr>
        <p:spPr>
          <a:xfrm>
            <a:off x="3337640" y="867490"/>
            <a:ext cx="11344827" cy="1183016"/>
          </a:xfrm>
          <a:prstGeom prst="rect">
            <a:avLst/>
          </a:prstGeom>
        </p:spPr>
        <p:txBody>
          <a:bodyPr lIns="0" tIns="0" rIns="0" bIns="0" rtlCol="0" anchor="t">
            <a:spAutoFit/>
          </a:bodyPr>
          <a:lstStyle/>
          <a:p>
            <a:pPr algn="ctr">
              <a:lnSpc>
                <a:spcPts val="9900"/>
              </a:lnSpc>
            </a:pPr>
            <a:r>
              <a:rPr lang="en-US" sz="6000" dirty="0"/>
              <a:t>Types of Mixtures</a:t>
            </a:r>
            <a:endParaRPr lang="en-US" sz="6000" spc="544" dirty="0">
              <a:solidFill>
                <a:srgbClr val="00AD9C"/>
              </a:solidFill>
              <a:latin typeface="Matura MT Script Capitals" panose="03020802060602070202" pitchFamily="66" charset="77"/>
            </a:endParaRPr>
          </a:p>
        </p:txBody>
      </p:sp>
      <p:sp>
        <p:nvSpPr>
          <p:cNvPr id="18" name="Freeform 18"/>
          <p:cNvSpPr/>
          <p:nvPr/>
        </p:nvSpPr>
        <p:spPr>
          <a:xfrm>
            <a:off x="2490676" y="248813"/>
            <a:ext cx="1104148" cy="1829161"/>
          </a:xfrm>
          <a:custGeom>
            <a:avLst/>
            <a:gdLst/>
            <a:ahLst/>
            <a:cxnLst/>
            <a:rect l="l" t="t" r="r" b="b"/>
            <a:pathLst>
              <a:path w="1104148" h="1829161">
                <a:moveTo>
                  <a:pt x="0" y="0"/>
                </a:moveTo>
                <a:lnTo>
                  <a:pt x="1104148" y="0"/>
                </a:lnTo>
                <a:lnTo>
                  <a:pt x="1104148" y="1829160"/>
                </a:lnTo>
                <a:lnTo>
                  <a:pt x="0" y="18291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2" name="Freeform 22"/>
          <p:cNvSpPr/>
          <p:nvPr/>
        </p:nvSpPr>
        <p:spPr>
          <a:xfrm>
            <a:off x="14886445" y="482185"/>
            <a:ext cx="1104148" cy="1829161"/>
          </a:xfrm>
          <a:custGeom>
            <a:avLst/>
            <a:gdLst/>
            <a:ahLst/>
            <a:cxnLst/>
            <a:rect l="l" t="t" r="r" b="b"/>
            <a:pathLst>
              <a:path w="1104148" h="1829161">
                <a:moveTo>
                  <a:pt x="0" y="0"/>
                </a:moveTo>
                <a:lnTo>
                  <a:pt x="1104148" y="0"/>
                </a:lnTo>
                <a:lnTo>
                  <a:pt x="1104148" y="1829160"/>
                </a:lnTo>
                <a:lnTo>
                  <a:pt x="0" y="18291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3" name="Freeform 23"/>
          <p:cNvSpPr/>
          <p:nvPr/>
        </p:nvSpPr>
        <p:spPr>
          <a:xfrm rot="450598">
            <a:off x="16339856" y="3127869"/>
            <a:ext cx="743325" cy="2743818"/>
          </a:xfrm>
          <a:custGeom>
            <a:avLst/>
            <a:gdLst/>
            <a:ahLst/>
            <a:cxnLst/>
            <a:rect l="l" t="t" r="r" b="b"/>
            <a:pathLst>
              <a:path w="743325" h="2743818">
                <a:moveTo>
                  <a:pt x="0" y="0"/>
                </a:moveTo>
                <a:lnTo>
                  <a:pt x="743325" y="0"/>
                </a:lnTo>
                <a:lnTo>
                  <a:pt x="743325" y="2743818"/>
                </a:lnTo>
                <a:lnTo>
                  <a:pt x="0" y="27438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24" name="Group 24"/>
          <p:cNvGrpSpPr/>
          <p:nvPr/>
        </p:nvGrpSpPr>
        <p:grpSpPr>
          <a:xfrm>
            <a:off x="4651966" y="1828455"/>
            <a:ext cx="229651" cy="229651"/>
            <a:chOff x="0" y="0"/>
            <a:chExt cx="6350000" cy="6350000"/>
          </a:xfrm>
        </p:grpSpPr>
        <p:sp>
          <p:nvSpPr>
            <p:cNvPr id="25" name="Freeform 2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26" name="Freeform 26"/>
          <p:cNvSpPr/>
          <p:nvPr/>
        </p:nvSpPr>
        <p:spPr>
          <a:xfrm>
            <a:off x="558467" y="4269523"/>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7" name="Freeform 27"/>
          <p:cNvSpPr/>
          <p:nvPr/>
        </p:nvSpPr>
        <p:spPr>
          <a:xfrm rot="-771795">
            <a:off x="717946" y="8803556"/>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29" name="Group 29"/>
          <p:cNvGrpSpPr>
            <a:grpSpLocks noChangeAspect="1"/>
          </p:cNvGrpSpPr>
          <p:nvPr/>
        </p:nvGrpSpPr>
        <p:grpSpPr>
          <a:xfrm rot="-874149">
            <a:off x="2072612" y="897413"/>
            <a:ext cx="498419" cy="262574"/>
            <a:chOff x="0" y="0"/>
            <a:chExt cx="1610360" cy="848360"/>
          </a:xfrm>
        </p:grpSpPr>
        <p:sp>
          <p:nvSpPr>
            <p:cNvPr id="30" name="Freeform 3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
        <p:nvSpPr>
          <p:cNvPr id="31" name="Freeform 31"/>
          <p:cNvSpPr/>
          <p:nvPr/>
        </p:nvSpPr>
        <p:spPr>
          <a:xfrm>
            <a:off x="907737" y="1484498"/>
            <a:ext cx="511826" cy="458783"/>
          </a:xfrm>
          <a:custGeom>
            <a:avLst/>
            <a:gdLst/>
            <a:ahLst/>
            <a:cxnLst/>
            <a:rect l="l" t="t" r="r" b="b"/>
            <a:pathLst>
              <a:path w="511826" h="458783">
                <a:moveTo>
                  <a:pt x="0" y="0"/>
                </a:moveTo>
                <a:lnTo>
                  <a:pt x="511826" y="0"/>
                </a:lnTo>
                <a:lnTo>
                  <a:pt x="511826" y="458782"/>
                </a:lnTo>
                <a:lnTo>
                  <a:pt x="0" y="4587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32" name="Group 32"/>
          <p:cNvGrpSpPr/>
          <p:nvPr/>
        </p:nvGrpSpPr>
        <p:grpSpPr>
          <a:xfrm>
            <a:off x="17275074" y="5970988"/>
            <a:ext cx="229651" cy="229651"/>
            <a:chOff x="0" y="0"/>
            <a:chExt cx="6350000" cy="6350000"/>
          </a:xfrm>
        </p:grpSpPr>
        <p:sp>
          <p:nvSpPr>
            <p:cNvPr id="33" name="Freeform 3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34" name="Freeform 34"/>
          <p:cNvSpPr/>
          <p:nvPr/>
        </p:nvSpPr>
        <p:spPr>
          <a:xfrm>
            <a:off x="15713716" y="4931099"/>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5" name="Freeform 35"/>
          <p:cNvSpPr/>
          <p:nvPr/>
        </p:nvSpPr>
        <p:spPr>
          <a:xfrm rot="-771795">
            <a:off x="16785211" y="2124994"/>
            <a:ext cx="433712" cy="411632"/>
          </a:xfrm>
          <a:custGeom>
            <a:avLst/>
            <a:gdLst/>
            <a:ahLst/>
            <a:cxnLst/>
            <a:rect l="l" t="t" r="r" b="b"/>
            <a:pathLst>
              <a:path w="433712" h="411632">
                <a:moveTo>
                  <a:pt x="0" y="0"/>
                </a:moveTo>
                <a:lnTo>
                  <a:pt x="433711" y="0"/>
                </a:lnTo>
                <a:lnTo>
                  <a:pt x="433711" y="411631"/>
                </a:lnTo>
                <a:lnTo>
                  <a:pt x="0" y="4116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6" name="Freeform 36"/>
          <p:cNvSpPr/>
          <p:nvPr/>
        </p:nvSpPr>
        <p:spPr>
          <a:xfrm>
            <a:off x="16247457" y="746672"/>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nvGrpSpPr>
          <p:cNvPr id="37" name="Group 37"/>
          <p:cNvGrpSpPr>
            <a:grpSpLocks noChangeAspect="1"/>
          </p:cNvGrpSpPr>
          <p:nvPr/>
        </p:nvGrpSpPr>
        <p:grpSpPr>
          <a:xfrm rot="-874149">
            <a:off x="17140690" y="9008664"/>
            <a:ext cx="498419" cy="262574"/>
            <a:chOff x="0" y="0"/>
            <a:chExt cx="1610360" cy="848360"/>
          </a:xfrm>
        </p:grpSpPr>
        <p:sp>
          <p:nvSpPr>
            <p:cNvPr id="38" name="Freeform 3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Tree>
    <p:extLst>
      <p:ext uri="{BB962C8B-B14F-4D97-AF65-F5344CB8AC3E}">
        <p14:creationId xmlns:p14="http://schemas.microsoft.com/office/powerpoint/2010/main" val="17502687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txBody>
          <a:bodyPr/>
          <a:lstStyle/>
          <a:p>
            <a:r>
              <a:rPr lang="en-US" b="0" i="0" dirty="0">
                <a:solidFill>
                  <a:srgbClr val="FFFFFF"/>
                </a:solidFill>
                <a:effectLst/>
                <a:latin typeface="Roboto" panose="02000000000000000000" pitchFamily="2" charset="0"/>
              </a:rPr>
              <a:t>https://</a:t>
            </a:r>
            <a:r>
              <a:rPr lang="en-US" b="0" i="0" dirty="0" err="1">
                <a:solidFill>
                  <a:srgbClr val="FFFFFF"/>
                </a:solidFill>
                <a:effectLst/>
                <a:latin typeface="Roboto" panose="02000000000000000000" pitchFamily="2" charset="0"/>
              </a:rPr>
              <a:t>i.gifer.com</a:t>
            </a:r>
            <a:r>
              <a:rPr lang="en-US" b="0" i="0" dirty="0">
                <a:solidFill>
                  <a:srgbClr val="FFFFFF"/>
                </a:solidFill>
                <a:effectLst/>
                <a:latin typeface="Roboto" panose="02000000000000000000" pitchFamily="2" charset="0"/>
              </a:rPr>
              <a:t>/T5rA.gif</a:t>
            </a:r>
            <a:endParaRPr lang="en-US" dirty="0"/>
          </a:p>
        </p:txBody>
      </p:sp>
      <p:grpSp>
        <p:nvGrpSpPr>
          <p:cNvPr id="3" name="Group 3"/>
          <p:cNvGrpSpPr/>
          <p:nvPr/>
        </p:nvGrpSpPr>
        <p:grpSpPr>
          <a:xfrm>
            <a:off x="-899186" y="-741845"/>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1AB5DB"/>
              </a:solidFill>
            </p:spPr>
            <p:txBody>
              <a:bodyPr/>
              <a:lstStyle/>
              <a:p>
                <a:endParaRPr lang="en-US"/>
              </a:p>
            </p:txBody>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1AB5DB"/>
              </a:solidFill>
            </p:spPr>
            <p:txBody>
              <a:bodyPr/>
              <a:lstStyle/>
              <a:p>
                <a:endParaRPr lang="en-US"/>
              </a:p>
            </p:txBody>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1AB5DB"/>
              </a:solidFill>
            </p:spPr>
            <p:txBody>
              <a:bodyPr/>
              <a:lstStyle/>
              <a:p>
                <a:endParaRPr lang="en-US"/>
              </a:p>
            </p:txBody>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1AB5DB"/>
              </a:solidFill>
            </p:spPr>
            <p:txBody>
              <a:bodyPr/>
              <a:lstStyle/>
              <a:p>
                <a:endParaRPr lang="en-US"/>
              </a:p>
            </p:txBody>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6" name="TextBox 16"/>
          <p:cNvSpPr txBox="1"/>
          <p:nvPr/>
        </p:nvSpPr>
        <p:spPr>
          <a:xfrm>
            <a:off x="993897" y="2256148"/>
            <a:ext cx="9064503" cy="6347892"/>
          </a:xfrm>
          <a:prstGeom prst="rect">
            <a:avLst/>
          </a:prstGeom>
        </p:spPr>
        <p:txBody>
          <a:bodyPr wrap="square" lIns="0" tIns="0" rIns="0" bIns="0" rtlCol="0" anchor="t">
            <a:spAutoFit/>
          </a:bodyPr>
          <a:lstStyle/>
          <a:p>
            <a:pPr algn="ctr">
              <a:lnSpc>
                <a:spcPts val="4519"/>
              </a:lnSpc>
            </a:pPr>
            <a:r>
              <a:rPr lang="en-US" sz="4000" dirty="0"/>
              <a:t>Mixtures differ from compounds. </a:t>
            </a:r>
          </a:p>
          <a:p>
            <a:pPr algn="ctr">
              <a:lnSpc>
                <a:spcPts val="4519"/>
              </a:lnSpc>
            </a:pPr>
            <a:r>
              <a:rPr lang="en-US" sz="4000" dirty="0"/>
              <a:t>Each substance in a mixture keeps its own properties. </a:t>
            </a:r>
          </a:p>
          <a:p>
            <a:pPr algn="ctr">
              <a:lnSpc>
                <a:spcPts val="4519"/>
              </a:lnSpc>
            </a:pPr>
            <a:r>
              <a:rPr lang="en-US" sz="4000" dirty="0"/>
              <a:t>Also, the parts of a mixture are not necessarily combined in a set ratio. </a:t>
            </a:r>
          </a:p>
          <a:p>
            <a:pPr algn="ctr">
              <a:lnSpc>
                <a:spcPts val="4519"/>
              </a:lnSpc>
            </a:pPr>
            <a:r>
              <a:rPr lang="en-US" sz="4000" dirty="0"/>
              <a:t>Look at Figure 6A, which shows a bowl of mixed nuts. </a:t>
            </a:r>
          </a:p>
          <a:p>
            <a:pPr algn="ctr">
              <a:lnSpc>
                <a:spcPts val="4519"/>
              </a:lnSpc>
            </a:pPr>
            <a:r>
              <a:rPr lang="en-US" sz="4000" dirty="0"/>
              <a:t>They are mixed together, but they are not chemically bonded to each other. </a:t>
            </a:r>
          </a:p>
          <a:p>
            <a:pPr algn="ctr">
              <a:lnSpc>
                <a:spcPts val="4519"/>
              </a:lnSpc>
            </a:pPr>
            <a:r>
              <a:rPr lang="en-US" sz="4000" dirty="0"/>
              <a:t>This type of mixture is known as a heterogeneous mixture.</a:t>
            </a:r>
            <a:endParaRPr lang="en-US" sz="4000" u="sng" dirty="0">
              <a:solidFill>
                <a:srgbClr val="003933"/>
              </a:solidFill>
              <a:highlight>
                <a:srgbClr val="FFFF00"/>
              </a:highlight>
              <a:latin typeface="Dosis Semi-Bold"/>
            </a:endParaRPr>
          </a:p>
        </p:txBody>
      </p:sp>
      <p:sp>
        <p:nvSpPr>
          <p:cNvPr id="17" name="TextBox 17"/>
          <p:cNvSpPr txBox="1"/>
          <p:nvPr/>
        </p:nvSpPr>
        <p:spPr>
          <a:xfrm>
            <a:off x="3337640" y="867490"/>
            <a:ext cx="11344827" cy="1183016"/>
          </a:xfrm>
          <a:prstGeom prst="rect">
            <a:avLst/>
          </a:prstGeom>
        </p:spPr>
        <p:txBody>
          <a:bodyPr lIns="0" tIns="0" rIns="0" bIns="0" rtlCol="0" anchor="t">
            <a:spAutoFit/>
          </a:bodyPr>
          <a:lstStyle/>
          <a:p>
            <a:pPr algn="ctr">
              <a:lnSpc>
                <a:spcPts val="9900"/>
              </a:lnSpc>
            </a:pPr>
            <a:r>
              <a:rPr lang="en-US" sz="6000" dirty="0"/>
              <a:t>Types of Mixtures</a:t>
            </a:r>
            <a:endParaRPr lang="en-US" sz="6000" spc="544" dirty="0">
              <a:solidFill>
                <a:srgbClr val="00AD9C"/>
              </a:solidFill>
              <a:latin typeface="Matura MT Script Capitals" panose="03020802060602070202" pitchFamily="66" charset="77"/>
            </a:endParaRPr>
          </a:p>
        </p:txBody>
      </p:sp>
      <p:sp>
        <p:nvSpPr>
          <p:cNvPr id="18" name="Freeform 18"/>
          <p:cNvSpPr/>
          <p:nvPr/>
        </p:nvSpPr>
        <p:spPr>
          <a:xfrm>
            <a:off x="2490676" y="248813"/>
            <a:ext cx="1104148" cy="1829161"/>
          </a:xfrm>
          <a:custGeom>
            <a:avLst/>
            <a:gdLst/>
            <a:ahLst/>
            <a:cxnLst/>
            <a:rect l="l" t="t" r="r" b="b"/>
            <a:pathLst>
              <a:path w="1104148" h="1829161">
                <a:moveTo>
                  <a:pt x="0" y="0"/>
                </a:moveTo>
                <a:lnTo>
                  <a:pt x="1104148" y="0"/>
                </a:lnTo>
                <a:lnTo>
                  <a:pt x="1104148" y="1829160"/>
                </a:lnTo>
                <a:lnTo>
                  <a:pt x="0" y="18291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2" name="Freeform 22"/>
          <p:cNvSpPr/>
          <p:nvPr/>
        </p:nvSpPr>
        <p:spPr>
          <a:xfrm>
            <a:off x="14886445" y="482185"/>
            <a:ext cx="1104148" cy="1829161"/>
          </a:xfrm>
          <a:custGeom>
            <a:avLst/>
            <a:gdLst/>
            <a:ahLst/>
            <a:cxnLst/>
            <a:rect l="l" t="t" r="r" b="b"/>
            <a:pathLst>
              <a:path w="1104148" h="1829161">
                <a:moveTo>
                  <a:pt x="0" y="0"/>
                </a:moveTo>
                <a:lnTo>
                  <a:pt x="1104148" y="0"/>
                </a:lnTo>
                <a:lnTo>
                  <a:pt x="1104148" y="1829160"/>
                </a:lnTo>
                <a:lnTo>
                  <a:pt x="0" y="18291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3" name="Freeform 23"/>
          <p:cNvSpPr/>
          <p:nvPr/>
        </p:nvSpPr>
        <p:spPr>
          <a:xfrm rot="450598">
            <a:off x="16339856" y="3127869"/>
            <a:ext cx="743325" cy="2743818"/>
          </a:xfrm>
          <a:custGeom>
            <a:avLst/>
            <a:gdLst/>
            <a:ahLst/>
            <a:cxnLst/>
            <a:rect l="l" t="t" r="r" b="b"/>
            <a:pathLst>
              <a:path w="743325" h="2743818">
                <a:moveTo>
                  <a:pt x="0" y="0"/>
                </a:moveTo>
                <a:lnTo>
                  <a:pt x="743325" y="0"/>
                </a:lnTo>
                <a:lnTo>
                  <a:pt x="743325" y="2743818"/>
                </a:lnTo>
                <a:lnTo>
                  <a:pt x="0" y="27438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24" name="Group 24"/>
          <p:cNvGrpSpPr/>
          <p:nvPr/>
        </p:nvGrpSpPr>
        <p:grpSpPr>
          <a:xfrm>
            <a:off x="4651966" y="1828455"/>
            <a:ext cx="229651" cy="229651"/>
            <a:chOff x="0" y="0"/>
            <a:chExt cx="6350000" cy="6350000"/>
          </a:xfrm>
        </p:grpSpPr>
        <p:sp>
          <p:nvSpPr>
            <p:cNvPr id="25" name="Freeform 2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26" name="Freeform 26"/>
          <p:cNvSpPr/>
          <p:nvPr/>
        </p:nvSpPr>
        <p:spPr>
          <a:xfrm>
            <a:off x="558467" y="4269523"/>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7" name="Freeform 27"/>
          <p:cNvSpPr/>
          <p:nvPr/>
        </p:nvSpPr>
        <p:spPr>
          <a:xfrm rot="-771795">
            <a:off x="717946" y="8803556"/>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29" name="Group 29"/>
          <p:cNvGrpSpPr>
            <a:grpSpLocks noChangeAspect="1"/>
          </p:cNvGrpSpPr>
          <p:nvPr/>
        </p:nvGrpSpPr>
        <p:grpSpPr>
          <a:xfrm rot="-874149">
            <a:off x="2072612" y="897413"/>
            <a:ext cx="498419" cy="262574"/>
            <a:chOff x="0" y="0"/>
            <a:chExt cx="1610360" cy="848360"/>
          </a:xfrm>
        </p:grpSpPr>
        <p:sp>
          <p:nvSpPr>
            <p:cNvPr id="30" name="Freeform 3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
        <p:nvSpPr>
          <p:cNvPr id="31" name="Freeform 31"/>
          <p:cNvSpPr/>
          <p:nvPr/>
        </p:nvSpPr>
        <p:spPr>
          <a:xfrm>
            <a:off x="907737" y="1484498"/>
            <a:ext cx="511826" cy="458783"/>
          </a:xfrm>
          <a:custGeom>
            <a:avLst/>
            <a:gdLst/>
            <a:ahLst/>
            <a:cxnLst/>
            <a:rect l="l" t="t" r="r" b="b"/>
            <a:pathLst>
              <a:path w="511826" h="458783">
                <a:moveTo>
                  <a:pt x="0" y="0"/>
                </a:moveTo>
                <a:lnTo>
                  <a:pt x="511826" y="0"/>
                </a:lnTo>
                <a:lnTo>
                  <a:pt x="511826" y="458782"/>
                </a:lnTo>
                <a:lnTo>
                  <a:pt x="0" y="4587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32" name="Group 32"/>
          <p:cNvGrpSpPr/>
          <p:nvPr/>
        </p:nvGrpSpPr>
        <p:grpSpPr>
          <a:xfrm>
            <a:off x="17275074" y="5970988"/>
            <a:ext cx="229651" cy="229651"/>
            <a:chOff x="0" y="0"/>
            <a:chExt cx="6350000" cy="6350000"/>
          </a:xfrm>
        </p:grpSpPr>
        <p:sp>
          <p:nvSpPr>
            <p:cNvPr id="33" name="Freeform 3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34" name="Freeform 34"/>
          <p:cNvSpPr/>
          <p:nvPr/>
        </p:nvSpPr>
        <p:spPr>
          <a:xfrm>
            <a:off x="15713716" y="4931099"/>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5" name="Freeform 35"/>
          <p:cNvSpPr/>
          <p:nvPr/>
        </p:nvSpPr>
        <p:spPr>
          <a:xfrm rot="-771795">
            <a:off x="16785211" y="2124994"/>
            <a:ext cx="433712" cy="411632"/>
          </a:xfrm>
          <a:custGeom>
            <a:avLst/>
            <a:gdLst/>
            <a:ahLst/>
            <a:cxnLst/>
            <a:rect l="l" t="t" r="r" b="b"/>
            <a:pathLst>
              <a:path w="433712" h="411632">
                <a:moveTo>
                  <a:pt x="0" y="0"/>
                </a:moveTo>
                <a:lnTo>
                  <a:pt x="433711" y="0"/>
                </a:lnTo>
                <a:lnTo>
                  <a:pt x="433711" y="411631"/>
                </a:lnTo>
                <a:lnTo>
                  <a:pt x="0" y="4116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6" name="Freeform 36"/>
          <p:cNvSpPr/>
          <p:nvPr/>
        </p:nvSpPr>
        <p:spPr>
          <a:xfrm>
            <a:off x="16247457" y="746672"/>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nvGrpSpPr>
          <p:cNvPr id="37" name="Group 37"/>
          <p:cNvGrpSpPr>
            <a:grpSpLocks noChangeAspect="1"/>
          </p:cNvGrpSpPr>
          <p:nvPr/>
        </p:nvGrpSpPr>
        <p:grpSpPr>
          <a:xfrm rot="-874149">
            <a:off x="17140690" y="9008664"/>
            <a:ext cx="498419" cy="262574"/>
            <a:chOff x="0" y="0"/>
            <a:chExt cx="1610360" cy="848360"/>
          </a:xfrm>
        </p:grpSpPr>
        <p:sp>
          <p:nvSpPr>
            <p:cNvPr id="38" name="Freeform 3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pic>
        <p:nvPicPr>
          <p:cNvPr id="19" name="Picture 18">
            <a:extLst>
              <a:ext uri="{FF2B5EF4-FFF2-40B4-BE49-F238E27FC236}">
                <a16:creationId xmlns:a16="http://schemas.microsoft.com/office/drawing/2014/main" id="{8AB7CDC3-9E01-B70C-B8FB-A994B2440500}"/>
              </a:ext>
            </a:extLst>
          </p:cNvPr>
          <p:cNvPicPr>
            <a:picLocks noChangeAspect="1"/>
          </p:cNvPicPr>
          <p:nvPr/>
        </p:nvPicPr>
        <p:blipFill>
          <a:blip r:embed="rId15"/>
          <a:stretch>
            <a:fillRect/>
          </a:stretch>
        </p:blipFill>
        <p:spPr>
          <a:xfrm>
            <a:off x="11830287" y="2631903"/>
            <a:ext cx="3264979" cy="3339085"/>
          </a:xfrm>
          <a:prstGeom prst="rect">
            <a:avLst/>
          </a:prstGeom>
        </p:spPr>
      </p:pic>
    </p:spTree>
    <p:extLst>
      <p:ext uri="{BB962C8B-B14F-4D97-AF65-F5344CB8AC3E}">
        <p14:creationId xmlns:p14="http://schemas.microsoft.com/office/powerpoint/2010/main" val="18253106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143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3" name="Group 3"/>
          <p:cNvGrpSpPr/>
          <p:nvPr/>
        </p:nvGrpSpPr>
        <p:grpSpPr>
          <a:xfrm>
            <a:off x="3094082" y="5165545"/>
            <a:ext cx="5548443" cy="5083353"/>
            <a:chOff x="0" y="0"/>
            <a:chExt cx="1461318" cy="1338825"/>
          </a:xfrm>
        </p:grpSpPr>
        <p:sp>
          <p:nvSpPr>
            <p:cNvPr id="4" name="Freeform 4"/>
            <p:cNvSpPr/>
            <p:nvPr/>
          </p:nvSpPr>
          <p:spPr>
            <a:xfrm>
              <a:off x="0" y="0"/>
              <a:ext cx="1461318" cy="1338825"/>
            </a:xfrm>
            <a:custGeom>
              <a:avLst/>
              <a:gdLst/>
              <a:ahLst/>
              <a:cxnLst/>
              <a:rect l="l" t="t" r="r" b="b"/>
              <a:pathLst>
                <a:path w="1461318" h="897894">
                  <a:moveTo>
                    <a:pt x="44651" y="0"/>
                  </a:moveTo>
                  <a:lnTo>
                    <a:pt x="1416668" y="0"/>
                  </a:lnTo>
                  <a:cubicBezTo>
                    <a:pt x="1428510" y="0"/>
                    <a:pt x="1439867" y="4704"/>
                    <a:pt x="1448240" y="13078"/>
                  </a:cubicBezTo>
                  <a:cubicBezTo>
                    <a:pt x="1456614" y="21451"/>
                    <a:pt x="1461318" y="32809"/>
                    <a:pt x="1461318" y="44651"/>
                  </a:cubicBezTo>
                  <a:lnTo>
                    <a:pt x="1461318" y="853244"/>
                  </a:lnTo>
                  <a:cubicBezTo>
                    <a:pt x="1461318" y="877904"/>
                    <a:pt x="1441328" y="897894"/>
                    <a:pt x="1416668" y="897894"/>
                  </a:cubicBezTo>
                  <a:lnTo>
                    <a:pt x="44651" y="897894"/>
                  </a:lnTo>
                  <a:cubicBezTo>
                    <a:pt x="19991" y="897894"/>
                    <a:pt x="0" y="877904"/>
                    <a:pt x="0" y="853244"/>
                  </a:cubicBezTo>
                  <a:lnTo>
                    <a:pt x="0" y="44651"/>
                  </a:lnTo>
                  <a:cubicBezTo>
                    <a:pt x="0" y="19991"/>
                    <a:pt x="19991" y="0"/>
                    <a:pt x="44651" y="0"/>
                  </a:cubicBezTo>
                  <a:close/>
                </a:path>
              </a:pathLst>
            </a:custGeom>
            <a:solidFill>
              <a:srgbClr val="FAFAFA"/>
            </a:solidFill>
            <a:ln w="57150">
              <a:solidFill>
                <a:srgbClr val="043241"/>
              </a:solidFill>
            </a:ln>
          </p:spPr>
          <p:txBody>
            <a:bodyPr/>
            <a:lstStyle/>
            <a:p>
              <a:endParaRPr lang="en-US"/>
            </a:p>
          </p:txBody>
        </p:sp>
        <p:sp>
          <p:nvSpPr>
            <p:cNvPr id="5" name="TextBox 5"/>
            <p:cNvSpPr txBox="1"/>
            <p:nvPr/>
          </p:nvSpPr>
          <p:spPr>
            <a:xfrm>
              <a:off x="88209" y="171540"/>
              <a:ext cx="1081968" cy="726354"/>
            </a:xfrm>
            <a:prstGeom prst="rect">
              <a:avLst/>
            </a:prstGeom>
          </p:spPr>
          <p:txBody>
            <a:bodyPr lIns="50800" tIns="50800" rIns="50800" bIns="50800" rtlCol="0" anchor="ctr"/>
            <a:lstStyle/>
            <a:p>
              <a:pPr marL="0" lvl="0" indent="0" algn="ctr">
                <a:lnSpc>
                  <a:spcPts val="4619"/>
                </a:lnSpc>
                <a:spcBef>
                  <a:spcPct val="0"/>
                </a:spcBef>
              </a:pPr>
              <a:endParaRPr lang="en-US" sz="3299" dirty="0">
                <a:solidFill>
                  <a:srgbClr val="000000"/>
                </a:solidFill>
                <a:latin typeface="Open Sans Extra Bold"/>
              </a:endParaRPr>
            </a:p>
            <a:p>
              <a:pPr marL="0" lvl="0" indent="0" algn="ctr">
                <a:lnSpc>
                  <a:spcPts val="4619"/>
                </a:lnSpc>
                <a:spcBef>
                  <a:spcPct val="0"/>
                </a:spcBef>
              </a:pPr>
              <a:endParaRPr lang="en-US" sz="3299" dirty="0">
                <a:solidFill>
                  <a:srgbClr val="000000"/>
                </a:solidFill>
                <a:latin typeface="Open Sans Extra Bold"/>
              </a:endParaRPr>
            </a:p>
            <a:p>
              <a:r>
                <a:rPr lang="en-US" altLang="en-SA" sz="3200" dirty="0">
                  <a:solidFill>
                    <a:srgbClr val="FC3904"/>
                  </a:solidFill>
                </a:rPr>
                <a:t>       Homogeneous     Mixture</a:t>
              </a:r>
            </a:p>
            <a:p>
              <a:r>
                <a:rPr lang="en-US" altLang="en-SA" sz="3200" dirty="0">
                  <a:solidFill>
                    <a:srgbClr val="5B2DED"/>
                  </a:solidFill>
                </a:rPr>
                <a:t>the composition is not uniform (different)</a:t>
              </a:r>
            </a:p>
            <a:p>
              <a:r>
                <a:rPr lang="en-US" altLang="en-SA" sz="3200" dirty="0"/>
                <a:t>examples:</a:t>
              </a:r>
            </a:p>
            <a:p>
              <a:r>
                <a:rPr lang="en-US" altLang="en-SA" sz="3200" dirty="0"/>
                <a:t> chicken noodle soup</a:t>
              </a:r>
            </a:p>
            <a:p>
              <a:r>
                <a:rPr lang="en-US" altLang="en-SA" sz="3200" dirty="0"/>
                <a:t>mixed nuts</a:t>
              </a:r>
            </a:p>
            <a:p>
              <a:r>
                <a:rPr lang="en-US" altLang="en-SA" sz="3200" dirty="0"/>
                <a:t>soil</a:t>
              </a:r>
              <a:endParaRPr lang="en-US" altLang="en-SA" sz="3200" dirty="0">
                <a:solidFill>
                  <a:srgbClr val="5B2DED"/>
                </a:solidFill>
              </a:endParaRPr>
            </a:p>
            <a:p>
              <a:endParaRPr lang="en-US" altLang="en-SA" sz="3200" dirty="0">
                <a:solidFill>
                  <a:srgbClr val="FC3904"/>
                </a:solidFill>
              </a:endParaRPr>
            </a:p>
          </p:txBody>
        </p:sp>
      </p:grpSp>
      <p:grpSp>
        <p:nvGrpSpPr>
          <p:cNvPr id="6" name="Group 6"/>
          <p:cNvGrpSpPr/>
          <p:nvPr/>
        </p:nvGrpSpPr>
        <p:grpSpPr>
          <a:xfrm>
            <a:off x="6514712" y="1181099"/>
            <a:ext cx="5387280" cy="2363854"/>
            <a:chOff x="0" y="-173670"/>
            <a:chExt cx="2248188" cy="986470"/>
          </a:xfrm>
        </p:grpSpPr>
        <p:sp>
          <p:nvSpPr>
            <p:cNvPr id="7" name="Freeform 7"/>
            <p:cNvSpPr/>
            <p:nvPr/>
          </p:nvSpPr>
          <p:spPr>
            <a:xfrm>
              <a:off x="0" y="0"/>
              <a:ext cx="2194478" cy="540997"/>
            </a:xfrm>
            <a:custGeom>
              <a:avLst/>
              <a:gdLst/>
              <a:ahLst/>
              <a:cxnLst/>
              <a:rect l="l" t="t" r="r" b="b"/>
              <a:pathLst>
                <a:path w="2194478" h="540997">
                  <a:moveTo>
                    <a:pt x="47112" y="0"/>
                  </a:moveTo>
                  <a:lnTo>
                    <a:pt x="2147366" y="0"/>
                  </a:lnTo>
                  <a:cubicBezTo>
                    <a:pt x="2159861" y="0"/>
                    <a:pt x="2171844" y="4964"/>
                    <a:pt x="2180679" y="13799"/>
                  </a:cubicBezTo>
                  <a:cubicBezTo>
                    <a:pt x="2189514" y="22634"/>
                    <a:pt x="2194478" y="34617"/>
                    <a:pt x="2194478" y="47112"/>
                  </a:cubicBezTo>
                  <a:lnTo>
                    <a:pt x="2194478" y="493885"/>
                  </a:lnTo>
                  <a:cubicBezTo>
                    <a:pt x="2194478" y="506380"/>
                    <a:pt x="2189514" y="518363"/>
                    <a:pt x="2180679" y="527198"/>
                  </a:cubicBezTo>
                  <a:cubicBezTo>
                    <a:pt x="2171844" y="536033"/>
                    <a:pt x="2159861" y="540997"/>
                    <a:pt x="2147366" y="540997"/>
                  </a:cubicBezTo>
                  <a:lnTo>
                    <a:pt x="47112" y="540997"/>
                  </a:lnTo>
                  <a:cubicBezTo>
                    <a:pt x="34617" y="540997"/>
                    <a:pt x="22634" y="536033"/>
                    <a:pt x="13799" y="527198"/>
                  </a:cubicBezTo>
                  <a:cubicBezTo>
                    <a:pt x="4964" y="518363"/>
                    <a:pt x="0" y="506380"/>
                    <a:pt x="0" y="493885"/>
                  </a:cubicBezTo>
                  <a:lnTo>
                    <a:pt x="0" y="47112"/>
                  </a:lnTo>
                  <a:cubicBezTo>
                    <a:pt x="0" y="34617"/>
                    <a:pt x="4964" y="22634"/>
                    <a:pt x="13799" y="13799"/>
                  </a:cubicBezTo>
                  <a:cubicBezTo>
                    <a:pt x="22634" y="4964"/>
                    <a:pt x="34617" y="0"/>
                    <a:pt x="47112" y="0"/>
                  </a:cubicBezTo>
                  <a:close/>
                </a:path>
              </a:pathLst>
            </a:custGeom>
            <a:solidFill>
              <a:srgbClr val="FAFAFA"/>
            </a:solidFill>
            <a:ln w="66675">
              <a:solidFill>
                <a:srgbClr val="043241"/>
              </a:solidFill>
            </a:ln>
          </p:spPr>
          <p:txBody>
            <a:bodyPr/>
            <a:lstStyle/>
            <a:p>
              <a:endParaRPr lang="en-US"/>
            </a:p>
          </p:txBody>
        </p:sp>
        <p:sp>
          <p:nvSpPr>
            <p:cNvPr id="8" name="TextBox 8"/>
            <p:cNvSpPr txBox="1"/>
            <p:nvPr/>
          </p:nvSpPr>
          <p:spPr>
            <a:xfrm>
              <a:off x="0" y="-173670"/>
              <a:ext cx="2248188" cy="986470"/>
            </a:xfrm>
            <a:prstGeom prst="rect">
              <a:avLst/>
            </a:prstGeom>
          </p:spPr>
          <p:txBody>
            <a:bodyPr lIns="50800" tIns="50800" rIns="50800" bIns="50800" rtlCol="0" anchor="ctr"/>
            <a:lstStyle/>
            <a:p>
              <a:pPr algn="ctr">
                <a:lnSpc>
                  <a:spcPts val="4899"/>
                </a:lnSpc>
                <a:spcBef>
                  <a:spcPct val="0"/>
                </a:spcBef>
              </a:pPr>
              <a:r>
                <a:rPr lang="en-US" altLang="en-SA" sz="4000" dirty="0">
                  <a:latin typeface="Matura MT Script Capitals" panose="03020802060602070202" pitchFamily="66" charset="77"/>
                </a:rPr>
                <a:t>Types of mixtures</a:t>
              </a:r>
              <a:r>
                <a:rPr lang="en-US" sz="4000" dirty="0">
                  <a:solidFill>
                    <a:srgbClr val="000000"/>
                  </a:solidFill>
                  <a:latin typeface="Matura MT Script Capitals" panose="03020802060602070202" pitchFamily="66" charset="77"/>
                </a:rPr>
                <a:t> </a:t>
              </a:r>
            </a:p>
          </p:txBody>
        </p:sp>
      </p:grpSp>
      <p:sp>
        <p:nvSpPr>
          <p:cNvPr id="9" name="Freeform 9"/>
          <p:cNvSpPr/>
          <p:nvPr/>
        </p:nvSpPr>
        <p:spPr>
          <a:xfrm rot="4783595">
            <a:off x="-1298650" y="4116941"/>
            <a:ext cx="3845573" cy="3880853"/>
          </a:xfrm>
          <a:custGeom>
            <a:avLst/>
            <a:gdLst/>
            <a:ahLst/>
            <a:cxnLst/>
            <a:rect l="l" t="t" r="r" b="b"/>
            <a:pathLst>
              <a:path w="3845573" h="3880853">
                <a:moveTo>
                  <a:pt x="0" y="0"/>
                </a:moveTo>
                <a:lnTo>
                  <a:pt x="3845573" y="0"/>
                </a:lnTo>
                <a:lnTo>
                  <a:pt x="3845573" y="3880853"/>
                </a:lnTo>
                <a:lnTo>
                  <a:pt x="0" y="38808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14035383" y="4691421"/>
            <a:ext cx="6447835" cy="7207945"/>
          </a:xfrm>
          <a:custGeom>
            <a:avLst/>
            <a:gdLst/>
            <a:ahLst/>
            <a:cxnLst/>
            <a:rect l="l" t="t" r="r" b="b"/>
            <a:pathLst>
              <a:path w="6447835" h="7207945">
                <a:moveTo>
                  <a:pt x="0" y="0"/>
                </a:moveTo>
                <a:lnTo>
                  <a:pt x="6447834" y="0"/>
                </a:lnTo>
                <a:lnTo>
                  <a:pt x="6447834" y="7207945"/>
                </a:lnTo>
                <a:lnTo>
                  <a:pt x="0" y="72079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a:off x="17259300" y="2893638"/>
            <a:ext cx="1608199" cy="1797784"/>
          </a:xfrm>
          <a:custGeom>
            <a:avLst/>
            <a:gdLst/>
            <a:ahLst/>
            <a:cxnLst/>
            <a:rect l="l" t="t" r="r" b="b"/>
            <a:pathLst>
              <a:path w="1608199" h="1797784">
                <a:moveTo>
                  <a:pt x="0" y="0"/>
                </a:moveTo>
                <a:lnTo>
                  <a:pt x="1608199" y="0"/>
                </a:lnTo>
                <a:lnTo>
                  <a:pt x="1608199" y="1797783"/>
                </a:lnTo>
                <a:lnTo>
                  <a:pt x="0" y="17977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5" name="Group 15"/>
          <p:cNvGrpSpPr/>
          <p:nvPr/>
        </p:nvGrpSpPr>
        <p:grpSpPr>
          <a:xfrm>
            <a:off x="9512166" y="4687951"/>
            <a:ext cx="5548443" cy="5560949"/>
            <a:chOff x="0" y="-125786"/>
            <a:chExt cx="1461318" cy="1023680"/>
          </a:xfrm>
        </p:grpSpPr>
        <p:sp>
          <p:nvSpPr>
            <p:cNvPr id="16" name="Freeform 16"/>
            <p:cNvSpPr/>
            <p:nvPr/>
          </p:nvSpPr>
          <p:spPr>
            <a:xfrm>
              <a:off x="0" y="0"/>
              <a:ext cx="1461318" cy="897894"/>
            </a:xfrm>
            <a:custGeom>
              <a:avLst/>
              <a:gdLst/>
              <a:ahLst/>
              <a:cxnLst/>
              <a:rect l="l" t="t" r="r" b="b"/>
              <a:pathLst>
                <a:path w="1461318" h="897894">
                  <a:moveTo>
                    <a:pt x="44651" y="0"/>
                  </a:moveTo>
                  <a:lnTo>
                    <a:pt x="1416668" y="0"/>
                  </a:lnTo>
                  <a:cubicBezTo>
                    <a:pt x="1428510" y="0"/>
                    <a:pt x="1439867" y="4704"/>
                    <a:pt x="1448240" y="13078"/>
                  </a:cubicBezTo>
                  <a:cubicBezTo>
                    <a:pt x="1456614" y="21451"/>
                    <a:pt x="1461318" y="32809"/>
                    <a:pt x="1461318" y="44651"/>
                  </a:cubicBezTo>
                  <a:lnTo>
                    <a:pt x="1461318" y="853244"/>
                  </a:lnTo>
                  <a:cubicBezTo>
                    <a:pt x="1461318" y="877904"/>
                    <a:pt x="1441328" y="897894"/>
                    <a:pt x="1416668" y="897894"/>
                  </a:cubicBezTo>
                  <a:lnTo>
                    <a:pt x="44651" y="897894"/>
                  </a:lnTo>
                  <a:cubicBezTo>
                    <a:pt x="19991" y="897894"/>
                    <a:pt x="0" y="877904"/>
                    <a:pt x="0" y="853244"/>
                  </a:cubicBezTo>
                  <a:lnTo>
                    <a:pt x="0" y="44651"/>
                  </a:lnTo>
                  <a:cubicBezTo>
                    <a:pt x="0" y="19991"/>
                    <a:pt x="19991" y="0"/>
                    <a:pt x="44651" y="0"/>
                  </a:cubicBezTo>
                  <a:close/>
                </a:path>
              </a:pathLst>
            </a:custGeom>
            <a:solidFill>
              <a:srgbClr val="FAFAFA"/>
            </a:solidFill>
            <a:ln w="57150">
              <a:solidFill>
                <a:srgbClr val="043241"/>
              </a:solidFill>
            </a:ln>
          </p:spPr>
          <p:txBody>
            <a:bodyPr/>
            <a:lstStyle/>
            <a:p>
              <a:endParaRPr lang="en-US"/>
            </a:p>
          </p:txBody>
        </p:sp>
        <p:sp>
          <p:nvSpPr>
            <p:cNvPr id="17" name="TextBox 17"/>
            <p:cNvSpPr txBox="1"/>
            <p:nvPr/>
          </p:nvSpPr>
          <p:spPr>
            <a:xfrm>
              <a:off x="35111" y="-125786"/>
              <a:ext cx="1373108" cy="1023680"/>
            </a:xfrm>
            <a:prstGeom prst="rect">
              <a:avLst/>
            </a:prstGeom>
          </p:spPr>
          <p:txBody>
            <a:bodyPr lIns="50800" tIns="50800" rIns="50800" bIns="50800" rtlCol="0" anchor="ctr"/>
            <a:lstStyle/>
            <a:p>
              <a:pPr marL="0" lvl="0" indent="0" algn="ctr">
                <a:lnSpc>
                  <a:spcPts val="4619"/>
                </a:lnSpc>
                <a:spcBef>
                  <a:spcPct val="0"/>
                </a:spcBef>
              </a:pPr>
              <a:endParaRPr lang="en-US" sz="3299" dirty="0">
                <a:solidFill>
                  <a:srgbClr val="000000"/>
                </a:solidFill>
                <a:latin typeface="Open Sans Extra Bold"/>
              </a:endParaRPr>
            </a:p>
            <a:p>
              <a:r>
                <a:rPr lang="en-US" altLang="en-SA" sz="3600" dirty="0">
                  <a:solidFill>
                    <a:srgbClr val="5B2DED"/>
                  </a:solidFill>
                </a:rPr>
                <a:t>  </a:t>
              </a:r>
            </a:p>
            <a:p>
              <a:r>
                <a:rPr lang="en-US" altLang="en-SA" sz="3600" dirty="0">
                  <a:solidFill>
                    <a:srgbClr val="FC3904"/>
                  </a:solidFill>
                </a:rPr>
                <a:t>    Heterogeneous mixture</a:t>
              </a:r>
              <a:endParaRPr lang="en-US" altLang="en-SA" sz="3600" dirty="0">
                <a:solidFill>
                  <a:srgbClr val="5B2DED"/>
                </a:solidFill>
              </a:endParaRPr>
            </a:p>
            <a:p>
              <a:r>
                <a:rPr lang="en-US" altLang="en-SA" sz="3600" dirty="0">
                  <a:solidFill>
                    <a:srgbClr val="5B2DED"/>
                  </a:solidFill>
                </a:rPr>
                <a:t>The composition is uniform (same)</a:t>
              </a:r>
            </a:p>
            <a:p>
              <a:r>
                <a:rPr lang="en-US" altLang="en-SA" sz="3600" dirty="0"/>
                <a:t>examples:</a:t>
              </a:r>
            </a:p>
            <a:p>
              <a:r>
                <a:rPr lang="en-US" altLang="en-SA" sz="3600" dirty="0"/>
                <a:t>salt water</a:t>
              </a:r>
            </a:p>
            <a:p>
              <a:r>
                <a:rPr lang="en-US" altLang="en-SA" sz="3600" dirty="0"/>
                <a:t>tap water</a:t>
              </a:r>
            </a:p>
            <a:p>
              <a:r>
                <a:rPr lang="en-US" altLang="en-SA" sz="3600" dirty="0"/>
                <a:t>brass</a:t>
              </a:r>
            </a:p>
            <a:p>
              <a:pPr marL="0" lvl="0" indent="0" algn="ctr">
                <a:lnSpc>
                  <a:spcPts val="4619"/>
                </a:lnSpc>
                <a:spcBef>
                  <a:spcPct val="0"/>
                </a:spcBef>
              </a:pPr>
              <a:endParaRPr lang="en-US" sz="3299" dirty="0">
                <a:solidFill>
                  <a:srgbClr val="000000"/>
                </a:solidFill>
                <a:latin typeface="Open Sans Extra Bold"/>
              </a:endParaRPr>
            </a:p>
          </p:txBody>
        </p:sp>
      </p:grpSp>
      <p:sp>
        <p:nvSpPr>
          <p:cNvPr id="21" name="Freeform 21"/>
          <p:cNvSpPr/>
          <p:nvPr/>
        </p:nvSpPr>
        <p:spPr>
          <a:xfrm rot="-1453388">
            <a:off x="-1052511" y="-1978562"/>
            <a:ext cx="6100108" cy="4114800"/>
          </a:xfrm>
          <a:custGeom>
            <a:avLst/>
            <a:gdLst/>
            <a:ahLst/>
            <a:cxnLst/>
            <a:rect l="l" t="t" r="r" b="b"/>
            <a:pathLst>
              <a:path w="6100108" h="4114800">
                <a:moveTo>
                  <a:pt x="0" y="0"/>
                </a:moveTo>
                <a:lnTo>
                  <a:pt x="6100108" y="0"/>
                </a:lnTo>
                <a:lnTo>
                  <a:pt x="610010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2" name="Freeform 22"/>
          <p:cNvSpPr/>
          <p:nvPr/>
        </p:nvSpPr>
        <p:spPr>
          <a:xfrm rot="3547476">
            <a:off x="11672468" y="2405630"/>
            <a:ext cx="1671830" cy="597679"/>
          </a:xfrm>
          <a:custGeom>
            <a:avLst/>
            <a:gdLst/>
            <a:ahLst/>
            <a:cxnLst/>
            <a:rect l="l" t="t" r="r" b="b"/>
            <a:pathLst>
              <a:path w="1671830" h="597679">
                <a:moveTo>
                  <a:pt x="0" y="0"/>
                </a:moveTo>
                <a:lnTo>
                  <a:pt x="1671830" y="0"/>
                </a:lnTo>
                <a:lnTo>
                  <a:pt x="1671830" y="597679"/>
                </a:lnTo>
                <a:lnTo>
                  <a:pt x="0" y="59767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3" name="Freeform 23"/>
          <p:cNvSpPr/>
          <p:nvPr/>
        </p:nvSpPr>
        <p:spPr>
          <a:xfrm rot="-3640637" flipH="1">
            <a:off x="4880172" y="2469574"/>
            <a:ext cx="1671830" cy="597679"/>
          </a:xfrm>
          <a:custGeom>
            <a:avLst/>
            <a:gdLst/>
            <a:ahLst/>
            <a:cxnLst/>
            <a:rect l="l" t="t" r="r" b="b"/>
            <a:pathLst>
              <a:path w="1671830" h="597679">
                <a:moveTo>
                  <a:pt x="1671830" y="0"/>
                </a:moveTo>
                <a:lnTo>
                  <a:pt x="0" y="0"/>
                </a:lnTo>
                <a:lnTo>
                  <a:pt x="0" y="597679"/>
                </a:lnTo>
                <a:lnTo>
                  <a:pt x="1671830" y="597679"/>
                </a:lnTo>
                <a:lnTo>
                  <a:pt x="167183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extLst>
      <p:ext uri="{BB962C8B-B14F-4D97-AF65-F5344CB8AC3E}">
        <p14:creationId xmlns:p14="http://schemas.microsoft.com/office/powerpoint/2010/main" val="12946018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txBody>
          <a:bodyPr/>
          <a:lstStyle/>
          <a:p>
            <a:endParaRPr lang="en-US"/>
          </a:p>
        </p:txBody>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txBody>
              <a:bodyPr/>
              <a:lstStyle/>
              <a:p>
                <a:endParaRPr lang="en-US"/>
              </a:p>
            </p:txBody>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txBody>
              <a:bodyPr/>
              <a:lstStyle/>
              <a:p>
                <a:endParaRPr lang="en-US"/>
              </a:p>
            </p:txBody>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txBody>
              <a:bodyPr/>
              <a:lstStyle/>
              <a:p>
                <a:endParaRPr lang="en-US"/>
              </a:p>
            </p:txBody>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txBody>
              <a:bodyPr/>
              <a:lstStyle/>
              <a:p>
                <a:endParaRPr lang="en-US"/>
              </a:p>
            </p:txBody>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7" name="TextBox 17"/>
          <p:cNvSpPr txBox="1"/>
          <p:nvPr/>
        </p:nvSpPr>
        <p:spPr>
          <a:xfrm>
            <a:off x="955152" y="1409700"/>
            <a:ext cx="11785620" cy="8052910"/>
          </a:xfrm>
          <a:prstGeom prst="rect">
            <a:avLst/>
          </a:prstGeom>
        </p:spPr>
        <p:txBody>
          <a:bodyPr wrap="square" lIns="0" tIns="0" rIns="0" bIns="0" rtlCol="0" anchor="t">
            <a:spAutoFit/>
          </a:bodyPr>
          <a:lstStyle/>
          <a:p>
            <a:pPr algn="ctr">
              <a:lnSpc>
                <a:spcPts val="4503"/>
              </a:lnSpc>
            </a:pPr>
            <a:r>
              <a:rPr lang="en-US" sz="3600" dirty="0"/>
              <a:t>A homogeneous mixture is different from a heterogeneous mixture. </a:t>
            </a:r>
            <a:r>
              <a:rPr lang="en-US" sz="3600" dirty="0">
                <a:highlight>
                  <a:srgbClr val="FFFF00"/>
                </a:highlight>
              </a:rPr>
              <a:t>In a homogeneous mixture, it is difficult or impossible to see the different parts.</a:t>
            </a:r>
            <a:r>
              <a:rPr lang="en-US" sz="3600" dirty="0"/>
              <a:t> Combining dry ingredients for baking results in a homogeneous mixture, as shown in Figure 6B. </a:t>
            </a:r>
            <a:r>
              <a:rPr lang="en-US" sz="3600" dirty="0">
                <a:highlight>
                  <a:srgbClr val="00FF00"/>
                </a:highlight>
              </a:rPr>
              <a:t>Air is another homogeneous mixture, made of gases rather than solids</a:t>
            </a:r>
            <a:r>
              <a:rPr lang="en-US" sz="3600" dirty="0"/>
              <a:t>. You know that oxygen is present in the air because you are able to breathe, but you cannot pinpoint exactly where the oxygen is in the air. A solution is a liquid example of a homogeneous mixture. Salt water is an example of a solution. If you want to separate a mixture, you need to divide its parts according to their properties. This is possible because the substances in a mixture retain their own properties. The methods you can use to separate the parts of a mixture include distillation, evaporation, filtration, and magnetic attraction.</a:t>
            </a:r>
            <a:endParaRPr lang="en-US" sz="3574" dirty="0">
              <a:solidFill>
                <a:srgbClr val="003933"/>
              </a:solidFill>
              <a:latin typeface="Dosis Semi-Bold"/>
            </a:endParaRPr>
          </a:p>
        </p:txBody>
      </p:sp>
      <p:sp>
        <p:nvSpPr>
          <p:cNvPr id="26" name="Freeform 26"/>
          <p:cNvSpPr/>
          <p:nvPr/>
        </p:nvSpPr>
        <p:spPr>
          <a:xfrm rot="1612873">
            <a:off x="16578786" y="2115729"/>
            <a:ext cx="1078345" cy="1913193"/>
          </a:xfrm>
          <a:custGeom>
            <a:avLst/>
            <a:gdLst/>
            <a:ahLst/>
            <a:cxnLst/>
            <a:rect l="l" t="t" r="r" b="b"/>
            <a:pathLst>
              <a:path w="1078345" h="1913193">
                <a:moveTo>
                  <a:pt x="0" y="0"/>
                </a:moveTo>
                <a:lnTo>
                  <a:pt x="1078345" y="0"/>
                </a:lnTo>
                <a:lnTo>
                  <a:pt x="1078345" y="1913193"/>
                </a:lnTo>
                <a:lnTo>
                  <a:pt x="0" y="19131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8" name="Freeform 28"/>
          <p:cNvSpPr/>
          <p:nvPr/>
        </p:nvSpPr>
        <p:spPr>
          <a:xfrm>
            <a:off x="17402703" y="8895672"/>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29" name="Group 29"/>
          <p:cNvGrpSpPr>
            <a:grpSpLocks noChangeAspect="1"/>
          </p:cNvGrpSpPr>
          <p:nvPr/>
        </p:nvGrpSpPr>
        <p:grpSpPr>
          <a:xfrm rot="1977585">
            <a:off x="17291502" y="858834"/>
            <a:ext cx="512498" cy="269991"/>
            <a:chOff x="0" y="0"/>
            <a:chExt cx="1610360" cy="848360"/>
          </a:xfrm>
        </p:grpSpPr>
        <p:sp>
          <p:nvSpPr>
            <p:cNvPr id="30" name="Freeform 3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
        <p:nvSpPr>
          <p:cNvPr id="33" name="Freeform 33"/>
          <p:cNvSpPr/>
          <p:nvPr/>
        </p:nvSpPr>
        <p:spPr>
          <a:xfrm>
            <a:off x="399457" y="351276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4" name="Freeform 34"/>
          <p:cNvSpPr/>
          <p:nvPr/>
        </p:nvSpPr>
        <p:spPr>
          <a:xfrm>
            <a:off x="16814686" y="1469307"/>
            <a:ext cx="451922" cy="405086"/>
          </a:xfrm>
          <a:custGeom>
            <a:avLst/>
            <a:gdLst/>
            <a:ahLst/>
            <a:cxnLst/>
            <a:rect l="l" t="t" r="r" b="b"/>
            <a:pathLst>
              <a:path w="451922" h="405086">
                <a:moveTo>
                  <a:pt x="0" y="0"/>
                </a:moveTo>
                <a:lnTo>
                  <a:pt x="451922" y="0"/>
                </a:lnTo>
                <a:lnTo>
                  <a:pt x="451922" y="405086"/>
                </a:lnTo>
                <a:lnTo>
                  <a:pt x="0" y="40508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5" name="Freeform 35"/>
          <p:cNvSpPr/>
          <p:nvPr/>
        </p:nvSpPr>
        <p:spPr>
          <a:xfrm>
            <a:off x="16077422" y="1616068"/>
            <a:ext cx="420451" cy="427445"/>
          </a:xfrm>
          <a:custGeom>
            <a:avLst/>
            <a:gdLst/>
            <a:ahLst/>
            <a:cxnLst/>
            <a:rect l="l" t="t" r="r" b="b"/>
            <a:pathLst>
              <a:path w="420451" h="427445">
                <a:moveTo>
                  <a:pt x="0" y="0"/>
                </a:moveTo>
                <a:lnTo>
                  <a:pt x="420451" y="0"/>
                </a:lnTo>
                <a:lnTo>
                  <a:pt x="420451" y="427445"/>
                </a:lnTo>
                <a:lnTo>
                  <a:pt x="0" y="42744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36" name="Group 36"/>
          <p:cNvGrpSpPr/>
          <p:nvPr/>
        </p:nvGrpSpPr>
        <p:grpSpPr>
          <a:xfrm>
            <a:off x="962909" y="9515348"/>
            <a:ext cx="229651" cy="229651"/>
            <a:chOff x="0" y="0"/>
            <a:chExt cx="6350000" cy="6350000"/>
          </a:xfrm>
        </p:grpSpPr>
        <p:sp>
          <p:nvSpPr>
            <p:cNvPr id="37" name="Freeform 3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38" name="Freeform 38"/>
          <p:cNvSpPr/>
          <p:nvPr/>
        </p:nvSpPr>
        <p:spPr>
          <a:xfrm rot="-771795">
            <a:off x="7201857" y="773844"/>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9" name="Freeform 39"/>
          <p:cNvSpPr/>
          <p:nvPr/>
        </p:nvSpPr>
        <p:spPr>
          <a:xfrm rot="4678159">
            <a:off x="15159154" y="375441"/>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40" name="Group 40"/>
          <p:cNvGrpSpPr>
            <a:grpSpLocks noChangeAspect="1"/>
          </p:cNvGrpSpPr>
          <p:nvPr/>
        </p:nvGrpSpPr>
        <p:grpSpPr>
          <a:xfrm rot="1977585">
            <a:off x="2732883" y="10434246"/>
            <a:ext cx="498419" cy="262574"/>
            <a:chOff x="0" y="0"/>
            <a:chExt cx="1610360" cy="848360"/>
          </a:xfrm>
        </p:grpSpPr>
        <p:sp>
          <p:nvSpPr>
            <p:cNvPr id="41" name="Freeform 41"/>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
        <p:nvSpPr>
          <p:cNvPr id="42" name="Freeform 42"/>
          <p:cNvSpPr/>
          <p:nvPr/>
        </p:nvSpPr>
        <p:spPr>
          <a:xfrm>
            <a:off x="944692" y="757737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43" name="Group 43"/>
          <p:cNvGrpSpPr/>
          <p:nvPr/>
        </p:nvGrpSpPr>
        <p:grpSpPr>
          <a:xfrm>
            <a:off x="14170004" y="614952"/>
            <a:ext cx="252393" cy="252393"/>
            <a:chOff x="0" y="0"/>
            <a:chExt cx="6350000" cy="6350000"/>
          </a:xfrm>
        </p:grpSpPr>
        <p:sp>
          <p:nvSpPr>
            <p:cNvPr id="44" name="Freeform 4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grpSp>
        <p:nvGrpSpPr>
          <p:cNvPr id="47" name="Group 47"/>
          <p:cNvGrpSpPr>
            <a:grpSpLocks noChangeAspect="1"/>
          </p:cNvGrpSpPr>
          <p:nvPr/>
        </p:nvGrpSpPr>
        <p:grpSpPr>
          <a:xfrm rot="-921396">
            <a:off x="16540798" y="9558525"/>
            <a:ext cx="547777" cy="288577"/>
            <a:chOff x="0" y="0"/>
            <a:chExt cx="1610360" cy="848360"/>
          </a:xfrm>
        </p:grpSpPr>
        <p:sp>
          <p:nvSpPr>
            <p:cNvPr id="48" name="Freeform 4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
        <p:nvSpPr>
          <p:cNvPr id="49" name="Freeform 49"/>
          <p:cNvSpPr/>
          <p:nvPr/>
        </p:nvSpPr>
        <p:spPr>
          <a:xfrm rot="432686">
            <a:off x="2912608" y="-670724"/>
            <a:ext cx="2225071" cy="2156296"/>
          </a:xfrm>
          <a:custGeom>
            <a:avLst/>
            <a:gdLst/>
            <a:ahLst/>
            <a:cxnLst/>
            <a:rect l="l" t="t" r="r" b="b"/>
            <a:pathLst>
              <a:path w="2225071" h="2156296">
                <a:moveTo>
                  <a:pt x="0" y="0"/>
                </a:moveTo>
                <a:lnTo>
                  <a:pt x="2225071" y="0"/>
                </a:lnTo>
                <a:lnTo>
                  <a:pt x="2225071" y="2156296"/>
                </a:lnTo>
                <a:lnTo>
                  <a:pt x="0" y="215629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0" name="Freeform 50"/>
          <p:cNvSpPr/>
          <p:nvPr/>
        </p:nvSpPr>
        <p:spPr>
          <a:xfrm rot="1153974">
            <a:off x="15418170" y="8432300"/>
            <a:ext cx="635916" cy="2347340"/>
          </a:xfrm>
          <a:custGeom>
            <a:avLst/>
            <a:gdLst/>
            <a:ahLst/>
            <a:cxnLst/>
            <a:rect l="l" t="t" r="r" b="b"/>
            <a:pathLst>
              <a:path w="635916" h="2347340">
                <a:moveTo>
                  <a:pt x="0" y="0"/>
                </a:moveTo>
                <a:lnTo>
                  <a:pt x="635916" y="0"/>
                </a:lnTo>
                <a:lnTo>
                  <a:pt x="635916" y="2347339"/>
                </a:lnTo>
                <a:lnTo>
                  <a:pt x="0" y="234733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52" name="Freeform 52"/>
          <p:cNvSpPr/>
          <p:nvPr/>
        </p:nvSpPr>
        <p:spPr>
          <a:xfrm>
            <a:off x="8696184" y="10195803"/>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53" name="Freeform 53"/>
          <p:cNvSpPr/>
          <p:nvPr/>
        </p:nvSpPr>
        <p:spPr>
          <a:xfrm rot="-684765">
            <a:off x="13333465" y="8957720"/>
            <a:ext cx="850155" cy="1508339"/>
          </a:xfrm>
          <a:custGeom>
            <a:avLst/>
            <a:gdLst/>
            <a:ahLst/>
            <a:cxnLst/>
            <a:rect l="l" t="t" r="r" b="b"/>
            <a:pathLst>
              <a:path w="850155" h="1508339">
                <a:moveTo>
                  <a:pt x="0" y="0"/>
                </a:moveTo>
                <a:lnTo>
                  <a:pt x="850155" y="0"/>
                </a:lnTo>
                <a:lnTo>
                  <a:pt x="850155" y="1508339"/>
                </a:lnTo>
                <a:lnTo>
                  <a:pt x="0" y="150833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4" name="Freeform 54"/>
          <p:cNvSpPr/>
          <p:nvPr/>
        </p:nvSpPr>
        <p:spPr>
          <a:xfrm>
            <a:off x="280356" y="9140282"/>
            <a:ext cx="238202" cy="236037"/>
          </a:xfrm>
          <a:custGeom>
            <a:avLst/>
            <a:gdLst/>
            <a:ahLst/>
            <a:cxnLst/>
            <a:rect l="l" t="t" r="r" b="b"/>
            <a:pathLst>
              <a:path w="238202" h="236037">
                <a:moveTo>
                  <a:pt x="0" y="0"/>
                </a:moveTo>
                <a:lnTo>
                  <a:pt x="238202" y="0"/>
                </a:lnTo>
                <a:lnTo>
                  <a:pt x="238202" y="236036"/>
                </a:lnTo>
                <a:lnTo>
                  <a:pt x="0" y="2360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5" name="Freeform 55"/>
          <p:cNvSpPr/>
          <p:nvPr/>
        </p:nvSpPr>
        <p:spPr>
          <a:xfrm>
            <a:off x="14573390" y="925549"/>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56" name="Group 56"/>
          <p:cNvGrpSpPr/>
          <p:nvPr/>
        </p:nvGrpSpPr>
        <p:grpSpPr>
          <a:xfrm>
            <a:off x="17823320" y="5426640"/>
            <a:ext cx="208069" cy="208069"/>
            <a:chOff x="0" y="0"/>
            <a:chExt cx="6350000" cy="6350000"/>
          </a:xfrm>
        </p:grpSpPr>
        <p:sp>
          <p:nvSpPr>
            <p:cNvPr id="57" name="Freeform 5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58" name="Freeform 58"/>
          <p:cNvSpPr/>
          <p:nvPr/>
        </p:nvSpPr>
        <p:spPr>
          <a:xfrm>
            <a:off x="14599093" y="8855697"/>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59" name="Freeform 59"/>
          <p:cNvSpPr/>
          <p:nvPr/>
        </p:nvSpPr>
        <p:spPr>
          <a:xfrm rot="-9414156">
            <a:off x="12901159" y="-655176"/>
            <a:ext cx="938638" cy="1962931"/>
          </a:xfrm>
          <a:custGeom>
            <a:avLst/>
            <a:gdLst/>
            <a:ahLst/>
            <a:cxnLst/>
            <a:rect l="l" t="t" r="r" b="b"/>
            <a:pathLst>
              <a:path w="938638" h="1962931">
                <a:moveTo>
                  <a:pt x="0" y="0"/>
                </a:moveTo>
                <a:lnTo>
                  <a:pt x="938638" y="0"/>
                </a:lnTo>
                <a:lnTo>
                  <a:pt x="938638" y="1962931"/>
                </a:lnTo>
                <a:lnTo>
                  <a:pt x="0" y="196293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60" name="Freeform 60"/>
          <p:cNvSpPr/>
          <p:nvPr/>
        </p:nvSpPr>
        <p:spPr>
          <a:xfrm>
            <a:off x="5565863" y="407424"/>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61" name="Freeform 61"/>
          <p:cNvSpPr/>
          <p:nvPr/>
        </p:nvSpPr>
        <p:spPr>
          <a:xfrm rot="4678159">
            <a:off x="12300890" y="9540296"/>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62" name="Group 62"/>
          <p:cNvGrpSpPr/>
          <p:nvPr/>
        </p:nvGrpSpPr>
        <p:grpSpPr>
          <a:xfrm>
            <a:off x="12145068" y="653113"/>
            <a:ext cx="252393" cy="252393"/>
            <a:chOff x="0" y="0"/>
            <a:chExt cx="6350000" cy="6350000"/>
          </a:xfrm>
        </p:grpSpPr>
        <p:sp>
          <p:nvSpPr>
            <p:cNvPr id="63" name="Freeform 6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F2BC2A"/>
            </a:solidFill>
          </p:spPr>
          <p:txBody>
            <a:bodyPr/>
            <a:lstStyle/>
            <a:p>
              <a:endParaRPr lang="en-US"/>
            </a:p>
          </p:txBody>
        </p:sp>
      </p:grpSp>
      <p:pic>
        <p:nvPicPr>
          <p:cNvPr id="64" name="Picture 9">
            <a:extLst>
              <a:ext uri="{FF2B5EF4-FFF2-40B4-BE49-F238E27FC236}">
                <a16:creationId xmlns:a16="http://schemas.microsoft.com/office/drawing/2014/main" id="{4212059B-15C2-965D-EF07-908FCB59D84C}"/>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3087793" y="1952472"/>
            <a:ext cx="1511300"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11">
            <a:extLst>
              <a:ext uri="{FF2B5EF4-FFF2-40B4-BE49-F238E27FC236}">
                <a16:creationId xmlns:a16="http://schemas.microsoft.com/office/drawing/2014/main" id="{11A28E80-D68E-3D6B-7AA2-08DCFFE265BB}"/>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5008843" y="2007542"/>
            <a:ext cx="185420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6">
            <a:extLst>
              <a:ext uri="{FF2B5EF4-FFF2-40B4-BE49-F238E27FC236}">
                <a16:creationId xmlns:a16="http://schemas.microsoft.com/office/drawing/2014/main" id="{D9077F88-0341-86FF-974B-26983C9D1B8B}"/>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2975968" y="5179490"/>
            <a:ext cx="2055812"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66">
            <a:extLst>
              <a:ext uri="{FF2B5EF4-FFF2-40B4-BE49-F238E27FC236}">
                <a16:creationId xmlns:a16="http://schemas.microsoft.com/office/drawing/2014/main" id="{2B974EE0-D276-EA32-CB85-E84EB475C95F}"/>
              </a:ext>
            </a:extLst>
          </p:cNvPr>
          <p:cNvPicPr>
            <a:picLocks noChangeAspect="1"/>
          </p:cNvPicPr>
          <p:nvPr/>
        </p:nvPicPr>
        <p:blipFill>
          <a:blip r:embed="rId24"/>
          <a:stretch>
            <a:fillRect/>
          </a:stretch>
        </p:blipFill>
        <p:spPr>
          <a:xfrm>
            <a:off x="15351052" y="5412481"/>
            <a:ext cx="2362200" cy="2222500"/>
          </a:xfrm>
          <a:prstGeom prst="rect">
            <a:avLst/>
          </a:prstGeom>
        </p:spPr>
      </p:pic>
    </p:spTree>
    <p:extLst>
      <p:ext uri="{BB962C8B-B14F-4D97-AF65-F5344CB8AC3E}">
        <p14:creationId xmlns:p14="http://schemas.microsoft.com/office/powerpoint/2010/main" val="417029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txBody>
          <a:bodyPr/>
          <a:lstStyle/>
          <a:p>
            <a:endParaRPr lang="en-US"/>
          </a:p>
        </p:txBody>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txBody>
              <a:bodyPr/>
              <a:lstStyle/>
              <a:p>
                <a:endParaRPr lang="en-US"/>
              </a:p>
            </p:txBody>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txBody>
              <a:bodyPr/>
              <a:lstStyle/>
              <a:p>
                <a:endParaRPr lang="en-US"/>
              </a:p>
            </p:txBody>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txBody>
              <a:bodyPr/>
              <a:lstStyle/>
              <a:p>
                <a:endParaRPr lang="en-US"/>
              </a:p>
            </p:txBody>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txBody>
              <a:bodyPr/>
              <a:lstStyle/>
              <a:p>
                <a:endParaRPr lang="en-US"/>
              </a:p>
            </p:txBody>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9" name="Freeform 19"/>
          <p:cNvSpPr/>
          <p:nvPr/>
        </p:nvSpPr>
        <p:spPr>
          <a:xfrm rot="-4590959">
            <a:off x="15997142" y="3573304"/>
            <a:ext cx="2538932" cy="2538932"/>
          </a:xfrm>
          <a:custGeom>
            <a:avLst/>
            <a:gdLst/>
            <a:ahLst/>
            <a:cxnLst/>
            <a:rect l="l" t="t" r="r" b="b"/>
            <a:pathLst>
              <a:path w="2538932" h="2538932">
                <a:moveTo>
                  <a:pt x="0" y="0"/>
                </a:moveTo>
                <a:lnTo>
                  <a:pt x="2538932" y="0"/>
                </a:lnTo>
                <a:lnTo>
                  <a:pt x="2538932" y="2538932"/>
                </a:lnTo>
                <a:lnTo>
                  <a:pt x="0" y="25389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0" name="Freeform 20"/>
          <p:cNvSpPr/>
          <p:nvPr/>
        </p:nvSpPr>
        <p:spPr>
          <a:xfrm rot="-10325232" flipV="1">
            <a:off x="-735485" y="106452"/>
            <a:ext cx="2815623" cy="2815623"/>
          </a:xfrm>
          <a:custGeom>
            <a:avLst/>
            <a:gdLst/>
            <a:ahLst/>
            <a:cxnLst/>
            <a:rect l="l" t="t" r="r" b="b"/>
            <a:pathLst>
              <a:path w="2815623" h="2815623">
                <a:moveTo>
                  <a:pt x="0" y="2815623"/>
                </a:moveTo>
                <a:lnTo>
                  <a:pt x="2815623" y="2815623"/>
                </a:lnTo>
                <a:lnTo>
                  <a:pt x="2815623" y="0"/>
                </a:lnTo>
                <a:lnTo>
                  <a:pt x="0" y="0"/>
                </a:lnTo>
                <a:lnTo>
                  <a:pt x="0" y="2815623"/>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1" name="Freeform 21"/>
          <p:cNvSpPr/>
          <p:nvPr/>
        </p:nvSpPr>
        <p:spPr>
          <a:xfrm rot="-2049497">
            <a:off x="125050" y="6657359"/>
            <a:ext cx="2053555" cy="2933651"/>
          </a:xfrm>
          <a:custGeom>
            <a:avLst/>
            <a:gdLst/>
            <a:ahLst/>
            <a:cxnLst/>
            <a:rect l="l" t="t" r="r" b="b"/>
            <a:pathLst>
              <a:path w="2053555" h="2933651">
                <a:moveTo>
                  <a:pt x="0" y="0"/>
                </a:moveTo>
                <a:lnTo>
                  <a:pt x="2053556" y="0"/>
                </a:lnTo>
                <a:lnTo>
                  <a:pt x="2053556" y="2933650"/>
                </a:lnTo>
                <a:lnTo>
                  <a:pt x="0" y="29336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2" name="Freeform 22"/>
          <p:cNvSpPr/>
          <p:nvPr/>
        </p:nvSpPr>
        <p:spPr>
          <a:xfrm rot="-2245013">
            <a:off x="1141207" y="2386216"/>
            <a:ext cx="880607" cy="1841573"/>
          </a:xfrm>
          <a:custGeom>
            <a:avLst/>
            <a:gdLst/>
            <a:ahLst/>
            <a:cxnLst/>
            <a:rect l="l" t="t" r="r" b="b"/>
            <a:pathLst>
              <a:path w="880607" h="1841573">
                <a:moveTo>
                  <a:pt x="0" y="0"/>
                </a:moveTo>
                <a:lnTo>
                  <a:pt x="880606" y="0"/>
                </a:lnTo>
                <a:lnTo>
                  <a:pt x="880606" y="1841573"/>
                </a:lnTo>
                <a:lnTo>
                  <a:pt x="0" y="18415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3" name="Freeform 23"/>
          <p:cNvSpPr/>
          <p:nvPr/>
        </p:nvSpPr>
        <p:spPr>
          <a:xfrm rot="1254325">
            <a:off x="-2461" y="4984554"/>
            <a:ext cx="2288606" cy="678260"/>
          </a:xfrm>
          <a:custGeom>
            <a:avLst/>
            <a:gdLst/>
            <a:ahLst/>
            <a:cxnLst/>
            <a:rect l="l" t="t" r="r" b="b"/>
            <a:pathLst>
              <a:path w="2288606" h="678260">
                <a:moveTo>
                  <a:pt x="0" y="0"/>
                </a:moveTo>
                <a:lnTo>
                  <a:pt x="2288606" y="0"/>
                </a:lnTo>
                <a:lnTo>
                  <a:pt x="2288606" y="678260"/>
                </a:lnTo>
                <a:lnTo>
                  <a:pt x="0" y="6782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4" name="Freeform 24"/>
          <p:cNvSpPr/>
          <p:nvPr/>
        </p:nvSpPr>
        <p:spPr>
          <a:xfrm>
            <a:off x="16156784" y="6407053"/>
            <a:ext cx="2131216" cy="2080842"/>
          </a:xfrm>
          <a:custGeom>
            <a:avLst/>
            <a:gdLst/>
            <a:ahLst/>
            <a:cxnLst/>
            <a:rect l="l" t="t" r="r" b="b"/>
            <a:pathLst>
              <a:path w="2131216" h="2080842">
                <a:moveTo>
                  <a:pt x="0" y="0"/>
                </a:moveTo>
                <a:lnTo>
                  <a:pt x="2131216" y="0"/>
                </a:lnTo>
                <a:lnTo>
                  <a:pt x="2131216" y="2080842"/>
                </a:lnTo>
                <a:lnTo>
                  <a:pt x="0" y="208084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5" name="Freeform 25"/>
          <p:cNvSpPr/>
          <p:nvPr/>
        </p:nvSpPr>
        <p:spPr>
          <a:xfrm rot="1052783">
            <a:off x="15429461" y="420538"/>
            <a:ext cx="1171974" cy="2052821"/>
          </a:xfrm>
          <a:custGeom>
            <a:avLst/>
            <a:gdLst/>
            <a:ahLst/>
            <a:cxnLst/>
            <a:rect l="l" t="t" r="r" b="b"/>
            <a:pathLst>
              <a:path w="1171974" h="2052821">
                <a:moveTo>
                  <a:pt x="0" y="0"/>
                </a:moveTo>
                <a:lnTo>
                  <a:pt x="1171974" y="0"/>
                </a:lnTo>
                <a:lnTo>
                  <a:pt x="1171974" y="2052821"/>
                </a:lnTo>
                <a:lnTo>
                  <a:pt x="0" y="20528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6" name="Freeform 26"/>
          <p:cNvSpPr/>
          <p:nvPr/>
        </p:nvSpPr>
        <p:spPr>
          <a:xfrm rot="1612873">
            <a:off x="16578786" y="2115729"/>
            <a:ext cx="1078345" cy="1913193"/>
          </a:xfrm>
          <a:custGeom>
            <a:avLst/>
            <a:gdLst/>
            <a:ahLst/>
            <a:cxnLst/>
            <a:rect l="l" t="t" r="r" b="b"/>
            <a:pathLst>
              <a:path w="1078345" h="1913193">
                <a:moveTo>
                  <a:pt x="0" y="0"/>
                </a:moveTo>
                <a:lnTo>
                  <a:pt x="1078345" y="0"/>
                </a:lnTo>
                <a:lnTo>
                  <a:pt x="1078345" y="1913193"/>
                </a:lnTo>
                <a:lnTo>
                  <a:pt x="0" y="191319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7" name="Freeform 27"/>
          <p:cNvSpPr/>
          <p:nvPr/>
        </p:nvSpPr>
        <p:spPr>
          <a:xfrm>
            <a:off x="1984971" y="6344082"/>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28" name="Freeform 28"/>
          <p:cNvSpPr/>
          <p:nvPr/>
        </p:nvSpPr>
        <p:spPr>
          <a:xfrm>
            <a:off x="17402703" y="8895672"/>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grpSp>
        <p:nvGrpSpPr>
          <p:cNvPr id="29" name="Group 29"/>
          <p:cNvGrpSpPr>
            <a:grpSpLocks noChangeAspect="1"/>
          </p:cNvGrpSpPr>
          <p:nvPr/>
        </p:nvGrpSpPr>
        <p:grpSpPr>
          <a:xfrm rot="1977585">
            <a:off x="17291502" y="858834"/>
            <a:ext cx="512498" cy="269991"/>
            <a:chOff x="0" y="0"/>
            <a:chExt cx="1610360" cy="848360"/>
          </a:xfrm>
        </p:grpSpPr>
        <p:sp>
          <p:nvSpPr>
            <p:cNvPr id="30" name="Freeform 3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31" name="Group 31"/>
          <p:cNvGrpSpPr/>
          <p:nvPr/>
        </p:nvGrpSpPr>
        <p:grpSpPr>
          <a:xfrm>
            <a:off x="2030890" y="4603934"/>
            <a:ext cx="229651" cy="229651"/>
            <a:chOff x="0" y="0"/>
            <a:chExt cx="6350000" cy="6350000"/>
          </a:xfrm>
        </p:grpSpPr>
        <p:sp>
          <p:nvSpPr>
            <p:cNvPr id="32" name="Freeform 3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33" name="Freeform 33"/>
          <p:cNvSpPr/>
          <p:nvPr/>
        </p:nvSpPr>
        <p:spPr>
          <a:xfrm>
            <a:off x="399457" y="351276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34" name="Freeform 34"/>
          <p:cNvSpPr/>
          <p:nvPr/>
        </p:nvSpPr>
        <p:spPr>
          <a:xfrm>
            <a:off x="16814686" y="1469307"/>
            <a:ext cx="451922" cy="405086"/>
          </a:xfrm>
          <a:custGeom>
            <a:avLst/>
            <a:gdLst/>
            <a:ahLst/>
            <a:cxnLst/>
            <a:rect l="l" t="t" r="r" b="b"/>
            <a:pathLst>
              <a:path w="451922" h="405086">
                <a:moveTo>
                  <a:pt x="0" y="0"/>
                </a:moveTo>
                <a:lnTo>
                  <a:pt x="451922" y="0"/>
                </a:lnTo>
                <a:lnTo>
                  <a:pt x="451922" y="405086"/>
                </a:lnTo>
                <a:lnTo>
                  <a:pt x="0" y="405086"/>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35" name="Freeform 35"/>
          <p:cNvSpPr/>
          <p:nvPr/>
        </p:nvSpPr>
        <p:spPr>
          <a:xfrm>
            <a:off x="15694641" y="3085316"/>
            <a:ext cx="420451" cy="427445"/>
          </a:xfrm>
          <a:custGeom>
            <a:avLst/>
            <a:gdLst/>
            <a:ahLst/>
            <a:cxnLst/>
            <a:rect l="l" t="t" r="r" b="b"/>
            <a:pathLst>
              <a:path w="420451" h="427445">
                <a:moveTo>
                  <a:pt x="0" y="0"/>
                </a:moveTo>
                <a:lnTo>
                  <a:pt x="420451" y="0"/>
                </a:lnTo>
                <a:lnTo>
                  <a:pt x="420451" y="427445"/>
                </a:lnTo>
                <a:lnTo>
                  <a:pt x="0" y="42744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nvGrpSpPr>
          <p:cNvPr id="36" name="Group 36"/>
          <p:cNvGrpSpPr/>
          <p:nvPr/>
        </p:nvGrpSpPr>
        <p:grpSpPr>
          <a:xfrm>
            <a:off x="2490694" y="9376318"/>
            <a:ext cx="229651" cy="229651"/>
            <a:chOff x="0" y="0"/>
            <a:chExt cx="6350000" cy="6350000"/>
          </a:xfrm>
        </p:grpSpPr>
        <p:sp>
          <p:nvSpPr>
            <p:cNvPr id="37" name="Freeform 3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38" name="Freeform 38"/>
          <p:cNvSpPr/>
          <p:nvPr/>
        </p:nvSpPr>
        <p:spPr>
          <a:xfrm rot="-771795">
            <a:off x="2865448" y="1647521"/>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39" name="Freeform 39"/>
          <p:cNvSpPr/>
          <p:nvPr/>
        </p:nvSpPr>
        <p:spPr>
          <a:xfrm rot="4678159">
            <a:off x="15159154" y="375441"/>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grpSp>
        <p:nvGrpSpPr>
          <p:cNvPr id="40" name="Group 40"/>
          <p:cNvGrpSpPr>
            <a:grpSpLocks noChangeAspect="1"/>
          </p:cNvGrpSpPr>
          <p:nvPr/>
        </p:nvGrpSpPr>
        <p:grpSpPr>
          <a:xfrm rot="1977585">
            <a:off x="3370855" y="9474682"/>
            <a:ext cx="498419" cy="262574"/>
            <a:chOff x="0" y="0"/>
            <a:chExt cx="1610360" cy="848360"/>
          </a:xfrm>
        </p:grpSpPr>
        <p:sp>
          <p:nvSpPr>
            <p:cNvPr id="41" name="Freeform 41"/>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
        <p:nvSpPr>
          <p:cNvPr id="42" name="Freeform 42"/>
          <p:cNvSpPr/>
          <p:nvPr/>
        </p:nvSpPr>
        <p:spPr>
          <a:xfrm>
            <a:off x="2748353" y="788814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grpSp>
        <p:nvGrpSpPr>
          <p:cNvPr id="43" name="Group 43"/>
          <p:cNvGrpSpPr/>
          <p:nvPr/>
        </p:nvGrpSpPr>
        <p:grpSpPr>
          <a:xfrm>
            <a:off x="14170004" y="614952"/>
            <a:ext cx="252393" cy="252393"/>
            <a:chOff x="0" y="0"/>
            <a:chExt cx="6350000" cy="6350000"/>
          </a:xfrm>
        </p:grpSpPr>
        <p:sp>
          <p:nvSpPr>
            <p:cNvPr id="44" name="Freeform 4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grpSp>
        <p:nvGrpSpPr>
          <p:cNvPr id="45" name="Group 45"/>
          <p:cNvGrpSpPr/>
          <p:nvPr/>
        </p:nvGrpSpPr>
        <p:grpSpPr>
          <a:xfrm>
            <a:off x="2102176" y="1987440"/>
            <a:ext cx="229651" cy="229651"/>
            <a:chOff x="0" y="0"/>
            <a:chExt cx="6350000" cy="6350000"/>
          </a:xfrm>
        </p:grpSpPr>
        <p:sp>
          <p:nvSpPr>
            <p:cNvPr id="46" name="Freeform 4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grpSp>
        <p:nvGrpSpPr>
          <p:cNvPr id="47" name="Group 47"/>
          <p:cNvGrpSpPr>
            <a:grpSpLocks noChangeAspect="1"/>
          </p:cNvGrpSpPr>
          <p:nvPr/>
        </p:nvGrpSpPr>
        <p:grpSpPr>
          <a:xfrm rot="-921396">
            <a:off x="16540798" y="9558525"/>
            <a:ext cx="547777" cy="288577"/>
            <a:chOff x="0" y="0"/>
            <a:chExt cx="1610360" cy="848360"/>
          </a:xfrm>
        </p:grpSpPr>
        <p:sp>
          <p:nvSpPr>
            <p:cNvPr id="48" name="Freeform 4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
        <p:nvSpPr>
          <p:cNvPr id="49" name="Freeform 49"/>
          <p:cNvSpPr/>
          <p:nvPr/>
        </p:nvSpPr>
        <p:spPr>
          <a:xfrm rot="432686">
            <a:off x="2912608" y="-670724"/>
            <a:ext cx="2225071" cy="2156296"/>
          </a:xfrm>
          <a:custGeom>
            <a:avLst/>
            <a:gdLst/>
            <a:ahLst/>
            <a:cxnLst/>
            <a:rect l="l" t="t" r="r" b="b"/>
            <a:pathLst>
              <a:path w="2225071" h="2156296">
                <a:moveTo>
                  <a:pt x="0" y="0"/>
                </a:moveTo>
                <a:lnTo>
                  <a:pt x="2225071" y="0"/>
                </a:lnTo>
                <a:lnTo>
                  <a:pt x="2225071" y="2156296"/>
                </a:lnTo>
                <a:lnTo>
                  <a:pt x="0" y="2156296"/>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50" name="Freeform 50"/>
          <p:cNvSpPr/>
          <p:nvPr/>
        </p:nvSpPr>
        <p:spPr>
          <a:xfrm rot="1153974">
            <a:off x="15418170" y="8432300"/>
            <a:ext cx="635916" cy="2347340"/>
          </a:xfrm>
          <a:custGeom>
            <a:avLst/>
            <a:gdLst/>
            <a:ahLst/>
            <a:cxnLst/>
            <a:rect l="l" t="t" r="r" b="b"/>
            <a:pathLst>
              <a:path w="635916" h="2347340">
                <a:moveTo>
                  <a:pt x="0" y="0"/>
                </a:moveTo>
                <a:lnTo>
                  <a:pt x="635916" y="0"/>
                </a:lnTo>
                <a:lnTo>
                  <a:pt x="635916" y="2347339"/>
                </a:lnTo>
                <a:lnTo>
                  <a:pt x="0" y="2347339"/>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51" name="Freeform 51"/>
          <p:cNvSpPr/>
          <p:nvPr/>
        </p:nvSpPr>
        <p:spPr>
          <a:xfrm rot="-842482">
            <a:off x="3931404" y="8366112"/>
            <a:ext cx="1054904" cy="2072133"/>
          </a:xfrm>
          <a:custGeom>
            <a:avLst/>
            <a:gdLst/>
            <a:ahLst/>
            <a:cxnLst/>
            <a:rect l="l" t="t" r="r" b="b"/>
            <a:pathLst>
              <a:path w="1054904" h="2072133">
                <a:moveTo>
                  <a:pt x="0" y="0"/>
                </a:moveTo>
                <a:lnTo>
                  <a:pt x="1054904" y="0"/>
                </a:lnTo>
                <a:lnTo>
                  <a:pt x="1054904" y="2072132"/>
                </a:lnTo>
                <a:lnTo>
                  <a:pt x="0" y="2072132"/>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a:p>
        </p:txBody>
      </p:sp>
      <p:sp>
        <p:nvSpPr>
          <p:cNvPr id="52" name="Freeform 52"/>
          <p:cNvSpPr/>
          <p:nvPr/>
        </p:nvSpPr>
        <p:spPr>
          <a:xfrm>
            <a:off x="5649993" y="934707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53" name="Freeform 53"/>
          <p:cNvSpPr/>
          <p:nvPr/>
        </p:nvSpPr>
        <p:spPr>
          <a:xfrm rot="-684765">
            <a:off x="13333465" y="8957720"/>
            <a:ext cx="850155" cy="1508339"/>
          </a:xfrm>
          <a:custGeom>
            <a:avLst/>
            <a:gdLst/>
            <a:ahLst/>
            <a:cxnLst/>
            <a:rect l="l" t="t" r="r" b="b"/>
            <a:pathLst>
              <a:path w="850155" h="1508339">
                <a:moveTo>
                  <a:pt x="0" y="0"/>
                </a:moveTo>
                <a:lnTo>
                  <a:pt x="850155" y="0"/>
                </a:lnTo>
                <a:lnTo>
                  <a:pt x="850155" y="1508339"/>
                </a:lnTo>
                <a:lnTo>
                  <a:pt x="0" y="150833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54" name="Freeform 54"/>
          <p:cNvSpPr/>
          <p:nvPr/>
        </p:nvSpPr>
        <p:spPr>
          <a:xfrm>
            <a:off x="280356" y="9140282"/>
            <a:ext cx="238202" cy="236037"/>
          </a:xfrm>
          <a:custGeom>
            <a:avLst/>
            <a:gdLst/>
            <a:ahLst/>
            <a:cxnLst/>
            <a:rect l="l" t="t" r="r" b="b"/>
            <a:pathLst>
              <a:path w="238202" h="236037">
                <a:moveTo>
                  <a:pt x="0" y="0"/>
                </a:moveTo>
                <a:lnTo>
                  <a:pt x="238202" y="0"/>
                </a:lnTo>
                <a:lnTo>
                  <a:pt x="238202" y="236036"/>
                </a:lnTo>
                <a:lnTo>
                  <a:pt x="0" y="23603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55" name="Freeform 55"/>
          <p:cNvSpPr/>
          <p:nvPr/>
        </p:nvSpPr>
        <p:spPr>
          <a:xfrm>
            <a:off x="14550558" y="1200069"/>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nvGrpSpPr>
          <p:cNvPr id="56" name="Group 56"/>
          <p:cNvGrpSpPr/>
          <p:nvPr/>
        </p:nvGrpSpPr>
        <p:grpSpPr>
          <a:xfrm>
            <a:off x="17823320" y="5426640"/>
            <a:ext cx="208069" cy="208069"/>
            <a:chOff x="0" y="0"/>
            <a:chExt cx="6350000" cy="6350000"/>
          </a:xfrm>
        </p:grpSpPr>
        <p:sp>
          <p:nvSpPr>
            <p:cNvPr id="57" name="Freeform 5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58" name="Freeform 58"/>
          <p:cNvSpPr/>
          <p:nvPr/>
        </p:nvSpPr>
        <p:spPr>
          <a:xfrm>
            <a:off x="14599093" y="8855697"/>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59" name="Freeform 59"/>
          <p:cNvSpPr/>
          <p:nvPr/>
        </p:nvSpPr>
        <p:spPr>
          <a:xfrm rot="-9414156">
            <a:off x="12901159" y="-655176"/>
            <a:ext cx="938638" cy="1962931"/>
          </a:xfrm>
          <a:custGeom>
            <a:avLst/>
            <a:gdLst/>
            <a:ahLst/>
            <a:cxnLst/>
            <a:rect l="l" t="t" r="r" b="b"/>
            <a:pathLst>
              <a:path w="938638" h="1962931">
                <a:moveTo>
                  <a:pt x="0" y="0"/>
                </a:moveTo>
                <a:lnTo>
                  <a:pt x="938638" y="0"/>
                </a:lnTo>
                <a:lnTo>
                  <a:pt x="938638" y="1962931"/>
                </a:lnTo>
                <a:lnTo>
                  <a:pt x="0" y="19629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0" name="Freeform 60"/>
          <p:cNvSpPr/>
          <p:nvPr/>
        </p:nvSpPr>
        <p:spPr>
          <a:xfrm>
            <a:off x="5565863" y="407424"/>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61" name="Freeform 61"/>
          <p:cNvSpPr/>
          <p:nvPr/>
        </p:nvSpPr>
        <p:spPr>
          <a:xfrm rot="4678159">
            <a:off x="12300890" y="9540296"/>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grpSp>
        <p:nvGrpSpPr>
          <p:cNvPr id="62" name="Group 62"/>
          <p:cNvGrpSpPr/>
          <p:nvPr/>
        </p:nvGrpSpPr>
        <p:grpSpPr>
          <a:xfrm>
            <a:off x="12145068" y="653113"/>
            <a:ext cx="252393" cy="252393"/>
            <a:chOff x="0" y="0"/>
            <a:chExt cx="6350000" cy="6350000"/>
          </a:xfrm>
        </p:grpSpPr>
        <p:sp>
          <p:nvSpPr>
            <p:cNvPr id="63" name="Freeform 6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F2BC2A"/>
            </a:solidFill>
          </p:spPr>
          <p:txBody>
            <a:bodyPr/>
            <a:lstStyle/>
            <a:p>
              <a:endParaRPr lang="en-US"/>
            </a:p>
          </p:txBody>
        </p:sp>
      </p:grpSp>
      <p:sp>
        <p:nvSpPr>
          <p:cNvPr id="65" name="TextBox 64">
            <a:extLst>
              <a:ext uri="{FF2B5EF4-FFF2-40B4-BE49-F238E27FC236}">
                <a16:creationId xmlns:a16="http://schemas.microsoft.com/office/drawing/2014/main" id="{E8907BA8-B36C-EA77-9EE2-9CB5A0C351BF}"/>
              </a:ext>
            </a:extLst>
          </p:cNvPr>
          <p:cNvSpPr txBox="1"/>
          <p:nvPr/>
        </p:nvSpPr>
        <p:spPr>
          <a:xfrm>
            <a:off x="4077867" y="1150446"/>
            <a:ext cx="9244616" cy="923330"/>
          </a:xfrm>
          <a:prstGeom prst="rect">
            <a:avLst/>
          </a:prstGeom>
          <a:noFill/>
        </p:spPr>
        <p:txBody>
          <a:bodyPr wrap="square" rtlCol="0">
            <a:spAutoFit/>
          </a:bodyPr>
          <a:lstStyle/>
          <a:p>
            <a:r>
              <a:rPr lang="en-US" altLang="en-SA" sz="5400" dirty="0">
                <a:solidFill>
                  <a:srgbClr val="FC3904"/>
                </a:solidFill>
              </a:rPr>
              <a:t>All </a:t>
            </a:r>
            <a:r>
              <a:rPr lang="en-US" altLang="en-SA" sz="5400" dirty="0"/>
              <a:t>mixtures can be separated</a:t>
            </a:r>
            <a:endParaRPr lang="en-US" sz="5400" dirty="0"/>
          </a:p>
        </p:txBody>
      </p:sp>
      <p:sp>
        <p:nvSpPr>
          <p:cNvPr id="16" name="Rectangle 3">
            <a:extLst>
              <a:ext uri="{FF2B5EF4-FFF2-40B4-BE49-F238E27FC236}">
                <a16:creationId xmlns:a16="http://schemas.microsoft.com/office/drawing/2014/main" id="{3EB42E83-8640-79D9-FEEC-1132A6B2B1B7}"/>
              </a:ext>
            </a:extLst>
          </p:cNvPr>
          <p:cNvSpPr txBox="1">
            <a:spLocks noChangeArrowheads="1"/>
          </p:cNvSpPr>
          <p:nvPr/>
        </p:nvSpPr>
        <p:spPr>
          <a:xfrm>
            <a:off x="3327346" y="3912595"/>
            <a:ext cx="7772400" cy="4114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en-SA" dirty="0"/>
              <a:t>Methods to separate mixtures</a:t>
            </a:r>
          </a:p>
          <a:p>
            <a:r>
              <a:rPr lang="en-US" altLang="en-SA" dirty="0"/>
              <a:t>1. Sorting</a:t>
            </a:r>
          </a:p>
          <a:p>
            <a:r>
              <a:rPr lang="en-US" altLang="en-SA" dirty="0"/>
              <a:t>2. Filtering</a:t>
            </a:r>
          </a:p>
          <a:p>
            <a:r>
              <a:rPr lang="en-US" altLang="en-SA" dirty="0"/>
              <a:t>3. Heating</a:t>
            </a:r>
          </a:p>
          <a:p>
            <a:r>
              <a:rPr lang="en-US" altLang="en-SA" dirty="0"/>
              <a:t>4. Cooling</a:t>
            </a:r>
          </a:p>
          <a:p>
            <a:r>
              <a:rPr lang="en-US" altLang="en-SA" dirty="0"/>
              <a:t>5. distillation</a:t>
            </a:r>
          </a:p>
        </p:txBody>
      </p:sp>
      <p:pic>
        <p:nvPicPr>
          <p:cNvPr id="18" name="Picture 11">
            <a:extLst>
              <a:ext uri="{FF2B5EF4-FFF2-40B4-BE49-F238E27FC236}">
                <a16:creationId xmlns:a16="http://schemas.microsoft.com/office/drawing/2014/main" id="{1CF00A4D-F5C1-A103-59A5-3A40C4E5CA9B}"/>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9164726" y="2611846"/>
            <a:ext cx="6659103" cy="5710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26911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txBody>
          <a:bodyPr/>
          <a:lstStyle/>
          <a:p>
            <a:endParaRPr lang="en-US" dirty="0"/>
          </a:p>
        </p:txBody>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txBody>
              <a:bodyPr/>
              <a:lstStyle/>
              <a:p>
                <a:endParaRPr lang="en-US"/>
              </a:p>
            </p:txBody>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txBody>
              <a:bodyPr/>
              <a:lstStyle/>
              <a:p>
                <a:endParaRPr lang="en-US"/>
              </a:p>
            </p:txBody>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txBody>
              <a:bodyPr/>
              <a:lstStyle/>
              <a:p>
                <a:endParaRPr lang="en-US"/>
              </a:p>
            </p:txBody>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txBody>
              <a:bodyPr/>
              <a:lstStyle/>
              <a:p>
                <a:endParaRPr lang="en-US"/>
              </a:p>
            </p:txBody>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6" name="TextBox 16"/>
          <p:cNvSpPr txBox="1"/>
          <p:nvPr/>
        </p:nvSpPr>
        <p:spPr>
          <a:xfrm>
            <a:off x="2585315" y="1373537"/>
            <a:ext cx="12553091" cy="3026470"/>
          </a:xfrm>
          <a:prstGeom prst="rect">
            <a:avLst/>
          </a:prstGeom>
        </p:spPr>
        <p:txBody>
          <a:bodyPr lIns="0" tIns="0" rIns="0" bIns="0" rtlCol="0" anchor="t">
            <a:spAutoFit/>
          </a:bodyPr>
          <a:lstStyle/>
          <a:p>
            <a:pPr algn="ctr">
              <a:lnSpc>
                <a:spcPts val="11833"/>
              </a:lnSpc>
            </a:pPr>
            <a:r>
              <a:rPr lang="en-US" sz="13601" spc="557" dirty="0">
                <a:solidFill>
                  <a:srgbClr val="043241"/>
                </a:solidFill>
                <a:latin typeface="Marykate"/>
              </a:rPr>
              <a:t> Scientist of the week</a:t>
            </a:r>
          </a:p>
        </p:txBody>
      </p:sp>
      <p:sp>
        <p:nvSpPr>
          <p:cNvPr id="17" name="Freeform 17"/>
          <p:cNvSpPr/>
          <p:nvPr/>
        </p:nvSpPr>
        <p:spPr>
          <a:xfrm rot="-4590959">
            <a:off x="15997142" y="3573304"/>
            <a:ext cx="2538932" cy="2538932"/>
          </a:xfrm>
          <a:custGeom>
            <a:avLst/>
            <a:gdLst/>
            <a:ahLst/>
            <a:cxnLst/>
            <a:rect l="l" t="t" r="r" b="b"/>
            <a:pathLst>
              <a:path w="2538932" h="2538932">
                <a:moveTo>
                  <a:pt x="0" y="0"/>
                </a:moveTo>
                <a:lnTo>
                  <a:pt x="2538932" y="0"/>
                </a:lnTo>
                <a:lnTo>
                  <a:pt x="2538932" y="2538932"/>
                </a:lnTo>
                <a:lnTo>
                  <a:pt x="0" y="25389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8" name="Freeform 18"/>
          <p:cNvSpPr/>
          <p:nvPr/>
        </p:nvSpPr>
        <p:spPr>
          <a:xfrm rot="-10325232" flipV="1">
            <a:off x="-735485" y="106452"/>
            <a:ext cx="2815623" cy="2815623"/>
          </a:xfrm>
          <a:custGeom>
            <a:avLst/>
            <a:gdLst/>
            <a:ahLst/>
            <a:cxnLst/>
            <a:rect l="l" t="t" r="r" b="b"/>
            <a:pathLst>
              <a:path w="2815623" h="2815623">
                <a:moveTo>
                  <a:pt x="0" y="2815623"/>
                </a:moveTo>
                <a:lnTo>
                  <a:pt x="2815623" y="2815623"/>
                </a:lnTo>
                <a:lnTo>
                  <a:pt x="2815623" y="0"/>
                </a:lnTo>
                <a:lnTo>
                  <a:pt x="0" y="0"/>
                </a:lnTo>
                <a:lnTo>
                  <a:pt x="0" y="2815623"/>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9" name="Freeform 19"/>
          <p:cNvSpPr/>
          <p:nvPr/>
        </p:nvSpPr>
        <p:spPr>
          <a:xfrm rot="-2049497">
            <a:off x="125050" y="6657359"/>
            <a:ext cx="2053555" cy="2933651"/>
          </a:xfrm>
          <a:custGeom>
            <a:avLst/>
            <a:gdLst/>
            <a:ahLst/>
            <a:cxnLst/>
            <a:rect l="l" t="t" r="r" b="b"/>
            <a:pathLst>
              <a:path w="2053555" h="2933651">
                <a:moveTo>
                  <a:pt x="0" y="0"/>
                </a:moveTo>
                <a:lnTo>
                  <a:pt x="2053556" y="0"/>
                </a:lnTo>
                <a:lnTo>
                  <a:pt x="2053556" y="2933650"/>
                </a:lnTo>
                <a:lnTo>
                  <a:pt x="0" y="29336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Freeform 20"/>
          <p:cNvSpPr/>
          <p:nvPr/>
        </p:nvSpPr>
        <p:spPr>
          <a:xfrm rot="-2245013">
            <a:off x="1141207" y="2386216"/>
            <a:ext cx="880607" cy="1841573"/>
          </a:xfrm>
          <a:custGeom>
            <a:avLst/>
            <a:gdLst/>
            <a:ahLst/>
            <a:cxnLst/>
            <a:rect l="l" t="t" r="r" b="b"/>
            <a:pathLst>
              <a:path w="880607" h="1841573">
                <a:moveTo>
                  <a:pt x="0" y="0"/>
                </a:moveTo>
                <a:lnTo>
                  <a:pt x="880606" y="0"/>
                </a:lnTo>
                <a:lnTo>
                  <a:pt x="880606" y="1841573"/>
                </a:lnTo>
                <a:lnTo>
                  <a:pt x="0" y="18415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1" name="Freeform 21"/>
          <p:cNvSpPr/>
          <p:nvPr/>
        </p:nvSpPr>
        <p:spPr>
          <a:xfrm rot="1254325">
            <a:off x="-2461" y="4984554"/>
            <a:ext cx="2288606" cy="678260"/>
          </a:xfrm>
          <a:custGeom>
            <a:avLst/>
            <a:gdLst/>
            <a:ahLst/>
            <a:cxnLst/>
            <a:rect l="l" t="t" r="r" b="b"/>
            <a:pathLst>
              <a:path w="2288606" h="678260">
                <a:moveTo>
                  <a:pt x="0" y="0"/>
                </a:moveTo>
                <a:lnTo>
                  <a:pt x="2288606" y="0"/>
                </a:lnTo>
                <a:lnTo>
                  <a:pt x="2288606" y="678260"/>
                </a:lnTo>
                <a:lnTo>
                  <a:pt x="0" y="6782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2" name="Freeform 22"/>
          <p:cNvSpPr/>
          <p:nvPr/>
        </p:nvSpPr>
        <p:spPr>
          <a:xfrm>
            <a:off x="16156784" y="6407053"/>
            <a:ext cx="2131216" cy="2080842"/>
          </a:xfrm>
          <a:custGeom>
            <a:avLst/>
            <a:gdLst/>
            <a:ahLst/>
            <a:cxnLst/>
            <a:rect l="l" t="t" r="r" b="b"/>
            <a:pathLst>
              <a:path w="2131216" h="2080842">
                <a:moveTo>
                  <a:pt x="0" y="0"/>
                </a:moveTo>
                <a:lnTo>
                  <a:pt x="2131216" y="0"/>
                </a:lnTo>
                <a:lnTo>
                  <a:pt x="2131216" y="2080842"/>
                </a:lnTo>
                <a:lnTo>
                  <a:pt x="0" y="208084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3" name="Freeform 23"/>
          <p:cNvSpPr/>
          <p:nvPr/>
        </p:nvSpPr>
        <p:spPr>
          <a:xfrm rot="1052783">
            <a:off x="15429461" y="420538"/>
            <a:ext cx="1171974" cy="2052821"/>
          </a:xfrm>
          <a:custGeom>
            <a:avLst/>
            <a:gdLst/>
            <a:ahLst/>
            <a:cxnLst/>
            <a:rect l="l" t="t" r="r" b="b"/>
            <a:pathLst>
              <a:path w="1171974" h="2052821">
                <a:moveTo>
                  <a:pt x="0" y="0"/>
                </a:moveTo>
                <a:lnTo>
                  <a:pt x="1171974" y="0"/>
                </a:lnTo>
                <a:lnTo>
                  <a:pt x="1171974" y="2052821"/>
                </a:lnTo>
                <a:lnTo>
                  <a:pt x="0" y="20528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 name="Freeform 24"/>
          <p:cNvSpPr/>
          <p:nvPr/>
        </p:nvSpPr>
        <p:spPr>
          <a:xfrm rot="1612873">
            <a:off x="16578786" y="2115729"/>
            <a:ext cx="1078345" cy="1913193"/>
          </a:xfrm>
          <a:custGeom>
            <a:avLst/>
            <a:gdLst/>
            <a:ahLst/>
            <a:cxnLst/>
            <a:rect l="l" t="t" r="r" b="b"/>
            <a:pathLst>
              <a:path w="1078345" h="1913193">
                <a:moveTo>
                  <a:pt x="0" y="0"/>
                </a:moveTo>
                <a:lnTo>
                  <a:pt x="1078345" y="0"/>
                </a:lnTo>
                <a:lnTo>
                  <a:pt x="1078345" y="1913193"/>
                </a:lnTo>
                <a:lnTo>
                  <a:pt x="0" y="191319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5" name="Freeform 25"/>
          <p:cNvSpPr/>
          <p:nvPr/>
        </p:nvSpPr>
        <p:spPr>
          <a:xfrm>
            <a:off x="1984971" y="6344082"/>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26" name="Freeform 26"/>
          <p:cNvSpPr/>
          <p:nvPr/>
        </p:nvSpPr>
        <p:spPr>
          <a:xfrm>
            <a:off x="17402703" y="8895672"/>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grpSp>
        <p:nvGrpSpPr>
          <p:cNvPr id="27" name="Group 27"/>
          <p:cNvGrpSpPr>
            <a:grpSpLocks noChangeAspect="1"/>
          </p:cNvGrpSpPr>
          <p:nvPr/>
        </p:nvGrpSpPr>
        <p:grpSpPr>
          <a:xfrm rot="1977585">
            <a:off x="17291502" y="858834"/>
            <a:ext cx="512498" cy="269991"/>
            <a:chOff x="0" y="0"/>
            <a:chExt cx="1610360" cy="848360"/>
          </a:xfrm>
        </p:grpSpPr>
        <p:sp>
          <p:nvSpPr>
            <p:cNvPr id="28" name="Freeform 2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29" name="Group 29"/>
          <p:cNvGrpSpPr/>
          <p:nvPr/>
        </p:nvGrpSpPr>
        <p:grpSpPr>
          <a:xfrm>
            <a:off x="2030890" y="4603934"/>
            <a:ext cx="229651" cy="229651"/>
            <a:chOff x="0" y="0"/>
            <a:chExt cx="6350000" cy="6350000"/>
          </a:xfrm>
        </p:grpSpPr>
        <p:sp>
          <p:nvSpPr>
            <p:cNvPr id="30" name="Freeform 3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31" name="Freeform 31"/>
          <p:cNvSpPr/>
          <p:nvPr/>
        </p:nvSpPr>
        <p:spPr>
          <a:xfrm>
            <a:off x="399457" y="351276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32" name="Freeform 32"/>
          <p:cNvSpPr/>
          <p:nvPr/>
        </p:nvSpPr>
        <p:spPr>
          <a:xfrm>
            <a:off x="16814686" y="1469307"/>
            <a:ext cx="451922" cy="405086"/>
          </a:xfrm>
          <a:custGeom>
            <a:avLst/>
            <a:gdLst/>
            <a:ahLst/>
            <a:cxnLst/>
            <a:rect l="l" t="t" r="r" b="b"/>
            <a:pathLst>
              <a:path w="451922" h="405086">
                <a:moveTo>
                  <a:pt x="0" y="0"/>
                </a:moveTo>
                <a:lnTo>
                  <a:pt x="451922" y="0"/>
                </a:lnTo>
                <a:lnTo>
                  <a:pt x="451922" y="405086"/>
                </a:lnTo>
                <a:lnTo>
                  <a:pt x="0" y="405086"/>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33" name="Freeform 33"/>
          <p:cNvSpPr/>
          <p:nvPr/>
        </p:nvSpPr>
        <p:spPr>
          <a:xfrm>
            <a:off x="15694641" y="3085316"/>
            <a:ext cx="420451" cy="427445"/>
          </a:xfrm>
          <a:custGeom>
            <a:avLst/>
            <a:gdLst/>
            <a:ahLst/>
            <a:cxnLst/>
            <a:rect l="l" t="t" r="r" b="b"/>
            <a:pathLst>
              <a:path w="420451" h="427445">
                <a:moveTo>
                  <a:pt x="0" y="0"/>
                </a:moveTo>
                <a:lnTo>
                  <a:pt x="420451" y="0"/>
                </a:lnTo>
                <a:lnTo>
                  <a:pt x="420451" y="427445"/>
                </a:lnTo>
                <a:lnTo>
                  <a:pt x="0" y="42744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nvGrpSpPr>
          <p:cNvPr id="34" name="Group 34"/>
          <p:cNvGrpSpPr/>
          <p:nvPr/>
        </p:nvGrpSpPr>
        <p:grpSpPr>
          <a:xfrm>
            <a:off x="2490694" y="9376318"/>
            <a:ext cx="229651" cy="229651"/>
            <a:chOff x="0" y="0"/>
            <a:chExt cx="6350000" cy="6350000"/>
          </a:xfrm>
        </p:grpSpPr>
        <p:sp>
          <p:nvSpPr>
            <p:cNvPr id="35" name="Freeform 3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36" name="Freeform 36"/>
          <p:cNvSpPr/>
          <p:nvPr/>
        </p:nvSpPr>
        <p:spPr>
          <a:xfrm rot="-771795">
            <a:off x="2865448" y="1647521"/>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37" name="Freeform 37"/>
          <p:cNvSpPr/>
          <p:nvPr/>
        </p:nvSpPr>
        <p:spPr>
          <a:xfrm rot="4678159">
            <a:off x="15159154" y="375441"/>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grpSp>
        <p:nvGrpSpPr>
          <p:cNvPr id="38" name="Group 38"/>
          <p:cNvGrpSpPr>
            <a:grpSpLocks noChangeAspect="1"/>
          </p:cNvGrpSpPr>
          <p:nvPr/>
        </p:nvGrpSpPr>
        <p:grpSpPr>
          <a:xfrm rot="1977585">
            <a:off x="3370855" y="9474682"/>
            <a:ext cx="498419" cy="262574"/>
            <a:chOff x="0" y="0"/>
            <a:chExt cx="1610360" cy="848360"/>
          </a:xfrm>
        </p:grpSpPr>
        <p:sp>
          <p:nvSpPr>
            <p:cNvPr id="39" name="Freeform 3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
        <p:nvSpPr>
          <p:cNvPr id="40" name="Freeform 40"/>
          <p:cNvSpPr/>
          <p:nvPr/>
        </p:nvSpPr>
        <p:spPr>
          <a:xfrm>
            <a:off x="2748353" y="788814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grpSp>
        <p:nvGrpSpPr>
          <p:cNvPr id="41" name="Group 41"/>
          <p:cNvGrpSpPr/>
          <p:nvPr/>
        </p:nvGrpSpPr>
        <p:grpSpPr>
          <a:xfrm>
            <a:off x="14170004" y="614952"/>
            <a:ext cx="252393" cy="252393"/>
            <a:chOff x="0" y="0"/>
            <a:chExt cx="6350000" cy="6350000"/>
          </a:xfrm>
        </p:grpSpPr>
        <p:sp>
          <p:nvSpPr>
            <p:cNvPr id="42" name="Freeform 4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grpSp>
        <p:nvGrpSpPr>
          <p:cNvPr id="43" name="Group 43"/>
          <p:cNvGrpSpPr/>
          <p:nvPr/>
        </p:nvGrpSpPr>
        <p:grpSpPr>
          <a:xfrm>
            <a:off x="2102176" y="1987440"/>
            <a:ext cx="229651" cy="229651"/>
            <a:chOff x="0" y="0"/>
            <a:chExt cx="6350000" cy="6350000"/>
          </a:xfrm>
        </p:grpSpPr>
        <p:sp>
          <p:nvSpPr>
            <p:cNvPr id="44" name="Freeform 4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grpSp>
        <p:nvGrpSpPr>
          <p:cNvPr id="45" name="Group 45"/>
          <p:cNvGrpSpPr>
            <a:grpSpLocks noChangeAspect="1"/>
          </p:cNvGrpSpPr>
          <p:nvPr/>
        </p:nvGrpSpPr>
        <p:grpSpPr>
          <a:xfrm rot="-921396">
            <a:off x="16540798" y="9558525"/>
            <a:ext cx="547777" cy="288577"/>
            <a:chOff x="0" y="0"/>
            <a:chExt cx="1610360" cy="848360"/>
          </a:xfrm>
        </p:grpSpPr>
        <p:sp>
          <p:nvSpPr>
            <p:cNvPr id="46" name="Freeform 4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
        <p:nvSpPr>
          <p:cNvPr id="47" name="Freeform 47"/>
          <p:cNvSpPr/>
          <p:nvPr/>
        </p:nvSpPr>
        <p:spPr>
          <a:xfrm rot="432686">
            <a:off x="2912608" y="-670724"/>
            <a:ext cx="2225071" cy="2156296"/>
          </a:xfrm>
          <a:custGeom>
            <a:avLst/>
            <a:gdLst/>
            <a:ahLst/>
            <a:cxnLst/>
            <a:rect l="l" t="t" r="r" b="b"/>
            <a:pathLst>
              <a:path w="2225071" h="2156296">
                <a:moveTo>
                  <a:pt x="0" y="0"/>
                </a:moveTo>
                <a:lnTo>
                  <a:pt x="2225071" y="0"/>
                </a:lnTo>
                <a:lnTo>
                  <a:pt x="2225071" y="2156296"/>
                </a:lnTo>
                <a:lnTo>
                  <a:pt x="0" y="2156296"/>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48" name="Freeform 48"/>
          <p:cNvSpPr/>
          <p:nvPr/>
        </p:nvSpPr>
        <p:spPr>
          <a:xfrm rot="1153974">
            <a:off x="15418170" y="8432300"/>
            <a:ext cx="635916" cy="2347340"/>
          </a:xfrm>
          <a:custGeom>
            <a:avLst/>
            <a:gdLst/>
            <a:ahLst/>
            <a:cxnLst/>
            <a:rect l="l" t="t" r="r" b="b"/>
            <a:pathLst>
              <a:path w="635916" h="2347340">
                <a:moveTo>
                  <a:pt x="0" y="0"/>
                </a:moveTo>
                <a:lnTo>
                  <a:pt x="635916" y="0"/>
                </a:lnTo>
                <a:lnTo>
                  <a:pt x="635916" y="2347339"/>
                </a:lnTo>
                <a:lnTo>
                  <a:pt x="0" y="2347339"/>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49" name="Freeform 49"/>
          <p:cNvSpPr/>
          <p:nvPr/>
        </p:nvSpPr>
        <p:spPr>
          <a:xfrm rot="-842482">
            <a:off x="3931404" y="8366112"/>
            <a:ext cx="1054904" cy="2072133"/>
          </a:xfrm>
          <a:custGeom>
            <a:avLst/>
            <a:gdLst/>
            <a:ahLst/>
            <a:cxnLst/>
            <a:rect l="l" t="t" r="r" b="b"/>
            <a:pathLst>
              <a:path w="1054904" h="2072133">
                <a:moveTo>
                  <a:pt x="0" y="0"/>
                </a:moveTo>
                <a:lnTo>
                  <a:pt x="1054904" y="0"/>
                </a:lnTo>
                <a:lnTo>
                  <a:pt x="1054904" y="2072132"/>
                </a:lnTo>
                <a:lnTo>
                  <a:pt x="0" y="2072132"/>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a:p>
        </p:txBody>
      </p:sp>
      <p:sp>
        <p:nvSpPr>
          <p:cNvPr id="50" name="Freeform 50"/>
          <p:cNvSpPr/>
          <p:nvPr/>
        </p:nvSpPr>
        <p:spPr>
          <a:xfrm>
            <a:off x="5649993" y="934707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51" name="Freeform 51"/>
          <p:cNvSpPr/>
          <p:nvPr/>
        </p:nvSpPr>
        <p:spPr>
          <a:xfrm rot="-684765">
            <a:off x="13333465" y="8957720"/>
            <a:ext cx="850155" cy="1508339"/>
          </a:xfrm>
          <a:custGeom>
            <a:avLst/>
            <a:gdLst/>
            <a:ahLst/>
            <a:cxnLst/>
            <a:rect l="l" t="t" r="r" b="b"/>
            <a:pathLst>
              <a:path w="850155" h="1508339">
                <a:moveTo>
                  <a:pt x="0" y="0"/>
                </a:moveTo>
                <a:lnTo>
                  <a:pt x="850155" y="0"/>
                </a:lnTo>
                <a:lnTo>
                  <a:pt x="850155" y="1508339"/>
                </a:lnTo>
                <a:lnTo>
                  <a:pt x="0" y="150833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52" name="Freeform 52"/>
          <p:cNvSpPr/>
          <p:nvPr/>
        </p:nvSpPr>
        <p:spPr>
          <a:xfrm>
            <a:off x="280356" y="9140282"/>
            <a:ext cx="238202" cy="236037"/>
          </a:xfrm>
          <a:custGeom>
            <a:avLst/>
            <a:gdLst/>
            <a:ahLst/>
            <a:cxnLst/>
            <a:rect l="l" t="t" r="r" b="b"/>
            <a:pathLst>
              <a:path w="238202" h="236037">
                <a:moveTo>
                  <a:pt x="0" y="0"/>
                </a:moveTo>
                <a:lnTo>
                  <a:pt x="238202" y="0"/>
                </a:lnTo>
                <a:lnTo>
                  <a:pt x="238202" y="236036"/>
                </a:lnTo>
                <a:lnTo>
                  <a:pt x="0" y="23603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53" name="Freeform 53"/>
          <p:cNvSpPr/>
          <p:nvPr/>
        </p:nvSpPr>
        <p:spPr>
          <a:xfrm>
            <a:off x="14550558" y="1200069"/>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nvGrpSpPr>
          <p:cNvPr id="54" name="Group 54"/>
          <p:cNvGrpSpPr/>
          <p:nvPr/>
        </p:nvGrpSpPr>
        <p:grpSpPr>
          <a:xfrm>
            <a:off x="17374128" y="5789409"/>
            <a:ext cx="208069" cy="208069"/>
            <a:chOff x="0" y="0"/>
            <a:chExt cx="6350000" cy="6350000"/>
          </a:xfrm>
        </p:grpSpPr>
        <p:sp>
          <p:nvSpPr>
            <p:cNvPr id="55" name="Freeform 5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56" name="Freeform 56"/>
          <p:cNvSpPr/>
          <p:nvPr/>
        </p:nvSpPr>
        <p:spPr>
          <a:xfrm>
            <a:off x="14599093" y="8855697"/>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57" name="Freeform 57"/>
          <p:cNvSpPr/>
          <p:nvPr/>
        </p:nvSpPr>
        <p:spPr>
          <a:xfrm rot="-9414156">
            <a:off x="12901159" y="-655176"/>
            <a:ext cx="938638" cy="1962931"/>
          </a:xfrm>
          <a:custGeom>
            <a:avLst/>
            <a:gdLst/>
            <a:ahLst/>
            <a:cxnLst/>
            <a:rect l="l" t="t" r="r" b="b"/>
            <a:pathLst>
              <a:path w="938638" h="1962931">
                <a:moveTo>
                  <a:pt x="0" y="0"/>
                </a:moveTo>
                <a:lnTo>
                  <a:pt x="938638" y="0"/>
                </a:lnTo>
                <a:lnTo>
                  <a:pt x="938638" y="1962931"/>
                </a:lnTo>
                <a:lnTo>
                  <a:pt x="0" y="19629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8" name="Freeform 58"/>
          <p:cNvSpPr/>
          <p:nvPr/>
        </p:nvSpPr>
        <p:spPr>
          <a:xfrm>
            <a:off x="5565863" y="375966"/>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59" name="Freeform 59"/>
          <p:cNvSpPr/>
          <p:nvPr/>
        </p:nvSpPr>
        <p:spPr>
          <a:xfrm rot="4678159">
            <a:off x="12300890" y="9540296"/>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grpSp>
        <p:nvGrpSpPr>
          <p:cNvPr id="60" name="Group 60"/>
          <p:cNvGrpSpPr/>
          <p:nvPr/>
        </p:nvGrpSpPr>
        <p:grpSpPr>
          <a:xfrm>
            <a:off x="12018872" y="362559"/>
            <a:ext cx="252393" cy="252393"/>
            <a:chOff x="0" y="0"/>
            <a:chExt cx="6350000" cy="6350000"/>
          </a:xfrm>
        </p:grpSpPr>
        <p:sp>
          <p:nvSpPr>
            <p:cNvPr id="61" name="Freeform 6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E65C7E"/>
            </a:solidFill>
          </p:spPr>
          <p:txBody>
            <a:bodyPr/>
            <a:lstStyle/>
            <a:p>
              <a:endParaRPr lang="en-US"/>
            </a:p>
          </p:txBody>
        </p:sp>
      </p:grpSp>
      <p:pic>
        <p:nvPicPr>
          <p:cNvPr id="63" name="Picture 62">
            <a:extLst>
              <a:ext uri="{FF2B5EF4-FFF2-40B4-BE49-F238E27FC236}">
                <a16:creationId xmlns:a16="http://schemas.microsoft.com/office/drawing/2014/main" id="{50B06425-8379-4B20-8C4C-E5AA17807F15}"/>
              </a:ext>
            </a:extLst>
          </p:cNvPr>
          <p:cNvPicPr>
            <a:picLocks noChangeAspect="1"/>
          </p:cNvPicPr>
          <p:nvPr/>
        </p:nvPicPr>
        <p:blipFill>
          <a:blip r:embed="rId33"/>
          <a:stretch>
            <a:fillRect/>
          </a:stretch>
        </p:blipFill>
        <p:spPr>
          <a:xfrm>
            <a:off x="11537140" y="3895164"/>
            <a:ext cx="3724795" cy="5039428"/>
          </a:xfrm>
          <a:prstGeom prst="rect">
            <a:avLst/>
          </a:prstGeom>
        </p:spPr>
      </p:pic>
      <p:sp>
        <p:nvSpPr>
          <p:cNvPr id="64" name="Rectangle 63">
            <a:extLst>
              <a:ext uri="{FF2B5EF4-FFF2-40B4-BE49-F238E27FC236}">
                <a16:creationId xmlns:a16="http://schemas.microsoft.com/office/drawing/2014/main" id="{B57C24EB-60BC-4C73-9448-AAA184A746F8}"/>
              </a:ext>
            </a:extLst>
          </p:cNvPr>
          <p:cNvSpPr/>
          <p:nvPr/>
        </p:nvSpPr>
        <p:spPr>
          <a:xfrm>
            <a:off x="2859042" y="4319010"/>
            <a:ext cx="8353324" cy="3416320"/>
          </a:xfrm>
          <a:prstGeom prst="rect">
            <a:avLst/>
          </a:prstGeom>
        </p:spPr>
        <p:txBody>
          <a:bodyPr wrap="square">
            <a:spAutoFit/>
          </a:bodyPr>
          <a:lstStyle/>
          <a:p>
            <a:pPr algn="just"/>
            <a:r>
              <a:rPr lang="en-US" sz="5400" b="1" dirty="0">
                <a:solidFill>
                  <a:srgbClr val="474747"/>
                </a:solidFill>
                <a:latin typeface="Google Sans"/>
              </a:rPr>
              <a:t>In 1808, chemist </a:t>
            </a:r>
            <a:r>
              <a:rPr lang="en-US" sz="5400" b="1" dirty="0">
                <a:solidFill>
                  <a:srgbClr val="040C28"/>
                </a:solidFill>
                <a:latin typeface="Google Sans"/>
              </a:rPr>
              <a:t>John Dalton</a:t>
            </a:r>
            <a:r>
              <a:rPr lang="en-US" sz="5400" b="1" dirty="0">
                <a:solidFill>
                  <a:srgbClr val="474747"/>
                </a:solidFill>
                <a:latin typeface="Google Sans"/>
              </a:rPr>
              <a:t> suggested that something smaller called atoms make up the matter.</a:t>
            </a:r>
            <a:endParaRPr lang="en-US" sz="5400" b="1" dirty="0"/>
          </a:p>
        </p:txBody>
      </p:sp>
    </p:spTree>
    <p:extLst>
      <p:ext uri="{BB962C8B-B14F-4D97-AF65-F5344CB8AC3E}">
        <p14:creationId xmlns:p14="http://schemas.microsoft.com/office/powerpoint/2010/main" val="106426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500" fill="hold"/>
                                        <p:tgtEl>
                                          <p:spTgt spid="63"/>
                                        </p:tgtEl>
                                        <p:attrNameLst>
                                          <p:attrName>ppt_x</p:attrName>
                                        </p:attrNameLst>
                                      </p:cBhvr>
                                      <p:tavLst>
                                        <p:tav tm="0">
                                          <p:val>
                                            <p:strVal val="#ppt_x"/>
                                          </p:val>
                                        </p:tav>
                                        <p:tav tm="100000">
                                          <p:val>
                                            <p:strVal val="#ppt_x"/>
                                          </p:val>
                                        </p:tav>
                                      </p:tavLst>
                                    </p:anim>
                                    <p:anim calcmode="lin" valueType="num">
                                      <p:cBhvr additive="base">
                                        <p:cTn id="8"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64">
                                            <p:txEl>
                                              <p:pRg st="0" end="0"/>
                                            </p:txEl>
                                          </p:spTgt>
                                        </p:tgtEl>
                                        <p:attrNameLst>
                                          <p:attrName>style.visibility</p:attrName>
                                        </p:attrNameLst>
                                      </p:cBhvr>
                                      <p:to>
                                        <p:strVal val="visible"/>
                                      </p:to>
                                    </p:set>
                                    <p:animEffect transition="in" filter="wipe(down)">
                                      <p:cBhvr>
                                        <p:cTn id="13" dur="580">
                                          <p:stCondLst>
                                            <p:cond delay="0"/>
                                          </p:stCondLst>
                                        </p:cTn>
                                        <p:tgtEl>
                                          <p:spTgt spid="64">
                                            <p:txEl>
                                              <p:pRg st="0" end="0"/>
                                            </p:txEl>
                                          </p:spTgt>
                                        </p:tgtEl>
                                      </p:cBhvr>
                                    </p:animEffect>
                                    <p:anim calcmode="lin" valueType="num">
                                      <p:cBhvr>
                                        <p:cTn id="14" dur="1822" tmFilter="0,0; 0.14,0.36; 0.43,0.73; 0.71,0.91; 1.0,1.0">
                                          <p:stCondLst>
                                            <p:cond delay="0"/>
                                          </p:stCondLst>
                                        </p:cTn>
                                        <p:tgtEl>
                                          <p:spTgt spid="64">
                                            <p:txEl>
                                              <p:pRg st="0" end="0"/>
                                            </p:txEl>
                                          </p:spTgt>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64">
                                            <p:txEl>
                                              <p:pRg st="0" end="0"/>
                                            </p:txEl>
                                          </p:spTgt>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64">
                                            <p:txEl>
                                              <p:pRg st="0" end="0"/>
                                            </p:txEl>
                                          </p:spTgt>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64">
                                            <p:txEl>
                                              <p:pRg st="0" end="0"/>
                                            </p:txEl>
                                          </p:spTgt>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64">
                                            <p:txEl>
                                              <p:pRg st="0" end="0"/>
                                            </p:txEl>
                                          </p:spTgt>
                                        </p:tgtEl>
                                        <p:attrNameLst>
                                          <p:attrName>ppt_y</p:attrName>
                                        </p:attrNameLst>
                                      </p:cBhvr>
                                      <p:tavLst>
                                        <p:tav tm="0" fmla="#ppt_y-sin(pi*$)/81">
                                          <p:val>
                                            <p:fltVal val="0"/>
                                          </p:val>
                                        </p:tav>
                                        <p:tav tm="100000">
                                          <p:val>
                                            <p:fltVal val="1"/>
                                          </p:val>
                                        </p:tav>
                                      </p:tavLst>
                                    </p:anim>
                                    <p:animScale>
                                      <p:cBhvr>
                                        <p:cTn id="19" dur="26">
                                          <p:stCondLst>
                                            <p:cond delay="650"/>
                                          </p:stCondLst>
                                        </p:cTn>
                                        <p:tgtEl>
                                          <p:spTgt spid="64">
                                            <p:txEl>
                                              <p:pRg st="0" end="0"/>
                                            </p:txEl>
                                          </p:spTgt>
                                        </p:tgtEl>
                                      </p:cBhvr>
                                      <p:to x="100000" y="60000"/>
                                    </p:animScale>
                                    <p:animScale>
                                      <p:cBhvr>
                                        <p:cTn id="20" dur="166" decel="50000">
                                          <p:stCondLst>
                                            <p:cond delay="676"/>
                                          </p:stCondLst>
                                        </p:cTn>
                                        <p:tgtEl>
                                          <p:spTgt spid="64">
                                            <p:txEl>
                                              <p:pRg st="0" end="0"/>
                                            </p:txEl>
                                          </p:spTgt>
                                        </p:tgtEl>
                                      </p:cBhvr>
                                      <p:to x="100000" y="100000"/>
                                    </p:animScale>
                                    <p:animScale>
                                      <p:cBhvr>
                                        <p:cTn id="21" dur="26">
                                          <p:stCondLst>
                                            <p:cond delay="1312"/>
                                          </p:stCondLst>
                                        </p:cTn>
                                        <p:tgtEl>
                                          <p:spTgt spid="64">
                                            <p:txEl>
                                              <p:pRg st="0" end="0"/>
                                            </p:txEl>
                                          </p:spTgt>
                                        </p:tgtEl>
                                      </p:cBhvr>
                                      <p:to x="100000" y="80000"/>
                                    </p:animScale>
                                    <p:animScale>
                                      <p:cBhvr>
                                        <p:cTn id="22" dur="166" decel="50000">
                                          <p:stCondLst>
                                            <p:cond delay="1338"/>
                                          </p:stCondLst>
                                        </p:cTn>
                                        <p:tgtEl>
                                          <p:spTgt spid="64">
                                            <p:txEl>
                                              <p:pRg st="0" end="0"/>
                                            </p:txEl>
                                          </p:spTgt>
                                        </p:tgtEl>
                                      </p:cBhvr>
                                      <p:to x="100000" y="100000"/>
                                    </p:animScale>
                                    <p:animScale>
                                      <p:cBhvr>
                                        <p:cTn id="23" dur="26">
                                          <p:stCondLst>
                                            <p:cond delay="1642"/>
                                          </p:stCondLst>
                                        </p:cTn>
                                        <p:tgtEl>
                                          <p:spTgt spid="64">
                                            <p:txEl>
                                              <p:pRg st="0" end="0"/>
                                            </p:txEl>
                                          </p:spTgt>
                                        </p:tgtEl>
                                      </p:cBhvr>
                                      <p:to x="100000" y="90000"/>
                                    </p:animScale>
                                    <p:animScale>
                                      <p:cBhvr>
                                        <p:cTn id="24" dur="166" decel="50000">
                                          <p:stCondLst>
                                            <p:cond delay="1668"/>
                                          </p:stCondLst>
                                        </p:cTn>
                                        <p:tgtEl>
                                          <p:spTgt spid="64">
                                            <p:txEl>
                                              <p:pRg st="0" end="0"/>
                                            </p:txEl>
                                          </p:spTgt>
                                        </p:tgtEl>
                                      </p:cBhvr>
                                      <p:to x="100000" y="100000"/>
                                    </p:animScale>
                                    <p:animScale>
                                      <p:cBhvr>
                                        <p:cTn id="25" dur="26">
                                          <p:stCondLst>
                                            <p:cond delay="1808"/>
                                          </p:stCondLst>
                                        </p:cTn>
                                        <p:tgtEl>
                                          <p:spTgt spid="64">
                                            <p:txEl>
                                              <p:pRg st="0" end="0"/>
                                            </p:txEl>
                                          </p:spTgt>
                                        </p:tgtEl>
                                      </p:cBhvr>
                                      <p:to x="100000" y="95000"/>
                                    </p:animScale>
                                    <p:animScale>
                                      <p:cBhvr>
                                        <p:cTn id="26" dur="166" decel="50000">
                                          <p:stCondLst>
                                            <p:cond delay="1834"/>
                                          </p:stCondLst>
                                        </p:cTn>
                                        <p:tgtEl>
                                          <p:spTgt spid="64">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txBody>
          <a:bodyPr/>
          <a:lstStyle/>
          <a:p>
            <a:endParaRPr lang="en-US"/>
          </a:p>
        </p:txBody>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txBody>
              <a:bodyPr/>
              <a:lstStyle/>
              <a:p>
                <a:endParaRPr lang="en-US"/>
              </a:p>
            </p:txBody>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txBody>
              <a:bodyPr/>
              <a:lstStyle/>
              <a:p>
                <a:endParaRPr lang="en-US"/>
              </a:p>
            </p:txBody>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txBody>
              <a:bodyPr/>
              <a:lstStyle/>
              <a:p>
                <a:endParaRPr lang="en-US"/>
              </a:p>
            </p:txBody>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txBody>
              <a:bodyPr/>
              <a:lstStyle/>
              <a:p>
                <a:endParaRPr lang="en-US"/>
              </a:p>
            </p:txBody>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7" name="TextBox 17"/>
          <p:cNvSpPr txBox="1"/>
          <p:nvPr/>
        </p:nvSpPr>
        <p:spPr>
          <a:xfrm>
            <a:off x="2785633" y="1970156"/>
            <a:ext cx="11572262" cy="6902531"/>
          </a:xfrm>
          <a:prstGeom prst="rect">
            <a:avLst/>
          </a:prstGeom>
        </p:spPr>
        <p:txBody>
          <a:bodyPr lIns="0" tIns="0" rIns="0" bIns="0" rtlCol="0" anchor="t">
            <a:spAutoFit/>
          </a:bodyPr>
          <a:lstStyle/>
          <a:p>
            <a:pPr algn="ctr">
              <a:lnSpc>
                <a:spcPts val="4503"/>
              </a:lnSpc>
            </a:pPr>
            <a:r>
              <a:rPr lang="en-US" sz="3600" dirty="0">
                <a:highlight>
                  <a:srgbClr val="00FF00"/>
                </a:highlight>
              </a:rPr>
              <a:t>Magnetic attraction involves holding a magnet near a mixture to pull out anything that is attracted to the magnet, such as a metal</a:t>
            </a:r>
            <a:r>
              <a:rPr lang="en-US" sz="3600" dirty="0"/>
              <a:t>.</a:t>
            </a:r>
          </a:p>
          <a:p>
            <a:pPr algn="ctr">
              <a:lnSpc>
                <a:spcPts val="4503"/>
              </a:lnSpc>
            </a:pPr>
            <a:endParaRPr lang="en-US" sz="3600" dirty="0"/>
          </a:p>
          <a:p>
            <a:pPr algn="ctr">
              <a:lnSpc>
                <a:spcPts val="4503"/>
              </a:lnSpc>
            </a:pPr>
            <a:endParaRPr lang="en-US" sz="3600" dirty="0"/>
          </a:p>
          <a:p>
            <a:pPr algn="ctr">
              <a:lnSpc>
                <a:spcPts val="4503"/>
              </a:lnSpc>
            </a:pPr>
            <a:endParaRPr lang="en-US" sz="3600" dirty="0"/>
          </a:p>
          <a:p>
            <a:pPr algn="ctr">
              <a:lnSpc>
                <a:spcPts val="4503"/>
              </a:lnSpc>
            </a:pPr>
            <a:endParaRPr lang="en-US" sz="3600" dirty="0"/>
          </a:p>
          <a:p>
            <a:pPr algn="ctr">
              <a:lnSpc>
                <a:spcPts val="4503"/>
              </a:lnSpc>
            </a:pPr>
            <a:endParaRPr lang="en-US" sz="3600" dirty="0"/>
          </a:p>
          <a:p>
            <a:pPr algn="ctr">
              <a:lnSpc>
                <a:spcPts val="4503"/>
              </a:lnSpc>
            </a:pPr>
            <a:endParaRPr lang="en-US" sz="3600" dirty="0"/>
          </a:p>
          <a:p>
            <a:pPr algn="ctr">
              <a:lnSpc>
                <a:spcPts val="4503"/>
              </a:lnSpc>
            </a:pPr>
            <a:r>
              <a:rPr lang="en-US" sz="3600" dirty="0"/>
              <a:t> </a:t>
            </a:r>
            <a:r>
              <a:rPr lang="en-US" sz="3600" dirty="0">
                <a:highlight>
                  <a:srgbClr val="FF00FF"/>
                </a:highlight>
              </a:rPr>
              <a:t>Evaporation is a good way to separate dissolved or suspended substances from water. This is how sea salt is harvested from the ocean</a:t>
            </a:r>
            <a:r>
              <a:rPr lang="en-US" sz="3600" dirty="0"/>
              <a:t>. </a:t>
            </a:r>
          </a:p>
        </p:txBody>
      </p:sp>
      <p:sp>
        <p:nvSpPr>
          <p:cNvPr id="20" name="Freeform 20"/>
          <p:cNvSpPr/>
          <p:nvPr/>
        </p:nvSpPr>
        <p:spPr>
          <a:xfrm rot="-10325232" flipV="1">
            <a:off x="-735485" y="106452"/>
            <a:ext cx="2815623" cy="2815623"/>
          </a:xfrm>
          <a:custGeom>
            <a:avLst/>
            <a:gdLst/>
            <a:ahLst/>
            <a:cxnLst/>
            <a:rect l="l" t="t" r="r" b="b"/>
            <a:pathLst>
              <a:path w="2815623" h="2815623">
                <a:moveTo>
                  <a:pt x="0" y="2815623"/>
                </a:moveTo>
                <a:lnTo>
                  <a:pt x="2815623" y="2815623"/>
                </a:lnTo>
                <a:lnTo>
                  <a:pt x="2815623" y="0"/>
                </a:lnTo>
                <a:lnTo>
                  <a:pt x="0" y="0"/>
                </a:lnTo>
                <a:lnTo>
                  <a:pt x="0" y="2815623"/>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1" name="Freeform 21"/>
          <p:cNvSpPr/>
          <p:nvPr/>
        </p:nvSpPr>
        <p:spPr>
          <a:xfrm rot="-2049497">
            <a:off x="125050" y="6657359"/>
            <a:ext cx="2053555" cy="2933651"/>
          </a:xfrm>
          <a:custGeom>
            <a:avLst/>
            <a:gdLst/>
            <a:ahLst/>
            <a:cxnLst/>
            <a:rect l="l" t="t" r="r" b="b"/>
            <a:pathLst>
              <a:path w="2053555" h="2933651">
                <a:moveTo>
                  <a:pt x="0" y="0"/>
                </a:moveTo>
                <a:lnTo>
                  <a:pt x="2053556" y="0"/>
                </a:lnTo>
                <a:lnTo>
                  <a:pt x="2053556" y="2933650"/>
                </a:lnTo>
                <a:lnTo>
                  <a:pt x="0" y="29336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2" name="Freeform 22"/>
          <p:cNvSpPr/>
          <p:nvPr/>
        </p:nvSpPr>
        <p:spPr>
          <a:xfrm rot="-2245013">
            <a:off x="1141207" y="2386216"/>
            <a:ext cx="880607" cy="1841573"/>
          </a:xfrm>
          <a:custGeom>
            <a:avLst/>
            <a:gdLst/>
            <a:ahLst/>
            <a:cxnLst/>
            <a:rect l="l" t="t" r="r" b="b"/>
            <a:pathLst>
              <a:path w="880607" h="1841573">
                <a:moveTo>
                  <a:pt x="0" y="0"/>
                </a:moveTo>
                <a:lnTo>
                  <a:pt x="880606" y="0"/>
                </a:lnTo>
                <a:lnTo>
                  <a:pt x="880606" y="1841573"/>
                </a:lnTo>
                <a:lnTo>
                  <a:pt x="0" y="18415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3" name="Freeform 23"/>
          <p:cNvSpPr/>
          <p:nvPr/>
        </p:nvSpPr>
        <p:spPr>
          <a:xfrm rot="1254325">
            <a:off x="-2461" y="4984554"/>
            <a:ext cx="2288606" cy="678260"/>
          </a:xfrm>
          <a:custGeom>
            <a:avLst/>
            <a:gdLst/>
            <a:ahLst/>
            <a:cxnLst/>
            <a:rect l="l" t="t" r="r" b="b"/>
            <a:pathLst>
              <a:path w="2288606" h="678260">
                <a:moveTo>
                  <a:pt x="0" y="0"/>
                </a:moveTo>
                <a:lnTo>
                  <a:pt x="2288606" y="0"/>
                </a:lnTo>
                <a:lnTo>
                  <a:pt x="2288606" y="678260"/>
                </a:lnTo>
                <a:lnTo>
                  <a:pt x="0" y="6782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4" name="Freeform 24"/>
          <p:cNvSpPr/>
          <p:nvPr/>
        </p:nvSpPr>
        <p:spPr>
          <a:xfrm>
            <a:off x="16152286" y="2068152"/>
            <a:ext cx="2131216" cy="2080842"/>
          </a:xfrm>
          <a:custGeom>
            <a:avLst/>
            <a:gdLst/>
            <a:ahLst/>
            <a:cxnLst/>
            <a:rect l="l" t="t" r="r" b="b"/>
            <a:pathLst>
              <a:path w="2131216" h="2080842">
                <a:moveTo>
                  <a:pt x="0" y="0"/>
                </a:moveTo>
                <a:lnTo>
                  <a:pt x="2131216" y="0"/>
                </a:lnTo>
                <a:lnTo>
                  <a:pt x="2131216" y="2080842"/>
                </a:lnTo>
                <a:lnTo>
                  <a:pt x="0" y="208084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7" name="Freeform 27"/>
          <p:cNvSpPr/>
          <p:nvPr/>
        </p:nvSpPr>
        <p:spPr>
          <a:xfrm>
            <a:off x="1984971" y="6344082"/>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8" name="Freeform 28"/>
          <p:cNvSpPr/>
          <p:nvPr/>
        </p:nvSpPr>
        <p:spPr>
          <a:xfrm>
            <a:off x="17402703" y="8895672"/>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nvGrpSpPr>
          <p:cNvPr id="29" name="Group 29"/>
          <p:cNvGrpSpPr>
            <a:grpSpLocks noChangeAspect="1"/>
          </p:cNvGrpSpPr>
          <p:nvPr/>
        </p:nvGrpSpPr>
        <p:grpSpPr>
          <a:xfrm rot="1977585">
            <a:off x="17291502" y="858834"/>
            <a:ext cx="512498" cy="269991"/>
            <a:chOff x="0" y="0"/>
            <a:chExt cx="1610360" cy="848360"/>
          </a:xfrm>
        </p:grpSpPr>
        <p:sp>
          <p:nvSpPr>
            <p:cNvPr id="30" name="Freeform 3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31" name="Group 31"/>
          <p:cNvGrpSpPr/>
          <p:nvPr/>
        </p:nvGrpSpPr>
        <p:grpSpPr>
          <a:xfrm>
            <a:off x="2030890" y="4603934"/>
            <a:ext cx="229651" cy="229651"/>
            <a:chOff x="0" y="0"/>
            <a:chExt cx="6350000" cy="6350000"/>
          </a:xfrm>
        </p:grpSpPr>
        <p:sp>
          <p:nvSpPr>
            <p:cNvPr id="32" name="Freeform 3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33" name="Freeform 33"/>
          <p:cNvSpPr/>
          <p:nvPr/>
        </p:nvSpPr>
        <p:spPr>
          <a:xfrm>
            <a:off x="399457" y="351276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34" name="Freeform 34"/>
          <p:cNvSpPr/>
          <p:nvPr/>
        </p:nvSpPr>
        <p:spPr>
          <a:xfrm>
            <a:off x="16814686" y="1469307"/>
            <a:ext cx="451922" cy="405086"/>
          </a:xfrm>
          <a:custGeom>
            <a:avLst/>
            <a:gdLst/>
            <a:ahLst/>
            <a:cxnLst/>
            <a:rect l="l" t="t" r="r" b="b"/>
            <a:pathLst>
              <a:path w="451922" h="405086">
                <a:moveTo>
                  <a:pt x="0" y="0"/>
                </a:moveTo>
                <a:lnTo>
                  <a:pt x="451922" y="0"/>
                </a:lnTo>
                <a:lnTo>
                  <a:pt x="451922" y="405086"/>
                </a:lnTo>
                <a:lnTo>
                  <a:pt x="0" y="40508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grpSp>
        <p:nvGrpSpPr>
          <p:cNvPr id="36" name="Group 36"/>
          <p:cNvGrpSpPr/>
          <p:nvPr/>
        </p:nvGrpSpPr>
        <p:grpSpPr>
          <a:xfrm>
            <a:off x="2490694" y="9376318"/>
            <a:ext cx="229651" cy="229651"/>
            <a:chOff x="0" y="0"/>
            <a:chExt cx="6350000" cy="6350000"/>
          </a:xfrm>
        </p:grpSpPr>
        <p:sp>
          <p:nvSpPr>
            <p:cNvPr id="37" name="Freeform 3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38" name="Freeform 38"/>
          <p:cNvSpPr/>
          <p:nvPr/>
        </p:nvSpPr>
        <p:spPr>
          <a:xfrm rot="-771795">
            <a:off x="2865448" y="1647521"/>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39" name="Freeform 39"/>
          <p:cNvSpPr/>
          <p:nvPr/>
        </p:nvSpPr>
        <p:spPr>
          <a:xfrm rot="4678159">
            <a:off x="15159154" y="375441"/>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nvGrpSpPr>
          <p:cNvPr id="40" name="Group 40"/>
          <p:cNvGrpSpPr>
            <a:grpSpLocks noChangeAspect="1"/>
          </p:cNvGrpSpPr>
          <p:nvPr/>
        </p:nvGrpSpPr>
        <p:grpSpPr>
          <a:xfrm rot="1977585">
            <a:off x="3370855" y="9474682"/>
            <a:ext cx="498419" cy="262574"/>
            <a:chOff x="0" y="0"/>
            <a:chExt cx="1610360" cy="848360"/>
          </a:xfrm>
        </p:grpSpPr>
        <p:sp>
          <p:nvSpPr>
            <p:cNvPr id="41" name="Freeform 41"/>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
        <p:nvSpPr>
          <p:cNvPr id="42" name="Freeform 42"/>
          <p:cNvSpPr/>
          <p:nvPr/>
        </p:nvSpPr>
        <p:spPr>
          <a:xfrm>
            <a:off x="2748353" y="788814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nvGrpSpPr>
          <p:cNvPr id="43" name="Group 43"/>
          <p:cNvGrpSpPr/>
          <p:nvPr/>
        </p:nvGrpSpPr>
        <p:grpSpPr>
          <a:xfrm>
            <a:off x="14170004" y="614952"/>
            <a:ext cx="252393" cy="252393"/>
            <a:chOff x="0" y="0"/>
            <a:chExt cx="6350000" cy="6350000"/>
          </a:xfrm>
        </p:grpSpPr>
        <p:sp>
          <p:nvSpPr>
            <p:cNvPr id="44" name="Freeform 4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grpSp>
        <p:nvGrpSpPr>
          <p:cNvPr id="45" name="Group 45"/>
          <p:cNvGrpSpPr/>
          <p:nvPr/>
        </p:nvGrpSpPr>
        <p:grpSpPr>
          <a:xfrm>
            <a:off x="2102176" y="1987440"/>
            <a:ext cx="229651" cy="229651"/>
            <a:chOff x="0" y="0"/>
            <a:chExt cx="6350000" cy="6350000"/>
          </a:xfrm>
        </p:grpSpPr>
        <p:sp>
          <p:nvSpPr>
            <p:cNvPr id="46" name="Freeform 4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grpSp>
        <p:nvGrpSpPr>
          <p:cNvPr id="47" name="Group 47"/>
          <p:cNvGrpSpPr>
            <a:grpSpLocks noChangeAspect="1"/>
          </p:cNvGrpSpPr>
          <p:nvPr/>
        </p:nvGrpSpPr>
        <p:grpSpPr>
          <a:xfrm rot="-921396">
            <a:off x="16540798" y="9558525"/>
            <a:ext cx="547777" cy="288577"/>
            <a:chOff x="0" y="0"/>
            <a:chExt cx="1610360" cy="848360"/>
          </a:xfrm>
        </p:grpSpPr>
        <p:sp>
          <p:nvSpPr>
            <p:cNvPr id="48" name="Freeform 4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
        <p:nvSpPr>
          <p:cNvPr id="49" name="Freeform 49"/>
          <p:cNvSpPr/>
          <p:nvPr/>
        </p:nvSpPr>
        <p:spPr>
          <a:xfrm rot="432686">
            <a:off x="2912608" y="-670724"/>
            <a:ext cx="2225071" cy="2156296"/>
          </a:xfrm>
          <a:custGeom>
            <a:avLst/>
            <a:gdLst/>
            <a:ahLst/>
            <a:cxnLst/>
            <a:rect l="l" t="t" r="r" b="b"/>
            <a:pathLst>
              <a:path w="2225071" h="2156296">
                <a:moveTo>
                  <a:pt x="0" y="0"/>
                </a:moveTo>
                <a:lnTo>
                  <a:pt x="2225071" y="0"/>
                </a:lnTo>
                <a:lnTo>
                  <a:pt x="2225071" y="2156296"/>
                </a:lnTo>
                <a:lnTo>
                  <a:pt x="0" y="215629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50" name="Freeform 50"/>
          <p:cNvSpPr/>
          <p:nvPr/>
        </p:nvSpPr>
        <p:spPr>
          <a:xfrm rot="1153974">
            <a:off x="15418170" y="8432300"/>
            <a:ext cx="635916" cy="2347340"/>
          </a:xfrm>
          <a:custGeom>
            <a:avLst/>
            <a:gdLst/>
            <a:ahLst/>
            <a:cxnLst/>
            <a:rect l="l" t="t" r="r" b="b"/>
            <a:pathLst>
              <a:path w="635916" h="2347340">
                <a:moveTo>
                  <a:pt x="0" y="0"/>
                </a:moveTo>
                <a:lnTo>
                  <a:pt x="635916" y="0"/>
                </a:lnTo>
                <a:lnTo>
                  <a:pt x="635916" y="2347339"/>
                </a:lnTo>
                <a:lnTo>
                  <a:pt x="0" y="234733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51" name="Freeform 51"/>
          <p:cNvSpPr/>
          <p:nvPr/>
        </p:nvSpPr>
        <p:spPr>
          <a:xfrm rot="-842482">
            <a:off x="3931404" y="8366112"/>
            <a:ext cx="1054904" cy="2072133"/>
          </a:xfrm>
          <a:custGeom>
            <a:avLst/>
            <a:gdLst/>
            <a:ahLst/>
            <a:cxnLst/>
            <a:rect l="l" t="t" r="r" b="b"/>
            <a:pathLst>
              <a:path w="1054904" h="2072133">
                <a:moveTo>
                  <a:pt x="0" y="0"/>
                </a:moveTo>
                <a:lnTo>
                  <a:pt x="1054904" y="0"/>
                </a:lnTo>
                <a:lnTo>
                  <a:pt x="1054904" y="2072132"/>
                </a:lnTo>
                <a:lnTo>
                  <a:pt x="0" y="2072132"/>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52" name="Freeform 52"/>
          <p:cNvSpPr/>
          <p:nvPr/>
        </p:nvSpPr>
        <p:spPr>
          <a:xfrm>
            <a:off x="5649993" y="934707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3" name="Freeform 53"/>
          <p:cNvSpPr/>
          <p:nvPr/>
        </p:nvSpPr>
        <p:spPr>
          <a:xfrm rot="-684765">
            <a:off x="13333465" y="8957720"/>
            <a:ext cx="850155" cy="1508339"/>
          </a:xfrm>
          <a:custGeom>
            <a:avLst/>
            <a:gdLst/>
            <a:ahLst/>
            <a:cxnLst/>
            <a:rect l="l" t="t" r="r" b="b"/>
            <a:pathLst>
              <a:path w="850155" h="1508339">
                <a:moveTo>
                  <a:pt x="0" y="0"/>
                </a:moveTo>
                <a:lnTo>
                  <a:pt x="850155" y="0"/>
                </a:lnTo>
                <a:lnTo>
                  <a:pt x="850155" y="1508339"/>
                </a:lnTo>
                <a:lnTo>
                  <a:pt x="0" y="1508339"/>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54" name="Freeform 54"/>
          <p:cNvSpPr/>
          <p:nvPr/>
        </p:nvSpPr>
        <p:spPr>
          <a:xfrm>
            <a:off x="280356" y="9140282"/>
            <a:ext cx="238202" cy="236037"/>
          </a:xfrm>
          <a:custGeom>
            <a:avLst/>
            <a:gdLst/>
            <a:ahLst/>
            <a:cxnLst/>
            <a:rect l="l" t="t" r="r" b="b"/>
            <a:pathLst>
              <a:path w="238202" h="236037">
                <a:moveTo>
                  <a:pt x="0" y="0"/>
                </a:moveTo>
                <a:lnTo>
                  <a:pt x="238202" y="0"/>
                </a:lnTo>
                <a:lnTo>
                  <a:pt x="238202" y="236036"/>
                </a:lnTo>
                <a:lnTo>
                  <a:pt x="0" y="23603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55" name="Freeform 55"/>
          <p:cNvSpPr/>
          <p:nvPr/>
        </p:nvSpPr>
        <p:spPr>
          <a:xfrm>
            <a:off x="14550558" y="1200069"/>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nvGrpSpPr>
          <p:cNvPr id="56" name="Group 56"/>
          <p:cNvGrpSpPr/>
          <p:nvPr/>
        </p:nvGrpSpPr>
        <p:grpSpPr>
          <a:xfrm>
            <a:off x="17823320" y="5426640"/>
            <a:ext cx="208069" cy="208069"/>
            <a:chOff x="0" y="0"/>
            <a:chExt cx="6350000" cy="6350000"/>
          </a:xfrm>
        </p:grpSpPr>
        <p:sp>
          <p:nvSpPr>
            <p:cNvPr id="57" name="Freeform 5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58" name="Freeform 58"/>
          <p:cNvSpPr/>
          <p:nvPr/>
        </p:nvSpPr>
        <p:spPr>
          <a:xfrm>
            <a:off x="14599093" y="8855697"/>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59" name="Freeform 59"/>
          <p:cNvSpPr/>
          <p:nvPr/>
        </p:nvSpPr>
        <p:spPr>
          <a:xfrm rot="-9414156">
            <a:off x="12901159" y="-655176"/>
            <a:ext cx="938638" cy="1962931"/>
          </a:xfrm>
          <a:custGeom>
            <a:avLst/>
            <a:gdLst/>
            <a:ahLst/>
            <a:cxnLst/>
            <a:rect l="l" t="t" r="r" b="b"/>
            <a:pathLst>
              <a:path w="938638" h="1962931">
                <a:moveTo>
                  <a:pt x="0" y="0"/>
                </a:moveTo>
                <a:lnTo>
                  <a:pt x="938638" y="0"/>
                </a:lnTo>
                <a:lnTo>
                  <a:pt x="938638" y="1962931"/>
                </a:lnTo>
                <a:lnTo>
                  <a:pt x="0" y="19629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0" name="Freeform 60"/>
          <p:cNvSpPr/>
          <p:nvPr/>
        </p:nvSpPr>
        <p:spPr>
          <a:xfrm>
            <a:off x="5565863" y="407424"/>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a:p>
        </p:txBody>
      </p:sp>
      <p:sp>
        <p:nvSpPr>
          <p:cNvPr id="61" name="Freeform 61"/>
          <p:cNvSpPr/>
          <p:nvPr/>
        </p:nvSpPr>
        <p:spPr>
          <a:xfrm rot="4678159">
            <a:off x="12300890" y="9540296"/>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nvGrpSpPr>
          <p:cNvPr id="62" name="Group 62"/>
          <p:cNvGrpSpPr/>
          <p:nvPr/>
        </p:nvGrpSpPr>
        <p:grpSpPr>
          <a:xfrm>
            <a:off x="12145068" y="653113"/>
            <a:ext cx="252393" cy="252393"/>
            <a:chOff x="0" y="0"/>
            <a:chExt cx="6350000" cy="6350000"/>
          </a:xfrm>
        </p:grpSpPr>
        <p:sp>
          <p:nvSpPr>
            <p:cNvPr id="63" name="Freeform 6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F2BC2A"/>
            </a:solidFill>
          </p:spPr>
          <p:txBody>
            <a:bodyPr/>
            <a:lstStyle/>
            <a:p>
              <a:endParaRPr lang="en-US"/>
            </a:p>
          </p:txBody>
        </p:sp>
      </p:grpSp>
      <p:sp>
        <p:nvSpPr>
          <p:cNvPr id="65" name="TextBox 64">
            <a:extLst>
              <a:ext uri="{FF2B5EF4-FFF2-40B4-BE49-F238E27FC236}">
                <a16:creationId xmlns:a16="http://schemas.microsoft.com/office/drawing/2014/main" id="{E8907BA8-B36C-EA77-9EE2-9CB5A0C351BF}"/>
              </a:ext>
            </a:extLst>
          </p:cNvPr>
          <p:cNvSpPr txBox="1"/>
          <p:nvPr/>
        </p:nvSpPr>
        <p:spPr>
          <a:xfrm>
            <a:off x="7963328" y="1150447"/>
            <a:ext cx="4307935" cy="369332"/>
          </a:xfrm>
          <a:prstGeom prst="rect">
            <a:avLst/>
          </a:prstGeom>
          <a:noFill/>
        </p:spPr>
        <p:txBody>
          <a:bodyPr wrap="square" rtlCol="0">
            <a:spAutoFit/>
          </a:bodyPr>
          <a:lstStyle/>
          <a:p>
            <a:r>
              <a:rPr lang="en-US" altLang="en-SA" dirty="0">
                <a:solidFill>
                  <a:srgbClr val="FC3904"/>
                </a:solidFill>
              </a:rPr>
              <a:t>All </a:t>
            </a:r>
            <a:r>
              <a:rPr lang="en-US" altLang="en-SA" dirty="0"/>
              <a:t>mixtures can be separated</a:t>
            </a:r>
            <a:endParaRPr lang="en-US" dirty="0"/>
          </a:p>
        </p:txBody>
      </p:sp>
      <p:pic>
        <p:nvPicPr>
          <p:cNvPr id="66" name="Picture 6">
            <a:extLst>
              <a:ext uri="{FF2B5EF4-FFF2-40B4-BE49-F238E27FC236}">
                <a16:creationId xmlns:a16="http://schemas.microsoft.com/office/drawing/2014/main" id="{CCBDB404-5CC8-4953-3DCD-6B56F992E6D6}"/>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4472810" y="6333885"/>
            <a:ext cx="3478499" cy="2393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66">
            <a:extLst>
              <a:ext uri="{FF2B5EF4-FFF2-40B4-BE49-F238E27FC236}">
                <a16:creationId xmlns:a16="http://schemas.microsoft.com/office/drawing/2014/main" id="{77EAB1D5-F00E-A788-CF30-25477F044B7D}"/>
              </a:ext>
            </a:extLst>
          </p:cNvPr>
          <p:cNvPicPr>
            <a:picLocks noChangeAspect="1"/>
          </p:cNvPicPr>
          <p:nvPr/>
        </p:nvPicPr>
        <p:blipFill>
          <a:blip r:embed="rId32"/>
          <a:stretch>
            <a:fillRect/>
          </a:stretch>
        </p:blipFill>
        <p:spPr>
          <a:xfrm>
            <a:off x="10036091" y="3291693"/>
            <a:ext cx="5466275" cy="2613736"/>
          </a:xfrm>
          <a:prstGeom prst="rect">
            <a:avLst/>
          </a:prstGeom>
        </p:spPr>
      </p:pic>
    </p:spTree>
    <p:extLst>
      <p:ext uri="{BB962C8B-B14F-4D97-AF65-F5344CB8AC3E}">
        <p14:creationId xmlns:p14="http://schemas.microsoft.com/office/powerpoint/2010/main" val="595775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fill="hold"/>
                                        <p:tgtEl>
                                          <p:spTgt spid="67"/>
                                        </p:tgtEl>
                                        <p:attrNameLst>
                                          <p:attrName>ppt_x</p:attrName>
                                        </p:attrNameLst>
                                      </p:cBhvr>
                                      <p:tavLst>
                                        <p:tav tm="0">
                                          <p:val>
                                            <p:strVal val="#ppt_x"/>
                                          </p:val>
                                        </p:tav>
                                        <p:tav tm="100000">
                                          <p:val>
                                            <p:strVal val="#ppt_x"/>
                                          </p:val>
                                        </p:tav>
                                      </p:tavLst>
                                    </p:anim>
                                    <p:anim calcmode="lin" valueType="num">
                                      <p:cBhvr additive="base">
                                        <p:cTn id="8"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6"/>
                                        </p:tgtEl>
                                        <p:attrNameLst>
                                          <p:attrName>style.visibility</p:attrName>
                                        </p:attrNameLst>
                                      </p:cBhvr>
                                      <p:to>
                                        <p:strVal val="visible"/>
                                      </p:to>
                                    </p:set>
                                    <p:anim calcmode="lin" valueType="num">
                                      <p:cBhvr additive="base">
                                        <p:cTn id="13" dur="500" fill="hold"/>
                                        <p:tgtEl>
                                          <p:spTgt spid="66"/>
                                        </p:tgtEl>
                                        <p:attrNameLst>
                                          <p:attrName>ppt_x</p:attrName>
                                        </p:attrNameLst>
                                      </p:cBhvr>
                                      <p:tavLst>
                                        <p:tav tm="0">
                                          <p:val>
                                            <p:strVal val="#ppt_x"/>
                                          </p:val>
                                        </p:tav>
                                        <p:tav tm="100000">
                                          <p:val>
                                            <p:strVal val="#ppt_x"/>
                                          </p:val>
                                        </p:tav>
                                      </p:tavLst>
                                    </p:anim>
                                    <p:anim calcmode="lin" valueType="num">
                                      <p:cBhvr additive="base">
                                        <p:cTn id="14"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txBody>
          <a:bodyPr/>
          <a:lstStyle/>
          <a:p>
            <a:endParaRPr lang="en-US"/>
          </a:p>
        </p:txBody>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txBody>
              <a:bodyPr/>
              <a:lstStyle/>
              <a:p>
                <a:endParaRPr lang="en-US"/>
              </a:p>
            </p:txBody>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txBody>
              <a:bodyPr/>
              <a:lstStyle/>
              <a:p>
                <a:endParaRPr lang="en-US"/>
              </a:p>
            </p:txBody>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txBody>
              <a:bodyPr/>
              <a:lstStyle/>
              <a:p>
                <a:endParaRPr lang="en-US"/>
              </a:p>
            </p:txBody>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txBody>
              <a:bodyPr/>
              <a:lstStyle/>
              <a:p>
                <a:endParaRPr lang="en-US"/>
              </a:p>
            </p:txBody>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7" name="TextBox 17"/>
          <p:cNvSpPr txBox="1"/>
          <p:nvPr/>
        </p:nvSpPr>
        <p:spPr>
          <a:xfrm>
            <a:off x="2573665" y="1084289"/>
            <a:ext cx="11572262" cy="6898683"/>
          </a:xfrm>
          <a:prstGeom prst="rect">
            <a:avLst/>
          </a:prstGeom>
        </p:spPr>
        <p:txBody>
          <a:bodyPr lIns="0" tIns="0" rIns="0" bIns="0" rtlCol="0" anchor="t">
            <a:spAutoFit/>
          </a:bodyPr>
          <a:lstStyle/>
          <a:p>
            <a:pPr algn="ctr">
              <a:lnSpc>
                <a:spcPts val="4503"/>
              </a:lnSpc>
            </a:pPr>
            <a:r>
              <a:rPr lang="en-US" sz="3600" dirty="0"/>
              <a:t> </a:t>
            </a:r>
          </a:p>
          <a:p>
            <a:pPr algn="ctr">
              <a:lnSpc>
                <a:spcPts val="4503"/>
              </a:lnSpc>
            </a:pPr>
            <a:r>
              <a:rPr lang="en-US" sz="3600" dirty="0">
                <a:highlight>
                  <a:srgbClr val="00FFFF"/>
                </a:highlight>
              </a:rPr>
              <a:t>In filtration, a substance is passed through some kind of filter that allows fine particles, such as molecules of water, to pass through while filtering out larger particles</a:t>
            </a:r>
            <a:r>
              <a:rPr lang="en-US" sz="3600" dirty="0"/>
              <a:t>.</a:t>
            </a:r>
          </a:p>
          <a:p>
            <a:pPr algn="ctr">
              <a:lnSpc>
                <a:spcPts val="4503"/>
              </a:lnSpc>
            </a:pPr>
            <a:endParaRPr lang="en-US" sz="3600" dirty="0"/>
          </a:p>
          <a:p>
            <a:pPr algn="ctr">
              <a:lnSpc>
                <a:spcPts val="4503"/>
              </a:lnSpc>
            </a:pPr>
            <a:endParaRPr lang="en-US" sz="3600" dirty="0"/>
          </a:p>
          <a:p>
            <a:pPr algn="ctr">
              <a:lnSpc>
                <a:spcPts val="4503"/>
              </a:lnSpc>
            </a:pPr>
            <a:endParaRPr lang="en-US" sz="3600" dirty="0"/>
          </a:p>
          <a:p>
            <a:pPr algn="ctr">
              <a:lnSpc>
                <a:spcPts val="4503"/>
              </a:lnSpc>
            </a:pPr>
            <a:endParaRPr lang="en-US" sz="3600" dirty="0"/>
          </a:p>
          <a:p>
            <a:pPr algn="ctr">
              <a:lnSpc>
                <a:spcPts val="4503"/>
              </a:lnSpc>
            </a:pPr>
            <a:endParaRPr lang="en-US" sz="3600" dirty="0"/>
          </a:p>
          <a:p>
            <a:pPr algn="ctr">
              <a:lnSpc>
                <a:spcPts val="4503"/>
              </a:lnSpc>
            </a:pPr>
            <a:r>
              <a:rPr lang="en-US" sz="3600" dirty="0">
                <a:highlight>
                  <a:srgbClr val="FFFF00"/>
                </a:highlight>
              </a:rPr>
              <a:t> Distillation involves separating liquids by boiling them. The liquid with the lower boiling point will vaporize first, leaving the other liquid behind.</a:t>
            </a:r>
            <a:endParaRPr lang="en-US" sz="3574" dirty="0">
              <a:solidFill>
                <a:srgbClr val="003933"/>
              </a:solidFill>
              <a:highlight>
                <a:srgbClr val="FFFF00"/>
              </a:highlight>
              <a:latin typeface="Dosis Semi-Bold"/>
            </a:endParaRPr>
          </a:p>
        </p:txBody>
      </p:sp>
      <p:sp>
        <p:nvSpPr>
          <p:cNvPr id="20" name="Freeform 20"/>
          <p:cNvSpPr/>
          <p:nvPr/>
        </p:nvSpPr>
        <p:spPr>
          <a:xfrm rot="-10325232" flipV="1">
            <a:off x="-735485" y="106452"/>
            <a:ext cx="2815623" cy="2815623"/>
          </a:xfrm>
          <a:custGeom>
            <a:avLst/>
            <a:gdLst/>
            <a:ahLst/>
            <a:cxnLst/>
            <a:rect l="l" t="t" r="r" b="b"/>
            <a:pathLst>
              <a:path w="2815623" h="2815623">
                <a:moveTo>
                  <a:pt x="0" y="2815623"/>
                </a:moveTo>
                <a:lnTo>
                  <a:pt x="2815623" y="2815623"/>
                </a:lnTo>
                <a:lnTo>
                  <a:pt x="2815623" y="0"/>
                </a:lnTo>
                <a:lnTo>
                  <a:pt x="0" y="0"/>
                </a:lnTo>
                <a:lnTo>
                  <a:pt x="0" y="2815623"/>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1" name="Freeform 21"/>
          <p:cNvSpPr/>
          <p:nvPr/>
        </p:nvSpPr>
        <p:spPr>
          <a:xfrm rot="-2049497">
            <a:off x="125050" y="6657359"/>
            <a:ext cx="2053555" cy="2933651"/>
          </a:xfrm>
          <a:custGeom>
            <a:avLst/>
            <a:gdLst/>
            <a:ahLst/>
            <a:cxnLst/>
            <a:rect l="l" t="t" r="r" b="b"/>
            <a:pathLst>
              <a:path w="2053555" h="2933651">
                <a:moveTo>
                  <a:pt x="0" y="0"/>
                </a:moveTo>
                <a:lnTo>
                  <a:pt x="2053556" y="0"/>
                </a:lnTo>
                <a:lnTo>
                  <a:pt x="2053556" y="2933650"/>
                </a:lnTo>
                <a:lnTo>
                  <a:pt x="0" y="29336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2" name="Freeform 22"/>
          <p:cNvSpPr/>
          <p:nvPr/>
        </p:nvSpPr>
        <p:spPr>
          <a:xfrm rot="-2245013">
            <a:off x="1141207" y="2386216"/>
            <a:ext cx="880607" cy="1841573"/>
          </a:xfrm>
          <a:custGeom>
            <a:avLst/>
            <a:gdLst/>
            <a:ahLst/>
            <a:cxnLst/>
            <a:rect l="l" t="t" r="r" b="b"/>
            <a:pathLst>
              <a:path w="880607" h="1841573">
                <a:moveTo>
                  <a:pt x="0" y="0"/>
                </a:moveTo>
                <a:lnTo>
                  <a:pt x="880606" y="0"/>
                </a:lnTo>
                <a:lnTo>
                  <a:pt x="880606" y="1841573"/>
                </a:lnTo>
                <a:lnTo>
                  <a:pt x="0" y="18415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3" name="Freeform 23"/>
          <p:cNvSpPr/>
          <p:nvPr/>
        </p:nvSpPr>
        <p:spPr>
          <a:xfrm rot="1254325">
            <a:off x="-2461" y="4984554"/>
            <a:ext cx="2288606" cy="678260"/>
          </a:xfrm>
          <a:custGeom>
            <a:avLst/>
            <a:gdLst/>
            <a:ahLst/>
            <a:cxnLst/>
            <a:rect l="l" t="t" r="r" b="b"/>
            <a:pathLst>
              <a:path w="2288606" h="678260">
                <a:moveTo>
                  <a:pt x="0" y="0"/>
                </a:moveTo>
                <a:lnTo>
                  <a:pt x="2288606" y="0"/>
                </a:lnTo>
                <a:lnTo>
                  <a:pt x="2288606" y="678260"/>
                </a:lnTo>
                <a:lnTo>
                  <a:pt x="0" y="6782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7" name="Freeform 27"/>
          <p:cNvSpPr/>
          <p:nvPr/>
        </p:nvSpPr>
        <p:spPr>
          <a:xfrm>
            <a:off x="1984971" y="6344082"/>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8" name="Freeform 28"/>
          <p:cNvSpPr/>
          <p:nvPr/>
        </p:nvSpPr>
        <p:spPr>
          <a:xfrm>
            <a:off x="17402703" y="8895672"/>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nvGrpSpPr>
          <p:cNvPr id="29" name="Group 29"/>
          <p:cNvGrpSpPr>
            <a:grpSpLocks noChangeAspect="1"/>
          </p:cNvGrpSpPr>
          <p:nvPr/>
        </p:nvGrpSpPr>
        <p:grpSpPr>
          <a:xfrm rot="1977585">
            <a:off x="17291502" y="858834"/>
            <a:ext cx="512498" cy="269991"/>
            <a:chOff x="0" y="0"/>
            <a:chExt cx="1610360" cy="848360"/>
          </a:xfrm>
        </p:grpSpPr>
        <p:sp>
          <p:nvSpPr>
            <p:cNvPr id="30" name="Freeform 3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31" name="Group 31"/>
          <p:cNvGrpSpPr/>
          <p:nvPr/>
        </p:nvGrpSpPr>
        <p:grpSpPr>
          <a:xfrm>
            <a:off x="2030890" y="4603934"/>
            <a:ext cx="229651" cy="229651"/>
            <a:chOff x="0" y="0"/>
            <a:chExt cx="6350000" cy="6350000"/>
          </a:xfrm>
        </p:grpSpPr>
        <p:sp>
          <p:nvSpPr>
            <p:cNvPr id="32" name="Freeform 3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33" name="Freeform 33"/>
          <p:cNvSpPr/>
          <p:nvPr/>
        </p:nvSpPr>
        <p:spPr>
          <a:xfrm>
            <a:off x="399457" y="351276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34" name="Freeform 34"/>
          <p:cNvSpPr/>
          <p:nvPr/>
        </p:nvSpPr>
        <p:spPr>
          <a:xfrm>
            <a:off x="16814686" y="1469307"/>
            <a:ext cx="451922" cy="405086"/>
          </a:xfrm>
          <a:custGeom>
            <a:avLst/>
            <a:gdLst/>
            <a:ahLst/>
            <a:cxnLst/>
            <a:rect l="l" t="t" r="r" b="b"/>
            <a:pathLst>
              <a:path w="451922" h="405086">
                <a:moveTo>
                  <a:pt x="0" y="0"/>
                </a:moveTo>
                <a:lnTo>
                  <a:pt x="451922" y="0"/>
                </a:lnTo>
                <a:lnTo>
                  <a:pt x="451922" y="405086"/>
                </a:lnTo>
                <a:lnTo>
                  <a:pt x="0" y="40508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nvGrpSpPr>
          <p:cNvPr id="36" name="Group 36"/>
          <p:cNvGrpSpPr/>
          <p:nvPr/>
        </p:nvGrpSpPr>
        <p:grpSpPr>
          <a:xfrm>
            <a:off x="2490694" y="9376318"/>
            <a:ext cx="229651" cy="229651"/>
            <a:chOff x="0" y="0"/>
            <a:chExt cx="6350000" cy="6350000"/>
          </a:xfrm>
        </p:grpSpPr>
        <p:sp>
          <p:nvSpPr>
            <p:cNvPr id="37" name="Freeform 3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38" name="Freeform 38"/>
          <p:cNvSpPr/>
          <p:nvPr/>
        </p:nvSpPr>
        <p:spPr>
          <a:xfrm rot="-771795">
            <a:off x="2163642" y="1500668"/>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9" name="Freeform 39"/>
          <p:cNvSpPr/>
          <p:nvPr/>
        </p:nvSpPr>
        <p:spPr>
          <a:xfrm rot="4678159">
            <a:off x="15159154" y="375441"/>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nvGrpSpPr>
          <p:cNvPr id="40" name="Group 40"/>
          <p:cNvGrpSpPr>
            <a:grpSpLocks noChangeAspect="1"/>
          </p:cNvGrpSpPr>
          <p:nvPr/>
        </p:nvGrpSpPr>
        <p:grpSpPr>
          <a:xfrm rot="1977585">
            <a:off x="3370855" y="9474682"/>
            <a:ext cx="498419" cy="262574"/>
            <a:chOff x="0" y="0"/>
            <a:chExt cx="1610360" cy="848360"/>
          </a:xfrm>
        </p:grpSpPr>
        <p:sp>
          <p:nvSpPr>
            <p:cNvPr id="41" name="Freeform 41"/>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
        <p:nvSpPr>
          <p:cNvPr id="42" name="Freeform 42"/>
          <p:cNvSpPr/>
          <p:nvPr/>
        </p:nvSpPr>
        <p:spPr>
          <a:xfrm>
            <a:off x="2748353" y="788814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nvGrpSpPr>
          <p:cNvPr id="43" name="Group 43"/>
          <p:cNvGrpSpPr/>
          <p:nvPr/>
        </p:nvGrpSpPr>
        <p:grpSpPr>
          <a:xfrm>
            <a:off x="14170004" y="614952"/>
            <a:ext cx="252393" cy="252393"/>
            <a:chOff x="0" y="0"/>
            <a:chExt cx="6350000" cy="6350000"/>
          </a:xfrm>
        </p:grpSpPr>
        <p:sp>
          <p:nvSpPr>
            <p:cNvPr id="44" name="Freeform 4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grpSp>
        <p:nvGrpSpPr>
          <p:cNvPr id="45" name="Group 45"/>
          <p:cNvGrpSpPr/>
          <p:nvPr/>
        </p:nvGrpSpPr>
        <p:grpSpPr>
          <a:xfrm>
            <a:off x="2102176" y="1987440"/>
            <a:ext cx="229651" cy="229651"/>
            <a:chOff x="0" y="0"/>
            <a:chExt cx="6350000" cy="6350000"/>
          </a:xfrm>
        </p:grpSpPr>
        <p:sp>
          <p:nvSpPr>
            <p:cNvPr id="46" name="Freeform 4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grpSp>
        <p:nvGrpSpPr>
          <p:cNvPr id="47" name="Group 47"/>
          <p:cNvGrpSpPr>
            <a:grpSpLocks noChangeAspect="1"/>
          </p:cNvGrpSpPr>
          <p:nvPr/>
        </p:nvGrpSpPr>
        <p:grpSpPr>
          <a:xfrm rot="-921396">
            <a:off x="16540798" y="9558525"/>
            <a:ext cx="547777" cy="288577"/>
            <a:chOff x="0" y="0"/>
            <a:chExt cx="1610360" cy="848360"/>
          </a:xfrm>
        </p:grpSpPr>
        <p:sp>
          <p:nvSpPr>
            <p:cNvPr id="48" name="Freeform 4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
        <p:nvSpPr>
          <p:cNvPr id="49" name="Freeform 49"/>
          <p:cNvSpPr/>
          <p:nvPr/>
        </p:nvSpPr>
        <p:spPr>
          <a:xfrm rot="432686">
            <a:off x="2912608" y="-670724"/>
            <a:ext cx="2225071" cy="2156296"/>
          </a:xfrm>
          <a:custGeom>
            <a:avLst/>
            <a:gdLst/>
            <a:ahLst/>
            <a:cxnLst/>
            <a:rect l="l" t="t" r="r" b="b"/>
            <a:pathLst>
              <a:path w="2225071" h="2156296">
                <a:moveTo>
                  <a:pt x="0" y="0"/>
                </a:moveTo>
                <a:lnTo>
                  <a:pt x="2225071" y="0"/>
                </a:lnTo>
                <a:lnTo>
                  <a:pt x="2225071" y="2156296"/>
                </a:lnTo>
                <a:lnTo>
                  <a:pt x="0" y="215629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51" name="Freeform 51"/>
          <p:cNvSpPr/>
          <p:nvPr/>
        </p:nvSpPr>
        <p:spPr>
          <a:xfrm rot="-842482">
            <a:off x="3931404" y="8366112"/>
            <a:ext cx="1054904" cy="2072133"/>
          </a:xfrm>
          <a:custGeom>
            <a:avLst/>
            <a:gdLst/>
            <a:ahLst/>
            <a:cxnLst/>
            <a:rect l="l" t="t" r="r" b="b"/>
            <a:pathLst>
              <a:path w="1054904" h="2072133">
                <a:moveTo>
                  <a:pt x="0" y="0"/>
                </a:moveTo>
                <a:lnTo>
                  <a:pt x="1054904" y="0"/>
                </a:lnTo>
                <a:lnTo>
                  <a:pt x="1054904" y="2072132"/>
                </a:lnTo>
                <a:lnTo>
                  <a:pt x="0" y="207213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52" name="Freeform 52"/>
          <p:cNvSpPr/>
          <p:nvPr/>
        </p:nvSpPr>
        <p:spPr>
          <a:xfrm>
            <a:off x="5649993" y="934707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53" name="Freeform 53"/>
          <p:cNvSpPr/>
          <p:nvPr/>
        </p:nvSpPr>
        <p:spPr>
          <a:xfrm rot="-684765">
            <a:off x="13333465" y="8957720"/>
            <a:ext cx="850155" cy="1508339"/>
          </a:xfrm>
          <a:custGeom>
            <a:avLst/>
            <a:gdLst/>
            <a:ahLst/>
            <a:cxnLst/>
            <a:rect l="l" t="t" r="r" b="b"/>
            <a:pathLst>
              <a:path w="850155" h="1508339">
                <a:moveTo>
                  <a:pt x="0" y="0"/>
                </a:moveTo>
                <a:lnTo>
                  <a:pt x="850155" y="0"/>
                </a:lnTo>
                <a:lnTo>
                  <a:pt x="850155" y="1508339"/>
                </a:lnTo>
                <a:lnTo>
                  <a:pt x="0" y="150833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54" name="Freeform 54"/>
          <p:cNvSpPr/>
          <p:nvPr/>
        </p:nvSpPr>
        <p:spPr>
          <a:xfrm>
            <a:off x="280356" y="9140282"/>
            <a:ext cx="238202" cy="236037"/>
          </a:xfrm>
          <a:custGeom>
            <a:avLst/>
            <a:gdLst/>
            <a:ahLst/>
            <a:cxnLst/>
            <a:rect l="l" t="t" r="r" b="b"/>
            <a:pathLst>
              <a:path w="238202" h="236037">
                <a:moveTo>
                  <a:pt x="0" y="0"/>
                </a:moveTo>
                <a:lnTo>
                  <a:pt x="238202" y="0"/>
                </a:lnTo>
                <a:lnTo>
                  <a:pt x="238202" y="236036"/>
                </a:lnTo>
                <a:lnTo>
                  <a:pt x="0" y="23603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55" name="Freeform 55"/>
          <p:cNvSpPr/>
          <p:nvPr/>
        </p:nvSpPr>
        <p:spPr>
          <a:xfrm>
            <a:off x="14550558" y="1200069"/>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56" name="Group 56"/>
          <p:cNvGrpSpPr/>
          <p:nvPr/>
        </p:nvGrpSpPr>
        <p:grpSpPr>
          <a:xfrm>
            <a:off x="17823320" y="5426640"/>
            <a:ext cx="208069" cy="208069"/>
            <a:chOff x="0" y="0"/>
            <a:chExt cx="6350000" cy="6350000"/>
          </a:xfrm>
        </p:grpSpPr>
        <p:sp>
          <p:nvSpPr>
            <p:cNvPr id="57" name="Freeform 5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58" name="Freeform 58"/>
          <p:cNvSpPr/>
          <p:nvPr/>
        </p:nvSpPr>
        <p:spPr>
          <a:xfrm>
            <a:off x="14599093" y="8855697"/>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59" name="Freeform 59"/>
          <p:cNvSpPr/>
          <p:nvPr/>
        </p:nvSpPr>
        <p:spPr>
          <a:xfrm rot="-9414156">
            <a:off x="12901159" y="-655176"/>
            <a:ext cx="938638" cy="1962931"/>
          </a:xfrm>
          <a:custGeom>
            <a:avLst/>
            <a:gdLst/>
            <a:ahLst/>
            <a:cxnLst/>
            <a:rect l="l" t="t" r="r" b="b"/>
            <a:pathLst>
              <a:path w="938638" h="1962931">
                <a:moveTo>
                  <a:pt x="0" y="0"/>
                </a:moveTo>
                <a:lnTo>
                  <a:pt x="938638" y="0"/>
                </a:lnTo>
                <a:lnTo>
                  <a:pt x="938638" y="1962931"/>
                </a:lnTo>
                <a:lnTo>
                  <a:pt x="0" y="19629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0" name="Freeform 60"/>
          <p:cNvSpPr/>
          <p:nvPr/>
        </p:nvSpPr>
        <p:spPr>
          <a:xfrm>
            <a:off x="5565863" y="407424"/>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61" name="Freeform 61"/>
          <p:cNvSpPr/>
          <p:nvPr/>
        </p:nvSpPr>
        <p:spPr>
          <a:xfrm rot="4678159">
            <a:off x="12300890" y="9540296"/>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nvGrpSpPr>
          <p:cNvPr id="62" name="Group 62"/>
          <p:cNvGrpSpPr/>
          <p:nvPr/>
        </p:nvGrpSpPr>
        <p:grpSpPr>
          <a:xfrm>
            <a:off x="12145068" y="653113"/>
            <a:ext cx="252393" cy="252393"/>
            <a:chOff x="0" y="0"/>
            <a:chExt cx="6350000" cy="6350000"/>
          </a:xfrm>
        </p:grpSpPr>
        <p:sp>
          <p:nvSpPr>
            <p:cNvPr id="63" name="Freeform 6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F2BC2A"/>
            </a:solidFill>
          </p:spPr>
          <p:txBody>
            <a:bodyPr/>
            <a:lstStyle/>
            <a:p>
              <a:endParaRPr lang="en-US"/>
            </a:p>
          </p:txBody>
        </p:sp>
      </p:grpSp>
      <p:sp>
        <p:nvSpPr>
          <p:cNvPr id="65" name="TextBox 64">
            <a:extLst>
              <a:ext uri="{FF2B5EF4-FFF2-40B4-BE49-F238E27FC236}">
                <a16:creationId xmlns:a16="http://schemas.microsoft.com/office/drawing/2014/main" id="{E8907BA8-B36C-EA77-9EE2-9CB5A0C351BF}"/>
              </a:ext>
            </a:extLst>
          </p:cNvPr>
          <p:cNvSpPr txBox="1"/>
          <p:nvPr/>
        </p:nvSpPr>
        <p:spPr>
          <a:xfrm>
            <a:off x="6044378" y="643341"/>
            <a:ext cx="6226885" cy="523220"/>
          </a:xfrm>
          <a:prstGeom prst="rect">
            <a:avLst/>
          </a:prstGeom>
          <a:noFill/>
        </p:spPr>
        <p:txBody>
          <a:bodyPr wrap="square" rtlCol="0">
            <a:spAutoFit/>
          </a:bodyPr>
          <a:lstStyle/>
          <a:p>
            <a:r>
              <a:rPr lang="en-US" altLang="en-SA" sz="2800" dirty="0">
                <a:solidFill>
                  <a:srgbClr val="FC3904"/>
                </a:solidFill>
              </a:rPr>
              <a:t>All </a:t>
            </a:r>
            <a:r>
              <a:rPr lang="en-US" altLang="en-SA" sz="2800" dirty="0"/>
              <a:t>mixtures can be separated</a:t>
            </a:r>
            <a:endParaRPr lang="en-US" sz="2800" dirty="0"/>
          </a:p>
        </p:txBody>
      </p:sp>
      <p:pic>
        <p:nvPicPr>
          <p:cNvPr id="68" name="Picture 67">
            <a:extLst>
              <a:ext uri="{FF2B5EF4-FFF2-40B4-BE49-F238E27FC236}">
                <a16:creationId xmlns:a16="http://schemas.microsoft.com/office/drawing/2014/main" id="{5498635E-7B04-774F-66E7-7DE297A97F01}"/>
              </a:ext>
            </a:extLst>
          </p:cNvPr>
          <p:cNvPicPr>
            <a:picLocks noChangeAspect="1"/>
          </p:cNvPicPr>
          <p:nvPr/>
        </p:nvPicPr>
        <p:blipFill>
          <a:blip r:embed="rId27"/>
          <a:stretch>
            <a:fillRect/>
          </a:stretch>
        </p:blipFill>
        <p:spPr>
          <a:xfrm>
            <a:off x="10591800" y="3459815"/>
            <a:ext cx="3554127" cy="2756883"/>
          </a:xfrm>
          <a:prstGeom prst="rect">
            <a:avLst/>
          </a:prstGeom>
        </p:spPr>
      </p:pic>
      <p:pic>
        <p:nvPicPr>
          <p:cNvPr id="16" name="Picture 15">
            <a:extLst>
              <a:ext uri="{FF2B5EF4-FFF2-40B4-BE49-F238E27FC236}">
                <a16:creationId xmlns:a16="http://schemas.microsoft.com/office/drawing/2014/main" id="{0184B63D-0751-B052-2991-B3B1235A4F4E}"/>
              </a:ext>
            </a:extLst>
          </p:cNvPr>
          <p:cNvPicPr>
            <a:picLocks noChangeAspect="1"/>
          </p:cNvPicPr>
          <p:nvPr/>
        </p:nvPicPr>
        <p:blipFill>
          <a:blip r:embed="rId28"/>
          <a:stretch>
            <a:fillRect/>
          </a:stretch>
        </p:blipFill>
        <p:spPr>
          <a:xfrm>
            <a:off x="10772143" y="7576921"/>
            <a:ext cx="4622705" cy="3362757"/>
          </a:xfrm>
          <a:prstGeom prst="rect">
            <a:avLst/>
          </a:prstGeom>
        </p:spPr>
      </p:pic>
    </p:spTree>
    <p:extLst>
      <p:ext uri="{BB962C8B-B14F-4D97-AF65-F5344CB8AC3E}">
        <p14:creationId xmlns:p14="http://schemas.microsoft.com/office/powerpoint/2010/main" val="1870099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500" fill="hold"/>
                                        <p:tgtEl>
                                          <p:spTgt spid="68"/>
                                        </p:tgtEl>
                                        <p:attrNameLst>
                                          <p:attrName>ppt_x</p:attrName>
                                        </p:attrNameLst>
                                      </p:cBhvr>
                                      <p:tavLst>
                                        <p:tav tm="0">
                                          <p:val>
                                            <p:strVal val="#ppt_x"/>
                                          </p:val>
                                        </p:tav>
                                        <p:tav tm="100000">
                                          <p:val>
                                            <p:strVal val="#ppt_x"/>
                                          </p:val>
                                        </p:tav>
                                      </p:tavLst>
                                    </p:anim>
                                    <p:anim calcmode="lin" valueType="num">
                                      <p:cBhvr additive="base">
                                        <p:cTn id="8"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55;p18">
            <a:extLst>
              <a:ext uri="{FF2B5EF4-FFF2-40B4-BE49-F238E27FC236}">
                <a16:creationId xmlns:a16="http://schemas.microsoft.com/office/drawing/2014/main" id="{C69D0340-A52C-4AE8-9076-F8E235B03AAC}"/>
              </a:ext>
            </a:extLst>
          </p:cNvPr>
          <p:cNvSpPr txBox="1">
            <a:spLocks/>
          </p:cNvSpPr>
          <p:nvPr/>
        </p:nvSpPr>
        <p:spPr>
          <a:xfrm>
            <a:off x="3463600" y="266700"/>
            <a:ext cx="11360800" cy="1068000"/>
          </a:xfrm>
          <a:prstGeom prst="rect">
            <a:avLst/>
          </a:prstGeom>
          <a:noFill/>
          <a:ln>
            <a:noFill/>
          </a:ln>
        </p:spPr>
        <p:txBody>
          <a:bodyPr spcFirstLastPara="1" wrap="square" lIns="121900" tIns="121900" rIns="121900" bIns="12190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spcBef>
                <a:spcPts val="0"/>
              </a:spcBef>
              <a:buClr>
                <a:schemeClr val="dk1"/>
              </a:buClr>
              <a:buSzPts val="990"/>
              <a:buFont typeface="Lemonada"/>
              <a:buNone/>
            </a:pPr>
            <a:r>
              <a:rPr lang="en-US" sz="5973" dirty="0">
                <a:solidFill>
                  <a:schemeClr val="dk1"/>
                </a:solidFill>
                <a:latin typeface="Lemonada"/>
                <a:ea typeface="Lemonada"/>
                <a:cs typeface="Lemonada"/>
                <a:sym typeface="Lemonada"/>
              </a:rPr>
              <a:t>Copybook Activation</a:t>
            </a:r>
          </a:p>
        </p:txBody>
      </p:sp>
      <p:pic>
        <p:nvPicPr>
          <p:cNvPr id="1026" name="Picture 2" descr="Boojho dipped a bar magnet in a heap of iron filings and pulled it out. He  found that iron filings got stuck to the magnet as shown in the  figure.Which regions of">
            <a:extLst>
              <a:ext uri="{FF2B5EF4-FFF2-40B4-BE49-F238E27FC236}">
                <a16:creationId xmlns:a16="http://schemas.microsoft.com/office/drawing/2014/main" id="{2678CF83-CE77-43A8-B8B1-DC1D18AA24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085" y="2543175"/>
            <a:ext cx="5990312" cy="22948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DE1ED07-D626-42B5-A73C-88BD86A3E20A}"/>
              </a:ext>
            </a:extLst>
          </p:cNvPr>
          <p:cNvSpPr txBox="1"/>
          <p:nvPr/>
        </p:nvSpPr>
        <p:spPr>
          <a:xfrm>
            <a:off x="5839922" y="1701080"/>
            <a:ext cx="6608156" cy="1323439"/>
          </a:xfrm>
          <a:prstGeom prst="rect">
            <a:avLst/>
          </a:prstGeom>
          <a:noFill/>
        </p:spPr>
        <p:txBody>
          <a:bodyPr wrap="none" rtlCol="0">
            <a:spAutoFit/>
          </a:bodyPr>
          <a:lstStyle/>
          <a:p>
            <a:pPr algn="ctr"/>
            <a:r>
              <a:rPr lang="en-US" altLang="en-SA" sz="4000" b="1" dirty="0"/>
              <a:t>Methods to separate mixtures</a:t>
            </a:r>
          </a:p>
          <a:p>
            <a:pPr algn="ctr"/>
            <a:endParaRPr lang="en-US" sz="4000" b="1" dirty="0"/>
          </a:p>
        </p:txBody>
      </p:sp>
      <p:sp>
        <p:nvSpPr>
          <p:cNvPr id="6" name="TextBox 5">
            <a:extLst>
              <a:ext uri="{FF2B5EF4-FFF2-40B4-BE49-F238E27FC236}">
                <a16:creationId xmlns:a16="http://schemas.microsoft.com/office/drawing/2014/main" id="{A74DD476-7504-49C7-85D6-FA29738E6FBB}"/>
              </a:ext>
            </a:extLst>
          </p:cNvPr>
          <p:cNvSpPr txBox="1"/>
          <p:nvPr/>
        </p:nvSpPr>
        <p:spPr>
          <a:xfrm>
            <a:off x="2207685" y="4828531"/>
            <a:ext cx="4436087" cy="707886"/>
          </a:xfrm>
          <a:prstGeom prst="rect">
            <a:avLst/>
          </a:prstGeom>
          <a:noFill/>
        </p:spPr>
        <p:txBody>
          <a:bodyPr wrap="none" rtlCol="0">
            <a:spAutoFit/>
          </a:bodyPr>
          <a:lstStyle/>
          <a:p>
            <a:pPr algn="ctr"/>
            <a:r>
              <a:rPr lang="en-US" altLang="en-SA" sz="4000" b="1" dirty="0"/>
              <a:t>Magnetic Attraction</a:t>
            </a:r>
            <a:endParaRPr lang="en-US" sz="4000" b="1" dirty="0"/>
          </a:p>
        </p:txBody>
      </p:sp>
      <p:sp>
        <p:nvSpPr>
          <p:cNvPr id="7" name="TextBox 6">
            <a:extLst>
              <a:ext uri="{FF2B5EF4-FFF2-40B4-BE49-F238E27FC236}">
                <a16:creationId xmlns:a16="http://schemas.microsoft.com/office/drawing/2014/main" id="{CD4DC2CB-DAD0-4A95-B6CB-9A0BF8CF3E45}"/>
              </a:ext>
            </a:extLst>
          </p:cNvPr>
          <p:cNvSpPr txBox="1"/>
          <p:nvPr/>
        </p:nvSpPr>
        <p:spPr>
          <a:xfrm>
            <a:off x="12764254" y="5143500"/>
            <a:ext cx="2736711" cy="707886"/>
          </a:xfrm>
          <a:prstGeom prst="rect">
            <a:avLst/>
          </a:prstGeom>
          <a:noFill/>
        </p:spPr>
        <p:txBody>
          <a:bodyPr wrap="none" rtlCol="0">
            <a:spAutoFit/>
          </a:bodyPr>
          <a:lstStyle/>
          <a:p>
            <a:pPr algn="ctr"/>
            <a:r>
              <a:rPr lang="en-US" altLang="en-SA" sz="4000" b="1" dirty="0"/>
              <a:t>Evaporation</a:t>
            </a:r>
            <a:endParaRPr lang="en-US" sz="4000" b="1" dirty="0"/>
          </a:p>
        </p:txBody>
      </p:sp>
      <p:pic>
        <p:nvPicPr>
          <p:cNvPr id="1028" name="Picture 4">
            <a:extLst>
              <a:ext uri="{FF2B5EF4-FFF2-40B4-BE49-F238E27FC236}">
                <a16:creationId xmlns:a16="http://schemas.microsoft.com/office/drawing/2014/main" id="{9CE6278B-E58C-43AB-BA0D-3B343906CF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13968" y="1909381"/>
            <a:ext cx="4298058" cy="32341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40BE328-17D7-4167-8600-0066B658F6C9}"/>
              </a:ext>
            </a:extLst>
          </p:cNvPr>
          <p:cNvPicPr>
            <a:picLocks noChangeAspect="1"/>
          </p:cNvPicPr>
          <p:nvPr/>
        </p:nvPicPr>
        <p:blipFill>
          <a:blip r:embed="rId4"/>
          <a:stretch>
            <a:fillRect/>
          </a:stretch>
        </p:blipFill>
        <p:spPr>
          <a:xfrm>
            <a:off x="3449312" y="6140762"/>
            <a:ext cx="2200582" cy="2829320"/>
          </a:xfrm>
          <a:prstGeom prst="rect">
            <a:avLst/>
          </a:prstGeom>
        </p:spPr>
      </p:pic>
      <p:sp>
        <p:nvSpPr>
          <p:cNvPr id="10" name="TextBox 9">
            <a:extLst>
              <a:ext uri="{FF2B5EF4-FFF2-40B4-BE49-F238E27FC236}">
                <a16:creationId xmlns:a16="http://schemas.microsoft.com/office/drawing/2014/main" id="{CDE4CF10-50E5-4D86-86BA-2DA544894ECD}"/>
              </a:ext>
            </a:extLst>
          </p:cNvPr>
          <p:cNvSpPr txBox="1"/>
          <p:nvPr/>
        </p:nvSpPr>
        <p:spPr>
          <a:xfrm>
            <a:off x="3485850" y="8970082"/>
            <a:ext cx="2127505" cy="707886"/>
          </a:xfrm>
          <a:prstGeom prst="rect">
            <a:avLst/>
          </a:prstGeom>
          <a:noFill/>
        </p:spPr>
        <p:txBody>
          <a:bodyPr wrap="none" rtlCol="0">
            <a:spAutoFit/>
          </a:bodyPr>
          <a:lstStyle/>
          <a:p>
            <a:pPr algn="ctr"/>
            <a:r>
              <a:rPr lang="en-US" altLang="en-SA" sz="4000" b="1" dirty="0"/>
              <a:t>Filtration</a:t>
            </a:r>
            <a:endParaRPr lang="en-US" sz="4000" b="1" dirty="0"/>
          </a:p>
        </p:txBody>
      </p:sp>
      <p:pic>
        <p:nvPicPr>
          <p:cNvPr id="1030" name="Picture 6">
            <a:extLst>
              <a:ext uri="{FF2B5EF4-FFF2-40B4-BE49-F238E27FC236}">
                <a16:creationId xmlns:a16="http://schemas.microsoft.com/office/drawing/2014/main" id="{6FE1B930-A6AB-4127-801E-E225D6FA58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87200" y="5353618"/>
            <a:ext cx="4057650" cy="432435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99F91C6-9DD4-4A50-8997-54CF5A7FAB62}"/>
              </a:ext>
            </a:extLst>
          </p:cNvPr>
          <p:cNvSpPr txBox="1"/>
          <p:nvPr/>
        </p:nvSpPr>
        <p:spPr>
          <a:xfrm>
            <a:off x="12667575" y="8970082"/>
            <a:ext cx="2496902" cy="707886"/>
          </a:xfrm>
          <a:prstGeom prst="rect">
            <a:avLst/>
          </a:prstGeom>
          <a:noFill/>
        </p:spPr>
        <p:txBody>
          <a:bodyPr wrap="none" rtlCol="0">
            <a:spAutoFit/>
          </a:bodyPr>
          <a:lstStyle/>
          <a:p>
            <a:pPr algn="ctr"/>
            <a:r>
              <a:rPr lang="en-US" altLang="en-SA" sz="4000" b="1" dirty="0"/>
              <a:t>Distillation</a:t>
            </a:r>
            <a:endParaRPr lang="en-US" sz="4000" b="1" dirty="0"/>
          </a:p>
        </p:txBody>
      </p:sp>
    </p:spTree>
    <p:extLst>
      <p:ext uri="{BB962C8B-B14F-4D97-AF65-F5344CB8AC3E}">
        <p14:creationId xmlns:p14="http://schemas.microsoft.com/office/powerpoint/2010/main" val="27733474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Learning Platform Quizizz Raises $3M from Nexus Venture Partners">
            <a:hlinkClick r:id="rId2"/>
            <a:extLst>
              <a:ext uri="{FF2B5EF4-FFF2-40B4-BE49-F238E27FC236}">
                <a16:creationId xmlns:a16="http://schemas.microsoft.com/office/drawing/2014/main" id="{F2EFDA1A-F7CA-40BE-97FA-166258A280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3819" y="1361967"/>
            <a:ext cx="15060362" cy="7563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99585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3"/>
            </a:stretch>
          </a:blipFill>
        </p:spPr>
        <p:txBody>
          <a:bodyPr/>
          <a:lstStyle/>
          <a:p>
            <a:endParaRPr lang="en-US"/>
          </a:p>
        </p:txBody>
      </p:sp>
      <p:grpSp>
        <p:nvGrpSpPr>
          <p:cNvPr id="3" name="Group 3"/>
          <p:cNvGrpSpPr/>
          <p:nvPr/>
        </p:nvGrpSpPr>
        <p:grpSpPr>
          <a:xfrm>
            <a:off x="1028700" y="7622556"/>
            <a:ext cx="16230600" cy="1896194"/>
            <a:chOff x="0" y="0"/>
            <a:chExt cx="4274726" cy="499409"/>
          </a:xfrm>
        </p:grpSpPr>
        <p:sp>
          <p:nvSpPr>
            <p:cNvPr id="4" name="Freeform 4"/>
            <p:cNvSpPr/>
            <p:nvPr/>
          </p:nvSpPr>
          <p:spPr>
            <a:xfrm>
              <a:off x="0" y="0"/>
              <a:ext cx="4274726" cy="499409"/>
            </a:xfrm>
            <a:custGeom>
              <a:avLst/>
              <a:gdLst/>
              <a:ahLst/>
              <a:cxnLst/>
              <a:rect l="l" t="t" r="r" b="b"/>
              <a:pathLst>
                <a:path w="4274726" h="499409">
                  <a:moveTo>
                    <a:pt x="24327" y="0"/>
                  </a:moveTo>
                  <a:lnTo>
                    <a:pt x="4250399" y="0"/>
                  </a:lnTo>
                  <a:cubicBezTo>
                    <a:pt x="4263834" y="0"/>
                    <a:pt x="4274726" y="10891"/>
                    <a:pt x="4274726" y="24327"/>
                  </a:cubicBezTo>
                  <a:lnTo>
                    <a:pt x="4274726" y="475082"/>
                  </a:lnTo>
                  <a:cubicBezTo>
                    <a:pt x="4274726" y="481534"/>
                    <a:pt x="4272163" y="487722"/>
                    <a:pt x="4267601" y="492284"/>
                  </a:cubicBezTo>
                  <a:cubicBezTo>
                    <a:pt x="4263039" y="496846"/>
                    <a:pt x="4256851" y="499409"/>
                    <a:pt x="4250399" y="499409"/>
                  </a:cubicBezTo>
                  <a:lnTo>
                    <a:pt x="24327" y="499409"/>
                  </a:lnTo>
                  <a:cubicBezTo>
                    <a:pt x="10891" y="499409"/>
                    <a:pt x="0" y="488518"/>
                    <a:pt x="0" y="475082"/>
                  </a:cubicBezTo>
                  <a:lnTo>
                    <a:pt x="0" y="24327"/>
                  </a:lnTo>
                  <a:cubicBezTo>
                    <a:pt x="0" y="10891"/>
                    <a:pt x="10891" y="0"/>
                    <a:pt x="24327" y="0"/>
                  </a:cubicBezTo>
                  <a:close/>
                </a:path>
              </a:pathLst>
            </a:custGeom>
            <a:solidFill>
              <a:srgbClr val="FFFFFF"/>
            </a:solidFill>
          </p:spPr>
          <p:txBody>
            <a:bodyPr/>
            <a:lstStyle/>
            <a:p>
              <a:endParaRPr lang="en-US"/>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2216522" y="8628521"/>
            <a:ext cx="13854956" cy="886525"/>
          </a:xfrm>
          <a:prstGeom prst="rect">
            <a:avLst/>
          </a:prstGeom>
        </p:spPr>
        <p:txBody>
          <a:bodyPr lIns="0" tIns="0" rIns="0" bIns="0" rtlCol="0" anchor="t">
            <a:spAutoFit/>
          </a:bodyPr>
          <a:lstStyle/>
          <a:p>
            <a:pPr algn="ctr">
              <a:lnSpc>
                <a:spcPts val="5499"/>
              </a:lnSpc>
            </a:pPr>
            <a:r>
              <a:rPr lang="en-US" sz="13800" spc="379" dirty="0">
                <a:solidFill>
                  <a:srgbClr val="003933"/>
                </a:solidFill>
                <a:latin typeface="Marykate"/>
              </a:rPr>
              <a:t>Science Lab</a:t>
            </a:r>
          </a:p>
        </p:txBody>
      </p:sp>
      <p:sp>
        <p:nvSpPr>
          <p:cNvPr id="8" name="Freeform 8"/>
          <p:cNvSpPr/>
          <p:nvPr/>
        </p:nvSpPr>
        <p:spPr>
          <a:xfrm rot="-165061">
            <a:off x="1491516" y="7878385"/>
            <a:ext cx="821540" cy="1360984"/>
          </a:xfrm>
          <a:custGeom>
            <a:avLst/>
            <a:gdLst/>
            <a:ahLst/>
            <a:cxnLst/>
            <a:rect l="l" t="t" r="r" b="b"/>
            <a:pathLst>
              <a:path w="821540" h="1360984">
                <a:moveTo>
                  <a:pt x="0" y="0"/>
                </a:moveTo>
                <a:lnTo>
                  <a:pt x="821540" y="0"/>
                </a:lnTo>
                <a:lnTo>
                  <a:pt x="821540" y="1360984"/>
                </a:lnTo>
                <a:lnTo>
                  <a:pt x="0" y="13609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rot="222040">
            <a:off x="15928194" y="7878385"/>
            <a:ext cx="821540" cy="1360984"/>
          </a:xfrm>
          <a:custGeom>
            <a:avLst/>
            <a:gdLst/>
            <a:ahLst/>
            <a:cxnLst/>
            <a:rect l="l" t="t" r="r" b="b"/>
            <a:pathLst>
              <a:path w="821540" h="1360984">
                <a:moveTo>
                  <a:pt x="0" y="0"/>
                </a:moveTo>
                <a:lnTo>
                  <a:pt x="821539" y="0"/>
                </a:lnTo>
                <a:lnTo>
                  <a:pt x="821539" y="1360984"/>
                </a:lnTo>
                <a:lnTo>
                  <a:pt x="0" y="13609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E598BA7F-5430-4956-B974-B25A5D3F2EA6}"/>
              </a:ext>
            </a:extLst>
          </p:cNvPr>
          <p:cNvSpPr txBox="1"/>
          <p:nvPr/>
        </p:nvSpPr>
        <p:spPr>
          <a:xfrm>
            <a:off x="4866041" y="1701080"/>
            <a:ext cx="8555933" cy="707886"/>
          </a:xfrm>
          <a:prstGeom prst="rect">
            <a:avLst/>
          </a:prstGeom>
          <a:noFill/>
        </p:spPr>
        <p:txBody>
          <a:bodyPr wrap="none" rtlCol="0">
            <a:spAutoFit/>
          </a:bodyPr>
          <a:lstStyle/>
          <a:p>
            <a:pPr algn="ctr"/>
            <a:r>
              <a:rPr lang="en-US" altLang="en-SA" sz="4000" b="1" dirty="0"/>
              <a:t>Make these Molecules and Compounds</a:t>
            </a:r>
            <a:endParaRPr lang="en-US" sz="4000" b="1" dirty="0"/>
          </a:p>
        </p:txBody>
      </p:sp>
      <p:pic>
        <p:nvPicPr>
          <p:cNvPr id="14" name="Picture 13">
            <a:extLst>
              <a:ext uri="{FF2B5EF4-FFF2-40B4-BE49-F238E27FC236}">
                <a16:creationId xmlns:a16="http://schemas.microsoft.com/office/drawing/2014/main" id="{86DF890C-3CF4-4F67-93B1-0F2FC3D09279}"/>
              </a:ext>
            </a:extLst>
          </p:cNvPr>
          <p:cNvPicPr>
            <a:picLocks noChangeAspect="1"/>
          </p:cNvPicPr>
          <p:nvPr/>
        </p:nvPicPr>
        <p:blipFill>
          <a:blip r:embed="rId5"/>
          <a:stretch>
            <a:fillRect/>
          </a:stretch>
        </p:blipFill>
        <p:spPr>
          <a:xfrm>
            <a:off x="2057400" y="3162300"/>
            <a:ext cx="4058723" cy="2887133"/>
          </a:xfrm>
          <a:prstGeom prst="rect">
            <a:avLst/>
          </a:prstGeom>
        </p:spPr>
      </p:pic>
      <p:pic>
        <p:nvPicPr>
          <p:cNvPr id="15" name="Picture 2" descr="Oxygen Molecule Diagram Photos, Images &amp; Pictures | Shutterstock">
            <a:extLst>
              <a:ext uri="{FF2B5EF4-FFF2-40B4-BE49-F238E27FC236}">
                <a16:creationId xmlns:a16="http://schemas.microsoft.com/office/drawing/2014/main" id="{0B1591E0-2A51-46A9-9A05-179BC3717A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53300" y="2901716"/>
            <a:ext cx="3581400" cy="34082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Model of carbon dioxide CO2 molecule and chemical formulas. Geometric  structures and Illustration on white background. Educational and study  content of chimestry students. vector illustration. 27117761 Vector Art at  Vecteezy">
            <a:extLst>
              <a:ext uri="{FF2B5EF4-FFF2-40B4-BE49-F238E27FC236}">
                <a16:creationId xmlns:a16="http://schemas.microsoft.com/office/drawing/2014/main" id="{715710C4-AACD-469E-A9CA-6FF073903AA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171877" y="2408966"/>
            <a:ext cx="4362692" cy="436269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FAFEFDC8-9ED4-4ABB-A8C3-3DCD4ABE9138}"/>
              </a:ext>
            </a:extLst>
          </p:cNvPr>
          <p:cNvSpPr txBox="1"/>
          <p:nvPr/>
        </p:nvSpPr>
        <p:spPr>
          <a:xfrm>
            <a:off x="12976181" y="5829300"/>
            <a:ext cx="2754087" cy="584775"/>
          </a:xfrm>
          <a:prstGeom prst="rect">
            <a:avLst/>
          </a:prstGeom>
          <a:noFill/>
        </p:spPr>
        <p:txBody>
          <a:bodyPr wrap="none" rtlCol="0">
            <a:spAutoFit/>
          </a:bodyPr>
          <a:lstStyle/>
          <a:p>
            <a:pPr algn="ctr"/>
            <a:r>
              <a:rPr lang="en-US" altLang="en-SA" sz="3200" b="1" dirty="0"/>
              <a:t>Carbon dioxide</a:t>
            </a:r>
            <a:endParaRPr lang="en-US" sz="3200" b="1" dirty="0"/>
          </a:p>
        </p:txBody>
      </p:sp>
    </p:spTree>
    <p:extLst>
      <p:ext uri="{BB962C8B-B14F-4D97-AF65-F5344CB8AC3E}">
        <p14:creationId xmlns:p14="http://schemas.microsoft.com/office/powerpoint/2010/main" val="18832217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537C91-E8C5-41C7-A9C6-C9FBEF316F87}"/>
              </a:ext>
            </a:extLst>
          </p:cNvPr>
          <p:cNvPicPr>
            <a:picLocks noChangeAspect="1"/>
          </p:cNvPicPr>
          <p:nvPr/>
        </p:nvPicPr>
        <p:blipFill>
          <a:blip r:embed="rId2"/>
          <a:stretch>
            <a:fillRect/>
          </a:stretch>
        </p:blipFill>
        <p:spPr>
          <a:xfrm>
            <a:off x="28575" y="33337"/>
            <a:ext cx="18259425" cy="10262089"/>
          </a:xfrm>
          <a:prstGeom prst="rect">
            <a:avLst/>
          </a:prstGeom>
        </p:spPr>
      </p:pic>
      <p:sp>
        <p:nvSpPr>
          <p:cNvPr id="3" name="Rectangle 2">
            <a:extLst>
              <a:ext uri="{FF2B5EF4-FFF2-40B4-BE49-F238E27FC236}">
                <a16:creationId xmlns:a16="http://schemas.microsoft.com/office/drawing/2014/main" id="{B34A3C4B-AA31-4F4B-9D5A-CA4428BC841B}"/>
              </a:ext>
            </a:extLst>
          </p:cNvPr>
          <p:cNvSpPr/>
          <p:nvPr/>
        </p:nvSpPr>
        <p:spPr>
          <a:xfrm>
            <a:off x="1143000" y="4610100"/>
            <a:ext cx="7467600" cy="160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133DC02-1DFE-4ACD-801A-2E6FD3794AD6}"/>
              </a:ext>
            </a:extLst>
          </p:cNvPr>
          <p:cNvSpPr/>
          <p:nvPr/>
        </p:nvSpPr>
        <p:spPr>
          <a:xfrm>
            <a:off x="1138237" y="6972300"/>
            <a:ext cx="74676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8A760F8-1202-4F5F-9266-5970A269622C}"/>
              </a:ext>
            </a:extLst>
          </p:cNvPr>
          <p:cNvSpPr/>
          <p:nvPr/>
        </p:nvSpPr>
        <p:spPr>
          <a:xfrm>
            <a:off x="1128712" y="8801100"/>
            <a:ext cx="7467600" cy="160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D2EC523-91F3-4D44-AC4E-4DC85459C2B0}"/>
              </a:ext>
            </a:extLst>
          </p:cNvPr>
          <p:cNvSpPr/>
          <p:nvPr/>
        </p:nvSpPr>
        <p:spPr>
          <a:xfrm>
            <a:off x="9144000" y="2705100"/>
            <a:ext cx="7467600" cy="2819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5EDE509-B5DD-4E64-8C91-C8E348A7873C}"/>
              </a:ext>
            </a:extLst>
          </p:cNvPr>
          <p:cNvSpPr/>
          <p:nvPr/>
        </p:nvSpPr>
        <p:spPr>
          <a:xfrm>
            <a:off x="9158287" y="6596062"/>
            <a:ext cx="7467600" cy="35004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C8E4D61-156E-4C09-B88E-52B6F8CC979F}"/>
              </a:ext>
            </a:extLst>
          </p:cNvPr>
          <p:cNvSpPr txBox="1"/>
          <p:nvPr/>
        </p:nvSpPr>
        <p:spPr>
          <a:xfrm>
            <a:off x="16820111" y="9601200"/>
            <a:ext cx="1330814" cy="646331"/>
          </a:xfrm>
          <a:prstGeom prst="rect">
            <a:avLst/>
          </a:prstGeom>
          <a:noFill/>
        </p:spPr>
        <p:txBody>
          <a:bodyPr wrap="none" rtlCol="0">
            <a:spAutoFit/>
          </a:bodyPr>
          <a:lstStyle/>
          <a:p>
            <a:r>
              <a:rPr lang="en-US" sz="3600" dirty="0"/>
              <a:t>Pg. 14</a:t>
            </a:r>
          </a:p>
        </p:txBody>
      </p:sp>
    </p:spTree>
    <p:extLst>
      <p:ext uri="{BB962C8B-B14F-4D97-AF65-F5344CB8AC3E}">
        <p14:creationId xmlns:p14="http://schemas.microsoft.com/office/powerpoint/2010/main" val="3929815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nnouncements/Homework - Mr. Tarulli's 3rd Grade Class">
            <a:extLst>
              <a:ext uri="{FF2B5EF4-FFF2-40B4-BE49-F238E27FC236}">
                <a16:creationId xmlns:a16="http://schemas.microsoft.com/office/drawing/2014/main" id="{E6AFBA24-F992-478B-A526-EB6FA7BE2E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3946" y="0"/>
            <a:ext cx="15340108" cy="78867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ANNOUNCEMENT GIF | Central Piedmont Art Galleries">
            <a:extLst>
              <a:ext uri="{FF2B5EF4-FFF2-40B4-BE49-F238E27FC236}">
                <a16:creationId xmlns:a16="http://schemas.microsoft.com/office/drawing/2014/main" id="{0DB1B828-3B87-440D-BDD0-B60FFD6081A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91135" y="6667500"/>
            <a:ext cx="7905729" cy="4743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9894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xit Tickets - Check-in on the Way Out - Socrative">
            <a:extLst>
              <a:ext uri="{FF2B5EF4-FFF2-40B4-BE49-F238E27FC236}">
                <a16:creationId xmlns:a16="http://schemas.microsoft.com/office/drawing/2014/main" id="{2E82DCE6-5315-4CA5-A73D-D01D3F3CFE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6750" y="495300"/>
            <a:ext cx="9334500" cy="27813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Page 2 - Free printable exit ticket templates you can customize | Canva">
            <a:extLst>
              <a:ext uri="{FF2B5EF4-FFF2-40B4-BE49-F238E27FC236}">
                <a16:creationId xmlns:a16="http://schemas.microsoft.com/office/drawing/2014/main" id="{958D4186-08E8-41F2-A609-D2DF84509F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038" b="6295"/>
          <a:stretch/>
        </p:blipFill>
        <p:spPr bwMode="auto">
          <a:xfrm>
            <a:off x="3325416" y="3276600"/>
            <a:ext cx="1163716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3974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3">
              <a:alphaModFix amt="14000"/>
            </a:blip>
            <a:stretch>
              <a:fillRect l="-9222" r="-9222"/>
            </a:stretch>
          </a:blipFill>
        </p:spPr>
        <p:txBody>
          <a:bodyPr/>
          <a:lstStyle/>
          <a:p>
            <a:r>
              <a:rPr lang="en-US"/>
              <a:t>Looking at the picture guess what is Matter?</a:t>
            </a:r>
            <a:endParaRPr lang="en-US" dirty="0"/>
          </a:p>
        </p:txBody>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txBody>
              <a:bodyPr/>
              <a:lstStyle/>
              <a:p>
                <a:endParaRPr lang="en-US"/>
              </a:p>
            </p:txBody>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txBody>
              <a:bodyPr/>
              <a:lstStyle/>
              <a:p>
                <a:endParaRPr lang="en-US"/>
              </a:p>
            </p:txBody>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txBody>
              <a:bodyPr/>
              <a:lstStyle/>
              <a:p>
                <a:endParaRPr lang="en-US"/>
              </a:p>
            </p:txBody>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txBody>
              <a:bodyPr/>
              <a:lstStyle/>
              <a:p>
                <a:endParaRPr lang="en-US"/>
              </a:p>
            </p:txBody>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7" name="Freeform 17"/>
          <p:cNvSpPr/>
          <p:nvPr/>
        </p:nvSpPr>
        <p:spPr>
          <a:xfrm rot="-4590959">
            <a:off x="15997142" y="3573304"/>
            <a:ext cx="2538932" cy="2538932"/>
          </a:xfrm>
          <a:custGeom>
            <a:avLst/>
            <a:gdLst/>
            <a:ahLst/>
            <a:cxnLst/>
            <a:rect l="l" t="t" r="r" b="b"/>
            <a:pathLst>
              <a:path w="2538932" h="2538932">
                <a:moveTo>
                  <a:pt x="0" y="0"/>
                </a:moveTo>
                <a:lnTo>
                  <a:pt x="2538932" y="0"/>
                </a:lnTo>
                <a:lnTo>
                  <a:pt x="2538932" y="2538932"/>
                </a:lnTo>
                <a:lnTo>
                  <a:pt x="0" y="25389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Freeform 18"/>
          <p:cNvSpPr/>
          <p:nvPr/>
        </p:nvSpPr>
        <p:spPr>
          <a:xfrm rot="-10325232" flipV="1">
            <a:off x="-735485" y="106452"/>
            <a:ext cx="2815623" cy="2815623"/>
          </a:xfrm>
          <a:custGeom>
            <a:avLst/>
            <a:gdLst/>
            <a:ahLst/>
            <a:cxnLst/>
            <a:rect l="l" t="t" r="r" b="b"/>
            <a:pathLst>
              <a:path w="2815623" h="2815623">
                <a:moveTo>
                  <a:pt x="0" y="2815623"/>
                </a:moveTo>
                <a:lnTo>
                  <a:pt x="2815623" y="2815623"/>
                </a:lnTo>
                <a:lnTo>
                  <a:pt x="2815623" y="0"/>
                </a:lnTo>
                <a:lnTo>
                  <a:pt x="0" y="0"/>
                </a:lnTo>
                <a:lnTo>
                  <a:pt x="0" y="2815623"/>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Freeform 19"/>
          <p:cNvSpPr/>
          <p:nvPr/>
        </p:nvSpPr>
        <p:spPr>
          <a:xfrm rot="-2049497">
            <a:off x="125050" y="6657359"/>
            <a:ext cx="2053555" cy="2933651"/>
          </a:xfrm>
          <a:custGeom>
            <a:avLst/>
            <a:gdLst/>
            <a:ahLst/>
            <a:cxnLst/>
            <a:rect l="l" t="t" r="r" b="b"/>
            <a:pathLst>
              <a:path w="2053555" h="2933651">
                <a:moveTo>
                  <a:pt x="0" y="0"/>
                </a:moveTo>
                <a:lnTo>
                  <a:pt x="2053556" y="0"/>
                </a:lnTo>
                <a:lnTo>
                  <a:pt x="2053556" y="2933650"/>
                </a:lnTo>
                <a:lnTo>
                  <a:pt x="0" y="29336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Freeform 20"/>
          <p:cNvSpPr/>
          <p:nvPr/>
        </p:nvSpPr>
        <p:spPr>
          <a:xfrm rot="-2245013">
            <a:off x="1141207" y="2386216"/>
            <a:ext cx="880607" cy="1841573"/>
          </a:xfrm>
          <a:custGeom>
            <a:avLst/>
            <a:gdLst/>
            <a:ahLst/>
            <a:cxnLst/>
            <a:rect l="l" t="t" r="r" b="b"/>
            <a:pathLst>
              <a:path w="880607" h="1841573">
                <a:moveTo>
                  <a:pt x="0" y="0"/>
                </a:moveTo>
                <a:lnTo>
                  <a:pt x="880606" y="0"/>
                </a:lnTo>
                <a:lnTo>
                  <a:pt x="880606" y="1841573"/>
                </a:lnTo>
                <a:lnTo>
                  <a:pt x="0" y="18415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1" name="Freeform 21"/>
          <p:cNvSpPr/>
          <p:nvPr/>
        </p:nvSpPr>
        <p:spPr>
          <a:xfrm rot="1254325">
            <a:off x="-2461" y="4984554"/>
            <a:ext cx="2288606" cy="678260"/>
          </a:xfrm>
          <a:custGeom>
            <a:avLst/>
            <a:gdLst/>
            <a:ahLst/>
            <a:cxnLst/>
            <a:rect l="l" t="t" r="r" b="b"/>
            <a:pathLst>
              <a:path w="2288606" h="678260">
                <a:moveTo>
                  <a:pt x="0" y="0"/>
                </a:moveTo>
                <a:lnTo>
                  <a:pt x="2288606" y="0"/>
                </a:lnTo>
                <a:lnTo>
                  <a:pt x="2288606" y="678260"/>
                </a:lnTo>
                <a:lnTo>
                  <a:pt x="0" y="67826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2" name="Freeform 22"/>
          <p:cNvSpPr/>
          <p:nvPr/>
        </p:nvSpPr>
        <p:spPr>
          <a:xfrm>
            <a:off x="16156784" y="6407053"/>
            <a:ext cx="2131216" cy="2080842"/>
          </a:xfrm>
          <a:custGeom>
            <a:avLst/>
            <a:gdLst/>
            <a:ahLst/>
            <a:cxnLst/>
            <a:rect l="l" t="t" r="r" b="b"/>
            <a:pathLst>
              <a:path w="2131216" h="2080842">
                <a:moveTo>
                  <a:pt x="0" y="0"/>
                </a:moveTo>
                <a:lnTo>
                  <a:pt x="2131216" y="0"/>
                </a:lnTo>
                <a:lnTo>
                  <a:pt x="2131216" y="2080842"/>
                </a:lnTo>
                <a:lnTo>
                  <a:pt x="0" y="208084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3" name="Freeform 23"/>
          <p:cNvSpPr/>
          <p:nvPr/>
        </p:nvSpPr>
        <p:spPr>
          <a:xfrm rot="1052783">
            <a:off x="15429461" y="420538"/>
            <a:ext cx="1171974" cy="2052821"/>
          </a:xfrm>
          <a:custGeom>
            <a:avLst/>
            <a:gdLst/>
            <a:ahLst/>
            <a:cxnLst/>
            <a:rect l="l" t="t" r="r" b="b"/>
            <a:pathLst>
              <a:path w="1171974" h="2052821">
                <a:moveTo>
                  <a:pt x="0" y="0"/>
                </a:moveTo>
                <a:lnTo>
                  <a:pt x="1171974" y="0"/>
                </a:lnTo>
                <a:lnTo>
                  <a:pt x="1171974" y="2052821"/>
                </a:lnTo>
                <a:lnTo>
                  <a:pt x="0" y="205282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4" name="Freeform 24"/>
          <p:cNvSpPr/>
          <p:nvPr/>
        </p:nvSpPr>
        <p:spPr>
          <a:xfrm rot="1612873">
            <a:off x="16578786" y="2115729"/>
            <a:ext cx="1078345" cy="1913193"/>
          </a:xfrm>
          <a:custGeom>
            <a:avLst/>
            <a:gdLst/>
            <a:ahLst/>
            <a:cxnLst/>
            <a:rect l="l" t="t" r="r" b="b"/>
            <a:pathLst>
              <a:path w="1078345" h="1913193">
                <a:moveTo>
                  <a:pt x="0" y="0"/>
                </a:moveTo>
                <a:lnTo>
                  <a:pt x="1078345" y="0"/>
                </a:lnTo>
                <a:lnTo>
                  <a:pt x="1078345" y="1913193"/>
                </a:lnTo>
                <a:lnTo>
                  <a:pt x="0" y="191319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5" name="Freeform 25"/>
          <p:cNvSpPr/>
          <p:nvPr/>
        </p:nvSpPr>
        <p:spPr>
          <a:xfrm>
            <a:off x="1984971" y="6344082"/>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6" name="Freeform 26"/>
          <p:cNvSpPr/>
          <p:nvPr/>
        </p:nvSpPr>
        <p:spPr>
          <a:xfrm>
            <a:off x="17402703" y="8895672"/>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grpSp>
        <p:nvGrpSpPr>
          <p:cNvPr id="27" name="Group 27"/>
          <p:cNvGrpSpPr>
            <a:grpSpLocks noChangeAspect="1"/>
          </p:cNvGrpSpPr>
          <p:nvPr/>
        </p:nvGrpSpPr>
        <p:grpSpPr>
          <a:xfrm rot="1977585">
            <a:off x="17291502" y="858834"/>
            <a:ext cx="512498" cy="269991"/>
            <a:chOff x="0" y="0"/>
            <a:chExt cx="1610360" cy="848360"/>
          </a:xfrm>
        </p:grpSpPr>
        <p:sp>
          <p:nvSpPr>
            <p:cNvPr id="28" name="Freeform 2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29" name="Group 29"/>
          <p:cNvGrpSpPr/>
          <p:nvPr/>
        </p:nvGrpSpPr>
        <p:grpSpPr>
          <a:xfrm>
            <a:off x="2030890" y="4603934"/>
            <a:ext cx="229651" cy="229651"/>
            <a:chOff x="0" y="0"/>
            <a:chExt cx="6350000" cy="6350000"/>
          </a:xfrm>
        </p:grpSpPr>
        <p:sp>
          <p:nvSpPr>
            <p:cNvPr id="30" name="Freeform 3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31" name="Freeform 31"/>
          <p:cNvSpPr/>
          <p:nvPr/>
        </p:nvSpPr>
        <p:spPr>
          <a:xfrm>
            <a:off x="399457" y="351276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32" name="Freeform 32"/>
          <p:cNvSpPr/>
          <p:nvPr/>
        </p:nvSpPr>
        <p:spPr>
          <a:xfrm>
            <a:off x="16814686" y="1469307"/>
            <a:ext cx="451922" cy="405086"/>
          </a:xfrm>
          <a:custGeom>
            <a:avLst/>
            <a:gdLst/>
            <a:ahLst/>
            <a:cxnLst/>
            <a:rect l="l" t="t" r="r" b="b"/>
            <a:pathLst>
              <a:path w="451922" h="405086">
                <a:moveTo>
                  <a:pt x="0" y="0"/>
                </a:moveTo>
                <a:lnTo>
                  <a:pt x="451922" y="0"/>
                </a:lnTo>
                <a:lnTo>
                  <a:pt x="451922" y="405086"/>
                </a:lnTo>
                <a:lnTo>
                  <a:pt x="0" y="405086"/>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33" name="Freeform 33"/>
          <p:cNvSpPr/>
          <p:nvPr/>
        </p:nvSpPr>
        <p:spPr>
          <a:xfrm>
            <a:off x="15694641" y="3085316"/>
            <a:ext cx="420451" cy="427445"/>
          </a:xfrm>
          <a:custGeom>
            <a:avLst/>
            <a:gdLst/>
            <a:ahLst/>
            <a:cxnLst/>
            <a:rect l="l" t="t" r="r" b="b"/>
            <a:pathLst>
              <a:path w="420451" h="427445">
                <a:moveTo>
                  <a:pt x="0" y="0"/>
                </a:moveTo>
                <a:lnTo>
                  <a:pt x="420451" y="0"/>
                </a:lnTo>
                <a:lnTo>
                  <a:pt x="420451" y="427445"/>
                </a:lnTo>
                <a:lnTo>
                  <a:pt x="0" y="42744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grpSp>
        <p:nvGrpSpPr>
          <p:cNvPr id="34" name="Group 34"/>
          <p:cNvGrpSpPr/>
          <p:nvPr/>
        </p:nvGrpSpPr>
        <p:grpSpPr>
          <a:xfrm>
            <a:off x="2490694" y="9376318"/>
            <a:ext cx="229651" cy="229651"/>
            <a:chOff x="0" y="0"/>
            <a:chExt cx="6350000" cy="6350000"/>
          </a:xfrm>
        </p:grpSpPr>
        <p:sp>
          <p:nvSpPr>
            <p:cNvPr id="35" name="Freeform 3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36" name="Freeform 36"/>
          <p:cNvSpPr/>
          <p:nvPr/>
        </p:nvSpPr>
        <p:spPr>
          <a:xfrm rot="-771795">
            <a:off x="2865448" y="1647521"/>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37" name="Freeform 37"/>
          <p:cNvSpPr/>
          <p:nvPr/>
        </p:nvSpPr>
        <p:spPr>
          <a:xfrm rot="4678159">
            <a:off x="15159154" y="375441"/>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grpSp>
        <p:nvGrpSpPr>
          <p:cNvPr id="38" name="Group 38"/>
          <p:cNvGrpSpPr>
            <a:grpSpLocks noChangeAspect="1"/>
          </p:cNvGrpSpPr>
          <p:nvPr/>
        </p:nvGrpSpPr>
        <p:grpSpPr>
          <a:xfrm rot="1977585">
            <a:off x="3370855" y="9474682"/>
            <a:ext cx="498419" cy="262574"/>
            <a:chOff x="0" y="0"/>
            <a:chExt cx="1610360" cy="848360"/>
          </a:xfrm>
        </p:grpSpPr>
        <p:sp>
          <p:nvSpPr>
            <p:cNvPr id="39" name="Freeform 3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
        <p:nvSpPr>
          <p:cNvPr id="40" name="Freeform 40"/>
          <p:cNvSpPr/>
          <p:nvPr/>
        </p:nvSpPr>
        <p:spPr>
          <a:xfrm>
            <a:off x="2748353" y="788814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grpSp>
        <p:nvGrpSpPr>
          <p:cNvPr id="41" name="Group 41"/>
          <p:cNvGrpSpPr/>
          <p:nvPr/>
        </p:nvGrpSpPr>
        <p:grpSpPr>
          <a:xfrm>
            <a:off x="14170004" y="614952"/>
            <a:ext cx="252393" cy="252393"/>
            <a:chOff x="0" y="0"/>
            <a:chExt cx="6350000" cy="6350000"/>
          </a:xfrm>
        </p:grpSpPr>
        <p:sp>
          <p:nvSpPr>
            <p:cNvPr id="42" name="Freeform 4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grpSp>
        <p:nvGrpSpPr>
          <p:cNvPr id="43" name="Group 43"/>
          <p:cNvGrpSpPr/>
          <p:nvPr/>
        </p:nvGrpSpPr>
        <p:grpSpPr>
          <a:xfrm>
            <a:off x="2102176" y="1987440"/>
            <a:ext cx="229651" cy="229651"/>
            <a:chOff x="0" y="0"/>
            <a:chExt cx="6350000" cy="6350000"/>
          </a:xfrm>
        </p:grpSpPr>
        <p:sp>
          <p:nvSpPr>
            <p:cNvPr id="44" name="Freeform 4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grpSp>
        <p:nvGrpSpPr>
          <p:cNvPr id="45" name="Group 45"/>
          <p:cNvGrpSpPr>
            <a:grpSpLocks noChangeAspect="1"/>
          </p:cNvGrpSpPr>
          <p:nvPr/>
        </p:nvGrpSpPr>
        <p:grpSpPr>
          <a:xfrm rot="-921396">
            <a:off x="16540798" y="9558525"/>
            <a:ext cx="547777" cy="288577"/>
            <a:chOff x="0" y="0"/>
            <a:chExt cx="1610360" cy="848360"/>
          </a:xfrm>
        </p:grpSpPr>
        <p:sp>
          <p:nvSpPr>
            <p:cNvPr id="46" name="Freeform 4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
        <p:nvSpPr>
          <p:cNvPr id="47" name="Freeform 47"/>
          <p:cNvSpPr/>
          <p:nvPr/>
        </p:nvSpPr>
        <p:spPr>
          <a:xfrm rot="432686">
            <a:off x="2912608" y="-670724"/>
            <a:ext cx="2225071" cy="2156296"/>
          </a:xfrm>
          <a:custGeom>
            <a:avLst/>
            <a:gdLst/>
            <a:ahLst/>
            <a:cxnLst/>
            <a:rect l="l" t="t" r="r" b="b"/>
            <a:pathLst>
              <a:path w="2225071" h="2156296">
                <a:moveTo>
                  <a:pt x="0" y="0"/>
                </a:moveTo>
                <a:lnTo>
                  <a:pt x="2225071" y="0"/>
                </a:lnTo>
                <a:lnTo>
                  <a:pt x="2225071" y="2156296"/>
                </a:lnTo>
                <a:lnTo>
                  <a:pt x="0" y="2156296"/>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48" name="Freeform 48"/>
          <p:cNvSpPr/>
          <p:nvPr/>
        </p:nvSpPr>
        <p:spPr>
          <a:xfrm rot="1153974">
            <a:off x="15418170" y="8432300"/>
            <a:ext cx="635916" cy="2347340"/>
          </a:xfrm>
          <a:custGeom>
            <a:avLst/>
            <a:gdLst/>
            <a:ahLst/>
            <a:cxnLst/>
            <a:rect l="l" t="t" r="r" b="b"/>
            <a:pathLst>
              <a:path w="635916" h="2347340">
                <a:moveTo>
                  <a:pt x="0" y="0"/>
                </a:moveTo>
                <a:lnTo>
                  <a:pt x="635916" y="0"/>
                </a:lnTo>
                <a:lnTo>
                  <a:pt x="635916" y="2347339"/>
                </a:lnTo>
                <a:lnTo>
                  <a:pt x="0" y="2347339"/>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a:p>
        </p:txBody>
      </p:sp>
      <p:sp>
        <p:nvSpPr>
          <p:cNvPr id="49" name="Freeform 49"/>
          <p:cNvSpPr/>
          <p:nvPr/>
        </p:nvSpPr>
        <p:spPr>
          <a:xfrm rot="-842482">
            <a:off x="3931404" y="8366112"/>
            <a:ext cx="1054904" cy="2072133"/>
          </a:xfrm>
          <a:custGeom>
            <a:avLst/>
            <a:gdLst/>
            <a:ahLst/>
            <a:cxnLst/>
            <a:rect l="l" t="t" r="r" b="b"/>
            <a:pathLst>
              <a:path w="1054904" h="2072133">
                <a:moveTo>
                  <a:pt x="0" y="0"/>
                </a:moveTo>
                <a:lnTo>
                  <a:pt x="1054904" y="0"/>
                </a:lnTo>
                <a:lnTo>
                  <a:pt x="1054904" y="2072132"/>
                </a:lnTo>
                <a:lnTo>
                  <a:pt x="0" y="2072132"/>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a:p>
        </p:txBody>
      </p:sp>
      <p:sp>
        <p:nvSpPr>
          <p:cNvPr id="50" name="Freeform 50"/>
          <p:cNvSpPr/>
          <p:nvPr/>
        </p:nvSpPr>
        <p:spPr>
          <a:xfrm>
            <a:off x="5649993" y="934707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51" name="Freeform 51"/>
          <p:cNvSpPr/>
          <p:nvPr/>
        </p:nvSpPr>
        <p:spPr>
          <a:xfrm rot="-684765">
            <a:off x="13333465" y="8957720"/>
            <a:ext cx="850155" cy="1508339"/>
          </a:xfrm>
          <a:custGeom>
            <a:avLst/>
            <a:gdLst/>
            <a:ahLst/>
            <a:cxnLst/>
            <a:rect l="l" t="t" r="r" b="b"/>
            <a:pathLst>
              <a:path w="850155" h="1508339">
                <a:moveTo>
                  <a:pt x="0" y="0"/>
                </a:moveTo>
                <a:lnTo>
                  <a:pt x="850155" y="0"/>
                </a:lnTo>
                <a:lnTo>
                  <a:pt x="850155" y="1508339"/>
                </a:lnTo>
                <a:lnTo>
                  <a:pt x="0" y="150833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52" name="Freeform 52"/>
          <p:cNvSpPr/>
          <p:nvPr/>
        </p:nvSpPr>
        <p:spPr>
          <a:xfrm>
            <a:off x="280356" y="9140282"/>
            <a:ext cx="238202" cy="236037"/>
          </a:xfrm>
          <a:custGeom>
            <a:avLst/>
            <a:gdLst/>
            <a:ahLst/>
            <a:cxnLst/>
            <a:rect l="l" t="t" r="r" b="b"/>
            <a:pathLst>
              <a:path w="238202" h="236037">
                <a:moveTo>
                  <a:pt x="0" y="0"/>
                </a:moveTo>
                <a:lnTo>
                  <a:pt x="238202" y="0"/>
                </a:lnTo>
                <a:lnTo>
                  <a:pt x="238202" y="236036"/>
                </a:lnTo>
                <a:lnTo>
                  <a:pt x="0" y="23603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53" name="Freeform 53"/>
          <p:cNvSpPr/>
          <p:nvPr/>
        </p:nvSpPr>
        <p:spPr>
          <a:xfrm>
            <a:off x="14550558" y="1200069"/>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grpSp>
        <p:nvGrpSpPr>
          <p:cNvPr id="54" name="Group 54"/>
          <p:cNvGrpSpPr/>
          <p:nvPr/>
        </p:nvGrpSpPr>
        <p:grpSpPr>
          <a:xfrm>
            <a:off x="17374128" y="5789409"/>
            <a:ext cx="208069" cy="208069"/>
            <a:chOff x="0" y="0"/>
            <a:chExt cx="6350000" cy="6350000"/>
          </a:xfrm>
        </p:grpSpPr>
        <p:sp>
          <p:nvSpPr>
            <p:cNvPr id="55" name="Freeform 5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56" name="Freeform 56"/>
          <p:cNvSpPr/>
          <p:nvPr/>
        </p:nvSpPr>
        <p:spPr>
          <a:xfrm>
            <a:off x="14599093" y="8855697"/>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57" name="Freeform 57"/>
          <p:cNvSpPr/>
          <p:nvPr/>
        </p:nvSpPr>
        <p:spPr>
          <a:xfrm rot="-9414156">
            <a:off x="12901159" y="-655176"/>
            <a:ext cx="938638" cy="1962931"/>
          </a:xfrm>
          <a:custGeom>
            <a:avLst/>
            <a:gdLst/>
            <a:ahLst/>
            <a:cxnLst/>
            <a:rect l="l" t="t" r="r" b="b"/>
            <a:pathLst>
              <a:path w="938638" h="1962931">
                <a:moveTo>
                  <a:pt x="0" y="0"/>
                </a:moveTo>
                <a:lnTo>
                  <a:pt x="938638" y="0"/>
                </a:lnTo>
                <a:lnTo>
                  <a:pt x="938638" y="1962931"/>
                </a:lnTo>
                <a:lnTo>
                  <a:pt x="0" y="196293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58" name="Freeform 58"/>
          <p:cNvSpPr/>
          <p:nvPr/>
        </p:nvSpPr>
        <p:spPr>
          <a:xfrm>
            <a:off x="5565863" y="375966"/>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a:p>
        </p:txBody>
      </p:sp>
      <p:sp>
        <p:nvSpPr>
          <p:cNvPr id="59" name="Freeform 59"/>
          <p:cNvSpPr/>
          <p:nvPr/>
        </p:nvSpPr>
        <p:spPr>
          <a:xfrm rot="4678159">
            <a:off x="12300890" y="9540296"/>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grpSp>
        <p:nvGrpSpPr>
          <p:cNvPr id="60" name="Group 60"/>
          <p:cNvGrpSpPr/>
          <p:nvPr/>
        </p:nvGrpSpPr>
        <p:grpSpPr>
          <a:xfrm>
            <a:off x="12018872" y="362559"/>
            <a:ext cx="252393" cy="252393"/>
            <a:chOff x="0" y="0"/>
            <a:chExt cx="6350000" cy="6350000"/>
          </a:xfrm>
        </p:grpSpPr>
        <p:sp>
          <p:nvSpPr>
            <p:cNvPr id="61" name="Freeform 6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E65C7E"/>
            </a:solidFill>
          </p:spPr>
          <p:txBody>
            <a:bodyPr/>
            <a:lstStyle/>
            <a:p>
              <a:endParaRPr lang="en-US"/>
            </a:p>
          </p:txBody>
        </p:sp>
      </p:grpSp>
      <p:pic>
        <p:nvPicPr>
          <p:cNvPr id="62" name="Picture 61">
            <a:extLst>
              <a:ext uri="{FF2B5EF4-FFF2-40B4-BE49-F238E27FC236}">
                <a16:creationId xmlns:a16="http://schemas.microsoft.com/office/drawing/2014/main" id="{31BB0D53-0F4F-434A-BEC2-AE42E4F59E7B}"/>
              </a:ext>
            </a:extLst>
          </p:cNvPr>
          <p:cNvPicPr>
            <a:picLocks noChangeAspect="1"/>
          </p:cNvPicPr>
          <p:nvPr/>
        </p:nvPicPr>
        <p:blipFill>
          <a:blip r:embed="rId34"/>
          <a:stretch>
            <a:fillRect/>
          </a:stretch>
        </p:blipFill>
        <p:spPr>
          <a:xfrm>
            <a:off x="3357804" y="3085316"/>
            <a:ext cx="12174520" cy="5403741"/>
          </a:xfrm>
          <a:prstGeom prst="rect">
            <a:avLst/>
          </a:prstGeom>
        </p:spPr>
      </p:pic>
      <p:sp>
        <p:nvSpPr>
          <p:cNvPr id="65" name="Rectangle 64">
            <a:extLst>
              <a:ext uri="{FF2B5EF4-FFF2-40B4-BE49-F238E27FC236}">
                <a16:creationId xmlns:a16="http://schemas.microsoft.com/office/drawing/2014/main" id="{C6091CB5-352C-4E41-B4D8-BE3C7FA9A378}"/>
              </a:ext>
            </a:extLst>
          </p:cNvPr>
          <p:cNvSpPr/>
          <p:nvPr/>
        </p:nvSpPr>
        <p:spPr>
          <a:xfrm>
            <a:off x="4337791" y="8716783"/>
            <a:ext cx="9619685" cy="707886"/>
          </a:xfrm>
          <a:prstGeom prst="rect">
            <a:avLst/>
          </a:prstGeom>
        </p:spPr>
        <p:txBody>
          <a:bodyPr wrap="none">
            <a:spAutoFit/>
          </a:bodyPr>
          <a:lstStyle/>
          <a:p>
            <a:r>
              <a:rPr lang="en-US" sz="4000" b="1" dirty="0">
                <a:effectLst>
                  <a:outerShdw blurRad="38100" dist="38100" dir="2700000" algn="tl">
                    <a:srgbClr val="000000">
                      <a:alpha val="43137"/>
                    </a:srgbClr>
                  </a:outerShdw>
                </a:effectLst>
              </a:rPr>
              <a:t>Looking at the picture guess what is Matter?</a:t>
            </a:r>
          </a:p>
        </p:txBody>
      </p:sp>
    </p:spTree>
    <p:extLst>
      <p:ext uri="{BB962C8B-B14F-4D97-AF65-F5344CB8AC3E}">
        <p14:creationId xmlns:p14="http://schemas.microsoft.com/office/powerpoint/2010/main" val="1172275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circle(in)">
                                      <p:cBhvr>
                                        <p:cTn id="7" dur="20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5">
                                            <p:txEl>
                                              <p:pRg st="0" end="0"/>
                                            </p:txEl>
                                          </p:spTgt>
                                        </p:tgtEl>
                                        <p:attrNameLst>
                                          <p:attrName>style.visibility</p:attrName>
                                        </p:attrNameLst>
                                      </p:cBhvr>
                                      <p:to>
                                        <p:strVal val="visible"/>
                                      </p:to>
                                    </p:set>
                                    <p:anim calcmode="lin" valueType="num">
                                      <p:cBhvr additive="base">
                                        <p:cTn id="12" dur="500" fill="hold"/>
                                        <p:tgtEl>
                                          <p:spTgt spid="6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692244" y="-3176274"/>
            <a:ext cx="22051099"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txBody>
          <a:bodyPr/>
          <a:lstStyle/>
          <a:p>
            <a:endParaRPr lang="en-US"/>
          </a:p>
        </p:txBody>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txBody>
              <a:bodyPr/>
              <a:lstStyle/>
              <a:p>
                <a:endParaRPr lang="en-US"/>
              </a:p>
            </p:txBody>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txBody>
              <a:bodyPr/>
              <a:lstStyle/>
              <a:p>
                <a:endParaRPr lang="en-US"/>
              </a:p>
            </p:txBody>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txBody>
              <a:bodyPr/>
              <a:lstStyle/>
              <a:p>
                <a:endParaRPr lang="en-US"/>
              </a:p>
            </p:txBody>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txBody>
              <a:bodyPr/>
              <a:lstStyle/>
              <a:p>
                <a:endParaRPr lang="en-US"/>
              </a:p>
            </p:txBody>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6" name="TextBox 16"/>
          <p:cNvSpPr txBox="1"/>
          <p:nvPr/>
        </p:nvSpPr>
        <p:spPr>
          <a:xfrm>
            <a:off x="3796215" y="531688"/>
            <a:ext cx="11258986" cy="1661668"/>
          </a:xfrm>
          <a:prstGeom prst="rect">
            <a:avLst/>
          </a:prstGeom>
        </p:spPr>
        <p:txBody>
          <a:bodyPr lIns="0" tIns="0" rIns="0" bIns="0" rtlCol="0" anchor="t">
            <a:spAutoFit/>
          </a:bodyPr>
          <a:lstStyle/>
          <a:p>
            <a:pPr algn="ctr">
              <a:lnSpc>
                <a:spcPts val="12970"/>
              </a:lnSpc>
            </a:pPr>
            <a:r>
              <a:rPr lang="en-US" sz="10899" spc="359" dirty="0">
                <a:solidFill>
                  <a:srgbClr val="00AD9C"/>
                </a:solidFill>
                <a:latin typeface="Marykate Semi-Bold"/>
              </a:rPr>
              <a:t>Hook Activity</a:t>
            </a:r>
          </a:p>
        </p:txBody>
      </p:sp>
      <p:sp>
        <p:nvSpPr>
          <p:cNvPr id="17" name="TextBox 17"/>
          <p:cNvSpPr txBox="1"/>
          <p:nvPr/>
        </p:nvSpPr>
        <p:spPr>
          <a:xfrm>
            <a:off x="4975213" y="4466185"/>
            <a:ext cx="9895549" cy="649217"/>
          </a:xfrm>
          <a:prstGeom prst="rect">
            <a:avLst/>
          </a:prstGeom>
        </p:spPr>
        <p:txBody>
          <a:bodyPr lIns="0" tIns="0" rIns="0" bIns="0" rtlCol="0" anchor="t">
            <a:spAutoFit/>
          </a:bodyPr>
          <a:lstStyle/>
          <a:p>
            <a:pPr algn="ctr">
              <a:lnSpc>
                <a:spcPts val="5354"/>
              </a:lnSpc>
            </a:pPr>
            <a:endParaRPr lang="en-US" sz="4499" dirty="0">
              <a:solidFill>
                <a:srgbClr val="003933"/>
              </a:solidFill>
              <a:latin typeface="Dosis Semi-Bold"/>
            </a:endParaRPr>
          </a:p>
        </p:txBody>
      </p:sp>
      <p:sp>
        <p:nvSpPr>
          <p:cNvPr id="18" name="Freeform 18"/>
          <p:cNvSpPr/>
          <p:nvPr/>
        </p:nvSpPr>
        <p:spPr>
          <a:xfrm rot="542064">
            <a:off x="756896" y="536471"/>
            <a:ext cx="2436139" cy="2838721"/>
          </a:xfrm>
          <a:custGeom>
            <a:avLst/>
            <a:gdLst/>
            <a:ahLst/>
            <a:cxnLst/>
            <a:rect l="l" t="t" r="r" b="b"/>
            <a:pathLst>
              <a:path w="2436139" h="2838721">
                <a:moveTo>
                  <a:pt x="0" y="0"/>
                </a:moveTo>
                <a:lnTo>
                  <a:pt x="2436139" y="0"/>
                </a:lnTo>
                <a:lnTo>
                  <a:pt x="2436139" y="2838721"/>
                </a:lnTo>
                <a:lnTo>
                  <a:pt x="0" y="28387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9" name="Freeform 19"/>
          <p:cNvSpPr/>
          <p:nvPr/>
        </p:nvSpPr>
        <p:spPr>
          <a:xfrm rot="-10325232" flipV="1">
            <a:off x="606914" y="6940297"/>
            <a:ext cx="2736104" cy="2736104"/>
          </a:xfrm>
          <a:custGeom>
            <a:avLst/>
            <a:gdLst/>
            <a:ahLst/>
            <a:cxnLst/>
            <a:rect l="l" t="t" r="r" b="b"/>
            <a:pathLst>
              <a:path w="2736104" h="2736104">
                <a:moveTo>
                  <a:pt x="0" y="2736104"/>
                </a:moveTo>
                <a:lnTo>
                  <a:pt x="2736103" y="2736104"/>
                </a:lnTo>
                <a:lnTo>
                  <a:pt x="2736103" y="0"/>
                </a:lnTo>
                <a:lnTo>
                  <a:pt x="0" y="0"/>
                </a:lnTo>
                <a:lnTo>
                  <a:pt x="0" y="2736104"/>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Freeform 20"/>
          <p:cNvSpPr/>
          <p:nvPr/>
        </p:nvSpPr>
        <p:spPr>
          <a:xfrm>
            <a:off x="15119006" y="7150056"/>
            <a:ext cx="2717478" cy="2653247"/>
          </a:xfrm>
          <a:custGeom>
            <a:avLst/>
            <a:gdLst/>
            <a:ahLst/>
            <a:cxnLst/>
            <a:rect l="l" t="t" r="r" b="b"/>
            <a:pathLst>
              <a:path w="2717478" h="2653247">
                <a:moveTo>
                  <a:pt x="0" y="0"/>
                </a:moveTo>
                <a:lnTo>
                  <a:pt x="2717478" y="0"/>
                </a:lnTo>
                <a:lnTo>
                  <a:pt x="2717478" y="2653246"/>
                </a:lnTo>
                <a:lnTo>
                  <a:pt x="0" y="26532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1" name="Freeform 21"/>
          <p:cNvSpPr/>
          <p:nvPr/>
        </p:nvSpPr>
        <p:spPr>
          <a:xfrm rot="-734777">
            <a:off x="15770377" y="503404"/>
            <a:ext cx="1637282" cy="2904855"/>
          </a:xfrm>
          <a:custGeom>
            <a:avLst/>
            <a:gdLst/>
            <a:ahLst/>
            <a:cxnLst/>
            <a:rect l="l" t="t" r="r" b="b"/>
            <a:pathLst>
              <a:path w="1637282" h="2904855">
                <a:moveTo>
                  <a:pt x="0" y="0"/>
                </a:moveTo>
                <a:lnTo>
                  <a:pt x="1637282" y="0"/>
                </a:lnTo>
                <a:lnTo>
                  <a:pt x="1637282" y="2904855"/>
                </a:lnTo>
                <a:lnTo>
                  <a:pt x="0" y="290485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22" name="Group 22"/>
          <p:cNvGrpSpPr/>
          <p:nvPr/>
        </p:nvGrpSpPr>
        <p:grpSpPr>
          <a:xfrm>
            <a:off x="1860140" y="4039872"/>
            <a:ext cx="229651" cy="229651"/>
            <a:chOff x="0" y="0"/>
            <a:chExt cx="6350000" cy="6350000"/>
          </a:xfrm>
        </p:grpSpPr>
        <p:sp>
          <p:nvSpPr>
            <p:cNvPr id="23" name="Freeform 2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24" name="Freeform 24"/>
          <p:cNvSpPr/>
          <p:nvPr/>
        </p:nvSpPr>
        <p:spPr>
          <a:xfrm>
            <a:off x="558467" y="4269523"/>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5" name="Freeform 25"/>
          <p:cNvSpPr/>
          <p:nvPr/>
        </p:nvSpPr>
        <p:spPr>
          <a:xfrm rot="-771795">
            <a:off x="717946" y="7310183"/>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nvGrpSpPr>
          <p:cNvPr id="26" name="Group 26"/>
          <p:cNvGrpSpPr>
            <a:grpSpLocks noChangeAspect="1"/>
          </p:cNvGrpSpPr>
          <p:nvPr/>
        </p:nvGrpSpPr>
        <p:grpSpPr>
          <a:xfrm rot="1977585">
            <a:off x="3269116" y="9426276"/>
            <a:ext cx="498419" cy="262574"/>
            <a:chOff x="0" y="0"/>
            <a:chExt cx="1610360" cy="848360"/>
          </a:xfrm>
        </p:grpSpPr>
        <p:sp>
          <p:nvSpPr>
            <p:cNvPr id="27" name="Freeform 2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28" name="Group 28"/>
          <p:cNvGrpSpPr/>
          <p:nvPr/>
        </p:nvGrpSpPr>
        <p:grpSpPr>
          <a:xfrm>
            <a:off x="2030890" y="9258300"/>
            <a:ext cx="229651" cy="229651"/>
            <a:chOff x="0" y="0"/>
            <a:chExt cx="6350000" cy="6350000"/>
          </a:xfrm>
        </p:grpSpPr>
        <p:sp>
          <p:nvSpPr>
            <p:cNvPr id="29" name="Freeform 2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30" name="Freeform 30"/>
          <p:cNvSpPr/>
          <p:nvPr/>
        </p:nvSpPr>
        <p:spPr>
          <a:xfrm>
            <a:off x="1857760" y="616768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nvGrpSpPr>
          <p:cNvPr id="31" name="Group 31"/>
          <p:cNvGrpSpPr>
            <a:grpSpLocks noChangeAspect="1"/>
          </p:cNvGrpSpPr>
          <p:nvPr/>
        </p:nvGrpSpPr>
        <p:grpSpPr>
          <a:xfrm rot="-874149">
            <a:off x="1053712" y="5439604"/>
            <a:ext cx="498419" cy="262574"/>
            <a:chOff x="0" y="0"/>
            <a:chExt cx="1610360" cy="848360"/>
          </a:xfrm>
        </p:grpSpPr>
        <p:sp>
          <p:nvSpPr>
            <p:cNvPr id="32" name="Freeform 3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
        <p:nvSpPr>
          <p:cNvPr id="33" name="Freeform 33"/>
          <p:cNvSpPr/>
          <p:nvPr/>
        </p:nvSpPr>
        <p:spPr>
          <a:xfrm>
            <a:off x="3850273" y="792809"/>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nvGrpSpPr>
          <p:cNvPr id="34" name="Group 34"/>
          <p:cNvGrpSpPr/>
          <p:nvPr/>
        </p:nvGrpSpPr>
        <p:grpSpPr>
          <a:xfrm rot="-2074858">
            <a:off x="15366099" y="2674126"/>
            <a:ext cx="229651" cy="229651"/>
            <a:chOff x="0" y="0"/>
            <a:chExt cx="6350000" cy="6350000"/>
          </a:xfrm>
        </p:grpSpPr>
        <p:sp>
          <p:nvSpPr>
            <p:cNvPr id="35" name="Freeform 3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36" name="Freeform 36"/>
          <p:cNvSpPr/>
          <p:nvPr/>
        </p:nvSpPr>
        <p:spPr>
          <a:xfrm rot="-2074858">
            <a:off x="14586618" y="83955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7" name="Freeform 37"/>
          <p:cNvSpPr/>
          <p:nvPr/>
        </p:nvSpPr>
        <p:spPr>
          <a:xfrm rot="-2846654">
            <a:off x="17042444" y="5898826"/>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8" name="Freeform 38"/>
          <p:cNvSpPr/>
          <p:nvPr/>
        </p:nvSpPr>
        <p:spPr>
          <a:xfrm rot="-2074858">
            <a:off x="17279532" y="4129890"/>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nvGrpSpPr>
          <p:cNvPr id="39" name="Group 39"/>
          <p:cNvGrpSpPr>
            <a:grpSpLocks noChangeAspect="1"/>
          </p:cNvGrpSpPr>
          <p:nvPr/>
        </p:nvGrpSpPr>
        <p:grpSpPr>
          <a:xfrm rot="-2949008">
            <a:off x="15866380" y="4469518"/>
            <a:ext cx="498419" cy="262574"/>
            <a:chOff x="0" y="0"/>
            <a:chExt cx="1610360" cy="848360"/>
          </a:xfrm>
        </p:grpSpPr>
        <p:sp>
          <p:nvSpPr>
            <p:cNvPr id="40" name="Freeform 4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41" name="Group 41"/>
          <p:cNvGrpSpPr>
            <a:grpSpLocks noChangeAspect="1"/>
          </p:cNvGrpSpPr>
          <p:nvPr/>
        </p:nvGrpSpPr>
        <p:grpSpPr>
          <a:xfrm rot="-2949008">
            <a:off x="14359241" y="9446041"/>
            <a:ext cx="498419" cy="262574"/>
            <a:chOff x="0" y="0"/>
            <a:chExt cx="1610360" cy="848360"/>
          </a:xfrm>
        </p:grpSpPr>
        <p:sp>
          <p:nvSpPr>
            <p:cNvPr id="42" name="Freeform 4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43" name="Group 43"/>
          <p:cNvGrpSpPr/>
          <p:nvPr/>
        </p:nvGrpSpPr>
        <p:grpSpPr>
          <a:xfrm>
            <a:off x="15738452" y="6288751"/>
            <a:ext cx="229651" cy="229651"/>
            <a:chOff x="0" y="0"/>
            <a:chExt cx="6350000" cy="6350000"/>
          </a:xfrm>
        </p:grpSpPr>
        <p:sp>
          <p:nvSpPr>
            <p:cNvPr id="44" name="Freeform 4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pic>
        <p:nvPicPr>
          <p:cNvPr id="2050" name="Picture 2" descr="Science Wordsearch. States of matter | Teaching Resources">
            <a:extLst>
              <a:ext uri="{FF2B5EF4-FFF2-40B4-BE49-F238E27FC236}">
                <a16:creationId xmlns:a16="http://schemas.microsoft.com/office/drawing/2014/main" id="{048BF530-F8DD-4A26-ADC2-3CEB19F47DC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228883" y="2190454"/>
            <a:ext cx="10208844" cy="7554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1392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txBody>
          <a:bodyPr/>
          <a:lstStyle/>
          <a:p>
            <a:endParaRPr lang="en-US"/>
          </a:p>
        </p:txBody>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txBody>
              <a:bodyPr/>
              <a:lstStyle/>
              <a:p>
                <a:endParaRPr lang="en-US"/>
              </a:p>
            </p:txBody>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txBody>
              <a:bodyPr/>
              <a:lstStyle/>
              <a:p>
                <a:endParaRPr lang="en-US"/>
              </a:p>
            </p:txBody>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txBody>
              <a:bodyPr/>
              <a:lstStyle/>
              <a:p>
                <a:endParaRPr lang="en-US"/>
              </a:p>
            </p:txBody>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txBody>
              <a:bodyPr/>
              <a:lstStyle/>
              <a:p>
                <a:endParaRPr lang="en-US"/>
              </a:p>
            </p:txBody>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6" name="TextBox 16"/>
          <p:cNvSpPr txBox="1"/>
          <p:nvPr/>
        </p:nvSpPr>
        <p:spPr>
          <a:xfrm>
            <a:off x="3428322" y="1047962"/>
            <a:ext cx="11258986" cy="1661668"/>
          </a:xfrm>
          <a:prstGeom prst="rect">
            <a:avLst/>
          </a:prstGeom>
        </p:spPr>
        <p:txBody>
          <a:bodyPr lIns="0" tIns="0" rIns="0" bIns="0" rtlCol="0" anchor="t">
            <a:spAutoFit/>
          </a:bodyPr>
          <a:lstStyle/>
          <a:p>
            <a:pPr algn="ctr">
              <a:lnSpc>
                <a:spcPts val="12970"/>
              </a:lnSpc>
            </a:pPr>
            <a:r>
              <a:rPr lang="en-US" sz="10899" spc="359" dirty="0">
                <a:solidFill>
                  <a:srgbClr val="00AD9C"/>
                </a:solidFill>
                <a:latin typeface="Marykate Semi-Bold"/>
              </a:rPr>
              <a:t>GUIDING QUESTIONS</a:t>
            </a:r>
          </a:p>
        </p:txBody>
      </p:sp>
      <p:sp>
        <p:nvSpPr>
          <p:cNvPr id="17" name="TextBox 17"/>
          <p:cNvSpPr txBox="1"/>
          <p:nvPr/>
        </p:nvSpPr>
        <p:spPr>
          <a:xfrm>
            <a:off x="3979200" y="4835788"/>
            <a:ext cx="9895549" cy="3419206"/>
          </a:xfrm>
          <a:prstGeom prst="rect">
            <a:avLst/>
          </a:prstGeom>
        </p:spPr>
        <p:txBody>
          <a:bodyPr lIns="0" tIns="0" rIns="0" bIns="0" rtlCol="0" anchor="t">
            <a:spAutoFit/>
          </a:bodyPr>
          <a:lstStyle/>
          <a:p>
            <a:pPr marL="485772" lvl="1" algn="ctr">
              <a:lnSpc>
                <a:spcPts val="5354"/>
              </a:lnSpc>
            </a:pPr>
            <a:r>
              <a:rPr lang="en-US" sz="4499" dirty="0">
                <a:solidFill>
                  <a:srgbClr val="003933"/>
                </a:solidFill>
                <a:latin typeface="Dosis Semi-Bold"/>
              </a:rPr>
              <a:t>What is matter made of?</a:t>
            </a:r>
            <a:r>
              <a:rPr lang="en-US" sz="4499" dirty="0">
                <a:solidFill>
                  <a:srgbClr val="003933"/>
                </a:solidFill>
                <a:latin typeface="Dosis"/>
              </a:rPr>
              <a:t>      </a:t>
            </a:r>
          </a:p>
          <a:p>
            <a:pPr marL="485772" lvl="1" algn="ctr">
              <a:lnSpc>
                <a:spcPts val="5354"/>
              </a:lnSpc>
            </a:pPr>
            <a:r>
              <a:rPr lang="en-US" sz="4499" dirty="0">
                <a:solidFill>
                  <a:srgbClr val="003933"/>
                </a:solidFill>
                <a:latin typeface="Dosis Semi-Bold"/>
              </a:rPr>
              <a:t>What properties describe matter?</a:t>
            </a:r>
            <a:r>
              <a:rPr lang="en-US" sz="4499" dirty="0">
                <a:solidFill>
                  <a:srgbClr val="003933"/>
                </a:solidFill>
                <a:latin typeface="Dosis"/>
              </a:rPr>
              <a:t>        </a:t>
            </a:r>
            <a:r>
              <a:rPr lang="en-US" sz="4499" dirty="0">
                <a:solidFill>
                  <a:srgbClr val="003933"/>
                </a:solidFill>
                <a:latin typeface="Dosis Semi-Bold"/>
              </a:rPr>
              <a:t>How can you classify different types of matter?</a:t>
            </a:r>
          </a:p>
          <a:p>
            <a:pPr algn="ctr">
              <a:lnSpc>
                <a:spcPts val="5354"/>
              </a:lnSpc>
            </a:pPr>
            <a:endParaRPr lang="en-US" sz="4499" dirty="0">
              <a:solidFill>
                <a:srgbClr val="003933"/>
              </a:solidFill>
              <a:latin typeface="Dosis Semi-Bold"/>
            </a:endParaRPr>
          </a:p>
        </p:txBody>
      </p:sp>
      <p:sp>
        <p:nvSpPr>
          <p:cNvPr id="18" name="Freeform 18"/>
          <p:cNvSpPr/>
          <p:nvPr/>
        </p:nvSpPr>
        <p:spPr>
          <a:xfrm rot="542064">
            <a:off x="756896" y="536471"/>
            <a:ext cx="2436139" cy="2838721"/>
          </a:xfrm>
          <a:custGeom>
            <a:avLst/>
            <a:gdLst/>
            <a:ahLst/>
            <a:cxnLst/>
            <a:rect l="l" t="t" r="r" b="b"/>
            <a:pathLst>
              <a:path w="2436139" h="2838721">
                <a:moveTo>
                  <a:pt x="0" y="0"/>
                </a:moveTo>
                <a:lnTo>
                  <a:pt x="2436139" y="0"/>
                </a:lnTo>
                <a:lnTo>
                  <a:pt x="2436139" y="2838721"/>
                </a:lnTo>
                <a:lnTo>
                  <a:pt x="0" y="28387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9" name="Freeform 19"/>
          <p:cNvSpPr/>
          <p:nvPr/>
        </p:nvSpPr>
        <p:spPr>
          <a:xfrm rot="-10325232" flipV="1">
            <a:off x="606914" y="6940297"/>
            <a:ext cx="2736104" cy="2736104"/>
          </a:xfrm>
          <a:custGeom>
            <a:avLst/>
            <a:gdLst/>
            <a:ahLst/>
            <a:cxnLst/>
            <a:rect l="l" t="t" r="r" b="b"/>
            <a:pathLst>
              <a:path w="2736104" h="2736104">
                <a:moveTo>
                  <a:pt x="0" y="2736104"/>
                </a:moveTo>
                <a:lnTo>
                  <a:pt x="2736103" y="2736104"/>
                </a:lnTo>
                <a:lnTo>
                  <a:pt x="2736103" y="0"/>
                </a:lnTo>
                <a:lnTo>
                  <a:pt x="0" y="0"/>
                </a:lnTo>
                <a:lnTo>
                  <a:pt x="0" y="2736104"/>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Freeform 20"/>
          <p:cNvSpPr/>
          <p:nvPr/>
        </p:nvSpPr>
        <p:spPr>
          <a:xfrm>
            <a:off x="15119006" y="7150056"/>
            <a:ext cx="2717478" cy="2653247"/>
          </a:xfrm>
          <a:custGeom>
            <a:avLst/>
            <a:gdLst/>
            <a:ahLst/>
            <a:cxnLst/>
            <a:rect l="l" t="t" r="r" b="b"/>
            <a:pathLst>
              <a:path w="2717478" h="2653247">
                <a:moveTo>
                  <a:pt x="0" y="0"/>
                </a:moveTo>
                <a:lnTo>
                  <a:pt x="2717478" y="0"/>
                </a:lnTo>
                <a:lnTo>
                  <a:pt x="2717478" y="2653246"/>
                </a:lnTo>
                <a:lnTo>
                  <a:pt x="0" y="26532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1" name="Freeform 21"/>
          <p:cNvSpPr/>
          <p:nvPr/>
        </p:nvSpPr>
        <p:spPr>
          <a:xfrm rot="-734777">
            <a:off x="15770377" y="503404"/>
            <a:ext cx="1637282" cy="2904855"/>
          </a:xfrm>
          <a:custGeom>
            <a:avLst/>
            <a:gdLst/>
            <a:ahLst/>
            <a:cxnLst/>
            <a:rect l="l" t="t" r="r" b="b"/>
            <a:pathLst>
              <a:path w="1637282" h="2904855">
                <a:moveTo>
                  <a:pt x="0" y="0"/>
                </a:moveTo>
                <a:lnTo>
                  <a:pt x="1637282" y="0"/>
                </a:lnTo>
                <a:lnTo>
                  <a:pt x="1637282" y="2904855"/>
                </a:lnTo>
                <a:lnTo>
                  <a:pt x="0" y="290485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22" name="Group 22"/>
          <p:cNvGrpSpPr/>
          <p:nvPr/>
        </p:nvGrpSpPr>
        <p:grpSpPr>
          <a:xfrm>
            <a:off x="1860140" y="4039872"/>
            <a:ext cx="229651" cy="229651"/>
            <a:chOff x="0" y="0"/>
            <a:chExt cx="6350000" cy="6350000"/>
          </a:xfrm>
        </p:grpSpPr>
        <p:sp>
          <p:nvSpPr>
            <p:cNvPr id="23" name="Freeform 2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24" name="Freeform 24"/>
          <p:cNvSpPr/>
          <p:nvPr/>
        </p:nvSpPr>
        <p:spPr>
          <a:xfrm>
            <a:off x="558467" y="4269523"/>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5" name="Freeform 25"/>
          <p:cNvSpPr/>
          <p:nvPr/>
        </p:nvSpPr>
        <p:spPr>
          <a:xfrm rot="-771795">
            <a:off x="717946" y="7310183"/>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nvGrpSpPr>
          <p:cNvPr id="26" name="Group 26"/>
          <p:cNvGrpSpPr>
            <a:grpSpLocks noChangeAspect="1"/>
          </p:cNvGrpSpPr>
          <p:nvPr/>
        </p:nvGrpSpPr>
        <p:grpSpPr>
          <a:xfrm rot="1977585">
            <a:off x="3269116" y="9426276"/>
            <a:ext cx="498419" cy="262574"/>
            <a:chOff x="0" y="0"/>
            <a:chExt cx="1610360" cy="848360"/>
          </a:xfrm>
        </p:grpSpPr>
        <p:sp>
          <p:nvSpPr>
            <p:cNvPr id="27" name="Freeform 2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28" name="Group 28"/>
          <p:cNvGrpSpPr/>
          <p:nvPr/>
        </p:nvGrpSpPr>
        <p:grpSpPr>
          <a:xfrm>
            <a:off x="2030890" y="9258300"/>
            <a:ext cx="229651" cy="229651"/>
            <a:chOff x="0" y="0"/>
            <a:chExt cx="6350000" cy="6350000"/>
          </a:xfrm>
        </p:grpSpPr>
        <p:sp>
          <p:nvSpPr>
            <p:cNvPr id="29" name="Freeform 2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30" name="Freeform 30"/>
          <p:cNvSpPr/>
          <p:nvPr/>
        </p:nvSpPr>
        <p:spPr>
          <a:xfrm>
            <a:off x="1857760" y="616768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nvGrpSpPr>
          <p:cNvPr id="31" name="Group 31"/>
          <p:cNvGrpSpPr>
            <a:grpSpLocks noChangeAspect="1"/>
          </p:cNvGrpSpPr>
          <p:nvPr/>
        </p:nvGrpSpPr>
        <p:grpSpPr>
          <a:xfrm rot="-874149">
            <a:off x="1053712" y="5439604"/>
            <a:ext cx="498419" cy="262574"/>
            <a:chOff x="0" y="0"/>
            <a:chExt cx="1610360" cy="848360"/>
          </a:xfrm>
        </p:grpSpPr>
        <p:sp>
          <p:nvSpPr>
            <p:cNvPr id="32" name="Freeform 3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
        <p:nvSpPr>
          <p:cNvPr id="33" name="Freeform 33"/>
          <p:cNvSpPr/>
          <p:nvPr/>
        </p:nvSpPr>
        <p:spPr>
          <a:xfrm>
            <a:off x="3850273" y="792809"/>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nvGrpSpPr>
          <p:cNvPr id="34" name="Group 34"/>
          <p:cNvGrpSpPr/>
          <p:nvPr/>
        </p:nvGrpSpPr>
        <p:grpSpPr>
          <a:xfrm rot="-2074858">
            <a:off x="15366099" y="2674126"/>
            <a:ext cx="229651" cy="229651"/>
            <a:chOff x="0" y="0"/>
            <a:chExt cx="6350000" cy="6350000"/>
          </a:xfrm>
        </p:grpSpPr>
        <p:sp>
          <p:nvSpPr>
            <p:cNvPr id="35" name="Freeform 3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36" name="Freeform 36"/>
          <p:cNvSpPr/>
          <p:nvPr/>
        </p:nvSpPr>
        <p:spPr>
          <a:xfrm rot="-2074858">
            <a:off x="14586618" y="83955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7" name="Freeform 37"/>
          <p:cNvSpPr/>
          <p:nvPr/>
        </p:nvSpPr>
        <p:spPr>
          <a:xfrm rot="-2846654">
            <a:off x="17042444" y="5898826"/>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8" name="Freeform 38"/>
          <p:cNvSpPr/>
          <p:nvPr/>
        </p:nvSpPr>
        <p:spPr>
          <a:xfrm rot="-2074858">
            <a:off x="17279532" y="4129890"/>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nvGrpSpPr>
          <p:cNvPr id="39" name="Group 39"/>
          <p:cNvGrpSpPr>
            <a:grpSpLocks noChangeAspect="1"/>
          </p:cNvGrpSpPr>
          <p:nvPr/>
        </p:nvGrpSpPr>
        <p:grpSpPr>
          <a:xfrm rot="-2949008">
            <a:off x="15866380" y="4469518"/>
            <a:ext cx="498419" cy="262574"/>
            <a:chOff x="0" y="0"/>
            <a:chExt cx="1610360" cy="848360"/>
          </a:xfrm>
        </p:grpSpPr>
        <p:sp>
          <p:nvSpPr>
            <p:cNvPr id="40" name="Freeform 4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41" name="Group 41"/>
          <p:cNvGrpSpPr>
            <a:grpSpLocks noChangeAspect="1"/>
          </p:cNvGrpSpPr>
          <p:nvPr/>
        </p:nvGrpSpPr>
        <p:grpSpPr>
          <a:xfrm rot="-2949008">
            <a:off x="14359241" y="9446041"/>
            <a:ext cx="498419" cy="262574"/>
            <a:chOff x="0" y="0"/>
            <a:chExt cx="1610360" cy="848360"/>
          </a:xfrm>
        </p:grpSpPr>
        <p:sp>
          <p:nvSpPr>
            <p:cNvPr id="42" name="Freeform 4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43" name="Group 43"/>
          <p:cNvGrpSpPr/>
          <p:nvPr/>
        </p:nvGrpSpPr>
        <p:grpSpPr>
          <a:xfrm>
            <a:off x="15738452" y="6288751"/>
            <a:ext cx="229651" cy="229651"/>
            <a:chOff x="0" y="0"/>
            <a:chExt cx="6350000" cy="6350000"/>
          </a:xfrm>
        </p:grpSpPr>
        <p:sp>
          <p:nvSpPr>
            <p:cNvPr id="44" name="Freeform 4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39624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txBody>
          <a:bodyPr/>
          <a:lstStyle/>
          <a:p>
            <a:endParaRPr lang="en-US"/>
          </a:p>
        </p:txBody>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E65C7E"/>
              </a:solidFill>
            </p:spPr>
            <p:txBody>
              <a:bodyPr/>
              <a:lstStyle/>
              <a:p>
                <a:endParaRPr lang="en-US"/>
              </a:p>
            </p:txBody>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E65C7E"/>
              </a:solidFill>
            </p:spPr>
            <p:txBody>
              <a:bodyPr/>
              <a:lstStyle/>
              <a:p>
                <a:endParaRPr lang="en-US"/>
              </a:p>
            </p:txBody>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E65C7E"/>
              </a:solidFill>
            </p:spPr>
            <p:txBody>
              <a:bodyPr/>
              <a:lstStyle/>
              <a:p>
                <a:endParaRPr lang="en-US"/>
              </a:p>
            </p:txBody>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E65C7E"/>
              </a:solidFill>
            </p:spPr>
            <p:txBody>
              <a:bodyPr/>
              <a:lstStyle/>
              <a:p>
                <a:endParaRPr lang="en-US"/>
              </a:p>
            </p:txBody>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6" name="Freeform 16"/>
          <p:cNvSpPr/>
          <p:nvPr/>
        </p:nvSpPr>
        <p:spPr>
          <a:xfrm rot="771677">
            <a:off x="13389293" y="5297170"/>
            <a:ext cx="4445598" cy="6318033"/>
          </a:xfrm>
          <a:custGeom>
            <a:avLst/>
            <a:gdLst/>
            <a:ahLst/>
            <a:cxnLst/>
            <a:rect l="l" t="t" r="r" b="b"/>
            <a:pathLst>
              <a:path w="4445598" h="6318033">
                <a:moveTo>
                  <a:pt x="0" y="0"/>
                </a:moveTo>
                <a:lnTo>
                  <a:pt x="4445597" y="0"/>
                </a:lnTo>
                <a:lnTo>
                  <a:pt x="4445597" y="6318033"/>
                </a:lnTo>
                <a:lnTo>
                  <a:pt x="0" y="63180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Freeform 17"/>
          <p:cNvSpPr/>
          <p:nvPr/>
        </p:nvSpPr>
        <p:spPr>
          <a:xfrm rot="-873501">
            <a:off x="11928939" y="428795"/>
            <a:ext cx="1911167" cy="3166089"/>
          </a:xfrm>
          <a:custGeom>
            <a:avLst/>
            <a:gdLst/>
            <a:ahLst/>
            <a:cxnLst/>
            <a:rect l="l" t="t" r="r" b="b"/>
            <a:pathLst>
              <a:path w="1911167" h="3166089">
                <a:moveTo>
                  <a:pt x="0" y="0"/>
                </a:moveTo>
                <a:lnTo>
                  <a:pt x="1911166" y="0"/>
                </a:lnTo>
                <a:lnTo>
                  <a:pt x="1911166" y="3166089"/>
                </a:lnTo>
                <a:lnTo>
                  <a:pt x="0" y="31660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8" name="Freeform 18"/>
          <p:cNvSpPr/>
          <p:nvPr/>
        </p:nvSpPr>
        <p:spPr>
          <a:xfrm rot="-6816188">
            <a:off x="14692549" y="757774"/>
            <a:ext cx="3656175" cy="3543166"/>
          </a:xfrm>
          <a:custGeom>
            <a:avLst/>
            <a:gdLst/>
            <a:ahLst/>
            <a:cxnLst/>
            <a:rect l="l" t="t" r="r" b="b"/>
            <a:pathLst>
              <a:path w="3656175" h="3543166">
                <a:moveTo>
                  <a:pt x="0" y="0"/>
                </a:moveTo>
                <a:lnTo>
                  <a:pt x="3656175" y="0"/>
                </a:lnTo>
                <a:lnTo>
                  <a:pt x="3656175" y="3543166"/>
                </a:lnTo>
                <a:lnTo>
                  <a:pt x="0" y="35431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9" name="Freeform 19"/>
          <p:cNvSpPr/>
          <p:nvPr/>
        </p:nvSpPr>
        <p:spPr>
          <a:xfrm rot="776812">
            <a:off x="11654327" y="4757458"/>
            <a:ext cx="1403466" cy="2756808"/>
          </a:xfrm>
          <a:custGeom>
            <a:avLst/>
            <a:gdLst/>
            <a:ahLst/>
            <a:cxnLst/>
            <a:rect l="l" t="t" r="r" b="b"/>
            <a:pathLst>
              <a:path w="1403466" h="2756808">
                <a:moveTo>
                  <a:pt x="0" y="0"/>
                </a:moveTo>
                <a:lnTo>
                  <a:pt x="1403466" y="0"/>
                </a:lnTo>
                <a:lnTo>
                  <a:pt x="1403466" y="2756809"/>
                </a:lnTo>
                <a:lnTo>
                  <a:pt x="0" y="27568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20" name="Group 20"/>
          <p:cNvGrpSpPr/>
          <p:nvPr/>
        </p:nvGrpSpPr>
        <p:grpSpPr>
          <a:xfrm>
            <a:off x="17144474" y="913874"/>
            <a:ext cx="229651" cy="229651"/>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22" name="Freeform 22"/>
          <p:cNvSpPr/>
          <p:nvPr/>
        </p:nvSpPr>
        <p:spPr>
          <a:xfrm>
            <a:off x="11561697" y="189382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3" name="Freeform 23"/>
          <p:cNvSpPr/>
          <p:nvPr/>
        </p:nvSpPr>
        <p:spPr>
          <a:xfrm rot="-771795">
            <a:off x="17483208" y="9501083"/>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 name="Freeform 24"/>
          <p:cNvSpPr/>
          <p:nvPr/>
        </p:nvSpPr>
        <p:spPr>
          <a:xfrm>
            <a:off x="14407372" y="4274705"/>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nvGrpSpPr>
          <p:cNvPr id="25" name="Group 25"/>
          <p:cNvGrpSpPr>
            <a:grpSpLocks noChangeAspect="1"/>
          </p:cNvGrpSpPr>
          <p:nvPr/>
        </p:nvGrpSpPr>
        <p:grpSpPr>
          <a:xfrm rot="-874149">
            <a:off x="13641867" y="5520507"/>
            <a:ext cx="498419" cy="262574"/>
            <a:chOff x="0" y="0"/>
            <a:chExt cx="1610360" cy="848360"/>
          </a:xfrm>
        </p:grpSpPr>
        <p:sp>
          <p:nvSpPr>
            <p:cNvPr id="26" name="Freeform 2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27" name="Group 27"/>
          <p:cNvGrpSpPr/>
          <p:nvPr/>
        </p:nvGrpSpPr>
        <p:grpSpPr>
          <a:xfrm>
            <a:off x="17144474" y="4746486"/>
            <a:ext cx="229651" cy="229651"/>
            <a:chOff x="0" y="0"/>
            <a:chExt cx="6350000" cy="6350000"/>
          </a:xfrm>
        </p:grpSpPr>
        <p:sp>
          <p:nvSpPr>
            <p:cNvPr id="28" name="Freeform 2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29" name="Freeform 29"/>
          <p:cNvSpPr/>
          <p:nvPr/>
        </p:nvSpPr>
        <p:spPr>
          <a:xfrm>
            <a:off x="12657002" y="9299018"/>
            <a:ext cx="455040" cy="407881"/>
          </a:xfrm>
          <a:custGeom>
            <a:avLst/>
            <a:gdLst/>
            <a:ahLst/>
            <a:cxnLst/>
            <a:rect l="l" t="t" r="r" b="b"/>
            <a:pathLst>
              <a:path w="455040" h="407881">
                <a:moveTo>
                  <a:pt x="0" y="0"/>
                </a:moveTo>
                <a:lnTo>
                  <a:pt x="455040" y="0"/>
                </a:lnTo>
                <a:lnTo>
                  <a:pt x="455040" y="407881"/>
                </a:lnTo>
                <a:lnTo>
                  <a:pt x="0" y="40788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30" name="Freeform 30"/>
          <p:cNvSpPr/>
          <p:nvPr/>
        </p:nvSpPr>
        <p:spPr>
          <a:xfrm>
            <a:off x="13891077" y="741038"/>
            <a:ext cx="568596" cy="509669"/>
          </a:xfrm>
          <a:custGeom>
            <a:avLst/>
            <a:gdLst/>
            <a:ahLst/>
            <a:cxnLst/>
            <a:rect l="l" t="t" r="r" b="b"/>
            <a:pathLst>
              <a:path w="568596" h="509669">
                <a:moveTo>
                  <a:pt x="0" y="0"/>
                </a:moveTo>
                <a:lnTo>
                  <a:pt x="568596" y="0"/>
                </a:lnTo>
                <a:lnTo>
                  <a:pt x="568596" y="509669"/>
                </a:lnTo>
                <a:lnTo>
                  <a:pt x="0" y="50966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grpSp>
        <p:nvGrpSpPr>
          <p:cNvPr id="31" name="Group 31"/>
          <p:cNvGrpSpPr>
            <a:grpSpLocks noChangeAspect="1"/>
          </p:cNvGrpSpPr>
          <p:nvPr/>
        </p:nvGrpSpPr>
        <p:grpSpPr>
          <a:xfrm rot="-9583335">
            <a:off x="11985075" y="8218500"/>
            <a:ext cx="498419" cy="262574"/>
            <a:chOff x="0" y="0"/>
            <a:chExt cx="1610360" cy="848360"/>
          </a:xfrm>
        </p:grpSpPr>
        <p:sp>
          <p:nvSpPr>
            <p:cNvPr id="32" name="Freeform 3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
        <p:nvSpPr>
          <p:cNvPr id="33" name="TextBox 33"/>
          <p:cNvSpPr txBox="1"/>
          <p:nvPr/>
        </p:nvSpPr>
        <p:spPr>
          <a:xfrm>
            <a:off x="1169759" y="2829257"/>
            <a:ext cx="9088679" cy="7259477"/>
          </a:xfrm>
          <a:prstGeom prst="rect">
            <a:avLst/>
          </a:prstGeom>
        </p:spPr>
        <p:txBody>
          <a:bodyPr lIns="0" tIns="0" rIns="0" bIns="0" rtlCol="0" anchor="t">
            <a:spAutoFit/>
          </a:bodyPr>
          <a:lstStyle/>
          <a:p>
            <a:pPr algn="just">
              <a:lnSpc>
                <a:spcPts val="5195"/>
              </a:lnSpc>
            </a:pPr>
            <a:endParaRPr/>
          </a:p>
          <a:p>
            <a:pPr marL="1058280" lvl="1" indent="-529140" algn="just">
              <a:lnSpc>
                <a:spcPts val="5195"/>
              </a:lnSpc>
              <a:buFont typeface="Arial"/>
              <a:buChar char="•"/>
            </a:pPr>
            <a:r>
              <a:rPr lang="en-US" sz="4901" u="sng" spc="161">
                <a:solidFill>
                  <a:srgbClr val="00AD9C"/>
                </a:solidFill>
                <a:latin typeface="Marykate Heavy"/>
                <a:hlinkClick r:id="rId21" tooltip="https://content-delivery-service.savvasrealize.com/content-delivery-service/eps/prod-realize-reader/api/item/a1f44774-14b5-4190-b1c5-2b63f32e8993/1/file/NA_Grade_6/OPS/xhtml/glossary.xhtml#P700101450100000000000000004492B"/>
              </a:rPr>
              <a:t>matter</a:t>
            </a:r>
          </a:p>
          <a:p>
            <a:pPr marL="1058280" lvl="1" indent="-529140" algn="just">
              <a:lnSpc>
                <a:spcPts val="5195"/>
              </a:lnSpc>
              <a:buFont typeface="Arial"/>
              <a:buChar char="•"/>
            </a:pPr>
            <a:r>
              <a:rPr lang="en-US" sz="4901" u="sng" spc="161">
                <a:solidFill>
                  <a:srgbClr val="00AD9C"/>
                </a:solidFill>
                <a:latin typeface="Marykate Heavy"/>
                <a:hlinkClick r:id="rId22" tooltip="https://content-delivery-service.savvasrealize.com/content-delivery-service/eps/prod-realize-reader/api/item/a1f44774-14b5-4190-b1c5-2b63f32e8993/1/file/NA_Grade_6/OPS/xhtml/glossary.xhtml#P7001014501000000000000000044E0D"/>
              </a:rPr>
              <a:t>substance</a:t>
            </a:r>
          </a:p>
          <a:p>
            <a:pPr marL="1058280" lvl="1" indent="-529140" algn="just">
              <a:lnSpc>
                <a:spcPts val="5195"/>
              </a:lnSpc>
              <a:buFont typeface="Arial"/>
              <a:buChar char="•"/>
            </a:pPr>
            <a:r>
              <a:rPr lang="en-US" sz="4901" u="sng" spc="161">
                <a:solidFill>
                  <a:srgbClr val="00AD9C"/>
                </a:solidFill>
                <a:latin typeface="Marykate Heavy"/>
                <a:hlinkClick r:id="rId23" tooltip="https://content-delivery-service.savvasrealize.com/content-delivery-service/eps/prod-realize-reader/api/item/a1f44774-14b5-4190-b1c5-2b63f32e8993/1/file/NA_Grade_6/OPS/xhtml/glossary.xhtml#P7001014501000000000000000044B31"/>
              </a:rPr>
              <a:t>physical property</a:t>
            </a:r>
          </a:p>
          <a:p>
            <a:pPr marL="1058280" lvl="1" indent="-529140" algn="just">
              <a:lnSpc>
                <a:spcPts val="5195"/>
              </a:lnSpc>
              <a:buFont typeface="Arial"/>
              <a:buChar char="•"/>
            </a:pPr>
            <a:r>
              <a:rPr lang="en-US" sz="4901" u="sng" spc="161">
                <a:solidFill>
                  <a:srgbClr val="00AD9C"/>
                </a:solidFill>
                <a:latin typeface="Marykate Heavy"/>
                <a:hlinkClick r:id="rId24" tooltip="https://content-delivery-service.savvasrealize.com/content-delivery-service/eps/prod-realize-reader/api/item/a1f44774-14b5-4190-b1c5-2b63f32e8993/1/file/NA_Grade_6/OPS/xhtml/glossary.xhtml#P70010145010000000000000000443CB"/>
              </a:rPr>
              <a:t>chemical property</a:t>
            </a:r>
          </a:p>
          <a:p>
            <a:pPr marL="1058280" lvl="1" indent="-529140" algn="just">
              <a:lnSpc>
                <a:spcPts val="5195"/>
              </a:lnSpc>
              <a:buFont typeface="Arial"/>
              <a:buChar char="•"/>
            </a:pPr>
            <a:r>
              <a:rPr lang="en-US" sz="4901" u="sng" spc="161">
                <a:solidFill>
                  <a:srgbClr val="00AD9C"/>
                </a:solidFill>
                <a:latin typeface="Marykate Heavy"/>
                <a:hlinkClick r:id="rId25" tooltip="https://content-delivery-service.savvasrealize.com/content-delivery-service/eps/prod-realize-reader/api/item/a1f44774-14b5-4190-b1c5-2b63f32e8993/1/file/NA_Grade_6/OPS/xhtml/glossary.xhtml#P700101450100000000000000004431B"/>
              </a:rPr>
              <a:t>atom</a:t>
            </a:r>
          </a:p>
          <a:p>
            <a:pPr marL="1058280" lvl="1" indent="-529140" algn="just">
              <a:lnSpc>
                <a:spcPts val="5195"/>
              </a:lnSpc>
              <a:buFont typeface="Arial"/>
              <a:buChar char="•"/>
            </a:pPr>
            <a:r>
              <a:rPr lang="en-US" sz="4901" u="sng" spc="161">
                <a:solidFill>
                  <a:srgbClr val="00AD9C"/>
                </a:solidFill>
                <a:latin typeface="Marykate Heavy"/>
                <a:hlinkClick r:id="rId26" tooltip="https://content-delivery-service.savvasrealize.com/content-delivery-service/eps/prod-realize-reader/api/item/a1f44774-14b5-4190-b1c5-2b63f32e8993/1/file/NA_Grade_6/OPS/xhtml/glossary.xhtml#P7001014501000000000000000044602"/>
              </a:rPr>
              <a:t>element</a:t>
            </a:r>
          </a:p>
          <a:p>
            <a:pPr marL="1058280" lvl="1" indent="-529140" algn="just">
              <a:lnSpc>
                <a:spcPts val="5195"/>
              </a:lnSpc>
              <a:buFont typeface="Arial"/>
              <a:buChar char="•"/>
            </a:pPr>
            <a:r>
              <a:rPr lang="en-US" sz="4901" u="sng" spc="161">
                <a:solidFill>
                  <a:srgbClr val="00AD9C"/>
                </a:solidFill>
                <a:latin typeface="Marykate Heavy"/>
                <a:hlinkClick r:id="rId27" tooltip="https://content-delivery-service.savvasrealize.com/content-delivery-service/eps/prod-realize-reader/api/item/a1f44774-14b5-4190-b1c5-2b63f32e8993/1/file/NA_Grade_6/OPS/xhtml/glossary.xhtml#P70010145010000000000000000449CB"/>
              </a:rPr>
              <a:t>molecule</a:t>
            </a:r>
          </a:p>
          <a:p>
            <a:pPr marL="1058280" lvl="1" indent="-529140" algn="just">
              <a:lnSpc>
                <a:spcPts val="5195"/>
              </a:lnSpc>
              <a:buFont typeface="Arial"/>
              <a:buChar char="•"/>
            </a:pPr>
            <a:r>
              <a:rPr lang="en-US" sz="4901" u="sng" spc="161">
                <a:solidFill>
                  <a:srgbClr val="00AD9C"/>
                </a:solidFill>
                <a:latin typeface="Marykate Heavy"/>
                <a:hlinkClick r:id="rId28" tooltip="https://content-delivery-service.savvasrealize.com/content-delivery-service/eps/prod-realize-reader/api/item/a1f44774-14b5-4190-b1c5-2b63f32e8993/1/file/NA_Grade_6/OPS/xhtml/glossary.xhtml#P7001014501000000000000000044463"/>
              </a:rPr>
              <a:t>compound</a:t>
            </a:r>
          </a:p>
          <a:p>
            <a:pPr marL="1058280" lvl="1" indent="-529140" algn="just">
              <a:lnSpc>
                <a:spcPts val="5195"/>
              </a:lnSpc>
              <a:buFont typeface="Arial"/>
              <a:buChar char="•"/>
            </a:pPr>
            <a:r>
              <a:rPr lang="en-US" sz="4901" u="sng" spc="161">
                <a:solidFill>
                  <a:srgbClr val="00AD9C"/>
                </a:solidFill>
                <a:latin typeface="Marykate Heavy"/>
                <a:hlinkClick r:id="rId29" tooltip="https://content-delivery-service.savvasrealize.com/content-delivery-service/eps/prod-realize-reader/api/item/a1f44774-14b5-4190-b1c5-2b63f32e8993/1/file/NA_Grade_6/OPS/xhtml/glossary.xhtml#P70010145010000000000000000449C3"/>
              </a:rPr>
              <a:t>mixture</a:t>
            </a:r>
          </a:p>
          <a:p>
            <a:pPr algn="just">
              <a:lnSpc>
                <a:spcPts val="5195"/>
              </a:lnSpc>
            </a:pPr>
            <a:endParaRPr lang="en-US" sz="4901" u="sng" spc="161">
              <a:solidFill>
                <a:srgbClr val="00AD9C"/>
              </a:solidFill>
              <a:latin typeface="Marykate Heavy"/>
              <a:hlinkClick r:id="rId29" tooltip="https://content-delivery-service.savvasrealize.com/content-delivery-service/eps/prod-realize-reader/api/item/a1f44774-14b5-4190-b1c5-2b63f32e8993/1/file/NA_Grade_6/OPS/xhtml/glossary.xhtml#P70010145010000000000000000449C3"/>
            </a:endParaRPr>
          </a:p>
        </p:txBody>
      </p:sp>
      <p:sp>
        <p:nvSpPr>
          <p:cNvPr id="34" name="TextBox 34"/>
          <p:cNvSpPr txBox="1"/>
          <p:nvPr/>
        </p:nvSpPr>
        <p:spPr>
          <a:xfrm>
            <a:off x="1169759" y="998213"/>
            <a:ext cx="9641129" cy="1636538"/>
          </a:xfrm>
          <a:prstGeom prst="rect">
            <a:avLst/>
          </a:prstGeom>
        </p:spPr>
        <p:txBody>
          <a:bodyPr lIns="0" tIns="0" rIns="0" bIns="0" rtlCol="0" anchor="t">
            <a:spAutoFit/>
          </a:bodyPr>
          <a:lstStyle/>
          <a:p>
            <a:pPr>
              <a:lnSpc>
                <a:spcPts val="14200"/>
              </a:lnSpc>
            </a:pPr>
            <a:r>
              <a:rPr lang="en-US" sz="8000" spc="468" dirty="0">
                <a:solidFill>
                  <a:srgbClr val="003933"/>
                </a:solidFill>
                <a:latin typeface="Marykate Heavy"/>
              </a:rPr>
              <a:t>VOCABULARY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1529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txBody>
          <a:bodyPr/>
          <a:lstStyle/>
          <a:p>
            <a:endParaRPr lang="en-US"/>
          </a:p>
        </p:txBody>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txBody>
              <a:bodyPr/>
              <a:lstStyle/>
              <a:p>
                <a:endParaRPr lang="en-US"/>
              </a:p>
            </p:txBody>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txBody>
              <a:bodyPr/>
              <a:lstStyle/>
              <a:p>
                <a:endParaRPr lang="en-US"/>
              </a:p>
            </p:txBody>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txBody>
              <a:bodyPr/>
              <a:lstStyle/>
              <a:p>
                <a:endParaRPr lang="en-US"/>
              </a:p>
            </p:txBody>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txBody>
              <a:bodyPr/>
              <a:lstStyle/>
              <a:p>
                <a:endParaRPr lang="en-US"/>
              </a:p>
            </p:txBody>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6" name="TextBox 16"/>
          <p:cNvSpPr txBox="1"/>
          <p:nvPr/>
        </p:nvSpPr>
        <p:spPr>
          <a:xfrm>
            <a:off x="2816122" y="2816640"/>
            <a:ext cx="12553091" cy="3026470"/>
          </a:xfrm>
          <a:prstGeom prst="rect">
            <a:avLst/>
          </a:prstGeom>
        </p:spPr>
        <p:txBody>
          <a:bodyPr lIns="0" tIns="0" rIns="0" bIns="0" rtlCol="0" anchor="t">
            <a:spAutoFit/>
          </a:bodyPr>
          <a:lstStyle/>
          <a:p>
            <a:pPr algn="ctr">
              <a:lnSpc>
                <a:spcPts val="11833"/>
              </a:lnSpc>
            </a:pPr>
            <a:r>
              <a:rPr lang="en-US" sz="6000" spc="557" dirty="0">
                <a:solidFill>
                  <a:srgbClr val="043241"/>
                </a:solidFill>
                <a:latin typeface="Marykate"/>
              </a:rPr>
              <a:t>DESCRIBING AND CLASSIFYING MATTER</a:t>
            </a:r>
          </a:p>
          <a:p>
            <a:pPr algn="ctr">
              <a:lnSpc>
                <a:spcPts val="11833"/>
              </a:lnSpc>
            </a:pPr>
            <a:r>
              <a:rPr lang="en-US" sz="13601" spc="557" dirty="0">
                <a:solidFill>
                  <a:srgbClr val="043241"/>
                </a:solidFill>
                <a:latin typeface="Marykate"/>
              </a:rPr>
              <a:t>Open Pg. 6</a:t>
            </a:r>
          </a:p>
        </p:txBody>
      </p:sp>
      <p:sp>
        <p:nvSpPr>
          <p:cNvPr id="17" name="Freeform 17"/>
          <p:cNvSpPr/>
          <p:nvPr/>
        </p:nvSpPr>
        <p:spPr>
          <a:xfrm rot="-4590959">
            <a:off x="15997142" y="3573304"/>
            <a:ext cx="2538932" cy="2538932"/>
          </a:xfrm>
          <a:custGeom>
            <a:avLst/>
            <a:gdLst/>
            <a:ahLst/>
            <a:cxnLst/>
            <a:rect l="l" t="t" r="r" b="b"/>
            <a:pathLst>
              <a:path w="2538932" h="2538932">
                <a:moveTo>
                  <a:pt x="0" y="0"/>
                </a:moveTo>
                <a:lnTo>
                  <a:pt x="2538932" y="0"/>
                </a:lnTo>
                <a:lnTo>
                  <a:pt x="2538932" y="2538932"/>
                </a:lnTo>
                <a:lnTo>
                  <a:pt x="0" y="25389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8" name="Freeform 18"/>
          <p:cNvSpPr/>
          <p:nvPr/>
        </p:nvSpPr>
        <p:spPr>
          <a:xfrm rot="-10325232" flipV="1">
            <a:off x="-735485" y="106452"/>
            <a:ext cx="2815623" cy="2815623"/>
          </a:xfrm>
          <a:custGeom>
            <a:avLst/>
            <a:gdLst/>
            <a:ahLst/>
            <a:cxnLst/>
            <a:rect l="l" t="t" r="r" b="b"/>
            <a:pathLst>
              <a:path w="2815623" h="2815623">
                <a:moveTo>
                  <a:pt x="0" y="2815623"/>
                </a:moveTo>
                <a:lnTo>
                  <a:pt x="2815623" y="2815623"/>
                </a:lnTo>
                <a:lnTo>
                  <a:pt x="2815623" y="0"/>
                </a:lnTo>
                <a:lnTo>
                  <a:pt x="0" y="0"/>
                </a:lnTo>
                <a:lnTo>
                  <a:pt x="0" y="2815623"/>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9" name="Freeform 19"/>
          <p:cNvSpPr/>
          <p:nvPr/>
        </p:nvSpPr>
        <p:spPr>
          <a:xfrm rot="-2049497">
            <a:off x="125050" y="6657359"/>
            <a:ext cx="2053555" cy="2933651"/>
          </a:xfrm>
          <a:custGeom>
            <a:avLst/>
            <a:gdLst/>
            <a:ahLst/>
            <a:cxnLst/>
            <a:rect l="l" t="t" r="r" b="b"/>
            <a:pathLst>
              <a:path w="2053555" h="2933651">
                <a:moveTo>
                  <a:pt x="0" y="0"/>
                </a:moveTo>
                <a:lnTo>
                  <a:pt x="2053556" y="0"/>
                </a:lnTo>
                <a:lnTo>
                  <a:pt x="2053556" y="2933650"/>
                </a:lnTo>
                <a:lnTo>
                  <a:pt x="0" y="29336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Freeform 20"/>
          <p:cNvSpPr/>
          <p:nvPr/>
        </p:nvSpPr>
        <p:spPr>
          <a:xfrm rot="-2245013">
            <a:off x="1141207" y="2386216"/>
            <a:ext cx="880607" cy="1841573"/>
          </a:xfrm>
          <a:custGeom>
            <a:avLst/>
            <a:gdLst/>
            <a:ahLst/>
            <a:cxnLst/>
            <a:rect l="l" t="t" r="r" b="b"/>
            <a:pathLst>
              <a:path w="880607" h="1841573">
                <a:moveTo>
                  <a:pt x="0" y="0"/>
                </a:moveTo>
                <a:lnTo>
                  <a:pt x="880606" y="0"/>
                </a:lnTo>
                <a:lnTo>
                  <a:pt x="880606" y="1841573"/>
                </a:lnTo>
                <a:lnTo>
                  <a:pt x="0" y="18415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1" name="Freeform 21"/>
          <p:cNvSpPr/>
          <p:nvPr/>
        </p:nvSpPr>
        <p:spPr>
          <a:xfrm rot="1254325">
            <a:off x="-2461" y="4984554"/>
            <a:ext cx="2288606" cy="678260"/>
          </a:xfrm>
          <a:custGeom>
            <a:avLst/>
            <a:gdLst/>
            <a:ahLst/>
            <a:cxnLst/>
            <a:rect l="l" t="t" r="r" b="b"/>
            <a:pathLst>
              <a:path w="2288606" h="678260">
                <a:moveTo>
                  <a:pt x="0" y="0"/>
                </a:moveTo>
                <a:lnTo>
                  <a:pt x="2288606" y="0"/>
                </a:lnTo>
                <a:lnTo>
                  <a:pt x="2288606" y="678260"/>
                </a:lnTo>
                <a:lnTo>
                  <a:pt x="0" y="6782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2" name="Freeform 22"/>
          <p:cNvSpPr/>
          <p:nvPr/>
        </p:nvSpPr>
        <p:spPr>
          <a:xfrm>
            <a:off x="16156784" y="6407053"/>
            <a:ext cx="2131216" cy="2080842"/>
          </a:xfrm>
          <a:custGeom>
            <a:avLst/>
            <a:gdLst/>
            <a:ahLst/>
            <a:cxnLst/>
            <a:rect l="l" t="t" r="r" b="b"/>
            <a:pathLst>
              <a:path w="2131216" h="2080842">
                <a:moveTo>
                  <a:pt x="0" y="0"/>
                </a:moveTo>
                <a:lnTo>
                  <a:pt x="2131216" y="0"/>
                </a:lnTo>
                <a:lnTo>
                  <a:pt x="2131216" y="2080842"/>
                </a:lnTo>
                <a:lnTo>
                  <a:pt x="0" y="208084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3" name="Freeform 23"/>
          <p:cNvSpPr/>
          <p:nvPr/>
        </p:nvSpPr>
        <p:spPr>
          <a:xfrm rot="1052783">
            <a:off x="15429461" y="420538"/>
            <a:ext cx="1171974" cy="2052821"/>
          </a:xfrm>
          <a:custGeom>
            <a:avLst/>
            <a:gdLst/>
            <a:ahLst/>
            <a:cxnLst/>
            <a:rect l="l" t="t" r="r" b="b"/>
            <a:pathLst>
              <a:path w="1171974" h="2052821">
                <a:moveTo>
                  <a:pt x="0" y="0"/>
                </a:moveTo>
                <a:lnTo>
                  <a:pt x="1171974" y="0"/>
                </a:lnTo>
                <a:lnTo>
                  <a:pt x="1171974" y="2052821"/>
                </a:lnTo>
                <a:lnTo>
                  <a:pt x="0" y="20528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 name="Freeform 24"/>
          <p:cNvSpPr/>
          <p:nvPr/>
        </p:nvSpPr>
        <p:spPr>
          <a:xfrm rot="1612873">
            <a:off x="16578786" y="2115729"/>
            <a:ext cx="1078345" cy="1913193"/>
          </a:xfrm>
          <a:custGeom>
            <a:avLst/>
            <a:gdLst/>
            <a:ahLst/>
            <a:cxnLst/>
            <a:rect l="l" t="t" r="r" b="b"/>
            <a:pathLst>
              <a:path w="1078345" h="1913193">
                <a:moveTo>
                  <a:pt x="0" y="0"/>
                </a:moveTo>
                <a:lnTo>
                  <a:pt x="1078345" y="0"/>
                </a:lnTo>
                <a:lnTo>
                  <a:pt x="1078345" y="1913193"/>
                </a:lnTo>
                <a:lnTo>
                  <a:pt x="0" y="191319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5" name="Freeform 25"/>
          <p:cNvSpPr/>
          <p:nvPr/>
        </p:nvSpPr>
        <p:spPr>
          <a:xfrm>
            <a:off x="1984971" y="6344082"/>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26" name="Freeform 26"/>
          <p:cNvSpPr/>
          <p:nvPr/>
        </p:nvSpPr>
        <p:spPr>
          <a:xfrm>
            <a:off x="17402703" y="8895672"/>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grpSp>
        <p:nvGrpSpPr>
          <p:cNvPr id="27" name="Group 27"/>
          <p:cNvGrpSpPr>
            <a:grpSpLocks noChangeAspect="1"/>
          </p:cNvGrpSpPr>
          <p:nvPr/>
        </p:nvGrpSpPr>
        <p:grpSpPr>
          <a:xfrm rot="1977585">
            <a:off x="17291502" y="858834"/>
            <a:ext cx="512498" cy="269991"/>
            <a:chOff x="0" y="0"/>
            <a:chExt cx="1610360" cy="848360"/>
          </a:xfrm>
        </p:grpSpPr>
        <p:sp>
          <p:nvSpPr>
            <p:cNvPr id="28" name="Freeform 2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29" name="Group 29"/>
          <p:cNvGrpSpPr/>
          <p:nvPr/>
        </p:nvGrpSpPr>
        <p:grpSpPr>
          <a:xfrm>
            <a:off x="2030890" y="4603934"/>
            <a:ext cx="229651" cy="229651"/>
            <a:chOff x="0" y="0"/>
            <a:chExt cx="6350000" cy="6350000"/>
          </a:xfrm>
        </p:grpSpPr>
        <p:sp>
          <p:nvSpPr>
            <p:cNvPr id="30" name="Freeform 3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31" name="Freeform 31"/>
          <p:cNvSpPr/>
          <p:nvPr/>
        </p:nvSpPr>
        <p:spPr>
          <a:xfrm>
            <a:off x="399457" y="351276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32" name="Freeform 32"/>
          <p:cNvSpPr/>
          <p:nvPr/>
        </p:nvSpPr>
        <p:spPr>
          <a:xfrm>
            <a:off x="16814686" y="1469307"/>
            <a:ext cx="451922" cy="405086"/>
          </a:xfrm>
          <a:custGeom>
            <a:avLst/>
            <a:gdLst/>
            <a:ahLst/>
            <a:cxnLst/>
            <a:rect l="l" t="t" r="r" b="b"/>
            <a:pathLst>
              <a:path w="451922" h="405086">
                <a:moveTo>
                  <a:pt x="0" y="0"/>
                </a:moveTo>
                <a:lnTo>
                  <a:pt x="451922" y="0"/>
                </a:lnTo>
                <a:lnTo>
                  <a:pt x="451922" y="405086"/>
                </a:lnTo>
                <a:lnTo>
                  <a:pt x="0" y="405086"/>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33" name="Freeform 33"/>
          <p:cNvSpPr/>
          <p:nvPr/>
        </p:nvSpPr>
        <p:spPr>
          <a:xfrm>
            <a:off x="15694641" y="3085316"/>
            <a:ext cx="420451" cy="427445"/>
          </a:xfrm>
          <a:custGeom>
            <a:avLst/>
            <a:gdLst/>
            <a:ahLst/>
            <a:cxnLst/>
            <a:rect l="l" t="t" r="r" b="b"/>
            <a:pathLst>
              <a:path w="420451" h="427445">
                <a:moveTo>
                  <a:pt x="0" y="0"/>
                </a:moveTo>
                <a:lnTo>
                  <a:pt x="420451" y="0"/>
                </a:lnTo>
                <a:lnTo>
                  <a:pt x="420451" y="427445"/>
                </a:lnTo>
                <a:lnTo>
                  <a:pt x="0" y="42744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nvGrpSpPr>
          <p:cNvPr id="34" name="Group 34"/>
          <p:cNvGrpSpPr/>
          <p:nvPr/>
        </p:nvGrpSpPr>
        <p:grpSpPr>
          <a:xfrm>
            <a:off x="2490694" y="9376318"/>
            <a:ext cx="229651" cy="229651"/>
            <a:chOff x="0" y="0"/>
            <a:chExt cx="6350000" cy="6350000"/>
          </a:xfrm>
        </p:grpSpPr>
        <p:sp>
          <p:nvSpPr>
            <p:cNvPr id="35" name="Freeform 3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36" name="Freeform 36"/>
          <p:cNvSpPr/>
          <p:nvPr/>
        </p:nvSpPr>
        <p:spPr>
          <a:xfrm rot="-771795">
            <a:off x="2865448" y="1647521"/>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37" name="Freeform 37"/>
          <p:cNvSpPr/>
          <p:nvPr/>
        </p:nvSpPr>
        <p:spPr>
          <a:xfrm rot="4678159">
            <a:off x="15159154" y="375441"/>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grpSp>
        <p:nvGrpSpPr>
          <p:cNvPr id="38" name="Group 38"/>
          <p:cNvGrpSpPr>
            <a:grpSpLocks noChangeAspect="1"/>
          </p:cNvGrpSpPr>
          <p:nvPr/>
        </p:nvGrpSpPr>
        <p:grpSpPr>
          <a:xfrm rot="1977585">
            <a:off x="3370855" y="9474682"/>
            <a:ext cx="498419" cy="262574"/>
            <a:chOff x="0" y="0"/>
            <a:chExt cx="1610360" cy="848360"/>
          </a:xfrm>
        </p:grpSpPr>
        <p:sp>
          <p:nvSpPr>
            <p:cNvPr id="39" name="Freeform 3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
        <p:nvSpPr>
          <p:cNvPr id="40" name="Freeform 40"/>
          <p:cNvSpPr/>
          <p:nvPr/>
        </p:nvSpPr>
        <p:spPr>
          <a:xfrm>
            <a:off x="2748353" y="788814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grpSp>
        <p:nvGrpSpPr>
          <p:cNvPr id="41" name="Group 41"/>
          <p:cNvGrpSpPr/>
          <p:nvPr/>
        </p:nvGrpSpPr>
        <p:grpSpPr>
          <a:xfrm>
            <a:off x="14170004" y="614952"/>
            <a:ext cx="252393" cy="252393"/>
            <a:chOff x="0" y="0"/>
            <a:chExt cx="6350000" cy="6350000"/>
          </a:xfrm>
        </p:grpSpPr>
        <p:sp>
          <p:nvSpPr>
            <p:cNvPr id="42" name="Freeform 4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grpSp>
        <p:nvGrpSpPr>
          <p:cNvPr id="43" name="Group 43"/>
          <p:cNvGrpSpPr/>
          <p:nvPr/>
        </p:nvGrpSpPr>
        <p:grpSpPr>
          <a:xfrm>
            <a:off x="2102176" y="1987440"/>
            <a:ext cx="229651" cy="229651"/>
            <a:chOff x="0" y="0"/>
            <a:chExt cx="6350000" cy="6350000"/>
          </a:xfrm>
        </p:grpSpPr>
        <p:sp>
          <p:nvSpPr>
            <p:cNvPr id="44" name="Freeform 4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grpSp>
        <p:nvGrpSpPr>
          <p:cNvPr id="45" name="Group 45"/>
          <p:cNvGrpSpPr>
            <a:grpSpLocks noChangeAspect="1"/>
          </p:cNvGrpSpPr>
          <p:nvPr/>
        </p:nvGrpSpPr>
        <p:grpSpPr>
          <a:xfrm rot="-921396">
            <a:off x="16540798" y="9558525"/>
            <a:ext cx="547777" cy="288577"/>
            <a:chOff x="0" y="0"/>
            <a:chExt cx="1610360" cy="848360"/>
          </a:xfrm>
        </p:grpSpPr>
        <p:sp>
          <p:nvSpPr>
            <p:cNvPr id="46" name="Freeform 4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
        <p:nvSpPr>
          <p:cNvPr id="47" name="Freeform 47"/>
          <p:cNvSpPr/>
          <p:nvPr/>
        </p:nvSpPr>
        <p:spPr>
          <a:xfrm rot="432686">
            <a:off x="2912608" y="-670724"/>
            <a:ext cx="2225071" cy="2156296"/>
          </a:xfrm>
          <a:custGeom>
            <a:avLst/>
            <a:gdLst/>
            <a:ahLst/>
            <a:cxnLst/>
            <a:rect l="l" t="t" r="r" b="b"/>
            <a:pathLst>
              <a:path w="2225071" h="2156296">
                <a:moveTo>
                  <a:pt x="0" y="0"/>
                </a:moveTo>
                <a:lnTo>
                  <a:pt x="2225071" y="0"/>
                </a:lnTo>
                <a:lnTo>
                  <a:pt x="2225071" y="2156296"/>
                </a:lnTo>
                <a:lnTo>
                  <a:pt x="0" y="2156296"/>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48" name="Freeform 48"/>
          <p:cNvSpPr/>
          <p:nvPr/>
        </p:nvSpPr>
        <p:spPr>
          <a:xfrm rot="1153974">
            <a:off x="15418170" y="8432300"/>
            <a:ext cx="635916" cy="2347340"/>
          </a:xfrm>
          <a:custGeom>
            <a:avLst/>
            <a:gdLst/>
            <a:ahLst/>
            <a:cxnLst/>
            <a:rect l="l" t="t" r="r" b="b"/>
            <a:pathLst>
              <a:path w="635916" h="2347340">
                <a:moveTo>
                  <a:pt x="0" y="0"/>
                </a:moveTo>
                <a:lnTo>
                  <a:pt x="635916" y="0"/>
                </a:lnTo>
                <a:lnTo>
                  <a:pt x="635916" y="2347339"/>
                </a:lnTo>
                <a:lnTo>
                  <a:pt x="0" y="2347339"/>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49" name="Freeform 49"/>
          <p:cNvSpPr/>
          <p:nvPr/>
        </p:nvSpPr>
        <p:spPr>
          <a:xfrm rot="-842482">
            <a:off x="3931404" y="8366112"/>
            <a:ext cx="1054904" cy="2072133"/>
          </a:xfrm>
          <a:custGeom>
            <a:avLst/>
            <a:gdLst/>
            <a:ahLst/>
            <a:cxnLst/>
            <a:rect l="l" t="t" r="r" b="b"/>
            <a:pathLst>
              <a:path w="1054904" h="2072133">
                <a:moveTo>
                  <a:pt x="0" y="0"/>
                </a:moveTo>
                <a:lnTo>
                  <a:pt x="1054904" y="0"/>
                </a:lnTo>
                <a:lnTo>
                  <a:pt x="1054904" y="2072132"/>
                </a:lnTo>
                <a:lnTo>
                  <a:pt x="0" y="2072132"/>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a:p>
        </p:txBody>
      </p:sp>
      <p:sp>
        <p:nvSpPr>
          <p:cNvPr id="50" name="Freeform 50"/>
          <p:cNvSpPr/>
          <p:nvPr/>
        </p:nvSpPr>
        <p:spPr>
          <a:xfrm>
            <a:off x="5649993" y="934707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51" name="Freeform 51"/>
          <p:cNvSpPr/>
          <p:nvPr/>
        </p:nvSpPr>
        <p:spPr>
          <a:xfrm rot="-684765">
            <a:off x="13333465" y="8957720"/>
            <a:ext cx="850155" cy="1508339"/>
          </a:xfrm>
          <a:custGeom>
            <a:avLst/>
            <a:gdLst/>
            <a:ahLst/>
            <a:cxnLst/>
            <a:rect l="l" t="t" r="r" b="b"/>
            <a:pathLst>
              <a:path w="850155" h="1508339">
                <a:moveTo>
                  <a:pt x="0" y="0"/>
                </a:moveTo>
                <a:lnTo>
                  <a:pt x="850155" y="0"/>
                </a:lnTo>
                <a:lnTo>
                  <a:pt x="850155" y="1508339"/>
                </a:lnTo>
                <a:lnTo>
                  <a:pt x="0" y="150833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52" name="Freeform 52"/>
          <p:cNvSpPr/>
          <p:nvPr/>
        </p:nvSpPr>
        <p:spPr>
          <a:xfrm>
            <a:off x="280356" y="9140282"/>
            <a:ext cx="238202" cy="236037"/>
          </a:xfrm>
          <a:custGeom>
            <a:avLst/>
            <a:gdLst/>
            <a:ahLst/>
            <a:cxnLst/>
            <a:rect l="l" t="t" r="r" b="b"/>
            <a:pathLst>
              <a:path w="238202" h="236037">
                <a:moveTo>
                  <a:pt x="0" y="0"/>
                </a:moveTo>
                <a:lnTo>
                  <a:pt x="238202" y="0"/>
                </a:lnTo>
                <a:lnTo>
                  <a:pt x="238202" y="236036"/>
                </a:lnTo>
                <a:lnTo>
                  <a:pt x="0" y="23603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53" name="Freeform 53"/>
          <p:cNvSpPr/>
          <p:nvPr/>
        </p:nvSpPr>
        <p:spPr>
          <a:xfrm>
            <a:off x="14550558" y="1200069"/>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nvGrpSpPr>
          <p:cNvPr id="54" name="Group 54"/>
          <p:cNvGrpSpPr/>
          <p:nvPr/>
        </p:nvGrpSpPr>
        <p:grpSpPr>
          <a:xfrm>
            <a:off x="17374128" y="5789409"/>
            <a:ext cx="208069" cy="208069"/>
            <a:chOff x="0" y="0"/>
            <a:chExt cx="6350000" cy="6350000"/>
          </a:xfrm>
        </p:grpSpPr>
        <p:sp>
          <p:nvSpPr>
            <p:cNvPr id="55" name="Freeform 5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txBody>
            <a:bodyPr/>
            <a:lstStyle/>
            <a:p>
              <a:endParaRPr lang="en-US"/>
            </a:p>
          </p:txBody>
        </p:sp>
      </p:grpSp>
      <p:sp>
        <p:nvSpPr>
          <p:cNvPr id="56" name="Freeform 56"/>
          <p:cNvSpPr/>
          <p:nvPr/>
        </p:nvSpPr>
        <p:spPr>
          <a:xfrm>
            <a:off x="14599093" y="8855697"/>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57" name="Freeform 57"/>
          <p:cNvSpPr/>
          <p:nvPr/>
        </p:nvSpPr>
        <p:spPr>
          <a:xfrm rot="-9414156">
            <a:off x="12901159" y="-655176"/>
            <a:ext cx="938638" cy="1962931"/>
          </a:xfrm>
          <a:custGeom>
            <a:avLst/>
            <a:gdLst/>
            <a:ahLst/>
            <a:cxnLst/>
            <a:rect l="l" t="t" r="r" b="b"/>
            <a:pathLst>
              <a:path w="938638" h="1962931">
                <a:moveTo>
                  <a:pt x="0" y="0"/>
                </a:moveTo>
                <a:lnTo>
                  <a:pt x="938638" y="0"/>
                </a:lnTo>
                <a:lnTo>
                  <a:pt x="938638" y="1962931"/>
                </a:lnTo>
                <a:lnTo>
                  <a:pt x="0" y="19629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8" name="Freeform 58"/>
          <p:cNvSpPr/>
          <p:nvPr/>
        </p:nvSpPr>
        <p:spPr>
          <a:xfrm>
            <a:off x="5565863" y="375966"/>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59" name="Freeform 59"/>
          <p:cNvSpPr/>
          <p:nvPr/>
        </p:nvSpPr>
        <p:spPr>
          <a:xfrm rot="4678159">
            <a:off x="12300890" y="9540296"/>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grpSp>
        <p:nvGrpSpPr>
          <p:cNvPr id="60" name="Group 60"/>
          <p:cNvGrpSpPr/>
          <p:nvPr/>
        </p:nvGrpSpPr>
        <p:grpSpPr>
          <a:xfrm>
            <a:off x="12018872" y="362559"/>
            <a:ext cx="252393" cy="252393"/>
            <a:chOff x="0" y="0"/>
            <a:chExt cx="6350000" cy="6350000"/>
          </a:xfrm>
        </p:grpSpPr>
        <p:sp>
          <p:nvSpPr>
            <p:cNvPr id="61" name="Freeform 6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E65C7E"/>
            </a:solidFill>
          </p:spPr>
          <p:txBody>
            <a:bodyPr/>
            <a:lstStyle/>
            <a:p>
              <a:endParaRPr lang="en-US"/>
            </a:p>
          </p:txBody>
        </p:sp>
      </p:grpSp>
    </p:spTree>
    <p:extLst>
      <p:ext uri="{BB962C8B-B14F-4D97-AF65-F5344CB8AC3E}">
        <p14:creationId xmlns:p14="http://schemas.microsoft.com/office/powerpoint/2010/main" val="17628674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TotalTime>
  <Words>1869</Words>
  <Application>Microsoft Office PowerPoint</Application>
  <PresentationFormat>Custom</PresentationFormat>
  <Paragraphs>161</Paragraphs>
  <Slides>47</Slides>
  <Notes>5</Notes>
  <HiddenSlides>0</HiddenSlides>
  <MMClips>1</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47</vt:i4>
      </vt:variant>
    </vt:vector>
  </HeadingPairs>
  <TitlesOfParts>
    <vt:vector size="65" baseType="lpstr">
      <vt:lpstr>Arial</vt:lpstr>
      <vt:lpstr>Dosis Bold</vt:lpstr>
      <vt:lpstr>Calibri</vt:lpstr>
      <vt:lpstr>Lemonada</vt:lpstr>
      <vt:lpstr>Marykate</vt:lpstr>
      <vt:lpstr>Roboto</vt:lpstr>
      <vt:lpstr>Dosis Heavy</vt:lpstr>
      <vt:lpstr>Dosis</vt:lpstr>
      <vt:lpstr>Matura MT Script Capitals</vt:lpstr>
      <vt:lpstr>Marykate Heavy</vt:lpstr>
      <vt:lpstr>Google Sans</vt:lpstr>
      <vt:lpstr>Marykate Semi-Bold</vt:lpstr>
      <vt:lpstr>29LT Adir Semi-Bold</vt:lpstr>
      <vt:lpstr>AvenirLTW01</vt:lpstr>
      <vt:lpstr>inherit</vt:lpstr>
      <vt:lpstr>Open Sans Extra Bold</vt:lpstr>
      <vt:lpstr>Dosis Semi-Bold</vt:lpstr>
      <vt:lpstr>Office Theme</vt:lpstr>
      <vt:lpstr>PowerPoint Presentation</vt:lpstr>
      <vt:lpstr>      Vision  The first and the highest quality educational investor and the most rapid spread  Mission Providing a competitive international education with applied dimensions that build skill, instill value, and develop creativity in accordance with the constants of religion the national orientations in an attractive, educational environment that stimulates learning with a community knowledge-producing knowledge, producing generation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larana company</dc:title>
  <cp:lastModifiedBy>Fazila Sultana</cp:lastModifiedBy>
  <cp:revision>26</cp:revision>
  <dcterms:created xsi:type="dcterms:W3CDTF">2006-08-16T00:00:00Z</dcterms:created>
  <dcterms:modified xsi:type="dcterms:W3CDTF">2025-11-26T12:39:56Z</dcterms:modified>
  <dc:identifier>DAFsjyWl18o</dc:identifier>
</cp:coreProperties>
</file>