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7" r:id="rId3"/>
    <p:sldId id="297" r:id="rId4"/>
    <p:sldId id="258" r:id="rId5"/>
    <p:sldId id="260" r:id="rId6"/>
    <p:sldId id="257" r:id="rId7"/>
    <p:sldId id="259" r:id="rId8"/>
    <p:sldId id="288" r:id="rId9"/>
    <p:sldId id="261" r:id="rId10"/>
    <p:sldId id="263" r:id="rId11"/>
    <p:sldId id="289" r:id="rId12"/>
    <p:sldId id="264" r:id="rId13"/>
    <p:sldId id="290" r:id="rId14"/>
    <p:sldId id="265" r:id="rId15"/>
    <p:sldId id="292" r:id="rId16"/>
    <p:sldId id="291" r:id="rId17"/>
    <p:sldId id="268" r:id="rId18"/>
    <p:sldId id="293" r:id="rId19"/>
    <p:sldId id="294" r:id="rId20"/>
    <p:sldId id="269" r:id="rId21"/>
    <p:sldId id="270" r:id="rId22"/>
    <p:sldId id="271" r:id="rId23"/>
    <p:sldId id="275" r:id="rId24"/>
    <p:sldId id="277" r:id="rId25"/>
    <p:sldId id="283" r:id="rId26"/>
    <p:sldId id="279" r:id="rId27"/>
    <p:sldId id="281" r:id="rId28"/>
    <p:sldId id="282" r:id="rId29"/>
    <p:sldId id="285" r:id="rId30"/>
    <p:sldId id="286" r:id="rId31"/>
    <p:sldId id="284" r:id="rId32"/>
    <p:sldId id="296" r:id="rId33"/>
    <p:sldId id="298" r:id="rId34"/>
    <p:sldId id="299" r:id="rId35"/>
    <p:sldId id="300" r:id="rId36"/>
    <p:sldId id="301" r:id="rId37"/>
    <p:sldId id="302"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93"/>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115"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45E5A10-796F-4821-AF00-CBFAEF8548B3}" type="datetimeFigureOut">
              <a:rPr lang="en-US" smtClean="0"/>
              <a:t>12/7/2023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148511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E5A10-796F-4821-AF00-CBFAEF8548B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820471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E5A10-796F-4821-AF00-CBFAEF8548B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302225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E5A10-796F-4821-AF00-CBFAEF8548B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A1A27-34CC-4219-A453-1BD9BFE9E0BD}"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6446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E5A10-796F-4821-AF00-CBFAEF8548B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1309744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45E5A10-796F-4821-AF00-CBFAEF8548B3}"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180266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45E5A10-796F-4821-AF00-CBFAEF8548B3}"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2972816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E5A10-796F-4821-AF00-CBFAEF8548B3}"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1704306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E5A10-796F-4821-AF00-CBFAEF8548B3}"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200012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E5A10-796F-4821-AF00-CBFAEF8548B3}"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3371073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5E5A10-796F-4821-AF00-CBFAEF8548B3}"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420242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5E5A10-796F-4821-AF00-CBFAEF8548B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67843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5E5A10-796F-4821-AF00-CBFAEF8548B3}"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254018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5E5A10-796F-4821-AF00-CBFAEF8548B3}"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39572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E5A10-796F-4821-AF00-CBFAEF8548B3}"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236333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E5A10-796F-4821-AF00-CBFAEF8548B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312647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E5A10-796F-4821-AF00-CBFAEF8548B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0A1A27-34CC-4219-A453-1BD9BFE9E0BD}" type="slidenum">
              <a:rPr lang="en-US" smtClean="0"/>
              <a:t>‹#›</a:t>
            </a:fld>
            <a:endParaRPr lang="en-US"/>
          </a:p>
        </p:txBody>
      </p:sp>
    </p:spTree>
    <p:extLst>
      <p:ext uri="{BB962C8B-B14F-4D97-AF65-F5344CB8AC3E}">
        <p14:creationId xmlns:p14="http://schemas.microsoft.com/office/powerpoint/2010/main" val="2823532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3E79BF0-8673-4AD0-8539-DFE03ED6E2BB}" type="datetimeFigureOut">
              <a:rPr lang="en-US" smtClean="0"/>
              <a:t>12/7/2023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900DEB0-0CB3-485B-958D-E19DC8FF279A}" type="slidenum">
              <a:rPr lang="en-US" smtClean="0"/>
              <a:t>‹#›</a:t>
            </a:fld>
            <a:endParaRPr lang="en-US"/>
          </a:p>
        </p:txBody>
      </p:sp>
    </p:spTree>
    <p:extLst>
      <p:ext uri="{BB962C8B-B14F-4D97-AF65-F5344CB8AC3E}">
        <p14:creationId xmlns:p14="http://schemas.microsoft.com/office/powerpoint/2010/main" val="43596486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www.savvasrealize.com/content/viewer/standalone/loader/view/dcd936ba-d396-30d2-9330-7a9e654c057c/26/nonscorable?programId=bf73cedf-0847-39d6-b148-6f7b92117c87&amp;programVersion=23&amp;containerId=e241de2c-f636-397e-9921-12850f8b5ce4&amp;containerVersion=25&amp;backUrl=https:%2F%2Fwww.savvasrealize.com%2Fdashboard%2Fprogram%2Fbf73cedf-0847-39d6-b148-6f7b92117c87%2F23%2Ftier%2F97e9ef72-05b5-39f9-9b83-e0c6e3ed358b%2F25%2Flesson%2Fe241de2c-f636-397e-9921-12850f8b5ce4%2F25&amp;locale=en&amp;programName=Elevate%20Science%20Course%203&amp;rootProgramId=bf73cedf-0847-39d6-b148-6f7b92117c87"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7F0-F52F-4CE6-9384-DA84BF8E467D}"/>
              </a:ext>
            </a:extLst>
          </p:cNvPr>
          <p:cNvSpPr>
            <a:spLocks noGrp="1"/>
          </p:cNvSpPr>
          <p:nvPr>
            <p:ph type="ctrTitle"/>
          </p:nvPr>
        </p:nvSpPr>
        <p:spPr>
          <a:xfrm>
            <a:off x="1524000" y="2235200"/>
            <a:ext cx="9144000" cy="2387600"/>
          </a:xfrm>
        </p:spPr>
        <p:txBody>
          <a:bodyPr>
            <a:normAutofit fontScale="90000"/>
          </a:bodyPr>
          <a:lstStyle/>
          <a:p>
            <a:pPr algn="ctr"/>
            <a:r>
              <a:rPr lang="en-GB" sz="8000" b="1" dirty="0"/>
              <a:t>Topic3.Lesson 2  </a:t>
            </a:r>
            <a:r>
              <a:rPr lang="en-GB" sz="7300" b="1" dirty="0"/>
              <a:t>Speed, Velocity and Acceleration</a:t>
            </a:r>
            <a:endParaRPr lang="en-US" sz="8000" b="1" dirty="0"/>
          </a:p>
        </p:txBody>
      </p:sp>
    </p:spTree>
    <p:extLst>
      <p:ext uri="{BB962C8B-B14F-4D97-AF65-F5344CB8AC3E}">
        <p14:creationId xmlns:p14="http://schemas.microsoft.com/office/powerpoint/2010/main" val="1296015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5BA96B-0731-443B-8CA8-BF7F9C250E6A}"/>
              </a:ext>
            </a:extLst>
          </p:cNvPr>
          <p:cNvSpPr>
            <a:spLocks noGrp="1"/>
          </p:cNvSpPr>
          <p:nvPr>
            <p:ph idx="1"/>
          </p:nvPr>
        </p:nvSpPr>
        <p:spPr>
          <a:xfrm>
            <a:off x="0" y="646706"/>
            <a:ext cx="12192000" cy="4829534"/>
          </a:xfrm>
        </p:spPr>
        <p:style>
          <a:lnRef idx="2">
            <a:schemeClr val="accent2"/>
          </a:lnRef>
          <a:fillRef idx="1">
            <a:schemeClr val="lt1"/>
          </a:fillRef>
          <a:effectRef idx="0">
            <a:schemeClr val="accent2"/>
          </a:effectRef>
          <a:fontRef idx="minor">
            <a:schemeClr val="dk1"/>
          </a:fontRef>
        </p:style>
        <p:txBody>
          <a:bodyPr>
            <a:normAutofit/>
          </a:bodyPr>
          <a:lstStyle/>
          <a:p>
            <a:r>
              <a:rPr lang="en-US" sz="2800" b="1" dirty="0">
                <a:solidFill>
                  <a:srgbClr val="002060"/>
                </a:solidFill>
                <a:latin typeface="ArialMT"/>
                <a:ea typeface="Malgun Gothic" panose="020B0503020000020004" pitchFamily="34" charset="-127"/>
              </a:rPr>
              <a:t>Although you did not travel at the same speed for the whole trip, you did have an </a:t>
            </a:r>
            <a:r>
              <a:rPr lang="en-US" sz="2800" b="1" dirty="0">
                <a:solidFill>
                  <a:srgbClr val="FF0000"/>
                </a:solidFill>
                <a:highlight>
                  <a:srgbClr val="FFFF00"/>
                </a:highlight>
                <a:latin typeface="ArialMT"/>
                <a:ea typeface="Malgun Gothic" panose="020B0503020000020004" pitchFamily="34" charset="-127"/>
              </a:rPr>
              <a:t>average speed </a:t>
            </a:r>
            <a:r>
              <a:rPr lang="en-US" sz="2800" b="1" dirty="0">
                <a:solidFill>
                  <a:srgbClr val="002060"/>
                </a:solidFill>
                <a:latin typeface="ArialMT"/>
                <a:ea typeface="Malgun Gothic" panose="020B0503020000020004" pitchFamily="34" charset="-127"/>
              </a:rPr>
              <a:t>throughout the trip. </a:t>
            </a:r>
          </a:p>
          <a:p>
            <a:pPr marL="0" indent="0" algn="ctr">
              <a:buNone/>
            </a:pPr>
            <a:r>
              <a:rPr lang="en-US" sz="2800" b="1" dirty="0">
                <a:solidFill>
                  <a:srgbClr val="FF0000"/>
                </a:solidFill>
                <a:highlight>
                  <a:srgbClr val="FFFF00"/>
                </a:highlight>
                <a:latin typeface="ArialMT"/>
                <a:ea typeface="Malgun Gothic" panose="020B0503020000020004" pitchFamily="34" charset="-127"/>
              </a:rPr>
              <a:t>To calculate average speed, divide the total distance traveled by the total time. </a:t>
            </a:r>
          </a:p>
          <a:p>
            <a:pPr marL="0" indent="0" algn="ctr">
              <a:buNone/>
            </a:pPr>
            <a:endParaRPr lang="en-US" sz="2800" b="1" dirty="0">
              <a:solidFill>
                <a:srgbClr val="FF0000"/>
              </a:solidFill>
              <a:highlight>
                <a:srgbClr val="FFFF00"/>
              </a:highlight>
              <a:latin typeface="ArialMT"/>
              <a:ea typeface="Malgun Gothic" panose="020B0503020000020004" pitchFamily="34" charset="-127"/>
            </a:endParaRPr>
          </a:p>
          <a:p>
            <a:pPr marL="0" indent="0">
              <a:buNone/>
            </a:pPr>
            <a:r>
              <a:rPr lang="en-US" sz="2800" b="1" dirty="0">
                <a:solidFill>
                  <a:srgbClr val="FF0000"/>
                </a:solidFill>
                <a:latin typeface="ArialMT"/>
                <a:ea typeface="Malgun Gothic" panose="020B0503020000020004" pitchFamily="34" charset="-127"/>
              </a:rPr>
              <a:t>Average speed = Total distances</a:t>
            </a:r>
          </a:p>
          <a:p>
            <a:pPr marL="0" indent="0">
              <a:buNone/>
            </a:pPr>
            <a:r>
              <a:rPr lang="en-US" sz="2800" b="1" dirty="0">
                <a:solidFill>
                  <a:srgbClr val="FF0000"/>
                </a:solidFill>
                <a:latin typeface="ArialMT"/>
                <a:ea typeface="Malgun Gothic" panose="020B0503020000020004" pitchFamily="34" charset="-127"/>
              </a:rPr>
              <a:t>                               Total Time </a:t>
            </a:r>
          </a:p>
          <a:p>
            <a:pPr marL="0" indent="0">
              <a:buNone/>
            </a:pPr>
            <a:endParaRPr lang="en-US" sz="2800" b="1" dirty="0">
              <a:solidFill>
                <a:srgbClr val="FF0000"/>
              </a:solidFill>
              <a:highlight>
                <a:srgbClr val="FFFF00"/>
              </a:highlight>
              <a:latin typeface="ArialMT"/>
              <a:ea typeface="Malgun Gothic" panose="020B0503020000020004" pitchFamily="34" charset="-127"/>
            </a:endParaRPr>
          </a:p>
          <a:p>
            <a:endParaRPr lang="en-US" sz="3200" dirty="0"/>
          </a:p>
        </p:txBody>
      </p:sp>
      <p:cxnSp>
        <p:nvCxnSpPr>
          <p:cNvPr id="4" name="Straight Connector 3">
            <a:extLst>
              <a:ext uri="{FF2B5EF4-FFF2-40B4-BE49-F238E27FC236}">
                <a16:creationId xmlns:a16="http://schemas.microsoft.com/office/drawing/2014/main" id="{B92A980C-3604-8A7A-BCAD-348CBC731674}"/>
              </a:ext>
            </a:extLst>
          </p:cNvPr>
          <p:cNvCxnSpPr/>
          <p:nvPr/>
        </p:nvCxnSpPr>
        <p:spPr>
          <a:xfrm>
            <a:off x="2763520" y="4165600"/>
            <a:ext cx="2804160" cy="0"/>
          </a:xfrm>
          <a:prstGeom prst="line">
            <a:avLst/>
          </a:prstGeom>
          <a:ln w="57150"/>
        </p:spPr>
        <p:style>
          <a:lnRef idx="1">
            <a:schemeClr val="dk1"/>
          </a:lnRef>
          <a:fillRef idx="0">
            <a:schemeClr val="dk1"/>
          </a:fillRef>
          <a:effectRef idx="0">
            <a:schemeClr val="dk1"/>
          </a:effectRef>
          <a:fontRef idx="minor">
            <a:schemeClr val="tx1"/>
          </a:fontRef>
        </p:style>
      </p:cxnSp>
      <p:pic>
        <p:nvPicPr>
          <p:cNvPr id="5" name="Picture 2" descr="Download Free 100 + wallpaper speedometer gif">
            <a:extLst>
              <a:ext uri="{FF2B5EF4-FFF2-40B4-BE49-F238E27FC236}">
                <a16:creationId xmlns:a16="http://schemas.microsoft.com/office/drawing/2014/main" id="{DC5FEA70-F4FD-6E21-6039-AB80815C82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26" b="23440"/>
          <a:stretch/>
        </p:blipFill>
        <p:spPr bwMode="auto">
          <a:xfrm>
            <a:off x="6004560" y="3146826"/>
            <a:ext cx="5838704" cy="348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203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5BA96B-0731-443B-8CA8-BF7F9C250E6A}"/>
              </a:ext>
            </a:extLst>
          </p:cNvPr>
          <p:cNvSpPr>
            <a:spLocks noGrp="1"/>
          </p:cNvSpPr>
          <p:nvPr>
            <p:ph idx="1"/>
          </p:nvPr>
        </p:nvSpPr>
        <p:spPr>
          <a:xfrm>
            <a:off x="0" y="955040"/>
            <a:ext cx="12192000" cy="3921759"/>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buNone/>
            </a:pPr>
            <a:r>
              <a:rPr lang="en-US" sz="2800" b="1" dirty="0">
                <a:solidFill>
                  <a:srgbClr val="FF0000"/>
                </a:solidFill>
                <a:latin typeface="ArialMT"/>
                <a:ea typeface="Malgun Gothic" panose="020B0503020000020004" pitchFamily="34" charset="-127"/>
              </a:rPr>
              <a:t>suppose you drove a distance of 3 kilometers in 1 hour while in heavy traffic. Then, it took you 1 hour to drive 50 kilometers from one side of a city to the other. Finally, you traveled 211 kilometers on an interstate highway in 2 hours. Calculate the average speed of the car.</a:t>
            </a:r>
          </a:p>
          <a:p>
            <a:r>
              <a:rPr lang="en-US" sz="2800" b="1" dirty="0">
                <a:solidFill>
                  <a:srgbClr val="002060"/>
                </a:solidFill>
                <a:latin typeface="ArialMT"/>
                <a:ea typeface="Malgun Gothic" panose="020B0503020000020004" pitchFamily="34" charset="-127"/>
              </a:rPr>
              <a:t>Total distance=3km+50km+211km=264km</a:t>
            </a:r>
          </a:p>
          <a:p>
            <a:r>
              <a:rPr lang="en-US" sz="2800" b="1" dirty="0">
                <a:solidFill>
                  <a:srgbClr val="002060"/>
                </a:solidFill>
                <a:latin typeface="ArialMT"/>
                <a:ea typeface="Malgun Gothic" panose="020B0503020000020004" pitchFamily="34" charset="-127"/>
              </a:rPr>
              <a:t>Total time=1h+1h+2h=4h </a:t>
            </a:r>
          </a:p>
          <a:p>
            <a:r>
              <a:rPr lang="en-US" sz="2800" b="1" dirty="0">
                <a:solidFill>
                  <a:srgbClr val="002060"/>
                </a:solidFill>
                <a:latin typeface="ArialMT"/>
                <a:ea typeface="Malgun Gothic" panose="020B0503020000020004" pitchFamily="34" charset="-127"/>
              </a:rPr>
              <a:t>Average speed=264km4h=66km/h</a:t>
            </a:r>
          </a:p>
          <a:p>
            <a:endParaRPr lang="en-US" dirty="0"/>
          </a:p>
        </p:txBody>
      </p:sp>
    </p:spTree>
    <p:extLst>
      <p:ext uri="{BB962C8B-B14F-4D97-AF65-F5344CB8AC3E}">
        <p14:creationId xmlns:p14="http://schemas.microsoft.com/office/powerpoint/2010/main" val="403769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DF54-B8BA-4059-9207-DC2C768F471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899313-8F6C-42DE-A471-243AEF273AA7}"/>
              </a:ext>
            </a:extLst>
          </p:cNvPr>
          <p:cNvPicPr>
            <a:picLocks noGrp="1" noChangeAspect="1"/>
          </p:cNvPicPr>
          <p:nvPr>
            <p:ph idx="1"/>
          </p:nvPr>
        </p:nvPicPr>
        <p:blipFill rotWithShape="1">
          <a:blip r:embed="rId2"/>
          <a:srcRect t="18041" r="46918" b="65817"/>
          <a:stretch/>
        </p:blipFill>
        <p:spPr>
          <a:xfrm>
            <a:off x="101600" y="284480"/>
            <a:ext cx="12192000" cy="1886397"/>
          </a:xfrm>
          <a:prstGeom prst="rect">
            <a:avLst/>
          </a:prstGeom>
        </p:spPr>
      </p:pic>
      <p:pic>
        <p:nvPicPr>
          <p:cNvPr id="5" name="Picture 4">
            <a:extLst>
              <a:ext uri="{FF2B5EF4-FFF2-40B4-BE49-F238E27FC236}">
                <a16:creationId xmlns:a16="http://schemas.microsoft.com/office/drawing/2014/main" id="{6761537C-0E8D-4E48-BEDC-A599B33D272E}"/>
              </a:ext>
            </a:extLst>
          </p:cNvPr>
          <p:cNvPicPr>
            <a:picLocks noChangeAspect="1"/>
          </p:cNvPicPr>
          <p:nvPr/>
        </p:nvPicPr>
        <p:blipFill rotWithShape="1">
          <a:blip r:embed="rId3"/>
          <a:srcRect l="2173" t="22788" r="43480" b="13026"/>
          <a:stretch/>
        </p:blipFill>
        <p:spPr>
          <a:xfrm>
            <a:off x="0" y="2472567"/>
            <a:ext cx="12192000" cy="4399721"/>
          </a:xfrm>
          <a:prstGeom prst="rect">
            <a:avLst/>
          </a:prstGeom>
        </p:spPr>
      </p:pic>
      <p:pic>
        <p:nvPicPr>
          <p:cNvPr id="8" name="Picture 7">
            <a:extLst>
              <a:ext uri="{FF2B5EF4-FFF2-40B4-BE49-F238E27FC236}">
                <a16:creationId xmlns:a16="http://schemas.microsoft.com/office/drawing/2014/main" id="{D3EFA5FA-621E-1FDC-CF5D-AD8447ED37D8}"/>
              </a:ext>
            </a:extLst>
          </p:cNvPr>
          <p:cNvPicPr>
            <a:picLocks noChangeAspect="1"/>
          </p:cNvPicPr>
          <p:nvPr/>
        </p:nvPicPr>
        <p:blipFill rotWithShape="1">
          <a:blip r:embed="rId4"/>
          <a:srcRect t="36502"/>
          <a:stretch/>
        </p:blipFill>
        <p:spPr>
          <a:xfrm>
            <a:off x="0" y="2504915"/>
            <a:ext cx="12262244" cy="2306320"/>
          </a:xfrm>
          <a:prstGeom prst="rect">
            <a:avLst/>
          </a:prstGeom>
        </p:spPr>
      </p:pic>
      <p:sp>
        <p:nvSpPr>
          <p:cNvPr id="10" name="Rectangle 9">
            <a:extLst>
              <a:ext uri="{FF2B5EF4-FFF2-40B4-BE49-F238E27FC236}">
                <a16:creationId xmlns:a16="http://schemas.microsoft.com/office/drawing/2014/main" id="{C1721E96-5068-7440-C9BA-1C8F112B7CD1}"/>
              </a:ext>
            </a:extLst>
          </p:cNvPr>
          <p:cNvSpPr/>
          <p:nvPr/>
        </p:nvSpPr>
        <p:spPr>
          <a:xfrm>
            <a:off x="9629736" y="952901"/>
            <a:ext cx="219130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Pg.130</a:t>
            </a:r>
          </a:p>
        </p:txBody>
      </p:sp>
    </p:spTree>
    <p:extLst>
      <p:ext uri="{BB962C8B-B14F-4D97-AF65-F5344CB8AC3E}">
        <p14:creationId xmlns:p14="http://schemas.microsoft.com/office/powerpoint/2010/main" val="4173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DF54-B8BA-4059-9207-DC2C768F471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761537C-0E8D-4E48-BEDC-A599B33D272E}"/>
              </a:ext>
            </a:extLst>
          </p:cNvPr>
          <p:cNvPicPr>
            <a:picLocks noChangeAspect="1"/>
          </p:cNvPicPr>
          <p:nvPr/>
        </p:nvPicPr>
        <p:blipFill rotWithShape="1">
          <a:blip r:embed="rId2"/>
          <a:srcRect l="2173" t="22788" r="43480" b="13026"/>
          <a:stretch/>
        </p:blipFill>
        <p:spPr>
          <a:xfrm>
            <a:off x="0" y="2472567"/>
            <a:ext cx="12192000" cy="4399721"/>
          </a:xfrm>
          <a:prstGeom prst="rect">
            <a:avLst/>
          </a:prstGeom>
        </p:spPr>
      </p:pic>
      <p:pic>
        <p:nvPicPr>
          <p:cNvPr id="6" name="Picture 5">
            <a:extLst>
              <a:ext uri="{FF2B5EF4-FFF2-40B4-BE49-F238E27FC236}">
                <a16:creationId xmlns:a16="http://schemas.microsoft.com/office/drawing/2014/main" id="{5270B348-172D-4018-8DD0-BF6EE4226F5D}"/>
              </a:ext>
            </a:extLst>
          </p:cNvPr>
          <p:cNvPicPr>
            <a:picLocks noChangeAspect="1"/>
          </p:cNvPicPr>
          <p:nvPr/>
        </p:nvPicPr>
        <p:blipFill rotWithShape="1">
          <a:blip r:embed="rId3"/>
          <a:srcRect l="1956" t="20855" r="43587" b="56912"/>
          <a:stretch/>
        </p:blipFill>
        <p:spPr>
          <a:xfrm>
            <a:off x="-1589" y="178615"/>
            <a:ext cx="12192000" cy="2293951"/>
          </a:xfrm>
          <a:prstGeom prst="rect">
            <a:avLst/>
          </a:prstGeom>
        </p:spPr>
      </p:pic>
      <p:pic>
        <p:nvPicPr>
          <p:cNvPr id="9" name="Picture 8">
            <a:extLst>
              <a:ext uri="{FF2B5EF4-FFF2-40B4-BE49-F238E27FC236}">
                <a16:creationId xmlns:a16="http://schemas.microsoft.com/office/drawing/2014/main" id="{38E4D34A-E052-4B6A-ABD6-09E358C77462}"/>
              </a:ext>
            </a:extLst>
          </p:cNvPr>
          <p:cNvPicPr>
            <a:picLocks noChangeAspect="1"/>
          </p:cNvPicPr>
          <p:nvPr/>
        </p:nvPicPr>
        <p:blipFill rotWithShape="1">
          <a:blip r:embed="rId4"/>
          <a:srcRect l="32934" t="60682" r="45109" b="30232"/>
          <a:stretch/>
        </p:blipFill>
        <p:spPr>
          <a:xfrm>
            <a:off x="1141413" y="2912469"/>
            <a:ext cx="9723669" cy="2972371"/>
          </a:xfrm>
          <a:prstGeom prst="rect">
            <a:avLst/>
          </a:prstGeom>
        </p:spPr>
      </p:pic>
      <p:sp>
        <p:nvSpPr>
          <p:cNvPr id="8" name="Rectangle 7">
            <a:extLst>
              <a:ext uri="{FF2B5EF4-FFF2-40B4-BE49-F238E27FC236}">
                <a16:creationId xmlns:a16="http://schemas.microsoft.com/office/drawing/2014/main" id="{C683D772-320D-3596-FD89-B3C5115F0EA0}"/>
              </a:ext>
            </a:extLst>
          </p:cNvPr>
          <p:cNvSpPr/>
          <p:nvPr/>
        </p:nvSpPr>
        <p:spPr>
          <a:xfrm>
            <a:off x="9629736" y="952901"/>
            <a:ext cx="219130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Pg.130</a:t>
            </a:r>
          </a:p>
        </p:txBody>
      </p:sp>
    </p:spTree>
    <p:extLst>
      <p:ext uri="{BB962C8B-B14F-4D97-AF65-F5344CB8AC3E}">
        <p14:creationId xmlns:p14="http://schemas.microsoft.com/office/powerpoint/2010/main" val="14883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F708-1CC9-4BB3-977B-C54729B483FF}"/>
              </a:ext>
            </a:extLst>
          </p:cNvPr>
          <p:cNvSpPr>
            <a:spLocks noGrp="1"/>
          </p:cNvSpPr>
          <p:nvPr>
            <p:ph type="title"/>
          </p:nvPr>
        </p:nvSpPr>
        <p:spPr>
          <a:xfrm>
            <a:off x="71120" y="-302323"/>
            <a:ext cx="10515600" cy="1325563"/>
          </a:xfrm>
        </p:spPr>
        <p:txBody>
          <a:bodyPr>
            <a:normAutofit/>
          </a:bodyPr>
          <a:lstStyle/>
          <a:p>
            <a:r>
              <a:rPr lang="en-US" sz="36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cs typeface="Arial" panose="020B0604020202020204" pitchFamily="34" charset="0"/>
              </a:rPr>
              <a:t>Calculating Speed From a Graph:</a:t>
            </a:r>
            <a:endParaRPr lang="en-US" sz="3600" b="1" u="sng" dirty="0">
              <a:solidFill>
                <a:srgbClr val="FF0000"/>
              </a:solidFill>
              <a:effectLst>
                <a:outerShdw blurRad="38100" dist="38100" dir="2700000" algn="tl">
                  <a:srgbClr val="000000">
                    <a:alpha val="43137"/>
                  </a:srgbClr>
                </a:outerShdw>
              </a:effectLst>
              <a:highlight>
                <a:srgbClr val="FFFF00"/>
              </a:highlight>
            </a:endParaRPr>
          </a:p>
        </p:txBody>
      </p:sp>
      <p:pic>
        <p:nvPicPr>
          <p:cNvPr id="4" name="Picture 3">
            <a:extLst>
              <a:ext uri="{FF2B5EF4-FFF2-40B4-BE49-F238E27FC236}">
                <a16:creationId xmlns:a16="http://schemas.microsoft.com/office/drawing/2014/main" id="{ECE9B6A3-15B7-456D-B46F-08072A5A0F55}"/>
              </a:ext>
            </a:extLst>
          </p:cNvPr>
          <p:cNvPicPr>
            <a:picLocks noChangeAspect="1"/>
          </p:cNvPicPr>
          <p:nvPr/>
        </p:nvPicPr>
        <p:blipFill rotWithShape="1">
          <a:blip r:embed="rId2"/>
          <a:srcRect l="2826" t="45408" r="44022" b="22305"/>
          <a:stretch/>
        </p:blipFill>
        <p:spPr>
          <a:xfrm>
            <a:off x="230505" y="729753"/>
            <a:ext cx="11961495" cy="6023113"/>
          </a:xfrm>
          <a:prstGeom prst="rect">
            <a:avLst/>
          </a:prstGeom>
        </p:spPr>
      </p:pic>
    </p:spTree>
    <p:extLst>
      <p:ext uri="{BB962C8B-B14F-4D97-AF65-F5344CB8AC3E}">
        <p14:creationId xmlns:p14="http://schemas.microsoft.com/office/powerpoint/2010/main" val="3951301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F708-1CC9-4BB3-977B-C54729B483FF}"/>
              </a:ext>
            </a:extLst>
          </p:cNvPr>
          <p:cNvSpPr>
            <a:spLocks noGrp="1"/>
          </p:cNvSpPr>
          <p:nvPr>
            <p:ph type="title"/>
          </p:nvPr>
        </p:nvSpPr>
        <p:spPr>
          <a:xfrm>
            <a:off x="71120" y="-302323"/>
            <a:ext cx="10515600" cy="1325563"/>
          </a:xfrm>
        </p:spPr>
        <p:txBody>
          <a:bodyPr>
            <a:normAutofit/>
          </a:bodyPr>
          <a:lstStyle/>
          <a:p>
            <a:r>
              <a:rPr lang="en-US" sz="36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cs typeface="Arial" panose="020B0604020202020204" pitchFamily="34" charset="0"/>
              </a:rPr>
              <a:t>Calculating Speed From a Graph:</a:t>
            </a:r>
            <a:endParaRPr lang="en-US" sz="3600" b="1" u="sng" dirty="0">
              <a:solidFill>
                <a:srgbClr val="FF0000"/>
              </a:solidFill>
              <a:effectLst>
                <a:outerShdw blurRad="38100" dist="38100" dir="2700000" algn="tl">
                  <a:srgbClr val="000000">
                    <a:alpha val="43137"/>
                  </a:srgbClr>
                </a:outerShdw>
              </a:effectLst>
              <a:highlight>
                <a:srgbClr val="FFFF00"/>
              </a:highlight>
            </a:endParaRPr>
          </a:p>
        </p:txBody>
      </p:sp>
      <p:sp>
        <p:nvSpPr>
          <p:cNvPr id="3" name="Content Placeholder 2">
            <a:extLst>
              <a:ext uri="{FF2B5EF4-FFF2-40B4-BE49-F238E27FC236}">
                <a16:creationId xmlns:a16="http://schemas.microsoft.com/office/drawing/2014/main" id="{8A4EFDE5-25B9-474F-A731-6E2623DC2D1B}"/>
              </a:ext>
            </a:extLst>
          </p:cNvPr>
          <p:cNvSpPr>
            <a:spLocks noGrp="1"/>
          </p:cNvSpPr>
          <p:nvPr>
            <p:ph idx="1"/>
          </p:nvPr>
        </p:nvSpPr>
        <p:spPr>
          <a:xfrm>
            <a:off x="0" y="689113"/>
            <a:ext cx="6294783" cy="6168887"/>
          </a:xfrm>
        </p:spPr>
        <p:style>
          <a:lnRef idx="2">
            <a:schemeClr val="accent2"/>
          </a:lnRef>
          <a:fillRef idx="1">
            <a:schemeClr val="lt1"/>
          </a:fillRef>
          <a:effectRef idx="0">
            <a:schemeClr val="accent2"/>
          </a:effectRef>
          <a:fontRef idx="minor">
            <a:schemeClr val="dk1"/>
          </a:fontRef>
        </p:style>
        <p:txBody>
          <a:bodyPr>
            <a:normAutofit/>
          </a:bodyPr>
          <a:lstStyle/>
          <a:p>
            <a:r>
              <a:rPr lang="en-US" sz="2600" b="1" dirty="0">
                <a:solidFill>
                  <a:srgbClr val="002060"/>
                </a:solidFill>
                <a:latin typeface="ArialMT"/>
                <a:ea typeface="Malgun Gothic" panose="020B0503020000020004" pitchFamily="34" charset="-127"/>
              </a:rPr>
              <a:t>The graph here is a distance-versus-time graph. </a:t>
            </a:r>
          </a:p>
          <a:p>
            <a:r>
              <a:rPr lang="en-US" sz="2600" b="1" dirty="0">
                <a:solidFill>
                  <a:srgbClr val="002060"/>
                </a:solidFill>
                <a:latin typeface="ArialMT"/>
                <a:ea typeface="Malgun Gothic" panose="020B0503020000020004" pitchFamily="34" charset="-127"/>
              </a:rPr>
              <a:t>Time is shown on the horizontal axis, or x-axis. </a:t>
            </a:r>
          </a:p>
          <a:p>
            <a:r>
              <a:rPr lang="en-US" sz="2600" b="1" dirty="0">
                <a:solidFill>
                  <a:srgbClr val="002060"/>
                </a:solidFill>
                <a:latin typeface="ArialMT"/>
                <a:ea typeface="Malgun Gothic" panose="020B0503020000020004" pitchFamily="34" charset="-127"/>
              </a:rPr>
              <a:t>Distance is shown on the vertical axis, or y-axis. </a:t>
            </a:r>
          </a:p>
          <a:p>
            <a:r>
              <a:rPr lang="en-US" sz="2600" b="1" dirty="0">
                <a:solidFill>
                  <a:srgbClr val="002060"/>
                </a:solidFill>
                <a:latin typeface="ArialMT"/>
                <a:ea typeface="Malgun Gothic" panose="020B0503020000020004" pitchFamily="34" charset="-127"/>
              </a:rPr>
              <a:t>A point on the line represents the distance an object has traveled during a given time period. (SPEED)</a:t>
            </a:r>
          </a:p>
          <a:p>
            <a:r>
              <a:rPr lang="en-US" sz="2600" b="1" dirty="0">
                <a:solidFill>
                  <a:srgbClr val="002060"/>
                </a:solidFill>
                <a:latin typeface="ArialMT"/>
                <a:ea typeface="Malgun Gothic" panose="020B0503020000020004" pitchFamily="34" charset="-127"/>
              </a:rPr>
              <a:t>The x value of the point is time, and the y value is distance. </a:t>
            </a:r>
          </a:p>
          <a:p>
            <a:endParaRPr lang="en-US" sz="1800" dirty="0">
              <a:effectLst/>
              <a:latin typeface="ArialMT"/>
              <a:ea typeface="Malgun Gothic" panose="020B0503020000020004" pitchFamily="34" charset="-127"/>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ECE9B6A3-15B7-456D-B46F-08072A5A0F55}"/>
              </a:ext>
            </a:extLst>
          </p:cNvPr>
          <p:cNvPicPr>
            <a:picLocks noChangeAspect="1"/>
          </p:cNvPicPr>
          <p:nvPr/>
        </p:nvPicPr>
        <p:blipFill rotWithShape="1">
          <a:blip r:embed="rId2"/>
          <a:srcRect l="37077" t="48304" r="45767" b="22305"/>
          <a:stretch/>
        </p:blipFill>
        <p:spPr>
          <a:xfrm>
            <a:off x="6294782" y="689113"/>
            <a:ext cx="5826097" cy="6087607"/>
          </a:xfrm>
          <a:prstGeom prst="rect">
            <a:avLst/>
          </a:prstGeom>
        </p:spPr>
      </p:pic>
      <p:sp>
        <p:nvSpPr>
          <p:cNvPr id="6" name="Rectangle 5">
            <a:extLst>
              <a:ext uri="{FF2B5EF4-FFF2-40B4-BE49-F238E27FC236}">
                <a16:creationId xmlns:a16="http://schemas.microsoft.com/office/drawing/2014/main" id="{F59F4DDB-B3D0-51E9-2B74-E8D95D69BCC9}"/>
              </a:ext>
            </a:extLst>
          </p:cNvPr>
          <p:cNvSpPr/>
          <p:nvPr/>
        </p:nvSpPr>
        <p:spPr>
          <a:xfrm>
            <a:off x="11412695" y="4999335"/>
            <a:ext cx="62389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highlight>
                  <a:srgbClr val="FFFF00"/>
                </a:highlight>
              </a:rPr>
              <a:t>X</a:t>
            </a:r>
          </a:p>
        </p:txBody>
      </p:sp>
      <p:sp>
        <p:nvSpPr>
          <p:cNvPr id="7" name="Rectangle 6">
            <a:extLst>
              <a:ext uri="{FF2B5EF4-FFF2-40B4-BE49-F238E27FC236}">
                <a16:creationId xmlns:a16="http://schemas.microsoft.com/office/drawing/2014/main" id="{8339905D-1973-3EC1-CEF7-CEFFC03D511B}"/>
              </a:ext>
            </a:extLst>
          </p:cNvPr>
          <p:cNvSpPr/>
          <p:nvPr/>
        </p:nvSpPr>
        <p:spPr>
          <a:xfrm>
            <a:off x="7594687" y="1433175"/>
            <a:ext cx="58862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highlight>
                  <a:srgbClr val="FFFF00"/>
                </a:highlight>
              </a:rPr>
              <a:t>Y</a:t>
            </a:r>
          </a:p>
        </p:txBody>
      </p:sp>
    </p:spTree>
    <p:extLst>
      <p:ext uri="{BB962C8B-B14F-4D97-AF65-F5344CB8AC3E}">
        <p14:creationId xmlns:p14="http://schemas.microsoft.com/office/powerpoint/2010/main" val="5736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F708-1CC9-4BB3-977B-C54729B483FF}"/>
              </a:ext>
            </a:extLst>
          </p:cNvPr>
          <p:cNvSpPr>
            <a:spLocks noGrp="1"/>
          </p:cNvSpPr>
          <p:nvPr>
            <p:ph type="title"/>
          </p:nvPr>
        </p:nvSpPr>
        <p:spPr>
          <a:xfrm>
            <a:off x="0" y="-255311"/>
            <a:ext cx="10515600" cy="1325563"/>
          </a:xfrm>
        </p:spPr>
        <p:txBody>
          <a:bodyPr>
            <a:normAutofit/>
          </a:bodyPr>
          <a:lstStyle/>
          <a:p>
            <a:r>
              <a:rPr lang="en-US" sz="36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cs typeface="Arial" panose="020B0604020202020204" pitchFamily="34" charset="0"/>
              </a:rPr>
              <a:t>Calculating Speed From a Graph:</a:t>
            </a:r>
            <a:endParaRPr lang="en-US" sz="3600" b="1" u="sng" dirty="0">
              <a:solidFill>
                <a:srgbClr val="FF0000"/>
              </a:solidFill>
              <a:effectLst>
                <a:outerShdw blurRad="38100" dist="38100" dir="2700000" algn="tl">
                  <a:srgbClr val="000000">
                    <a:alpha val="43137"/>
                  </a:srgbClr>
                </a:outerShdw>
              </a:effectLst>
              <a:highlight>
                <a:srgbClr val="FFFF00"/>
              </a:highlight>
            </a:endParaRPr>
          </a:p>
        </p:txBody>
      </p:sp>
      <p:sp>
        <p:nvSpPr>
          <p:cNvPr id="3" name="Content Placeholder 2">
            <a:extLst>
              <a:ext uri="{FF2B5EF4-FFF2-40B4-BE49-F238E27FC236}">
                <a16:creationId xmlns:a16="http://schemas.microsoft.com/office/drawing/2014/main" id="{8A4EFDE5-25B9-474F-A731-6E2623DC2D1B}"/>
              </a:ext>
            </a:extLst>
          </p:cNvPr>
          <p:cNvSpPr>
            <a:spLocks noGrp="1"/>
          </p:cNvSpPr>
          <p:nvPr>
            <p:ph idx="1"/>
          </p:nvPr>
        </p:nvSpPr>
        <p:spPr>
          <a:xfrm>
            <a:off x="0" y="689113"/>
            <a:ext cx="6294783" cy="6168887"/>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r>
              <a:rPr lang="en-US" sz="3300" b="1" dirty="0">
                <a:solidFill>
                  <a:srgbClr val="002060"/>
                </a:solidFill>
                <a:highlight>
                  <a:srgbClr val="FFFF00"/>
                </a:highlight>
                <a:latin typeface="ArialMT"/>
                <a:ea typeface="Malgun Gothic" panose="020B0503020000020004" pitchFamily="34" charset="-127"/>
              </a:rPr>
              <a:t>The </a:t>
            </a:r>
            <a:r>
              <a:rPr lang="en-US" sz="3300" b="1" u="sng" dirty="0">
                <a:solidFill>
                  <a:srgbClr val="FF0000"/>
                </a:solidFill>
                <a:highlight>
                  <a:srgbClr val="FFFF00"/>
                </a:highlight>
                <a:latin typeface="ArialMT"/>
                <a:ea typeface="Malgun Gothic" panose="020B0503020000020004" pitchFamily="34" charset="-127"/>
              </a:rPr>
              <a:t>angle of a line </a:t>
            </a:r>
            <a:r>
              <a:rPr lang="en-US" sz="3300" b="1" dirty="0">
                <a:solidFill>
                  <a:srgbClr val="002060"/>
                </a:solidFill>
                <a:highlight>
                  <a:srgbClr val="FFFF00"/>
                </a:highlight>
                <a:latin typeface="ArialMT"/>
                <a:ea typeface="Malgun Gothic" panose="020B0503020000020004" pitchFamily="34" charset="-127"/>
              </a:rPr>
              <a:t>on a graph is called </a:t>
            </a:r>
            <a:r>
              <a:rPr lang="en-US" sz="3300" b="1" u="sng" dirty="0">
                <a:solidFill>
                  <a:srgbClr val="FF0000"/>
                </a:solidFill>
                <a:highlight>
                  <a:srgbClr val="FFFF00"/>
                </a:highlight>
                <a:latin typeface="ArialMT"/>
                <a:ea typeface="Malgun Gothic" panose="020B0503020000020004" pitchFamily="34" charset="-127"/>
              </a:rPr>
              <a:t>slope.</a:t>
            </a:r>
          </a:p>
          <a:p>
            <a:r>
              <a:rPr lang="en-US" sz="3300" b="1" dirty="0">
                <a:solidFill>
                  <a:srgbClr val="002060"/>
                </a:solidFill>
                <a:latin typeface="ArialMT"/>
                <a:ea typeface="Malgun Gothic" panose="020B0503020000020004" pitchFamily="34" charset="-127"/>
              </a:rPr>
              <a:t> The slope tells you how one variable changes in relation to the other variable in the graph. </a:t>
            </a:r>
          </a:p>
          <a:p>
            <a:r>
              <a:rPr lang="en-US" sz="3300" b="1" dirty="0">
                <a:solidFill>
                  <a:srgbClr val="002060"/>
                </a:solidFill>
                <a:latin typeface="ArialMT"/>
                <a:ea typeface="Malgun Gothic" panose="020B0503020000020004" pitchFamily="34" charset="-127"/>
              </a:rPr>
              <a:t>In other words, </a:t>
            </a:r>
            <a:r>
              <a:rPr lang="en-US" sz="3300" b="1" u="sng" dirty="0">
                <a:solidFill>
                  <a:srgbClr val="FF0000"/>
                </a:solidFill>
                <a:latin typeface="ArialMT"/>
                <a:ea typeface="Malgun Gothic" panose="020B0503020000020004" pitchFamily="34" charset="-127"/>
              </a:rPr>
              <a:t>slope tells you the rate of change. </a:t>
            </a:r>
          </a:p>
          <a:p>
            <a:r>
              <a:rPr lang="en-US" sz="3300" b="1" dirty="0">
                <a:solidFill>
                  <a:srgbClr val="002060"/>
                </a:solidFill>
                <a:latin typeface="ArialMT"/>
                <a:ea typeface="Malgun Gothic" panose="020B0503020000020004" pitchFamily="34" charset="-127"/>
              </a:rPr>
              <a:t>You can calculate the slope of a line by dividing the rise by the run. </a:t>
            </a:r>
          </a:p>
          <a:p>
            <a:r>
              <a:rPr lang="en-US" sz="3300" b="1" dirty="0">
                <a:solidFill>
                  <a:srgbClr val="002060"/>
                </a:solidFill>
                <a:latin typeface="ArialMT"/>
                <a:ea typeface="Malgun Gothic" panose="020B0503020000020004" pitchFamily="34" charset="-127"/>
              </a:rPr>
              <a:t>The </a:t>
            </a:r>
            <a:r>
              <a:rPr lang="en-US" sz="3300" b="1" u="sng" dirty="0">
                <a:solidFill>
                  <a:srgbClr val="FF0000"/>
                </a:solidFill>
                <a:highlight>
                  <a:srgbClr val="FFFF00"/>
                </a:highlight>
                <a:latin typeface="ArialMT"/>
                <a:ea typeface="Malgun Gothic" panose="020B0503020000020004" pitchFamily="34" charset="-127"/>
              </a:rPr>
              <a:t>rise</a:t>
            </a:r>
            <a:r>
              <a:rPr lang="en-US" sz="3300" b="1" dirty="0">
                <a:solidFill>
                  <a:srgbClr val="002060"/>
                </a:solidFill>
                <a:latin typeface="ArialMT"/>
                <a:ea typeface="Malgun Gothic" panose="020B0503020000020004" pitchFamily="34" charset="-127"/>
              </a:rPr>
              <a:t> is the vertical difference between any two points on the line. </a:t>
            </a:r>
          </a:p>
          <a:p>
            <a:r>
              <a:rPr lang="en-US" sz="3300" b="1" dirty="0">
                <a:solidFill>
                  <a:srgbClr val="002060"/>
                </a:solidFill>
                <a:latin typeface="ArialMT"/>
                <a:ea typeface="Malgun Gothic" panose="020B0503020000020004" pitchFamily="34" charset="-127"/>
              </a:rPr>
              <a:t>The </a:t>
            </a:r>
            <a:r>
              <a:rPr lang="en-US" sz="3300" b="1" u="sng" dirty="0">
                <a:solidFill>
                  <a:srgbClr val="FF0000"/>
                </a:solidFill>
                <a:highlight>
                  <a:srgbClr val="FFFF00"/>
                </a:highlight>
                <a:latin typeface="ArialMT"/>
                <a:ea typeface="Malgun Gothic" panose="020B0503020000020004" pitchFamily="34" charset="-127"/>
              </a:rPr>
              <a:t>run </a:t>
            </a:r>
            <a:r>
              <a:rPr lang="en-US" sz="3300" b="1" dirty="0">
                <a:solidFill>
                  <a:srgbClr val="002060"/>
                </a:solidFill>
                <a:latin typeface="ArialMT"/>
                <a:ea typeface="Malgun Gothic" panose="020B0503020000020004" pitchFamily="34" charset="-127"/>
              </a:rPr>
              <a:t>is the horizontal difference between the same two points. </a:t>
            </a:r>
            <a:br>
              <a:rPr lang="en-US" sz="1800" dirty="0">
                <a:effectLst/>
                <a:latin typeface="ArialMT"/>
                <a:ea typeface="Malgun Gothic" panose="020B0503020000020004" pitchFamily="34" charset="-127"/>
                <a:cs typeface="Arial" panose="020B0604020202020204" pitchFamily="34" charset="0"/>
              </a:rPr>
            </a:br>
            <a:endParaRPr lang="en-US" sz="1800" dirty="0">
              <a:effectLst/>
              <a:latin typeface="ArialMT"/>
              <a:ea typeface="Malgun Gothic" panose="020B0503020000020004" pitchFamily="34" charset="-127"/>
              <a:cs typeface="Arial" panose="020B0604020202020204" pitchFamily="34" charset="0"/>
            </a:endParaRPr>
          </a:p>
          <a:p>
            <a:pPr marL="0" indent="0" algn="ctr">
              <a:buNone/>
            </a:pPr>
            <a:r>
              <a:rPr lang="en-US" sz="5100" b="1" dirty="0">
                <a:solidFill>
                  <a:srgbClr val="00B0F0"/>
                </a:solidFill>
                <a:effectLst/>
                <a:highlight>
                  <a:srgbClr val="FFFF00"/>
                </a:highlight>
                <a:latin typeface="ArialMT"/>
                <a:ea typeface="Malgun Gothic" panose="020B0503020000020004" pitchFamily="34" charset="-127"/>
                <a:cs typeface="Arial" panose="020B0604020202020204" pitchFamily="34" charset="0"/>
              </a:rPr>
              <a:t>Slope=Rise / Run </a:t>
            </a:r>
          </a:p>
          <a:p>
            <a:endParaRPr lang="en-US" dirty="0"/>
          </a:p>
        </p:txBody>
      </p:sp>
      <p:pic>
        <p:nvPicPr>
          <p:cNvPr id="6" name="Picture 5">
            <a:extLst>
              <a:ext uri="{FF2B5EF4-FFF2-40B4-BE49-F238E27FC236}">
                <a16:creationId xmlns:a16="http://schemas.microsoft.com/office/drawing/2014/main" id="{6176DE64-8CF4-32FC-82B9-E7044E0F4699}"/>
              </a:ext>
            </a:extLst>
          </p:cNvPr>
          <p:cNvPicPr>
            <a:picLocks noChangeAspect="1"/>
          </p:cNvPicPr>
          <p:nvPr/>
        </p:nvPicPr>
        <p:blipFill rotWithShape="1">
          <a:blip r:embed="rId2"/>
          <a:srcRect l="37077" t="48304" r="45767" b="22305"/>
          <a:stretch/>
        </p:blipFill>
        <p:spPr>
          <a:xfrm>
            <a:off x="6294782" y="689113"/>
            <a:ext cx="5826097" cy="6087607"/>
          </a:xfrm>
          <a:prstGeom prst="rect">
            <a:avLst/>
          </a:prstGeom>
        </p:spPr>
      </p:pic>
    </p:spTree>
    <p:extLst>
      <p:ext uri="{BB962C8B-B14F-4D97-AF65-F5344CB8AC3E}">
        <p14:creationId xmlns:p14="http://schemas.microsoft.com/office/powerpoint/2010/main" val="170649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FE9F6-6DC6-4ECE-A369-EB99E8F135CB}"/>
              </a:ext>
            </a:extLst>
          </p:cNvPr>
          <p:cNvSpPr>
            <a:spLocks noGrp="1"/>
          </p:cNvSpPr>
          <p:nvPr>
            <p:ph idx="1"/>
          </p:nvPr>
        </p:nvSpPr>
        <p:spPr>
          <a:xfrm>
            <a:off x="203200" y="1221633"/>
            <a:ext cx="5963920" cy="2100687"/>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US" b="1" dirty="0">
                <a:solidFill>
                  <a:srgbClr val="002060"/>
                </a:solidFill>
                <a:latin typeface="ArialMT"/>
                <a:ea typeface="Malgun Gothic" panose="020B0503020000020004" pitchFamily="34" charset="-127"/>
              </a:rPr>
              <a:t>The points in the graph show a rise of 50 meters and a run of 2 seconds. </a:t>
            </a:r>
          </a:p>
          <a:p>
            <a:r>
              <a:rPr lang="en-US" b="1" dirty="0">
                <a:solidFill>
                  <a:srgbClr val="002060"/>
                </a:solidFill>
                <a:latin typeface="ArialMT"/>
                <a:ea typeface="Malgun Gothic" panose="020B0503020000020004" pitchFamily="34" charset="-127"/>
              </a:rPr>
              <a:t>To find the slope, divide 50 meters by 2 seconds. The slope is 25 meters per second. </a:t>
            </a:r>
          </a:p>
          <a:p>
            <a:endParaRPr lang="en-US" dirty="0"/>
          </a:p>
        </p:txBody>
      </p:sp>
      <p:pic>
        <p:nvPicPr>
          <p:cNvPr id="4" name="Picture 3">
            <a:extLst>
              <a:ext uri="{FF2B5EF4-FFF2-40B4-BE49-F238E27FC236}">
                <a16:creationId xmlns:a16="http://schemas.microsoft.com/office/drawing/2014/main" id="{3D220FFD-DDD0-B24B-BCBA-DFADBBBAA091}"/>
              </a:ext>
            </a:extLst>
          </p:cNvPr>
          <p:cNvPicPr>
            <a:picLocks noChangeAspect="1"/>
          </p:cNvPicPr>
          <p:nvPr/>
        </p:nvPicPr>
        <p:blipFill rotWithShape="1">
          <a:blip r:embed="rId2"/>
          <a:srcRect l="37077" t="48304" r="45767" b="22305"/>
          <a:stretch/>
        </p:blipFill>
        <p:spPr>
          <a:xfrm>
            <a:off x="6243982" y="617993"/>
            <a:ext cx="5826097" cy="6087607"/>
          </a:xfrm>
          <a:prstGeom prst="rect">
            <a:avLst/>
          </a:prstGeom>
        </p:spPr>
      </p:pic>
    </p:spTree>
    <p:extLst>
      <p:ext uri="{BB962C8B-B14F-4D97-AF65-F5344CB8AC3E}">
        <p14:creationId xmlns:p14="http://schemas.microsoft.com/office/powerpoint/2010/main" val="4086173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FE9F6-6DC6-4ECE-A369-EB99E8F135CB}"/>
              </a:ext>
            </a:extLst>
          </p:cNvPr>
          <p:cNvSpPr>
            <a:spLocks noGrp="1"/>
          </p:cNvSpPr>
          <p:nvPr>
            <p:ph idx="1"/>
          </p:nvPr>
        </p:nvSpPr>
        <p:spPr>
          <a:xfrm>
            <a:off x="0" y="0"/>
            <a:ext cx="12192000" cy="3429000"/>
          </a:xfrm>
        </p:spPr>
        <p:style>
          <a:lnRef idx="2">
            <a:schemeClr val="accent2"/>
          </a:lnRef>
          <a:fillRef idx="1">
            <a:schemeClr val="lt1"/>
          </a:fillRef>
          <a:effectRef idx="0">
            <a:schemeClr val="accent2"/>
          </a:effectRef>
          <a:fontRef idx="minor">
            <a:schemeClr val="dk1"/>
          </a:fontRef>
        </p:style>
        <p:txBody>
          <a:bodyPr>
            <a:normAutofit/>
          </a:bodyPr>
          <a:lstStyle/>
          <a:p>
            <a:r>
              <a:rPr lang="en-US" sz="2300" b="1" dirty="0">
                <a:solidFill>
                  <a:srgbClr val="002060"/>
                </a:solidFill>
                <a:latin typeface="ArialMT"/>
                <a:ea typeface="Malgun Gothic" panose="020B0503020000020004" pitchFamily="34" charset="-127"/>
              </a:rPr>
              <a:t>What do you notice about the units of slope? </a:t>
            </a:r>
          </a:p>
          <a:p>
            <a:r>
              <a:rPr lang="en-US" sz="2300" b="1" dirty="0">
                <a:solidFill>
                  <a:srgbClr val="002060"/>
                </a:solidFill>
                <a:latin typeface="ArialMT"/>
                <a:ea typeface="Malgun Gothic" panose="020B0503020000020004" pitchFamily="34" charset="-127"/>
              </a:rPr>
              <a:t>On a distance-versus-time graph,</a:t>
            </a:r>
            <a:r>
              <a:rPr lang="en-US" sz="2300" b="1" dirty="0">
                <a:solidFill>
                  <a:srgbClr val="FF0000"/>
                </a:solidFill>
                <a:highlight>
                  <a:srgbClr val="FFFF00"/>
                </a:highlight>
                <a:latin typeface="ArialMT"/>
                <a:ea typeface="Malgun Gothic" panose="020B0503020000020004" pitchFamily="34" charset="-127"/>
              </a:rPr>
              <a:t> the units of the slope of the line are the same as the units for speed. </a:t>
            </a:r>
          </a:p>
          <a:p>
            <a:r>
              <a:rPr lang="en-US" sz="2300" b="1" dirty="0">
                <a:solidFill>
                  <a:srgbClr val="002060"/>
                </a:solidFill>
                <a:latin typeface="ArialMT"/>
                <a:ea typeface="Malgun Gothic" panose="020B0503020000020004" pitchFamily="34" charset="-127"/>
              </a:rPr>
              <a:t>Because speed is the rate that distance changes in relation to time, the slope of a distance-versus-time graph represents speed. </a:t>
            </a:r>
          </a:p>
          <a:p>
            <a:endParaRPr lang="en-US" dirty="0"/>
          </a:p>
        </p:txBody>
      </p:sp>
      <p:pic>
        <p:nvPicPr>
          <p:cNvPr id="1026" name="Picture 2" descr="See the source image">
            <a:extLst>
              <a:ext uri="{FF2B5EF4-FFF2-40B4-BE49-F238E27FC236}">
                <a16:creationId xmlns:a16="http://schemas.microsoft.com/office/drawing/2014/main" id="{DE19AE06-5C55-4276-A621-8DA8E13FB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399"/>
          <a:stretch/>
        </p:blipFill>
        <p:spPr bwMode="auto">
          <a:xfrm>
            <a:off x="2024490" y="2651760"/>
            <a:ext cx="7607190" cy="408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67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FE9F6-6DC6-4ECE-A369-EB99E8F135CB}"/>
              </a:ext>
            </a:extLst>
          </p:cNvPr>
          <p:cNvSpPr>
            <a:spLocks noGrp="1"/>
          </p:cNvSpPr>
          <p:nvPr>
            <p:ph idx="1"/>
          </p:nvPr>
        </p:nvSpPr>
        <p:spPr>
          <a:xfrm>
            <a:off x="1107440" y="81280"/>
            <a:ext cx="9418320" cy="1666240"/>
          </a:xfrm>
        </p:spPr>
        <p:style>
          <a:lnRef idx="2">
            <a:schemeClr val="accent2"/>
          </a:lnRef>
          <a:fillRef idx="1">
            <a:schemeClr val="lt1"/>
          </a:fillRef>
          <a:effectRef idx="0">
            <a:schemeClr val="accent2"/>
          </a:effectRef>
          <a:fontRef idx="minor">
            <a:schemeClr val="dk1"/>
          </a:fontRef>
        </p:style>
        <p:txBody>
          <a:bodyPr>
            <a:normAutofit/>
          </a:bodyPr>
          <a:lstStyle/>
          <a:p>
            <a:r>
              <a:rPr lang="en-US" sz="2300" b="1" dirty="0">
                <a:solidFill>
                  <a:srgbClr val="FF0000"/>
                </a:solidFill>
                <a:highlight>
                  <a:srgbClr val="FFFF00"/>
                </a:highlight>
                <a:latin typeface="ArialMT"/>
                <a:ea typeface="Malgun Gothic" panose="020B0503020000020004" pitchFamily="34" charset="-127"/>
              </a:rPr>
              <a:t>The steeper the slope is, the greater the speed. </a:t>
            </a:r>
          </a:p>
          <a:p>
            <a:r>
              <a:rPr lang="en-US" sz="2300" b="1" dirty="0">
                <a:solidFill>
                  <a:srgbClr val="002060"/>
                </a:solidFill>
                <a:latin typeface="ArialMT"/>
                <a:ea typeface="Malgun Gothic" panose="020B0503020000020004" pitchFamily="34" charset="-127"/>
              </a:rPr>
              <a:t>A constant slope represents motion at constant speed.</a:t>
            </a:r>
          </a:p>
          <a:p>
            <a:endParaRPr lang="en-US" dirty="0"/>
          </a:p>
        </p:txBody>
      </p:sp>
      <p:pic>
        <p:nvPicPr>
          <p:cNvPr id="4098" name="Picture 2" descr="Recognizing Acceleration &amp; Deceleration on Speed vs. Time Graphs | Study.com">
            <a:extLst>
              <a:ext uri="{FF2B5EF4-FFF2-40B4-BE49-F238E27FC236}">
                <a16:creationId xmlns:a16="http://schemas.microsoft.com/office/drawing/2014/main" id="{C07C72E9-FAD7-5597-8EA9-2092592DBD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749" r="-3334" b="29083"/>
          <a:stretch/>
        </p:blipFill>
        <p:spPr bwMode="auto">
          <a:xfrm>
            <a:off x="6722979" y="2540000"/>
            <a:ext cx="5390916" cy="35966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aphing Motion - 8TH-GRADE SCIENCE">
            <a:extLst>
              <a:ext uri="{FF2B5EF4-FFF2-40B4-BE49-F238E27FC236}">
                <a16:creationId xmlns:a16="http://schemas.microsoft.com/office/drawing/2014/main" id="{0EB8E14E-F15D-6AB9-58E3-E0B878072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 y="2062480"/>
            <a:ext cx="6285653" cy="471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99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68FDE6-2559-046F-9AFF-974149BF83A9}"/>
              </a:ext>
            </a:extLst>
          </p:cNvPr>
          <p:cNvPicPr>
            <a:picLocks noChangeAspect="1"/>
          </p:cNvPicPr>
          <p:nvPr/>
        </p:nvPicPr>
        <p:blipFill>
          <a:blip r:embed="rId2"/>
          <a:stretch>
            <a:fillRect/>
          </a:stretch>
        </p:blipFill>
        <p:spPr>
          <a:xfrm>
            <a:off x="261494" y="1398978"/>
            <a:ext cx="5834506" cy="4060044"/>
          </a:xfrm>
          <a:prstGeom prst="rect">
            <a:avLst/>
          </a:prstGeom>
        </p:spPr>
      </p:pic>
      <p:pic>
        <p:nvPicPr>
          <p:cNvPr id="7" name="Picture 6">
            <a:extLst>
              <a:ext uri="{FF2B5EF4-FFF2-40B4-BE49-F238E27FC236}">
                <a16:creationId xmlns:a16="http://schemas.microsoft.com/office/drawing/2014/main" id="{F7AD634A-4947-FE26-D490-D8DB5A2F7EFA}"/>
              </a:ext>
            </a:extLst>
          </p:cNvPr>
          <p:cNvPicPr>
            <a:picLocks noChangeAspect="1"/>
          </p:cNvPicPr>
          <p:nvPr/>
        </p:nvPicPr>
        <p:blipFill>
          <a:blip r:embed="rId3"/>
          <a:stretch>
            <a:fillRect/>
          </a:stretch>
        </p:blipFill>
        <p:spPr>
          <a:xfrm>
            <a:off x="6328375" y="1918280"/>
            <a:ext cx="5345594" cy="2853745"/>
          </a:xfrm>
          <a:prstGeom prst="rect">
            <a:avLst/>
          </a:prstGeom>
        </p:spPr>
      </p:pic>
    </p:spTree>
    <p:extLst>
      <p:ext uri="{BB962C8B-B14F-4D97-AF65-F5344CB8AC3E}">
        <p14:creationId xmlns:p14="http://schemas.microsoft.com/office/powerpoint/2010/main" val="208192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6159C-4B2F-44D4-BB30-E94FDFB8BB0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63476D2-F15B-41BE-8F32-97FD08E46643}"/>
              </a:ext>
            </a:extLst>
          </p:cNvPr>
          <p:cNvPicPr>
            <a:picLocks noGrp="1" noChangeAspect="1"/>
          </p:cNvPicPr>
          <p:nvPr>
            <p:ph idx="1"/>
          </p:nvPr>
        </p:nvPicPr>
        <p:blipFill rotWithShape="1">
          <a:blip r:embed="rId2"/>
          <a:srcRect l="2569" t="23828" r="44008" b="12825"/>
          <a:stretch/>
        </p:blipFill>
        <p:spPr>
          <a:xfrm>
            <a:off x="0" y="0"/>
            <a:ext cx="12192000" cy="6857999"/>
          </a:xfrm>
          <a:prstGeom prst="rect">
            <a:avLst/>
          </a:prstGeom>
        </p:spPr>
      </p:pic>
      <p:sp>
        <p:nvSpPr>
          <p:cNvPr id="5" name="Oval 4">
            <a:extLst>
              <a:ext uri="{FF2B5EF4-FFF2-40B4-BE49-F238E27FC236}">
                <a16:creationId xmlns:a16="http://schemas.microsoft.com/office/drawing/2014/main" id="{D17D19BF-A7B2-40FF-BAF5-CBAFC04F0D8A}"/>
              </a:ext>
            </a:extLst>
          </p:cNvPr>
          <p:cNvSpPr/>
          <p:nvPr/>
        </p:nvSpPr>
        <p:spPr>
          <a:xfrm>
            <a:off x="9435547" y="2438401"/>
            <a:ext cx="304800" cy="15902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57F2462-8B79-4243-B45C-E021CEBA169A}"/>
              </a:ext>
            </a:extLst>
          </p:cNvPr>
          <p:cNvSpPr/>
          <p:nvPr/>
        </p:nvSpPr>
        <p:spPr>
          <a:xfrm flipH="1">
            <a:off x="11360425" y="1126436"/>
            <a:ext cx="274983" cy="18553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05EC7A-BB9A-4F7D-A323-B12C64FCECC6}"/>
              </a:ext>
            </a:extLst>
          </p:cNvPr>
          <p:cNvSpPr txBox="1"/>
          <p:nvPr/>
        </p:nvSpPr>
        <p:spPr>
          <a:xfrm>
            <a:off x="8958468" y="2055813"/>
            <a:ext cx="12589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C(1,25)</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D6E7505-932E-4E66-B7E4-0F888D59331B}"/>
              </a:ext>
            </a:extLst>
          </p:cNvPr>
          <p:cNvSpPr txBox="1"/>
          <p:nvPr/>
        </p:nvSpPr>
        <p:spPr>
          <a:xfrm>
            <a:off x="10722665" y="827851"/>
            <a:ext cx="12589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D(4,100)</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AE76144-FF2E-4F85-A2D4-0CDF4A1BCFA5}"/>
              </a:ext>
            </a:extLst>
          </p:cNvPr>
          <p:cNvSpPr txBox="1"/>
          <p:nvPr/>
        </p:nvSpPr>
        <p:spPr>
          <a:xfrm>
            <a:off x="573157" y="4520981"/>
            <a:ext cx="43566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Slope=Rise/Run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Slope=(100-25)/(4-1)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Slope=75/3=25 m/s.</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CACEDDD-6EC0-4A5F-AF73-5197AF7E0AF0}"/>
              </a:ext>
            </a:extLst>
          </p:cNvPr>
          <p:cNvSpPr txBox="1"/>
          <p:nvPr/>
        </p:nvSpPr>
        <p:spPr>
          <a:xfrm>
            <a:off x="573157" y="5846026"/>
            <a:ext cx="43566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25 m/s.</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05FA3DA-1128-47C8-8516-24425D6A5B30}"/>
              </a:ext>
            </a:extLst>
          </p:cNvPr>
          <p:cNvSpPr txBox="1"/>
          <p:nvPr/>
        </p:nvSpPr>
        <p:spPr>
          <a:xfrm>
            <a:off x="6995491" y="5934669"/>
            <a:ext cx="43566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Y=mx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Y=25*4=100m</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6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additive="base">
                                        <p:cTn id="3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 calcmode="lin" valueType="num">
                                      <p:cBhvr additive="base">
                                        <p:cTn id="3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 calcmode="lin" valueType="num">
                                      <p:cBhvr additive="base">
                                        <p:cTn id="4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 calcmode="lin" valueType="num">
                                      <p:cBhvr additive="base">
                                        <p:cTn id="4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 calcmode="lin" valueType="num">
                                      <p:cBhvr additive="base">
                                        <p:cTn id="5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B2B3-3BF2-44B9-B5BE-A2936728E33D}"/>
              </a:ext>
            </a:extLst>
          </p:cNvPr>
          <p:cNvSpPr>
            <a:spLocks noGrp="1"/>
          </p:cNvSpPr>
          <p:nvPr>
            <p:ph type="title"/>
          </p:nvPr>
        </p:nvSpPr>
        <p:spPr>
          <a:xfrm>
            <a:off x="0" y="-242059"/>
            <a:ext cx="10515600" cy="1325563"/>
          </a:xfrm>
        </p:spPr>
        <p:txBody>
          <a:bodyPr>
            <a:normAutofit/>
          </a:bodyPr>
          <a:lstStyle/>
          <a:p>
            <a:r>
              <a:rPr lang="en-US" sz="32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rPr>
              <a:t>Describing Velocity:</a:t>
            </a:r>
            <a:endParaRPr lang="en-US" sz="2400" b="1" u="sng" dirty="0">
              <a:solidFill>
                <a:srgbClr val="FF0000"/>
              </a:solidFill>
              <a:effectLst>
                <a:outerShdw blurRad="38100" dist="38100" dir="2700000" algn="tl">
                  <a:srgbClr val="000000">
                    <a:alpha val="43137"/>
                  </a:srgbClr>
                </a:outerShdw>
              </a:effectLst>
              <a:highlight>
                <a:srgbClr val="FFFF00"/>
              </a:highlight>
            </a:endParaRPr>
          </a:p>
        </p:txBody>
      </p:sp>
      <p:sp>
        <p:nvSpPr>
          <p:cNvPr id="3" name="Content Placeholder 2">
            <a:extLst>
              <a:ext uri="{FF2B5EF4-FFF2-40B4-BE49-F238E27FC236}">
                <a16:creationId xmlns:a16="http://schemas.microsoft.com/office/drawing/2014/main" id="{070B6B6A-1EA1-4886-B438-CAA2954265DD}"/>
              </a:ext>
            </a:extLst>
          </p:cNvPr>
          <p:cNvSpPr>
            <a:spLocks noGrp="1"/>
          </p:cNvSpPr>
          <p:nvPr>
            <p:ph idx="1"/>
          </p:nvPr>
        </p:nvSpPr>
        <p:spPr>
          <a:xfrm>
            <a:off x="1" y="849824"/>
            <a:ext cx="5999922" cy="5774496"/>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US" sz="2300" b="1" dirty="0">
                <a:solidFill>
                  <a:srgbClr val="002060"/>
                </a:solidFill>
                <a:latin typeface="ArialMT"/>
                <a:ea typeface="Malgun Gothic" panose="020B0503020000020004" pitchFamily="34" charset="-127"/>
              </a:rPr>
              <a:t>To describe an object's motion, you also need to know its direction. </a:t>
            </a:r>
          </a:p>
          <a:p>
            <a:r>
              <a:rPr lang="en-US" sz="2300" b="1" dirty="0">
                <a:solidFill>
                  <a:srgbClr val="002060"/>
                </a:solidFill>
                <a:highlight>
                  <a:srgbClr val="FFFF00"/>
                </a:highlight>
                <a:latin typeface="ArialMT"/>
                <a:ea typeface="Malgun Gothic" panose="020B0503020000020004" pitchFamily="34" charset="-127"/>
              </a:rPr>
              <a:t>The speed at which an object travels in a given direction is called </a:t>
            </a:r>
            <a:r>
              <a:rPr lang="en-US" sz="2600" b="1" u="sng" dirty="0">
                <a:solidFill>
                  <a:srgbClr val="FF0000"/>
                </a:solidFill>
                <a:highlight>
                  <a:srgbClr val="FFFF00"/>
                </a:highlight>
                <a:latin typeface="ArialMT"/>
                <a:ea typeface="Malgun Gothic" panose="020B0503020000020004" pitchFamily="34" charset="-127"/>
              </a:rPr>
              <a:t>velocity. </a:t>
            </a:r>
          </a:p>
          <a:p>
            <a:r>
              <a:rPr lang="en-US" sz="2300" b="1" dirty="0">
                <a:solidFill>
                  <a:srgbClr val="002060"/>
                </a:solidFill>
                <a:latin typeface="ArialMT"/>
                <a:ea typeface="Malgun Gothic" panose="020B0503020000020004" pitchFamily="34" charset="-127"/>
              </a:rPr>
              <a:t>In certain situations, describing the velocity of moving objects is important. </a:t>
            </a:r>
          </a:p>
          <a:p>
            <a:r>
              <a:rPr lang="en-US" sz="2300" b="1" dirty="0">
                <a:solidFill>
                  <a:srgbClr val="002060"/>
                </a:solidFill>
                <a:latin typeface="ArialMT"/>
                <a:ea typeface="Malgun Gothic" panose="020B0503020000020004" pitchFamily="34" charset="-127"/>
              </a:rPr>
              <a:t>For example, air traffic controllers must keep close track of the velocities of aircrafts. </a:t>
            </a:r>
          </a:p>
          <a:p>
            <a:r>
              <a:rPr lang="en-US" sz="2300" b="1" dirty="0">
                <a:solidFill>
                  <a:srgbClr val="002060"/>
                </a:solidFill>
                <a:latin typeface="ArialMT"/>
                <a:ea typeface="Malgun Gothic" panose="020B0503020000020004" pitchFamily="34" charset="-127"/>
              </a:rPr>
              <a:t>These velocities change as airplanes move overhead and on the runways. </a:t>
            </a:r>
          </a:p>
          <a:p>
            <a:r>
              <a:rPr lang="en-US" sz="2300" b="1" dirty="0">
                <a:solidFill>
                  <a:srgbClr val="002060"/>
                </a:solidFill>
                <a:latin typeface="ArialMT"/>
                <a:ea typeface="Malgun Gothic" panose="020B0503020000020004" pitchFamily="34" charset="-127"/>
              </a:rPr>
              <a:t>An error in determining a velocity, either in speed or in direction, could lead to a collision</a:t>
            </a:r>
          </a:p>
        </p:txBody>
      </p:sp>
      <p:pic>
        <p:nvPicPr>
          <p:cNvPr id="2050" name="Picture 2" descr="Laws of Motion - EWT">
            <a:extLst>
              <a:ext uri="{FF2B5EF4-FFF2-40B4-BE49-F238E27FC236}">
                <a16:creationId xmlns:a16="http://schemas.microsoft.com/office/drawing/2014/main" id="{FD0AC202-9B1E-4FB4-B181-9561C8AC5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9923" y="727904"/>
            <a:ext cx="6192078" cy="574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256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2B7A2B-9387-4C52-85C3-049616B66F03}"/>
              </a:ext>
            </a:extLst>
          </p:cNvPr>
          <p:cNvPicPr>
            <a:picLocks noGrp="1" noChangeAspect="1"/>
          </p:cNvPicPr>
          <p:nvPr>
            <p:ph idx="1"/>
          </p:nvPr>
        </p:nvPicPr>
        <p:blipFill rotWithShape="1">
          <a:blip r:embed="rId2"/>
          <a:srcRect t="22915" r="43665" b="61858"/>
          <a:stretch/>
        </p:blipFill>
        <p:spPr>
          <a:xfrm>
            <a:off x="0" y="0"/>
            <a:ext cx="5605668" cy="1948070"/>
          </a:xfrm>
          <a:prstGeom prst="rect">
            <a:avLst/>
          </a:prstGeom>
        </p:spPr>
      </p:pic>
      <p:pic>
        <p:nvPicPr>
          <p:cNvPr id="5" name="Picture 4">
            <a:extLst>
              <a:ext uri="{FF2B5EF4-FFF2-40B4-BE49-F238E27FC236}">
                <a16:creationId xmlns:a16="http://schemas.microsoft.com/office/drawing/2014/main" id="{113792B3-AC07-4FAE-B3EC-09DAC8E8E6C2}"/>
              </a:ext>
            </a:extLst>
          </p:cNvPr>
          <p:cNvPicPr>
            <a:picLocks noChangeAspect="1"/>
          </p:cNvPicPr>
          <p:nvPr/>
        </p:nvPicPr>
        <p:blipFill rotWithShape="1">
          <a:blip r:embed="rId3"/>
          <a:srcRect l="2282" t="22209" r="43696" b="14572"/>
          <a:stretch/>
        </p:blipFill>
        <p:spPr>
          <a:xfrm>
            <a:off x="5605670" y="2524540"/>
            <a:ext cx="6586330" cy="4333460"/>
          </a:xfrm>
          <a:prstGeom prst="rect">
            <a:avLst/>
          </a:prstGeom>
        </p:spPr>
      </p:pic>
      <p:pic>
        <p:nvPicPr>
          <p:cNvPr id="6" name="Picture 5">
            <a:extLst>
              <a:ext uri="{FF2B5EF4-FFF2-40B4-BE49-F238E27FC236}">
                <a16:creationId xmlns:a16="http://schemas.microsoft.com/office/drawing/2014/main" id="{2E585165-7AA0-4401-BFF7-9F2658909EA5}"/>
              </a:ext>
            </a:extLst>
          </p:cNvPr>
          <p:cNvPicPr>
            <a:picLocks noChangeAspect="1"/>
          </p:cNvPicPr>
          <p:nvPr/>
        </p:nvPicPr>
        <p:blipFill rotWithShape="1">
          <a:blip r:embed="rId4"/>
          <a:srcRect l="2500" t="30328" r="43479" b="37386"/>
          <a:stretch/>
        </p:blipFill>
        <p:spPr>
          <a:xfrm>
            <a:off x="5605669" y="0"/>
            <a:ext cx="6586331" cy="2524540"/>
          </a:xfrm>
          <a:prstGeom prst="rect">
            <a:avLst/>
          </a:prstGeom>
        </p:spPr>
      </p:pic>
      <p:pic>
        <p:nvPicPr>
          <p:cNvPr id="2" name="Picture 1">
            <a:extLst>
              <a:ext uri="{FF2B5EF4-FFF2-40B4-BE49-F238E27FC236}">
                <a16:creationId xmlns:a16="http://schemas.microsoft.com/office/drawing/2014/main" id="{9017E4B1-6ED8-417D-9089-C3996C974B1E}"/>
              </a:ext>
            </a:extLst>
          </p:cNvPr>
          <p:cNvPicPr>
            <a:picLocks noChangeAspect="1"/>
          </p:cNvPicPr>
          <p:nvPr/>
        </p:nvPicPr>
        <p:blipFill rotWithShape="1">
          <a:blip r:embed="rId5"/>
          <a:srcRect l="55000" t="73635" r="21413" b="17859"/>
          <a:stretch/>
        </p:blipFill>
        <p:spPr>
          <a:xfrm>
            <a:off x="0" y="1948070"/>
            <a:ext cx="5605667" cy="1948070"/>
          </a:xfrm>
          <a:prstGeom prst="rect">
            <a:avLst/>
          </a:prstGeom>
        </p:spPr>
      </p:pic>
      <p:pic>
        <p:nvPicPr>
          <p:cNvPr id="3" name="Picture 2">
            <a:extLst>
              <a:ext uri="{FF2B5EF4-FFF2-40B4-BE49-F238E27FC236}">
                <a16:creationId xmlns:a16="http://schemas.microsoft.com/office/drawing/2014/main" id="{42F425EC-B35B-4EFC-B0B9-6E0502CE01B6}"/>
              </a:ext>
            </a:extLst>
          </p:cNvPr>
          <p:cNvPicPr>
            <a:picLocks noChangeAspect="1"/>
          </p:cNvPicPr>
          <p:nvPr/>
        </p:nvPicPr>
        <p:blipFill rotWithShape="1">
          <a:blip r:embed="rId6"/>
          <a:srcRect l="43478" t="52948" r="45109" b="26366"/>
          <a:stretch/>
        </p:blipFill>
        <p:spPr>
          <a:xfrm>
            <a:off x="7487478" y="2392017"/>
            <a:ext cx="4704522" cy="2272747"/>
          </a:xfrm>
          <a:prstGeom prst="rect">
            <a:avLst/>
          </a:prstGeom>
        </p:spPr>
      </p:pic>
      <p:sp>
        <p:nvSpPr>
          <p:cNvPr id="8" name="TextBox 7">
            <a:extLst>
              <a:ext uri="{FF2B5EF4-FFF2-40B4-BE49-F238E27FC236}">
                <a16:creationId xmlns:a16="http://schemas.microsoft.com/office/drawing/2014/main" id="{10820BC2-E547-45CC-B348-C87FD56633C7}"/>
              </a:ext>
            </a:extLst>
          </p:cNvPr>
          <p:cNvSpPr txBox="1"/>
          <p:nvPr/>
        </p:nvSpPr>
        <p:spPr>
          <a:xfrm>
            <a:off x="7838659" y="974035"/>
            <a:ext cx="21203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Direction</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080AE20-2390-BF0E-462A-A2BA2ECFCFD5}"/>
              </a:ext>
            </a:extLst>
          </p:cNvPr>
          <p:cNvSpPr/>
          <p:nvPr/>
        </p:nvSpPr>
        <p:spPr>
          <a:xfrm>
            <a:off x="1586588" y="3992075"/>
            <a:ext cx="219130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Pg.132</a:t>
            </a:r>
          </a:p>
        </p:txBody>
      </p:sp>
    </p:spTree>
    <p:extLst>
      <p:ext uri="{BB962C8B-B14F-4D97-AF65-F5344CB8AC3E}">
        <p14:creationId xmlns:p14="http://schemas.microsoft.com/office/powerpoint/2010/main" val="269892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9A01-CA88-489C-BCD4-966A3BFC5460}"/>
              </a:ext>
            </a:extLst>
          </p:cNvPr>
          <p:cNvSpPr>
            <a:spLocks noGrp="1"/>
          </p:cNvSpPr>
          <p:nvPr>
            <p:ph type="title"/>
          </p:nvPr>
        </p:nvSpPr>
        <p:spPr>
          <a:xfrm>
            <a:off x="-101600" y="-242059"/>
            <a:ext cx="10515600" cy="1325563"/>
          </a:xfrm>
        </p:spPr>
        <p:txBody>
          <a:bodyPr>
            <a:normAutofit/>
          </a:bodyPr>
          <a:lstStyle/>
          <a:p>
            <a:r>
              <a:rPr lang="en-US" sz="40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cs typeface="Arial" panose="020B0604020202020204" pitchFamily="34" charset="0"/>
              </a:rPr>
              <a:t>Determining Acceleration:</a:t>
            </a:r>
            <a:endParaRPr lang="en-US" sz="3200" b="1" u="sng" dirty="0">
              <a:solidFill>
                <a:srgbClr val="FF0000"/>
              </a:solidFill>
              <a:effectLst>
                <a:outerShdw blurRad="38100" dist="38100" dir="2700000" algn="tl">
                  <a:srgbClr val="000000">
                    <a:alpha val="43137"/>
                  </a:srgbClr>
                </a:outerShdw>
              </a:effectLst>
              <a:highlight>
                <a:srgbClr val="FFFF00"/>
              </a:highlight>
            </a:endParaRPr>
          </a:p>
        </p:txBody>
      </p:sp>
      <p:sp>
        <p:nvSpPr>
          <p:cNvPr id="3" name="Content Placeholder 2">
            <a:extLst>
              <a:ext uri="{FF2B5EF4-FFF2-40B4-BE49-F238E27FC236}">
                <a16:creationId xmlns:a16="http://schemas.microsoft.com/office/drawing/2014/main" id="{8F4E34B4-1D36-47F9-8A00-1E2A1C4417C0}"/>
              </a:ext>
            </a:extLst>
          </p:cNvPr>
          <p:cNvSpPr>
            <a:spLocks noGrp="1"/>
          </p:cNvSpPr>
          <p:nvPr>
            <p:ph idx="1"/>
          </p:nvPr>
        </p:nvSpPr>
        <p:spPr>
          <a:xfrm>
            <a:off x="0" y="809184"/>
            <a:ext cx="6096000" cy="5774496"/>
          </a:xfrm>
        </p:spPr>
        <p:style>
          <a:lnRef idx="2">
            <a:schemeClr val="accent2"/>
          </a:lnRef>
          <a:fillRef idx="1">
            <a:schemeClr val="lt1"/>
          </a:fillRef>
          <a:effectRef idx="0">
            <a:schemeClr val="accent2"/>
          </a:effectRef>
          <a:fontRef idx="minor">
            <a:schemeClr val="dk1"/>
          </a:fontRef>
        </p:style>
        <p:txBody>
          <a:bodyPr>
            <a:normAutofit/>
          </a:bodyPr>
          <a:lstStyle/>
          <a:p>
            <a:r>
              <a:rPr lang="en-US" sz="2100" b="1" dirty="0">
                <a:solidFill>
                  <a:srgbClr val="002060"/>
                </a:solidFill>
                <a:latin typeface="ArialMT"/>
                <a:ea typeface="Malgun Gothic" panose="020B0503020000020004" pitchFamily="34" charset="-127"/>
              </a:rPr>
              <a:t>Speed and velocity are not the only ways to describe motion. </a:t>
            </a:r>
          </a:p>
          <a:p>
            <a:r>
              <a:rPr lang="en-US" sz="2100" b="1" dirty="0">
                <a:solidFill>
                  <a:srgbClr val="002060"/>
                </a:solidFill>
                <a:latin typeface="ArialMT"/>
                <a:ea typeface="Malgun Gothic" panose="020B0503020000020004" pitchFamily="34" charset="-127"/>
              </a:rPr>
              <a:t>Scientists define </a:t>
            </a:r>
            <a:r>
              <a:rPr lang="en-US" sz="2100" b="1" dirty="0">
                <a:solidFill>
                  <a:srgbClr val="FF0000"/>
                </a:solidFill>
                <a:highlight>
                  <a:srgbClr val="FFFF00"/>
                </a:highlight>
                <a:latin typeface="ArialMT"/>
                <a:ea typeface="Malgun Gothic" panose="020B0503020000020004" pitchFamily="34" charset="-127"/>
              </a:rPr>
              <a:t>acceleration </a:t>
            </a:r>
            <a:r>
              <a:rPr lang="en-US" sz="2100" b="1" dirty="0">
                <a:solidFill>
                  <a:srgbClr val="002060"/>
                </a:solidFill>
                <a:highlight>
                  <a:srgbClr val="FFFF00"/>
                </a:highlight>
                <a:latin typeface="ArialMT"/>
                <a:ea typeface="Malgun Gothic" panose="020B0503020000020004" pitchFamily="34" charset="-127"/>
              </a:rPr>
              <a:t>as the rate at which velocity changes.</a:t>
            </a:r>
          </a:p>
          <a:p>
            <a:endParaRPr lang="en-US" sz="2100" b="1" dirty="0">
              <a:solidFill>
                <a:srgbClr val="002060"/>
              </a:solidFill>
              <a:latin typeface="ArialMT"/>
              <a:ea typeface="Malgun Gothic" panose="020B0503020000020004" pitchFamily="34" charset="-127"/>
            </a:endParaRPr>
          </a:p>
          <a:p>
            <a:r>
              <a:rPr lang="en-US" sz="2100" b="1" dirty="0">
                <a:solidFill>
                  <a:srgbClr val="002060"/>
                </a:solidFill>
                <a:latin typeface="ArialMT"/>
                <a:ea typeface="Malgun Gothic" panose="020B0503020000020004" pitchFamily="34" charset="-127"/>
              </a:rPr>
              <a:t> </a:t>
            </a:r>
            <a:r>
              <a:rPr lang="en-US" sz="2100" b="1" dirty="0">
                <a:solidFill>
                  <a:srgbClr val="002060"/>
                </a:solidFill>
                <a:highlight>
                  <a:srgbClr val="FFFF00"/>
                </a:highlight>
                <a:latin typeface="ArialMT"/>
                <a:ea typeface="Malgun Gothic" panose="020B0503020000020004" pitchFamily="34" charset="-127"/>
              </a:rPr>
              <a:t>A change in velocity can involve a change in speed, direction, or both. </a:t>
            </a:r>
          </a:p>
          <a:p>
            <a:endParaRPr lang="en-US" sz="2100" b="1" dirty="0">
              <a:solidFill>
                <a:srgbClr val="002060"/>
              </a:solidFill>
              <a:highlight>
                <a:srgbClr val="FFFF00"/>
              </a:highlight>
              <a:latin typeface="ArialMT"/>
              <a:ea typeface="Malgun Gothic" panose="020B0503020000020004" pitchFamily="34" charset="-127"/>
            </a:endParaRPr>
          </a:p>
          <a:p>
            <a:r>
              <a:rPr lang="en-US" sz="2100" b="1" dirty="0">
                <a:solidFill>
                  <a:srgbClr val="002060"/>
                </a:solidFill>
                <a:highlight>
                  <a:srgbClr val="FFFF00"/>
                </a:highlight>
                <a:latin typeface="ArialMT"/>
                <a:ea typeface="Malgun Gothic" panose="020B0503020000020004" pitchFamily="34" charset="-127"/>
              </a:rPr>
              <a:t>In science, when an object accelerates, it increases speed, decreases speed, or changes direction. </a:t>
            </a:r>
            <a:br>
              <a:rPr lang="en-US" sz="1800" b="1" dirty="0">
                <a:effectLst/>
                <a:latin typeface="ArialMT"/>
                <a:ea typeface="Malgun Gothic" panose="020B0503020000020004" pitchFamily="34" charset="-127"/>
                <a:cs typeface="Arial" panose="020B0604020202020204" pitchFamily="34" charset="0"/>
              </a:rPr>
            </a:br>
            <a:endParaRPr lang="en-US" b="1" dirty="0"/>
          </a:p>
        </p:txBody>
      </p:sp>
      <p:pic>
        <p:nvPicPr>
          <p:cNvPr id="5" name="Picture 2" descr="What is acceleration? (article) | Khan Academy">
            <a:extLst>
              <a:ext uri="{FF2B5EF4-FFF2-40B4-BE49-F238E27FC236}">
                <a16:creationId xmlns:a16="http://schemas.microsoft.com/office/drawing/2014/main" id="{38B6B1BE-F493-4EB2-BDEB-43A42A926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530" y="1083504"/>
            <a:ext cx="5910470" cy="577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495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BF43-3230-42ED-AD7E-DA26A2AE556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347BC0F-2AF0-4D10-BB35-F50CC59FF685}"/>
              </a:ext>
            </a:extLst>
          </p:cNvPr>
          <p:cNvPicPr>
            <a:picLocks noGrp="1" noChangeAspect="1"/>
          </p:cNvPicPr>
          <p:nvPr>
            <p:ph idx="1"/>
          </p:nvPr>
        </p:nvPicPr>
        <p:blipFill rotWithShape="1">
          <a:blip r:embed="rId2"/>
          <a:srcRect l="2228" t="24742" r="43665" b="39625"/>
          <a:stretch/>
        </p:blipFill>
        <p:spPr>
          <a:xfrm>
            <a:off x="-172279" y="-119269"/>
            <a:ext cx="12192000" cy="3101009"/>
          </a:xfrm>
          <a:prstGeom prst="rect">
            <a:avLst/>
          </a:prstGeom>
        </p:spPr>
      </p:pic>
      <p:pic>
        <p:nvPicPr>
          <p:cNvPr id="5" name="Picture 4">
            <a:extLst>
              <a:ext uri="{FF2B5EF4-FFF2-40B4-BE49-F238E27FC236}">
                <a16:creationId xmlns:a16="http://schemas.microsoft.com/office/drawing/2014/main" id="{FD0FE48F-E176-4D9E-B41C-92728DC46F68}"/>
              </a:ext>
            </a:extLst>
          </p:cNvPr>
          <p:cNvPicPr>
            <a:picLocks noChangeAspect="1"/>
          </p:cNvPicPr>
          <p:nvPr/>
        </p:nvPicPr>
        <p:blipFill rotWithShape="1">
          <a:blip r:embed="rId3"/>
          <a:srcRect l="2282" t="19888" r="43587" b="12832"/>
          <a:stretch/>
        </p:blipFill>
        <p:spPr>
          <a:xfrm>
            <a:off x="0" y="3101008"/>
            <a:ext cx="12192000" cy="3756991"/>
          </a:xfrm>
          <a:prstGeom prst="rect">
            <a:avLst/>
          </a:prstGeom>
        </p:spPr>
      </p:pic>
      <p:pic>
        <p:nvPicPr>
          <p:cNvPr id="3" name="Picture 2">
            <a:extLst>
              <a:ext uri="{FF2B5EF4-FFF2-40B4-BE49-F238E27FC236}">
                <a16:creationId xmlns:a16="http://schemas.microsoft.com/office/drawing/2014/main" id="{EB03EA9B-B487-45B4-87CF-5813C7EBEFE7}"/>
              </a:ext>
            </a:extLst>
          </p:cNvPr>
          <p:cNvPicPr>
            <a:picLocks noChangeAspect="1"/>
          </p:cNvPicPr>
          <p:nvPr/>
        </p:nvPicPr>
        <p:blipFill rotWithShape="1">
          <a:blip r:embed="rId4"/>
          <a:srcRect l="19565" t="42315" r="45761" b="22305"/>
          <a:stretch/>
        </p:blipFill>
        <p:spPr>
          <a:xfrm>
            <a:off x="0" y="3101007"/>
            <a:ext cx="11847443" cy="3756993"/>
          </a:xfrm>
          <a:prstGeom prst="rect">
            <a:avLst/>
          </a:prstGeom>
        </p:spPr>
      </p:pic>
      <p:sp>
        <p:nvSpPr>
          <p:cNvPr id="7" name="Rectangle 6">
            <a:extLst>
              <a:ext uri="{FF2B5EF4-FFF2-40B4-BE49-F238E27FC236}">
                <a16:creationId xmlns:a16="http://schemas.microsoft.com/office/drawing/2014/main" id="{A1F79BFF-B6A4-BAFE-E748-42115A30913C}"/>
              </a:ext>
            </a:extLst>
          </p:cNvPr>
          <p:cNvSpPr/>
          <p:nvPr/>
        </p:nvSpPr>
        <p:spPr>
          <a:xfrm>
            <a:off x="6585308" y="5934669"/>
            <a:ext cx="219130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Pg.133</a:t>
            </a:r>
          </a:p>
        </p:txBody>
      </p:sp>
    </p:spTree>
    <p:extLst>
      <p:ext uri="{BB962C8B-B14F-4D97-AF65-F5344CB8AC3E}">
        <p14:creationId xmlns:p14="http://schemas.microsoft.com/office/powerpoint/2010/main" val="24923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C055-A078-47C6-963F-CB09089C7A53}"/>
              </a:ext>
            </a:extLst>
          </p:cNvPr>
          <p:cNvSpPr>
            <a:spLocks noGrp="1"/>
          </p:cNvSpPr>
          <p:nvPr>
            <p:ph type="title"/>
          </p:nvPr>
        </p:nvSpPr>
        <p:spPr>
          <a:xfrm>
            <a:off x="0" y="-249172"/>
            <a:ext cx="9905998" cy="1478570"/>
          </a:xfrm>
        </p:spPr>
        <p:txBody>
          <a:bodyPr>
            <a:normAutofit/>
          </a:bodyPr>
          <a:lstStyle/>
          <a:p>
            <a:r>
              <a:rPr lang="en-US" sz="40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rPr>
              <a:t>Calculating Acceleration:</a:t>
            </a:r>
            <a:endParaRPr lang="en-US" sz="3200" b="1" u="sng" dirty="0">
              <a:solidFill>
                <a:srgbClr val="FF0000"/>
              </a:solidFill>
              <a:effectLst>
                <a:outerShdw blurRad="38100" dist="38100" dir="2700000" algn="tl">
                  <a:srgbClr val="000000">
                    <a:alpha val="43137"/>
                  </a:srgbClr>
                </a:outerShdw>
              </a:effectLst>
              <a:highlight>
                <a:srgbClr val="FFFF00"/>
              </a:highlight>
            </a:endParaRPr>
          </a:p>
        </p:txBody>
      </p:sp>
      <p:sp>
        <p:nvSpPr>
          <p:cNvPr id="3" name="Content Placeholder 2">
            <a:extLst>
              <a:ext uri="{FF2B5EF4-FFF2-40B4-BE49-F238E27FC236}">
                <a16:creationId xmlns:a16="http://schemas.microsoft.com/office/drawing/2014/main" id="{1E055257-90AF-4733-8199-78172677FE20}"/>
              </a:ext>
            </a:extLst>
          </p:cNvPr>
          <p:cNvSpPr>
            <a:spLocks noGrp="1"/>
          </p:cNvSpPr>
          <p:nvPr>
            <p:ph idx="1"/>
          </p:nvPr>
        </p:nvSpPr>
        <p:spPr>
          <a:xfrm>
            <a:off x="157480" y="879862"/>
            <a:ext cx="12034520" cy="5703818"/>
          </a:xfrm>
        </p:spPr>
        <p:style>
          <a:lnRef idx="2">
            <a:schemeClr val="accent2"/>
          </a:lnRef>
          <a:fillRef idx="1">
            <a:schemeClr val="lt1"/>
          </a:fillRef>
          <a:effectRef idx="0">
            <a:schemeClr val="accent2"/>
          </a:effectRef>
          <a:fontRef idx="minor">
            <a:schemeClr val="dk1"/>
          </a:fontRef>
        </p:style>
        <p:txBody>
          <a:bodyPr>
            <a:normAutofit/>
          </a:bodyPr>
          <a:lstStyle/>
          <a:p>
            <a:r>
              <a:rPr lang="en-US" sz="2100" b="1" dirty="0">
                <a:solidFill>
                  <a:srgbClr val="002060"/>
                </a:solidFill>
                <a:latin typeface="ArialMT"/>
                <a:ea typeface="Malgun Gothic" panose="020B0503020000020004" pitchFamily="34" charset="-127"/>
              </a:rPr>
              <a:t>If an object is not changing direction, you can describe its acceleration as the rate at which its speed changes. </a:t>
            </a:r>
          </a:p>
          <a:p>
            <a:r>
              <a:rPr lang="en-US" sz="2100" b="1" dirty="0">
                <a:solidFill>
                  <a:srgbClr val="002060"/>
                </a:solidFill>
                <a:latin typeface="ArialMT"/>
                <a:ea typeface="Malgun Gothic" panose="020B0503020000020004" pitchFamily="34" charset="-127"/>
              </a:rPr>
              <a:t>To determine the acceleration of an object moving in a straight line, you calculate the change in speed per unit of time. </a:t>
            </a:r>
          </a:p>
          <a:p>
            <a:r>
              <a:rPr lang="en-US" sz="2100" b="1" dirty="0">
                <a:solidFill>
                  <a:srgbClr val="002060"/>
                </a:solidFill>
                <a:latin typeface="ArialMT"/>
                <a:ea typeface="Malgun Gothic" panose="020B0503020000020004" pitchFamily="34" charset="-127"/>
              </a:rPr>
              <a:t>This is summarized by the following equation: </a:t>
            </a:r>
          </a:p>
          <a:p>
            <a:pPr marL="0" indent="0" algn="ctr">
              <a:buNone/>
            </a:pPr>
            <a:r>
              <a:rPr lang="en-US" b="1" dirty="0">
                <a:solidFill>
                  <a:srgbClr val="FF0000"/>
                </a:solidFill>
                <a:highlight>
                  <a:srgbClr val="FFFF00"/>
                </a:highlight>
                <a:latin typeface="ArialMT"/>
                <a:ea typeface="Malgun Gothic" panose="020B0503020000020004" pitchFamily="34" charset="-127"/>
              </a:rPr>
              <a:t>Acceleration= Final speed - Initial speed / Time</a:t>
            </a:r>
          </a:p>
          <a:p>
            <a:r>
              <a:rPr lang="en-US" sz="2100" b="1" dirty="0">
                <a:solidFill>
                  <a:srgbClr val="002060"/>
                </a:solidFill>
                <a:latin typeface="ArialMT"/>
                <a:ea typeface="Malgun Gothic" panose="020B0503020000020004" pitchFamily="34" charset="-127"/>
              </a:rPr>
              <a:t>Since speed is measured in meters per second (m/s) and time is measured in seconds,</a:t>
            </a:r>
            <a:r>
              <a:rPr lang="en-US" sz="2100" b="1" dirty="0">
                <a:solidFill>
                  <a:srgbClr val="002060"/>
                </a:solidFill>
                <a:highlight>
                  <a:srgbClr val="FFFF00"/>
                </a:highlight>
                <a:latin typeface="ArialMT"/>
                <a:ea typeface="Malgun Gothic" panose="020B0503020000020004" pitchFamily="34" charset="-127"/>
              </a:rPr>
              <a:t> </a:t>
            </a:r>
            <a:r>
              <a:rPr lang="en-US" sz="2100" b="1" u="sng" dirty="0">
                <a:solidFill>
                  <a:srgbClr val="002060"/>
                </a:solidFill>
                <a:highlight>
                  <a:srgbClr val="FFFF00"/>
                </a:highlight>
                <a:latin typeface="ArialMT"/>
                <a:ea typeface="Malgun Gothic" panose="020B0503020000020004" pitchFamily="34" charset="-127"/>
              </a:rPr>
              <a:t>acceleration is meters per second per second, or m/s2. </a:t>
            </a:r>
          </a:p>
          <a:p>
            <a:r>
              <a:rPr lang="en-US" sz="2100" b="1" dirty="0">
                <a:solidFill>
                  <a:srgbClr val="002060"/>
                </a:solidFill>
                <a:latin typeface="ArialMT"/>
                <a:ea typeface="Malgun Gothic" panose="020B0503020000020004" pitchFamily="34" charset="-127"/>
              </a:rPr>
              <a:t>This unit is the SI unit for acceleration. </a:t>
            </a:r>
          </a:p>
        </p:txBody>
      </p:sp>
      <p:pic>
        <p:nvPicPr>
          <p:cNvPr id="6" name="Picture 5">
            <a:extLst>
              <a:ext uri="{FF2B5EF4-FFF2-40B4-BE49-F238E27FC236}">
                <a16:creationId xmlns:a16="http://schemas.microsoft.com/office/drawing/2014/main" id="{E0D22B4E-6F26-6939-2066-2E99ED17726B}"/>
              </a:ext>
            </a:extLst>
          </p:cNvPr>
          <p:cNvPicPr>
            <a:picLocks noChangeAspect="1"/>
          </p:cNvPicPr>
          <p:nvPr/>
        </p:nvPicPr>
        <p:blipFill>
          <a:blip r:embed="rId2"/>
          <a:stretch>
            <a:fillRect/>
          </a:stretch>
        </p:blipFill>
        <p:spPr>
          <a:xfrm>
            <a:off x="1507865" y="5312011"/>
            <a:ext cx="9569710" cy="1332254"/>
          </a:xfrm>
          <a:prstGeom prst="rect">
            <a:avLst/>
          </a:prstGeom>
        </p:spPr>
      </p:pic>
    </p:spTree>
    <p:extLst>
      <p:ext uri="{BB962C8B-B14F-4D97-AF65-F5344CB8AC3E}">
        <p14:creationId xmlns:p14="http://schemas.microsoft.com/office/powerpoint/2010/main" val="78129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A7FE-DF80-44C4-8641-1E19D617887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4A53481-9537-4215-AD21-9BF2B14EB46A}"/>
              </a:ext>
            </a:extLst>
          </p:cNvPr>
          <p:cNvPicPr>
            <a:picLocks noGrp="1" noChangeAspect="1"/>
          </p:cNvPicPr>
          <p:nvPr>
            <p:ph idx="1"/>
          </p:nvPr>
        </p:nvPicPr>
        <p:blipFill rotWithShape="1">
          <a:blip r:embed="rId2"/>
          <a:srcRect l="2056" t="20173" r="43665" b="65817"/>
          <a:stretch/>
        </p:blipFill>
        <p:spPr>
          <a:xfrm>
            <a:off x="0" y="0"/>
            <a:ext cx="12191999" cy="1690688"/>
          </a:xfrm>
          <a:prstGeom prst="rect">
            <a:avLst/>
          </a:prstGeom>
        </p:spPr>
      </p:pic>
      <p:pic>
        <p:nvPicPr>
          <p:cNvPr id="5" name="Picture 4">
            <a:extLst>
              <a:ext uri="{FF2B5EF4-FFF2-40B4-BE49-F238E27FC236}">
                <a16:creationId xmlns:a16="http://schemas.microsoft.com/office/drawing/2014/main" id="{93AAB8F2-B2D4-4CB8-956D-497CD8A8FD04}"/>
              </a:ext>
            </a:extLst>
          </p:cNvPr>
          <p:cNvPicPr>
            <a:picLocks noChangeAspect="1"/>
          </p:cNvPicPr>
          <p:nvPr/>
        </p:nvPicPr>
        <p:blipFill rotWithShape="1">
          <a:blip r:embed="rId3"/>
          <a:srcRect l="3044" t="24641" r="44238" b="20372"/>
          <a:stretch/>
        </p:blipFill>
        <p:spPr>
          <a:xfrm>
            <a:off x="1" y="1690689"/>
            <a:ext cx="12191999" cy="5167312"/>
          </a:xfrm>
          <a:prstGeom prst="rect">
            <a:avLst/>
          </a:prstGeom>
        </p:spPr>
      </p:pic>
      <p:pic>
        <p:nvPicPr>
          <p:cNvPr id="3" name="Picture 2">
            <a:extLst>
              <a:ext uri="{FF2B5EF4-FFF2-40B4-BE49-F238E27FC236}">
                <a16:creationId xmlns:a16="http://schemas.microsoft.com/office/drawing/2014/main" id="{0D53C155-03E9-47D5-8C09-7756AB6E717B}"/>
              </a:ext>
            </a:extLst>
          </p:cNvPr>
          <p:cNvPicPr>
            <a:picLocks noChangeAspect="1"/>
          </p:cNvPicPr>
          <p:nvPr/>
        </p:nvPicPr>
        <p:blipFill rotWithShape="1">
          <a:blip r:embed="rId4"/>
          <a:srcRect l="42282" t="29967" r="20435" b="27719"/>
          <a:stretch/>
        </p:blipFill>
        <p:spPr>
          <a:xfrm>
            <a:off x="1" y="1690688"/>
            <a:ext cx="12085982" cy="5167312"/>
          </a:xfrm>
          <a:prstGeom prst="rect">
            <a:avLst/>
          </a:prstGeom>
        </p:spPr>
      </p:pic>
      <p:sp>
        <p:nvSpPr>
          <p:cNvPr id="6" name="Rectangle 5">
            <a:extLst>
              <a:ext uri="{FF2B5EF4-FFF2-40B4-BE49-F238E27FC236}">
                <a16:creationId xmlns:a16="http://schemas.microsoft.com/office/drawing/2014/main" id="{6C416E85-3D27-6FB9-C622-7DF1C7664661}"/>
              </a:ext>
            </a:extLst>
          </p:cNvPr>
          <p:cNvSpPr/>
          <p:nvPr/>
        </p:nvSpPr>
        <p:spPr>
          <a:xfrm>
            <a:off x="9196428" y="845344"/>
            <a:ext cx="219130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Pg.134</a:t>
            </a:r>
          </a:p>
        </p:txBody>
      </p:sp>
    </p:spTree>
    <p:extLst>
      <p:ext uri="{BB962C8B-B14F-4D97-AF65-F5344CB8AC3E}">
        <p14:creationId xmlns:p14="http://schemas.microsoft.com/office/powerpoint/2010/main" val="13877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9264C-9B1A-41B6-A5E1-7E153E1B7544}"/>
              </a:ext>
            </a:extLst>
          </p:cNvPr>
          <p:cNvSpPr>
            <a:spLocks noGrp="1"/>
          </p:cNvSpPr>
          <p:nvPr>
            <p:ph idx="1"/>
          </p:nvPr>
        </p:nvSpPr>
        <p:spPr>
          <a:xfrm>
            <a:off x="203200" y="81280"/>
            <a:ext cx="11247120" cy="3921760"/>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en-US" sz="2100" b="1" dirty="0">
                <a:solidFill>
                  <a:srgbClr val="002060"/>
                </a:solidFill>
                <a:latin typeface="ArialMT"/>
                <a:ea typeface="Malgun Gothic" panose="020B0503020000020004" pitchFamily="34" charset="-127"/>
              </a:rPr>
              <a:t>To understand acceleration, imagine a small airplane moving down a runway, preparing for takeoff.</a:t>
            </a:r>
          </a:p>
          <a:p>
            <a:r>
              <a:rPr lang="en-US" sz="2100" b="1" dirty="0">
                <a:solidFill>
                  <a:srgbClr val="002060"/>
                </a:solidFill>
                <a:latin typeface="ArialMT"/>
                <a:ea typeface="Malgun Gothic" panose="020B0503020000020004" pitchFamily="34" charset="-127"/>
              </a:rPr>
              <a:t>the airplane's speed after each second of its acceleration. </a:t>
            </a:r>
          </a:p>
          <a:p>
            <a:r>
              <a:rPr lang="en-US" sz="2100" b="1" dirty="0">
                <a:solidFill>
                  <a:srgbClr val="002060"/>
                </a:solidFill>
                <a:latin typeface="ArialMT"/>
                <a:ea typeface="Malgun Gothic" panose="020B0503020000020004" pitchFamily="34" charset="-127"/>
              </a:rPr>
              <a:t>To calculate the acceleration of the airplane during takeoff, you must first subtract the initial speed of 0 m/s from its final speed of 24 m/s. </a:t>
            </a:r>
          </a:p>
          <a:p>
            <a:r>
              <a:rPr lang="en-US" sz="2100" b="1" dirty="0">
                <a:solidFill>
                  <a:srgbClr val="002060"/>
                </a:solidFill>
                <a:latin typeface="ArialMT"/>
                <a:ea typeface="Malgun Gothic" panose="020B0503020000020004" pitchFamily="34" charset="-127"/>
              </a:rPr>
              <a:t>Then divide the change in speed by the time, 3 seconds. </a:t>
            </a:r>
          </a:p>
          <a:p>
            <a:r>
              <a:rPr lang="en-US" sz="2100" b="1" dirty="0">
                <a:solidFill>
                  <a:srgbClr val="002060"/>
                </a:solidFill>
                <a:latin typeface="ArialMT"/>
                <a:ea typeface="Malgun Gothic" panose="020B0503020000020004" pitchFamily="34" charset="-127"/>
              </a:rPr>
              <a:t>Acceleration=24m/3s.</a:t>
            </a:r>
          </a:p>
          <a:p>
            <a:r>
              <a:rPr lang="en-US" sz="2100" b="1" dirty="0">
                <a:solidFill>
                  <a:srgbClr val="002060"/>
                </a:solidFill>
                <a:latin typeface="ArialMT"/>
                <a:ea typeface="Malgun Gothic" panose="020B0503020000020004" pitchFamily="34" charset="-127"/>
              </a:rPr>
              <a:t>The airplane accelerates at a rate of 8 m/s2. </a:t>
            </a:r>
          </a:p>
          <a:p>
            <a:r>
              <a:rPr lang="en-US" sz="2100" b="1" dirty="0">
                <a:solidFill>
                  <a:srgbClr val="002060"/>
                </a:solidFill>
                <a:latin typeface="ArialMT"/>
                <a:ea typeface="Malgun Gothic" panose="020B0503020000020004" pitchFamily="34" charset="-127"/>
              </a:rPr>
              <a:t>This means that the airplane's speed increases by 8 m/s every second. </a:t>
            </a:r>
          </a:p>
          <a:p>
            <a:r>
              <a:rPr lang="en-US" sz="2100" b="1" dirty="0">
                <a:solidFill>
                  <a:srgbClr val="002060"/>
                </a:solidFill>
                <a:latin typeface="ArialMT"/>
                <a:ea typeface="Malgun Gothic" panose="020B0503020000020004" pitchFamily="34" charset="-127"/>
              </a:rPr>
              <a:t>Notice in Figure 6 that after each second of travel during takeoff, the airplane's speed is 8 m/s greater than its speed in the previous second.</a:t>
            </a:r>
          </a:p>
          <a:p>
            <a:endParaRPr lang="en-US" dirty="0"/>
          </a:p>
        </p:txBody>
      </p:sp>
      <p:pic>
        <p:nvPicPr>
          <p:cNvPr id="4" name="Picture 3">
            <a:extLst>
              <a:ext uri="{FF2B5EF4-FFF2-40B4-BE49-F238E27FC236}">
                <a16:creationId xmlns:a16="http://schemas.microsoft.com/office/drawing/2014/main" id="{812183F7-EC78-42CD-93AA-387ABCEC8DB2}"/>
              </a:ext>
            </a:extLst>
          </p:cNvPr>
          <p:cNvPicPr>
            <a:picLocks noChangeAspect="1"/>
          </p:cNvPicPr>
          <p:nvPr/>
        </p:nvPicPr>
        <p:blipFill rotWithShape="1">
          <a:blip r:embed="rId2"/>
          <a:srcRect l="2936" t="51595" r="44456" b="27677"/>
          <a:stretch/>
        </p:blipFill>
        <p:spPr>
          <a:xfrm>
            <a:off x="0" y="3789680"/>
            <a:ext cx="12192000" cy="3068320"/>
          </a:xfrm>
          <a:prstGeom prst="rect">
            <a:avLst/>
          </a:prstGeom>
        </p:spPr>
      </p:pic>
    </p:spTree>
    <p:extLst>
      <p:ext uri="{BB962C8B-B14F-4D97-AF65-F5344CB8AC3E}">
        <p14:creationId xmlns:p14="http://schemas.microsoft.com/office/powerpoint/2010/main" val="4277529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7F1B-A5C2-4FDB-B550-D7317CEC72F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26979AF-F417-40F6-AD46-DA569A4B1290}"/>
              </a:ext>
            </a:extLst>
          </p:cNvPr>
          <p:cNvPicPr>
            <a:picLocks noGrp="1" noChangeAspect="1"/>
          </p:cNvPicPr>
          <p:nvPr>
            <p:ph idx="1"/>
          </p:nvPr>
        </p:nvPicPr>
        <p:blipFill rotWithShape="1">
          <a:blip r:embed="rId2"/>
          <a:srcRect l="1541" t="19260" r="43494" b="11607"/>
          <a:stretch/>
        </p:blipFill>
        <p:spPr>
          <a:xfrm>
            <a:off x="1" y="0"/>
            <a:ext cx="12192000" cy="6858000"/>
          </a:xfrm>
          <a:prstGeom prst="rect">
            <a:avLst/>
          </a:prstGeom>
        </p:spPr>
      </p:pic>
      <p:sp>
        <p:nvSpPr>
          <p:cNvPr id="3" name="TextBox 2">
            <a:extLst>
              <a:ext uri="{FF2B5EF4-FFF2-40B4-BE49-F238E27FC236}">
                <a16:creationId xmlns:a16="http://schemas.microsoft.com/office/drawing/2014/main" id="{69ABB66B-AE94-4861-B15D-FBC4948EFDB5}"/>
              </a:ext>
            </a:extLst>
          </p:cNvPr>
          <p:cNvSpPr txBox="1"/>
          <p:nvPr/>
        </p:nvSpPr>
        <p:spPr>
          <a:xfrm>
            <a:off x="5857461" y="1321356"/>
            <a:ext cx="2279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Speeding up</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B7B471D-BDE9-417B-9FD5-220CE7D64520}"/>
              </a:ext>
            </a:extLst>
          </p:cNvPr>
          <p:cNvSpPr txBox="1"/>
          <p:nvPr/>
        </p:nvSpPr>
        <p:spPr>
          <a:xfrm>
            <a:off x="7184445" y="3044279"/>
            <a:ext cx="5181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rPr>
              <a:t>Acc. = (Final speed- initial speed) /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rPr>
              <a:t>Acc.= (60-65) /1 =-5 m/</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s</a:t>
            </a: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2</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B90F08-0683-4532-B1C1-BF3F7B79A038}"/>
              </a:ext>
            </a:extLst>
          </p:cNvPr>
          <p:cNvSpPr txBox="1"/>
          <p:nvPr/>
        </p:nvSpPr>
        <p:spPr>
          <a:xfrm>
            <a:off x="3284592" y="4152596"/>
            <a:ext cx="8350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Means that the plane is deaccelerating or slowing down</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BB19715-C61B-5648-A6BB-65BCE1200B6D}"/>
              </a:ext>
            </a:extLst>
          </p:cNvPr>
          <p:cNvSpPr/>
          <p:nvPr/>
        </p:nvSpPr>
        <p:spPr>
          <a:xfrm>
            <a:off x="9951758" y="1077384"/>
            <a:ext cx="219130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Pg.135</a:t>
            </a:r>
          </a:p>
        </p:txBody>
      </p:sp>
    </p:spTree>
    <p:extLst>
      <p:ext uri="{BB962C8B-B14F-4D97-AF65-F5344CB8AC3E}">
        <p14:creationId xmlns:p14="http://schemas.microsoft.com/office/powerpoint/2010/main" val="6934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BD16-E2FE-4CE1-8460-F22651146CA0}"/>
              </a:ext>
            </a:extLst>
          </p:cNvPr>
          <p:cNvSpPr>
            <a:spLocks noGrp="1"/>
          </p:cNvSpPr>
          <p:nvPr>
            <p:ph type="title"/>
          </p:nvPr>
        </p:nvSpPr>
        <p:spPr>
          <a:xfrm>
            <a:off x="101379" y="-264160"/>
            <a:ext cx="10515600" cy="1325563"/>
          </a:xfrm>
        </p:spPr>
        <p:txBody>
          <a:bodyPr>
            <a:normAutofit/>
          </a:bodyPr>
          <a:lstStyle/>
          <a:p>
            <a:r>
              <a:rPr lang="en-US" sz="40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cs typeface="Arial" panose="020B0604020202020204" pitchFamily="34" charset="0"/>
              </a:rPr>
              <a:t>Graphing Acceleration:</a:t>
            </a:r>
            <a:endParaRPr lang="en-US" sz="4000" b="1" u="sng" dirty="0">
              <a:solidFill>
                <a:srgbClr val="FF0000"/>
              </a:solidFill>
              <a:effectLst>
                <a:outerShdw blurRad="38100" dist="38100" dir="2700000" algn="tl">
                  <a:srgbClr val="000000">
                    <a:alpha val="43137"/>
                  </a:srgbClr>
                </a:outerShdw>
              </a:effectLst>
              <a:highlight>
                <a:srgbClr val="FFFF00"/>
              </a:highlight>
            </a:endParaRPr>
          </a:p>
        </p:txBody>
      </p:sp>
      <p:sp>
        <p:nvSpPr>
          <p:cNvPr id="3" name="Content Placeholder 2">
            <a:extLst>
              <a:ext uri="{FF2B5EF4-FFF2-40B4-BE49-F238E27FC236}">
                <a16:creationId xmlns:a16="http://schemas.microsoft.com/office/drawing/2014/main" id="{02ECC1A0-84CC-44C8-A39E-3B5831893677}"/>
              </a:ext>
            </a:extLst>
          </p:cNvPr>
          <p:cNvSpPr>
            <a:spLocks noGrp="1"/>
          </p:cNvSpPr>
          <p:nvPr>
            <p:ph idx="1"/>
          </p:nvPr>
        </p:nvSpPr>
        <p:spPr>
          <a:xfrm>
            <a:off x="172498" y="775811"/>
            <a:ext cx="11846781" cy="2455069"/>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r>
              <a:rPr lang="en-US" sz="2600" b="1" dirty="0">
                <a:solidFill>
                  <a:srgbClr val="002060"/>
                </a:solidFill>
                <a:latin typeface="ArialMT"/>
                <a:ea typeface="Malgun Gothic" panose="020B0503020000020004" pitchFamily="34" charset="-127"/>
              </a:rPr>
              <a:t>Suppose you bike down a long, steep hill. At the top of the hill, your speed is 0 m/s. </a:t>
            </a:r>
          </a:p>
          <a:p>
            <a:r>
              <a:rPr lang="en-US" sz="2600" b="1" dirty="0">
                <a:solidFill>
                  <a:srgbClr val="002060"/>
                </a:solidFill>
                <a:latin typeface="ArialMT"/>
                <a:ea typeface="Malgun Gothic" panose="020B0503020000020004" pitchFamily="34" charset="-127"/>
              </a:rPr>
              <a:t>As you start down the hill, your speed increases. </a:t>
            </a:r>
          </a:p>
          <a:p>
            <a:r>
              <a:rPr lang="en-US" sz="2600" b="1" dirty="0">
                <a:solidFill>
                  <a:srgbClr val="002060"/>
                </a:solidFill>
                <a:latin typeface="ArialMT"/>
                <a:ea typeface="Malgun Gothic" panose="020B0503020000020004" pitchFamily="34" charset="-127"/>
              </a:rPr>
              <a:t>Each second, you move at a greater speed and travel a greater distance than the second before. </a:t>
            </a:r>
          </a:p>
          <a:p>
            <a:r>
              <a:rPr lang="en-US" sz="2600" b="1" dirty="0">
                <a:solidFill>
                  <a:srgbClr val="002060"/>
                </a:solidFill>
                <a:latin typeface="ArialMT"/>
                <a:ea typeface="Malgun Gothic" panose="020B0503020000020004" pitchFamily="34" charset="-127"/>
              </a:rPr>
              <a:t>During the five seconds it takes you to reach the bottom of the hill, you are accelerating.</a:t>
            </a:r>
          </a:p>
          <a:p>
            <a:r>
              <a:rPr lang="en-US" sz="2600" b="1" dirty="0">
                <a:solidFill>
                  <a:srgbClr val="002060"/>
                </a:solidFill>
                <a:latin typeface="ArialMT"/>
                <a:ea typeface="Malgun Gothic" panose="020B0503020000020004" pitchFamily="34" charset="-127"/>
              </a:rPr>
              <a:t>Use the data provided in Figure 7 to graph and analyze your motion on the accelerating bike.</a:t>
            </a:r>
          </a:p>
          <a:p>
            <a:endParaRPr lang="en-US" dirty="0"/>
          </a:p>
        </p:txBody>
      </p:sp>
      <p:pic>
        <p:nvPicPr>
          <p:cNvPr id="5" name="Picture 4">
            <a:extLst>
              <a:ext uri="{FF2B5EF4-FFF2-40B4-BE49-F238E27FC236}">
                <a16:creationId xmlns:a16="http://schemas.microsoft.com/office/drawing/2014/main" id="{240BDA59-2622-99B7-2DC0-52CF62259662}"/>
              </a:ext>
            </a:extLst>
          </p:cNvPr>
          <p:cNvPicPr>
            <a:picLocks noChangeAspect="1"/>
          </p:cNvPicPr>
          <p:nvPr/>
        </p:nvPicPr>
        <p:blipFill rotWithShape="1">
          <a:blip r:embed="rId2"/>
          <a:srcRect l="2174" t="19581" r="43696" b="20178"/>
          <a:stretch/>
        </p:blipFill>
        <p:spPr>
          <a:xfrm>
            <a:off x="0" y="3230879"/>
            <a:ext cx="12191999" cy="3627119"/>
          </a:xfrm>
          <a:prstGeom prst="rect">
            <a:avLst/>
          </a:prstGeom>
        </p:spPr>
      </p:pic>
    </p:spTree>
    <p:extLst>
      <p:ext uri="{BB962C8B-B14F-4D97-AF65-F5344CB8AC3E}">
        <p14:creationId xmlns:p14="http://schemas.microsoft.com/office/powerpoint/2010/main" val="218607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d Finder - 4 Pics 1 Word Level 1061 Answer">
            <a:extLst>
              <a:ext uri="{FF2B5EF4-FFF2-40B4-BE49-F238E27FC236}">
                <a16:creationId xmlns:a16="http://schemas.microsoft.com/office/drawing/2014/main" id="{871B385D-8F72-43B9-A2A3-1F57B2CE2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33" y="600075"/>
            <a:ext cx="2857500" cy="2828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FEE778-738A-409A-B21B-2CB23A62E498}"/>
              </a:ext>
            </a:extLst>
          </p:cNvPr>
          <p:cNvSpPr txBox="1"/>
          <p:nvPr/>
        </p:nvSpPr>
        <p:spPr>
          <a:xfrm>
            <a:off x="1771693" y="3532094"/>
            <a:ext cx="885179" cy="584775"/>
          </a:xfrm>
          <a:prstGeom prst="rect">
            <a:avLst/>
          </a:prstGeom>
          <a:noFill/>
        </p:spPr>
        <p:txBody>
          <a:bodyPr wrap="none" rtlCol="0">
            <a:spAutoFit/>
          </a:bodyPr>
          <a:lstStyle/>
          <a:p>
            <a:r>
              <a:rPr lang="en-US" sz="3200" dirty="0"/>
              <a:t>Push</a:t>
            </a:r>
          </a:p>
        </p:txBody>
      </p:sp>
      <p:pic>
        <p:nvPicPr>
          <p:cNvPr id="1028" name="Picture 4" descr="4 Pics 1 Word Answer for Pull, Truck, Tug, Lift">
            <a:extLst>
              <a:ext uri="{FF2B5EF4-FFF2-40B4-BE49-F238E27FC236}">
                <a16:creationId xmlns:a16="http://schemas.microsoft.com/office/drawing/2014/main" id="{E095BAA1-AF20-4C95-9C49-6BC9515D4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1062" y="535968"/>
            <a:ext cx="2941008" cy="2957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2D44E2-F499-43A4-9026-E69569EB9A81}"/>
              </a:ext>
            </a:extLst>
          </p:cNvPr>
          <p:cNvSpPr txBox="1"/>
          <p:nvPr/>
        </p:nvSpPr>
        <p:spPr>
          <a:xfrm>
            <a:off x="9367104" y="3532093"/>
            <a:ext cx="748923" cy="584775"/>
          </a:xfrm>
          <a:prstGeom prst="rect">
            <a:avLst/>
          </a:prstGeom>
          <a:noFill/>
        </p:spPr>
        <p:txBody>
          <a:bodyPr wrap="none" rtlCol="0">
            <a:spAutoFit/>
          </a:bodyPr>
          <a:lstStyle/>
          <a:p>
            <a:r>
              <a:rPr lang="en-US" sz="3200" dirty="0"/>
              <a:t>Pull</a:t>
            </a:r>
          </a:p>
        </p:txBody>
      </p:sp>
      <p:pic>
        <p:nvPicPr>
          <p:cNvPr id="1030" name="Picture 6" descr="4 Pics 1 Word Answer Balance | 4 Pics 1 Word Daily Puzzle Answers">
            <a:extLst>
              <a:ext uri="{FF2B5EF4-FFF2-40B4-BE49-F238E27FC236}">
                <a16:creationId xmlns:a16="http://schemas.microsoft.com/office/drawing/2014/main" id="{1B9776D6-9031-4CA3-ABA5-D129769CE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620" y="3142130"/>
            <a:ext cx="3148760" cy="31487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16A6D3-087E-4F19-BE72-41F4AAABCA6A}"/>
              </a:ext>
            </a:extLst>
          </p:cNvPr>
          <p:cNvSpPr txBox="1"/>
          <p:nvPr/>
        </p:nvSpPr>
        <p:spPr>
          <a:xfrm>
            <a:off x="4431537" y="6199094"/>
            <a:ext cx="3328925" cy="584775"/>
          </a:xfrm>
          <a:prstGeom prst="rect">
            <a:avLst/>
          </a:prstGeom>
          <a:noFill/>
        </p:spPr>
        <p:txBody>
          <a:bodyPr wrap="none" rtlCol="0">
            <a:spAutoFit/>
          </a:bodyPr>
          <a:lstStyle/>
          <a:p>
            <a:r>
              <a:rPr lang="en-US" sz="3200" dirty="0"/>
              <a:t>Un/Balanced Force</a:t>
            </a:r>
          </a:p>
        </p:txBody>
      </p:sp>
      <p:pic>
        <p:nvPicPr>
          <p:cNvPr id="1032" name="Picture 8" descr="4 pics 1 word: English ESL powerpoints">
            <a:extLst>
              <a:ext uri="{FF2B5EF4-FFF2-40B4-BE49-F238E27FC236}">
                <a16:creationId xmlns:a16="http://schemas.microsoft.com/office/drawing/2014/main" id="{0DA1E106-38C7-40DF-92F4-CD11EF6F81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00" r="19112"/>
          <a:stretch/>
        </p:blipFill>
        <p:spPr bwMode="auto">
          <a:xfrm>
            <a:off x="4881281" y="217328"/>
            <a:ext cx="2429435" cy="26492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ain Workout - Brain GIF - Brain Brain Workout Workout - Discover &amp; Share  GIFs">
            <a:extLst>
              <a:ext uri="{FF2B5EF4-FFF2-40B4-BE49-F238E27FC236}">
                <a16:creationId xmlns:a16="http://schemas.microsoft.com/office/drawing/2014/main" id="{48AA6FF8-4E4A-4408-ADC4-19A97B6CAA0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1015" y="4563446"/>
            <a:ext cx="3239840" cy="18085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hy Do You Need To Practice Everyday? – Fitpage">
            <a:extLst>
              <a:ext uri="{FF2B5EF4-FFF2-40B4-BE49-F238E27FC236}">
                <a16:creationId xmlns:a16="http://schemas.microsoft.com/office/drawing/2014/main" id="{CB27B7ED-B4A4-45DE-9D9C-864E988E34B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533651" y="4408469"/>
            <a:ext cx="2415827" cy="17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6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1000"/>
                                        <p:tgtEl>
                                          <p:spTgt spid="1030"/>
                                        </p:tgtEl>
                                      </p:cBhvr>
                                    </p:animEffect>
                                    <p:anim calcmode="lin" valueType="num">
                                      <p:cBhvr>
                                        <p:cTn id="36" dur="1000" fill="hold"/>
                                        <p:tgtEl>
                                          <p:spTgt spid="1030"/>
                                        </p:tgtEl>
                                        <p:attrNameLst>
                                          <p:attrName>ppt_x</p:attrName>
                                        </p:attrNameLst>
                                      </p:cBhvr>
                                      <p:tavLst>
                                        <p:tav tm="0">
                                          <p:val>
                                            <p:strVal val="#ppt_x"/>
                                          </p:val>
                                        </p:tav>
                                        <p:tav tm="100000">
                                          <p:val>
                                            <p:strVal val="#ppt_x"/>
                                          </p:val>
                                        </p:tav>
                                      </p:tavLst>
                                    </p:anim>
                                    <p:anim calcmode="lin" valueType="num">
                                      <p:cBhvr>
                                        <p:cTn id="37"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B69D53-7FB9-4E24-8636-4D7EE2503A0A}"/>
              </a:ext>
            </a:extLst>
          </p:cNvPr>
          <p:cNvPicPr>
            <a:picLocks noChangeAspect="1"/>
          </p:cNvPicPr>
          <p:nvPr/>
        </p:nvPicPr>
        <p:blipFill rotWithShape="1">
          <a:blip r:embed="rId2"/>
          <a:srcRect l="42609" t="28213" r="16631" b="12833"/>
          <a:stretch/>
        </p:blipFill>
        <p:spPr>
          <a:xfrm>
            <a:off x="0" y="0"/>
            <a:ext cx="12191999" cy="6858000"/>
          </a:xfrm>
          <a:prstGeom prst="rect">
            <a:avLst/>
          </a:prstGeom>
        </p:spPr>
      </p:pic>
    </p:spTree>
    <p:extLst>
      <p:ext uri="{BB962C8B-B14F-4D97-AF65-F5344CB8AC3E}">
        <p14:creationId xmlns:p14="http://schemas.microsoft.com/office/powerpoint/2010/main" val="345685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F0E1-6813-41A2-96A4-78A1ED5F9ED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59A03CE-049A-4CA8-BFD4-5801F55DEB01}"/>
              </a:ext>
            </a:extLst>
          </p:cNvPr>
          <p:cNvPicPr>
            <a:picLocks noGrp="1" noChangeAspect="1"/>
          </p:cNvPicPr>
          <p:nvPr>
            <p:ph idx="1"/>
          </p:nvPr>
        </p:nvPicPr>
        <p:blipFill rotWithShape="1">
          <a:blip r:embed="rId2"/>
          <a:srcRect t="31137" r="43836" b="52721"/>
          <a:stretch/>
        </p:blipFill>
        <p:spPr>
          <a:xfrm>
            <a:off x="0" y="0"/>
            <a:ext cx="12192000" cy="1690688"/>
          </a:xfrm>
          <a:prstGeom prst="rect">
            <a:avLst/>
          </a:prstGeom>
        </p:spPr>
      </p:pic>
      <p:pic>
        <p:nvPicPr>
          <p:cNvPr id="3" name="Picture 2">
            <a:extLst>
              <a:ext uri="{FF2B5EF4-FFF2-40B4-BE49-F238E27FC236}">
                <a16:creationId xmlns:a16="http://schemas.microsoft.com/office/drawing/2014/main" id="{A80A53A7-5897-4BF9-86C4-463C1F9F24F8}"/>
              </a:ext>
            </a:extLst>
          </p:cNvPr>
          <p:cNvPicPr>
            <a:picLocks noChangeAspect="1"/>
          </p:cNvPicPr>
          <p:nvPr/>
        </p:nvPicPr>
        <p:blipFill rotWithShape="1">
          <a:blip r:embed="rId3"/>
          <a:srcRect l="55812" t="19715" r="22346" b="72000"/>
          <a:stretch/>
        </p:blipFill>
        <p:spPr>
          <a:xfrm>
            <a:off x="0" y="1690688"/>
            <a:ext cx="12192000" cy="2112686"/>
          </a:xfrm>
          <a:prstGeom prst="rect">
            <a:avLst/>
          </a:prstGeom>
        </p:spPr>
      </p:pic>
    </p:spTree>
    <p:extLst>
      <p:ext uri="{BB962C8B-B14F-4D97-AF65-F5344CB8AC3E}">
        <p14:creationId xmlns:p14="http://schemas.microsoft.com/office/powerpoint/2010/main" val="507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17F512-2717-7761-942A-74A30414E672}"/>
              </a:ext>
            </a:extLst>
          </p:cNvPr>
          <p:cNvPicPr>
            <a:picLocks noChangeAspect="1"/>
          </p:cNvPicPr>
          <p:nvPr/>
        </p:nvPicPr>
        <p:blipFill>
          <a:blip r:embed="rId2"/>
          <a:stretch>
            <a:fillRect/>
          </a:stretch>
        </p:blipFill>
        <p:spPr>
          <a:xfrm>
            <a:off x="1901165" y="-328056"/>
            <a:ext cx="9194183" cy="7217231"/>
          </a:xfrm>
          <a:prstGeom prst="rect">
            <a:avLst/>
          </a:prstGeom>
        </p:spPr>
      </p:pic>
    </p:spTree>
    <p:extLst>
      <p:ext uri="{BB962C8B-B14F-4D97-AF65-F5344CB8AC3E}">
        <p14:creationId xmlns:p14="http://schemas.microsoft.com/office/powerpoint/2010/main" val="1494120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E0457B-8329-4409-980E-221AF6A74C2C}"/>
              </a:ext>
            </a:extLst>
          </p:cNvPr>
          <p:cNvGrpSpPr/>
          <p:nvPr/>
        </p:nvGrpSpPr>
        <p:grpSpPr>
          <a:xfrm>
            <a:off x="6215379" y="1442859"/>
            <a:ext cx="5765800" cy="4030663"/>
            <a:chOff x="1643716" y="890681"/>
            <a:chExt cx="5765800" cy="4030663"/>
          </a:xfrm>
        </p:grpSpPr>
        <p:pic>
          <p:nvPicPr>
            <p:cNvPr id="1027" name="Picture 111" descr="../Original/Motion%20Graphs%20Extracts/D0686553_6_12_MotionGraphs_TS_Page_2.png">
              <a:extLst>
                <a:ext uri="{FF2B5EF4-FFF2-40B4-BE49-F238E27FC236}">
                  <a16:creationId xmlns:a16="http://schemas.microsoft.com/office/drawing/2014/main" id="{4D7CA13D-30FD-46B7-B970-E48258342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716" y="890681"/>
              <a:ext cx="57658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15C70A-E805-4F13-A1F0-BE1859E2C489}"/>
                </a:ext>
              </a:extLst>
            </p:cNvPr>
            <p:cNvSpPr/>
            <p:nvPr/>
          </p:nvSpPr>
          <p:spPr>
            <a:xfrm>
              <a:off x="6046124" y="1697751"/>
              <a:ext cx="972589" cy="554997"/>
            </a:xfrm>
            <a:prstGeom prst="rect">
              <a:avLst/>
            </a:prstGeom>
            <a:solidFill>
              <a:schemeClr val="tx1"/>
            </a:solidFill>
            <a:ln w="12700">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95D84CD-8DD3-46EA-AB64-92BA65E5F991}"/>
                </a:ext>
              </a:extLst>
            </p:cNvPr>
            <p:cNvSpPr/>
            <p:nvPr/>
          </p:nvSpPr>
          <p:spPr>
            <a:xfrm>
              <a:off x="5058295" y="2245128"/>
              <a:ext cx="987829" cy="562617"/>
            </a:xfrm>
            <a:prstGeom prst="rect">
              <a:avLst/>
            </a:prstGeom>
            <a:solidFill>
              <a:schemeClr val="tx1"/>
            </a:solidFill>
            <a:ln w="12700">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E2D3C9-BB96-4807-B192-C95F8AA4082F}"/>
                </a:ext>
              </a:extLst>
            </p:cNvPr>
            <p:cNvSpPr/>
            <p:nvPr/>
          </p:nvSpPr>
          <p:spPr>
            <a:xfrm>
              <a:off x="4085066" y="2807745"/>
              <a:ext cx="972589" cy="554997"/>
            </a:xfrm>
            <a:prstGeom prst="rect">
              <a:avLst/>
            </a:prstGeom>
            <a:solidFill>
              <a:schemeClr val="tx1"/>
            </a:solidFill>
            <a:ln w="12700">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63DEF-7E7D-4296-BD6F-8BFDA8B63373}"/>
                </a:ext>
              </a:extLst>
            </p:cNvPr>
            <p:cNvSpPr/>
            <p:nvPr/>
          </p:nvSpPr>
          <p:spPr>
            <a:xfrm>
              <a:off x="3104857" y="3355122"/>
              <a:ext cx="972589" cy="554997"/>
            </a:xfrm>
            <a:prstGeom prst="rect">
              <a:avLst/>
            </a:prstGeom>
            <a:solidFill>
              <a:schemeClr val="tx1"/>
            </a:solidFill>
            <a:ln w="12700">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995985-4BFA-4926-9C67-6BD884B3FD62}"/>
                </a:ext>
              </a:extLst>
            </p:cNvPr>
            <p:cNvSpPr/>
            <p:nvPr/>
          </p:nvSpPr>
          <p:spPr>
            <a:xfrm>
              <a:off x="2117028" y="3910119"/>
              <a:ext cx="987829" cy="554997"/>
            </a:xfrm>
            <a:prstGeom prst="rect">
              <a:avLst/>
            </a:prstGeom>
            <a:solidFill>
              <a:schemeClr val="tx1"/>
            </a:solidFill>
            <a:ln w="12700">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361E6A7-EBA3-41F2-9C6A-6ABE91AB8F18}"/>
              </a:ext>
            </a:extLst>
          </p:cNvPr>
          <p:cNvSpPr/>
          <p:nvPr/>
        </p:nvSpPr>
        <p:spPr>
          <a:xfrm>
            <a:off x="279400" y="57865"/>
            <a:ext cx="6258559" cy="2769989"/>
          </a:xfrm>
          <a:prstGeom prst="rect">
            <a:avLst/>
          </a:prstGeom>
        </p:spPr>
        <p:txBody>
          <a:bodyPr wrap="square">
            <a:spAutoFit/>
          </a:bodyPr>
          <a:lstStyle/>
          <a:p>
            <a:pPr marR="171450"/>
            <a:r>
              <a:rPr lang="en-US" sz="2800" b="1" kern="1600" dirty="0">
                <a:latin typeface="Arial" panose="020B0604020202020204" pitchFamily="34" charset="0"/>
                <a:ea typeface="Times New Roman" panose="02020603050405020304" pitchFamily="18" charset="0"/>
                <a:cs typeface="Times New Roman" panose="02020603050405020304" pitchFamily="18" charset="0"/>
              </a:rPr>
              <a:t>Motion Graphs Interactivity</a:t>
            </a:r>
          </a:p>
          <a:p>
            <a:pPr marR="171450"/>
            <a:r>
              <a:rPr lang="en-US" kern="1600" dirty="0">
                <a:latin typeface="Arial" panose="020B0604020202020204" pitchFamily="34" charset="0"/>
                <a:ea typeface="Times New Roman" panose="02020603050405020304" pitchFamily="18" charset="0"/>
                <a:cs typeface="Times New Roman" panose="02020603050405020304" pitchFamily="18" charset="0"/>
              </a:rPr>
              <a:t> </a:t>
            </a:r>
            <a:endParaRPr lang="en-US" sz="2800" b="1" kern="1600" dirty="0">
              <a:latin typeface="Arial" panose="020B0604020202020204" pitchFamily="34" charset="0"/>
              <a:ea typeface="Times New Roman" panose="02020603050405020304" pitchFamily="18" charset="0"/>
              <a:cs typeface="Times New Roman" panose="02020603050405020304" pitchFamily="18" charset="0"/>
            </a:endParaRPr>
          </a:p>
          <a:p>
            <a:pPr marR="171450"/>
            <a:r>
              <a:rPr lang="en-US" i="1" dirty="0">
                <a:latin typeface="Arial" panose="020B0604020202020204" pitchFamily="34" charset="0"/>
                <a:ea typeface="Times New Roman" panose="02020603050405020304" pitchFamily="18" charset="0"/>
                <a:cs typeface="Times New Roman" panose="02020603050405020304" pitchFamily="18" charset="0"/>
              </a:rPr>
              <a:t>How can you use a graph to analyze motion?</a:t>
            </a:r>
            <a:endParaRPr lang="en-US" sz="2400" b="1" dirty="0">
              <a:latin typeface="Arial" panose="020B0604020202020204" pitchFamily="34" charset="0"/>
              <a:ea typeface="Times New Roman" panose="02020603050405020304" pitchFamily="18" charset="0"/>
              <a:cs typeface="Times New Roman" panose="02020603050405020304" pitchFamily="18" charset="0"/>
            </a:endParaRPr>
          </a:p>
          <a:p>
            <a:pPr marR="171450"/>
            <a:r>
              <a:rPr lang="en-US" dirty="0">
                <a:latin typeface="Arial" panose="020B0604020202020204" pitchFamily="34" charset="0"/>
                <a:ea typeface="Times New Roman" panose="02020603050405020304" pitchFamily="18" charset="0"/>
                <a:cs typeface="Times New Roman" panose="02020603050405020304" pitchFamily="18" charset="0"/>
              </a:rPr>
              <a:t> </a:t>
            </a:r>
          </a:p>
          <a:p>
            <a:pPr marR="171450"/>
            <a:r>
              <a:rPr lang="en-US" sz="2000" b="1" dirty="0">
                <a:latin typeface="Arial" panose="020B0604020202020204" pitchFamily="34" charset="0"/>
                <a:ea typeface="Times New Roman" panose="02020603050405020304" pitchFamily="18" charset="0"/>
                <a:cs typeface="Times New Roman" panose="02020603050405020304" pitchFamily="18" charset="0"/>
              </a:rPr>
              <a:t>Record Data and Observations</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R="171450"/>
            <a:r>
              <a:rPr lang="en-US" b="1" dirty="0">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R="171450"/>
            <a:r>
              <a:rPr lang="en-US" b="1" dirty="0">
                <a:latin typeface="Arial" panose="020B0604020202020204" pitchFamily="34" charset="0"/>
                <a:ea typeface="Times New Roman" panose="02020603050405020304" pitchFamily="18" charset="0"/>
                <a:cs typeface="Times New Roman" panose="02020603050405020304" pitchFamily="18" charset="0"/>
              </a:rPr>
              <a:t>Part 1</a:t>
            </a:r>
          </a:p>
          <a:p>
            <a:pPr marR="171450"/>
            <a:endParaRPr lang="en-US" b="1" dirty="0">
              <a:latin typeface="Arial" panose="020B0604020202020204" pitchFamily="34" charset="0"/>
              <a:cs typeface="Times New Roman" panose="02020603050405020304" pitchFamily="18" charset="0"/>
            </a:endParaRPr>
          </a:p>
          <a:p>
            <a:pPr marR="171450"/>
            <a:r>
              <a:rPr lang="en-US" dirty="0"/>
              <a:t>From the interactivity, table for Experiment 1 </a:t>
            </a:r>
          </a:p>
        </p:txBody>
      </p:sp>
      <p:pic>
        <p:nvPicPr>
          <p:cNvPr id="11" name="Picture 10">
            <a:extLst>
              <a:ext uri="{FF2B5EF4-FFF2-40B4-BE49-F238E27FC236}">
                <a16:creationId xmlns:a16="http://schemas.microsoft.com/office/drawing/2014/main" id="{6956799A-2CEF-4A04-9367-8A6BE878DC9D}"/>
              </a:ext>
            </a:extLst>
          </p:cNvPr>
          <p:cNvPicPr/>
          <p:nvPr/>
        </p:nvPicPr>
        <p:blipFill>
          <a:blip r:embed="rId3">
            <a:extLst>
              <a:ext uri="{28A0092B-C50C-407E-A947-70E740481C1C}">
                <a14:useLocalDpi xmlns:a14="http://schemas.microsoft.com/office/drawing/2010/main" val="0"/>
              </a:ext>
            </a:extLst>
          </a:blip>
          <a:stretch>
            <a:fillRect/>
          </a:stretch>
        </p:blipFill>
        <p:spPr>
          <a:xfrm>
            <a:off x="732472" y="3328180"/>
            <a:ext cx="4859655" cy="586740"/>
          </a:xfrm>
          <a:prstGeom prst="rect">
            <a:avLst/>
          </a:prstGeom>
        </p:spPr>
      </p:pic>
      <p:sp>
        <p:nvSpPr>
          <p:cNvPr id="12" name="Rectangle 11">
            <a:extLst>
              <a:ext uri="{FF2B5EF4-FFF2-40B4-BE49-F238E27FC236}">
                <a16:creationId xmlns:a16="http://schemas.microsoft.com/office/drawing/2014/main" id="{3B01D81A-84B4-45C0-B2EF-C68533BBBE3F}"/>
              </a:ext>
            </a:extLst>
          </p:cNvPr>
          <p:cNvSpPr/>
          <p:nvPr/>
        </p:nvSpPr>
        <p:spPr>
          <a:xfrm>
            <a:off x="6215379" y="50746"/>
            <a:ext cx="5976621" cy="1200329"/>
          </a:xfrm>
          <a:prstGeom prst="rect">
            <a:avLst/>
          </a:prstGeom>
        </p:spPr>
        <p:txBody>
          <a:bodyPr wrap="square">
            <a:spAutoFit/>
          </a:bodyPr>
          <a:lstStyle/>
          <a:p>
            <a:r>
              <a:rPr lang="en-US" b="1" dirty="0"/>
              <a:t>Analyze and Conclude </a:t>
            </a:r>
            <a:endParaRPr lang="en-US" dirty="0"/>
          </a:p>
          <a:p>
            <a:r>
              <a:rPr lang="en-US" dirty="0"/>
              <a:t> </a:t>
            </a:r>
          </a:p>
          <a:p>
            <a:r>
              <a:rPr lang="en-US" b="1" dirty="0"/>
              <a:t>Make Graphs</a:t>
            </a:r>
            <a:r>
              <a:rPr lang="en-US" dirty="0"/>
              <a:t>: Plot a graph of the motion of the space probe from Experiment 1.</a:t>
            </a:r>
          </a:p>
        </p:txBody>
      </p:sp>
      <p:pic>
        <p:nvPicPr>
          <p:cNvPr id="9" name="Picture 8">
            <a:extLst>
              <a:ext uri="{FF2B5EF4-FFF2-40B4-BE49-F238E27FC236}">
                <a16:creationId xmlns:a16="http://schemas.microsoft.com/office/drawing/2014/main" id="{D1C060F8-E85D-4BE1-ACDD-1A174C87C3D8}"/>
              </a:ext>
            </a:extLst>
          </p:cNvPr>
          <p:cNvPicPr>
            <a:picLocks noChangeAspect="1"/>
          </p:cNvPicPr>
          <p:nvPr/>
        </p:nvPicPr>
        <p:blipFill>
          <a:blip r:embed="rId4"/>
          <a:stretch>
            <a:fillRect/>
          </a:stretch>
        </p:blipFill>
        <p:spPr>
          <a:xfrm>
            <a:off x="606831" y="3290051"/>
            <a:ext cx="5281118" cy="662997"/>
          </a:xfrm>
          <a:prstGeom prst="rect">
            <a:avLst/>
          </a:prstGeom>
        </p:spPr>
      </p:pic>
      <p:sp>
        <p:nvSpPr>
          <p:cNvPr id="10" name="Oval 9">
            <a:extLst>
              <a:ext uri="{FF2B5EF4-FFF2-40B4-BE49-F238E27FC236}">
                <a16:creationId xmlns:a16="http://schemas.microsoft.com/office/drawing/2014/main" id="{37CF737B-39BC-4C5B-8F9F-8A905185AC8C}"/>
              </a:ext>
            </a:extLst>
          </p:cNvPr>
          <p:cNvSpPr/>
          <p:nvPr/>
        </p:nvSpPr>
        <p:spPr>
          <a:xfrm>
            <a:off x="6629400" y="4929212"/>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1E4DD0-EE1D-4AF0-85BA-D4B8B566FECA}"/>
              </a:ext>
            </a:extLst>
          </p:cNvPr>
          <p:cNvSpPr/>
          <p:nvPr/>
        </p:nvSpPr>
        <p:spPr>
          <a:xfrm>
            <a:off x="7620000" y="4406696"/>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8DA730-3B90-4879-A345-60670978A024}"/>
              </a:ext>
            </a:extLst>
          </p:cNvPr>
          <p:cNvSpPr/>
          <p:nvPr/>
        </p:nvSpPr>
        <p:spPr>
          <a:xfrm>
            <a:off x="8599712" y="3840637"/>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78B976F-BF38-4592-AA46-0976ADF3AE7B}"/>
              </a:ext>
            </a:extLst>
          </p:cNvPr>
          <p:cNvSpPr/>
          <p:nvPr/>
        </p:nvSpPr>
        <p:spPr>
          <a:xfrm>
            <a:off x="9579429" y="3296353"/>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0AA7EFF-06D8-4A8B-8D18-528590946025}"/>
              </a:ext>
            </a:extLst>
          </p:cNvPr>
          <p:cNvSpPr/>
          <p:nvPr/>
        </p:nvSpPr>
        <p:spPr>
          <a:xfrm>
            <a:off x="10559143" y="2730295"/>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34B6016-CA5D-4121-BAD0-B69FC3134402}"/>
              </a:ext>
            </a:extLst>
          </p:cNvPr>
          <p:cNvSpPr/>
          <p:nvPr/>
        </p:nvSpPr>
        <p:spPr>
          <a:xfrm>
            <a:off x="11538857" y="2186012"/>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993DAC8-F4CA-429E-96C0-7EFB4D0A70A9}"/>
              </a:ext>
            </a:extLst>
          </p:cNvPr>
          <p:cNvCxnSpPr>
            <a:stCxn id="10" idx="2"/>
            <a:endCxn id="20" idx="5"/>
          </p:cNvCxnSpPr>
          <p:nvPr/>
        </p:nvCxnSpPr>
        <p:spPr>
          <a:xfrm flipV="1">
            <a:off x="6629400" y="2297355"/>
            <a:ext cx="5010673" cy="2697080"/>
          </a:xfrm>
          <a:prstGeom prst="line">
            <a:avLst/>
          </a:prstGeom>
          <a:ln w="76200"/>
        </p:spPr>
        <p:style>
          <a:lnRef idx="1">
            <a:schemeClr val="accent5"/>
          </a:lnRef>
          <a:fillRef idx="0">
            <a:schemeClr val="accent5"/>
          </a:fillRef>
          <a:effectRef idx="0">
            <a:schemeClr val="accent5"/>
          </a:effectRef>
          <a:fontRef idx="minor">
            <a:schemeClr val="tx1"/>
          </a:fontRef>
        </p:style>
      </p:cxnSp>
      <p:sp>
        <p:nvSpPr>
          <p:cNvPr id="21" name="TextBox 20">
            <a:extLst>
              <a:ext uri="{FF2B5EF4-FFF2-40B4-BE49-F238E27FC236}">
                <a16:creationId xmlns:a16="http://schemas.microsoft.com/office/drawing/2014/main" id="{A28F183C-E908-413F-9588-6B4CF9B21E1D}"/>
              </a:ext>
            </a:extLst>
          </p:cNvPr>
          <p:cNvSpPr txBox="1"/>
          <p:nvPr/>
        </p:nvSpPr>
        <p:spPr>
          <a:xfrm rot="16200000">
            <a:off x="5749107" y="3222888"/>
            <a:ext cx="1289135" cy="369332"/>
          </a:xfrm>
          <a:prstGeom prst="rect">
            <a:avLst/>
          </a:prstGeom>
          <a:noFill/>
        </p:spPr>
        <p:txBody>
          <a:bodyPr wrap="none" rtlCol="0">
            <a:spAutoFit/>
          </a:bodyPr>
          <a:lstStyle/>
          <a:p>
            <a:r>
              <a:rPr lang="en-US" dirty="0">
                <a:solidFill>
                  <a:schemeClr val="bg1"/>
                </a:solidFill>
              </a:rPr>
              <a:t>Distance (m)</a:t>
            </a:r>
          </a:p>
        </p:txBody>
      </p:sp>
      <p:sp>
        <p:nvSpPr>
          <p:cNvPr id="24" name="TextBox 23">
            <a:extLst>
              <a:ext uri="{FF2B5EF4-FFF2-40B4-BE49-F238E27FC236}">
                <a16:creationId xmlns:a16="http://schemas.microsoft.com/office/drawing/2014/main" id="{1387FA52-E166-4120-A860-FF64803A7A2B}"/>
              </a:ext>
            </a:extLst>
          </p:cNvPr>
          <p:cNvSpPr txBox="1"/>
          <p:nvPr/>
        </p:nvSpPr>
        <p:spPr>
          <a:xfrm>
            <a:off x="8551217" y="5164200"/>
            <a:ext cx="872355" cy="369332"/>
          </a:xfrm>
          <a:prstGeom prst="rect">
            <a:avLst/>
          </a:prstGeom>
          <a:noFill/>
        </p:spPr>
        <p:txBody>
          <a:bodyPr wrap="none" rtlCol="0">
            <a:spAutoFit/>
          </a:bodyPr>
          <a:lstStyle/>
          <a:p>
            <a:r>
              <a:rPr lang="en-US" dirty="0">
                <a:solidFill>
                  <a:schemeClr val="bg1"/>
                </a:solidFill>
              </a:rPr>
              <a:t>Time (s)</a:t>
            </a:r>
          </a:p>
        </p:txBody>
      </p:sp>
      <p:pic>
        <p:nvPicPr>
          <p:cNvPr id="13" name="Picture 12">
            <a:hlinkClick r:id="rId5"/>
            <a:extLst>
              <a:ext uri="{FF2B5EF4-FFF2-40B4-BE49-F238E27FC236}">
                <a16:creationId xmlns:a16="http://schemas.microsoft.com/office/drawing/2014/main" id="{B0D749C8-EA56-42FA-8E01-0DB5BC640517}"/>
              </a:ext>
            </a:extLst>
          </p:cNvPr>
          <p:cNvPicPr>
            <a:picLocks noChangeAspect="1"/>
          </p:cNvPicPr>
          <p:nvPr/>
        </p:nvPicPr>
        <p:blipFill>
          <a:blip r:embed="rId6"/>
          <a:stretch>
            <a:fillRect/>
          </a:stretch>
        </p:blipFill>
        <p:spPr>
          <a:xfrm>
            <a:off x="1448423" y="4250569"/>
            <a:ext cx="3434221" cy="2445905"/>
          </a:xfrm>
          <a:prstGeom prst="rect">
            <a:avLst/>
          </a:prstGeom>
        </p:spPr>
      </p:pic>
      <p:sp>
        <p:nvSpPr>
          <p:cNvPr id="23" name="TextBox 22">
            <a:extLst>
              <a:ext uri="{FF2B5EF4-FFF2-40B4-BE49-F238E27FC236}">
                <a16:creationId xmlns:a16="http://schemas.microsoft.com/office/drawing/2014/main" id="{51784765-4B41-4945-BF16-501BC30BD71D}"/>
              </a:ext>
            </a:extLst>
          </p:cNvPr>
          <p:cNvSpPr txBox="1"/>
          <p:nvPr/>
        </p:nvSpPr>
        <p:spPr>
          <a:xfrm>
            <a:off x="10559143" y="0"/>
            <a:ext cx="1518364" cy="369332"/>
          </a:xfrm>
          <a:prstGeom prst="rect">
            <a:avLst/>
          </a:prstGeom>
          <a:noFill/>
        </p:spPr>
        <p:txBody>
          <a:bodyPr wrap="none" rtlCol="0">
            <a:spAutoFit/>
          </a:bodyPr>
          <a:lstStyle/>
          <a:p>
            <a:r>
              <a:rPr lang="en-US" dirty="0"/>
              <a:t>07/Dec/2023</a:t>
            </a:r>
          </a:p>
        </p:txBody>
      </p:sp>
    </p:spTree>
    <p:extLst>
      <p:ext uri="{BB962C8B-B14F-4D97-AF65-F5344CB8AC3E}">
        <p14:creationId xmlns:p14="http://schemas.microsoft.com/office/powerpoint/2010/main" val="30421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heel(1)">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heel(1)">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heel(1)">
                                      <p:cBhvr>
                                        <p:cTn id="58" dur="2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heel(1)">
                                      <p:cBhvr>
                                        <p:cTn id="63" dur="20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animBg="1"/>
      <p:bldP spid="16" grpId="0" animBg="1"/>
      <p:bldP spid="17" grpId="0" animBg="1"/>
      <p:bldP spid="19" grpId="0" animBg="1"/>
      <p:bldP spid="20" grpId="0" animBg="1"/>
      <p:bldP spid="21"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61E6A7-EBA3-41F2-9C6A-6ABE91AB8F18}"/>
              </a:ext>
            </a:extLst>
          </p:cNvPr>
          <p:cNvSpPr/>
          <p:nvPr/>
        </p:nvSpPr>
        <p:spPr>
          <a:xfrm>
            <a:off x="453956" y="2755944"/>
            <a:ext cx="6281419" cy="923330"/>
          </a:xfrm>
          <a:prstGeom prst="rect">
            <a:avLst/>
          </a:prstGeom>
        </p:spPr>
        <p:txBody>
          <a:bodyPr wrap="square">
            <a:spAutoFit/>
          </a:bodyPr>
          <a:lstStyle/>
          <a:p>
            <a:pPr marR="171450"/>
            <a:r>
              <a:rPr lang="en-US" b="1" dirty="0">
                <a:latin typeface="Arial" panose="020B0604020202020204" pitchFamily="34" charset="0"/>
                <a:ea typeface="Times New Roman" panose="02020603050405020304" pitchFamily="18" charset="0"/>
                <a:cs typeface="Times New Roman" panose="02020603050405020304" pitchFamily="18" charset="0"/>
              </a:rPr>
              <a:t>Part 2</a:t>
            </a:r>
          </a:p>
          <a:p>
            <a:pPr marR="171450"/>
            <a:endParaRPr lang="en-US" b="1" dirty="0">
              <a:latin typeface="Arial" panose="020B0604020202020204" pitchFamily="34" charset="0"/>
              <a:ea typeface="Times New Roman" panose="02020603050405020304" pitchFamily="18" charset="0"/>
              <a:cs typeface="Times New Roman" panose="02020603050405020304" pitchFamily="18" charset="0"/>
            </a:endParaRPr>
          </a:p>
          <a:p>
            <a:pPr marR="171450"/>
            <a:r>
              <a:rPr lang="en-US" dirty="0"/>
              <a:t>From the interactivity, table for Experiment 2  </a:t>
            </a:r>
          </a:p>
        </p:txBody>
      </p:sp>
      <p:pic>
        <p:nvPicPr>
          <p:cNvPr id="11" name="Picture 10">
            <a:extLst>
              <a:ext uri="{FF2B5EF4-FFF2-40B4-BE49-F238E27FC236}">
                <a16:creationId xmlns:a16="http://schemas.microsoft.com/office/drawing/2014/main" id="{6956799A-2CEF-4A04-9367-8A6BE878DC9D}"/>
              </a:ext>
            </a:extLst>
          </p:cNvPr>
          <p:cNvPicPr/>
          <p:nvPr/>
        </p:nvPicPr>
        <p:blipFill>
          <a:blip r:embed="rId2">
            <a:extLst>
              <a:ext uri="{28A0092B-C50C-407E-A947-70E740481C1C}">
                <a14:useLocalDpi xmlns:a14="http://schemas.microsoft.com/office/drawing/2010/main" val="0"/>
              </a:ext>
            </a:extLst>
          </a:blip>
          <a:stretch>
            <a:fillRect/>
          </a:stretch>
        </p:blipFill>
        <p:spPr>
          <a:xfrm>
            <a:off x="559718" y="4083477"/>
            <a:ext cx="4859655" cy="586740"/>
          </a:xfrm>
          <a:prstGeom prst="rect">
            <a:avLst/>
          </a:prstGeom>
        </p:spPr>
      </p:pic>
      <p:grpSp>
        <p:nvGrpSpPr>
          <p:cNvPr id="2" name="Group 1">
            <a:extLst>
              <a:ext uri="{FF2B5EF4-FFF2-40B4-BE49-F238E27FC236}">
                <a16:creationId xmlns:a16="http://schemas.microsoft.com/office/drawing/2014/main" id="{7281C236-B67C-44A5-BB12-FE0258EE874F}"/>
              </a:ext>
            </a:extLst>
          </p:cNvPr>
          <p:cNvGrpSpPr/>
          <p:nvPr/>
        </p:nvGrpSpPr>
        <p:grpSpPr>
          <a:xfrm>
            <a:off x="5993187" y="1625600"/>
            <a:ext cx="5943600" cy="3606800"/>
            <a:chOff x="5993187" y="1625600"/>
            <a:chExt cx="5943600" cy="3606800"/>
          </a:xfrm>
        </p:grpSpPr>
        <p:pic>
          <p:nvPicPr>
            <p:cNvPr id="1026" name="Picture 1" descr="A screenshot of a cell phone&#10;&#10;Description automatically generated">
              <a:extLst>
                <a:ext uri="{FF2B5EF4-FFF2-40B4-BE49-F238E27FC236}">
                  <a16:creationId xmlns:a16="http://schemas.microsoft.com/office/drawing/2014/main" id="{8EB5103E-0133-4796-B9B9-788D29298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87" y="1625600"/>
              <a:ext cx="59436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22AD52B8-C62C-462B-8AFC-EA4D4DF83336}"/>
                </a:ext>
              </a:extLst>
            </p:cNvPr>
            <p:cNvSpPr/>
            <p:nvPr/>
          </p:nvSpPr>
          <p:spPr>
            <a:xfrm>
              <a:off x="6418546" y="1884738"/>
              <a:ext cx="2586152" cy="2915862"/>
            </a:xfrm>
            <a:prstGeom prst="rect">
              <a:avLst/>
            </a:prstGeom>
            <a:solidFill>
              <a:schemeClr val="tx1"/>
            </a:solidFill>
            <a:ln w="9525">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F929F85-D3D4-4235-A94C-3D097A4246AA}"/>
                </a:ext>
              </a:extLst>
            </p:cNvPr>
            <p:cNvCxnSpPr/>
            <p:nvPr/>
          </p:nvCxnSpPr>
          <p:spPr>
            <a:xfrm flipH="1">
              <a:off x="6418546" y="2178844"/>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C09C68B-C2CD-4E96-A149-7B8E1C063881}"/>
                </a:ext>
              </a:extLst>
            </p:cNvPr>
            <p:cNvCxnSpPr/>
            <p:nvPr/>
          </p:nvCxnSpPr>
          <p:spPr>
            <a:xfrm flipH="1">
              <a:off x="6414974" y="2469747"/>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48409E-69CF-41BC-B45E-3CD30AAFDA1C}"/>
                </a:ext>
              </a:extLst>
            </p:cNvPr>
            <p:cNvCxnSpPr/>
            <p:nvPr/>
          </p:nvCxnSpPr>
          <p:spPr>
            <a:xfrm flipH="1">
              <a:off x="6418546" y="2760735"/>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9BA676-9AFC-4B1C-A599-49A8595D2A3B}"/>
                </a:ext>
              </a:extLst>
            </p:cNvPr>
            <p:cNvCxnSpPr/>
            <p:nvPr/>
          </p:nvCxnSpPr>
          <p:spPr>
            <a:xfrm flipH="1">
              <a:off x="6414974" y="3051638"/>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25C77F-A371-4BF2-B2FE-492901933121}"/>
                </a:ext>
              </a:extLst>
            </p:cNvPr>
            <p:cNvCxnSpPr/>
            <p:nvPr/>
          </p:nvCxnSpPr>
          <p:spPr>
            <a:xfrm flipH="1">
              <a:off x="6390837" y="3343147"/>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B6FAD0-13BE-44D7-BC6D-0A9765304210}"/>
                </a:ext>
              </a:extLst>
            </p:cNvPr>
            <p:cNvCxnSpPr/>
            <p:nvPr/>
          </p:nvCxnSpPr>
          <p:spPr>
            <a:xfrm flipH="1">
              <a:off x="6387265" y="3634050"/>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6D4D4D-C62C-47E4-AB04-7449CAF11A88}"/>
                </a:ext>
              </a:extLst>
            </p:cNvPr>
            <p:cNvCxnSpPr/>
            <p:nvPr/>
          </p:nvCxnSpPr>
          <p:spPr>
            <a:xfrm flipH="1">
              <a:off x="6390837" y="3925038"/>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865B65-5B2B-4EDF-B277-A333532DFCDF}"/>
                </a:ext>
              </a:extLst>
            </p:cNvPr>
            <p:cNvCxnSpPr/>
            <p:nvPr/>
          </p:nvCxnSpPr>
          <p:spPr>
            <a:xfrm flipH="1">
              <a:off x="6387265" y="4215941"/>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AA744A-2CBC-414A-A701-486E43EF1271}"/>
                </a:ext>
              </a:extLst>
            </p:cNvPr>
            <p:cNvCxnSpPr/>
            <p:nvPr/>
          </p:nvCxnSpPr>
          <p:spPr>
            <a:xfrm flipH="1">
              <a:off x="6387265" y="4506929"/>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2CCB1-9187-4844-958D-6BFA1B4A7067}"/>
                </a:ext>
              </a:extLst>
            </p:cNvPr>
            <p:cNvCxnSpPr>
              <a:cxnSpLocks/>
            </p:cNvCxnSpPr>
            <p:nvPr/>
          </p:nvCxnSpPr>
          <p:spPr>
            <a:xfrm>
              <a:off x="66751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E29E59-C36D-4097-A6C2-47ADA17DE08F}"/>
                </a:ext>
              </a:extLst>
            </p:cNvPr>
            <p:cNvCxnSpPr>
              <a:cxnSpLocks/>
            </p:cNvCxnSpPr>
            <p:nvPr/>
          </p:nvCxnSpPr>
          <p:spPr>
            <a:xfrm>
              <a:off x="69342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86B223-1E55-4012-8298-61B8B5B8EFD6}"/>
                </a:ext>
              </a:extLst>
            </p:cNvPr>
            <p:cNvCxnSpPr>
              <a:cxnSpLocks/>
            </p:cNvCxnSpPr>
            <p:nvPr/>
          </p:nvCxnSpPr>
          <p:spPr>
            <a:xfrm>
              <a:off x="71947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3284371-A317-49D1-8F52-BE6D2AF27FEA}"/>
                </a:ext>
              </a:extLst>
            </p:cNvPr>
            <p:cNvCxnSpPr>
              <a:cxnSpLocks/>
            </p:cNvCxnSpPr>
            <p:nvPr/>
          </p:nvCxnSpPr>
          <p:spPr>
            <a:xfrm>
              <a:off x="74514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525205-FF6F-4A40-89A7-592BC0B47F07}"/>
                </a:ext>
              </a:extLst>
            </p:cNvPr>
            <p:cNvCxnSpPr>
              <a:cxnSpLocks/>
            </p:cNvCxnSpPr>
            <p:nvPr/>
          </p:nvCxnSpPr>
          <p:spPr>
            <a:xfrm>
              <a:off x="77059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26E029-4758-4485-9737-A6322844C168}"/>
                </a:ext>
              </a:extLst>
            </p:cNvPr>
            <p:cNvCxnSpPr>
              <a:cxnSpLocks/>
            </p:cNvCxnSpPr>
            <p:nvPr/>
          </p:nvCxnSpPr>
          <p:spPr>
            <a:xfrm>
              <a:off x="79770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5333E7-5800-4063-B9DD-2AC27FE00966}"/>
                </a:ext>
              </a:extLst>
            </p:cNvPr>
            <p:cNvCxnSpPr>
              <a:cxnSpLocks/>
            </p:cNvCxnSpPr>
            <p:nvPr/>
          </p:nvCxnSpPr>
          <p:spPr>
            <a:xfrm>
              <a:off x="82375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5EB528-DD6C-4E18-B0CC-A8A2146AB78E}"/>
                </a:ext>
              </a:extLst>
            </p:cNvPr>
            <p:cNvCxnSpPr>
              <a:cxnSpLocks/>
            </p:cNvCxnSpPr>
            <p:nvPr/>
          </p:nvCxnSpPr>
          <p:spPr>
            <a:xfrm>
              <a:off x="84918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616468-B317-478B-BF89-11DABC9D6868}"/>
                </a:ext>
              </a:extLst>
            </p:cNvPr>
            <p:cNvCxnSpPr>
              <a:cxnSpLocks/>
            </p:cNvCxnSpPr>
            <p:nvPr/>
          </p:nvCxnSpPr>
          <p:spPr>
            <a:xfrm>
              <a:off x="87474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FFC0EBED-7E47-4BC6-87CE-42EED8E37845}"/>
              </a:ext>
            </a:extLst>
          </p:cNvPr>
          <p:cNvSpPr/>
          <p:nvPr/>
        </p:nvSpPr>
        <p:spPr>
          <a:xfrm>
            <a:off x="6215379" y="50746"/>
            <a:ext cx="5976621" cy="1200329"/>
          </a:xfrm>
          <a:prstGeom prst="rect">
            <a:avLst/>
          </a:prstGeom>
        </p:spPr>
        <p:txBody>
          <a:bodyPr wrap="square">
            <a:spAutoFit/>
          </a:bodyPr>
          <a:lstStyle/>
          <a:p>
            <a:r>
              <a:rPr lang="en-US" b="1" dirty="0"/>
              <a:t>Analyze and Conclude </a:t>
            </a:r>
            <a:endParaRPr lang="en-US" dirty="0"/>
          </a:p>
          <a:p>
            <a:r>
              <a:rPr lang="en-US" dirty="0"/>
              <a:t> </a:t>
            </a:r>
          </a:p>
          <a:p>
            <a:r>
              <a:rPr lang="en-US" b="1" dirty="0"/>
              <a:t>Make Graphs</a:t>
            </a:r>
            <a:r>
              <a:rPr lang="en-US" dirty="0"/>
              <a:t>: Plot a graph of the motion of the space probe from Experiment 2.</a:t>
            </a:r>
          </a:p>
        </p:txBody>
      </p:sp>
      <p:sp>
        <p:nvSpPr>
          <p:cNvPr id="26" name="Oval 25">
            <a:extLst>
              <a:ext uri="{FF2B5EF4-FFF2-40B4-BE49-F238E27FC236}">
                <a16:creationId xmlns:a16="http://schemas.microsoft.com/office/drawing/2014/main" id="{AAE1C919-DDD1-4F8B-B436-A66EE50394A5}"/>
              </a:ext>
            </a:extLst>
          </p:cNvPr>
          <p:cNvSpPr/>
          <p:nvPr/>
        </p:nvSpPr>
        <p:spPr>
          <a:xfrm>
            <a:off x="6364224" y="4746332"/>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48343AB-0437-488C-A8D7-3DC54C45D889}"/>
              </a:ext>
            </a:extLst>
          </p:cNvPr>
          <p:cNvSpPr/>
          <p:nvPr/>
        </p:nvSpPr>
        <p:spPr>
          <a:xfrm>
            <a:off x="6888182" y="4159391"/>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8272B2E-5DE3-4A37-8549-424E606483F2}"/>
              </a:ext>
            </a:extLst>
          </p:cNvPr>
          <p:cNvSpPr/>
          <p:nvPr/>
        </p:nvSpPr>
        <p:spPr>
          <a:xfrm>
            <a:off x="7392508" y="3575437"/>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7CFD663-76D9-440C-B338-E22EF456A549}"/>
              </a:ext>
            </a:extLst>
          </p:cNvPr>
          <p:cNvSpPr/>
          <p:nvPr/>
        </p:nvSpPr>
        <p:spPr>
          <a:xfrm>
            <a:off x="7921188" y="3001724"/>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D89D7FA-A3A1-4E48-8655-39309C8EE2A6}"/>
              </a:ext>
            </a:extLst>
          </p:cNvPr>
          <p:cNvSpPr/>
          <p:nvPr/>
        </p:nvSpPr>
        <p:spPr>
          <a:xfrm>
            <a:off x="8437665" y="2409316"/>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8BCD62B-FB0F-4CB6-A24F-0EE6B9B6D401}"/>
              </a:ext>
            </a:extLst>
          </p:cNvPr>
          <p:cNvSpPr/>
          <p:nvPr/>
        </p:nvSpPr>
        <p:spPr>
          <a:xfrm>
            <a:off x="8961972" y="1854111"/>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95BE746-62C2-4CE5-AD46-58C06E5F084F}"/>
              </a:ext>
            </a:extLst>
          </p:cNvPr>
          <p:cNvCxnSpPr>
            <a:cxnSpLocks/>
            <a:stCxn id="26" idx="2"/>
          </p:cNvCxnSpPr>
          <p:nvPr/>
        </p:nvCxnSpPr>
        <p:spPr>
          <a:xfrm flipV="1">
            <a:off x="6364224" y="1919335"/>
            <a:ext cx="2680629" cy="2892220"/>
          </a:xfrm>
          <a:prstGeom prst="line">
            <a:avLst/>
          </a:prstGeom>
          <a:ln w="76200"/>
        </p:spPr>
        <p:style>
          <a:lnRef idx="1">
            <a:schemeClr val="accent5"/>
          </a:lnRef>
          <a:fillRef idx="0">
            <a:schemeClr val="accent5"/>
          </a:fillRef>
          <a:effectRef idx="0">
            <a:schemeClr val="accent5"/>
          </a:effectRef>
          <a:fontRef idx="minor">
            <a:schemeClr val="tx1"/>
          </a:fontRef>
        </p:style>
      </p:cxnSp>
      <p:pic>
        <p:nvPicPr>
          <p:cNvPr id="3" name="Picture 2">
            <a:extLst>
              <a:ext uri="{FF2B5EF4-FFF2-40B4-BE49-F238E27FC236}">
                <a16:creationId xmlns:a16="http://schemas.microsoft.com/office/drawing/2014/main" id="{72752621-F815-4B16-88B6-8E149D88BFA4}"/>
              </a:ext>
            </a:extLst>
          </p:cNvPr>
          <p:cNvPicPr>
            <a:picLocks noChangeAspect="1"/>
          </p:cNvPicPr>
          <p:nvPr/>
        </p:nvPicPr>
        <p:blipFill>
          <a:blip r:embed="rId4"/>
          <a:stretch>
            <a:fillRect/>
          </a:stretch>
        </p:blipFill>
        <p:spPr>
          <a:xfrm>
            <a:off x="361832" y="4060558"/>
            <a:ext cx="5258256" cy="617273"/>
          </a:xfrm>
          <a:prstGeom prst="rect">
            <a:avLst/>
          </a:prstGeom>
        </p:spPr>
      </p:pic>
      <p:sp>
        <p:nvSpPr>
          <p:cNvPr id="41" name="TextBox 40">
            <a:extLst>
              <a:ext uri="{FF2B5EF4-FFF2-40B4-BE49-F238E27FC236}">
                <a16:creationId xmlns:a16="http://schemas.microsoft.com/office/drawing/2014/main" id="{FC21B427-0C65-4725-B359-06DDB07D08F3}"/>
              </a:ext>
            </a:extLst>
          </p:cNvPr>
          <p:cNvSpPr txBox="1"/>
          <p:nvPr/>
        </p:nvSpPr>
        <p:spPr>
          <a:xfrm rot="16200000">
            <a:off x="5385173" y="3180778"/>
            <a:ext cx="1289135" cy="369332"/>
          </a:xfrm>
          <a:prstGeom prst="rect">
            <a:avLst/>
          </a:prstGeom>
          <a:noFill/>
        </p:spPr>
        <p:txBody>
          <a:bodyPr wrap="none" rtlCol="0">
            <a:spAutoFit/>
          </a:bodyPr>
          <a:lstStyle/>
          <a:p>
            <a:r>
              <a:rPr lang="en-US" dirty="0">
                <a:solidFill>
                  <a:schemeClr val="bg1"/>
                </a:solidFill>
              </a:rPr>
              <a:t>Distance (m)</a:t>
            </a:r>
          </a:p>
        </p:txBody>
      </p:sp>
      <p:sp>
        <p:nvSpPr>
          <p:cNvPr id="42" name="TextBox 41">
            <a:extLst>
              <a:ext uri="{FF2B5EF4-FFF2-40B4-BE49-F238E27FC236}">
                <a16:creationId xmlns:a16="http://schemas.microsoft.com/office/drawing/2014/main" id="{9B1D1740-4F7E-4589-9827-CC084C90F7B4}"/>
              </a:ext>
            </a:extLst>
          </p:cNvPr>
          <p:cNvSpPr txBox="1"/>
          <p:nvPr/>
        </p:nvSpPr>
        <p:spPr>
          <a:xfrm>
            <a:off x="8556247" y="4917791"/>
            <a:ext cx="872355" cy="369332"/>
          </a:xfrm>
          <a:prstGeom prst="rect">
            <a:avLst/>
          </a:prstGeom>
          <a:noFill/>
        </p:spPr>
        <p:txBody>
          <a:bodyPr wrap="none" rtlCol="0">
            <a:spAutoFit/>
          </a:bodyPr>
          <a:lstStyle/>
          <a:p>
            <a:r>
              <a:rPr lang="en-US" dirty="0">
                <a:solidFill>
                  <a:schemeClr val="bg1"/>
                </a:solidFill>
              </a:rPr>
              <a:t>Time (s)</a:t>
            </a:r>
          </a:p>
        </p:txBody>
      </p:sp>
    </p:spTree>
    <p:extLst>
      <p:ext uri="{BB962C8B-B14F-4D97-AF65-F5344CB8AC3E}">
        <p14:creationId xmlns:p14="http://schemas.microsoft.com/office/powerpoint/2010/main" val="7192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heel(1)">
                                      <p:cBhvr>
                                        <p:cTn id="38" dur="2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2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heel(1)">
                                      <p:cBhvr>
                                        <p:cTn id="48" dur="20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heel(1)">
                                      <p:cBhvr>
                                        <p:cTn id="53" dur="20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heel(1)">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heel(1)">
                                      <p:cBhvr>
                                        <p:cTn id="63" dur="20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down)">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animBg="1"/>
      <p:bldP spid="36" grpId="0" animBg="1"/>
      <p:bldP spid="37" grpId="0" animBg="1"/>
      <p:bldP spid="38" grpId="0" animBg="1"/>
      <p:bldP spid="39" grpId="0" animBg="1"/>
      <p:bldP spid="41"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61E6A7-EBA3-41F2-9C6A-6ABE91AB8F18}"/>
              </a:ext>
            </a:extLst>
          </p:cNvPr>
          <p:cNvSpPr/>
          <p:nvPr/>
        </p:nvSpPr>
        <p:spPr>
          <a:xfrm>
            <a:off x="453956" y="2755944"/>
            <a:ext cx="6281419" cy="923330"/>
          </a:xfrm>
          <a:prstGeom prst="rect">
            <a:avLst/>
          </a:prstGeom>
        </p:spPr>
        <p:txBody>
          <a:bodyPr wrap="square">
            <a:spAutoFit/>
          </a:bodyPr>
          <a:lstStyle/>
          <a:p>
            <a:pPr marR="171450"/>
            <a:r>
              <a:rPr lang="en-US" b="1" dirty="0">
                <a:latin typeface="Arial" panose="020B0604020202020204" pitchFamily="34" charset="0"/>
                <a:ea typeface="Times New Roman" panose="02020603050405020304" pitchFamily="18" charset="0"/>
                <a:cs typeface="Times New Roman" panose="02020603050405020304" pitchFamily="18" charset="0"/>
              </a:rPr>
              <a:t>Part 3</a:t>
            </a:r>
          </a:p>
          <a:p>
            <a:pPr marR="171450"/>
            <a:endParaRPr lang="en-US" b="1" dirty="0">
              <a:latin typeface="Arial" panose="020B0604020202020204" pitchFamily="34" charset="0"/>
              <a:ea typeface="Times New Roman" panose="02020603050405020304" pitchFamily="18" charset="0"/>
              <a:cs typeface="Times New Roman" panose="02020603050405020304" pitchFamily="18" charset="0"/>
            </a:endParaRPr>
          </a:p>
          <a:p>
            <a:pPr marR="171450"/>
            <a:r>
              <a:rPr lang="en-US" dirty="0"/>
              <a:t>From the interactivity, table for Experiment 3  </a:t>
            </a:r>
          </a:p>
        </p:txBody>
      </p:sp>
      <p:pic>
        <p:nvPicPr>
          <p:cNvPr id="11" name="Picture 10">
            <a:extLst>
              <a:ext uri="{FF2B5EF4-FFF2-40B4-BE49-F238E27FC236}">
                <a16:creationId xmlns:a16="http://schemas.microsoft.com/office/drawing/2014/main" id="{6956799A-2CEF-4A04-9367-8A6BE878DC9D}"/>
              </a:ext>
            </a:extLst>
          </p:cNvPr>
          <p:cNvPicPr/>
          <p:nvPr/>
        </p:nvPicPr>
        <p:blipFill>
          <a:blip r:embed="rId2">
            <a:extLst>
              <a:ext uri="{28A0092B-C50C-407E-A947-70E740481C1C}">
                <a14:useLocalDpi xmlns:a14="http://schemas.microsoft.com/office/drawing/2010/main" val="0"/>
              </a:ext>
            </a:extLst>
          </a:blip>
          <a:stretch>
            <a:fillRect/>
          </a:stretch>
        </p:blipFill>
        <p:spPr>
          <a:xfrm>
            <a:off x="559718" y="4083477"/>
            <a:ext cx="4859655" cy="586740"/>
          </a:xfrm>
          <a:prstGeom prst="rect">
            <a:avLst/>
          </a:prstGeom>
        </p:spPr>
      </p:pic>
      <p:grpSp>
        <p:nvGrpSpPr>
          <p:cNvPr id="2" name="Group 1">
            <a:extLst>
              <a:ext uri="{FF2B5EF4-FFF2-40B4-BE49-F238E27FC236}">
                <a16:creationId xmlns:a16="http://schemas.microsoft.com/office/drawing/2014/main" id="{7281C236-B67C-44A5-BB12-FE0258EE874F}"/>
              </a:ext>
            </a:extLst>
          </p:cNvPr>
          <p:cNvGrpSpPr/>
          <p:nvPr/>
        </p:nvGrpSpPr>
        <p:grpSpPr>
          <a:xfrm>
            <a:off x="5993187" y="1625600"/>
            <a:ext cx="5943600" cy="3606800"/>
            <a:chOff x="5993187" y="1625600"/>
            <a:chExt cx="5943600" cy="3606800"/>
          </a:xfrm>
        </p:grpSpPr>
        <p:pic>
          <p:nvPicPr>
            <p:cNvPr id="1026" name="Picture 1" descr="A screenshot of a cell phone&#10;&#10;Description automatically generated">
              <a:extLst>
                <a:ext uri="{FF2B5EF4-FFF2-40B4-BE49-F238E27FC236}">
                  <a16:creationId xmlns:a16="http://schemas.microsoft.com/office/drawing/2014/main" id="{8EB5103E-0133-4796-B9B9-788D29298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87" y="1625600"/>
              <a:ext cx="59436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22AD52B8-C62C-462B-8AFC-EA4D4DF83336}"/>
                </a:ext>
              </a:extLst>
            </p:cNvPr>
            <p:cNvSpPr/>
            <p:nvPr/>
          </p:nvSpPr>
          <p:spPr>
            <a:xfrm>
              <a:off x="6418546" y="1884738"/>
              <a:ext cx="2586152" cy="2915862"/>
            </a:xfrm>
            <a:prstGeom prst="rect">
              <a:avLst/>
            </a:prstGeom>
            <a:solidFill>
              <a:schemeClr val="tx1"/>
            </a:solidFill>
            <a:ln w="9525">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F929F85-D3D4-4235-A94C-3D097A4246AA}"/>
                </a:ext>
              </a:extLst>
            </p:cNvPr>
            <p:cNvCxnSpPr/>
            <p:nvPr/>
          </p:nvCxnSpPr>
          <p:spPr>
            <a:xfrm flipH="1">
              <a:off x="6418546" y="2178844"/>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C09C68B-C2CD-4E96-A149-7B8E1C063881}"/>
                </a:ext>
              </a:extLst>
            </p:cNvPr>
            <p:cNvCxnSpPr/>
            <p:nvPr/>
          </p:nvCxnSpPr>
          <p:spPr>
            <a:xfrm flipH="1">
              <a:off x="6414974" y="2469747"/>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48409E-69CF-41BC-B45E-3CD30AAFDA1C}"/>
                </a:ext>
              </a:extLst>
            </p:cNvPr>
            <p:cNvCxnSpPr/>
            <p:nvPr/>
          </p:nvCxnSpPr>
          <p:spPr>
            <a:xfrm flipH="1">
              <a:off x="6418546" y="2760735"/>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9BA676-9AFC-4B1C-A599-49A8595D2A3B}"/>
                </a:ext>
              </a:extLst>
            </p:cNvPr>
            <p:cNvCxnSpPr/>
            <p:nvPr/>
          </p:nvCxnSpPr>
          <p:spPr>
            <a:xfrm flipH="1">
              <a:off x="6414974" y="3051638"/>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25C77F-A371-4BF2-B2FE-492901933121}"/>
                </a:ext>
              </a:extLst>
            </p:cNvPr>
            <p:cNvCxnSpPr/>
            <p:nvPr/>
          </p:nvCxnSpPr>
          <p:spPr>
            <a:xfrm flipH="1">
              <a:off x="6390837" y="3343147"/>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B6FAD0-13BE-44D7-BC6D-0A9765304210}"/>
                </a:ext>
              </a:extLst>
            </p:cNvPr>
            <p:cNvCxnSpPr/>
            <p:nvPr/>
          </p:nvCxnSpPr>
          <p:spPr>
            <a:xfrm flipH="1">
              <a:off x="6387265" y="3634050"/>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6D4D4D-C62C-47E4-AB04-7449CAF11A88}"/>
                </a:ext>
              </a:extLst>
            </p:cNvPr>
            <p:cNvCxnSpPr/>
            <p:nvPr/>
          </p:nvCxnSpPr>
          <p:spPr>
            <a:xfrm flipH="1">
              <a:off x="6390837" y="3925038"/>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865B65-5B2B-4EDF-B277-A333532DFCDF}"/>
                </a:ext>
              </a:extLst>
            </p:cNvPr>
            <p:cNvCxnSpPr/>
            <p:nvPr/>
          </p:nvCxnSpPr>
          <p:spPr>
            <a:xfrm flipH="1">
              <a:off x="6387265" y="4215941"/>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AA744A-2CBC-414A-A701-486E43EF1271}"/>
                </a:ext>
              </a:extLst>
            </p:cNvPr>
            <p:cNvCxnSpPr/>
            <p:nvPr/>
          </p:nvCxnSpPr>
          <p:spPr>
            <a:xfrm flipH="1">
              <a:off x="6387265" y="4506929"/>
              <a:ext cx="2657588" cy="0"/>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2CCB1-9187-4844-958D-6BFA1B4A7067}"/>
                </a:ext>
              </a:extLst>
            </p:cNvPr>
            <p:cNvCxnSpPr>
              <a:cxnSpLocks/>
            </p:cNvCxnSpPr>
            <p:nvPr/>
          </p:nvCxnSpPr>
          <p:spPr>
            <a:xfrm>
              <a:off x="66751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E29E59-C36D-4097-A6C2-47ADA17DE08F}"/>
                </a:ext>
              </a:extLst>
            </p:cNvPr>
            <p:cNvCxnSpPr>
              <a:cxnSpLocks/>
            </p:cNvCxnSpPr>
            <p:nvPr/>
          </p:nvCxnSpPr>
          <p:spPr>
            <a:xfrm>
              <a:off x="69342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86B223-1E55-4012-8298-61B8B5B8EFD6}"/>
                </a:ext>
              </a:extLst>
            </p:cNvPr>
            <p:cNvCxnSpPr>
              <a:cxnSpLocks/>
            </p:cNvCxnSpPr>
            <p:nvPr/>
          </p:nvCxnSpPr>
          <p:spPr>
            <a:xfrm>
              <a:off x="71947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3284371-A317-49D1-8F52-BE6D2AF27FEA}"/>
                </a:ext>
              </a:extLst>
            </p:cNvPr>
            <p:cNvCxnSpPr>
              <a:cxnSpLocks/>
            </p:cNvCxnSpPr>
            <p:nvPr/>
          </p:nvCxnSpPr>
          <p:spPr>
            <a:xfrm>
              <a:off x="74514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525205-FF6F-4A40-89A7-592BC0B47F07}"/>
                </a:ext>
              </a:extLst>
            </p:cNvPr>
            <p:cNvCxnSpPr>
              <a:cxnSpLocks/>
            </p:cNvCxnSpPr>
            <p:nvPr/>
          </p:nvCxnSpPr>
          <p:spPr>
            <a:xfrm>
              <a:off x="77059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26E029-4758-4485-9737-A6322844C168}"/>
                </a:ext>
              </a:extLst>
            </p:cNvPr>
            <p:cNvCxnSpPr>
              <a:cxnSpLocks/>
            </p:cNvCxnSpPr>
            <p:nvPr/>
          </p:nvCxnSpPr>
          <p:spPr>
            <a:xfrm>
              <a:off x="79770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5333E7-5800-4063-B9DD-2AC27FE00966}"/>
                </a:ext>
              </a:extLst>
            </p:cNvPr>
            <p:cNvCxnSpPr>
              <a:cxnSpLocks/>
            </p:cNvCxnSpPr>
            <p:nvPr/>
          </p:nvCxnSpPr>
          <p:spPr>
            <a:xfrm>
              <a:off x="8237520" y="1884738"/>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5EB528-DD6C-4E18-B0CC-A8A2146AB78E}"/>
                </a:ext>
              </a:extLst>
            </p:cNvPr>
            <p:cNvCxnSpPr>
              <a:cxnSpLocks/>
            </p:cNvCxnSpPr>
            <p:nvPr/>
          </p:nvCxnSpPr>
          <p:spPr>
            <a:xfrm>
              <a:off x="84918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616468-B317-478B-BF89-11DABC9D6868}"/>
                </a:ext>
              </a:extLst>
            </p:cNvPr>
            <p:cNvCxnSpPr>
              <a:cxnSpLocks/>
            </p:cNvCxnSpPr>
            <p:nvPr/>
          </p:nvCxnSpPr>
          <p:spPr>
            <a:xfrm>
              <a:off x="8747400" y="1885216"/>
              <a:ext cx="0" cy="2915862"/>
            </a:xfrm>
            <a:prstGeom prst="line">
              <a:avLst/>
            </a:prstGeom>
            <a:ln w="12700">
              <a:solidFill>
                <a:srgbClr val="939393"/>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FFC0EBED-7E47-4BC6-87CE-42EED8E37845}"/>
              </a:ext>
            </a:extLst>
          </p:cNvPr>
          <p:cNvSpPr/>
          <p:nvPr/>
        </p:nvSpPr>
        <p:spPr>
          <a:xfrm>
            <a:off x="6215379" y="50746"/>
            <a:ext cx="5976621" cy="1200329"/>
          </a:xfrm>
          <a:prstGeom prst="rect">
            <a:avLst/>
          </a:prstGeom>
        </p:spPr>
        <p:txBody>
          <a:bodyPr wrap="square">
            <a:spAutoFit/>
          </a:bodyPr>
          <a:lstStyle/>
          <a:p>
            <a:r>
              <a:rPr lang="en-US" b="1" dirty="0"/>
              <a:t>Analyze and Conclude </a:t>
            </a:r>
            <a:endParaRPr lang="en-US" dirty="0"/>
          </a:p>
          <a:p>
            <a:r>
              <a:rPr lang="en-US" dirty="0"/>
              <a:t> </a:t>
            </a:r>
          </a:p>
          <a:p>
            <a:r>
              <a:rPr lang="en-US" b="1" dirty="0"/>
              <a:t>Make Graphs</a:t>
            </a:r>
            <a:r>
              <a:rPr lang="en-US" dirty="0"/>
              <a:t>: Plot a graph of the motion of the space probe from Experiment 3.</a:t>
            </a:r>
          </a:p>
        </p:txBody>
      </p:sp>
      <p:sp>
        <p:nvSpPr>
          <p:cNvPr id="26" name="Oval 25">
            <a:extLst>
              <a:ext uri="{FF2B5EF4-FFF2-40B4-BE49-F238E27FC236}">
                <a16:creationId xmlns:a16="http://schemas.microsoft.com/office/drawing/2014/main" id="{AAE1C919-DDD1-4F8B-B436-A66EE50394A5}"/>
              </a:ext>
            </a:extLst>
          </p:cNvPr>
          <p:cNvSpPr/>
          <p:nvPr/>
        </p:nvSpPr>
        <p:spPr>
          <a:xfrm>
            <a:off x="6364224" y="4746332"/>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48343AB-0437-488C-A8D7-3DC54C45D889}"/>
              </a:ext>
            </a:extLst>
          </p:cNvPr>
          <p:cNvSpPr/>
          <p:nvPr/>
        </p:nvSpPr>
        <p:spPr>
          <a:xfrm>
            <a:off x="6627988" y="4021149"/>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8272B2E-5DE3-4A37-8549-424E606483F2}"/>
              </a:ext>
            </a:extLst>
          </p:cNvPr>
          <p:cNvSpPr/>
          <p:nvPr/>
        </p:nvSpPr>
        <p:spPr>
          <a:xfrm>
            <a:off x="6880910" y="3275157"/>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7CFD663-76D9-440C-B338-E22EF456A549}"/>
              </a:ext>
            </a:extLst>
          </p:cNvPr>
          <p:cNvSpPr/>
          <p:nvPr/>
        </p:nvSpPr>
        <p:spPr>
          <a:xfrm>
            <a:off x="7162968" y="2534094"/>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D89D7FA-A3A1-4E48-8655-39309C8EE2A6}"/>
              </a:ext>
            </a:extLst>
          </p:cNvPr>
          <p:cNvSpPr/>
          <p:nvPr/>
        </p:nvSpPr>
        <p:spPr>
          <a:xfrm>
            <a:off x="7392508" y="1832965"/>
            <a:ext cx="118582" cy="13044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95BE746-62C2-4CE5-AD46-58C06E5F084F}"/>
              </a:ext>
            </a:extLst>
          </p:cNvPr>
          <p:cNvCxnSpPr>
            <a:cxnSpLocks/>
            <a:endCxn id="38" idx="4"/>
          </p:cNvCxnSpPr>
          <p:nvPr/>
        </p:nvCxnSpPr>
        <p:spPr>
          <a:xfrm flipV="1">
            <a:off x="6411289" y="1963411"/>
            <a:ext cx="1040510" cy="2843966"/>
          </a:xfrm>
          <a:prstGeom prst="line">
            <a:avLst/>
          </a:prstGeom>
          <a:ln w="76200"/>
        </p:spPr>
        <p:style>
          <a:lnRef idx="1">
            <a:schemeClr val="accent5"/>
          </a:lnRef>
          <a:fillRef idx="0">
            <a:schemeClr val="accent5"/>
          </a:fillRef>
          <a:effectRef idx="0">
            <a:schemeClr val="accent5"/>
          </a:effectRef>
          <a:fontRef idx="minor">
            <a:schemeClr val="tx1"/>
          </a:fontRef>
        </p:style>
      </p:cxnSp>
      <p:pic>
        <p:nvPicPr>
          <p:cNvPr id="5" name="Picture 4">
            <a:extLst>
              <a:ext uri="{FF2B5EF4-FFF2-40B4-BE49-F238E27FC236}">
                <a16:creationId xmlns:a16="http://schemas.microsoft.com/office/drawing/2014/main" id="{A51BC417-B53A-4C17-BE1B-EEC26435980C}"/>
              </a:ext>
            </a:extLst>
          </p:cNvPr>
          <p:cNvPicPr>
            <a:picLocks noChangeAspect="1"/>
          </p:cNvPicPr>
          <p:nvPr/>
        </p:nvPicPr>
        <p:blipFill>
          <a:blip r:embed="rId4"/>
          <a:stretch>
            <a:fillRect/>
          </a:stretch>
        </p:blipFill>
        <p:spPr>
          <a:xfrm>
            <a:off x="273960" y="3904015"/>
            <a:ext cx="5431169" cy="848332"/>
          </a:xfrm>
          <a:prstGeom prst="rect">
            <a:avLst/>
          </a:prstGeom>
        </p:spPr>
      </p:pic>
      <p:sp>
        <p:nvSpPr>
          <p:cNvPr id="41" name="TextBox 40">
            <a:extLst>
              <a:ext uri="{FF2B5EF4-FFF2-40B4-BE49-F238E27FC236}">
                <a16:creationId xmlns:a16="http://schemas.microsoft.com/office/drawing/2014/main" id="{31E1D44F-0DA6-4A4D-8834-3EA840A1B8C0}"/>
              </a:ext>
            </a:extLst>
          </p:cNvPr>
          <p:cNvSpPr txBox="1"/>
          <p:nvPr/>
        </p:nvSpPr>
        <p:spPr>
          <a:xfrm rot="16200000">
            <a:off x="5393764" y="3191915"/>
            <a:ext cx="1289135" cy="369332"/>
          </a:xfrm>
          <a:prstGeom prst="rect">
            <a:avLst/>
          </a:prstGeom>
          <a:noFill/>
        </p:spPr>
        <p:txBody>
          <a:bodyPr wrap="none" rtlCol="0">
            <a:spAutoFit/>
          </a:bodyPr>
          <a:lstStyle/>
          <a:p>
            <a:r>
              <a:rPr lang="en-US" dirty="0">
                <a:solidFill>
                  <a:schemeClr val="bg1"/>
                </a:solidFill>
              </a:rPr>
              <a:t>Distance (m)</a:t>
            </a:r>
          </a:p>
        </p:txBody>
      </p:sp>
      <p:sp>
        <p:nvSpPr>
          <p:cNvPr id="42" name="TextBox 41">
            <a:extLst>
              <a:ext uri="{FF2B5EF4-FFF2-40B4-BE49-F238E27FC236}">
                <a16:creationId xmlns:a16="http://schemas.microsoft.com/office/drawing/2014/main" id="{A63199DA-9459-4ABE-9352-D2A8A40C2ECD}"/>
              </a:ext>
            </a:extLst>
          </p:cNvPr>
          <p:cNvSpPr txBox="1"/>
          <p:nvPr/>
        </p:nvSpPr>
        <p:spPr>
          <a:xfrm>
            <a:off x="8608675" y="4926610"/>
            <a:ext cx="872355" cy="369332"/>
          </a:xfrm>
          <a:prstGeom prst="rect">
            <a:avLst/>
          </a:prstGeom>
          <a:noFill/>
        </p:spPr>
        <p:txBody>
          <a:bodyPr wrap="none" rtlCol="0">
            <a:spAutoFit/>
          </a:bodyPr>
          <a:lstStyle/>
          <a:p>
            <a:r>
              <a:rPr lang="en-US" dirty="0">
                <a:solidFill>
                  <a:schemeClr val="bg1"/>
                </a:solidFill>
              </a:rPr>
              <a:t>Time (s)</a:t>
            </a:r>
          </a:p>
        </p:txBody>
      </p:sp>
    </p:spTree>
    <p:extLst>
      <p:ext uri="{BB962C8B-B14F-4D97-AF65-F5344CB8AC3E}">
        <p14:creationId xmlns:p14="http://schemas.microsoft.com/office/powerpoint/2010/main" val="27011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heel(1)">
                                      <p:cBhvr>
                                        <p:cTn id="38" dur="2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2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heel(1)">
                                      <p:cBhvr>
                                        <p:cTn id="48" dur="20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heel(1)">
                                      <p:cBhvr>
                                        <p:cTn id="53" dur="20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heel(1)">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P spid="27" grpId="0" animBg="1"/>
      <p:bldP spid="36" grpId="0" animBg="1"/>
      <p:bldP spid="37" grpId="0" animBg="1"/>
      <p:bldP spid="38" grpId="0" animBg="1"/>
      <p:bldP spid="41"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61E6A7-EBA3-41F2-9C6A-6ABE91AB8F18}"/>
              </a:ext>
            </a:extLst>
          </p:cNvPr>
          <p:cNvSpPr/>
          <p:nvPr/>
        </p:nvSpPr>
        <p:spPr>
          <a:xfrm>
            <a:off x="1478084" y="140760"/>
            <a:ext cx="6281419" cy="1200329"/>
          </a:xfrm>
          <a:prstGeom prst="rect">
            <a:avLst/>
          </a:prstGeom>
        </p:spPr>
        <p:txBody>
          <a:bodyPr wrap="square">
            <a:spAutoFit/>
          </a:bodyPr>
          <a:lstStyle/>
          <a:p>
            <a:pPr lvl="0"/>
            <a:r>
              <a:rPr lang="en-US" b="1" dirty="0"/>
              <a:t>Analyze Graphs</a:t>
            </a:r>
            <a:r>
              <a:rPr lang="en-US" dirty="0"/>
              <a:t> </a:t>
            </a:r>
          </a:p>
          <a:p>
            <a:pPr lvl="0"/>
            <a:r>
              <a:rPr lang="en-US" dirty="0"/>
              <a:t>Which graph shows the space probe moving the slowest? Which graph shows the space probe moving the fastest? Explain how the graphs show this information.</a:t>
            </a:r>
          </a:p>
        </p:txBody>
      </p:sp>
      <p:sp>
        <p:nvSpPr>
          <p:cNvPr id="3" name="Rectangle 2">
            <a:extLst>
              <a:ext uri="{FF2B5EF4-FFF2-40B4-BE49-F238E27FC236}">
                <a16:creationId xmlns:a16="http://schemas.microsoft.com/office/drawing/2014/main" id="{203C35FA-648F-43F5-AA79-2F751D6E97B3}"/>
              </a:ext>
            </a:extLst>
          </p:cNvPr>
          <p:cNvSpPr/>
          <p:nvPr/>
        </p:nvSpPr>
        <p:spPr>
          <a:xfrm>
            <a:off x="1478084" y="1529048"/>
            <a:ext cx="6096000" cy="1477328"/>
          </a:xfrm>
          <a:prstGeom prst="rect">
            <a:avLst/>
          </a:prstGeom>
        </p:spPr>
        <p:txBody>
          <a:bodyPr>
            <a:spAutoFit/>
          </a:bodyPr>
          <a:lstStyle/>
          <a:p>
            <a:pPr marR="0" lvl="0" algn="just">
              <a:spcBef>
                <a:spcPts val="0"/>
              </a:spcBef>
              <a:spcAft>
                <a:spcPts val="600"/>
              </a:spcAft>
              <a:buSzPts val="1200"/>
              <a:tabLst>
                <a:tab pos="661670" algn="l"/>
              </a:tabLst>
            </a:pPr>
            <a:r>
              <a:rPr lang="en-US" dirty="0">
                <a:latin typeface="Arial" panose="020B0604020202020204" pitchFamily="34" charset="0"/>
                <a:ea typeface="Arial" panose="020B0604020202020204" pitchFamily="34" charset="0"/>
              </a:rPr>
              <a:t>The graph for Experiment 1 shows the space probe moving slowest. The graph for Experiment 3 shows the space probe moving fastest. The slope of a motion graph shows the speed of motion; the greater the slope, the faster the object is moving.</a:t>
            </a:r>
            <a:endParaRPr lang="en-US" sz="1600" spc="0" dirty="0">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2A490505-C1BE-4014-A3A2-AF41F526BED0}"/>
              </a:ext>
            </a:extLst>
          </p:cNvPr>
          <p:cNvPicPr>
            <a:picLocks noChangeAspect="1"/>
          </p:cNvPicPr>
          <p:nvPr/>
        </p:nvPicPr>
        <p:blipFill>
          <a:blip r:embed="rId2"/>
          <a:stretch>
            <a:fillRect/>
          </a:stretch>
        </p:blipFill>
        <p:spPr>
          <a:xfrm>
            <a:off x="8006610" y="140760"/>
            <a:ext cx="2433277" cy="1709436"/>
          </a:xfrm>
          <a:prstGeom prst="rect">
            <a:avLst/>
          </a:prstGeom>
        </p:spPr>
      </p:pic>
      <p:pic>
        <p:nvPicPr>
          <p:cNvPr id="7" name="Picture 6">
            <a:extLst>
              <a:ext uri="{FF2B5EF4-FFF2-40B4-BE49-F238E27FC236}">
                <a16:creationId xmlns:a16="http://schemas.microsoft.com/office/drawing/2014/main" id="{43EDC238-2FBF-40DC-9D57-8CDDF8EA9F3C}"/>
              </a:ext>
            </a:extLst>
          </p:cNvPr>
          <p:cNvPicPr>
            <a:picLocks noChangeAspect="1"/>
          </p:cNvPicPr>
          <p:nvPr/>
        </p:nvPicPr>
        <p:blipFill>
          <a:blip r:embed="rId3"/>
          <a:stretch>
            <a:fillRect/>
          </a:stretch>
        </p:blipFill>
        <p:spPr>
          <a:xfrm>
            <a:off x="7967880" y="2083886"/>
            <a:ext cx="2510735" cy="1519796"/>
          </a:xfrm>
          <a:prstGeom prst="rect">
            <a:avLst/>
          </a:prstGeom>
        </p:spPr>
      </p:pic>
      <p:pic>
        <p:nvPicPr>
          <p:cNvPr id="8" name="Picture 7">
            <a:extLst>
              <a:ext uri="{FF2B5EF4-FFF2-40B4-BE49-F238E27FC236}">
                <a16:creationId xmlns:a16="http://schemas.microsoft.com/office/drawing/2014/main" id="{F301894A-165B-4B2B-93A8-DBD74EA930AB}"/>
              </a:ext>
            </a:extLst>
          </p:cNvPr>
          <p:cNvPicPr>
            <a:picLocks noChangeAspect="1"/>
          </p:cNvPicPr>
          <p:nvPr/>
        </p:nvPicPr>
        <p:blipFill>
          <a:blip r:embed="rId4"/>
          <a:stretch>
            <a:fillRect/>
          </a:stretch>
        </p:blipFill>
        <p:spPr>
          <a:xfrm>
            <a:off x="7974557" y="4014397"/>
            <a:ext cx="2497380" cy="1511783"/>
          </a:xfrm>
          <a:prstGeom prst="rect">
            <a:avLst/>
          </a:prstGeom>
        </p:spPr>
      </p:pic>
      <p:pic>
        <p:nvPicPr>
          <p:cNvPr id="39" name="Picture 4" descr="Graphing Motion - 8TH-GRADE SCIENCE">
            <a:extLst>
              <a:ext uri="{FF2B5EF4-FFF2-40B4-BE49-F238E27FC236}">
                <a16:creationId xmlns:a16="http://schemas.microsoft.com/office/drawing/2014/main" id="{B99770FB-1877-49F7-B575-B92E3AF26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636" y="3306702"/>
            <a:ext cx="3902896" cy="292717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7890E847-CFDF-4234-AA3B-A14C4E1F0655}"/>
              </a:ext>
            </a:extLst>
          </p:cNvPr>
          <p:cNvSpPr/>
          <p:nvPr/>
        </p:nvSpPr>
        <p:spPr>
          <a:xfrm>
            <a:off x="8464101" y="140760"/>
            <a:ext cx="1685740" cy="369332"/>
          </a:xfrm>
          <a:prstGeom prst="rect">
            <a:avLst/>
          </a:prstGeom>
        </p:spPr>
        <p:txBody>
          <a:bodyPr wrap="square">
            <a:spAutoFit/>
          </a:bodyPr>
          <a:lstStyle/>
          <a:p>
            <a:pPr marR="171450" algn="ctr"/>
            <a:r>
              <a:rPr lang="en-US" dirty="0">
                <a:solidFill>
                  <a:schemeClr val="bg1"/>
                </a:solidFill>
              </a:rPr>
              <a:t>Experiment 1  </a:t>
            </a:r>
          </a:p>
        </p:txBody>
      </p:sp>
      <p:sp>
        <p:nvSpPr>
          <p:cNvPr id="44" name="Rectangle 43">
            <a:extLst>
              <a:ext uri="{FF2B5EF4-FFF2-40B4-BE49-F238E27FC236}">
                <a16:creationId xmlns:a16="http://schemas.microsoft.com/office/drawing/2014/main" id="{F92CB13F-F26A-402A-A285-889A1355CB68}"/>
              </a:ext>
            </a:extLst>
          </p:cNvPr>
          <p:cNvSpPr/>
          <p:nvPr/>
        </p:nvSpPr>
        <p:spPr>
          <a:xfrm>
            <a:off x="8945685" y="2937370"/>
            <a:ext cx="1685740" cy="369332"/>
          </a:xfrm>
          <a:prstGeom prst="rect">
            <a:avLst/>
          </a:prstGeom>
        </p:spPr>
        <p:txBody>
          <a:bodyPr wrap="square">
            <a:spAutoFit/>
          </a:bodyPr>
          <a:lstStyle/>
          <a:p>
            <a:pPr marR="171450" algn="ctr"/>
            <a:r>
              <a:rPr lang="en-US" dirty="0">
                <a:solidFill>
                  <a:schemeClr val="bg1"/>
                </a:solidFill>
              </a:rPr>
              <a:t>Experiment 2  </a:t>
            </a:r>
          </a:p>
        </p:txBody>
      </p:sp>
      <p:sp>
        <p:nvSpPr>
          <p:cNvPr id="45" name="Rectangle 44">
            <a:extLst>
              <a:ext uri="{FF2B5EF4-FFF2-40B4-BE49-F238E27FC236}">
                <a16:creationId xmlns:a16="http://schemas.microsoft.com/office/drawing/2014/main" id="{C3C95A5B-35FF-446E-989E-AA8CDEACD2CA}"/>
              </a:ext>
            </a:extLst>
          </p:cNvPr>
          <p:cNvSpPr/>
          <p:nvPr/>
        </p:nvSpPr>
        <p:spPr>
          <a:xfrm>
            <a:off x="8931872" y="4865160"/>
            <a:ext cx="1685740" cy="369332"/>
          </a:xfrm>
          <a:prstGeom prst="rect">
            <a:avLst/>
          </a:prstGeom>
        </p:spPr>
        <p:txBody>
          <a:bodyPr wrap="square">
            <a:spAutoFit/>
          </a:bodyPr>
          <a:lstStyle/>
          <a:p>
            <a:pPr marR="171450" algn="ctr"/>
            <a:r>
              <a:rPr lang="en-US" dirty="0">
                <a:solidFill>
                  <a:schemeClr val="bg1"/>
                </a:solidFill>
              </a:rPr>
              <a:t>Experiment 3  </a:t>
            </a:r>
          </a:p>
        </p:txBody>
      </p:sp>
    </p:spTree>
    <p:extLst>
      <p:ext uri="{BB962C8B-B14F-4D97-AF65-F5344CB8AC3E}">
        <p14:creationId xmlns:p14="http://schemas.microsoft.com/office/powerpoint/2010/main" val="352161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2B42B8-BC79-4127-9F4E-5338917642D0}"/>
              </a:ext>
            </a:extLst>
          </p:cNvPr>
          <p:cNvSpPr/>
          <p:nvPr/>
        </p:nvSpPr>
        <p:spPr>
          <a:xfrm>
            <a:off x="2453640" y="362635"/>
            <a:ext cx="6882384" cy="64633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Use Mathematical Thinking </a:t>
            </a:r>
            <a:r>
              <a:rPr lang="en-US" dirty="0">
                <a:latin typeface="Times New Roman" panose="02020603050405020304" pitchFamily="18" charset="0"/>
                <a:ea typeface="Times New Roman" panose="02020603050405020304" pitchFamily="18" charset="0"/>
              </a:rPr>
              <a:t>If a space probe moves 20 m in 4 s, how fast is it moving?</a:t>
            </a:r>
            <a:endParaRPr lang="en-US" dirty="0"/>
          </a:p>
        </p:txBody>
      </p:sp>
      <p:sp>
        <p:nvSpPr>
          <p:cNvPr id="5" name="TextBox 4">
            <a:extLst>
              <a:ext uri="{FF2B5EF4-FFF2-40B4-BE49-F238E27FC236}">
                <a16:creationId xmlns:a16="http://schemas.microsoft.com/office/drawing/2014/main" id="{8461802D-21A0-444B-B918-A34E31E44A12}"/>
              </a:ext>
            </a:extLst>
          </p:cNvPr>
          <p:cNvSpPr txBox="1"/>
          <p:nvPr/>
        </p:nvSpPr>
        <p:spPr>
          <a:xfrm>
            <a:off x="4069080" y="1636776"/>
            <a:ext cx="1537600" cy="646331"/>
          </a:xfrm>
          <a:prstGeom prst="rect">
            <a:avLst/>
          </a:prstGeom>
          <a:noFill/>
        </p:spPr>
        <p:txBody>
          <a:bodyPr wrap="none" rtlCol="0">
            <a:spAutoFit/>
          </a:bodyPr>
          <a:lstStyle/>
          <a:p>
            <a:r>
              <a:rPr lang="en-US" dirty="0"/>
              <a:t>Speed =  </a:t>
            </a:r>
            <a:r>
              <a:rPr lang="en-US" u="sng" dirty="0"/>
              <a:t>20m</a:t>
            </a:r>
          </a:p>
          <a:p>
            <a:r>
              <a:rPr lang="en-US" dirty="0"/>
              <a:t>                4s</a:t>
            </a:r>
          </a:p>
        </p:txBody>
      </p:sp>
      <p:sp>
        <p:nvSpPr>
          <p:cNvPr id="13" name="TextBox 12">
            <a:extLst>
              <a:ext uri="{FF2B5EF4-FFF2-40B4-BE49-F238E27FC236}">
                <a16:creationId xmlns:a16="http://schemas.microsoft.com/office/drawing/2014/main" id="{79C366B0-CBF8-4A35-88C0-8129ECAF944E}"/>
              </a:ext>
            </a:extLst>
          </p:cNvPr>
          <p:cNvSpPr txBox="1"/>
          <p:nvPr/>
        </p:nvSpPr>
        <p:spPr>
          <a:xfrm>
            <a:off x="4069080" y="2340941"/>
            <a:ext cx="1539204" cy="369332"/>
          </a:xfrm>
          <a:prstGeom prst="rect">
            <a:avLst/>
          </a:prstGeom>
          <a:noFill/>
        </p:spPr>
        <p:txBody>
          <a:bodyPr wrap="none" rtlCol="0">
            <a:spAutoFit/>
          </a:bodyPr>
          <a:lstStyle/>
          <a:p>
            <a:r>
              <a:rPr lang="en-US" dirty="0"/>
              <a:t>Speed = 5m/s</a:t>
            </a:r>
          </a:p>
        </p:txBody>
      </p:sp>
      <p:sp>
        <p:nvSpPr>
          <p:cNvPr id="14" name="TextBox 13">
            <a:extLst>
              <a:ext uri="{FF2B5EF4-FFF2-40B4-BE49-F238E27FC236}">
                <a16:creationId xmlns:a16="http://schemas.microsoft.com/office/drawing/2014/main" id="{B80AF8A6-9776-4468-93F9-66F82949235C}"/>
              </a:ext>
            </a:extLst>
          </p:cNvPr>
          <p:cNvSpPr txBox="1"/>
          <p:nvPr/>
        </p:nvSpPr>
        <p:spPr>
          <a:xfrm>
            <a:off x="4069080" y="1066800"/>
            <a:ext cx="1891865" cy="646331"/>
          </a:xfrm>
          <a:prstGeom prst="rect">
            <a:avLst/>
          </a:prstGeom>
          <a:noFill/>
        </p:spPr>
        <p:txBody>
          <a:bodyPr wrap="none" rtlCol="0">
            <a:spAutoFit/>
          </a:bodyPr>
          <a:lstStyle/>
          <a:p>
            <a:r>
              <a:rPr lang="en-US" dirty="0"/>
              <a:t>Speed =  </a:t>
            </a:r>
            <a:r>
              <a:rPr lang="en-US" u="sng" dirty="0"/>
              <a:t>Distance</a:t>
            </a:r>
          </a:p>
          <a:p>
            <a:r>
              <a:rPr lang="en-US" dirty="0"/>
              <a:t>                  time</a:t>
            </a:r>
          </a:p>
        </p:txBody>
      </p:sp>
    </p:spTree>
    <p:extLst>
      <p:ext uri="{BB962C8B-B14F-4D97-AF65-F5344CB8AC3E}">
        <p14:creationId xmlns:p14="http://schemas.microsoft.com/office/powerpoint/2010/main" val="32637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ood Bye Poster Images - Free Download on Freepik">
            <a:extLst>
              <a:ext uri="{FF2B5EF4-FFF2-40B4-BE49-F238E27FC236}">
                <a16:creationId xmlns:a16="http://schemas.microsoft.com/office/drawing/2014/main" id="{CA0DAB0D-65A5-67C0-2A04-E61E1DBB3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98" y="368459"/>
            <a:ext cx="6121082" cy="612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11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5A84-6D8D-483C-8057-CB9C1589DC6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22CECC9-FFBB-455C-B088-49B9402B6EC8}"/>
              </a:ext>
            </a:extLst>
          </p:cNvPr>
          <p:cNvPicPr>
            <a:picLocks noGrp="1" noChangeAspect="1"/>
          </p:cNvPicPr>
          <p:nvPr>
            <p:ph idx="1"/>
          </p:nvPr>
        </p:nvPicPr>
        <p:blipFill rotWithShape="1">
          <a:blip r:embed="rId2"/>
          <a:srcRect l="1226" t="19708" r="42245" b="72338"/>
          <a:stretch/>
        </p:blipFill>
        <p:spPr>
          <a:xfrm>
            <a:off x="1" y="154745"/>
            <a:ext cx="12192000" cy="998806"/>
          </a:xfrm>
          <a:prstGeom prst="rect">
            <a:avLst/>
          </a:prstGeom>
        </p:spPr>
      </p:pic>
      <p:pic>
        <p:nvPicPr>
          <p:cNvPr id="5" name="Picture 4">
            <a:extLst>
              <a:ext uri="{FF2B5EF4-FFF2-40B4-BE49-F238E27FC236}">
                <a16:creationId xmlns:a16="http://schemas.microsoft.com/office/drawing/2014/main" id="{781CDEFA-31FD-465E-9FDB-69712B5FEE8B}"/>
              </a:ext>
            </a:extLst>
          </p:cNvPr>
          <p:cNvPicPr>
            <a:picLocks noChangeAspect="1"/>
          </p:cNvPicPr>
          <p:nvPr/>
        </p:nvPicPr>
        <p:blipFill rotWithShape="1">
          <a:blip r:embed="rId3"/>
          <a:srcRect l="1269" t="22131" r="42654" b="13222"/>
          <a:stretch/>
        </p:blipFill>
        <p:spPr>
          <a:xfrm>
            <a:off x="0" y="1153551"/>
            <a:ext cx="12191999" cy="5704449"/>
          </a:xfrm>
          <a:prstGeom prst="rect">
            <a:avLst/>
          </a:prstGeom>
        </p:spPr>
      </p:pic>
      <p:cxnSp>
        <p:nvCxnSpPr>
          <p:cNvPr id="7" name="Straight Arrow Connector 6">
            <a:extLst>
              <a:ext uri="{FF2B5EF4-FFF2-40B4-BE49-F238E27FC236}">
                <a16:creationId xmlns:a16="http://schemas.microsoft.com/office/drawing/2014/main" id="{9D0B1A90-9367-473B-AF75-33B088C6A938}"/>
              </a:ext>
            </a:extLst>
          </p:cNvPr>
          <p:cNvCxnSpPr>
            <a:cxnSpLocks/>
          </p:cNvCxnSpPr>
          <p:nvPr/>
        </p:nvCxnSpPr>
        <p:spPr>
          <a:xfrm flipH="1">
            <a:off x="5850294" y="3979167"/>
            <a:ext cx="2514397" cy="11153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2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8" descr="A screen shot of a video game&#10;&#10;Description automatically generated">
            <a:extLst>
              <a:ext uri="{FF2B5EF4-FFF2-40B4-BE49-F238E27FC236}">
                <a16:creationId xmlns:a16="http://schemas.microsoft.com/office/drawing/2014/main" id="{D8441EFA-9C39-5794-8561-6A508220EF9D}"/>
              </a:ext>
            </a:extLst>
          </p:cNvPr>
          <p:cNvPicPr>
            <a:picLocks noChangeAspect="1"/>
          </p:cNvPicPr>
          <p:nvPr/>
        </p:nvPicPr>
        <p:blipFill rotWithShape="1">
          <a:blip r:embed="rId3"/>
          <a:srcRect r="2223"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F33A9E77-1EBD-69EE-7A4C-77BA6747FE03}"/>
              </a:ext>
            </a:extLst>
          </p:cNvPr>
          <p:cNvSpPr/>
          <p:nvPr/>
        </p:nvSpPr>
        <p:spPr>
          <a:xfrm>
            <a:off x="1194318" y="2780522"/>
            <a:ext cx="7529804" cy="4758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6C1CFD-5287-854A-09A8-C19AD121EA2D}"/>
              </a:ext>
            </a:extLst>
          </p:cNvPr>
          <p:cNvSpPr/>
          <p:nvPr/>
        </p:nvSpPr>
        <p:spPr>
          <a:xfrm>
            <a:off x="1356047" y="4948334"/>
            <a:ext cx="9234197" cy="11818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432D9C-1923-E82F-412C-2F43E41EB287}"/>
              </a:ext>
            </a:extLst>
          </p:cNvPr>
          <p:cNvSpPr/>
          <p:nvPr/>
        </p:nvSpPr>
        <p:spPr>
          <a:xfrm>
            <a:off x="6096000" y="0"/>
            <a:ext cx="2191306"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Pg.128</a:t>
            </a:r>
          </a:p>
        </p:txBody>
      </p:sp>
    </p:spTree>
    <p:extLst>
      <p:ext uri="{BB962C8B-B14F-4D97-AF65-F5344CB8AC3E}">
        <p14:creationId xmlns:p14="http://schemas.microsoft.com/office/powerpoint/2010/main" val="123551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030E-8F6F-4E3A-B5DE-360900EA0D46}"/>
              </a:ext>
            </a:extLst>
          </p:cNvPr>
          <p:cNvSpPr>
            <a:spLocks noGrp="1"/>
          </p:cNvSpPr>
          <p:nvPr>
            <p:ph type="title"/>
          </p:nvPr>
        </p:nvSpPr>
        <p:spPr>
          <a:xfrm>
            <a:off x="26656" y="-352203"/>
            <a:ext cx="9905998" cy="1478570"/>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rPr>
              <a:t>Calculating Speed:</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545DFF90-12D9-4659-8288-3DCFA7D1E6F2}"/>
              </a:ext>
            </a:extLst>
          </p:cNvPr>
          <p:cNvSpPr>
            <a:spLocks noGrp="1"/>
          </p:cNvSpPr>
          <p:nvPr>
            <p:ph idx="1"/>
          </p:nvPr>
        </p:nvSpPr>
        <p:spPr>
          <a:xfrm>
            <a:off x="194387" y="773574"/>
            <a:ext cx="11870095" cy="2986663"/>
          </a:xfrm>
        </p:spPr>
        <p:style>
          <a:lnRef idx="2">
            <a:schemeClr val="accent2"/>
          </a:lnRef>
          <a:fillRef idx="1">
            <a:schemeClr val="lt1"/>
          </a:fillRef>
          <a:effectRef idx="0">
            <a:schemeClr val="accent2"/>
          </a:effectRef>
          <a:fontRef idx="minor">
            <a:schemeClr val="dk1"/>
          </a:fontRef>
        </p:style>
        <p:txBody>
          <a:bodyPr>
            <a:normAutofit/>
          </a:bodyPr>
          <a:lstStyle/>
          <a:p>
            <a:r>
              <a:rPr lang="en-US" sz="2000" b="1" dirty="0">
                <a:solidFill>
                  <a:srgbClr val="002060"/>
                </a:solidFill>
                <a:effectLst/>
                <a:latin typeface="ArialMT"/>
                <a:ea typeface="Malgun Gothic" panose="020B0503020000020004" pitchFamily="34" charset="-127"/>
              </a:rPr>
              <a:t>You might </a:t>
            </a:r>
            <a:r>
              <a:rPr lang="en-US" sz="2000" b="1" dirty="0">
                <a:solidFill>
                  <a:srgbClr val="FF0000"/>
                </a:solidFill>
                <a:effectLst/>
                <a:highlight>
                  <a:srgbClr val="FFFF00"/>
                </a:highlight>
                <a:latin typeface="ArialMT"/>
                <a:ea typeface="Malgun Gothic" panose="020B0503020000020004" pitchFamily="34" charset="-127"/>
              </a:rPr>
              <a:t>describe the motion </a:t>
            </a:r>
            <a:r>
              <a:rPr lang="en-US" sz="2000" b="1" dirty="0">
                <a:solidFill>
                  <a:srgbClr val="002060"/>
                </a:solidFill>
                <a:effectLst/>
                <a:latin typeface="ArialMT"/>
                <a:ea typeface="Malgun Gothic" panose="020B0503020000020004" pitchFamily="34" charset="-127"/>
              </a:rPr>
              <a:t>of the sled as </a:t>
            </a:r>
            <a:r>
              <a:rPr lang="en-US" sz="2000" b="1" dirty="0">
                <a:solidFill>
                  <a:srgbClr val="FF0000"/>
                </a:solidFill>
                <a:effectLst/>
                <a:highlight>
                  <a:srgbClr val="FFFF00"/>
                </a:highlight>
                <a:latin typeface="ArialMT"/>
                <a:ea typeface="Malgun Gothic" panose="020B0503020000020004" pitchFamily="34" charset="-127"/>
              </a:rPr>
              <a:t>slow </a:t>
            </a:r>
            <a:r>
              <a:rPr lang="en-US" sz="2000" b="1" dirty="0">
                <a:solidFill>
                  <a:srgbClr val="002060"/>
                </a:solidFill>
                <a:effectLst/>
                <a:latin typeface="ArialMT"/>
                <a:ea typeface="Malgun Gothic" panose="020B0503020000020004" pitchFamily="34" charset="-127"/>
              </a:rPr>
              <a:t>when it starts moving and </a:t>
            </a:r>
            <a:r>
              <a:rPr lang="en-US" sz="2000" b="1" dirty="0">
                <a:solidFill>
                  <a:srgbClr val="FF0000"/>
                </a:solidFill>
                <a:effectLst/>
                <a:highlight>
                  <a:srgbClr val="FFFF00"/>
                </a:highlight>
                <a:latin typeface="ArialMT"/>
                <a:ea typeface="Malgun Gothic" panose="020B0503020000020004" pitchFamily="34" charset="-127"/>
              </a:rPr>
              <a:t>fast </a:t>
            </a:r>
            <a:r>
              <a:rPr lang="en-US" sz="2000" b="1" dirty="0">
                <a:solidFill>
                  <a:srgbClr val="002060"/>
                </a:solidFill>
                <a:effectLst/>
                <a:latin typeface="ArialMT"/>
                <a:ea typeface="Malgun Gothic" panose="020B0503020000020004" pitchFamily="34" charset="-127"/>
              </a:rPr>
              <a:t>when it reaches the bottom of the hill. </a:t>
            </a:r>
          </a:p>
          <a:p>
            <a:r>
              <a:rPr lang="en-US" sz="2000" b="1" dirty="0">
                <a:solidFill>
                  <a:srgbClr val="002060"/>
                </a:solidFill>
                <a:effectLst/>
                <a:latin typeface="ArialMT"/>
                <a:ea typeface="Malgun Gothic" panose="020B0503020000020004" pitchFamily="34" charset="-127"/>
              </a:rPr>
              <a:t>By using these words, you are describing the sled's speed. </a:t>
            </a:r>
          </a:p>
          <a:p>
            <a:r>
              <a:rPr lang="en-US" sz="2000" b="1" u="sng" dirty="0">
                <a:solidFill>
                  <a:srgbClr val="FF0000"/>
                </a:solidFill>
                <a:effectLst/>
                <a:highlight>
                  <a:srgbClr val="FFFF00"/>
                </a:highlight>
                <a:latin typeface="ArialMT"/>
                <a:ea typeface="Malgun Gothic" panose="020B0503020000020004" pitchFamily="34" charset="-127"/>
              </a:rPr>
              <a:t>The speed </a:t>
            </a:r>
            <a:r>
              <a:rPr lang="en-US" sz="2000" b="1" dirty="0">
                <a:solidFill>
                  <a:srgbClr val="002060"/>
                </a:solidFill>
                <a:effectLst/>
                <a:latin typeface="ArialMT"/>
                <a:ea typeface="Malgun Gothic" panose="020B0503020000020004" pitchFamily="34" charset="-127"/>
              </a:rPr>
              <a:t>of an object is </a:t>
            </a:r>
            <a:r>
              <a:rPr lang="en-US" sz="2000" b="1" u="sng" dirty="0">
                <a:solidFill>
                  <a:srgbClr val="FF0000"/>
                </a:solidFill>
                <a:effectLst/>
                <a:highlight>
                  <a:srgbClr val="FFFF00"/>
                </a:highlight>
                <a:latin typeface="ArialMT"/>
                <a:ea typeface="Malgun Gothic" panose="020B0503020000020004" pitchFamily="34" charset="-127"/>
              </a:rPr>
              <a:t>the distance the object moves per unit of time. </a:t>
            </a:r>
          </a:p>
          <a:p>
            <a:r>
              <a:rPr lang="en-US" sz="2000" b="1" dirty="0">
                <a:solidFill>
                  <a:srgbClr val="002060"/>
                </a:solidFill>
                <a:effectLst/>
                <a:latin typeface="ArialMT"/>
                <a:ea typeface="Malgun Gothic" panose="020B0503020000020004" pitchFamily="34" charset="-127"/>
              </a:rPr>
              <a:t>Speed is a </a:t>
            </a:r>
            <a:r>
              <a:rPr lang="en-US" sz="2000" b="1" dirty="0">
                <a:solidFill>
                  <a:srgbClr val="FF0000"/>
                </a:solidFill>
                <a:effectLst/>
                <a:highlight>
                  <a:srgbClr val="FFFF00"/>
                </a:highlight>
                <a:latin typeface="ArialMT"/>
                <a:ea typeface="Malgun Gothic" panose="020B0503020000020004" pitchFamily="34" charset="-127"/>
              </a:rPr>
              <a:t>type of rate</a:t>
            </a:r>
            <a:r>
              <a:rPr lang="en-US" sz="2000" b="1" dirty="0">
                <a:solidFill>
                  <a:srgbClr val="002060"/>
                </a:solidFill>
                <a:effectLst/>
                <a:latin typeface="ArialMT"/>
                <a:ea typeface="Malgun Gothic" panose="020B0503020000020004" pitchFamily="34" charset="-127"/>
              </a:rPr>
              <a:t>. </a:t>
            </a:r>
          </a:p>
          <a:p>
            <a:r>
              <a:rPr lang="en-US" sz="2000" b="1" dirty="0">
                <a:solidFill>
                  <a:srgbClr val="002060"/>
                </a:solidFill>
                <a:effectLst/>
                <a:latin typeface="ArialMT"/>
                <a:ea typeface="Malgun Gothic" panose="020B0503020000020004" pitchFamily="34" charset="-127"/>
              </a:rPr>
              <a:t>A rate tells you the amount of something that occurs or changes in one unit of time. </a:t>
            </a:r>
            <a:endParaRPr lang="en-US" sz="2800" b="1" dirty="0">
              <a:solidFill>
                <a:srgbClr val="002060"/>
              </a:solidFill>
            </a:endParaRPr>
          </a:p>
        </p:txBody>
      </p:sp>
      <p:pic>
        <p:nvPicPr>
          <p:cNvPr id="5" name="Picture 4">
            <a:extLst>
              <a:ext uri="{FF2B5EF4-FFF2-40B4-BE49-F238E27FC236}">
                <a16:creationId xmlns:a16="http://schemas.microsoft.com/office/drawing/2014/main" id="{FFD66F54-CB65-49FF-9A24-83C2570DEFD3}"/>
              </a:ext>
            </a:extLst>
          </p:cNvPr>
          <p:cNvPicPr>
            <a:picLocks noChangeAspect="1"/>
          </p:cNvPicPr>
          <p:nvPr/>
        </p:nvPicPr>
        <p:blipFill rotWithShape="1">
          <a:blip r:embed="rId2"/>
          <a:srcRect l="1940" t="22131" r="42654" b="38528"/>
          <a:stretch/>
        </p:blipFill>
        <p:spPr>
          <a:xfrm>
            <a:off x="1" y="4015408"/>
            <a:ext cx="12192000" cy="2842591"/>
          </a:xfrm>
          <a:prstGeom prst="rect">
            <a:avLst/>
          </a:prstGeom>
        </p:spPr>
      </p:pic>
      <p:pic>
        <p:nvPicPr>
          <p:cNvPr id="1026" name="Picture 2" descr="What Is Bounce Rate? And How to Quickly Improve It">
            <a:extLst>
              <a:ext uri="{FF2B5EF4-FFF2-40B4-BE49-F238E27FC236}">
                <a16:creationId xmlns:a16="http://schemas.microsoft.com/office/drawing/2014/main" id="{861CB09A-9C77-0A37-E97E-2D7B591AF2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96" t="16288" b="13333"/>
          <a:stretch/>
        </p:blipFill>
        <p:spPr bwMode="auto">
          <a:xfrm>
            <a:off x="0" y="4041560"/>
            <a:ext cx="4979655" cy="264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188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5408-FA3C-47FE-8A88-5D51D2B7E76D}"/>
              </a:ext>
            </a:extLst>
          </p:cNvPr>
          <p:cNvSpPr>
            <a:spLocks noGrp="1"/>
          </p:cNvSpPr>
          <p:nvPr>
            <p:ph type="title"/>
          </p:nvPr>
        </p:nvSpPr>
        <p:spPr>
          <a:xfrm>
            <a:off x="293747" y="1007706"/>
            <a:ext cx="11060053" cy="4661791"/>
          </a:xfrm>
        </p:spPr>
        <p:style>
          <a:lnRef idx="2">
            <a:schemeClr val="accent2"/>
          </a:lnRef>
          <a:fillRef idx="1">
            <a:schemeClr val="lt1"/>
          </a:fillRef>
          <a:effectRef idx="0">
            <a:schemeClr val="accent2"/>
          </a:effectRef>
          <a:fontRef idx="minor">
            <a:schemeClr val="dk1"/>
          </a:fontRef>
        </p:style>
        <p:txBody>
          <a:bodyPr>
            <a:normAutofit fontScale="90000"/>
          </a:bodyPr>
          <a:lstStyle/>
          <a:p>
            <a:pPr marL="285750" indent="-285750">
              <a:buFont typeface="Arial" panose="020B0604020202020204" pitchFamily="34" charset="0"/>
              <a:buChar char="•"/>
            </a:pPr>
            <a:r>
              <a:rPr lang="en-US" sz="2200" b="1" dirty="0">
                <a:solidFill>
                  <a:srgbClr val="002060"/>
                </a:solidFill>
                <a:latin typeface="ArialMT"/>
                <a:ea typeface="Malgun Gothic" panose="020B0503020000020004" pitchFamily="34" charset="-127"/>
                <a:cs typeface="+mn-cs"/>
              </a:rPr>
              <a:t>To calculate the speed of an object, divide the distance the object travels by the amount of time it takes to travel that distance. This relationship can be written as an equation:</a:t>
            </a: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r>
              <a:rPr lang="en-US" sz="2200" b="1" dirty="0">
                <a:solidFill>
                  <a:srgbClr val="002060"/>
                </a:solidFill>
                <a:latin typeface="ArialMT"/>
                <a:ea typeface="Malgun Gothic" panose="020B0503020000020004" pitchFamily="34" charset="-127"/>
                <a:cs typeface="+mn-cs"/>
              </a:rPr>
              <a:t>Any unit that expresses distance over time is a unit of speed. </a:t>
            </a: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r>
              <a:rPr lang="en-US" sz="2200" b="1" dirty="0">
                <a:solidFill>
                  <a:srgbClr val="002060"/>
                </a:solidFill>
                <a:latin typeface="ArialMT"/>
                <a:ea typeface="Malgun Gothic" panose="020B0503020000020004" pitchFamily="34" charset="-127"/>
                <a:cs typeface="+mn-cs"/>
              </a:rPr>
              <a:t>Some examples of </a:t>
            </a:r>
            <a:r>
              <a:rPr lang="en-US" sz="2200" b="1" dirty="0">
                <a:solidFill>
                  <a:srgbClr val="002060"/>
                </a:solidFill>
                <a:highlight>
                  <a:srgbClr val="FFFF00"/>
                </a:highlight>
                <a:latin typeface="ArialMT"/>
                <a:ea typeface="Malgun Gothic" panose="020B0503020000020004" pitchFamily="34" charset="-127"/>
                <a:cs typeface="+mn-cs"/>
              </a:rPr>
              <a:t>units of speed include kilometers per hour, miles per hour, and feet per minute.</a:t>
            </a:r>
            <a:br>
              <a:rPr lang="en-US" sz="2200" b="1" dirty="0">
                <a:solidFill>
                  <a:srgbClr val="002060"/>
                </a:solidFill>
                <a:highlight>
                  <a:srgbClr val="FFFF00"/>
                </a:highlight>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r>
              <a:rPr lang="en-US" sz="2200" b="1" dirty="0">
                <a:solidFill>
                  <a:srgbClr val="002060"/>
                </a:solidFill>
                <a:latin typeface="ArialMT"/>
                <a:ea typeface="Malgun Gothic" panose="020B0503020000020004" pitchFamily="34" charset="-127"/>
                <a:cs typeface="+mn-cs"/>
              </a:rPr>
              <a:t>The </a:t>
            </a:r>
            <a:r>
              <a:rPr lang="en-US" sz="2200" b="1" dirty="0">
                <a:solidFill>
                  <a:srgbClr val="002060"/>
                </a:solidFill>
                <a:highlight>
                  <a:srgbClr val="FFFF00"/>
                </a:highlight>
                <a:latin typeface="ArialMT"/>
                <a:ea typeface="Malgun Gothic" panose="020B0503020000020004" pitchFamily="34" charset="-127"/>
                <a:cs typeface="+mn-cs"/>
              </a:rPr>
              <a:t>SI unit for speed is meters per second, or m/s. </a:t>
            </a: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endParaRPr lang="en-US" sz="1600" b="1" u="sng" dirty="0">
              <a:solidFill>
                <a:srgbClr val="0070C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8650FD2-14EC-4D32-B77C-1334F3353EB8}"/>
              </a:ext>
            </a:extLst>
          </p:cNvPr>
          <p:cNvPicPr>
            <a:picLocks noChangeAspect="1"/>
          </p:cNvPicPr>
          <p:nvPr/>
        </p:nvPicPr>
        <p:blipFill rotWithShape="1">
          <a:blip r:embed="rId2">
            <a:clrChange>
              <a:clrFrom>
                <a:srgbClr val="FFFFFF"/>
              </a:clrFrom>
              <a:clrTo>
                <a:srgbClr val="FFFFFF">
                  <a:alpha val="0"/>
                </a:srgbClr>
              </a:clrTo>
            </a:clrChange>
          </a:blip>
          <a:srcRect l="19674" t="54302" r="58369" b="36225"/>
          <a:stretch/>
        </p:blipFill>
        <p:spPr>
          <a:xfrm>
            <a:off x="1747117" y="1904432"/>
            <a:ext cx="3580171" cy="1417888"/>
          </a:xfrm>
          <a:prstGeom prst="rect">
            <a:avLst/>
          </a:prstGeom>
        </p:spPr>
      </p:pic>
      <p:sp>
        <p:nvSpPr>
          <p:cNvPr id="7" name="TextBox 6">
            <a:extLst>
              <a:ext uri="{FF2B5EF4-FFF2-40B4-BE49-F238E27FC236}">
                <a16:creationId xmlns:a16="http://schemas.microsoft.com/office/drawing/2014/main" id="{D5CD4A5F-E5AD-4164-87D8-47486BA8827A}"/>
              </a:ext>
            </a:extLst>
          </p:cNvPr>
          <p:cNvSpPr txBox="1"/>
          <p:nvPr/>
        </p:nvSpPr>
        <p:spPr>
          <a:xfrm>
            <a:off x="203718" y="107014"/>
            <a:ext cx="61225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How to calculate Speed?</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56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5408-FA3C-47FE-8A88-5D51D2B7E76D}"/>
              </a:ext>
            </a:extLst>
          </p:cNvPr>
          <p:cNvSpPr>
            <a:spLocks noGrp="1"/>
          </p:cNvSpPr>
          <p:nvPr>
            <p:ph type="title"/>
          </p:nvPr>
        </p:nvSpPr>
        <p:spPr>
          <a:xfrm>
            <a:off x="0" y="2280586"/>
            <a:ext cx="6675120" cy="4470400"/>
          </a:xfrm>
        </p:spPr>
        <p:style>
          <a:lnRef idx="2">
            <a:schemeClr val="accent2"/>
          </a:lnRef>
          <a:fillRef idx="1">
            <a:schemeClr val="lt1"/>
          </a:fillRef>
          <a:effectRef idx="0">
            <a:schemeClr val="accent2"/>
          </a:effectRef>
          <a:fontRef idx="minor">
            <a:schemeClr val="dk1"/>
          </a:fontRef>
        </p:style>
        <p:txBody>
          <a:bodyPr>
            <a:normAutofit fontScale="90000"/>
          </a:bodyPr>
          <a:lstStyle/>
          <a:p>
            <a:br>
              <a:rPr lang="en-US" sz="2200" b="1" dirty="0">
                <a:solidFill>
                  <a:srgbClr val="002060"/>
                </a:solidFill>
                <a:latin typeface="ArialMT"/>
                <a:ea typeface="Malgun Gothic" panose="020B0503020000020004" pitchFamily="34" charset="-127"/>
                <a:cs typeface="+mn-cs"/>
              </a:rPr>
            </a:br>
            <a:r>
              <a:rPr lang="en-US" sz="2200" b="1" dirty="0">
                <a:solidFill>
                  <a:srgbClr val="002060"/>
                </a:solidFill>
                <a:latin typeface="ArialMT"/>
                <a:ea typeface="Malgun Gothic" panose="020B0503020000020004" pitchFamily="34" charset="-127"/>
                <a:cs typeface="+mn-cs"/>
              </a:rPr>
              <a:t>For example, the sled might travel at a speed of 5 m/s near its starting point. </a:t>
            </a:r>
            <a:br>
              <a:rPr lang="en-US" sz="2200" b="1" dirty="0">
                <a:solidFill>
                  <a:srgbClr val="002060"/>
                </a:solidFill>
                <a:latin typeface="ArialMT"/>
                <a:ea typeface="Malgun Gothic" panose="020B0503020000020004" pitchFamily="34" charset="-127"/>
                <a:cs typeface="+mn-cs"/>
              </a:rPr>
            </a:br>
            <a:br>
              <a:rPr lang="en-US" sz="2200" b="1" dirty="0">
                <a:solidFill>
                  <a:srgbClr val="002060"/>
                </a:solidFill>
                <a:latin typeface="ArialMT"/>
                <a:ea typeface="Malgun Gothic" panose="020B0503020000020004" pitchFamily="34" charset="-127"/>
                <a:cs typeface="+mn-cs"/>
              </a:rPr>
            </a:br>
            <a:r>
              <a:rPr lang="en-US" sz="2200" b="1" dirty="0">
                <a:solidFill>
                  <a:srgbClr val="002060"/>
                </a:solidFill>
                <a:latin typeface="ArialMT"/>
                <a:ea typeface="Malgun Gothic" panose="020B0503020000020004" pitchFamily="34" charset="-127"/>
                <a:cs typeface="+mn-cs"/>
              </a:rPr>
              <a:t>This means that the sled travels a distance of 5 meters in 1 second. </a:t>
            </a:r>
            <a:br>
              <a:rPr lang="en-US" sz="2200" b="1" dirty="0">
                <a:solidFill>
                  <a:srgbClr val="002060"/>
                </a:solidFill>
                <a:latin typeface="ArialMT"/>
                <a:ea typeface="Malgun Gothic" panose="020B0503020000020004" pitchFamily="34" charset="-127"/>
                <a:cs typeface="+mn-cs"/>
              </a:rPr>
            </a:br>
            <a:r>
              <a:rPr lang="en-US" sz="2200" b="1" dirty="0">
                <a:solidFill>
                  <a:srgbClr val="002060"/>
                </a:solidFill>
                <a:latin typeface="ArialMT"/>
                <a:ea typeface="Malgun Gothic" panose="020B0503020000020004" pitchFamily="34" charset="-127"/>
                <a:cs typeface="+mn-cs"/>
              </a:rPr>
              <a:t>As it nears the bottom of the hill, the sled might be moving at a speed of about 15 m/s. This means that the sled travels a distance of 15 meters in 1 second. </a:t>
            </a:r>
            <a:br>
              <a:rPr lang="en-US" sz="2200" b="1" dirty="0">
                <a:solidFill>
                  <a:srgbClr val="002060"/>
                </a:solidFill>
                <a:latin typeface="ArialMT"/>
                <a:ea typeface="Malgun Gothic" panose="020B0503020000020004" pitchFamily="34" charset="-127"/>
                <a:cs typeface="+mn-cs"/>
              </a:rPr>
            </a:br>
            <a:br>
              <a:rPr lang="en-US" sz="2700" b="1" dirty="0">
                <a:solidFill>
                  <a:srgbClr val="002060"/>
                </a:solidFill>
                <a:latin typeface="ArialMT"/>
                <a:ea typeface="Malgun Gothic" panose="020B0503020000020004" pitchFamily="34" charset="-127"/>
                <a:cs typeface="+mn-cs"/>
              </a:rPr>
            </a:br>
            <a:r>
              <a:rPr lang="en-US" sz="2700" b="1" dirty="0">
                <a:solidFill>
                  <a:srgbClr val="FF0000"/>
                </a:solidFill>
                <a:highlight>
                  <a:srgbClr val="FFFF00"/>
                </a:highlight>
                <a:latin typeface="ArialMT"/>
                <a:ea typeface="Malgun Gothic" panose="020B0503020000020004" pitchFamily="34" charset="-127"/>
                <a:cs typeface="+mn-cs"/>
              </a:rPr>
              <a:t>The greater the number of meters per second, the faster the speed at which the object is traveling.</a:t>
            </a:r>
            <a:br>
              <a:rPr lang="en-US" sz="1600" b="1" dirty="0">
                <a:latin typeface="Calibri" panose="020F0502020204030204" pitchFamily="34" charset="0"/>
                <a:ea typeface="Malgun Gothic" panose="020B0503020000020004" pitchFamily="34" charset="-127"/>
                <a:cs typeface="Arial" panose="020B0604020202020204" pitchFamily="34" charset="0"/>
              </a:rPr>
            </a:br>
            <a:endParaRPr lang="en-US" sz="1600" b="1" u="sng" dirty="0">
              <a:solidFill>
                <a:srgbClr val="0070C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8650FD2-14EC-4D32-B77C-1334F3353EB8}"/>
              </a:ext>
            </a:extLst>
          </p:cNvPr>
          <p:cNvPicPr>
            <a:picLocks noChangeAspect="1"/>
          </p:cNvPicPr>
          <p:nvPr/>
        </p:nvPicPr>
        <p:blipFill rotWithShape="1">
          <a:blip r:embed="rId2"/>
          <a:srcRect l="19674" t="54302" r="58369" b="36225"/>
          <a:stretch/>
        </p:blipFill>
        <p:spPr>
          <a:xfrm>
            <a:off x="791855" y="495802"/>
            <a:ext cx="4506585" cy="1784784"/>
          </a:xfrm>
          <a:prstGeom prst="rect">
            <a:avLst/>
          </a:prstGeom>
        </p:spPr>
      </p:pic>
      <p:sp>
        <p:nvSpPr>
          <p:cNvPr id="7" name="TextBox 6">
            <a:extLst>
              <a:ext uri="{FF2B5EF4-FFF2-40B4-BE49-F238E27FC236}">
                <a16:creationId xmlns:a16="http://schemas.microsoft.com/office/drawing/2014/main" id="{D5CD4A5F-E5AD-4164-87D8-47486BA8827A}"/>
              </a:ext>
            </a:extLst>
          </p:cNvPr>
          <p:cNvSpPr txBox="1"/>
          <p:nvPr/>
        </p:nvSpPr>
        <p:spPr>
          <a:xfrm>
            <a:off x="112278" y="-108887"/>
            <a:ext cx="61225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How to calculate Speed?</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050" name="Picture 2" descr="Pin on R&amp;B Animation">
            <a:extLst>
              <a:ext uri="{FF2B5EF4-FFF2-40B4-BE49-F238E27FC236}">
                <a16:creationId xmlns:a16="http://schemas.microsoft.com/office/drawing/2014/main" id="{AAE2DDE9-3D15-772E-9A02-A5D38A890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221" y="0"/>
            <a:ext cx="54557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43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2A30-9A72-43F9-92C1-2E01CEA06E0D}"/>
              </a:ext>
            </a:extLst>
          </p:cNvPr>
          <p:cNvSpPr>
            <a:spLocks noGrp="1"/>
          </p:cNvSpPr>
          <p:nvPr>
            <p:ph type="title"/>
          </p:nvPr>
        </p:nvSpPr>
        <p:spPr>
          <a:xfrm>
            <a:off x="0" y="-249172"/>
            <a:ext cx="11670347" cy="1478570"/>
          </a:xfrm>
        </p:spPr>
        <p:txBody>
          <a:bodyPr>
            <a:normAutofit/>
          </a:bodyPr>
          <a:lstStyle/>
          <a:p>
            <a:r>
              <a:rPr lang="en-US" sz="4000" b="1" u="sng" dirty="0">
                <a:solidFill>
                  <a:srgbClr val="FF0000"/>
                </a:solidFill>
                <a:effectLst>
                  <a:outerShdw blurRad="38100" dist="38100" dir="2700000" algn="tl">
                    <a:srgbClr val="000000">
                      <a:alpha val="43137"/>
                    </a:srgbClr>
                  </a:outerShdw>
                </a:effectLst>
                <a:highlight>
                  <a:srgbClr val="FFFF00"/>
                </a:highlight>
                <a:latin typeface="ArialMT"/>
                <a:ea typeface="Malgun Gothic" panose="020B0503020000020004" pitchFamily="34" charset="-127"/>
                <a:cs typeface="Arial" panose="020B0604020202020204" pitchFamily="34" charset="0"/>
              </a:rPr>
              <a:t>Instantaneous and Average Speeds:</a:t>
            </a:r>
            <a:endParaRPr lang="en-US" sz="3200" b="1" u="sng" dirty="0">
              <a:solidFill>
                <a:srgbClr val="FF0000"/>
              </a:solidFill>
              <a:effectLst>
                <a:outerShdw blurRad="38100" dist="38100" dir="2700000" algn="tl">
                  <a:srgbClr val="000000">
                    <a:alpha val="43137"/>
                  </a:srgbClr>
                </a:outerShdw>
              </a:effectLst>
              <a:highlight>
                <a:srgbClr val="FFFF00"/>
              </a:highlight>
            </a:endParaRPr>
          </a:p>
        </p:txBody>
      </p:sp>
      <p:sp>
        <p:nvSpPr>
          <p:cNvPr id="3" name="Content Placeholder 2">
            <a:extLst>
              <a:ext uri="{FF2B5EF4-FFF2-40B4-BE49-F238E27FC236}">
                <a16:creationId xmlns:a16="http://schemas.microsoft.com/office/drawing/2014/main" id="{1652C456-3F84-424E-9C99-2B823C3EADCB}"/>
              </a:ext>
            </a:extLst>
          </p:cNvPr>
          <p:cNvSpPr>
            <a:spLocks noGrp="1"/>
          </p:cNvSpPr>
          <p:nvPr>
            <p:ph idx="1"/>
          </p:nvPr>
        </p:nvSpPr>
        <p:spPr>
          <a:xfrm>
            <a:off x="282732" y="894119"/>
            <a:ext cx="11807667" cy="1107401"/>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r>
              <a:rPr lang="en-US" sz="2800" b="1" dirty="0">
                <a:solidFill>
                  <a:srgbClr val="002060"/>
                </a:solidFill>
                <a:highlight>
                  <a:srgbClr val="FFFF00"/>
                </a:highlight>
                <a:latin typeface="ArialMT"/>
                <a:ea typeface="Malgun Gothic" panose="020B0503020000020004" pitchFamily="34" charset="-127"/>
              </a:rPr>
              <a:t>The speed at a particular instant in time is called </a:t>
            </a:r>
            <a:r>
              <a:rPr lang="en-US" sz="2800" b="1" i="1" u="sng" dirty="0">
                <a:solidFill>
                  <a:srgbClr val="FF0000"/>
                </a:solidFill>
                <a:highlight>
                  <a:srgbClr val="FFFF00"/>
                </a:highlight>
                <a:latin typeface="ArialMT"/>
                <a:ea typeface="Malgun Gothic" panose="020B0503020000020004" pitchFamily="34" charset="-127"/>
              </a:rPr>
              <a:t>instantaneous speed. </a:t>
            </a:r>
          </a:p>
          <a:p>
            <a:endParaRPr lang="en-US" dirty="0"/>
          </a:p>
        </p:txBody>
      </p:sp>
      <p:pic>
        <p:nvPicPr>
          <p:cNvPr id="3074" name="Picture 2" descr="Download Free 100 + wallpaper speedometer gif">
            <a:extLst>
              <a:ext uri="{FF2B5EF4-FFF2-40B4-BE49-F238E27FC236}">
                <a16:creationId xmlns:a16="http://schemas.microsoft.com/office/drawing/2014/main" id="{BBF51DFD-6439-F7EF-D284-8AB2A052C2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26" b="23440"/>
          <a:stretch/>
        </p:blipFill>
        <p:spPr bwMode="auto">
          <a:xfrm>
            <a:off x="2435103" y="2291408"/>
            <a:ext cx="7321793" cy="437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451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197</TotalTime>
  <Words>1591</Words>
  <Application>Microsoft Office PowerPoint</Application>
  <PresentationFormat>Widescreen</PresentationFormat>
  <Paragraphs>147</Paragraphs>
  <Slides>38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Malgun Gothic</vt:lpstr>
      <vt:lpstr>Arial</vt:lpstr>
      <vt:lpstr>ArialMT</vt:lpstr>
      <vt:lpstr>Calibri</vt:lpstr>
      <vt:lpstr>Times New Roman</vt:lpstr>
      <vt:lpstr>Trebuchet MS</vt:lpstr>
      <vt:lpstr>Tw Cen MT</vt:lpstr>
      <vt:lpstr>Circuit</vt:lpstr>
      <vt:lpstr>Topic3.Lesson 2  Speed, Velocity and Acceleration</vt:lpstr>
      <vt:lpstr>PowerPoint Presentation</vt:lpstr>
      <vt:lpstr>PowerPoint Presentation</vt:lpstr>
      <vt:lpstr>PowerPoint Presentation</vt:lpstr>
      <vt:lpstr>PowerPoint Presentation</vt:lpstr>
      <vt:lpstr>Calculating Speed:</vt:lpstr>
      <vt:lpstr>To calculate the speed of an object, divide the distance the object travels by the amount of time it takes to travel that distance. This relationship can be written as an equation:      Any unit that expresses distance over time is a unit of speed.   Some examples of units of speed include kilometers per hour, miles per hour, and feet per minute.  The SI unit for speed is meters per second, or m/s.   </vt:lpstr>
      <vt:lpstr> For example, the sled might travel at a speed of 5 m/s near its starting point.   This means that the sled travels a distance of 5 meters in 1 second.  As it nears the bottom of the hill, the sled might be moving at a speed of about 15 m/s. This means that the sled travels a distance of 15 meters in 1 second.   The greater the number of meters per second, the faster the speed at which the object is traveling. </vt:lpstr>
      <vt:lpstr>Instantaneous and Average Speeds:</vt:lpstr>
      <vt:lpstr>PowerPoint Presentation</vt:lpstr>
      <vt:lpstr>PowerPoint Presentation</vt:lpstr>
      <vt:lpstr>PowerPoint Presentation</vt:lpstr>
      <vt:lpstr>PowerPoint Presentation</vt:lpstr>
      <vt:lpstr>Calculating Speed From a Graph:</vt:lpstr>
      <vt:lpstr>Calculating Speed From a Graph:</vt:lpstr>
      <vt:lpstr>Calculating Speed From a Graph:</vt:lpstr>
      <vt:lpstr>PowerPoint Presentation</vt:lpstr>
      <vt:lpstr>PowerPoint Presentation</vt:lpstr>
      <vt:lpstr>PowerPoint Presentation</vt:lpstr>
      <vt:lpstr>PowerPoint Presentation</vt:lpstr>
      <vt:lpstr>Describing Velocity:</vt:lpstr>
      <vt:lpstr>PowerPoint Presentation</vt:lpstr>
      <vt:lpstr>Determining Acceleration:</vt:lpstr>
      <vt:lpstr>PowerPoint Presentation</vt:lpstr>
      <vt:lpstr>Calculating Acceleration:</vt:lpstr>
      <vt:lpstr>PowerPoint Presentation</vt:lpstr>
      <vt:lpstr>PowerPoint Presentation</vt:lpstr>
      <vt:lpstr>PowerPoint Presentation</vt:lpstr>
      <vt:lpstr>Graphing Acceleration: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Speed, Velocity and Acceleration</dc:title>
  <dc:creator>Radwa Khaled</dc:creator>
  <cp:lastModifiedBy>Fazila</cp:lastModifiedBy>
  <cp:revision>31</cp:revision>
  <dcterms:created xsi:type="dcterms:W3CDTF">2020-11-14T08:28:11Z</dcterms:created>
  <dcterms:modified xsi:type="dcterms:W3CDTF">2023-12-07T06:06:39Z</dcterms:modified>
</cp:coreProperties>
</file>