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74" r:id="rId5"/>
    <p:sldId id="258" r:id="rId6"/>
    <p:sldId id="275" r:id="rId7"/>
    <p:sldId id="259" r:id="rId8"/>
    <p:sldId id="264" r:id="rId9"/>
    <p:sldId id="262" r:id="rId10"/>
    <p:sldId id="276" r:id="rId11"/>
    <p:sldId id="263" r:id="rId12"/>
    <p:sldId id="277" r:id="rId13"/>
    <p:sldId id="260" r:id="rId14"/>
    <p:sldId id="278" r:id="rId15"/>
    <p:sldId id="261" r:id="rId16"/>
    <p:sldId id="279" r:id="rId17"/>
    <p:sldId id="265" r:id="rId18"/>
    <p:sldId id="266" r:id="rId19"/>
    <p:sldId id="280" r:id="rId20"/>
    <p:sldId id="281" r:id="rId21"/>
    <p:sldId id="268" r:id="rId22"/>
    <p:sldId id="267" r:id="rId23"/>
    <p:sldId id="282" r:id="rId24"/>
    <p:sldId id="283" r:id="rId25"/>
    <p:sldId id="269" r:id="rId26"/>
    <p:sldId id="270" r:id="rId27"/>
    <p:sldId id="271" r:id="rId28"/>
    <p:sldId id="285" r:id="rId29"/>
    <p:sldId id="286" r:id="rId30"/>
    <p:sldId id="272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1FCD2-63DE-4058-8AE4-5FC127437A3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CA08C0-F78C-4C8A-A0AB-C1A60FBA8902}">
      <dgm:prSet phldrT="[Text]"/>
      <dgm:spPr/>
      <dgm:t>
        <a:bodyPr/>
        <a:lstStyle/>
        <a:p>
          <a:r>
            <a:rPr lang="en-GB" dirty="0"/>
            <a:t>Types of Friction</a:t>
          </a:r>
          <a:endParaRPr lang="en-US" dirty="0"/>
        </a:p>
      </dgm:t>
    </dgm:pt>
    <dgm:pt modelId="{0E5A5351-128F-4258-ADE8-7422CD4C9585}" type="parTrans" cxnId="{341781E8-3ACB-4CC4-A4DB-DC4F64F4C129}">
      <dgm:prSet/>
      <dgm:spPr/>
      <dgm:t>
        <a:bodyPr/>
        <a:lstStyle/>
        <a:p>
          <a:endParaRPr lang="en-US"/>
        </a:p>
      </dgm:t>
    </dgm:pt>
    <dgm:pt modelId="{2BF7CC95-56A9-4DDD-A8DF-D030D0502C33}" type="sibTrans" cxnId="{341781E8-3ACB-4CC4-A4DB-DC4F64F4C129}">
      <dgm:prSet/>
      <dgm:spPr/>
      <dgm:t>
        <a:bodyPr/>
        <a:lstStyle/>
        <a:p>
          <a:endParaRPr lang="en-US"/>
        </a:p>
      </dgm:t>
    </dgm:pt>
    <dgm:pt modelId="{F54163F2-F161-4334-A100-7C12168531F0}">
      <dgm:prSet phldrT="[Text]"/>
      <dgm:spPr/>
      <dgm:t>
        <a:bodyPr/>
        <a:lstStyle/>
        <a:p>
          <a:r>
            <a:rPr lang="en-GB" dirty="0"/>
            <a:t>Rolling Friction</a:t>
          </a:r>
          <a:endParaRPr lang="en-US" dirty="0"/>
        </a:p>
      </dgm:t>
    </dgm:pt>
    <dgm:pt modelId="{42B21443-3F16-44A3-95F1-AFABBC5A8E6E}" type="parTrans" cxnId="{FCA4191D-91CE-4F37-9EE5-A7E3A560507E}">
      <dgm:prSet/>
      <dgm:spPr/>
      <dgm:t>
        <a:bodyPr/>
        <a:lstStyle/>
        <a:p>
          <a:endParaRPr lang="en-US"/>
        </a:p>
      </dgm:t>
    </dgm:pt>
    <dgm:pt modelId="{42754031-AD29-4268-AB95-837E5A1B5125}" type="sibTrans" cxnId="{FCA4191D-91CE-4F37-9EE5-A7E3A560507E}">
      <dgm:prSet/>
      <dgm:spPr/>
      <dgm:t>
        <a:bodyPr/>
        <a:lstStyle/>
        <a:p>
          <a:endParaRPr lang="en-US"/>
        </a:p>
      </dgm:t>
    </dgm:pt>
    <dgm:pt modelId="{75B0468D-0240-430D-BC91-F565916E080C}">
      <dgm:prSet phldrT="[Text]"/>
      <dgm:spPr/>
      <dgm:t>
        <a:bodyPr/>
        <a:lstStyle/>
        <a:p>
          <a:r>
            <a:rPr lang="en-GB" dirty="0"/>
            <a:t>Sliding Friction</a:t>
          </a:r>
          <a:endParaRPr lang="en-US" dirty="0"/>
        </a:p>
      </dgm:t>
    </dgm:pt>
    <dgm:pt modelId="{E5686195-18BA-434A-AAC7-437CCDE0B34D}" type="parTrans" cxnId="{268458B3-305E-4B59-8D9F-5A2DFF3A9347}">
      <dgm:prSet/>
      <dgm:spPr/>
      <dgm:t>
        <a:bodyPr/>
        <a:lstStyle/>
        <a:p>
          <a:endParaRPr lang="en-US"/>
        </a:p>
      </dgm:t>
    </dgm:pt>
    <dgm:pt modelId="{4B6E7E78-14B8-43CB-BF0D-6DC780165197}" type="sibTrans" cxnId="{268458B3-305E-4B59-8D9F-5A2DFF3A9347}">
      <dgm:prSet/>
      <dgm:spPr/>
      <dgm:t>
        <a:bodyPr/>
        <a:lstStyle/>
        <a:p>
          <a:endParaRPr lang="en-US"/>
        </a:p>
      </dgm:t>
    </dgm:pt>
    <dgm:pt modelId="{9F75A1BB-BD99-4ACD-96BB-37A4472C7C6E}">
      <dgm:prSet phldrT="[Text]"/>
      <dgm:spPr/>
      <dgm:t>
        <a:bodyPr/>
        <a:lstStyle/>
        <a:p>
          <a:r>
            <a:rPr lang="en-GB" dirty="0"/>
            <a:t>Static Friction</a:t>
          </a:r>
          <a:endParaRPr lang="en-US" dirty="0"/>
        </a:p>
      </dgm:t>
    </dgm:pt>
    <dgm:pt modelId="{96583F4B-3954-4303-8922-C4A2FA6E4A47}" type="parTrans" cxnId="{C16346E7-7156-48A2-9CEE-31F703BDA15D}">
      <dgm:prSet/>
      <dgm:spPr/>
      <dgm:t>
        <a:bodyPr/>
        <a:lstStyle/>
        <a:p>
          <a:endParaRPr lang="en-US"/>
        </a:p>
      </dgm:t>
    </dgm:pt>
    <dgm:pt modelId="{7C1CB935-2DFC-4502-9A32-EC3D36682501}" type="sibTrans" cxnId="{C16346E7-7156-48A2-9CEE-31F703BDA15D}">
      <dgm:prSet/>
      <dgm:spPr/>
      <dgm:t>
        <a:bodyPr/>
        <a:lstStyle/>
        <a:p>
          <a:endParaRPr lang="en-US"/>
        </a:p>
      </dgm:t>
    </dgm:pt>
    <dgm:pt modelId="{CC9A4DE9-9422-4234-9107-927E378FF38C}">
      <dgm:prSet/>
      <dgm:spPr/>
      <dgm:t>
        <a:bodyPr/>
        <a:lstStyle/>
        <a:p>
          <a:r>
            <a:rPr lang="en-GB" dirty="0"/>
            <a:t>Fluid Friction</a:t>
          </a:r>
          <a:endParaRPr lang="en-US" dirty="0"/>
        </a:p>
      </dgm:t>
    </dgm:pt>
    <dgm:pt modelId="{457EECE3-2A5A-45C1-82C2-BAE8C8536D7C}" type="parTrans" cxnId="{4CBC8095-DEBF-456F-AECC-B5239DBE1663}">
      <dgm:prSet/>
      <dgm:spPr/>
      <dgm:t>
        <a:bodyPr/>
        <a:lstStyle/>
        <a:p>
          <a:endParaRPr lang="en-US"/>
        </a:p>
      </dgm:t>
    </dgm:pt>
    <dgm:pt modelId="{B293BD3E-A8F7-4C8F-9DF7-92F6B0C94F75}" type="sibTrans" cxnId="{4CBC8095-DEBF-456F-AECC-B5239DBE1663}">
      <dgm:prSet/>
      <dgm:spPr/>
      <dgm:t>
        <a:bodyPr/>
        <a:lstStyle/>
        <a:p>
          <a:endParaRPr lang="en-US"/>
        </a:p>
      </dgm:t>
    </dgm:pt>
    <dgm:pt modelId="{74F2D168-A5BF-499B-BEF5-118D8300D10D}" type="pres">
      <dgm:prSet presAssocID="{CC41FCD2-63DE-4058-8AE4-5FC127437A3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902A471-1D35-431B-8AEC-95AD99791B8C}" type="pres">
      <dgm:prSet presAssocID="{A6CA08C0-F78C-4C8A-A0AB-C1A60FBA8902}" presName="hierRoot1" presStyleCnt="0">
        <dgm:presLayoutVars>
          <dgm:hierBranch val="init"/>
        </dgm:presLayoutVars>
      </dgm:prSet>
      <dgm:spPr/>
    </dgm:pt>
    <dgm:pt modelId="{14F9E45E-D03D-4B40-B7D6-804A6B728BE4}" type="pres">
      <dgm:prSet presAssocID="{A6CA08C0-F78C-4C8A-A0AB-C1A60FBA8902}" presName="rootComposite1" presStyleCnt="0"/>
      <dgm:spPr/>
    </dgm:pt>
    <dgm:pt modelId="{3A131FB7-B269-4789-B21C-1428E8B814C4}" type="pres">
      <dgm:prSet presAssocID="{A6CA08C0-F78C-4C8A-A0AB-C1A60FBA8902}" presName="rootText1" presStyleLbl="node0" presStyleIdx="0" presStyleCnt="1" custLinFactY="-15283" custLinFactNeighborX="-6160" custLinFactNeighborY="-100000">
        <dgm:presLayoutVars>
          <dgm:chPref val="3"/>
        </dgm:presLayoutVars>
      </dgm:prSet>
      <dgm:spPr/>
    </dgm:pt>
    <dgm:pt modelId="{375FFB49-25CC-4072-A86C-B5FC5A1302FE}" type="pres">
      <dgm:prSet presAssocID="{A6CA08C0-F78C-4C8A-A0AB-C1A60FBA8902}" presName="rootConnector1" presStyleLbl="node1" presStyleIdx="0" presStyleCnt="0"/>
      <dgm:spPr/>
    </dgm:pt>
    <dgm:pt modelId="{6EF7DF64-CDAB-4E0F-AC0C-271AF5A5DC9A}" type="pres">
      <dgm:prSet presAssocID="{A6CA08C0-F78C-4C8A-A0AB-C1A60FBA8902}" presName="hierChild2" presStyleCnt="0"/>
      <dgm:spPr/>
    </dgm:pt>
    <dgm:pt modelId="{E28A05FF-60EF-46C9-8FEC-76C4EBDE6945}" type="pres">
      <dgm:prSet presAssocID="{42B21443-3F16-44A3-95F1-AFABBC5A8E6E}" presName="Name37" presStyleLbl="parChTrans1D2" presStyleIdx="0" presStyleCnt="4"/>
      <dgm:spPr/>
    </dgm:pt>
    <dgm:pt modelId="{3038471B-EA62-488A-AC34-C8B146D09683}" type="pres">
      <dgm:prSet presAssocID="{F54163F2-F161-4334-A100-7C12168531F0}" presName="hierRoot2" presStyleCnt="0">
        <dgm:presLayoutVars>
          <dgm:hierBranch val="init"/>
        </dgm:presLayoutVars>
      </dgm:prSet>
      <dgm:spPr/>
    </dgm:pt>
    <dgm:pt modelId="{C62E1B26-D2A0-497B-9689-D8A938D19F40}" type="pres">
      <dgm:prSet presAssocID="{F54163F2-F161-4334-A100-7C12168531F0}" presName="rootComposite" presStyleCnt="0"/>
      <dgm:spPr/>
    </dgm:pt>
    <dgm:pt modelId="{4A52CFFE-9CC7-4760-A1CF-985B14D95E46}" type="pres">
      <dgm:prSet presAssocID="{F54163F2-F161-4334-A100-7C12168531F0}" presName="rootText" presStyleLbl="node2" presStyleIdx="0" presStyleCnt="4" custLinFactY="-43444" custLinFactNeighborX="3960" custLinFactNeighborY="-100000">
        <dgm:presLayoutVars>
          <dgm:chPref val="3"/>
        </dgm:presLayoutVars>
      </dgm:prSet>
      <dgm:spPr/>
    </dgm:pt>
    <dgm:pt modelId="{B04A6E25-5636-4E17-8592-5289BD941298}" type="pres">
      <dgm:prSet presAssocID="{F54163F2-F161-4334-A100-7C12168531F0}" presName="rootConnector" presStyleLbl="node2" presStyleIdx="0" presStyleCnt="4"/>
      <dgm:spPr/>
    </dgm:pt>
    <dgm:pt modelId="{F0E1639F-E3D8-4147-A39E-AB4CCDDB6A47}" type="pres">
      <dgm:prSet presAssocID="{F54163F2-F161-4334-A100-7C12168531F0}" presName="hierChild4" presStyleCnt="0"/>
      <dgm:spPr/>
    </dgm:pt>
    <dgm:pt modelId="{8BBC0C49-7D59-42FB-95D0-D1F13B76EC39}" type="pres">
      <dgm:prSet presAssocID="{F54163F2-F161-4334-A100-7C12168531F0}" presName="hierChild5" presStyleCnt="0"/>
      <dgm:spPr/>
    </dgm:pt>
    <dgm:pt modelId="{00A1E65A-D307-42AC-8A39-1465F623CFEF}" type="pres">
      <dgm:prSet presAssocID="{E5686195-18BA-434A-AAC7-437CCDE0B34D}" presName="Name37" presStyleLbl="parChTrans1D2" presStyleIdx="1" presStyleCnt="4"/>
      <dgm:spPr/>
    </dgm:pt>
    <dgm:pt modelId="{1A1BDC16-D40A-4541-94EA-4EAFD937DD6A}" type="pres">
      <dgm:prSet presAssocID="{75B0468D-0240-430D-BC91-F565916E080C}" presName="hierRoot2" presStyleCnt="0">
        <dgm:presLayoutVars>
          <dgm:hierBranch val="init"/>
        </dgm:presLayoutVars>
      </dgm:prSet>
      <dgm:spPr/>
    </dgm:pt>
    <dgm:pt modelId="{FE66644B-46F3-4ED0-BE4D-29688AE17A3A}" type="pres">
      <dgm:prSet presAssocID="{75B0468D-0240-430D-BC91-F565916E080C}" presName="rootComposite" presStyleCnt="0"/>
      <dgm:spPr/>
    </dgm:pt>
    <dgm:pt modelId="{DC6D3B1A-57E3-4860-AE07-2ACC75E83FCC}" type="pres">
      <dgm:prSet presAssocID="{75B0468D-0240-430D-BC91-F565916E080C}" presName="rootText" presStyleLbl="node2" presStyleIdx="1" presStyleCnt="4" custLinFactNeighborX="-21121" custLinFactNeighborY="-13960">
        <dgm:presLayoutVars>
          <dgm:chPref val="3"/>
        </dgm:presLayoutVars>
      </dgm:prSet>
      <dgm:spPr/>
    </dgm:pt>
    <dgm:pt modelId="{61B8CCC9-D59D-4B29-949A-0A5C89913837}" type="pres">
      <dgm:prSet presAssocID="{75B0468D-0240-430D-BC91-F565916E080C}" presName="rootConnector" presStyleLbl="node2" presStyleIdx="1" presStyleCnt="4"/>
      <dgm:spPr/>
    </dgm:pt>
    <dgm:pt modelId="{E3A3CA78-FDC8-4DDC-8E6A-E3EEA50B2CAB}" type="pres">
      <dgm:prSet presAssocID="{75B0468D-0240-430D-BC91-F565916E080C}" presName="hierChild4" presStyleCnt="0"/>
      <dgm:spPr/>
    </dgm:pt>
    <dgm:pt modelId="{0FA67DB5-9C61-426B-8EE3-1EE621CC4BC6}" type="pres">
      <dgm:prSet presAssocID="{75B0468D-0240-430D-BC91-F565916E080C}" presName="hierChild5" presStyleCnt="0"/>
      <dgm:spPr/>
    </dgm:pt>
    <dgm:pt modelId="{DDA37368-A7BE-4084-9D9A-FC26DE444F89}" type="pres">
      <dgm:prSet presAssocID="{96583F4B-3954-4303-8922-C4A2FA6E4A47}" presName="Name37" presStyleLbl="parChTrans1D2" presStyleIdx="2" presStyleCnt="4"/>
      <dgm:spPr/>
    </dgm:pt>
    <dgm:pt modelId="{DC7BF75C-E98C-42FD-B01B-42C6D9AB8B25}" type="pres">
      <dgm:prSet presAssocID="{9F75A1BB-BD99-4ACD-96BB-37A4472C7C6E}" presName="hierRoot2" presStyleCnt="0">
        <dgm:presLayoutVars>
          <dgm:hierBranch val="init"/>
        </dgm:presLayoutVars>
      </dgm:prSet>
      <dgm:spPr/>
    </dgm:pt>
    <dgm:pt modelId="{F84DB614-5D02-4F7C-AEE7-7255846AF205}" type="pres">
      <dgm:prSet presAssocID="{9F75A1BB-BD99-4ACD-96BB-37A4472C7C6E}" presName="rootComposite" presStyleCnt="0"/>
      <dgm:spPr/>
    </dgm:pt>
    <dgm:pt modelId="{E9565523-94DD-4693-BD8F-3CF870C3F00B}" type="pres">
      <dgm:prSet presAssocID="{9F75A1BB-BD99-4ACD-96BB-37A4472C7C6E}" presName="rootText" presStyleLbl="node2" presStyleIdx="2" presStyleCnt="4" custLinFactY="-47844" custLinFactNeighborX="99002" custLinFactNeighborY="-100000">
        <dgm:presLayoutVars>
          <dgm:chPref val="3"/>
        </dgm:presLayoutVars>
      </dgm:prSet>
      <dgm:spPr/>
    </dgm:pt>
    <dgm:pt modelId="{61457AAD-7C17-4FD5-8BD1-83118140144E}" type="pres">
      <dgm:prSet presAssocID="{9F75A1BB-BD99-4ACD-96BB-37A4472C7C6E}" presName="rootConnector" presStyleLbl="node2" presStyleIdx="2" presStyleCnt="4"/>
      <dgm:spPr/>
    </dgm:pt>
    <dgm:pt modelId="{787E38F2-50AD-4DD9-8893-7D98130F8D00}" type="pres">
      <dgm:prSet presAssocID="{9F75A1BB-BD99-4ACD-96BB-37A4472C7C6E}" presName="hierChild4" presStyleCnt="0"/>
      <dgm:spPr/>
    </dgm:pt>
    <dgm:pt modelId="{8C16BD64-E38E-488E-984E-E0ECEDF42619}" type="pres">
      <dgm:prSet presAssocID="{9F75A1BB-BD99-4ACD-96BB-37A4472C7C6E}" presName="hierChild5" presStyleCnt="0"/>
      <dgm:spPr/>
    </dgm:pt>
    <dgm:pt modelId="{F9998F1C-7DC4-4FD7-967A-E3280F6C1699}" type="pres">
      <dgm:prSet presAssocID="{457EECE3-2A5A-45C1-82C2-BAE8C8536D7C}" presName="Name37" presStyleLbl="parChTrans1D2" presStyleIdx="3" presStyleCnt="4"/>
      <dgm:spPr/>
    </dgm:pt>
    <dgm:pt modelId="{B44CBDF2-054B-438A-A97D-3E8658FD22B3}" type="pres">
      <dgm:prSet presAssocID="{CC9A4DE9-9422-4234-9107-927E378FF38C}" presName="hierRoot2" presStyleCnt="0">
        <dgm:presLayoutVars>
          <dgm:hierBranch val="init"/>
        </dgm:presLayoutVars>
      </dgm:prSet>
      <dgm:spPr/>
    </dgm:pt>
    <dgm:pt modelId="{4FED66D1-4DC5-4BE1-9F6E-217262F9C1D9}" type="pres">
      <dgm:prSet presAssocID="{CC9A4DE9-9422-4234-9107-927E378FF38C}" presName="rootComposite" presStyleCnt="0"/>
      <dgm:spPr/>
    </dgm:pt>
    <dgm:pt modelId="{DB756126-F913-4DBD-A398-2695028211CA}" type="pres">
      <dgm:prSet presAssocID="{CC9A4DE9-9422-4234-9107-927E378FF38C}" presName="rootText" presStyleLbl="node2" presStyleIdx="3" presStyleCnt="4" custLinFactX="-7363" custLinFactNeighborX="-100000" custLinFactNeighborY="-14080">
        <dgm:presLayoutVars>
          <dgm:chPref val="3"/>
        </dgm:presLayoutVars>
      </dgm:prSet>
      <dgm:spPr/>
    </dgm:pt>
    <dgm:pt modelId="{7A4C6F57-DF87-452D-B13C-1A13B8DA08F4}" type="pres">
      <dgm:prSet presAssocID="{CC9A4DE9-9422-4234-9107-927E378FF38C}" presName="rootConnector" presStyleLbl="node2" presStyleIdx="3" presStyleCnt="4"/>
      <dgm:spPr/>
    </dgm:pt>
    <dgm:pt modelId="{92AAC3D2-263D-4F4D-A2D3-35945C930176}" type="pres">
      <dgm:prSet presAssocID="{CC9A4DE9-9422-4234-9107-927E378FF38C}" presName="hierChild4" presStyleCnt="0"/>
      <dgm:spPr/>
    </dgm:pt>
    <dgm:pt modelId="{CE85C137-404F-4AC2-929B-0B11F6CBA574}" type="pres">
      <dgm:prSet presAssocID="{CC9A4DE9-9422-4234-9107-927E378FF38C}" presName="hierChild5" presStyleCnt="0"/>
      <dgm:spPr/>
    </dgm:pt>
    <dgm:pt modelId="{34B027A0-8A01-4F78-A45D-CBDB85B66023}" type="pres">
      <dgm:prSet presAssocID="{A6CA08C0-F78C-4C8A-A0AB-C1A60FBA8902}" presName="hierChild3" presStyleCnt="0"/>
      <dgm:spPr/>
    </dgm:pt>
  </dgm:ptLst>
  <dgm:cxnLst>
    <dgm:cxn modelId="{2303AF13-9EF2-4467-880B-6FDB8CAF1DC2}" type="presOf" srcId="{F54163F2-F161-4334-A100-7C12168531F0}" destId="{4A52CFFE-9CC7-4760-A1CF-985B14D95E46}" srcOrd="0" destOrd="0" presId="urn:microsoft.com/office/officeart/2005/8/layout/orgChart1"/>
    <dgm:cxn modelId="{FCA4191D-91CE-4F37-9EE5-A7E3A560507E}" srcId="{A6CA08C0-F78C-4C8A-A0AB-C1A60FBA8902}" destId="{F54163F2-F161-4334-A100-7C12168531F0}" srcOrd="0" destOrd="0" parTransId="{42B21443-3F16-44A3-95F1-AFABBC5A8E6E}" sibTransId="{42754031-AD29-4268-AB95-837E5A1B5125}"/>
    <dgm:cxn modelId="{E9E59226-212E-4C5F-9E18-34CDD44A450D}" type="presOf" srcId="{42B21443-3F16-44A3-95F1-AFABBC5A8E6E}" destId="{E28A05FF-60EF-46C9-8FEC-76C4EBDE6945}" srcOrd="0" destOrd="0" presId="urn:microsoft.com/office/officeart/2005/8/layout/orgChart1"/>
    <dgm:cxn modelId="{6383042C-56BC-4ADF-B86A-4437AB490C69}" type="presOf" srcId="{CC41FCD2-63DE-4058-8AE4-5FC127437A3C}" destId="{74F2D168-A5BF-499B-BEF5-118D8300D10D}" srcOrd="0" destOrd="0" presId="urn:microsoft.com/office/officeart/2005/8/layout/orgChart1"/>
    <dgm:cxn modelId="{A6B98D2D-9D95-4FA6-9F21-6FEECE779547}" type="presOf" srcId="{A6CA08C0-F78C-4C8A-A0AB-C1A60FBA8902}" destId="{3A131FB7-B269-4789-B21C-1428E8B814C4}" srcOrd="0" destOrd="0" presId="urn:microsoft.com/office/officeart/2005/8/layout/orgChart1"/>
    <dgm:cxn modelId="{ED860964-550E-4AB2-8690-A214758D97D4}" type="presOf" srcId="{E5686195-18BA-434A-AAC7-437CCDE0B34D}" destId="{00A1E65A-D307-42AC-8A39-1465F623CFEF}" srcOrd="0" destOrd="0" presId="urn:microsoft.com/office/officeart/2005/8/layout/orgChart1"/>
    <dgm:cxn modelId="{D277BB72-232A-401A-AB73-FE033FEA8B16}" type="presOf" srcId="{A6CA08C0-F78C-4C8A-A0AB-C1A60FBA8902}" destId="{375FFB49-25CC-4072-A86C-B5FC5A1302FE}" srcOrd="1" destOrd="0" presId="urn:microsoft.com/office/officeart/2005/8/layout/orgChart1"/>
    <dgm:cxn modelId="{10A28757-EFD3-4720-83BE-CACC08C10941}" type="presOf" srcId="{9F75A1BB-BD99-4ACD-96BB-37A4472C7C6E}" destId="{E9565523-94DD-4693-BD8F-3CF870C3F00B}" srcOrd="0" destOrd="0" presId="urn:microsoft.com/office/officeart/2005/8/layout/orgChart1"/>
    <dgm:cxn modelId="{F16C388F-39B9-4E3D-8328-442B1A8F5CE0}" type="presOf" srcId="{75B0468D-0240-430D-BC91-F565916E080C}" destId="{DC6D3B1A-57E3-4860-AE07-2ACC75E83FCC}" srcOrd="0" destOrd="0" presId="urn:microsoft.com/office/officeart/2005/8/layout/orgChart1"/>
    <dgm:cxn modelId="{D3A6E794-3B30-41E0-A73B-5EE645B7EAB5}" type="presOf" srcId="{457EECE3-2A5A-45C1-82C2-BAE8C8536D7C}" destId="{F9998F1C-7DC4-4FD7-967A-E3280F6C1699}" srcOrd="0" destOrd="0" presId="urn:microsoft.com/office/officeart/2005/8/layout/orgChart1"/>
    <dgm:cxn modelId="{4CBC8095-DEBF-456F-AECC-B5239DBE1663}" srcId="{A6CA08C0-F78C-4C8A-A0AB-C1A60FBA8902}" destId="{CC9A4DE9-9422-4234-9107-927E378FF38C}" srcOrd="3" destOrd="0" parTransId="{457EECE3-2A5A-45C1-82C2-BAE8C8536D7C}" sibTransId="{B293BD3E-A8F7-4C8F-9DF7-92F6B0C94F75}"/>
    <dgm:cxn modelId="{1E468A99-EB47-4E7A-9BE0-2F734712DC37}" type="presOf" srcId="{75B0468D-0240-430D-BC91-F565916E080C}" destId="{61B8CCC9-D59D-4B29-949A-0A5C89913837}" srcOrd="1" destOrd="0" presId="urn:microsoft.com/office/officeart/2005/8/layout/orgChart1"/>
    <dgm:cxn modelId="{268458B3-305E-4B59-8D9F-5A2DFF3A9347}" srcId="{A6CA08C0-F78C-4C8A-A0AB-C1A60FBA8902}" destId="{75B0468D-0240-430D-BC91-F565916E080C}" srcOrd="1" destOrd="0" parTransId="{E5686195-18BA-434A-AAC7-437CCDE0B34D}" sibTransId="{4B6E7E78-14B8-43CB-BF0D-6DC780165197}"/>
    <dgm:cxn modelId="{9948FAB6-8D95-4508-BAAF-44C5B77F717C}" type="presOf" srcId="{CC9A4DE9-9422-4234-9107-927E378FF38C}" destId="{DB756126-F913-4DBD-A398-2695028211CA}" srcOrd="0" destOrd="0" presId="urn:microsoft.com/office/officeart/2005/8/layout/orgChart1"/>
    <dgm:cxn modelId="{336A75BA-AFF1-47A1-BADA-E7824CB7797C}" type="presOf" srcId="{96583F4B-3954-4303-8922-C4A2FA6E4A47}" destId="{DDA37368-A7BE-4084-9D9A-FC26DE444F89}" srcOrd="0" destOrd="0" presId="urn:microsoft.com/office/officeart/2005/8/layout/orgChart1"/>
    <dgm:cxn modelId="{2C4D22D6-5EB5-49C1-9462-DD045CBC674F}" type="presOf" srcId="{F54163F2-F161-4334-A100-7C12168531F0}" destId="{B04A6E25-5636-4E17-8592-5289BD941298}" srcOrd="1" destOrd="0" presId="urn:microsoft.com/office/officeart/2005/8/layout/orgChart1"/>
    <dgm:cxn modelId="{DFCB2CE6-1551-4629-B74D-B5CF94B73613}" type="presOf" srcId="{9F75A1BB-BD99-4ACD-96BB-37A4472C7C6E}" destId="{61457AAD-7C17-4FD5-8BD1-83118140144E}" srcOrd="1" destOrd="0" presId="urn:microsoft.com/office/officeart/2005/8/layout/orgChart1"/>
    <dgm:cxn modelId="{C16346E7-7156-48A2-9CEE-31F703BDA15D}" srcId="{A6CA08C0-F78C-4C8A-A0AB-C1A60FBA8902}" destId="{9F75A1BB-BD99-4ACD-96BB-37A4472C7C6E}" srcOrd="2" destOrd="0" parTransId="{96583F4B-3954-4303-8922-C4A2FA6E4A47}" sibTransId="{7C1CB935-2DFC-4502-9A32-EC3D36682501}"/>
    <dgm:cxn modelId="{341781E8-3ACB-4CC4-A4DB-DC4F64F4C129}" srcId="{CC41FCD2-63DE-4058-8AE4-5FC127437A3C}" destId="{A6CA08C0-F78C-4C8A-A0AB-C1A60FBA8902}" srcOrd="0" destOrd="0" parTransId="{0E5A5351-128F-4258-ADE8-7422CD4C9585}" sibTransId="{2BF7CC95-56A9-4DDD-A8DF-D030D0502C33}"/>
    <dgm:cxn modelId="{2170B5FC-1D4F-4965-9F8D-860BFB94ADE9}" type="presOf" srcId="{CC9A4DE9-9422-4234-9107-927E378FF38C}" destId="{7A4C6F57-DF87-452D-B13C-1A13B8DA08F4}" srcOrd="1" destOrd="0" presId="urn:microsoft.com/office/officeart/2005/8/layout/orgChart1"/>
    <dgm:cxn modelId="{37E33693-9511-40CF-B2FA-A84D6537F1CE}" type="presParOf" srcId="{74F2D168-A5BF-499B-BEF5-118D8300D10D}" destId="{9902A471-1D35-431B-8AEC-95AD99791B8C}" srcOrd="0" destOrd="0" presId="urn:microsoft.com/office/officeart/2005/8/layout/orgChart1"/>
    <dgm:cxn modelId="{CF402700-522A-4ED8-9502-7AF32AA24655}" type="presParOf" srcId="{9902A471-1D35-431B-8AEC-95AD99791B8C}" destId="{14F9E45E-D03D-4B40-B7D6-804A6B728BE4}" srcOrd="0" destOrd="0" presId="urn:microsoft.com/office/officeart/2005/8/layout/orgChart1"/>
    <dgm:cxn modelId="{770E3E14-8C11-45AE-9E5B-D423DB7EB453}" type="presParOf" srcId="{14F9E45E-D03D-4B40-B7D6-804A6B728BE4}" destId="{3A131FB7-B269-4789-B21C-1428E8B814C4}" srcOrd="0" destOrd="0" presId="urn:microsoft.com/office/officeart/2005/8/layout/orgChart1"/>
    <dgm:cxn modelId="{78F0F34E-4CE0-4DBD-A5EF-E4864F439318}" type="presParOf" srcId="{14F9E45E-D03D-4B40-B7D6-804A6B728BE4}" destId="{375FFB49-25CC-4072-A86C-B5FC5A1302FE}" srcOrd="1" destOrd="0" presId="urn:microsoft.com/office/officeart/2005/8/layout/orgChart1"/>
    <dgm:cxn modelId="{4089ADE3-73E5-4F3F-BBB7-7108A0E7B196}" type="presParOf" srcId="{9902A471-1D35-431B-8AEC-95AD99791B8C}" destId="{6EF7DF64-CDAB-4E0F-AC0C-271AF5A5DC9A}" srcOrd="1" destOrd="0" presId="urn:microsoft.com/office/officeart/2005/8/layout/orgChart1"/>
    <dgm:cxn modelId="{4EF90766-E140-40C0-B96B-954FEC6ABC34}" type="presParOf" srcId="{6EF7DF64-CDAB-4E0F-AC0C-271AF5A5DC9A}" destId="{E28A05FF-60EF-46C9-8FEC-76C4EBDE6945}" srcOrd="0" destOrd="0" presId="urn:microsoft.com/office/officeart/2005/8/layout/orgChart1"/>
    <dgm:cxn modelId="{86C2A80D-87AB-4EB1-A1C7-2A4FE2E553FB}" type="presParOf" srcId="{6EF7DF64-CDAB-4E0F-AC0C-271AF5A5DC9A}" destId="{3038471B-EA62-488A-AC34-C8B146D09683}" srcOrd="1" destOrd="0" presId="urn:microsoft.com/office/officeart/2005/8/layout/orgChart1"/>
    <dgm:cxn modelId="{4755D018-CAAE-49B4-9B0E-BB6292B6A5D6}" type="presParOf" srcId="{3038471B-EA62-488A-AC34-C8B146D09683}" destId="{C62E1B26-D2A0-497B-9689-D8A938D19F40}" srcOrd="0" destOrd="0" presId="urn:microsoft.com/office/officeart/2005/8/layout/orgChart1"/>
    <dgm:cxn modelId="{AD8D97E7-F318-41EF-8536-B2EE038AE827}" type="presParOf" srcId="{C62E1B26-D2A0-497B-9689-D8A938D19F40}" destId="{4A52CFFE-9CC7-4760-A1CF-985B14D95E46}" srcOrd="0" destOrd="0" presId="urn:microsoft.com/office/officeart/2005/8/layout/orgChart1"/>
    <dgm:cxn modelId="{38B437F8-D6AD-45B6-988A-B140BBDCEFD0}" type="presParOf" srcId="{C62E1B26-D2A0-497B-9689-D8A938D19F40}" destId="{B04A6E25-5636-4E17-8592-5289BD941298}" srcOrd="1" destOrd="0" presId="urn:microsoft.com/office/officeart/2005/8/layout/orgChart1"/>
    <dgm:cxn modelId="{3515A845-DF4A-4BDD-A087-E9A067E45F61}" type="presParOf" srcId="{3038471B-EA62-488A-AC34-C8B146D09683}" destId="{F0E1639F-E3D8-4147-A39E-AB4CCDDB6A47}" srcOrd="1" destOrd="0" presId="urn:microsoft.com/office/officeart/2005/8/layout/orgChart1"/>
    <dgm:cxn modelId="{97E08679-8BC3-493F-BB69-4F791D82648B}" type="presParOf" srcId="{3038471B-EA62-488A-AC34-C8B146D09683}" destId="{8BBC0C49-7D59-42FB-95D0-D1F13B76EC39}" srcOrd="2" destOrd="0" presId="urn:microsoft.com/office/officeart/2005/8/layout/orgChart1"/>
    <dgm:cxn modelId="{CD5969A8-24E5-4ED9-86B0-09CF7504C067}" type="presParOf" srcId="{6EF7DF64-CDAB-4E0F-AC0C-271AF5A5DC9A}" destId="{00A1E65A-D307-42AC-8A39-1465F623CFEF}" srcOrd="2" destOrd="0" presId="urn:microsoft.com/office/officeart/2005/8/layout/orgChart1"/>
    <dgm:cxn modelId="{57A84A73-B4C6-42EC-9403-24636BD2CF61}" type="presParOf" srcId="{6EF7DF64-CDAB-4E0F-AC0C-271AF5A5DC9A}" destId="{1A1BDC16-D40A-4541-94EA-4EAFD937DD6A}" srcOrd="3" destOrd="0" presId="urn:microsoft.com/office/officeart/2005/8/layout/orgChart1"/>
    <dgm:cxn modelId="{121BBEE8-408E-443D-9D96-17711FB2208D}" type="presParOf" srcId="{1A1BDC16-D40A-4541-94EA-4EAFD937DD6A}" destId="{FE66644B-46F3-4ED0-BE4D-29688AE17A3A}" srcOrd="0" destOrd="0" presId="urn:microsoft.com/office/officeart/2005/8/layout/orgChart1"/>
    <dgm:cxn modelId="{7696E2FA-F87A-4D71-BEBD-D615ED8F6D2E}" type="presParOf" srcId="{FE66644B-46F3-4ED0-BE4D-29688AE17A3A}" destId="{DC6D3B1A-57E3-4860-AE07-2ACC75E83FCC}" srcOrd="0" destOrd="0" presId="urn:microsoft.com/office/officeart/2005/8/layout/orgChart1"/>
    <dgm:cxn modelId="{F5AF8DE0-AAA5-42AE-80D0-CF361B0CD80E}" type="presParOf" srcId="{FE66644B-46F3-4ED0-BE4D-29688AE17A3A}" destId="{61B8CCC9-D59D-4B29-949A-0A5C89913837}" srcOrd="1" destOrd="0" presId="urn:microsoft.com/office/officeart/2005/8/layout/orgChart1"/>
    <dgm:cxn modelId="{542A665C-ED10-46A7-888B-013166155155}" type="presParOf" srcId="{1A1BDC16-D40A-4541-94EA-4EAFD937DD6A}" destId="{E3A3CA78-FDC8-4DDC-8E6A-E3EEA50B2CAB}" srcOrd="1" destOrd="0" presId="urn:microsoft.com/office/officeart/2005/8/layout/orgChart1"/>
    <dgm:cxn modelId="{BCB57B1B-35FF-4DC3-B271-79FC2F8B57B5}" type="presParOf" srcId="{1A1BDC16-D40A-4541-94EA-4EAFD937DD6A}" destId="{0FA67DB5-9C61-426B-8EE3-1EE621CC4BC6}" srcOrd="2" destOrd="0" presId="urn:microsoft.com/office/officeart/2005/8/layout/orgChart1"/>
    <dgm:cxn modelId="{D53FC2E2-97D7-439A-B960-1E783AD3009B}" type="presParOf" srcId="{6EF7DF64-CDAB-4E0F-AC0C-271AF5A5DC9A}" destId="{DDA37368-A7BE-4084-9D9A-FC26DE444F89}" srcOrd="4" destOrd="0" presId="urn:microsoft.com/office/officeart/2005/8/layout/orgChart1"/>
    <dgm:cxn modelId="{DBC3AE82-CAEF-44EA-9CFD-BDADB02544AD}" type="presParOf" srcId="{6EF7DF64-CDAB-4E0F-AC0C-271AF5A5DC9A}" destId="{DC7BF75C-E98C-42FD-B01B-42C6D9AB8B25}" srcOrd="5" destOrd="0" presId="urn:microsoft.com/office/officeart/2005/8/layout/orgChart1"/>
    <dgm:cxn modelId="{36D75487-6B18-44FD-AF36-7805A5183D3A}" type="presParOf" srcId="{DC7BF75C-E98C-42FD-B01B-42C6D9AB8B25}" destId="{F84DB614-5D02-4F7C-AEE7-7255846AF205}" srcOrd="0" destOrd="0" presId="urn:microsoft.com/office/officeart/2005/8/layout/orgChart1"/>
    <dgm:cxn modelId="{4FA3F4C3-7836-4895-A16B-D28C31A9B0D5}" type="presParOf" srcId="{F84DB614-5D02-4F7C-AEE7-7255846AF205}" destId="{E9565523-94DD-4693-BD8F-3CF870C3F00B}" srcOrd="0" destOrd="0" presId="urn:microsoft.com/office/officeart/2005/8/layout/orgChart1"/>
    <dgm:cxn modelId="{49DC38A9-31C5-4BAA-BE39-A27B8E5A20C3}" type="presParOf" srcId="{F84DB614-5D02-4F7C-AEE7-7255846AF205}" destId="{61457AAD-7C17-4FD5-8BD1-83118140144E}" srcOrd="1" destOrd="0" presId="urn:microsoft.com/office/officeart/2005/8/layout/orgChart1"/>
    <dgm:cxn modelId="{CEF8D44B-E04D-492D-B4D5-44B28471EDC8}" type="presParOf" srcId="{DC7BF75C-E98C-42FD-B01B-42C6D9AB8B25}" destId="{787E38F2-50AD-4DD9-8893-7D98130F8D00}" srcOrd="1" destOrd="0" presId="urn:microsoft.com/office/officeart/2005/8/layout/orgChart1"/>
    <dgm:cxn modelId="{29D216AE-2F91-45EA-A039-945244BF3C07}" type="presParOf" srcId="{DC7BF75C-E98C-42FD-B01B-42C6D9AB8B25}" destId="{8C16BD64-E38E-488E-984E-E0ECEDF42619}" srcOrd="2" destOrd="0" presId="urn:microsoft.com/office/officeart/2005/8/layout/orgChart1"/>
    <dgm:cxn modelId="{5312B696-E86C-4339-AA36-7DACFD51FE36}" type="presParOf" srcId="{6EF7DF64-CDAB-4E0F-AC0C-271AF5A5DC9A}" destId="{F9998F1C-7DC4-4FD7-967A-E3280F6C1699}" srcOrd="6" destOrd="0" presId="urn:microsoft.com/office/officeart/2005/8/layout/orgChart1"/>
    <dgm:cxn modelId="{DD21A29F-1184-4BA8-9185-DB00BFCF1D8F}" type="presParOf" srcId="{6EF7DF64-CDAB-4E0F-AC0C-271AF5A5DC9A}" destId="{B44CBDF2-054B-438A-A97D-3E8658FD22B3}" srcOrd="7" destOrd="0" presId="urn:microsoft.com/office/officeart/2005/8/layout/orgChart1"/>
    <dgm:cxn modelId="{DD5F6028-7D9E-483D-8560-8106954DD77A}" type="presParOf" srcId="{B44CBDF2-054B-438A-A97D-3E8658FD22B3}" destId="{4FED66D1-4DC5-4BE1-9F6E-217262F9C1D9}" srcOrd="0" destOrd="0" presId="urn:microsoft.com/office/officeart/2005/8/layout/orgChart1"/>
    <dgm:cxn modelId="{1CA07909-3C91-4D11-A2D8-A87BD4E81E93}" type="presParOf" srcId="{4FED66D1-4DC5-4BE1-9F6E-217262F9C1D9}" destId="{DB756126-F913-4DBD-A398-2695028211CA}" srcOrd="0" destOrd="0" presId="urn:microsoft.com/office/officeart/2005/8/layout/orgChart1"/>
    <dgm:cxn modelId="{CD4963C8-00C6-494A-B0E9-A4988EFB88F4}" type="presParOf" srcId="{4FED66D1-4DC5-4BE1-9F6E-217262F9C1D9}" destId="{7A4C6F57-DF87-452D-B13C-1A13B8DA08F4}" srcOrd="1" destOrd="0" presId="urn:microsoft.com/office/officeart/2005/8/layout/orgChart1"/>
    <dgm:cxn modelId="{4E42FE03-76D6-49E1-8650-3D5060A24546}" type="presParOf" srcId="{B44CBDF2-054B-438A-A97D-3E8658FD22B3}" destId="{92AAC3D2-263D-4F4D-A2D3-35945C930176}" srcOrd="1" destOrd="0" presId="urn:microsoft.com/office/officeart/2005/8/layout/orgChart1"/>
    <dgm:cxn modelId="{985C1E6D-1EF9-4637-8FC2-FBF4039359E6}" type="presParOf" srcId="{B44CBDF2-054B-438A-A97D-3E8658FD22B3}" destId="{CE85C137-404F-4AC2-929B-0B11F6CBA574}" srcOrd="2" destOrd="0" presId="urn:microsoft.com/office/officeart/2005/8/layout/orgChart1"/>
    <dgm:cxn modelId="{B3B05A13-CFDA-45CB-BA8D-A4D9254161F2}" type="presParOf" srcId="{9902A471-1D35-431B-8AEC-95AD99791B8C}" destId="{34B027A0-8A01-4F78-A45D-CBDB85B660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98F1C-7DC4-4FD7-967A-E3280F6C1699}">
      <dsp:nvSpPr>
        <dsp:cNvPr id="0" name=""/>
        <dsp:cNvSpPr/>
      </dsp:nvSpPr>
      <dsp:spPr>
        <a:xfrm>
          <a:off x="5933958" y="1636512"/>
          <a:ext cx="2112242" cy="1883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297"/>
              </a:lnTo>
              <a:lnTo>
                <a:pt x="2112242" y="1607297"/>
              </a:lnTo>
              <a:lnTo>
                <a:pt x="2112242" y="188350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A37368-A7BE-4084-9D9A-FC26DE444F89}">
      <dsp:nvSpPr>
        <dsp:cNvPr id="0" name=""/>
        <dsp:cNvSpPr/>
      </dsp:nvSpPr>
      <dsp:spPr>
        <a:xfrm>
          <a:off x="5933958" y="1636512"/>
          <a:ext cx="4357800" cy="12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57800" y="0"/>
              </a:lnTo>
              <a:lnTo>
                <a:pt x="4357800" y="12414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1E65A-D307-42AC-8A39-1465F623CFEF}">
      <dsp:nvSpPr>
        <dsp:cNvPr id="0" name=""/>
        <dsp:cNvSpPr/>
      </dsp:nvSpPr>
      <dsp:spPr>
        <a:xfrm>
          <a:off x="3948929" y="1636512"/>
          <a:ext cx="1985029" cy="1885082"/>
        </a:xfrm>
        <a:custGeom>
          <a:avLst/>
          <a:gdLst/>
          <a:ahLst/>
          <a:cxnLst/>
          <a:rect l="0" t="0" r="0" b="0"/>
          <a:pathLst>
            <a:path>
              <a:moveTo>
                <a:pt x="1985029" y="0"/>
              </a:moveTo>
              <a:lnTo>
                <a:pt x="1985029" y="1608875"/>
              </a:lnTo>
              <a:lnTo>
                <a:pt x="0" y="1608875"/>
              </a:lnTo>
              <a:lnTo>
                <a:pt x="0" y="188508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A05FF-60EF-46C9-8FEC-76C4EBDE6945}">
      <dsp:nvSpPr>
        <dsp:cNvPr id="0" name=""/>
        <dsp:cNvSpPr/>
      </dsp:nvSpPr>
      <dsp:spPr>
        <a:xfrm>
          <a:off x="1425744" y="1636512"/>
          <a:ext cx="4508214" cy="182020"/>
        </a:xfrm>
        <a:custGeom>
          <a:avLst/>
          <a:gdLst/>
          <a:ahLst/>
          <a:cxnLst/>
          <a:rect l="0" t="0" r="0" b="0"/>
          <a:pathLst>
            <a:path>
              <a:moveTo>
                <a:pt x="4508214" y="0"/>
              </a:moveTo>
              <a:lnTo>
                <a:pt x="0" y="0"/>
              </a:lnTo>
              <a:lnTo>
                <a:pt x="0" y="18202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31FB7-B269-4789-B21C-1428E8B814C4}">
      <dsp:nvSpPr>
        <dsp:cNvPr id="0" name=""/>
        <dsp:cNvSpPr/>
      </dsp:nvSpPr>
      <dsp:spPr>
        <a:xfrm>
          <a:off x="4618690" y="321244"/>
          <a:ext cx="2630537" cy="1315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Types of Friction</a:t>
          </a:r>
          <a:endParaRPr lang="en-US" sz="4400" kern="1200" dirty="0"/>
        </a:p>
      </dsp:txBody>
      <dsp:txXfrm>
        <a:off x="4618690" y="321244"/>
        <a:ext cx="2630537" cy="1315268"/>
      </dsp:txXfrm>
    </dsp:sp>
    <dsp:sp modelId="{4A52CFFE-9CC7-4760-A1CF-985B14D95E46}">
      <dsp:nvSpPr>
        <dsp:cNvPr id="0" name=""/>
        <dsp:cNvSpPr/>
      </dsp:nvSpPr>
      <dsp:spPr>
        <a:xfrm>
          <a:off x="110475" y="1818532"/>
          <a:ext cx="2630537" cy="1315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Rolling Friction</a:t>
          </a:r>
          <a:endParaRPr lang="en-US" sz="4400" kern="1200" dirty="0"/>
        </a:p>
      </dsp:txBody>
      <dsp:txXfrm>
        <a:off x="110475" y="1818532"/>
        <a:ext cx="2630537" cy="1315268"/>
      </dsp:txXfrm>
    </dsp:sp>
    <dsp:sp modelId="{DC6D3B1A-57E3-4860-AE07-2ACC75E83FCC}">
      <dsp:nvSpPr>
        <dsp:cNvPr id="0" name=""/>
        <dsp:cNvSpPr/>
      </dsp:nvSpPr>
      <dsp:spPr>
        <a:xfrm>
          <a:off x="2633660" y="3521594"/>
          <a:ext cx="2630537" cy="1315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Sliding Friction</a:t>
          </a:r>
          <a:endParaRPr lang="en-US" sz="4400" kern="1200" dirty="0"/>
        </a:p>
      </dsp:txBody>
      <dsp:txXfrm>
        <a:off x="2633660" y="3521594"/>
        <a:ext cx="2630537" cy="1315268"/>
      </dsp:txXfrm>
    </dsp:sp>
    <dsp:sp modelId="{E9565523-94DD-4693-BD8F-3CF870C3F00B}">
      <dsp:nvSpPr>
        <dsp:cNvPr id="0" name=""/>
        <dsp:cNvSpPr/>
      </dsp:nvSpPr>
      <dsp:spPr>
        <a:xfrm>
          <a:off x="8976490" y="1760660"/>
          <a:ext cx="2630537" cy="1315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Static Friction</a:t>
          </a:r>
          <a:endParaRPr lang="en-US" sz="4400" kern="1200" dirty="0"/>
        </a:p>
      </dsp:txBody>
      <dsp:txXfrm>
        <a:off x="8976490" y="1760660"/>
        <a:ext cx="2630537" cy="1315268"/>
      </dsp:txXfrm>
    </dsp:sp>
    <dsp:sp modelId="{DB756126-F913-4DBD-A398-2695028211CA}">
      <dsp:nvSpPr>
        <dsp:cNvPr id="0" name=""/>
        <dsp:cNvSpPr/>
      </dsp:nvSpPr>
      <dsp:spPr>
        <a:xfrm>
          <a:off x="6730932" y="3520016"/>
          <a:ext cx="2630537" cy="1315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Fluid Friction</a:t>
          </a:r>
          <a:endParaRPr lang="en-US" sz="4400" kern="1200" dirty="0"/>
        </a:p>
      </dsp:txBody>
      <dsp:txXfrm>
        <a:off x="6730932" y="3520016"/>
        <a:ext cx="2630537" cy="1315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8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799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66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2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0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6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6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9916C2-742C-49D8-9C0B-E00AF1B691E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6AE3D-214D-4357-BFBE-8514A3E2C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3BF44-DA84-4305-A347-9FD9B2D5B5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5400" b="1" dirty="0"/>
              <a:t>Friction and Gravitational Interactions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BF1DA-673B-4E48-8537-BCACBC8A4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3714" y="2251170"/>
            <a:ext cx="8825658" cy="861420"/>
          </a:xfrm>
        </p:spPr>
        <p:txBody>
          <a:bodyPr>
            <a:normAutofit/>
          </a:bodyPr>
          <a:lstStyle/>
          <a:p>
            <a:r>
              <a:rPr lang="en-US" sz="4400" b="1" dirty="0"/>
              <a:t>topic 3 Lesson 4</a:t>
            </a:r>
          </a:p>
        </p:txBody>
      </p:sp>
    </p:spTree>
    <p:extLst>
      <p:ext uri="{BB962C8B-B14F-4D97-AF65-F5344CB8AC3E}">
        <p14:creationId xmlns:p14="http://schemas.microsoft.com/office/powerpoint/2010/main" val="248379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B6BCA-41B4-4CDE-9C52-0C711C41D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55" t="25514" r="18830" b="24819"/>
          <a:stretch/>
        </p:blipFill>
        <p:spPr>
          <a:xfrm>
            <a:off x="1404067" y="0"/>
            <a:ext cx="10787933" cy="6858000"/>
          </a:xfrm>
          <a:prstGeom prst="rect">
            <a:avLst/>
          </a:prstGeom>
        </p:spPr>
      </p:pic>
      <p:pic>
        <p:nvPicPr>
          <p:cNvPr id="4098" name="Picture 2" descr="Slide Down Glide GIF - Slide Down Glide Rail - Discover &amp; Share GIFs">
            <a:extLst>
              <a:ext uri="{FF2B5EF4-FFF2-40B4-BE49-F238E27FC236}">
                <a16:creationId xmlns:a16="http://schemas.microsoft.com/office/drawing/2014/main" id="{DB91E31E-1C10-D790-7982-8511A9EC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368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B36D15-5746-453E-B99C-2360858EA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09" t="20276" r="52469" b="40495"/>
          <a:stretch/>
        </p:blipFill>
        <p:spPr>
          <a:xfrm>
            <a:off x="2672080" y="0"/>
            <a:ext cx="9519920" cy="6792686"/>
          </a:xfrm>
          <a:prstGeom prst="rect">
            <a:avLst/>
          </a:prstGeom>
        </p:spPr>
      </p:pic>
      <p:pic>
        <p:nvPicPr>
          <p:cNvPr id="5122" name="Picture 2" descr="STATIC FRICTION | Quizizz">
            <a:extLst>
              <a:ext uri="{FF2B5EF4-FFF2-40B4-BE49-F238E27FC236}">
                <a16:creationId xmlns:a16="http://schemas.microsoft.com/office/drawing/2014/main" id="{02CBC44B-6817-F19F-4965-1BDF6C818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r="39477"/>
          <a:stretch/>
        </p:blipFill>
        <p:spPr bwMode="auto">
          <a:xfrm>
            <a:off x="0" y="1066799"/>
            <a:ext cx="3611044" cy="40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6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1C516-5994-951F-6273-8466FBB9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7766" cy="6858000"/>
          </a:xfrm>
          <a:prstGeom prst="rect">
            <a:avLst/>
          </a:prstGeom>
        </p:spPr>
      </p:pic>
      <p:pic>
        <p:nvPicPr>
          <p:cNvPr id="6146" name="Picture 2" descr="What is a frictional force? - DewWool | Friction, Fluid, Force definition">
            <a:extLst>
              <a:ext uri="{FF2B5EF4-FFF2-40B4-BE49-F238E27FC236}">
                <a16:creationId xmlns:a16="http://schemas.microsoft.com/office/drawing/2014/main" id="{EF5E4300-1AE4-03A9-5EA1-9FC91D564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/>
          <a:stretch/>
        </p:blipFill>
        <p:spPr bwMode="auto">
          <a:xfrm>
            <a:off x="8105775" y="1390649"/>
            <a:ext cx="408622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9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E484-2ADB-4E57-8A28-A04A6F36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04"/>
            <a:ext cx="9404723" cy="140053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</a:t>
            </a:r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1C57-121B-4123-90D4-35D940608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3731"/>
            <a:ext cx="11402008" cy="5907765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While friction is an example of a contact force, </a:t>
            </a:r>
            <a:r>
              <a:rPr lang="en-US" sz="2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 is an example on a non-contact force</a:t>
            </a:r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Remember that </a:t>
            </a:r>
            <a:r>
              <a:rPr lang="en-US" sz="2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 is a force that pulls objects toward each other. </a:t>
            </a:r>
          </a:p>
          <a:p>
            <a:pPr marL="0" indent="0" algn="ctr">
              <a:buNone/>
            </a:pPr>
            <a:r>
              <a:rPr lang="en-US" sz="2600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but, How is gravity experienced on Earth? </a:t>
            </a:r>
          </a:p>
          <a:p>
            <a:b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18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Gravity [gif] : woahdude">
            <a:extLst>
              <a:ext uri="{FF2B5EF4-FFF2-40B4-BE49-F238E27FC236}">
                <a16:creationId xmlns:a16="http://schemas.microsoft.com/office/drawing/2014/main" id="{8A1B3AC5-2670-44EB-8F0D-1E946312F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8999"/>
            <a:ext cx="4278086" cy="32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60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E484-2ADB-4E57-8A28-A04A6F36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04"/>
            <a:ext cx="9404723" cy="140053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Factors That Affect </a:t>
            </a:r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</a:t>
            </a:r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1C57-121B-4123-90D4-35D940608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4158"/>
            <a:ext cx="7175241" cy="5877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How is gravity experienced on Earth? </a:t>
            </a:r>
          </a:p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could name many examples. </a:t>
            </a:r>
          </a:p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 basketball player shoots a ball toward the basket, and the ball falls toward Earth. </a:t>
            </a:r>
          </a:p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Rain falls from the sky to Earth. </a:t>
            </a:r>
          </a:p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We are so familiar with objects falling that we may not think much about why they fall. </a:t>
            </a:r>
          </a:p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One person who thought about this was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Sir Isaac Newton</a:t>
            </a:r>
            <a:r>
              <a:rPr lang="en-US" sz="1800" b="1" dirty="0"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r>
              <a:rPr lang="en-US" sz="1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He concluded that a force called gravity acts to pull objects straight down toward the center of Earth. </a:t>
            </a:r>
            <a:br>
              <a:rPr lang="en-US" sz="1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1800" b="1" dirty="0">
              <a:solidFill>
                <a:schemeClr val="accent1"/>
              </a:solidFill>
              <a:effectLst/>
              <a:highlight>
                <a:srgbClr val="FFFF00"/>
              </a:highlight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170" name="Picture 2" descr="Isaac Newton: Who He Was, Why Apples Are Falling">
            <a:extLst>
              <a:ext uri="{FF2B5EF4-FFF2-40B4-BE49-F238E27FC236}">
                <a16:creationId xmlns:a16="http://schemas.microsoft.com/office/drawing/2014/main" id="{E0345C93-FE36-04C2-8364-F66E255A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00" y="858908"/>
            <a:ext cx="4093894" cy="563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1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DD97-2666-48FB-9B78-067D4F74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0834" cy="140053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Universal Gravitation: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6092-F713-45C3-AB0D-94EF2F21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808383"/>
            <a:ext cx="12191998" cy="6049617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 realized that gravity acts everywhere in the universe, not just on Earth.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law states that </a:t>
            </a:r>
            <a:r>
              <a:rPr lang="en-US" sz="20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force of gravity acts between all objects in the universe that have mass.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So, any two objects in the universe that have mass attract each other. </a:t>
            </a:r>
          </a:p>
          <a:p>
            <a:endParaRPr lang="en-US" dirty="0"/>
          </a:p>
        </p:txBody>
      </p:sp>
      <p:pic>
        <p:nvPicPr>
          <p:cNvPr id="8194" name="Picture 2" descr="Law of Universal Gravitation | Definition, Importance &amp; Examples - Video &amp;  Lesson Transcript | Study.com">
            <a:extLst>
              <a:ext uri="{FF2B5EF4-FFF2-40B4-BE49-F238E27FC236}">
                <a16:creationId xmlns:a16="http://schemas.microsoft.com/office/drawing/2014/main" id="{DCACE7FD-6C32-AC47-AB74-5FE8A49D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04" y="2208913"/>
            <a:ext cx="6705795" cy="43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12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DD97-2666-48FB-9B78-067D4F74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0834" cy="140053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Universal Gravitation: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6092-F713-45C3-AB0D-94EF2F21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808383"/>
            <a:ext cx="12191998" cy="6049617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 realized that gravity acts everywhere in the universe, not just on Earth.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It is the force that causes the tides in Earth's ocean and keeps all the planets in our solar system orbiting around the sun.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On Earth, gravity is the force that makes the jumpers in Figure 3 fall toward the water.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realization is now called the law of universal gravitation.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law states that the force of gravity acts between all objects in the universe that have mass.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So, any two objects in the universe that have mass attract each other.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are attracted not only to Earth but also to your school desk, the other planets in the solar system, and the most distant star you can see.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Earth and the objects around you are attracted to you as well.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can clearly see the gravitational effect of Earth on an object.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However, you do not notice the attraction between objects on Earth because these forces are extremely small compared to the attraction between the objects and Earth itself.</a:t>
            </a:r>
            <a:endParaRPr lang="en-US" sz="20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6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9BFBCD-FFA8-4372-8B94-6B186CFB4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01" r="43044" b="49746"/>
          <a:stretch/>
        </p:blipFill>
        <p:spPr>
          <a:xfrm>
            <a:off x="0" y="0"/>
            <a:ext cx="12192000" cy="3399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8C329-D6D1-4442-B0FF-E65E67104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19502" r="43805" b="12833"/>
          <a:stretch/>
        </p:blipFill>
        <p:spPr>
          <a:xfrm>
            <a:off x="0" y="2817845"/>
            <a:ext cx="12192000" cy="4040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DE643C-CBCC-443F-9E54-7DC3A03D6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05" t="66095" r="45217" b="26873"/>
          <a:stretch/>
        </p:blipFill>
        <p:spPr>
          <a:xfrm>
            <a:off x="3717234" y="656387"/>
            <a:ext cx="6286265" cy="1043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4A450E-8A4A-4A35-AEC7-DB7482889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22" t="34685" r="44782" b="59618"/>
          <a:stretch/>
        </p:blipFill>
        <p:spPr>
          <a:xfrm>
            <a:off x="1776465" y="2500200"/>
            <a:ext cx="7395527" cy="12040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6BEA60-A22C-5439-3157-C4DFB327D3D2}"/>
              </a:ext>
            </a:extLst>
          </p:cNvPr>
          <p:cNvSpPr/>
          <p:nvPr/>
        </p:nvSpPr>
        <p:spPr>
          <a:xfrm>
            <a:off x="9904153" y="714901"/>
            <a:ext cx="2387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Pg.154</a:t>
            </a:r>
          </a:p>
        </p:txBody>
      </p:sp>
    </p:spTree>
    <p:extLst>
      <p:ext uri="{BB962C8B-B14F-4D97-AF65-F5344CB8AC3E}">
        <p14:creationId xmlns:p14="http://schemas.microsoft.com/office/powerpoint/2010/main" val="6087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77FE-F08E-420D-8BBF-769B4412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sz="36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Gravity: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8A03-7EE3-4A79-BDEB-B146CA54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3231"/>
            <a:ext cx="6096000" cy="5944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  <a:highlight>
                  <a:srgbClr val="FFFF00"/>
                </a:highlight>
              </a:rPr>
              <a:t>What factors control the strength of the gravitational force between two objects? </a:t>
            </a:r>
          </a:p>
          <a:p>
            <a:pPr marL="0" indent="0" algn="ctr">
              <a:buNone/>
            </a:pPr>
            <a:r>
              <a:rPr lang="en-US" sz="2800" b="1" dirty="0"/>
              <a:t>These factors are the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mass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each object </a:t>
            </a:r>
            <a:r>
              <a:rPr lang="en-US" sz="2800" b="1" dirty="0"/>
              <a:t>and the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distance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between them</a:t>
            </a:r>
            <a:r>
              <a:rPr lang="en-US" sz="2800" b="1" dirty="0"/>
              <a:t>. </a:t>
            </a:r>
          </a:p>
          <a:p>
            <a:pPr marL="0" indent="0">
              <a:buNone/>
            </a:pPr>
            <a:br>
              <a:rPr lang="en-US" sz="2800" b="1" dirty="0"/>
            </a:br>
            <a:endParaRPr lang="en-US" sz="2800" b="1" dirty="0"/>
          </a:p>
        </p:txBody>
      </p:sp>
      <p:pic>
        <p:nvPicPr>
          <p:cNvPr id="9218" name="Picture 2" descr="PPT - Forces PowerPoint Presentation, free download - ID:3610808">
            <a:extLst>
              <a:ext uri="{FF2B5EF4-FFF2-40B4-BE49-F238E27FC236}">
                <a16:creationId xmlns:a16="http://schemas.microsoft.com/office/drawing/2014/main" id="{6078AB06-03D5-FBB0-FEA5-AD4B5CE36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22" y="0"/>
            <a:ext cx="6211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0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77FE-F08E-420D-8BBF-769B4412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Gravity: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8A03-7EE3-4A79-BDEB-B146CA54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3231"/>
            <a:ext cx="12192000" cy="5944769"/>
          </a:xfrm>
        </p:spPr>
        <p:txBody>
          <a:bodyPr>
            <a:norm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chemeClr val="accent1"/>
                </a:solidFill>
                <a:highlight>
                  <a:srgbClr val="FFFF00"/>
                </a:highlight>
              </a:rPr>
              <a:t>more mass </a:t>
            </a:r>
            <a:r>
              <a:rPr lang="en-US" b="1" dirty="0"/>
              <a:t>an object has, the </a:t>
            </a:r>
            <a:r>
              <a:rPr lang="en-US" b="1" dirty="0">
                <a:solidFill>
                  <a:schemeClr val="accent1"/>
                </a:solidFill>
                <a:highlight>
                  <a:srgbClr val="FFFF00"/>
                </a:highlight>
              </a:rPr>
              <a:t>greater the gravitational force </a:t>
            </a:r>
            <a:r>
              <a:rPr lang="en-US" b="1" dirty="0"/>
              <a:t>between it and other objects. </a:t>
            </a:r>
          </a:p>
          <a:p>
            <a:r>
              <a:rPr lang="en-US" b="1" dirty="0"/>
              <a:t>Earth's gravitational force on nearby objects is strong because the mass of Earth is so large. </a:t>
            </a:r>
          </a:p>
          <a:p>
            <a:r>
              <a:rPr lang="en-US" b="1" dirty="0"/>
              <a:t>Gravitational force also depends on the distance between the objects' centers. </a:t>
            </a:r>
          </a:p>
          <a:p>
            <a:r>
              <a:rPr lang="en-US" b="1" dirty="0"/>
              <a:t>As </a:t>
            </a:r>
            <a:r>
              <a:rPr lang="en-US" b="1" dirty="0">
                <a:solidFill>
                  <a:schemeClr val="accent1"/>
                </a:solidFill>
                <a:highlight>
                  <a:srgbClr val="FFFF00"/>
                </a:highlight>
              </a:rPr>
              <a:t>distance increases, gravitational force decreases. </a:t>
            </a:r>
          </a:p>
          <a:p>
            <a:br>
              <a:rPr lang="en-US" b="1" dirty="0"/>
            </a:br>
            <a:endParaRPr lang="en-US" b="1" dirty="0"/>
          </a:p>
        </p:txBody>
      </p:sp>
      <p:pic>
        <p:nvPicPr>
          <p:cNvPr id="10242" name="Picture 2" descr="What are the two factors that affect the gravitational force? How do they  affect?">
            <a:extLst>
              <a:ext uri="{FF2B5EF4-FFF2-40B4-BE49-F238E27FC236}">
                <a16:creationId xmlns:a16="http://schemas.microsoft.com/office/drawing/2014/main" id="{93DA4FEA-9B6A-2BF1-37B1-96A92C9A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75" y="2593425"/>
            <a:ext cx="6385250" cy="418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4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132921-9F3F-0674-32BA-C35999F4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6" y="661907"/>
            <a:ext cx="5922149" cy="553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0E768-8061-93B1-0CA4-BD7880E2D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4" y="1790660"/>
            <a:ext cx="5696091" cy="30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99869-6D8A-E44A-2AAD-B2091DFB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b="1" u="sng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Gravity: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5CD4-AB9D-7176-0161-037A91BE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highlight>
                  <a:srgbClr val="FFFF00"/>
                </a:highlight>
              </a:rPr>
              <a:t>What happens when you drop your cell phone?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You see your cell phone fall to Earth because Earth and your cell phone are close together.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If your cell phone were on the moon, Earth would not exert a visible gravitational attraction to it because Earth and the phone would be so far apart.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The phone would be visibly attracted to the moon instead. </a:t>
            </a: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2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NASA Gave Nokia $14.1 Million to Build a 4G Network on the Moon">
            <a:extLst>
              <a:ext uri="{FF2B5EF4-FFF2-40B4-BE49-F238E27FC236}">
                <a16:creationId xmlns:a16="http://schemas.microsoft.com/office/drawing/2014/main" id="{779FAB08-BF04-A806-98B1-4B994D87E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4" r="17607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8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E4A0-4D82-482E-9968-83972588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hat two factors affect the force of Gravity? - ppt video online download">
            <a:extLst>
              <a:ext uri="{FF2B5EF4-FFF2-40B4-BE49-F238E27FC236}">
                <a16:creationId xmlns:a16="http://schemas.microsoft.com/office/drawing/2014/main" id="{874E43E3-E393-49D2-BB1E-53F9DF2874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92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arpod">
            <a:extLst>
              <a:ext uri="{FF2B5EF4-FFF2-40B4-BE49-F238E27FC236}">
                <a16:creationId xmlns:a16="http://schemas.microsoft.com/office/drawing/2014/main" id="{1A429753-192D-4555-A00F-AE44FBC1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8" y="0"/>
            <a:ext cx="5499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7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1B7B-EA27-43BF-A826-60630370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and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ACBF9-545D-44A7-9F9A-8E1DBD72F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1149"/>
            <a:ext cx="12192000" cy="5956852"/>
          </a:xfrm>
        </p:spPr>
        <p:txBody>
          <a:bodyPr>
            <a:normAutofit/>
          </a:bodyPr>
          <a:lstStyle/>
          <a:p>
            <a:r>
              <a:rPr lang="en-US" b="1" dirty="0"/>
              <a:t>Mass is sometimes confused with weight. </a:t>
            </a:r>
          </a:p>
          <a:p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Mass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is a measure of the amount of matter in an object. </a:t>
            </a:r>
          </a:p>
          <a:p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Weight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 is a measure of the force of gravity on an object. </a:t>
            </a:r>
          </a:p>
          <a:p>
            <a:endParaRPr lang="en-US" dirty="0"/>
          </a:p>
        </p:txBody>
      </p:sp>
      <p:pic>
        <p:nvPicPr>
          <p:cNvPr id="12292" name="Picture 4" descr="Difference Between Mass and Weight - Robotshapers - Best DIY, Science &amp;  Engineering Teachnical Blogs">
            <a:extLst>
              <a:ext uri="{FF2B5EF4-FFF2-40B4-BE49-F238E27FC236}">
                <a16:creationId xmlns:a16="http://schemas.microsoft.com/office/drawing/2014/main" id="{30812769-B5E4-CEAE-AD73-096BE19F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05" y="2301678"/>
            <a:ext cx="7143750" cy="43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7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1B7B-EA27-43BF-A826-60630370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and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ACBF9-545D-44A7-9F9A-8E1DBD72F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01149"/>
            <a:ext cx="12092473" cy="595685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weight</a:t>
            </a:r>
            <a:r>
              <a:rPr lang="en-US" sz="2400" b="1" dirty="0"/>
              <a:t> is a measure of force, the SI unit of weight is a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newton (N). </a:t>
            </a:r>
          </a:p>
          <a:p>
            <a:r>
              <a:rPr lang="en-US" sz="2400" b="1" dirty="0"/>
              <a:t>If you know the mass of an object in kilograms, you can calculate its weight on Earth using Newton's second law. </a:t>
            </a:r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acceleration due to gravity at Earth's surface is 9.8 m/s2. </a:t>
            </a:r>
          </a:p>
          <a:p>
            <a:r>
              <a:rPr lang="en-US" sz="2400" b="1" dirty="0"/>
              <a:t>The force is the weight of the object. </a:t>
            </a:r>
          </a:p>
          <a:p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Net force=Mass</a:t>
            </a:r>
            <a:r>
              <a:rPr lang="en-GB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 x </a:t>
            </a: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Acceleration</a:t>
            </a:r>
          </a:p>
          <a:p>
            <a:r>
              <a:rPr lang="en-US" sz="2400" b="1" dirty="0"/>
              <a:t>When you stand on a bathroom scale, it displays your weight “the gravitational force that Earth is exerting on you”. </a:t>
            </a:r>
          </a:p>
          <a:p>
            <a:r>
              <a:rPr lang="en-US" sz="2400" b="1" dirty="0"/>
              <a:t>On Earth, 1 pound equals 4.45 newtons.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2861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1B7B-EA27-43BF-A826-60630370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and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ACBF9-545D-44A7-9F9A-8E1DBD72F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1149"/>
            <a:ext cx="12192000" cy="5956852"/>
          </a:xfrm>
        </p:spPr>
        <p:txBody>
          <a:bodyPr>
            <a:normAutofit/>
          </a:bodyPr>
          <a:lstStyle/>
          <a:p>
            <a:r>
              <a:rPr lang="en-US" b="1" dirty="0"/>
              <a:t>If you could stand on the surface of Jupiter, which has a mass around 300 times the mass of Earth, your mass would remain the same, but your weight would increase. </a:t>
            </a:r>
          </a:p>
          <a:p>
            <a:r>
              <a:rPr lang="en-US" b="1" dirty="0"/>
              <a:t>This is because the gravitational force exerted on you is greater on Jupiter than on Earth.</a:t>
            </a:r>
          </a:p>
          <a:p>
            <a:endParaRPr lang="en-US" dirty="0"/>
          </a:p>
        </p:txBody>
      </p:sp>
      <p:pic>
        <p:nvPicPr>
          <p:cNvPr id="13314" name="Picture 2" descr="Gravitation and weight on planet Earth moon and Jupiter vector Stock Vector  | Adobe Stock">
            <a:extLst>
              <a:ext uri="{FF2B5EF4-FFF2-40B4-BE49-F238E27FC236}">
                <a16:creationId xmlns:a16="http://schemas.microsoft.com/office/drawing/2014/main" id="{D1688A45-6DE2-8CC0-E25D-ABE27404C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r="2981"/>
          <a:stretch/>
        </p:blipFill>
        <p:spPr bwMode="auto">
          <a:xfrm>
            <a:off x="1171574" y="2057400"/>
            <a:ext cx="889635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71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E6DD-89FF-403A-9E59-2D745C5D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0ECAA2-CFB4-4060-ABAA-EB58FFFB8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5" t="19301" r="44287" b="60169"/>
          <a:stretch/>
        </p:blipFill>
        <p:spPr>
          <a:xfrm>
            <a:off x="0" y="1"/>
            <a:ext cx="12192000" cy="2014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752A7-B11C-42A2-A8FC-7EDB18653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" t="20276" r="43803" b="12832"/>
          <a:stretch/>
        </p:blipFill>
        <p:spPr>
          <a:xfrm>
            <a:off x="0" y="2014330"/>
            <a:ext cx="12192000" cy="2623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903D6-1F8B-4BF6-AFFA-1696024AA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" t="36468" r="43587" b="21030"/>
          <a:stretch/>
        </p:blipFill>
        <p:spPr>
          <a:xfrm>
            <a:off x="0" y="4638261"/>
            <a:ext cx="12192000" cy="22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5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A750-3249-4D44-A2E3-D913582A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5D4DA5-020D-4367-98D3-74A49BD4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3" t="19616" r="44287" b="18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A3296F-468B-4921-9360-69A56DC45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8" t="58071" r="33858" b="34002"/>
          <a:stretch/>
        </p:blipFill>
        <p:spPr>
          <a:xfrm>
            <a:off x="808383" y="5234609"/>
            <a:ext cx="11145078" cy="1400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9D9F8-BA4C-4ED5-9EE0-E1CC4D95D245}"/>
              </a:ext>
            </a:extLst>
          </p:cNvPr>
          <p:cNvSpPr/>
          <p:nvPr/>
        </p:nvSpPr>
        <p:spPr>
          <a:xfrm>
            <a:off x="9896138" y="714901"/>
            <a:ext cx="2403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Pg.156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1C7E6-75B9-4DC6-DAC9-55BCD6B1A9BE}"/>
              </a:ext>
            </a:extLst>
          </p:cNvPr>
          <p:cNvSpPr/>
          <p:nvPr/>
        </p:nvSpPr>
        <p:spPr>
          <a:xfrm>
            <a:off x="3163078" y="5840963"/>
            <a:ext cx="7875036" cy="7941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8357-96A7-413F-9907-B98BE320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03367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Energy, Forces, and Motion: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2264-28EF-45FB-9507-C3611CA5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1878"/>
            <a:ext cx="6772275" cy="6076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Gravitational Potential Energy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b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24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As you know, </a:t>
            </a:r>
            <a:r>
              <a:rPr lang="en-US" sz="24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potential energy of an object is the energy stored in the object.</a:t>
            </a:r>
            <a:r>
              <a:rPr lang="en-US" sz="24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There are several different types of potential energy, based on different types of forces. </a:t>
            </a:r>
          </a:p>
          <a:p>
            <a:pPr algn="ctr"/>
            <a:r>
              <a:rPr lang="en-US" sz="24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type of potential energy that we associate with gravity is called gravitational potential energy. </a:t>
            </a:r>
          </a:p>
          <a:p>
            <a:endParaRPr lang="en-US" dirty="0"/>
          </a:p>
        </p:txBody>
      </p:sp>
      <p:pic>
        <p:nvPicPr>
          <p:cNvPr id="14338" name="Picture 2" descr="Gravitational Potential Energy Formula - Definition, Equations, Examples">
            <a:extLst>
              <a:ext uri="{FF2B5EF4-FFF2-40B4-BE49-F238E27FC236}">
                <a16:creationId xmlns:a16="http://schemas.microsoft.com/office/drawing/2014/main" id="{393AD9B1-6E9B-99D2-DFA9-82EF5D509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87" y="1104901"/>
            <a:ext cx="6818488" cy="575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8357-96A7-413F-9907-B98BE320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03367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Energy, Forces, and Motion: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2264-28EF-45FB-9507-C3611CA5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1878"/>
            <a:ext cx="7613780" cy="6076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Gravitational Potential Energy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b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18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On Earth, </a:t>
            </a:r>
            <a:r>
              <a:rPr lang="en-US" sz="1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gravitational potential energy (GPE) </a:t>
            </a:r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is based on an object's position.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 general, the </a:t>
            </a:r>
            <a:r>
              <a:rPr lang="en-US" sz="1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higher up </a:t>
            </a:r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an object is, the </a:t>
            </a:r>
            <a:r>
              <a:rPr lang="en-US" sz="1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greater its GPE</a:t>
            </a:r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For example, as a diver climbs the ladder to a diving board, her GPE increases.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GPE of a skydiver increases as he rides the helicopter to his jumping point. </a:t>
            </a:r>
          </a:p>
          <a:p>
            <a:endParaRPr lang="en-US" dirty="0"/>
          </a:p>
        </p:txBody>
      </p:sp>
      <p:pic>
        <p:nvPicPr>
          <p:cNvPr id="15362" name="Picture 2" descr="Skydiving Viralhog GIF - Skydiving Viralhog Free Falling - Discover &amp; Share  GIFs">
            <a:extLst>
              <a:ext uri="{FF2B5EF4-FFF2-40B4-BE49-F238E27FC236}">
                <a16:creationId xmlns:a16="http://schemas.microsoft.com/office/drawing/2014/main" id="{6E06B62F-3585-76EE-65A5-638948EB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80" y="3506949"/>
            <a:ext cx="4578220" cy="33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ive Flip GIF - Dive Flip Swimming Pool - Discover &amp; Share GIFs">
            <a:extLst>
              <a:ext uri="{FF2B5EF4-FFF2-40B4-BE49-F238E27FC236}">
                <a16:creationId xmlns:a16="http://schemas.microsoft.com/office/drawing/2014/main" id="{9172C0E5-44C2-D5AE-C8F4-1EE55AF12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81" y="0"/>
            <a:ext cx="4567602" cy="35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5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8357-96A7-413F-9907-B98BE320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033670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Energy, Forces, and Motion: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2264-28EF-45FB-9507-C3611CA5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1878"/>
            <a:ext cx="6503437" cy="6076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Gravitational Potential Energy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b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18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can calculate the GPE of an object on Earth based on the mass of the object, the acceleration due to gravity (9.8 m/s2), and the height of the object above Earth's surface. </a:t>
            </a:r>
            <a:b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18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Gravitational potential energy (GPE)=Mass</a:t>
            </a:r>
            <a:r>
              <a:rPr lang="en-GB" sz="2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x </a:t>
            </a:r>
            <a:r>
              <a:rPr lang="en-US" sz="28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Acceleration due to gravity x Height</a:t>
            </a:r>
            <a:endParaRPr lang="en-US" sz="2800" b="1" dirty="0">
              <a:solidFill>
                <a:schemeClr val="accent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16386" name="Picture 2" descr="Gravitational Potential Energy: Definition, Examples, and Formula">
            <a:extLst>
              <a:ext uri="{FF2B5EF4-FFF2-40B4-BE49-F238E27FC236}">
                <a16:creationId xmlns:a16="http://schemas.microsoft.com/office/drawing/2014/main" id="{83012A79-B5F9-7C3F-2F20-84F73B418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2630" r="-463" b="3141"/>
          <a:stretch/>
        </p:blipFill>
        <p:spPr bwMode="auto">
          <a:xfrm>
            <a:off x="6503437" y="947323"/>
            <a:ext cx="5715000" cy="4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631D-4EA0-4144-9159-A3BAC810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84" y="126146"/>
            <a:ext cx="9404723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remember, what is </a:t>
            </a:r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friction</a:t>
            </a:r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708B-9089-402F-8221-F44F0C39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84" y="1331259"/>
            <a:ext cx="6397141" cy="4593291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Recall that </a:t>
            </a:r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force two surfaces exert on each other when they rub against each other is the contact force called friction</a:t>
            </a:r>
            <a: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For example, if you slide a book across a table, the surface of the book rubs against the surface of the table. </a:t>
            </a:r>
          </a:p>
          <a:p>
            <a: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resulting force is friction. </a:t>
            </a:r>
          </a:p>
          <a:p>
            <a:r>
              <a:rPr 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force acts in a direction opposite to the motion </a:t>
            </a:r>
            <a: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of the book and eventually stops the book. </a:t>
            </a:r>
            <a:br>
              <a:rPr lang="en-US" sz="24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24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pic>
        <p:nvPicPr>
          <p:cNvPr id="1028" name="Picture 4" descr="Pushing Object Gif">
            <a:extLst>
              <a:ext uri="{FF2B5EF4-FFF2-40B4-BE49-F238E27FC236}">
                <a16:creationId xmlns:a16="http://schemas.microsoft.com/office/drawing/2014/main" id="{AB1A1BCF-8612-9EAC-225E-698F7349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447799"/>
            <a:ext cx="5012267" cy="45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6CFF073-5F5F-1D5C-576D-B511C40A7BCD}"/>
              </a:ext>
            </a:extLst>
          </p:cNvPr>
          <p:cNvSpPr/>
          <p:nvPr/>
        </p:nvSpPr>
        <p:spPr>
          <a:xfrm>
            <a:off x="7334250" y="1628775"/>
            <a:ext cx="3762375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AD2F5A70-7D41-C319-56F2-FC4EFEA3957D}"/>
              </a:ext>
            </a:extLst>
          </p:cNvPr>
          <p:cNvSpPr/>
          <p:nvPr/>
        </p:nvSpPr>
        <p:spPr>
          <a:xfrm>
            <a:off x="7977673" y="5617566"/>
            <a:ext cx="3424335" cy="423524"/>
          </a:xfrm>
          <a:prstGeom prst="lef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07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3AAA-B0D5-444B-96EB-6C3AF7E5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940904"/>
          </a:xfrm>
        </p:spPr>
        <p:txBody>
          <a:bodyPr/>
          <a:lstStyle/>
          <a:p>
            <a:r>
              <a:rPr lang="en-US" sz="4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Forces and Motion:</a:t>
            </a:r>
            <a:endParaRPr lang="en-US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0DA8-81EC-4EFA-9CB7-C656A0E9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2122"/>
            <a:ext cx="8918713" cy="611587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a skydiver jumps from a helicopter, a net force acts on his body as he falls.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net force is a combination of gravity and friction.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 pulls him down toward the ground, and fluid friction acts on him in the opposite direction as he falls through the air.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However, these forces are unbalanced, the force of gravity is stronger than the air resistance, so he accelerates downward.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Net force works on him as he falls, so his GPE transforms to kinetic energy, the energy of motion.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As a result, his speed increases throughout his fall.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As the skydiver accelerates, the force of air resistance increases until it is equal to the force of gravity.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At this point, the forces on the skydiver are balanced and he falls at a constant speed the rest of the way down.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</a:t>
            </a:r>
            <a:r>
              <a:rPr lang="en-US" sz="1800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top speed is called terminal velocity.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It only takes about 15 seconds for skydivers to reach 99% of their terminal velocity of 195 km/h (122 mi/h)!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skydivers open a parachute, air resistance increases. </a:t>
            </a:r>
          </a:p>
          <a:p>
            <a:r>
              <a:rPr lang="en-US" sz="18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causes the forces acting on the skydiver to balance at a much slower terminal velocity.</a:t>
            </a:r>
            <a:endParaRPr lang="en-US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Skydiver Images, Stock Photos &amp; Vectors | Shutterstock">
            <a:extLst>
              <a:ext uri="{FF2B5EF4-FFF2-40B4-BE49-F238E27FC236}">
                <a16:creationId xmlns:a16="http://schemas.microsoft.com/office/drawing/2014/main" id="{416744D6-6B0F-41FC-81F3-753877F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8" y="1113183"/>
            <a:ext cx="3366051" cy="57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024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89120-4370-153A-7479-65E3DCBD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83" y="95445"/>
            <a:ext cx="6254392" cy="66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0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631D-4EA0-4144-9159-A3BAC810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97" y="455191"/>
            <a:ext cx="12195111" cy="1400530"/>
          </a:xfrm>
        </p:spPr>
        <p:txBody>
          <a:bodyPr/>
          <a:lstStyle/>
          <a:p>
            <a:r>
              <a:rPr lang="en-US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Factors That Affect Friction?</a:t>
            </a:r>
          </a:p>
        </p:txBody>
      </p:sp>
      <p:pic>
        <p:nvPicPr>
          <p:cNvPr id="1026" name="Picture 2" descr="6 Examples of Friction in Everyday Life – StudiousGuy">
            <a:extLst>
              <a:ext uri="{FF2B5EF4-FFF2-40B4-BE49-F238E27FC236}">
                <a16:creationId xmlns:a16="http://schemas.microsoft.com/office/drawing/2014/main" id="{A97DAB32-AAF0-6EB9-9194-0B4EA147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05" y="1880887"/>
            <a:ext cx="8515590" cy="44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3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56DC-93D9-4148-8864-1B5AD1DE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5"/>
            <a:ext cx="10986999" cy="1508760"/>
          </a:xfrm>
        </p:spPr>
        <p:txBody>
          <a:bodyPr/>
          <a:lstStyle/>
          <a:p>
            <a:r>
              <a:rPr lang="en-US" sz="4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Two Factors</a:t>
            </a:r>
            <a:r>
              <a:rPr lang="en-US" sz="4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br>
              <a:rPr 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E5E2-712E-4A01-9F62-2A6652A75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2385"/>
            <a:ext cx="6817489" cy="5341716"/>
          </a:xfrm>
        </p:spPr>
        <p:txBody>
          <a:bodyPr>
            <a:normAutofit fontScale="70000" lnSpcReduction="20000"/>
          </a:bodyPr>
          <a:lstStyle/>
          <a:p>
            <a:r>
              <a:rPr lang="en-US" sz="3500" b="1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r>
              <a:rPr lang="en-US" sz="3500" b="1" baseline="30000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st</a:t>
            </a:r>
            <a:r>
              <a:rPr lang="en-US" sz="3500" b="1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factor:</a:t>
            </a:r>
            <a:r>
              <a:rPr lang="en-US" sz="35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5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types of surfaces </a:t>
            </a:r>
            <a:r>
              <a:rPr lang="en-US" sz="35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involved </a:t>
            </a:r>
          </a:p>
          <a:p>
            <a:r>
              <a:rPr lang="en-US" sz="3500" b="1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2</a:t>
            </a:r>
            <a:r>
              <a:rPr lang="en-US" sz="3500" b="1" baseline="30000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nd</a:t>
            </a:r>
            <a:r>
              <a:rPr lang="en-US" sz="3500" b="1" dirty="0">
                <a:solidFill>
                  <a:srgbClr val="FF0000"/>
                </a:solidFill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factor: </a:t>
            </a:r>
            <a:r>
              <a:rPr lang="en-US" sz="35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how hard the surfaces are pushed together</a:t>
            </a:r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affect the friction between two surfaces. </a:t>
            </a: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 general, </a:t>
            </a:r>
            <a:r>
              <a:rPr lang="en-US" sz="3500" b="1" u="sng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smoother surfaces produce less friction than rougher surfaces</a:t>
            </a:r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b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35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Friction increases as surfaces push harder against each other. </a:t>
            </a:r>
          </a:p>
          <a:p>
            <a:r>
              <a:rPr lang="en-US" sz="35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Friction acts in a direction opposite to the direction of the object's motion</a:t>
            </a:r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500" b="1" dirty="0">
                <a:solidFill>
                  <a:schemeClr val="accent1"/>
                </a:solidFill>
                <a:effectLst/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Without friction </a:t>
            </a:r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or some other force acting in the opposite direction, a moving object will not stop until it strikes another object.</a:t>
            </a:r>
            <a:endParaRPr lang="en-US" sz="35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2" descr="6 Examples of Friction in Everyday Life – StudiousGuy">
            <a:extLst>
              <a:ext uri="{FF2B5EF4-FFF2-40B4-BE49-F238E27FC236}">
                <a16:creationId xmlns:a16="http://schemas.microsoft.com/office/drawing/2014/main" id="{5134B748-F3A6-60E7-D961-291F2571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18" y="0"/>
            <a:ext cx="5571281" cy="44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ugh vs Smooth | Texture, Decor, Home decor">
            <a:extLst>
              <a:ext uri="{FF2B5EF4-FFF2-40B4-BE49-F238E27FC236}">
                <a16:creationId xmlns:a16="http://schemas.microsoft.com/office/drawing/2014/main" id="{947B37C6-716D-D2DC-9D3E-75C4017E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40" y="3812956"/>
            <a:ext cx="4059572" cy="29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0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56DC-93D9-4148-8864-1B5AD1DE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5"/>
            <a:ext cx="10986999" cy="1508760"/>
          </a:xfrm>
        </p:spPr>
        <p:txBody>
          <a:bodyPr/>
          <a:lstStyle/>
          <a:p>
            <a:r>
              <a:rPr lang="en-US" sz="4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Two Factors</a:t>
            </a:r>
            <a:r>
              <a:rPr lang="en-US" sz="4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: </a:t>
            </a:r>
            <a:br>
              <a:rPr lang="en-US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E5E2-712E-4A01-9F62-2A6652A75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0417"/>
            <a:ext cx="7245751" cy="5729578"/>
          </a:xfrm>
        </p:spPr>
        <p:txBody>
          <a:bodyPr>
            <a:normAutofit fontScale="62500" lnSpcReduction="20000"/>
          </a:bodyPr>
          <a:lstStyle/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bicyclist in Figure 1 is using friction to slow his bicycle. </a:t>
            </a:r>
          </a:p>
          <a:p>
            <a:pPr marL="0" indent="0">
              <a:buNone/>
            </a:pPr>
            <a:endParaRPr lang="en-US" sz="35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Have you ever examined the surface of a tire? The tread on the tire results in more friction between the tire and the ground. </a:t>
            </a: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 tire on a mountain bike has more tread on it than a regular bike tire, so a lot of friction is produced between a mountain bike tire and the ground. </a:t>
            </a:r>
          </a:p>
          <a:p>
            <a:pPr marL="0" indent="0">
              <a:buNone/>
            </a:pPr>
            <a:endParaRPr lang="en-US" sz="35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 this instance, friction also occurs between the brake pads and the wheels. </a:t>
            </a: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friction prevents the tire from turning. </a:t>
            </a:r>
          </a:p>
          <a:p>
            <a:r>
              <a:rPr lang="en-US" sz="35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harder the bicyclist applies the brakes, the more quickly the bike will come to a stop.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2CA06-1870-4E85-BB22-029DBEFB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" t="19694" r="43803" b="14379"/>
          <a:stretch/>
        </p:blipFill>
        <p:spPr>
          <a:xfrm>
            <a:off x="7025834" y="0"/>
            <a:ext cx="5166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D2115A-B874-4963-BD57-EC0A2CD06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85" r="43044" b="74382"/>
          <a:stretch/>
        </p:blipFill>
        <p:spPr>
          <a:xfrm>
            <a:off x="1" y="0"/>
            <a:ext cx="6096000" cy="120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0E548-BF70-4B2F-BAB3-BC0E45A1C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" t="19695" r="43588" b="13219"/>
          <a:stretch/>
        </p:blipFill>
        <p:spPr>
          <a:xfrm>
            <a:off x="-2" y="1205950"/>
            <a:ext cx="6096000" cy="459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B0D9F-AD18-4E82-8748-6F084590C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t="21242" r="43507" b="48018"/>
          <a:stretch/>
        </p:blipFill>
        <p:spPr>
          <a:xfrm>
            <a:off x="6095998" y="-3"/>
            <a:ext cx="6096001" cy="580445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E20A70D-8121-64CF-CE73-25C19ED3851A}"/>
              </a:ext>
            </a:extLst>
          </p:cNvPr>
          <p:cNvSpPr/>
          <p:nvPr/>
        </p:nvSpPr>
        <p:spPr>
          <a:xfrm>
            <a:off x="1190264" y="3622876"/>
            <a:ext cx="754284" cy="474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2B35DC-EA3B-7E72-8F49-F0E89089D3E9}"/>
              </a:ext>
            </a:extLst>
          </p:cNvPr>
          <p:cNvSpPr/>
          <p:nvPr/>
        </p:nvSpPr>
        <p:spPr>
          <a:xfrm>
            <a:off x="3608408" y="4562355"/>
            <a:ext cx="754284" cy="474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6549B-634A-028E-B322-19A55DFED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69" y="1560905"/>
            <a:ext cx="11710858" cy="45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6796B1-E5FD-4DCF-8BDE-1F1AB01530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84742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96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B6BCA-41B4-4CDE-9C52-0C711C41D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32" t="17164" r="34152" b="32023"/>
          <a:stretch/>
        </p:blipFill>
        <p:spPr>
          <a:xfrm>
            <a:off x="0" y="0"/>
            <a:ext cx="9862457" cy="6858000"/>
          </a:xfrm>
          <a:prstGeom prst="rect">
            <a:avLst/>
          </a:prstGeom>
        </p:spPr>
      </p:pic>
      <p:pic>
        <p:nvPicPr>
          <p:cNvPr id="3074" name="Picture 2" descr="Skateboard Gif - IceGif">
            <a:extLst>
              <a:ext uri="{FF2B5EF4-FFF2-40B4-BE49-F238E27FC236}">
                <a16:creationId xmlns:a16="http://schemas.microsoft.com/office/drawing/2014/main" id="{7A7BA9D1-B244-3FC5-AA63-FDC2EAB9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11" y="3324224"/>
            <a:ext cx="7620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59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1497</Words>
  <Application>Microsoft Office PowerPoint</Application>
  <PresentationFormat>Widescreen</PresentationFormat>
  <Paragraphs>117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ArialMT</vt:lpstr>
      <vt:lpstr>Calibri</vt:lpstr>
      <vt:lpstr>Century Gothic</vt:lpstr>
      <vt:lpstr>Wingdings 3</vt:lpstr>
      <vt:lpstr>Ion</vt:lpstr>
      <vt:lpstr>Friction and Gravitational Interactions</vt:lpstr>
      <vt:lpstr>PowerPoint Presentation</vt:lpstr>
      <vt:lpstr>Do you remember, what is friction?</vt:lpstr>
      <vt:lpstr>What are Factors That Affect Friction?</vt:lpstr>
      <vt:lpstr>Two Factors:  </vt:lpstr>
      <vt:lpstr>Two Factors: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Gravity:</vt:lpstr>
      <vt:lpstr>Factors That Affect Gravity:</vt:lpstr>
      <vt:lpstr>Universal Gravitation:</vt:lpstr>
      <vt:lpstr>Universal Gravitation:</vt:lpstr>
      <vt:lpstr>PowerPoint Presentation</vt:lpstr>
      <vt:lpstr>Factors Affecting Gravity:</vt:lpstr>
      <vt:lpstr>Factors Affecting Gravity:</vt:lpstr>
      <vt:lpstr>Factors Affecting Gravity:</vt:lpstr>
      <vt:lpstr>PowerPoint Presentation</vt:lpstr>
      <vt:lpstr>Weight and Mass:</vt:lpstr>
      <vt:lpstr>Weight and Mass:</vt:lpstr>
      <vt:lpstr>Weight and Mass:</vt:lpstr>
      <vt:lpstr>PowerPoint Presentation</vt:lpstr>
      <vt:lpstr>PowerPoint Presentation</vt:lpstr>
      <vt:lpstr>Energy, Forces, and Motion:</vt:lpstr>
      <vt:lpstr>Energy, Forces, and Motion:</vt:lpstr>
      <vt:lpstr>Energy, Forces, and Motion:</vt:lpstr>
      <vt:lpstr>Forces and Motion: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Friction and Gravitational Interactions</dc:title>
  <dc:creator>Radwa Khaled</dc:creator>
  <cp:lastModifiedBy>Reem Taher</cp:lastModifiedBy>
  <cp:revision>12</cp:revision>
  <dcterms:created xsi:type="dcterms:W3CDTF">2020-11-27T17:55:16Z</dcterms:created>
  <dcterms:modified xsi:type="dcterms:W3CDTF">2023-12-09T16:45:24Z</dcterms:modified>
</cp:coreProperties>
</file>