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310" r:id="rId4"/>
    <p:sldId id="311" r:id="rId5"/>
    <p:sldId id="312" r:id="rId6"/>
    <p:sldId id="314" r:id="rId7"/>
    <p:sldId id="313" r:id="rId8"/>
    <p:sldId id="315" r:id="rId9"/>
    <p:sldId id="271" r:id="rId10"/>
    <p:sldId id="316" r:id="rId11"/>
    <p:sldId id="317" r:id="rId12"/>
    <p:sldId id="277" r:id="rId13"/>
    <p:sldId id="319" r:id="rId14"/>
    <p:sldId id="318" r:id="rId15"/>
    <p:sldId id="320" r:id="rId16"/>
    <p:sldId id="321" r:id="rId17"/>
    <p:sldId id="285" r:id="rId18"/>
    <p:sldId id="286" r:id="rId19"/>
    <p:sldId id="323" r:id="rId20"/>
    <p:sldId id="324" r:id="rId21"/>
    <p:sldId id="325" r:id="rId22"/>
    <p:sldId id="326" r:id="rId23"/>
    <p:sldId id="296" r:id="rId24"/>
    <p:sldId id="327" r:id="rId25"/>
    <p:sldId id="328" r:id="rId26"/>
    <p:sldId id="329" r:id="rId27"/>
    <p:sldId id="330" r:id="rId28"/>
    <p:sldId id="331" r:id="rId29"/>
    <p:sldId id="332" r:id="rId30"/>
    <p:sldId id="307" r:id="rId31"/>
    <p:sldId id="333" r:id="rId32"/>
    <p:sldId id="334" r:id="rId33"/>
    <p:sldId id="335" r:id="rId34"/>
    <p:sldId id="336" r:id="rId35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18" y="1354479"/>
            <a:ext cx="11596092" cy="4267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770" y="79248"/>
            <a:ext cx="1108246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33" y="1126362"/>
            <a:ext cx="107899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6731" y="2389124"/>
            <a:ext cx="7112634" cy="9662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67945" rIns="0" bIns="0" rtlCol="0">
            <a:spAutoFit/>
          </a:bodyPr>
          <a:lstStyle/>
          <a:p>
            <a:pPr marL="2196465" marR="5080" indent="-2184400">
              <a:lnSpc>
                <a:spcPts val="3460"/>
              </a:lnSpc>
              <a:spcBef>
                <a:spcPts val="535"/>
              </a:spcBef>
            </a:pPr>
            <a:r>
              <a:rPr lang="en-US" sz="3200" dirty="0">
                <a:solidFill>
                  <a:srgbClr val="FFFFFF"/>
                </a:solidFill>
              </a:rPr>
              <a:t>Topic 4- </a:t>
            </a:r>
            <a:r>
              <a:rPr sz="3200" dirty="0">
                <a:solidFill>
                  <a:srgbClr val="FFFFFF"/>
                </a:solidFill>
              </a:rPr>
              <a:t>Lesson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2-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Chromosomes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and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Inheritance 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868D9-5A3B-3DD7-0DF0-01D10E34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239000" cy="68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D0A71-BB60-59B5-6967-1222C499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860367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5481" y="2115821"/>
            <a:ext cx="8507095" cy="3592829"/>
            <a:chOff x="411480" y="2115820"/>
            <a:chExt cx="8507095" cy="35928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2202180"/>
              <a:ext cx="8331708" cy="34183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1480" y="2115819"/>
              <a:ext cx="8507095" cy="3592829"/>
            </a:xfrm>
            <a:custGeom>
              <a:avLst/>
              <a:gdLst/>
              <a:ahLst/>
              <a:cxnLst/>
              <a:rect l="l" t="t" r="r" b="b"/>
              <a:pathLst>
                <a:path w="8507095" h="3592829">
                  <a:moveTo>
                    <a:pt x="8436229" y="87884"/>
                  </a:moveTo>
                  <a:lnTo>
                    <a:pt x="8418576" y="87884"/>
                  </a:lnTo>
                  <a:lnTo>
                    <a:pt x="8418576" y="3504692"/>
                  </a:lnTo>
                  <a:lnTo>
                    <a:pt x="8436229" y="3504692"/>
                  </a:lnTo>
                  <a:lnTo>
                    <a:pt x="8436229" y="87884"/>
                  </a:lnTo>
                  <a:close/>
                </a:path>
                <a:path w="8507095" h="3592829">
                  <a:moveTo>
                    <a:pt x="8436229" y="69850"/>
                  </a:moveTo>
                  <a:lnTo>
                    <a:pt x="70713" y="69850"/>
                  </a:lnTo>
                  <a:lnTo>
                    <a:pt x="70713" y="87630"/>
                  </a:lnTo>
                  <a:lnTo>
                    <a:pt x="70713" y="3505200"/>
                  </a:lnTo>
                  <a:lnTo>
                    <a:pt x="70713" y="3522980"/>
                  </a:lnTo>
                  <a:lnTo>
                    <a:pt x="8436229" y="3522980"/>
                  </a:lnTo>
                  <a:lnTo>
                    <a:pt x="8436229" y="3505200"/>
                  </a:lnTo>
                  <a:lnTo>
                    <a:pt x="88392" y="3505200"/>
                  </a:lnTo>
                  <a:lnTo>
                    <a:pt x="88392" y="87630"/>
                  </a:lnTo>
                  <a:lnTo>
                    <a:pt x="8436229" y="87630"/>
                  </a:lnTo>
                  <a:lnTo>
                    <a:pt x="8436229" y="69850"/>
                  </a:lnTo>
                  <a:close/>
                </a:path>
                <a:path w="8507095" h="3592829">
                  <a:moveTo>
                    <a:pt x="8506968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3539490"/>
                  </a:lnTo>
                  <a:lnTo>
                    <a:pt x="0" y="3592830"/>
                  </a:lnTo>
                  <a:lnTo>
                    <a:pt x="8506968" y="3592830"/>
                  </a:lnTo>
                  <a:lnTo>
                    <a:pt x="8506968" y="3540061"/>
                  </a:lnTo>
                  <a:lnTo>
                    <a:pt x="8506968" y="3539490"/>
                  </a:lnTo>
                  <a:lnTo>
                    <a:pt x="8506968" y="52578"/>
                  </a:lnTo>
                  <a:lnTo>
                    <a:pt x="8453882" y="52578"/>
                  </a:lnTo>
                  <a:lnTo>
                    <a:pt x="8453882" y="3539490"/>
                  </a:lnTo>
                  <a:lnTo>
                    <a:pt x="53035" y="3539490"/>
                  </a:lnTo>
                  <a:lnTo>
                    <a:pt x="53035" y="52070"/>
                  </a:lnTo>
                  <a:lnTo>
                    <a:pt x="8506968" y="52070"/>
                  </a:lnTo>
                  <a:lnTo>
                    <a:pt x="8506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3413" y="79248"/>
            <a:ext cx="7877809" cy="65594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/>
          <a:p>
            <a:pPr algn="ctr">
              <a:spcBef>
                <a:spcPts val="915"/>
              </a:spcBef>
            </a:pPr>
            <a:r>
              <a:rPr dirty="0"/>
              <a:t>Chromosome</a:t>
            </a:r>
            <a:r>
              <a:rPr spc="-105" dirty="0"/>
              <a:t> </a:t>
            </a:r>
            <a:r>
              <a:rPr spc="-10" dirty="0"/>
              <a:t>Pairs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4104" y="1168146"/>
            <a:ext cx="85566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b="1" dirty="0">
                <a:latin typeface="Times New Roman"/>
                <a:cs typeface="Times New Roman"/>
              </a:rPr>
              <a:t>23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pairs</a:t>
            </a:r>
            <a:r>
              <a:rPr sz="2500" b="1" spc="-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chromosomes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in</a:t>
            </a:r>
            <a:r>
              <a:rPr sz="25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humans</a:t>
            </a:r>
            <a:r>
              <a:rPr sz="25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or</a:t>
            </a:r>
            <a:r>
              <a:rPr sz="2500" b="1" spc="-9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simply</a:t>
            </a:r>
            <a:r>
              <a:rPr sz="2500" b="1" spc="-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46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chromosomes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2F2DE-E1B5-12A2-002F-D0902374A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0515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F0786-83FB-2B1A-9D33-D43267D5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622"/>
          <a:stretch/>
        </p:blipFill>
        <p:spPr>
          <a:xfrm>
            <a:off x="181389" y="1181100"/>
            <a:ext cx="12010611" cy="297180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829E320E-3C84-B4B3-3AD3-26E6CD82715D}"/>
              </a:ext>
            </a:extLst>
          </p:cNvPr>
          <p:cNvSpPr txBox="1">
            <a:spLocks/>
          </p:cNvSpPr>
          <p:nvPr/>
        </p:nvSpPr>
        <p:spPr>
          <a:xfrm>
            <a:off x="2153413" y="79248"/>
            <a:ext cx="7877809" cy="4866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" algn="ctr">
              <a:spcBef>
                <a:spcPts val="915"/>
              </a:spcBef>
            </a:pPr>
            <a:r>
              <a:rPr lang="en-US" sz="2400" b="1" dirty="0"/>
              <a:t>Book </a:t>
            </a:r>
            <a:r>
              <a:rPr lang="en-US" sz="2400" b="1" spc="-20" dirty="0"/>
              <a:t>P:187</a:t>
            </a:r>
          </a:p>
        </p:txBody>
      </p:sp>
    </p:spTree>
    <p:extLst>
      <p:ext uri="{BB962C8B-B14F-4D97-AF65-F5344CB8AC3E}">
        <p14:creationId xmlns:p14="http://schemas.microsoft.com/office/powerpoint/2010/main" val="397506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29E320E-3C84-B4B3-3AD3-26E6CD82715D}"/>
              </a:ext>
            </a:extLst>
          </p:cNvPr>
          <p:cNvSpPr txBox="1">
            <a:spLocks/>
          </p:cNvSpPr>
          <p:nvPr/>
        </p:nvSpPr>
        <p:spPr>
          <a:xfrm>
            <a:off x="2153413" y="79248"/>
            <a:ext cx="7877809" cy="4866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" algn="ctr">
              <a:spcBef>
                <a:spcPts val="915"/>
              </a:spcBef>
            </a:pPr>
            <a:r>
              <a:rPr lang="en-US" sz="2400" b="1" dirty="0"/>
              <a:t>Book </a:t>
            </a:r>
            <a:r>
              <a:rPr lang="en-US" sz="2400" b="1" spc="-20" dirty="0"/>
              <a:t>P:187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A8FBE-3D2F-FB37-076E-D2F833DA9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78"/>
          <a:stretch/>
        </p:blipFill>
        <p:spPr>
          <a:xfrm>
            <a:off x="1295400" y="762000"/>
            <a:ext cx="9273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23949-3200-856F-ECBA-417BB90D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077200" cy="5715000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CD9433B3-C16E-FF82-8221-140D0E4434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1371600"/>
            <a:ext cx="3874008" cy="29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413" y="79248"/>
            <a:ext cx="7877809" cy="655949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16205" rIns="0" bIns="0" rtlCol="0">
            <a:spAutoFit/>
          </a:bodyPr>
          <a:lstStyle/>
          <a:p>
            <a:pPr algn="ctr">
              <a:spcBef>
                <a:spcPts val="915"/>
              </a:spcBef>
            </a:pPr>
            <a:r>
              <a:rPr dirty="0"/>
              <a:t>Symbols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Pedigree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5095" y="1744802"/>
            <a:ext cx="4384675" cy="3885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54659" indent="-342900"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500" dirty="0">
                <a:latin typeface="Times New Roman"/>
                <a:cs typeface="Times New Roman"/>
              </a:rPr>
              <a:t>Generations: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represented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by </a:t>
            </a:r>
            <a:r>
              <a:rPr sz="2500" dirty="0">
                <a:latin typeface="Times New Roman"/>
                <a:cs typeface="Times New Roman"/>
              </a:rPr>
              <a:t>roman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numbers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II,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III,</a:t>
            </a:r>
            <a:r>
              <a:rPr sz="2500" spc="-25" dirty="0">
                <a:latin typeface="Times New Roman"/>
                <a:cs typeface="Times New Roman"/>
              </a:rPr>
              <a:t> IV</a:t>
            </a:r>
            <a:endParaRPr sz="2500" dirty="0">
              <a:latin typeface="Times New Roman"/>
              <a:cs typeface="Times New Roman"/>
            </a:endParaRPr>
          </a:p>
          <a:p>
            <a:pPr>
              <a:spcBef>
                <a:spcPts val="130"/>
              </a:spcBef>
              <a:buFont typeface="Wingdings"/>
              <a:buChar char=""/>
            </a:pPr>
            <a:endParaRPr sz="2500" dirty="0">
              <a:latin typeface="Times New Roman"/>
              <a:cs typeface="Times New Roman"/>
            </a:endParaRPr>
          </a:p>
          <a:p>
            <a:pPr marL="354965" indent="-342265">
              <a:buFont typeface="Wingdings"/>
              <a:buChar char=""/>
              <a:tabLst>
                <a:tab pos="354965" algn="l"/>
              </a:tabLst>
            </a:pPr>
            <a:r>
              <a:rPr sz="2500" dirty="0">
                <a:latin typeface="Times New Roman"/>
                <a:cs typeface="Times New Roman"/>
              </a:rPr>
              <a:t>Males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: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represented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squares</a:t>
            </a:r>
            <a:endParaRPr sz="2500" dirty="0">
              <a:latin typeface="Times New Roman"/>
              <a:cs typeface="Times New Roman"/>
            </a:endParaRPr>
          </a:p>
          <a:p>
            <a:pPr marL="354965" indent="-342265">
              <a:buFont typeface="Wingdings"/>
              <a:buChar char=""/>
              <a:tabLst>
                <a:tab pos="354965" algn="l"/>
              </a:tabLst>
            </a:pPr>
            <a:r>
              <a:rPr sz="2500" dirty="0">
                <a:latin typeface="Times New Roman"/>
                <a:cs typeface="Times New Roman"/>
              </a:rPr>
              <a:t>Females: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represented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by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circles</a:t>
            </a:r>
            <a:endParaRPr sz="2500" dirty="0">
              <a:latin typeface="Times New Roman"/>
              <a:cs typeface="Times New Roman"/>
            </a:endParaRPr>
          </a:p>
          <a:p>
            <a:pPr>
              <a:spcBef>
                <a:spcPts val="125"/>
              </a:spcBef>
              <a:buFont typeface="Wingdings"/>
              <a:buChar char=""/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2900">
              <a:buFont typeface="Wingdings"/>
              <a:buChar char=""/>
              <a:tabLst>
                <a:tab pos="355600" algn="l"/>
              </a:tabLst>
            </a:pPr>
            <a:r>
              <a:rPr sz="2500" dirty="0">
                <a:latin typeface="Times New Roman"/>
                <a:cs typeface="Times New Roman"/>
              </a:rPr>
              <a:t>Parents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are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connected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by </a:t>
            </a:r>
            <a:r>
              <a:rPr sz="2500" dirty="0">
                <a:latin typeface="Times New Roman"/>
                <a:cs typeface="Times New Roman"/>
              </a:rPr>
              <a:t>horizontal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line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another </a:t>
            </a:r>
            <a:r>
              <a:rPr sz="2500" dirty="0">
                <a:latin typeface="Times New Roman"/>
                <a:cs typeface="Times New Roman"/>
              </a:rPr>
              <a:t>vertical line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leads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down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their offspring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0" y="2130552"/>
            <a:ext cx="3809634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3413" y="79247"/>
            <a:ext cx="7877809" cy="850900"/>
          </a:xfrm>
          <a:custGeom>
            <a:avLst/>
            <a:gdLst/>
            <a:ahLst/>
            <a:cxnLst/>
            <a:rect l="l" t="t" r="r" b="b"/>
            <a:pathLst>
              <a:path w="7877809" h="850900">
                <a:moveTo>
                  <a:pt x="7877556" y="0"/>
                </a:moveTo>
                <a:lnTo>
                  <a:pt x="0" y="0"/>
                </a:lnTo>
                <a:lnTo>
                  <a:pt x="0" y="850391"/>
                </a:lnTo>
                <a:lnTo>
                  <a:pt x="7877556" y="850391"/>
                </a:lnTo>
                <a:lnTo>
                  <a:pt x="787755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70" y="79249"/>
            <a:ext cx="11082460" cy="655821"/>
          </a:xfrm>
          <a:prstGeom prst="rect">
            <a:avLst/>
          </a:prstGeom>
        </p:spPr>
        <p:txBody>
          <a:bodyPr vert="horz" wrap="square" lIns="0" tIns="116078" rIns="0" bIns="0" rtlCol="0">
            <a:spAutoFit/>
          </a:bodyPr>
          <a:lstStyle/>
          <a:p>
            <a:pPr marL="1461135">
              <a:spcBef>
                <a:spcPts val="100"/>
              </a:spcBef>
            </a:pPr>
            <a:r>
              <a:rPr dirty="0"/>
              <a:t>How</a:t>
            </a:r>
            <a:r>
              <a:rPr spc="-20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read</a:t>
            </a:r>
            <a:r>
              <a:rPr spc="-4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Pedigree?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6855" y="1467611"/>
            <a:ext cx="7638288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C1745-8513-61EB-68B9-9BAC2C307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83"/>
          <a:stretch/>
        </p:blipFill>
        <p:spPr>
          <a:xfrm>
            <a:off x="457200" y="9832"/>
            <a:ext cx="3733800" cy="66664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5467A4-42D1-0F24-6005-BF8E73B32EE4}"/>
              </a:ext>
            </a:extLst>
          </p:cNvPr>
          <p:cNvSpPr/>
          <p:nvPr/>
        </p:nvSpPr>
        <p:spPr>
          <a:xfrm>
            <a:off x="914400" y="3657600"/>
            <a:ext cx="3276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5AA49-DFB7-BD8D-1EEB-47C7A1C6A366}"/>
              </a:ext>
            </a:extLst>
          </p:cNvPr>
          <p:cNvSpPr/>
          <p:nvPr/>
        </p:nvSpPr>
        <p:spPr>
          <a:xfrm>
            <a:off x="1081548" y="5211165"/>
            <a:ext cx="3276600" cy="1465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9974-84D1-CBB0-7FBD-5C1BA6F5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32" y="838200"/>
            <a:ext cx="691193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D4481-946E-8F66-CE43-83019F357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741"/>
          <a:stretch/>
        </p:blipFill>
        <p:spPr>
          <a:xfrm>
            <a:off x="1866900" y="-19665"/>
            <a:ext cx="8458200" cy="4058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5DBE2-6342-E650-778E-AE8A282A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36142"/>
            <a:ext cx="577287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C1745-8513-61EB-68B9-9BAC2C30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9220200" cy="61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0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D9BB7-4CAA-FCA8-2AEB-2C34F5D8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1125200" cy="5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6A672758-9259-0C23-D47B-EF4560D3C1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413" y="79248"/>
            <a:ext cx="7877809" cy="65594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16205" rIns="0" bIns="0" rtlCol="0">
            <a:spAutoFit/>
          </a:bodyPr>
          <a:lstStyle/>
          <a:p>
            <a:pPr algn="ctr">
              <a:spcBef>
                <a:spcPts val="915"/>
              </a:spcBef>
            </a:pPr>
            <a:r>
              <a:rPr dirty="0"/>
              <a:t>Forming</a:t>
            </a:r>
            <a:r>
              <a:rPr spc="-20" dirty="0"/>
              <a:t> </a:t>
            </a:r>
            <a:r>
              <a:rPr dirty="0"/>
              <a:t>Sex </a:t>
            </a:r>
            <a:r>
              <a:rPr spc="-10" dirty="0"/>
              <a:t>Cells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3167" y="3384803"/>
            <a:ext cx="4599432" cy="31501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8804" y="479399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rlito"/>
                <a:cs typeface="Carlito"/>
              </a:rPr>
              <a:t>46</a:t>
            </a:r>
            <a:endParaRPr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9301" y="357911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rlito"/>
                <a:cs typeface="Carlito"/>
              </a:rPr>
              <a:t>23</a:t>
            </a:r>
            <a:endParaRPr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9301" y="439229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rlito"/>
                <a:cs typeface="Carlito"/>
              </a:rPr>
              <a:t>23</a:t>
            </a:r>
            <a:endParaRPr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0091" y="516343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rlito"/>
                <a:cs typeface="Carlito"/>
              </a:rPr>
              <a:t>23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9418" y="5934557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Carlito"/>
                <a:cs typeface="Carlito"/>
              </a:rPr>
              <a:t>23</a:t>
            </a:r>
            <a:endParaRPr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1447800"/>
            <a:ext cx="9829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humans :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1 cell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that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has 46</a:t>
            </a:r>
            <a:r>
              <a:rPr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chromosomes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divides</a:t>
            </a:r>
            <a:r>
              <a:rPr sz="3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4 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cells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each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36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23 </a:t>
            </a: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chromosomes.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BF8A8-02A6-5AB9-68E0-BBFA61D6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4800"/>
            <a:ext cx="10754072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7D0FF-55DC-A631-0F41-41E676CC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733799"/>
            <a:ext cx="7315200" cy="29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17B7-2C78-D3C6-0BC9-C3F55FDC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0"/>
            <a:ext cx="5715000" cy="5585806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0B61B3BA-DB01-8C6C-A2E6-380BBE1D0C29}"/>
              </a:ext>
            </a:extLst>
          </p:cNvPr>
          <p:cNvSpPr txBox="1">
            <a:spLocks/>
          </p:cNvSpPr>
          <p:nvPr/>
        </p:nvSpPr>
        <p:spPr>
          <a:xfrm>
            <a:off x="2153413" y="79248"/>
            <a:ext cx="7877809" cy="4866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" algn="ctr">
              <a:spcBef>
                <a:spcPts val="915"/>
              </a:spcBef>
            </a:pPr>
            <a:r>
              <a:rPr lang="en-US" sz="2400" b="1" dirty="0"/>
              <a:t>Book </a:t>
            </a:r>
            <a:r>
              <a:rPr lang="en-US" sz="2400" b="1" spc="-20" dirty="0"/>
              <a:t>P:189</a:t>
            </a:r>
          </a:p>
        </p:txBody>
      </p:sp>
    </p:spTree>
    <p:extLst>
      <p:ext uri="{BB962C8B-B14F-4D97-AF65-F5344CB8AC3E}">
        <p14:creationId xmlns:p14="http://schemas.microsoft.com/office/powerpoint/2010/main" val="9647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C62A9-4C68-D20B-40C0-192639F0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22274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CB617-ACCE-4353-89A0-46B9F696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5" y="533400"/>
            <a:ext cx="996454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B61B3BA-DB01-8C6C-A2E6-380BBE1D0C29}"/>
              </a:ext>
            </a:extLst>
          </p:cNvPr>
          <p:cNvSpPr txBox="1">
            <a:spLocks/>
          </p:cNvSpPr>
          <p:nvPr/>
        </p:nvSpPr>
        <p:spPr>
          <a:xfrm>
            <a:off x="2153413" y="79248"/>
            <a:ext cx="7877809" cy="4866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" algn="ctr">
              <a:spcBef>
                <a:spcPts val="915"/>
              </a:spcBef>
            </a:pPr>
            <a:r>
              <a:rPr lang="en-US" sz="2400" b="1" dirty="0"/>
              <a:t>Book </a:t>
            </a:r>
            <a:r>
              <a:rPr lang="en-US" sz="2400" b="1" spc="-20" dirty="0"/>
              <a:t>P:190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61D95-C697-5821-3432-C14E2A6A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9277904" cy="60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58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97E58-0073-83EE-A023-0D48B68A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1117599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26511-CF4E-49F7-2CB6-077E809F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40" y="838200"/>
            <a:ext cx="91169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3413" y="79247"/>
            <a:ext cx="7877809" cy="669290"/>
          </a:xfrm>
          <a:custGeom>
            <a:avLst/>
            <a:gdLst/>
            <a:ahLst/>
            <a:cxnLst/>
            <a:rect l="l" t="t" r="r" b="b"/>
            <a:pathLst>
              <a:path w="7877809" h="669290">
                <a:moveTo>
                  <a:pt x="7877556" y="0"/>
                </a:moveTo>
                <a:lnTo>
                  <a:pt x="0" y="0"/>
                </a:lnTo>
                <a:lnTo>
                  <a:pt x="0" y="669036"/>
                </a:lnTo>
                <a:lnTo>
                  <a:pt x="7877556" y="669036"/>
                </a:lnTo>
                <a:lnTo>
                  <a:pt x="787755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70" y="79248"/>
            <a:ext cx="1108246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3320">
              <a:spcBef>
                <a:spcPts val="105"/>
              </a:spcBef>
            </a:pPr>
            <a:r>
              <a:rPr dirty="0"/>
              <a:t>Mitosis</a:t>
            </a:r>
            <a:r>
              <a:rPr spc="-25" dirty="0"/>
              <a:t> </a:t>
            </a:r>
            <a:r>
              <a:rPr dirty="0"/>
              <a:t>vs </a:t>
            </a:r>
            <a:r>
              <a:rPr spc="-10" dirty="0"/>
              <a:t>Meiosis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9147" y="748282"/>
            <a:ext cx="5825608" cy="59498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B646B-6F11-CBD3-A901-35A29DC5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52400"/>
            <a:ext cx="8458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4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868D9-5A3B-3DD7-0DF0-01D10E34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239000" cy="688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70360-FB8E-4FB7-9FE8-77F8AC54D9A7}"/>
              </a:ext>
            </a:extLst>
          </p:cNvPr>
          <p:cNvSpPr txBox="1"/>
          <p:nvPr/>
        </p:nvSpPr>
        <p:spPr>
          <a:xfrm>
            <a:off x="4572000" y="1524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4AE8A-7B64-4DB0-B1EA-E5713BB17874}"/>
              </a:ext>
            </a:extLst>
          </p:cNvPr>
          <p:cNvSpPr txBox="1"/>
          <p:nvPr/>
        </p:nvSpPr>
        <p:spPr>
          <a:xfrm>
            <a:off x="7467600" y="5334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035FD-1FD0-4B54-93AC-02A59F9A6974}"/>
              </a:ext>
            </a:extLst>
          </p:cNvPr>
          <p:cNvSpPr txBox="1"/>
          <p:nvPr/>
        </p:nvSpPr>
        <p:spPr>
          <a:xfrm>
            <a:off x="3220039" y="1312972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DE989-A60D-4D23-B59F-21BDF3FD42B0}"/>
              </a:ext>
            </a:extLst>
          </p:cNvPr>
          <p:cNvSpPr txBox="1"/>
          <p:nvPr/>
        </p:nvSpPr>
        <p:spPr>
          <a:xfrm>
            <a:off x="1600200" y="37338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11626-ED25-43D6-91A7-250032EF8DC1}"/>
              </a:ext>
            </a:extLst>
          </p:cNvPr>
          <p:cNvSpPr txBox="1"/>
          <p:nvPr/>
        </p:nvSpPr>
        <p:spPr>
          <a:xfrm>
            <a:off x="7162800" y="5715000"/>
            <a:ext cx="144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55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868D9-5A3B-3DD7-0DF0-01D10E34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239000" cy="6883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70360-FB8E-4FB7-9FE8-77F8AC54D9A7}"/>
              </a:ext>
            </a:extLst>
          </p:cNvPr>
          <p:cNvSpPr txBox="1"/>
          <p:nvPr/>
        </p:nvSpPr>
        <p:spPr>
          <a:xfrm>
            <a:off x="5486400" y="-304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4AE8A-7B64-4DB0-B1EA-E5713BB17874}"/>
              </a:ext>
            </a:extLst>
          </p:cNvPr>
          <p:cNvSpPr txBox="1"/>
          <p:nvPr/>
        </p:nvSpPr>
        <p:spPr>
          <a:xfrm>
            <a:off x="7543800" y="685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035FD-1FD0-4B54-93AC-02A59F9A6974}"/>
              </a:ext>
            </a:extLst>
          </p:cNvPr>
          <p:cNvSpPr txBox="1"/>
          <p:nvPr/>
        </p:nvSpPr>
        <p:spPr>
          <a:xfrm>
            <a:off x="3962400" y="182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DE989-A60D-4D23-B59F-21BDF3FD42B0}"/>
              </a:ext>
            </a:extLst>
          </p:cNvPr>
          <p:cNvSpPr txBox="1"/>
          <p:nvPr/>
        </p:nvSpPr>
        <p:spPr>
          <a:xfrm>
            <a:off x="2590800" y="340466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11626-ED25-43D6-91A7-250032EF8DC1}"/>
              </a:ext>
            </a:extLst>
          </p:cNvPr>
          <p:cNvSpPr txBox="1"/>
          <p:nvPr/>
        </p:nvSpPr>
        <p:spPr>
          <a:xfrm>
            <a:off x="7239000" y="595985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46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D30E6A-3666-49B6-922F-3C3147EE53AA}"/>
              </a:ext>
            </a:extLst>
          </p:cNvPr>
          <p:cNvGrpSpPr/>
          <p:nvPr/>
        </p:nvGrpSpPr>
        <p:grpSpPr>
          <a:xfrm>
            <a:off x="3657600" y="1295400"/>
            <a:ext cx="4138005" cy="3825572"/>
            <a:chOff x="1066800" y="914400"/>
            <a:chExt cx="4138005" cy="38255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2C85B80-9586-4852-945A-40B5FA1C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914400"/>
              <a:ext cx="3985605" cy="382557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86351C-97B6-4CFB-A686-0C6BF7E0743D}"/>
                </a:ext>
              </a:extLst>
            </p:cNvPr>
            <p:cNvSpPr/>
            <p:nvPr/>
          </p:nvSpPr>
          <p:spPr>
            <a:xfrm>
              <a:off x="1066800" y="1600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933722C-F6D7-42D1-8C88-BA127D57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02" y="1314452"/>
            <a:ext cx="4069433" cy="3787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86B5C-3AEC-407D-B322-2D15E15A2D4E}"/>
              </a:ext>
            </a:extLst>
          </p:cNvPr>
          <p:cNvSpPr txBox="1"/>
          <p:nvPr/>
        </p:nvSpPr>
        <p:spPr>
          <a:xfrm>
            <a:off x="4588900" y="23622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41EFC-8859-443C-8F63-E88E3CCAC2EB}"/>
              </a:ext>
            </a:extLst>
          </p:cNvPr>
          <p:cNvSpPr txBox="1"/>
          <p:nvPr/>
        </p:nvSpPr>
        <p:spPr>
          <a:xfrm>
            <a:off x="6224312" y="23622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CB532-A4F2-4EC9-BD26-1196258BA789}"/>
              </a:ext>
            </a:extLst>
          </p:cNvPr>
          <p:cNvSpPr txBox="1"/>
          <p:nvPr/>
        </p:nvSpPr>
        <p:spPr>
          <a:xfrm>
            <a:off x="4588899" y="40386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62AC-E12A-48DE-AFB3-41FE6466E378}"/>
              </a:ext>
            </a:extLst>
          </p:cNvPr>
          <p:cNvSpPr txBox="1"/>
          <p:nvPr/>
        </p:nvSpPr>
        <p:spPr>
          <a:xfrm>
            <a:off x="6223526" y="4038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=</a:t>
            </a:r>
          </a:p>
        </p:txBody>
      </p:sp>
    </p:spTree>
    <p:extLst>
      <p:ext uri="{BB962C8B-B14F-4D97-AF65-F5344CB8AC3E}">
        <p14:creationId xmlns:p14="http://schemas.microsoft.com/office/powerpoint/2010/main" val="34263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A89F5-DBE0-3FA8-BF42-EF6153AF4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12"/>
          <a:stretch/>
        </p:blipFill>
        <p:spPr>
          <a:xfrm>
            <a:off x="360106" y="228600"/>
            <a:ext cx="114717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78A54B82-BBD6-5642-9E4A-A4F6AC192BDB}"/>
              </a:ext>
            </a:extLst>
          </p:cNvPr>
          <p:cNvPicPr/>
          <p:nvPr/>
        </p:nvPicPr>
        <p:blipFill rotWithShape="1">
          <a:blip r:embed="rId2" cstate="print"/>
          <a:srcRect r="1326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79301-6111-4B17-6CAE-CDAE1B992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A89F5-DBE0-3FA8-BF42-EF6153AF4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88"/>
          <a:stretch/>
        </p:blipFill>
        <p:spPr>
          <a:xfrm>
            <a:off x="457200" y="457200"/>
            <a:ext cx="11471787" cy="1219200"/>
          </a:xfrm>
          <a:prstGeom prst="rect">
            <a:avLst/>
          </a:prstGeom>
        </p:spPr>
      </p:pic>
      <p:pic>
        <p:nvPicPr>
          <p:cNvPr id="2" name="object 4">
            <a:extLst>
              <a:ext uri="{FF2B5EF4-FFF2-40B4-BE49-F238E27FC236}">
                <a16:creationId xmlns:a16="http://schemas.microsoft.com/office/drawing/2014/main" id="{DC22AD08-4971-4AEF-4031-E517507165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743200"/>
            <a:ext cx="5314187" cy="306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2A193-E7FF-0FE3-FE68-7FAE1FDD5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04" y="2201151"/>
            <a:ext cx="2949196" cy="3932261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9474F45B-4F0B-7C45-1F02-75936CFFB6B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5998" y="2574036"/>
            <a:ext cx="2717292" cy="3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03D7-C170-2494-5CC4-CE057B6B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41" y="228600"/>
            <a:ext cx="1091911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413" y="79248"/>
            <a:ext cx="7877809" cy="65594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16205" rIns="0" bIns="0" rtlCol="0">
            <a:spAutoFit/>
          </a:bodyPr>
          <a:lstStyle/>
          <a:p>
            <a:pPr marL="635" algn="ctr">
              <a:spcBef>
                <a:spcPts val="915"/>
              </a:spcBef>
            </a:pPr>
            <a:r>
              <a:rPr dirty="0"/>
              <a:t>Number</a:t>
            </a:r>
            <a:r>
              <a:rPr spc="-85" dirty="0"/>
              <a:t> </a:t>
            </a:r>
            <a:r>
              <a:rPr dirty="0"/>
              <a:t>of </a:t>
            </a:r>
            <a:r>
              <a:rPr spc="-10" dirty="0"/>
              <a:t>Chromosomes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10172446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134</Words>
  <Application>Microsoft Office PowerPoint</Application>
  <PresentationFormat>Widescreen</PresentationFormat>
  <Paragraphs>46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Carlito</vt:lpstr>
      <vt:lpstr>Times New Roman</vt:lpstr>
      <vt:lpstr>Wingdings</vt:lpstr>
      <vt:lpstr>Office Theme</vt:lpstr>
      <vt:lpstr>Topic 4- Lesson 2- Chromosomes and 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Chromosomes</vt:lpstr>
      <vt:lpstr>PowerPoint Presentation</vt:lpstr>
      <vt:lpstr>PowerPoint Presentation</vt:lpstr>
      <vt:lpstr>Chromosome Pairs</vt:lpstr>
      <vt:lpstr>PowerPoint Presentation</vt:lpstr>
      <vt:lpstr>PowerPoint Presentation</vt:lpstr>
      <vt:lpstr>PowerPoint Presentation</vt:lpstr>
      <vt:lpstr>PowerPoint Presentation</vt:lpstr>
      <vt:lpstr>Symbols in a Pedigree</vt:lpstr>
      <vt:lpstr>How do we read a Pedigree?</vt:lpstr>
      <vt:lpstr>PowerPoint Presentation</vt:lpstr>
      <vt:lpstr>PowerPoint Presentation</vt:lpstr>
      <vt:lpstr>PowerPoint Presentation</vt:lpstr>
      <vt:lpstr>PowerPoint Presentation</vt:lpstr>
      <vt:lpstr>Forming Sex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 vs Meiosis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Relationships Within Ecosystems</dc:title>
  <dc:creator>Maher Fattouh</dc:creator>
  <cp:lastModifiedBy>Best Techology</cp:lastModifiedBy>
  <cp:revision>7</cp:revision>
  <dcterms:created xsi:type="dcterms:W3CDTF">2023-12-30T12:00:59Z</dcterms:created>
  <dcterms:modified xsi:type="dcterms:W3CDTF">2023-12-31T06:19:30Z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2023-12-30T00:00:00Z</vt:filetime>
  </property>
  <property fmtid="{D5CDD505-2E9C-101B-9397-08002B2CF9AE}" pid="5" name="Producer">
    <vt:lpwstr>3-Heights(TM) PDF Security Shell 4.8.25.2 (http://www.pdf-tools.com)</vt:lpwstr>
  </property>
</Properties>
</file>