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4" r:id="rId4"/>
    <p:sldId id="257" r:id="rId5"/>
    <p:sldId id="260" r:id="rId6"/>
    <p:sldId id="259" r:id="rId7"/>
    <p:sldId id="262" r:id="rId8"/>
    <p:sldId id="263" r:id="rId9"/>
    <p:sldId id="261" r:id="rId10"/>
    <p:sldId id="258" r:id="rId11"/>
    <p:sldId id="267" r:id="rId12"/>
    <p:sldId id="268" r:id="rId13"/>
    <p:sldId id="270" r:id="rId14"/>
    <p:sldId id="295" r:id="rId15"/>
    <p:sldId id="276" r:id="rId16"/>
    <p:sldId id="277" r:id="rId17"/>
    <p:sldId id="271" r:id="rId18"/>
    <p:sldId id="272" r:id="rId19"/>
    <p:sldId id="281" r:id="rId20"/>
    <p:sldId id="280" r:id="rId21"/>
    <p:sldId id="282" r:id="rId22"/>
    <p:sldId id="283" r:id="rId23"/>
    <p:sldId id="273" r:id="rId24"/>
    <p:sldId id="287" r:id="rId25"/>
    <p:sldId id="274" r:id="rId26"/>
    <p:sldId id="288" r:id="rId27"/>
    <p:sldId id="289" r:id="rId28"/>
    <p:sldId id="290" r:id="rId29"/>
    <p:sldId id="275" r:id="rId30"/>
    <p:sldId id="293" r:id="rId31"/>
    <p:sldId id="292" r:id="rId32"/>
    <p:sldId id="291"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D91DE-4A85-493E-A5ED-9700A1F7183B}" type="doc">
      <dgm:prSet loTypeId="urn:microsoft.com/office/officeart/2005/8/layout/pyramid2" loCatId="pyramid" qsTypeId="urn:microsoft.com/office/officeart/2005/8/quickstyle/simple1" qsCatId="simple" csTypeId="urn:microsoft.com/office/officeart/2005/8/colors/accent1_2" csCatId="accent1" phldr="1"/>
      <dgm:spPr/>
    </dgm:pt>
    <dgm:pt modelId="{C5F9771E-F1E7-4654-9F77-4826C814BEE8}">
      <dgm:prSet phldrT="[Text]" custT="1"/>
      <dgm:spPr/>
      <dgm:t>
        <a:bodyPr/>
        <a:lstStyle/>
        <a:p>
          <a:r>
            <a:rPr lang="en-GB" sz="3600" b="1" dirty="0"/>
            <a:t>Colloids</a:t>
          </a:r>
          <a:endParaRPr lang="en-US" sz="3600" b="1" dirty="0"/>
        </a:p>
      </dgm:t>
    </dgm:pt>
    <dgm:pt modelId="{0536D790-9985-4DD6-ADFB-F7F4CCA8877A}" type="parTrans" cxnId="{514F97CD-14DB-42C2-87E2-D0D843AABAD7}">
      <dgm:prSet/>
      <dgm:spPr/>
      <dgm:t>
        <a:bodyPr/>
        <a:lstStyle/>
        <a:p>
          <a:endParaRPr lang="en-US"/>
        </a:p>
      </dgm:t>
    </dgm:pt>
    <dgm:pt modelId="{62136E6C-F134-428D-BD17-7FA5A744F4A2}" type="sibTrans" cxnId="{514F97CD-14DB-42C2-87E2-D0D843AABAD7}">
      <dgm:prSet/>
      <dgm:spPr/>
      <dgm:t>
        <a:bodyPr/>
        <a:lstStyle/>
        <a:p>
          <a:endParaRPr lang="en-US"/>
        </a:p>
      </dgm:t>
    </dgm:pt>
    <dgm:pt modelId="{94755557-D720-43C5-A355-F84641D35E6B}">
      <dgm:prSet phldrT="[Text]" custT="1"/>
      <dgm:spPr/>
      <dgm:t>
        <a:bodyPr/>
        <a:lstStyle/>
        <a:p>
          <a:r>
            <a:rPr lang="en-GB" sz="3600" b="1" dirty="0"/>
            <a:t>Solutions</a:t>
          </a:r>
          <a:endParaRPr lang="en-US" sz="3600" b="1" dirty="0"/>
        </a:p>
      </dgm:t>
    </dgm:pt>
    <dgm:pt modelId="{3FB9167F-7611-40C4-8C17-150A402E5A38}" type="parTrans" cxnId="{3AC2E6DB-7E61-4F20-A398-B642DFE3DFFE}">
      <dgm:prSet/>
      <dgm:spPr/>
      <dgm:t>
        <a:bodyPr/>
        <a:lstStyle/>
        <a:p>
          <a:endParaRPr lang="en-US"/>
        </a:p>
      </dgm:t>
    </dgm:pt>
    <dgm:pt modelId="{B36EC673-9C02-4487-A672-C4FB78A39A6D}" type="sibTrans" cxnId="{3AC2E6DB-7E61-4F20-A398-B642DFE3DFFE}">
      <dgm:prSet/>
      <dgm:spPr/>
      <dgm:t>
        <a:bodyPr/>
        <a:lstStyle/>
        <a:p>
          <a:endParaRPr lang="en-US"/>
        </a:p>
      </dgm:t>
    </dgm:pt>
    <dgm:pt modelId="{CA5E6B98-CBBF-4091-84B0-A27E17E3C07E}">
      <dgm:prSet phldrT="[Text]" custT="1"/>
      <dgm:spPr/>
      <dgm:t>
        <a:bodyPr/>
        <a:lstStyle/>
        <a:p>
          <a:r>
            <a:rPr lang="en-GB" sz="3600" b="1" dirty="0"/>
            <a:t>Suspensions</a:t>
          </a:r>
          <a:endParaRPr lang="en-US" sz="3600" b="1" dirty="0"/>
        </a:p>
      </dgm:t>
    </dgm:pt>
    <dgm:pt modelId="{EB62B729-A910-417B-8E50-F3F2915855D3}" type="parTrans" cxnId="{F4EF8D8C-F78A-458D-BFB2-B1B18BCD129D}">
      <dgm:prSet/>
      <dgm:spPr/>
      <dgm:t>
        <a:bodyPr/>
        <a:lstStyle/>
        <a:p>
          <a:endParaRPr lang="en-US"/>
        </a:p>
      </dgm:t>
    </dgm:pt>
    <dgm:pt modelId="{BD4A4018-5336-4D5D-A47E-7336D0611121}" type="sibTrans" cxnId="{F4EF8D8C-F78A-458D-BFB2-B1B18BCD129D}">
      <dgm:prSet/>
      <dgm:spPr/>
      <dgm:t>
        <a:bodyPr/>
        <a:lstStyle/>
        <a:p>
          <a:endParaRPr lang="en-US"/>
        </a:p>
      </dgm:t>
    </dgm:pt>
    <dgm:pt modelId="{6C6FF9C9-6733-4608-8AA2-0D6B18E64F62}" type="pres">
      <dgm:prSet presAssocID="{CEED91DE-4A85-493E-A5ED-9700A1F7183B}" presName="compositeShape" presStyleCnt="0">
        <dgm:presLayoutVars>
          <dgm:dir/>
          <dgm:resizeHandles/>
        </dgm:presLayoutVars>
      </dgm:prSet>
      <dgm:spPr/>
    </dgm:pt>
    <dgm:pt modelId="{3B02CB79-1AA0-4583-82D0-BDA363575BD0}" type="pres">
      <dgm:prSet presAssocID="{CEED91DE-4A85-493E-A5ED-9700A1F7183B}" presName="pyramid" presStyleLbl="node1" presStyleIdx="0" presStyleCnt="1" custLinFactNeighborX="2741"/>
      <dgm:spPr/>
    </dgm:pt>
    <dgm:pt modelId="{0EB5F21A-E805-4E36-9561-48494CD39352}" type="pres">
      <dgm:prSet presAssocID="{CEED91DE-4A85-493E-A5ED-9700A1F7183B}" presName="theList" presStyleCnt="0"/>
      <dgm:spPr/>
    </dgm:pt>
    <dgm:pt modelId="{6DEAE91F-EAA9-40CB-8D53-0E6963DD6625}" type="pres">
      <dgm:prSet presAssocID="{C5F9771E-F1E7-4654-9F77-4826C814BEE8}" presName="aNode" presStyleLbl="fgAcc1" presStyleIdx="0" presStyleCnt="3">
        <dgm:presLayoutVars>
          <dgm:bulletEnabled val="1"/>
        </dgm:presLayoutVars>
      </dgm:prSet>
      <dgm:spPr/>
    </dgm:pt>
    <dgm:pt modelId="{F7AA83C0-C71C-4585-8875-EB39BD5F1C0A}" type="pres">
      <dgm:prSet presAssocID="{C5F9771E-F1E7-4654-9F77-4826C814BEE8}" presName="aSpace" presStyleCnt="0"/>
      <dgm:spPr/>
    </dgm:pt>
    <dgm:pt modelId="{12BFD263-17D3-4356-BB3C-8B4C85637225}" type="pres">
      <dgm:prSet presAssocID="{94755557-D720-43C5-A355-F84641D35E6B}" presName="aNode" presStyleLbl="fgAcc1" presStyleIdx="1" presStyleCnt="3">
        <dgm:presLayoutVars>
          <dgm:bulletEnabled val="1"/>
        </dgm:presLayoutVars>
      </dgm:prSet>
      <dgm:spPr/>
    </dgm:pt>
    <dgm:pt modelId="{0ED42EE2-F598-4E5F-941C-9DF21BCED46B}" type="pres">
      <dgm:prSet presAssocID="{94755557-D720-43C5-A355-F84641D35E6B}" presName="aSpace" presStyleCnt="0"/>
      <dgm:spPr/>
    </dgm:pt>
    <dgm:pt modelId="{975F9695-5759-4E8E-B081-53D696666DF1}" type="pres">
      <dgm:prSet presAssocID="{CA5E6B98-CBBF-4091-84B0-A27E17E3C07E}" presName="aNode" presStyleLbl="fgAcc1" presStyleIdx="2" presStyleCnt="3">
        <dgm:presLayoutVars>
          <dgm:bulletEnabled val="1"/>
        </dgm:presLayoutVars>
      </dgm:prSet>
      <dgm:spPr/>
    </dgm:pt>
    <dgm:pt modelId="{779CA468-BB7D-4729-BC8A-D4EAA5763810}" type="pres">
      <dgm:prSet presAssocID="{CA5E6B98-CBBF-4091-84B0-A27E17E3C07E}" presName="aSpace" presStyleCnt="0"/>
      <dgm:spPr/>
    </dgm:pt>
  </dgm:ptLst>
  <dgm:cxnLst>
    <dgm:cxn modelId="{E6CA723C-C8E3-4828-B198-37C6467B43C7}" type="presOf" srcId="{CEED91DE-4A85-493E-A5ED-9700A1F7183B}" destId="{6C6FF9C9-6733-4608-8AA2-0D6B18E64F62}" srcOrd="0" destOrd="0" presId="urn:microsoft.com/office/officeart/2005/8/layout/pyramid2"/>
    <dgm:cxn modelId="{F7057144-4D10-41C8-8568-924619D02BAA}" type="presOf" srcId="{CA5E6B98-CBBF-4091-84B0-A27E17E3C07E}" destId="{975F9695-5759-4E8E-B081-53D696666DF1}" srcOrd="0" destOrd="0" presId="urn:microsoft.com/office/officeart/2005/8/layout/pyramid2"/>
    <dgm:cxn modelId="{407AC96F-EA4D-4A83-B228-6737409E521F}" type="presOf" srcId="{94755557-D720-43C5-A355-F84641D35E6B}" destId="{12BFD263-17D3-4356-BB3C-8B4C85637225}" srcOrd="0" destOrd="0" presId="urn:microsoft.com/office/officeart/2005/8/layout/pyramid2"/>
    <dgm:cxn modelId="{F4EF8D8C-F78A-458D-BFB2-B1B18BCD129D}" srcId="{CEED91DE-4A85-493E-A5ED-9700A1F7183B}" destId="{CA5E6B98-CBBF-4091-84B0-A27E17E3C07E}" srcOrd="2" destOrd="0" parTransId="{EB62B729-A910-417B-8E50-F3F2915855D3}" sibTransId="{BD4A4018-5336-4D5D-A47E-7336D0611121}"/>
    <dgm:cxn modelId="{514F97CD-14DB-42C2-87E2-D0D843AABAD7}" srcId="{CEED91DE-4A85-493E-A5ED-9700A1F7183B}" destId="{C5F9771E-F1E7-4654-9F77-4826C814BEE8}" srcOrd="0" destOrd="0" parTransId="{0536D790-9985-4DD6-ADFB-F7F4CCA8877A}" sibTransId="{62136E6C-F134-428D-BD17-7FA5A744F4A2}"/>
    <dgm:cxn modelId="{3AC2E6DB-7E61-4F20-A398-B642DFE3DFFE}" srcId="{CEED91DE-4A85-493E-A5ED-9700A1F7183B}" destId="{94755557-D720-43C5-A355-F84641D35E6B}" srcOrd="1" destOrd="0" parTransId="{3FB9167F-7611-40C4-8C17-150A402E5A38}" sibTransId="{B36EC673-9C02-4487-A672-C4FB78A39A6D}"/>
    <dgm:cxn modelId="{4602A1FF-3124-4BFB-9228-4F2A3079DA67}" type="presOf" srcId="{C5F9771E-F1E7-4654-9F77-4826C814BEE8}" destId="{6DEAE91F-EAA9-40CB-8D53-0E6963DD6625}" srcOrd="0" destOrd="0" presId="urn:microsoft.com/office/officeart/2005/8/layout/pyramid2"/>
    <dgm:cxn modelId="{BD68782F-6619-439B-ADE9-186D3C528046}" type="presParOf" srcId="{6C6FF9C9-6733-4608-8AA2-0D6B18E64F62}" destId="{3B02CB79-1AA0-4583-82D0-BDA363575BD0}" srcOrd="0" destOrd="0" presId="urn:microsoft.com/office/officeart/2005/8/layout/pyramid2"/>
    <dgm:cxn modelId="{078C1C9E-425A-4357-8762-6E1634AE5DEE}" type="presParOf" srcId="{6C6FF9C9-6733-4608-8AA2-0D6B18E64F62}" destId="{0EB5F21A-E805-4E36-9561-48494CD39352}" srcOrd="1" destOrd="0" presId="urn:microsoft.com/office/officeart/2005/8/layout/pyramid2"/>
    <dgm:cxn modelId="{E34CE2C1-E3C0-4809-AF9E-7C8CB59BA943}" type="presParOf" srcId="{0EB5F21A-E805-4E36-9561-48494CD39352}" destId="{6DEAE91F-EAA9-40CB-8D53-0E6963DD6625}" srcOrd="0" destOrd="0" presId="urn:microsoft.com/office/officeart/2005/8/layout/pyramid2"/>
    <dgm:cxn modelId="{9E3109BF-AB6D-418C-B199-6E01CA183DA4}" type="presParOf" srcId="{0EB5F21A-E805-4E36-9561-48494CD39352}" destId="{F7AA83C0-C71C-4585-8875-EB39BD5F1C0A}" srcOrd="1" destOrd="0" presId="urn:microsoft.com/office/officeart/2005/8/layout/pyramid2"/>
    <dgm:cxn modelId="{C21F8600-62F7-4AF1-87FC-5D1523D23A60}" type="presParOf" srcId="{0EB5F21A-E805-4E36-9561-48494CD39352}" destId="{12BFD263-17D3-4356-BB3C-8B4C85637225}" srcOrd="2" destOrd="0" presId="urn:microsoft.com/office/officeart/2005/8/layout/pyramid2"/>
    <dgm:cxn modelId="{195DDA64-119A-4AA6-8670-3BDAD21690BF}" type="presParOf" srcId="{0EB5F21A-E805-4E36-9561-48494CD39352}" destId="{0ED42EE2-F598-4E5F-941C-9DF21BCED46B}" srcOrd="3" destOrd="0" presId="urn:microsoft.com/office/officeart/2005/8/layout/pyramid2"/>
    <dgm:cxn modelId="{E89892EF-FF29-4A99-AABD-0FE9604F96AB}" type="presParOf" srcId="{0EB5F21A-E805-4E36-9561-48494CD39352}" destId="{975F9695-5759-4E8E-B081-53D696666DF1}" srcOrd="4" destOrd="0" presId="urn:microsoft.com/office/officeart/2005/8/layout/pyramid2"/>
    <dgm:cxn modelId="{CFA1B9F1-94A9-4089-A7B2-61EC0AC7D1BF}" type="presParOf" srcId="{0EB5F21A-E805-4E36-9561-48494CD39352}" destId="{779CA468-BB7D-4729-BC8A-D4EAA5763810}"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2CB79-1AA0-4583-82D0-BDA363575BD0}">
      <dsp:nvSpPr>
        <dsp:cNvPr id="0" name=""/>
        <dsp:cNvSpPr/>
      </dsp:nvSpPr>
      <dsp:spPr>
        <a:xfrm>
          <a:off x="2875050" y="0"/>
          <a:ext cx="4351338" cy="435133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EAE91F-EAA9-40CB-8D53-0E6963DD6625}">
      <dsp:nvSpPr>
        <dsp:cNvPr id="0" name=""/>
        <dsp:cNvSpPr/>
      </dsp:nvSpPr>
      <dsp:spPr>
        <a:xfrm>
          <a:off x="4931449" y="437470"/>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Colloids</a:t>
          </a:r>
          <a:endParaRPr lang="en-US" sz="3600" b="1" kern="1200" dirty="0"/>
        </a:p>
      </dsp:txBody>
      <dsp:txXfrm>
        <a:off x="4981732" y="487753"/>
        <a:ext cx="2727803" cy="929477"/>
      </dsp:txXfrm>
    </dsp:sp>
    <dsp:sp modelId="{12BFD263-17D3-4356-BB3C-8B4C85637225}">
      <dsp:nvSpPr>
        <dsp:cNvPr id="0" name=""/>
        <dsp:cNvSpPr/>
      </dsp:nvSpPr>
      <dsp:spPr>
        <a:xfrm>
          <a:off x="4931449" y="1596269"/>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Solutions</a:t>
          </a:r>
          <a:endParaRPr lang="en-US" sz="3600" b="1" kern="1200" dirty="0"/>
        </a:p>
      </dsp:txBody>
      <dsp:txXfrm>
        <a:off x="4981732" y="1646552"/>
        <a:ext cx="2727803" cy="929477"/>
      </dsp:txXfrm>
    </dsp:sp>
    <dsp:sp modelId="{975F9695-5759-4E8E-B081-53D696666DF1}">
      <dsp:nvSpPr>
        <dsp:cNvPr id="0" name=""/>
        <dsp:cNvSpPr/>
      </dsp:nvSpPr>
      <dsp:spPr>
        <a:xfrm>
          <a:off x="4931449" y="2755068"/>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Suspensions</a:t>
          </a:r>
          <a:endParaRPr lang="en-US" sz="3600" b="1" kern="1200" dirty="0"/>
        </a:p>
      </dsp:txBody>
      <dsp:txXfrm>
        <a:off x="4981732" y="2805351"/>
        <a:ext cx="2727803" cy="92947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ED70-E898-4F4D-AFC8-8C490CEC6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3DBD3-21EE-40DC-B5AB-484FD4EF7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D62EF-EFF0-4C5F-9A60-81DC89E57B87}"/>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D6F7711D-936D-4AB1-BFA4-92BE7554D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2E11E-9BF7-4147-95A0-B9F247169761}"/>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316474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3109-C8AF-4D19-8314-0FD214791B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4D420-C1FB-44B2-BFBC-C07A1A2F92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76CAF-F8A6-4554-B8F9-825ED462F76E}"/>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C7F01BC4-3451-49D0-B7D5-707EA8252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C7B7F-4B5C-467C-ADAA-4291F0F34C5D}"/>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277178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866F69-553D-4F55-BD4D-A83A393994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4E454-6A2E-4A39-8176-6452EFFC8E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B37FF-EEA2-4E63-996D-6EA069C3DC8F}"/>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DF5692B2-65C7-428D-ACA5-ABFD7D01B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16462-7BF8-49A1-8318-F366A7582E67}"/>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2971424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10/23/2023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99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10/23/2023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735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54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910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30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61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600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3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8E37-A70D-4BDF-9F4D-724741EFA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5BE45D-6DA8-4FDD-973F-0E28021521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A4F63-4F1E-492F-A7AA-46EF138150FF}"/>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D7B93D13-D291-4A2F-A4B3-114BCE485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EAB93-9788-4511-95FA-859560659715}"/>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422607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1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24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10/23/2023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97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B5C7-7B49-4368-92C7-79F07CA30F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A540F0-C444-4691-81ED-789C184A21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FF87F-2D96-45FB-B5E7-6B8D22F0C64D}"/>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583D8E5A-C2F9-4A95-8D56-0B207FBED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6CD71-937D-4B50-8562-451980652A35}"/>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374886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D422-9E68-4185-9900-09C2E145E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25237C-6230-4C87-B8BC-ACB38F2406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D5A5C-D630-43E5-9D16-5E6E3C82A9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5DE419-006A-4C6A-A960-8E60045D298F}"/>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6" name="Footer Placeholder 5">
            <a:extLst>
              <a:ext uri="{FF2B5EF4-FFF2-40B4-BE49-F238E27FC236}">
                <a16:creationId xmlns:a16="http://schemas.microsoft.com/office/drawing/2014/main" id="{DF942F13-BED5-4C8A-9B41-5FE843347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630EE-68FE-45F9-8E63-F6D2079FB472}"/>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61732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6AD9-97D8-4039-A93F-56E3F66193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F37192-71FF-4AF2-8C40-579B0244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B6B034-6DAC-46D1-9276-77B2D9510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9F225-C991-49B6-BFDA-5C9001F71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2C0D5-CDEE-45FC-BECC-F85E7CA51A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C60F02-E0CF-49D6-B21A-BEF69D5A5417}"/>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8" name="Footer Placeholder 7">
            <a:extLst>
              <a:ext uri="{FF2B5EF4-FFF2-40B4-BE49-F238E27FC236}">
                <a16:creationId xmlns:a16="http://schemas.microsoft.com/office/drawing/2014/main" id="{DB44C669-CFCA-49CE-9A86-23C719E2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CE558-B9EC-43A9-A9B1-B2B556F20A5C}"/>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45691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846F8-6800-41BC-995D-79175CAC1D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E4152-4A6C-41B2-88AC-342459C13DC2}"/>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4" name="Footer Placeholder 3">
            <a:extLst>
              <a:ext uri="{FF2B5EF4-FFF2-40B4-BE49-F238E27FC236}">
                <a16:creationId xmlns:a16="http://schemas.microsoft.com/office/drawing/2014/main" id="{F4988D20-9C34-436B-9FB6-20878696D4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DCF33F-BD3A-42D8-8C9A-F235D8C295F7}"/>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128212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6AB52-4BD6-45C6-BBB9-6CCE5D75B92E}"/>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3" name="Footer Placeholder 2">
            <a:extLst>
              <a:ext uri="{FF2B5EF4-FFF2-40B4-BE49-F238E27FC236}">
                <a16:creationId xmlns:a16="http://schemas.microsoft.com/office/drawing/2014/main" id="{065AF1ED-8272-4D89-AB54-855204207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A1A747-9450-4060-8079-B0798824F7C6}"/>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391577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C8E7-60D2-4B52-A20D-68E63FC97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E62E2C-87AD-4804-BB96-6F52A93ED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17D5A-315E-4845-89E5-DDDEB54AE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93505B-B815-4A36-BB0C-48AB7801BACA}"/>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6" name="Footer Placeholder 5">
            <a:extLst>
              <a:ext uri="{FF2B5EF4-FFF2-40B4-BE49-F238E27FC236}">
                <a16:creationId xmlns:a16="http://schemas.microsoft.com/office/drawing/2014/main" id="{D37C2E79-65AE-48BF-95EE-285F1C6B9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4CA0E-D21D-4920-A5B9-435E1F6EB67E}"/>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1894062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4AC9-DE5D-40F1-9F7C-EF82A8C000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3DB369-9F4F-4D01-B9E7-47A2E61825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894968-9618-4A58-B6B0-535C91695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4036F-E338-4057-B0F8-708CDBA4E99C}"/>
              </a:ext>
            </a:extLst>
          </p:cNvPr>
          <p:cNvSpPr>
            <a:spLocks noGrp="1"/>
          </p:cNvSpPr>
          <p:nvPr>
            <p:ph type="dt" sz="half" idx="10"/>
          </p:nvPr>
        </p:nvSpPr>
        <p:spPr/>
        <p:txBody>
          <a:bodyPr/>
          <a:lstStyle/>
          <a:p>
            <a:fld id="{F979606D-BB4B-43E9-93E6-3B8C4AB12687}" type="datetimeFigureOut">
              <a:rPr lang="en-US" smtClean="0"/>
              <a:t>10/23/2023</a:t>
            </a:fld>
            <a:endParaRPr lang="en-US"/>
          </a:p>
        </p:txBody>
      </p:sp>
      <p:sp>
        <p:nvSpPr>
          <p:cNvPr id="6" name="Footer Placeholder 5">
            <a:extLst>
              <a:ext uri="{FF2B5EF4-FFF2-40B4-BE49-F238E27FC236}">
                <a16:creationId xmlns:a16="http://schemas.microsoft.com/office/drawing/2014/main" id="{EC7B8148-9485-48BB-882D-89EB6DE61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EDCC21-9947-4DF0-A78A-78C31959BE46}"/>
              </a:ext>
            </a:extLst>
          </p:cNvPr>
          <p:cNvSpPr>
            <a:spLocks noGrp="1"/>
          </p:cNvSpPr>
          <p:nvPr>
            <p:ph type="sldNum" sz="quarter" idx="12"/>
          </p:nvPr>
        </p:nvSpPr>
        <p:spPr/>
        <p:txBody>
          <a:bodyPr/>
          <a:lstStyle/>
          <a:p>
            <a:fld id="{796A9B80-5EAE-4363-9503-C71A018AE1F3}" type="slidenum">
              <a:rPr lang="en-US" smtClean="0"/>
              <a:t>‹#›</a:t>
            </a:fld>
            <a:endParaRPr lang="en-US"/>
          </a:p>
        </p:txBody>
      </p:sp>
    </p:spTree>
    <p:extLst>
      <p:ext uri="{BB962C8B-B14F-4D97-AF65-F5344CB8AC3E}">
        <p14:creationId xmlns:p14="http://schemas.microsoft.com/office/powerpoint/2010/main" val="3716142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5CF950-DF1B-4CC8-98CD-D2A0589CF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63140-AE0C-4488-97A1-85EC0DF60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C08E8-2EDA-46AD-81E4-00EDEC778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606D-BB4B-43E9-93E6-3B8C4AB12687}" type="datetimeFigureOut">
              <a:rPr lang="en-US" smtClean="0"/>
              <a:t>10/23/2023</a:t>
            </a:fld>
            <a:endParaRPr lang="en-US"/>
          </a:p>
        </p:txBody>
      </p:sp>
      <p:sp>
        <p:nvSpPr>
          <p:cNvPr id="5" name="Footer Placeholder 4">
            <a:extLst>
              <a:ext uri="{FF2B5EF4-FFF2-40B4-BE49-F238E27FC236}">
                <a16:creationId xmlns:a16="http://schemas.microsoft.com/office/drawing/2014/main" id="{72149250-4292-4EFB-91B9-C4CB3AE4B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49AB97-1DF8-4F9C-98B9-2247C6024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A9B80-5EAE-4363-9503-C71A018AE1F3}" type="slidenum">
              <a:rPr lang="en-US" smtClean="0"/>
              <a:t>‹#›</a:t>
            </a:fld>
            <a:endParaRPr lang="en-US"/>
          </a:p>
        </p:txBody>
      </p:sp>
    </p:spTree>
    <p:extLst>
      <p:ext uri="{BB962C8B-B14F-4D97-AF65-F5344CB8AC3E}">
        <p14:creationId xmlns:p14="http://schemas.microsoft.com/office/powerpoint/2010/main" val="3184355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10/23/2023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057763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00B05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1C06-24AC-4455-BFFE-B22A7104F649}"/>
              </a:ext>
            </a:extLst>
          </p:cNvPr>
          <p:cNvSpPr>
            <a:spLocks noGrp="1"/>
          </p:cNvSpPr>
          <p:nvPr>
            <p:ph type="ctrTitle"/>
          </p:nvPr>
        </p:nvSpPr>
        <p:spPr>
          <a:xfrm>
            <a:off x="1626637" y="2248678"/>
            <a:ext cx="8487747" cy="2150060"/>
          </a:xfrm>
        </p:spPr>
        <p:txBody>
          <a:bodyPr>
            <a:normAutofit fontScale="90000"/>
          </a:bodyPr>
          <a:lstStyle/>
          <a:p>
            <a:r>
              <a:rPr lang="en-GB" sz="6600" b="1" dirty="0">
                <a:solidFill>
                  <a:srgbClr val="7030A0"/>
                </a:solidFill>
              </a:rPr>
              <a:t>Topic 2 Lesson 1</a:t>
            </a:r>
            <a:br>
              <a:rPr lang="en-GB" sz="6600" b="1" dirty="0">
                <a:solidFill>
                  <a:srgbClr val="7030A0"/>
                </a:solidFill>
              </a:rPr>
            </a:br>
            <a:r>
              <a:rPr lang="en-GB" sz="6600" b="1" dirty="0">
                <a:solidFill>
                  <a:srgbClr val="7030A0"/>
                </a:solidFill>
              </a:rPr>
              <a:t>Mixtures and Solutions</a:t>
            </a:r>
            <a:br>
              <a:rPr lang="en-GB" sz="6600" b="1" dirty="0">
                <a:solidFill>
                  <a:srgbClr val="7030A0"/>
                </a:solidFill>
              </a:rPr>
            </a:br>
            <a:r>
              <a:rPr lang="en-GB" sz="6600" b="1" dirty="0">
                <a:solidFill>
                  <a:srgbClr val="7030A0"/>
                </a:solidFill>
              </a:rPr>
              <a:t>Textbook pg.68-75</a:t>
            </a:r>
            <a:endParaRPr lang="en-US" sz="6600" b="1" dirty="0">
              <a:solidFill>
                <a:srgbClr val="7030A0"/>
              </a:solidFill>
            </a:endParaRPr>
          </a:p>
        </p:txBody>
      </p:sp>
    </p:spTree>
    <p:extLst>
      <p:ext uri="{BB962C8B-B14F-4D97-AF65-F5344CB8AC3E}">
        <p14:creationId xmlns:p14="http://schemas.microsoft.com/office/powerpoint/2010/main" val="1656727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B2A99-2B04-4A24-951C-579E834F28EF}"/>
              </a:ext>
            </a:extLst>
          </p:cNvPr>
          <p:cNvSpPr>
            <a:spLocks noGrp="1"/>
          </p:cNvSpPr>
          <p:nvPr>
            <p:ph idx="1"/>
          </p:nvPr>
        </p:nvSpPr>
        <p:spPr>
          <a:xfrm>
            <a:off x="0" y="140676"/>
            <a:ext cx="5922498" cy="671732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bg1"/>
            </a:glow>
          </a:effectLst>
        </p:spPr>
        <p:txBody>
          <a:bodyPr>
            <a:normAutofit/>
          </a:bodyPr>
          <a:lstStyle/>
          <a:p>
            <a:pPr marL="342900" indent="-342900">
              <a:buFont typeface="+mj-lt"/>
              <a:buAutoNum type="arabicPeriod"/>
            </a:pPr>
            <a:r>
              <a:rPr lang="en-US" sz="2800" b="1" dirty="0">
                <a:solidFill>
                  <a:srgbClr val="00B050"/>
                </a:solidFill>
                <a:effectLst/>
                <a:latin typeface="ArialMT"/>
                <a:ea typeface="Malgun Gothic" panose="020B0503020000020004" pitchFamily="34" charset="-127"/>
                <a:cs typeface="Arial" panose="020B0604020202020204" pitchFamily="34" charset="0"/>
              </a:rPr>
              <a:t> Mixtures that contain particles of </a:t>
            </a: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different sizes</a:t>
            </a:r>
            <a:r>
              <a:rPr lang="en-US" sz="2800" b="1" dirty="0">
                <a:solidFill>
                  <a:srgbClr val="00B050"/>
                </a:solidFill>
                <a:effectLst/>
                <a:latin typeface="ArialMT"/>
                <a:ea typeface="Malgun Gothic" panose="020B0503020000020004" pitchFamily="34" charset="-127"/>
                <a:cs typeface="Arial" panose="020B0604020202020204" pitchFamily="34" charset="0"/>
              </a:rPr>
              <a:t>, for example, can be </a:t>
            </a: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filtered</a:t>
            </a:r>
            <a:r>
              <a:rPr lang="en-US" sz="2800" b="1" dirty="0">
                <a:solidFill>
                  <a:srgbClr val="00B050"/>
                </a:solidFill>
                <a:effectLst/>
                <a:latin typeface="ArialMT"/>
                <a:ea typeface="Malgun Gothic" panose="020B0503020000020004" pitchFamily="34" charset="-127"/>
                <a:cs typeface="Arial" panose="020B0604020202020204" pitchFamily="34" charset="0"/>
              </a:rPr>
              <a:t> so the larger particles are removed from the mixture. </a:t>
            </a:r>
          </a:p>
          <a:p>
            <a:pPr marL="342900" indent="-342900">
              <a:buFont typeface="+mj-lt"/>
              <a:buAutoNum type="arabicPeriod"/>
            </a:pPr>
            <a:r>
              <a:rPr lang="en-US" sz="2800" b="1" dirty="0">
                <a:solidFill>
                  <a:srgbClr val="00B050"/>
                </a:solidFill>
                <a:effectLst/>
                <a:latin typeface="ArialMT"/>
                <a:ea typeface="Malgun Gothic" panose="020B0503020000020004" pitchFamily="34" charset="-127"/>
                <a:cs typeface="Arial" panose="020B0604020202020204" pitchFamily="34" charset="0"/>
              </a:rPr>
              <a:t>Mixtures that have </a:t>
            </a: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magnetic</a:t>
            </a:r>
            <a:r>
              <a:rPr lang="en-US" sz="2800" b="1" dirty="0">
                <a:solidFill>
                  <a:srgbClr val="00B050"/>
                </a:solidFill>
                <a:effectLst/>
                <a:latin typeface="ArialMT"/>
                <a:ea typeface="Malgun Gothic" panose="020B0503020000020004" pitchFamily="34" charset="-127"/>
                <a:cs typeface="Arial" panose="020B0604020202020204" pitchFamily="34" charset="0"/>
              </a:rPr>
              <a:t> components can be separated with a </a:t>
            </a: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magnet.</a:t>
            </a:r>
            <a:r>
              <a:rPr lang="en-US" sz="2800" b="1" dirty="0">
                <a:solidFill>
                  <a:srgbClr val="00B050"/>
                </a:solidFill>
                <a:effectLst/>
                <a:latin typeface="ArialMT"/>
                <a:ea typeface="Malgun Gothic" panose="020B0503020000020004" pitchFamily="34" charset="-127"/>
                <a:cs typeface="Arial" panose="020B0604020202020204" pitchFamily="34" charset="0"/>
              </a:rPr>
              <a:t> </a:t>
            </a:r>
          </a:p>
          <a:p>
            <a:pPr marL="342900" indent="-342900">
              <a:buFont typeface="+mj-lt"/>
              <a:buAutoNum type="arabicPeriod"/>
            </a:pP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Liquid mixtures </a:t>
            </a:r>
            <a:r>
              <a:rPr lang="en-US" sz="2800" b="1" dirty="0">
                <a:solidFill>
                  <a:srgbClr val="00B050"/>
                </a:solidFill>
                <a:effectLst/>
                <a:latin typeface="ArialMT"/>
                <a:ea typeface="Malgun Gothic" panose="020B0503020000020004" pitchFamily="34" charset="-127"/>
                <a:cs typeface="Arial" panose="020B0604020202020204" pitchFamily="34" charset="0"/>
              </a:rPr>
              <a:t>can be heated until some components </a:t>
            </a:r>
            <a:r>
              <a:rPr lang="en-US" sz="2800" b="1" dirty="0">
                <a:solidFill>
                  <a:srgbClr val="00B050"/>
                </a:solidFill>
                <a:effectLst/>
                <a:highlight>
                  <a:srgbClr val="FFFF00"/>
                </a:highlight>
                <a:latin typeface="ArialMT"/>
                <a:ea typeface="Malgun Gothic" panose="020B0503020000020004" pitchFamily="34" charset="-127"/>
                <a:cs typeface="Arial" panose="020B0604020202020204" pitchFamily="34" charset="0"/>
              </a:rPr>
              <a:t>evaporate</a:t>
            </a:r>
            <a:r>
              <a:rPr lang="en-US" sz="2800" b="1" dirty="0">
                <a:solidFill>
                  <a:srgbClr val="00B050"/>
                </a:solidFill>
                <a:effectLst/>
                <a:latin typeface="ArialMT"/>
                <a:ea typeface="Malgun Gothic" panose="020B0503020000020004" pitchFamily="34" charset="-127"/>
                <a:cs typeface="Arial" panose="020B0604020202020204" pitchFamily="34" charset="0"/>
              </a:rPr>
              <a:t> and others are left behind as solids.</a:t>
            </a:r>
            <a:endParaRPr lang="en-US" sz="2800" b="1" dirty="0">
              <a:solidFill>
                <a:srgbClr val="00B050"/>
              </a:solidFill>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28DD65D0-112B-4E6F-AA7B-A00295DFD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7" y="-61451"/>
            <a:ext cx="2499653" cy="2580839"/>
          </a:xfrm>
          <a:prstGeom prst="rect">
            <a:avLst/>
          </a:prstGeom>
        </p:spPr>
      </p:pic>
      <p:pic>
        <p:nvPicPr>
          <p:cNvPr id="7" name="Picture 4" descr="2. Separation techniques for mixtures - Maristas Checkpoint">
            <a:extLst>
              <a:ext uri="{FF2B5EF4-FFF2-40B4-BE49-F238E27FC236}">
                <a16:creationId xmlns:a16="http://schemas.microsoft.com/office/drawing/2014/main" id="{8B62F2F8-CF49-4904-B961-112701FA9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730" y="30480"/>
            <a:ext cx="3278654" cy="28201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ow can we Separate a Mixture of a Solid and a Liquid using Evaporation - A  Plus Topper">
            <a:extLst>
              <a:ext uri="{FF2B5EF4-FFF2-40B4-BE49-F238E27FC236}">
                <a16:creationId xmlns:a16="http://schemas.microsoft.com/office/drawing/2014/main" id="{FF85D199-AAC7-43F8-8E21-45429DFF8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20134"/>
            <a:ext cx="6096000" cy="408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45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299D-054B-4A02-8D55-624BEB60C33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66780DF-8388-460C-8178-21B737A73661}"/>
              </a:ext>
            </a:extLst>
          </p:cNvPr>
          <p:cNvPicPr>
            <a:picLocks noGrp="1" noChangeAspect="1"/>
          </p:cNvPicPr>
          <p:nvPr>
            <p:ph idx="1"/>
          </p:nvPr>
        </p:nvPicPr>
        <p:blipFill rotWithShape="1">
          <a:blip r:embed="rId2"/>
          <a:srcRect l="1408" t="21411" r="43153" b="45613"/>
          <a:stretch/>
        </p:blipFill>
        <p:spPr>
          <a:xfrm>
            <a:off x="253218" y="140677"/>
            <a:ext cx="11802794" cy="2686929"/>
          </a:xfrm>
          <a:prstGeom prst="rect">
            <a:avLst/>
          </a:prstGeom>
        </p:spPr>
      </p:pic>
      <p:pic>
        <p:nvPicPr>
          <p:cNvPr id="5" name="Picture 4">
            <a:extLst>
              <a:ext uri="{FF2B5EF4-FFF2-40B4-BE49-F238E27FC236}">
                <a16:creationId xmlns:a16="http://schemas.microsoft.com/office/drawing/2014/main" id="{7ECBABB0-2519-4914-9664-E47FB568273A}"/>
              </a:ext>
            </a:extLst>
          </p:cNvPr>
          <p:cNvPicPr>
            <a:picLocks noChangeAspect="1"/>
          </p:cNvPicPr>
          <p:nvPr/>
        </p:nvPicPr>
        <p:blipFill rotWithShape="1">
          <a:blip r:embed="rId3"/>
          <a:srcRect l="2076" t="19268" r="43809" b="12391"/>
          <a:stretch/>
        </p:blipFill>
        <p:spPr>
          <a:xfrm>
            <a:off x="393895" y="2827606"/>
            <a:ext cx="11662117" cy="4030394"/>
          </a:xfrm>
          <a:prstGeom prst="rect">
            <a:avLst/>
          </a:prstGeom>
        </p:spPr>
      </p:pic>
      <p:sp>
        <p:nvSpPr>
          <p:cNvPr id="3" name="TextBox 2">
            <a:extLst>
              <a:ext uri="{FF2B5EF4-FFF2-40B4-BE49-F238E27FC236}">
                <a16:creationId xmlns:a16="http://schemas.microsoft.com/office/drawing/2014/main" id="{C72FE13F-9157-D460-35AC-E89A556EF8E5}"/>
              </a:ext>
            </a:extLst>
          </p:cNvPr>
          <p:cNvSpPr txBox="1"/>
          <p:nvPr/>
        </p:nvSpPr>
        <p:spPr>
          <a:xfrm>
            <a:off x="5276166" y="140677"/>
            <a:ext cx="1354406" cy="523220"/>
          </a:xfrm>
          <a:prstGeom prst="rect">
            <a:avLst/>
          </a:prstGeom>
          <a:noFill/>
        </p:spPr>
        <p:txBody>
          <a:bodyPr wrap="square" rtlCol="0">
            <a:spAutoFit/>
          </a:bodyPr>
          <a:lstStyle/>
          <a:p>
            <a:r>
              <a:rPr lang="en-US" sz="2800" b="1" dirty="0">
                <a:highlight>
                  <a:srgbClr val="FFFF00"/>
                </a:highlight>
              </a:rPr>
              <a:t>Pg.70</a:t>
            </a:r>
          </a:p>
        </p:txBody>
      </p:sp>
    </p:spTree>
    <p:extLst>
      <p:ext uri="{BB962C8B-B14F-4D97-AF65-F5344CB8AC3E}">
        <p14:creationId xmlns:p14="http://schemas.microsoft.com/office/powerpoint/2010/main" val="253572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CE64-29F3-45B9-8DDD-06AED8CD9D2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EB5B951-DD51-480D-BD4E-A310C56EAD20}"/>
              </a:ext>
            </a:extLst>
          </p:cNvPr>
          <p:cNvPicPr>
            <a:picLocks noGrp="1" noChangeAspect="1"/>
          </p:cNvPicPr>
          <p:nvPr>
            <p:ph idx="1"/>
          </p:nvPr>
        </p:nvPicPr>
        <p:blipFill rotWithShape="1">
          <a:blip r:embed="rId2"/>
          <a:srcRect l="1884" t="19869" r="43323" b="13433"/>
          <a:stretch/>
        </p:blipFill>
        <p:spPr>
          <a:xfrm>
            <a:off x="225288" y="225287"/>
            <a:ext cx="3922642" cy="3816626"/>
          </a:xfrm>
          <a:prstGeom prst="rect">
            <a:avLst/>
          </a:prstGeom>
        </p:spPr>
      </p:pic>
      <p:pic>
        <p:nvPicPr>
          <p:cNvPr id="5" name="Picture 4">
            <a:extLst>
              <a:ext uri="{FF2B5EF4-FFF2-40B4-BE49-F238E27FC236}">
                <a16:creationId xmlns:a16="http://schemas.microsoft.com/office/drawing/2014/main" id="{C154C057-4ECE-4EDD-958B-B7F326186F48}"/>
              </a:ext>
            </a:extLst>
          </p:cNvPr>
          <p:cNvPicPr>
            <a:picLocks noChangeAspect="1"/>
          </p:cNvPicPr>
          <p:nvPr/>
        </p:nvPicPr>
        <p:blipFill rotWithShape="1">
          <a:blip r:embed="rId3"/>
          <a:srcRect l="6875" t="19310" r="47717" b="12832"/>
          <a:stretch/>
        </p:blipFill>
        <p:spPr>
          <a:xfrm>
            <a:off x="4147931" y="225287"/>
            <a:ext cx="4399722" cy="3816626"/>
          </a:xfrm>
          <a:prstGeom prst="rect">
            <a:avLst/>
          </a:prstGeom>
        </p:spPr>
      </p:pic>
      <p:pic>
        <p:nvPicPr>
          <p:cNvPr id="6" name="Picture 5">
            <a:extLst>
              <a:ext uri="{FF2B5EF4-FFF2-40B4-BE49-F238E27FC236}">
                <a16:creationId xmlns:a16="http://schemas.microsoft.com/office/drawing/2014/main" id="{C55096E2-8BA8-4034-87BA-D81514F46853}"/>
              </a:ext>
            </a:extLst>
          </p:cNvPr>
          <p:cNvPicPr>
            <a:picLocks noChangeAspect="1"/>
          </p:cNvPicPr>
          <p:nvPr/>
        </p:nvPicPr>
        <p:blipFill rotWithShape="1">
          <a:blip r:embed="rId4"/>
          <a:srcRect l="11006" t="18982" r="52609" b="12446"/>
          <a:stretch/>
        </p:blipFill>
        <p:spPr>
          <a:xfrm>
            <a:off x="8693425" y="225287"/>
            <a:ext cx="3498575" cy="3816626"/>
          </a:xfrm>
          <a:prstGeom prst="rect">
            <a:avLst/>
          </a:prstGeom>
        </p:spPr>
      </p:pic>
      <p:sp>
        <p:nvSpPr>
          <p:cNvPr id="7" name="TextBox 6">
            <a:extLst>
              <a:ext uri="{FF2B5EF4-FFF2-40B4-BE49-F238E27FC236}">
                <a16:creationId xmlns:a16="http://schemas.microsoft.com/office/drawing/2014/main" id="{A4A7CCD4-9D43-4A51-AA73-2421E4991429}"/>
              </a:ext>
            </a:extLst>
          </p:cNvPr>
          <p:cNvSpPr txBox="1"/>
          <p:nvPr/>
        </p:nvSpPr>
        <p:spPr>
          <a:xfrm>
            <a:off x="4293702" y="3578086"/>
            <a:ext cx="1245704" cy="400110"/>
          </a:xfrm>
          <a:prstGeom prst="rect">
            <a:avLst/>
          </a:prstGeom>
          <a:noFill/>
        </p:spPr>
        <p:txBody>
          <a:bodyPr wrap="square" rtlCol="0">
            <a:spAutoFit/>
          </a:bodyPr>
          <a:lstStyle/>
          <a:p>
            <a:r>
              <a:rPr lang="en-GB" sz="2000" b="1" dirty="0"/>
              <a:t>Saltwater</a:t>
            </a:r>
            <a:endParaRPr lang="en-US" sz="2000" b="1" dirty="0"/>
          </a:p>
        </p:txBody>
      </p:sp>
      <p:sp>
        <p:nvSpPr>
          <p:cNvPr id="9" name="TextBox 8">
            <a:extLst>
              <a:ext uri="{FF2B5EF4-FFF2-40B4-BE49-F238E27FC236}">
                <a16:creationId xmlns:a16="http://schemas.microsoft.com/office/drawing/2014/main" id="{68FFCF0C-504A-4CE0-8E9F-81D02694B7BB}"/>
              </a:ext>
            </a:extLst>
          </p:cNvPr>
          <p:cNvSpPr txBox="1"/>
          <p:nvPr/>
        </p:nvSpPr>
        <p:spPr>
          <a:xfrm>
            <a:off x="8693425" y="25232"/>
            <a:ext cx="1563758" cy="400110"/>
          </a:xfrm>
          <a:prstGeom prst="rect">
            <a:avLst/>
          </a:prstGeom>
          <a:noFill/>
        </p:spPr>
        <p:txBody>
          <a:bodyPr wrap="square" rtlCol="0">
            <a:spAutoFit/>
          </a:bodyPr>
          <a:lstStyle/>
          <a:p>
            <a:r>
              <a:rPr lang="en-GB" sz="2000" b="1" dirty="0"/>
              <a:t>Mud water</a:t>
            </a:r>
            <a:endParaRPr lang="en-US" sz="2000" b="1" dirty="0"/>
          </a:p>
        </p:txBody>
      </p:sp>
      <p:pic>
        <p:nvPicPr>
          <p:cNvPr id="3" name="Picture 2">
            <a:extLst>
              <a:ext uri="{FF2B5EF4-FFF2-40B4-BE49-F238E27FC236}">
                <a16:creationId xmlns:a16="http://schemas.microsoft.com/office/drawing/2014/main" id="{6A794D48-B0B1-4CC3-9715-78EF7D61D46A}"/>
              </a:ext>
            </a:extLst>
          </p:cNvPr>
          <p:cNvPicPr>
            <a:picLocks noChangeAspect="1"/>
          </p:cNvPicPr>
          <p:nvPr/>
        </p:nvPicPr>
        <p:blipFill rotWithShape="1">
          <a:blip r:embed="rId5"/>
          <a:srcRect l="43385" t="22346" r="35570" b="63083"/>
          <a:stretch/>
        </p:blipFill>
        <p:spPr>
          <a:xfrm>
            <a:off x="0" y="4102874"/>
            <a:ext cx="4147930" cy="2816086"/>
          </a:xfrm>
          <a:prstGeom prst="rect">
            <a:avLst/>
          </a:prstGeom>
        </p:spPr>
      </p:pic>
      <p:pic>
        <p:nvPicPr>
          <p:cNvPr id="8" name="Picture 7">
            <a:extLst>
              <a:ext uri="{FF2B5EF4-FFF2-40B4-BE49-F238E27FC236}">
                <a16:creationId xmlns:a16="http://schemas.microsoft.com/office/drawing/2014/main" id="{DED07D65-E84A-4BBE-8BE9-CFD422261197}"/>
              </a:ext>
            </a:extLst>
          </p:cNvPr>
          <p:cNvPicPr>
            <a:picLocks noChangeAspect="1"/>
          </p:cNvPicPr>
          <p:nvPr/>
        </p:nvPicPr>
        <p:blipFill rotWithShape="1">
          <a:blip r:embed="rId5"/>
          <a:srcRect l="43500" t="38353" r="35499" b="47825"/>
          <a:stretch/>
        </p:blipFill>
        <p:spPr>
          <a:xfrm>
            <a:off x="4242119" y="4041914"/>
            <a:ext cx="4305533" cy="2816086"/>
          </a:xfrm>
          <a:prstGeom prst="rect">
            <a:avLst/>
          </a:prstGeom>
        </p:spPr>
      </p:pic>
      <p:pic>
        <p:nvPicPr>
          <p:cNvPr id="10" name="Picture 9">
            <a:extLst>
              <a:ext uri="{FF2B5EF4-FFF2-40B4-BE49-F238E27FC236}">
                <a16:creationId xmlns:a16="http://schemas.microsoft.com/office/drawing/2014/main" id="{C24ECD1F-16DF-42C6-B3B5-8F1C8C449B37}"/>
              </a:ext>
            </a:extLst>
          </p:cNvPr>
          <p:cNvPicPr>
            <a:picLocks noChangeAspect="1"/>
          </p:cNvPicPr>
          <p:nvPr/>
        </p:nvPicPr>
        <p:blipFill rotWithShape="1">
          <a:blip r:embed="rId5"/>
          <a:srcRect l="43730" t="54362" r="35571" b="32504"/>
          <a:stretch/>
        </p:blipFill>
        <p:spPr>
          <a:xfrm>
            <a:off x="8693425" y="4041913"/>
            <a:ext cx="3498574" cy="2790855"/>
          </a:xfrm>
          <a:prstGeom prst="rect">
            <a:avLst/>
          </a:prstGeom>
        </p:spPr>
      </p:pic>
      <p:sp>
        <p:nvSpPr>
          <p:cNvPr id="11" name="TextBox 10">
            <a:extLst>
              <a:ext uri="{FF2B5EF4-FFF2-40B4-BE49-F238E27FC236}">
                <a16:creationId xmlns:a16="http://schemas.microsoft.com/office/drawing/2014/main" id="{E883D0AD-9A57-A86D-DE48-591F8C1A711C}"/>
              </a:ext>
            </a:extLst>
          </p:cNvPr>
          <p:cNvSpPr txBox="1"/>
          <p:nvPr/>
        </p:nvSpPr>
        <p:spPr>
          <a:xfrm>
            <a:off x="5276166" y="140677"/>
            <a:ext cx="1354406" cy="523220"/>
          </a:xfrm>
          <a:prstGeom prst="rect">
            <a:avLst/>
          </a:prstGeom>
          <a:noFill/>
        </p:spPr>
        <p:txBody>
          <a:bodyPr wrap="square" rtlCol="0">
            <a:spAutoFit/>
          </a:bodyPr>
          <a:lstStyle/>
          <a:p>
            <a:r>
              <a:rPr lang="en-US" sz="2800" b="1" dirty="0">
                <a:highlight>
                  <a:srgbClr val="FFFF00"/>
                </a:highlight>
              </a:rPr>
              <a:t>Pg.70</a:t>
            </a:r>
          </a:p>
        </p:txBody>
      </p:sp>
    </p:spTree>
    <p:extLst>
      <p:ext uri="{BB962C8B-B14F-4D97-AF65-F5344CB8AC3E}">
        <p14:creationId xmlns:p14="http://schemas.microsoft.com/office/powerpoint/2010/main" val="26384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BEBF-65D0-4D8A-AA2B-72D8EBD1C3AB}"/>
              </a:ext>
            </a:extLst>
          </p:cNvPr>
          <p:cNvSpPr>
            <a:spLocks noGrp="1"/>
          </p:cNvSpPr>
          <p:nvPr>
            <p:ph type="title"/>
          </p:nvPr>
        </p:nvSpPr>
        <p:spPr/>
        <p:txBody>
          <a:bodyPr/>
          <a:lstStyle/>
          <a:p>
            <a:pPr algn="ctr"/>
            <a:r>
              <a:rPr lang="en-US" dirty="0"/>
              <a:t>Separating Mixtures</a:t>
            </a:r>
          </a:p>
        </p:txBody>
      </p:sp>
      <p:pic>
        <p:nvPicPr>
          <p:cNvPr id="1026" name="Picture 2" descr="Blink Activity | BlinkLearning">
            <a:extLst>
              <a:ext uri="{FF2B5EF4-FFF2-40B4-BE49-F238E27FC236}">
                <a16:creationId xmlns:a16="http://schemas.microsoft.com/office/drawing/2014/main" id="{AD37B619-3036-4D74-BA5F-23B78C47D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14" y="3208675"/>
            <a:ext cx="5500277" cy="3365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parts separating mixtures - Clip Art Library">
            <a:extLst>
              <a:ext uri="{FF2B5EF4-FFF2-40B4-BE49-F238E27FC236}">
                <a16:creationId xmlns:a16="http://schemas.microsoft.com/office/drawing/2014/main" id="{A3E4FF72-E0DF-44CC-B2BE-B65887BFB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930" y="2126651"/>
            <a:ext cx="28575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parating Mixtures - Key Stage Wiki">
            <a:extLst>
              <a:ext uri="{FF2B5EF4-FFF2-40B4-BE49-F238E27FC236}">
                <a16:creationId xmlns:a16="http://schemas.microsoft.com/office/drawing/2014/main" id="{65FC93D6-D100-445D-8CD4-4F450B33405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80904" y="2903033"/>
            <a:ext cx="3458058" cy="352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42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6DADA0-7658-4615-B4AD-6E1D291F5D79}"/>
              </a:ext>
            </a:extLst>
          </p:cNvPr>
          <p:cNvSpPr>
            <a:spLocks noGrp="1"/>
          </p:cNvSpPr>
          <p:nvPr>
            <p:ph type="title"/>
          </p:nvPr>
        </p:nvSpPr>
        <p:spPr>
          <a:xfrm>
            <a:off x="838200" y="140677"/>
            <a:ext cx="10515600" cy="1547445"/>
          </a:xfrm>
        </p:spPr>
        <p:txBody>
          <a:bodyPr>
            <a:normAutofit fontScale="90000"/>
          </a:bodyPr>
          <a:lstStyle/>
          <a:p>
            <a:pPr algn="ctr"/>
            <a:r>
              <a:rPr lang="en-US" sz="6000" b="1"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Classifying Mixtures</a:t>
            </a:r>
            <a:br>
              <a:rPr lang="en-US" sz="6000" b="1"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br>
            <a:r>
              <a:rPr lang="en-US" sz="2000" b="1" dirty="0">
                <a:effectLst/>
                <a:latin typeface="ArialMT"/>
                <a:ea typeface="Malgun Gothic" panose="020B0503020000020004" pitchFamily="34" charset="-127"/>
                <a:cs typeface="Arial" panose="020B0604020202020204" pitchFamily="34" charset="0"/>
              </a:rPr>
              <a:t>Honey, oil-and-vinegar salad dressing, and milk are examples of different types of mixtures that may be found on your dinner table. </a:t>
            </a:r>
            <a:br>
              <a:rPr lang="en-US" sz="6000" b="1" dirty="0">
                <a:effectLst/>
                <a:latin typeface="ArialMT"/>
                <a:ea typeface="Malgun Gothic" panose="020B0503020000020004" pitchFamily="34" charset="-127"/>
                <a:cs typeface="Arial" panose="020B0604020202020204" pitchFamily="34" charset="0"/>
              </a:rPr>
            </a:br>
            <a:endParaRPr lang="en-US" sz="6000" b="1" dirty="0">
              <a:solidFill>
                <a:srgbClr val="FF0000"/>
              </a:solidFill>
              <a:effectLst>
                <a:outerShdw blurRad="38100" dist="38100" dir="2700000" algn="tl">
                  <a:srgbClr val="000000">
                    <a:alpha val="43137"/>
                  </a:srgbClr>
                </a:outerShdw>
              </a:effectLst>
            </a:endParaRPr>
          </a:p>
        </p:txBody>
      </p:sp>
      <p:graphicFrame>
        <p:nvGraphicFramePr>
          <p:cNvPr id="8" name="Content Placeholder 7">
            <a:extLst>
              <a:ext uri="{FF2B5EF4-FFF2-40B4-BE49-F238E27FC236}">
                <a16:creationId xmlns:a16="http://schemas.microsoft.com/office/drawing/2014/main" id="{448B115C-0805-409B-ACCF-05C04E6751A9}"/>
              </a:ext>
            </a:extLst>
          </p:cNvPr>
          <p:cNvGraphicFramePr>
            <a:graphicFrameLocks noGrp="1"/>
          </p:cNvGraphicFramePr>
          <p:nvPr>
            <p:ph idx="1"/>
            <p:extLst>
              <p:ext uri="{D42A27DB-BD31-4B8C-83A1-F6EECF244321}">
                <p14:modId xmlns:p14="http://schemas.microsoft.com/office/powerpoint/2010/main" val="15377118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271C3E5A-F5CB-464E-AABA-2149F77F59E4}"/>
              </a:ext>
            </a:extLst>
          </p:cNvPr>
          <p:cNvSpPr txBox="1"/>
          <p:nvPr/>
        </p:nvSpPr>
        <p:spPr>
          <a:xfrm>
            <a:off x="-76200" y="4172921"/>
            <a:ext cx="4268373" cy="1815882"/>
          </a:xfrm>
          <a:prstGeom prst="rect">
            <a:avLst/>
          </a:prstGeom>
          <a:noFill/>
        </p:spPr>
        <p:txBody>
          <a:bodyPr wrap="square" rtlCol="0">
            <a:spAutoFit/>
          </a:bodyPr>
          <a:lstStyle/>
          <a:p>
            <a:pPr algn="ctr"/>
            <a:r>
              <a:rPr lang="en-US" sz="2800" b="1" dirty="0">
                <a:effectLst/>
                <a:latin typeface="ArialMT"/>
                <a:ea typeface="Malgun Gothic" panose="020B0503020000020004" pitchFamily="34" charset="-127"/>
                <a:cs typeface="Arial" panose="020B0604020202020204" pitchFamily="34" charset="0"/>
              </a:rPr>
              <a:t>The three types are defined by the sizes of their particles and how the particles behave. </a:t>
            </a:r>
          </a:p>
        </p:txBody>
      </p:sp>
    </p:spTree>
    <p:extLst>
      <p:ext uri="{BB962C8B-B14F-4D97-AF65-F5344CB8AC3E}">
        <p14:creationId xmlns:p14="http://schemas.microsoft.com/office/powerpoint/2010/main" val="2138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60A99-11E1-4D00-BBAE-EBB411702166}"/>
              </a:ext>
            </a:extLst>
          </p:cNvPr>
          <p:cNvSpPr>
            <a:spLocks noGrp="1"/>
          </p:cNvSpPr>
          <p:nvPr>
            <p:ph idx="1"/>
          </p:nvPr>
        </p:nvSpPr>
        <p:spPr>
          <a:xfrm>
            <a:off x="112542" y="281354"/>
            <a:ext cx="7920110" cy="6576645"/>
          </a:xfrm>
        </p:spPr>
        <p:txBody>
          <a:bodyPr>
            <a:normAutofit/>
          </a:bodyPr>
          <a:lstStyle/>
          <a:p>
            <a:r>
              <a:rPr lang="en-US" sz="4000" b="1" u="sng" dirty="0">
                <a:solidFill>
                  <a:srgbClr val="FF0000"/>
                </a:solidFill>
                <a:effectLst/>
                <a:latin typeface="ArialMT"/>
                <a:ea typeface="Malgun Gothic" panose="020B0503020000020004" pitchFamily="34" charset="-127"/>
                <a:cs typeface="Arial" panose="020B0604020202020204" pitchFamily="34" charset="0"/>
              </a:rPr>
              <a:t>Colloid:</a:t>
            </a:r>
          </a:p>
          <a:p>
            <a:pPr marL="0" indent="0">
              <a:buNone/>
            </a:pPr>
            <a:r>
              <a:rPr lang="en-US" b="1" u="sng" dirty="0">
                <a:latin typeface="ArialMT"/>
                <a:ea typeface="Malgun Gothic" panose="020B0503020000020004" pitchFamily="34" charset="-127"/>
                <a:cs typeface="Arial" panose="020B0604020202020204" pitchFamily="34" charset="0"/>
              </a:rPr>
              <a:t>1. </a:t>
            </a:r>
            <a:r>
              <a:rPr lang="en-US" sz="2800" b="1" u="sng" dirty="0">
                <a:effectLst/>
                <a:latin typeface="ArialMT"/>
                <a:ea typeface="Malgun Gothic" panose="020B0503020000020004" pitchFamily="34" charset="-127"/>
                <a:cs typeface="Arial" panose="020B0604020202020204" pitchFamily="34" charset="0"/>
              </a:rPr>
              <a:t>A c</a:t>
            </a:r>
            <a:r>
              <a:rPr lang="en-US" sz="2800" b="1" u="sng" dirty="0">
                <a:effectLst/>
                <a:highlight>
                  <a:srgbClr val="FFFF00"/>
                </a:highlight>
                <a:latin typeface="ArialMT"/>
                <a:ea typeface="Malgun Gothic" panose="020B0503020000020004" pitchFamily="34" charset="-127"/>
                <a:cs typeface="Arial" panose="020B0604020202020204" pitchFamily="34" charset="0"/>
              </a:rPr>
              <a:t>olloid</a:t>
            </a:r>
            <a:r>
              <a:rPr lang="en-US" sz="2800" b="1" u="sng" dirty="0">
                <a:effectLst/>
                <a:latin typeface="ArialMT"/>
                <a:ea typeface="Malgun Gothic" panose="020B0503020000020004" pitchFamily="34" charset="-127"/>
                <a:cs typeface="Arial" panose="020B0604020202020204" pitchFamily="34" charset="0"/>
              </a:rPr>
              <a:t> </a:t>
            </a:r>
            <a:r>
              <a:rPr lang="en-US" sz="2800" b="1" dirty="0">
                <a:effectLst/>
                <a:latin typeface="ArialMT"/>
                <a:ea typeface="Malgun Gothic" panose="020B0503020000020004" pitchFamily="34" charset="-127"/>
                <a:cs typeface="Arial" panose="020B0604020202020204" pitchFamily="34" charset="0"/>
              </a:rPr>
              <a:t>is a </a:t>
            </a:r>
            <a:r>
              <a:rPr lang="en-US" sz="2800" b="1" dirty="0">
                <a:effectLst/>
                <a:highlight>
                  <a:srgbClr val="FFFF00"/>
                </a:highlight>
                <a:latin typeface="ArialMT"/>
                <a:ea typeface="Malgun Gothic" panose="020B0503020000020004" pitchFamily="34" charset="-127"/>
                <a:cs typeface="Arial" panose="020B0604020202020204" pitchFamily="34" charset="0"/>
              </a:rPr>
              <a:t>HETROGENOUS </a:t>
            </a:r>
            <a:r>
              <a:rPr lang="en-US" sz="2800" b="1" dirty="0">
                <a:effectLst/>
                <a:latin typeface="ArialMT"/>
                <a:ea typeface="Malgun Gothic" panose="020B0503020000020004" pitchFamily="34" charset="-127"/>
                <a:cs typeface="Arial" panose="020B0604020202020204" pitchFamily="34" charset="0"/>
              </a:rPr>
              <a:t>mixture containing small, undissolved particles that </a:t>
            </a:r>
            <a:r>
              <a:rPr lang="en-US" sz="2800" b="1" dirty="0">
                <a:effectLst/>
                <a:highlight>
                  <a:srgbClr val="FFFF00"/>
                </a:highlight>
                <a:latin typeface="ArialMT"/>
                <a:ea typeface="Malgun Gothic" panose="020B0503020000020004" pitchFamily="34" charset="-127"/>
                <a:cs typeface="Arial" panose="020B0604020202020204" pitchFamily="34" charset="0"/>
              </a:rPr>
              <a:t>do not separate or settle out</a:t>
            </a:r>
            <a:r>
              <a:rPr lang="en-US" sz="2800" b="1" dirty="0">
                <a:effectLst/>
                <a:latin typeface="ArialMT"/>
                <a:ea typeface="Malgun Gothic" panose="020B0503020000020004" pitchFamily="34" charset="-127"/>
                <a:cs typeface="Arial" panose="020B0604020202020204" pitchFamily="34" charset="0"/>
              </a:rPr>
              <a:t> if the mixture is undisturbed. </a:t>
            </a:r>
          </a:p>
          <a:p>
            <a:r>
              <a:rPr lang="en-US" sz="2800" b="1" dirty="0">
                <a:effectLst/>
                <a:highlight>
                  <a:srgbClr val="FFFF00"/>
                </a:highlight>
                <a:latin typeface="ArialMT"/>
                <a:ea typeface="Malgun Gothic" panose="020B0503020000020004" pitchFamily="34" charset="-127"/>
                <a:cs typeface="Arial" panose="020B0604020202020204" pitchFamily="34" charset="0"/>
              </a:rPr>
              <a:t>The particles of a colloid are too small to be seen without a microscope, yet they are large enough to scatter a beam of light. This is why they are not clear. </a:t>
            </a:r>
          </a:p>
          <a:p>
            <a:r>
              <a:rPr lang="en-US" sz="2800" b="1" dirty="0">
                <a:effectLst/>
                <a:latin typeface="ArialMT"/>
                <a:ea typeface="Malgun Gothic" panose="020B0503020000020004" pitchFamily="34" charset="-127"/>
                <a:cs typeface="Arial" panose="020B0604020202020204" pitchFamily="34" charset="0"/>
              </a:rPr>
              <a:t>EX: Milk, Paint, whipped cream, fog, and smoke are all colloids. </a:t>
            </a:r>
            <a:br>
              <a:rPr lang="en-US" sz="2800" b="1" dirty="0">
                <a:effectLst/>
                <a:latin typeface="ArialMT"/>
                <a:ea typeface="Malgun Gothic" panose="020B0503020000020004" pitchFamily="34" charset="-127"/>
                <a:cs typeface="Arial" panose="020B0604020202020204" pitchFamily="34" charset="0"/>
              </a:rPr>
            </a:br>
            <a:endParaRPr lang="en-US" b="1" dirty="0"/>
          </a:p>
        </p:txBody>
      </p:sp>
      <p:pic>
        <p:nvPicPr>
          <p:cNvPr id="7170" name="Picture 2" descr="Colloid Examples in Chemistry">
            <a:extLst>
              <a:ext uri="{FF2B5EF4-FFF2-40B4-BE49-F238E27FC236}">
                <a16:creationId xmlns:a16="http://schemas.microsoft.com/office/drawing/2014/main" id="{768CAFDD-1A28-4C3A-AF72-CC0EC6D28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652" y="3924885"/>
            <a:ext cx="4046806" cy="27854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loids and Suspensions | CK-12 Foundation">
            <a:extLst>
              <a:ext uri="{FF2B5EF4-FFF2-40B4-BE49-F238E27FC236}">
                <a16:creationId xmlns:a16="http://schemas.microsoft.com/office/drawing/2014/main" id="{D4880697-E772-4A65-8FEE-6CF3E35FB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112" y="147712"/>
            <a:ext cx="4271888" cy="362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3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FA14-7A74-425E-B2B3-77FBF7676BFC}"/>
              </a:ext>
            </a:extLst>
          </p:cNvPr>
          <p:cNvSpPr>
            <a:spLocks noGrp="1"/>
          </p:cNvSpPr>
          <p:nvPr>
            <p:ph type="title"/>
          </p:nvPr>
        </p:nvSpPr>
        <p:spPr>
          <a:xfrm>
            <a:off x="0" y="-129831"/>
            <a:ext cx="11466342"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2. Suspension:</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E7DACD7-3E69-41F8-AC2A-DB20A3C966E6}"/>
              </a:ext>
            </a:extLst>
          </p:cNvPr>
          <p:cNvSpPr>
            <a:spLocks noGrp="1"/>
          </p:cNvSpPr>
          <p:nvPr>
            <p:ph idx="1"/>
          </p:nvPr>
        </p:nvSpPr>
        <p:spPr>
          <a:xfrm>
            <a:off x="154746" y="942536"/>
            <a:ext cx="6147581" cy="5521591"/>
          </a:xfrm>
        </p:spPr>
        <p:txBody>
          <a:bodyPr>
            <a:normAutofit/>
          </a:bodyPr>
          <a:lstStyle/>
          <a:p>
            <a:r>
              <a:rPr lang="en-US" b="1" dirty="0">
                <a:effectLst/>
                <a:latin typeface="ArialMT"/>
                <a:ea typeface="Malgun Gothic" panose="020B0503020000020004" pitchFamily="34" charset="-127"/>
                <a:cs typeface="Arial" panose="020B0604020202020204" pitchFamily="34" charset="0"/>
              </a:rPr>
              <a:t>A suspension is a mixture with </a:t>
            </a:r>
            <a:r>
              <a:rPr lang="en-US" b="1" dirty="0">
                <a:effectLst/>
                <a:highlight>
                  <a:srgbClr val="FFFF00"/>
                </a:highlight>
                <a:latin typeface="ArialMT"/>
                <a:ea typeface="Malgun Gothic" panose="020B0503020000020004" pitchFamily="34" charset="-127"/>
                <a:cs typeface="Arial" panose="020B0604020202020204" pitchFamily="34" charset="0"/>
              </a:rPr>
              <a:t>particles that can be seen and easily separated by settling or filtration.</a:t>
            </a:r>
          </a:p>
          <a:p>
            <a:r>
              <a:rPr lang="en-US" b="1" dirty="0">
                <a:solidFill>
                  <a:srgbClr val="FF0000"/>
                </a:solidFill>
                <a:effectLst/>
                <a:latin typeface="ArialMT"/>
                <a:ea typeface="Malgun Gothic" panose="020B0503020000020004" pitchFamily="34" charset="-127"/>
                <a:cs typeface="Arial" panose="020B0604020202020204" pitchFamily="34" charset="0"/>
              </a:rPr>
              <a:t>For example, </a:t>
            </a:r>
            <a:r>
              <a:rPr lang="en-US" b="1" dirty="0">
                <a:effectLst/>
                <a:latin typeface="ArialMT"/>
                <a:ea typeface="Malgun Gothic" panose="020B0503020000020004" pitchFamily="34" charset="-127"/>
                <a:cs typeface="Arial" panose="020B0604020202020204" pitchFamily="34" charset="0"/>
              </a:rPr>
              <a:t>a bottle of oil-and-vinegar salad dressing will settle out into its constituent parts if left undisturbed. </a:t>
            </a:r>
          </a:p>
          <a:p>
            <a:r>
              <a:rPr lang="en-US" b="1" dirty="0">
                <a:effectLst/>
                <a:latin typeface="ArialMT"/>
                <a:ea typeface="Malgun Gothic" panose="020B0503020000020004" pitchFamily="34" charset="-127"/>
                <a:cs typeface="Arial" panose="020B0604020202020204" pitchFamily="34" charset="0"/>
              </a:rPr>
              <a:t>Muddy river water.</a:t>
            </a:r>
            <a:endParaRPr lang="en-US"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sz="3200" dirty="0"/>
          </a:p>
        </p:txBody>
      </p:sp>
      <p:pic>
        <p:nvPicPr>
          <p:cNvPr id="4" name="Picture 3">
            <a:extLst>
              <a:ext uri="{FF2B5EF4-FFF2-40B4-BE49-F238E27FC236}">
                <a16:creationId xmlns:a16="http://schemas.microsoft.com/office/drawing/2014/main" id="{188C8274-82D7-4D10-A659-B2638C4825D9}"/>
              </a:ext>
            </a:extLst>
          </p:cNvPr>
          <p:cNvPicPr>
            <a:picLocks noChangeAspect="1"/>
          </p:cNvPicPr>
          <p:nvPr/>
        </p:nvPicPr>
        <p:blipFill rotWithShape="1">
          <a:blip r:embed="rId2"/>
          <a:srcRect l="1038" t="19447" r="43461" b="13418"/>
          <a:stretch/>
        </p:blipFill>
        <p:spPr>
          <a:xfrm>
            <a:off x="6344529" y="2179174"/>
            <a:ext cx="5889674" cy="4678826"/>
          </a:xfrm>
          <a:prstGeom prst="rect">
            <a:avLst/>
          </a:prstGeom>
        </p:spPr>
      </p:pic>
      <p:pic>
        <p:nvPicPr>
          <p:cNvPr id="9218" name="Picture 2" descr="Basic Italian Salad Dressing recipe | Epicurious.com">
            <a:extLst>
              <a:ext uri="{FF2B5EF4-FFF2-40B4-BE49-F238E27FC236}">
                <a16:creationId xmlns:a16="http://schemas.microsoft.com/office/drawing/2014/main" id="{D5C27A3B-8338-4DFB-87D5-C28835C20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27" y="0"/>
            <a:ext cx="5889673" cy="217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6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9988-1259-4ACE-A9F3-EE5145A462B8}"/>
              </a:ext>
            </a:extLst>
          </p:cNvPr>
          <p:cNvSpPr>
            <a:spLocks noGrp="1"/>
          </p:cNvSpPr>
          <p:nvPr>
            <p:ph type="title"/>
          </p:nvPr>
        </p:nvSpPr>
        <p:spPr>
          <a:xfrm>
            <a:off x="152400" y="-135490"/>
            <a:ext cx="10515600" cy="102635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3. Solutions: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04DDBA0-4FA0-46EE-825C-FA57F56D9FB0}"/>
              </a:ext>
            </a:extLst>
          </p:cNvPr>
          <p:cNvSpPr>
            <a:spLocks noGrp="1"/>
          </p:cNvSpPr>
          <p:nvPr>
            <p:ph idx="1"/>
          </p:nvPr>
        </p:nvSpPr>
        <p:spPr>
          <a:xfrm>
            <a:off x="259080" y="890862"/>
            <a:ext cx="10916920" cy="5280233"/>
          </a:xfrm>
        </p:spPr>
        <p:txBody>
          <a:bodyPr>
            <a:normAutofit/>
          </a:bodyPr>
          <a:lstStyle/>
          <a:p>
            <a:r>
              <a:rPr lang="en-US" sz="2000" b="1" dirty="0">
                <a:effectLst/>
                <a:latin typeface="ArialMT"/>
                <a:ea typeface="Malgun Gothic" panose="020B0503020000020004" pitchFamily="34" charset="-127"/>
                <a:cs typeface="Arial" panose="020B0604020202020204" pitchFamily="34" charset="0"/>
              </a:rPr>
              <a:t>Grape juice is one example of a mixture called a solution. </a:t>
            </a:r>
          </a:p>
          <a:p>
            <a:r>
              <a:rPr lang="en-US" sz="2000" b="1" dirty="0">
                <a:solidFill>
                  <a:srgbClr val="FF0000"/>
                </a:solidFill>
                <a:effectLst/>
                <a:latin typeface="ArialMT"/>
                <a:ea typeface="Malgun Gothic" panose="020B0503020000020004" pitchFamily="34" charset="-127"/>
                <a:cs typeface="Arial" panose="020B0604020202020204" pitchFamily="34" charset="0"/>
              </a:rPr>
              <a:t>A </a:t>
            </a:r>
            <a:r>
              <a:rPr lang="en-US" sz="2000" b="1" dirty="0">
                <a:solidFill>
                  <a:srgbClr val="FF0000"/>
                </a:solidFill>
                <a:effectLst/>
                <a:highlight>
                  <a:srgbClr val="FFFF00"/>
                </a:highlight>
                <a:latin typeface="ArialMT"/>
                <a:ea typeface="Malgun Gothic" panose="020B0503020000020004" pitchFamily="34" charset="-127"/>
                <a:cs typeface="Arial" panose="020B0604020202020204" pitchFamily="34" charset="0"/>
              </a:rPr>
              <a:t>solution</a:t>
            </a:r>
            <a:r>
              <a:rPr lang="en-US" sz="2000" b="1" dirty="0">
                <a:solidFill>
                  <a:srgbClr val="FF0000"/>
                </a:solidFill>
                <a:effectLst/>
                <a:latin typeface="ArialMT"/>
                <a:ea typeface="Malgun Gothic" panose="020B0503020000020004" pitchFamily="34" charset="-127"/>
                <a:cs typeface="Arial" panose="020B0604020202020204" pitchFamily="34" charset="0"/>
              </a:rPr>
              <a:t> </a:t>
            </a:r>
            <a:r>
              <a:rPr lang="en-US" sz="2000" b="1" dirty="0">
                <a:effectLst/>
                <a:latin typeface="ArialMT"/>
                <a:ea typeface="Malgun Gothic" panose="020B0503020000020004" pitchFamily="34" charset="-127"/>
                <a:cs typeface="Arial" panose="020B0604020202020204" pitchFamily="34" charset="0"/>
              </a:rPr>
              <a:t>is </a:t>
            </a:r>
            <a:r>
              <a:rPr lang="en-US" sz="2000" b="1" dirty="0">
                <a:effectLst/>
                <a:highlight>
                  <a:srgbClr val="FFFF00"/>
                </a:highlight>
                <a:latin typeface="ArialMT"/>
                <a:ea typeface="Malgun Gothic" panose="020B0503020000020004" pitchFamily="34" charset="-127"/>
                <a:cs typeface="Arial" panose="020B0604020202020204" pitchFamily="34" charset="0"/>
              </a:rPr>
              <a:t>a homogenous mixture </a:t>
            </a:r>
            <a:r>
              <a:rPr lang="en-US" sz="2000" b="1" dirty="0">
                <a:effectLst/>
                <a:latin typeface="ArialMT"/>
                <a:ea typeface="Malgun Gothic" panose="020B0503020000020004" pitchFamily="34" charset="-127"/>
                <a:cs typeface="Arial" panose="020B0604020202020204" pitchFamily="34" charset="0"/>
              </a:rPr>
              <a:t>of a solvent and one or more solutes. </a:t>
            </a:r>
          </a:p>
          <a:p>
            <a:r>
              <a:rPr lang="en-US" sz="2000" b="1" dirty="0">
                <a:solidFill>
                  <a:srgbClr val="FF0000"/>
                </a:solidFill>
                <a:effectLst/>
                <a:highlight>
                  <a:srgbClr val="FFFF00"/>
                </a:highlight>
                <a:latin typeface="ArialMT"/>
                <a:ea typeface="Malgun Gothic" panose="020B0503020000020004" pitchFamily="34" charset="-127"/>
                <a:cs typeface="Arial" panose="020B0604020202020204" pitchFamily="34" charset="0"/>
              </a:rPr>
              <a:t>The solvent </a:t>
            </a:r>
            <a:r>
              <a:rPr lang="en-US" sz="2000" b="1" dirty="0">
                <a:effectLst/>
                <a:latin typeface="ArialMT"/>
                <a:ea typeface="Malgun Gothic" panose="020B0503020000020004" pitchFamily="34" charset="-127"/>
                <a:cs typeface="Arial" panose="020B0604020202020204" pitchFamily="34" charset="0"/>
              </a:rPr>
              <a:t>is the part of the solution that is usually present in the </a:t>
            </a:r>
            <a:r>
              <a:rPr lang="en-US" sz="2000" b="1" dirty="0">
                <a:effectLst/>
                <a:highlight>
                  <a:srgbClr val="FFFF00"/>
                </a:highlight>
                <a:latin typeface="ArialMT"/>
                <a:ea typeface="Malgun Gothic" panose="020B0503020000020004" pitchFamily="34" charset="-127"/>
                <a:cs typeface="Arial" panose="020B0604020202020204" pitchFamily="34" charset="0"/>
              </a:rPr>
              <a:t>largest amount. </a:t>
            </a:r>
          </a:p>
          <a:p>
            <a:r>
              <a:rPr lang="en-US" sz="2000" b="1" dirty="0">
                <a:effectLst/>
                <a:latin typeface="ArialMT"/>
                <a:ea typeface="Malgun Gothic" panose="020B0503020000020004" pitchFamily="34" charset="-127"/>
                <a:cs typeface="Arial" panose="020B0604020202020204" pitchFamily="34" charset="0"/>
              </a:rPr>
              <a:t>It dissolves the other substances in the solution. </a:t>
            </a:r>
          </a:p>
          <a:p>
            <a:r>
              <a:rPr lang="en-US" sz="2000" b="1" dirty="0">
                <a:solidFill>
                  <a:srgbClr val="FF0000"/>
                </a:solidFill>
                <a:effectLst/>
                <a:highlight>
                  <a:srgbClr val="FFFF00"/>
                </a:highlight>
                <a:latin typeface="ArialMT"/>
                <a:ea typeface="Malgun Gothic" panose="020B0503020000020004" pitchFamily="34" charset="-127"/>
                <a:cs typeface="Arial" panose="020B0604020202020204" pitchFamily="34" charset="0"/>
              </a:rPr>
              <a:t>The solute </a:t>
            </a:r>
            <a:r>
              <a:rPr lang="en-US" sz="2000" b="1" dirty="0">
                <a:effectLst/>
                <a:latin typeface="ArialMT"/>
                <a:ea typeface="Malgun Gothic" panose="020B0503020000020004" pitchFamily="34" charset="-127"/>
                <a:cs typeface="Arial" panose="020B0604020202020204" pitchFamily="34" charset="0"/>
              </a:rPr>
              <a:t>is the </a:t>
            </a:r>
            <a:r>
              <a:rPr lang="en-US" sz="2000" b="1" dirty="0">
                <a:effectLst/>
                <a:highlight>
                  <a:srgbClr val="FFFF00"/>
                </a:highlight>
                <a:latin typeface="ArialMT"/>
                <a:ea typeface="Malgun Gothic" panose="020B0503020000020004" pitchFamily="34" charset="-127"/>
                <a:cs typeface="Arial" panose="020B0604020202020204" pitchFamily="34" charset="0"/>
              </a:rPr>
              <a:t>substance that is dissolved by the solvent</a:t>
            </a:r>
            <a:r>
              <a:rPr lang="en-US" sz="2000" b="1" dirty="0">
                <a:effectLst/>
                <a:latin typeface="ArialMT"/>
                <a:ea typeface="Malgun Gothic" panose="020B0503020000020004" pitchFamily="34" charset="-127"/>
                <a:cs typeface="Arial" panose="020B0604020202020204" pitchFamily="34" charset="0"/>
              </a:rPr>
              <a:t>. </a:t>
            </a:r>
          </a:p>
          <a:p>
            <a:r>
              <a:rPr lang="en-US" sz="2000" b="1" dirty="0">
                <a:effectLst/>
                <a:latin typeface="ArialMT"/>
                <a:ea typeface="Malgun Gothic" panose="020B0503020000020004" pitchFamily="34" charset="-127"/>
                <a:cs typeface="Arial" panose="020B0604020202020204" pitchFamily="34" charset="0"/>
              </a:rPr>
              <a:t>Whether a solution is </a:t>
            </a:r>
            <a:r>
              <a:rPr lang="en-US" sz="2000" b="1" dirty="0">
                <a:effectLst/>
                <a:highlight>
                  <a:srgbClr val="FFFF00"/>
                </a:highlight>
                <a:latin typeface="ArialMT"/>
                <a:ea typeface="Malgun Gothic" panose="020B0503020000020004" pitchFamily="34" charset="-127"/>
                <a:cs typeface="Arial" panose="020B0604020202020204" pitchFamily="34" charset="0"/>
              </a:rPr>
              <a:t>a solid, liquid, or gas, </a:t>
            </a:r>
            <a:r>
              <a:rPr lang="en-US" sz="2000" b="1" dirty="0">
                <a:effectLst/>
                <a:latin typeface="ArialMT"/>
                <a:ea typeface="Malgun Gothic" panose="020B0503020000020004" pitchFamily="34" charset="-127"/>
                <a:cs typeface="Arial" panose="020B0604020202020204" pitchFamily="34" charset="0"/>
              </a:rPr>
              <a:t>it forms when particles of the solute become separated and surrounded by particles of the solvent. </a:t>
            </a:r>
          </a:p>
          <a:p>
            <a:r>
              <a:rPr lang="en-US" sz="2000" b="1" dirty="0">
                <a:effectLst/>
                <a:latin typeface="ArialMT"/>
                <a:ea typeface="Malgun Gothic" panose="020B0503020000020004" pitchFamily="34" charset="-127"/>
                <a:cs typeface="Arial" panose="020B0604020202020204" pitchFamily="34" charset="0"/>
              </a:rPr>
              <a:t>This is what it means for a solute to dissolve. </a:t>
            </a:r>
            <a:r>
              <a:rPr lang="en-US" sz="2000" b="1" u="sng" dirty="0">
                <a:solidFill>
                  <a:srgbClr val="FF0000"/>
                </a:solidFill>
                <a:effectLst/>
                <a:latin typeface="ArialMT"/>
                <a:ea typeface="Malgun Gothic" panose="020B0503020000020004" pitchFamily="34" charset="-127"/>
                <a:cs typeface="Arial" panose="020B0604020202020204" pitchFamily="34" charset="0"/>
              </a:rPr>
              <a:t>In grape juice, water is the solvent. Sugar and the other ingredients are the solutes. </a:t>
            </a:r>
          </a:p>
          <a:p>
            <a:endParaRPr lang="en-US" sz="3200" dirty="0"/>
          </a:p>
        </p:txBody>
      </p:sp>
      <p:pic>
        <p:nvPicPr>
          <p:cNvPr id="1026" name="Picture 2" descr="Learn about Solutions - Science for Kids">
            <a:extLst>
              <a:ext uri="{FF2B5EF4-FFF2-40B4-BE49-F238E27FC236}">
                <a16:creationId xmlns:a16="http://schemas.microsoft.com/office/drawing/2014/main" id="{2710C0E6-8B27-439C-8047-A64E98F60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795" y="4105999"/>
            <a:ext cx="2143125" cy="1559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utions Integrated Science. Solutions Solutions are a type of Homogeneous  Mixture – The whole solution looks the same. – You can't see any of the  individual. - ppt download">
            <a:extLst>
              <a:ext uri="{FF2B5EF4-FFF2-40B4-BE49-F238E27FC236}">
                <a16:creationId xmlns:a16="http://schemas.microsoft.com/office/drawing/2014/main" id="{5FECF146-4248-48F0-A80B-A534AC4F9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088"/>
          <a:stretch/>
        </p:blipFill>
        <p:spPr bwMode="auto">
          <a:xfrm>
            <a:off x="838200" y="4492487"/>
            <a:ext cx="9144000" cy="206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2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F3D91-C656-4072-8180-B31BB06A26DF}"/>
              </a:ext>
            </a:extLst>
          </p:cNvPr>
          <p:cNvSpPr>
            <a:spLocks noGrp="1"/>
          </p:cNvSpPr>
          <p:nvPr>
            <p:ph idx="1"/>
          </p:nvPr>
        </p:nvSpPr>
        <p:spPr>
          <a:xfrm>
            <a:off x="253218" y="407962"/>
            <a:ext cx="6569613" cy="6450037"/>
          </a:xfrm>
        </p:spPr>
        <p:txBody>
          <a:bodyPr/>
          <a:lstStyle/>
          <a:p>
            <a:r>
              <a:rPr lang="en-US" sz="2800" dirty="0">
                <a:effectLst/>
                <a:highlight>
                  <a:srgbClr val="FFFF00"/>
                </a:highlight>
                <a:latin typeface="ArialMT"/>
                <a:ea typeface="Malgun Gothic" panose="020B0503020000020004" pitchFamily="34" charset="-127"/>
                <a:cs typeface="Arial" panose="020B0604020202020204" pitchFamily="34" charset="0"/>
              </a:rPr>
              <a:t>Air</a:t>
            </a:r>
            <a:r>
              <a:rPr lang="en-US" sz="2800" dirty="0">
                <a:effectLst/>
                <a:latin typeface="ArialMT"/>
                <a:ea typeface="Malgun Gothic" panose="020B0503020000020004" pitchFamily="34" charset="-127"/>
                <a:cs typeface="Arial" panose="020B0604020202020204" pitchFamily="34" charset="0"/>
              </a:rPr>
              <a:t> and </a:t>
            </a:r>
            <a:r>
              <a:rPr lang="en-US" sz="2800" dirty="0">
                <a:effectLst/>
                <a:highlight>
                  <a:srgbClr val="FFFF00"/>
                </a:highlight>
                <a:latin typeface="ArialMT"/>
                <a:ea typeface="Malgun Gothic" panose="020B0503020000020004" pitchFamily="34" charset="-127"/>
                <a:cs typeface="Arial" panose="020B0604020202020204" pitchFamily="34" charset="0"/>
              </a:rPr>
              <a:t>stainless steel </a:t>
            </a:r>
            <a:r>
              <a:rPr lang="en-US" sz="2800" dirty="0">
                <a:effectLst/>
                <a:latin typeface="ArialMT"/>
                <a:ea typeface="Malgun Gothic" panose="020B0503020000020004" pitchFamily="34" charset="-127"/>
                <a:cs typeface="Arial" panose="020B0604020202020204" pitchFamily="34" charset="0"/>
              </a:rPr>
              <a:t>are other examples of solutions. </a:t>
            </a:r>
          </a:p>
          <a:p>
            <a:r>
              <a:rPr lang="en-US" sz="2800" dirty="0">
                <a:effectLst/>
                <a:latin typeface="ArialMT"/>
                <a:ea typeface="Malgun Gothic" panose="020B0503020000020004" pitchFamily="34" charset="-127"/>
                <a:cs typeface="Arial" panose="020B0604020202020204" pitchFamily="34" charset="0"/>
              </a:rPr>
              <a:t>The air around us is a mixture of oxygen, nitrogen, and several other gases. </a:t>
            </a:r>
          </a:p>
          <a:p>
            <a:r>
              <a:rPr lang="en-US" sz="2800" dirty="0">
                <a:effectLst/>
                <a:latin typeface="ArialMT"/>
                <a:ea typeface="Malgun Gothic" panose="020B0503020000020004" pitchFamily="34" charset="-127"/>
                <a:cs typeface="Arial" panose="020B0604020202020204" pitchFamily="34" charset="0"/>
              </a:rPr>
              <a:t>Since </a:t>
            </a:r>
            <a:r>
              <a:rPr lang="en-US" sz="2800" dirty="0">
                <a:effectLst/>
                <a:highlight>
                  <a:srgbClr val="FFFF00"/>
                </a:highlight>
                <a:latin typeface="ArialMT"/>
                <a:ea typeface="Malgun Gothic" panose="020B0503020000020004" pitchFamily="34" charset="-127"/>
                <a:cs typeface="Arial" panose="020B0604020202020204" pitchFamily="34" charset="0"/>
              </a:rPr>
              <a:t>nitrogen gas makes up most of the air</a:t>
            </a:r>
            <a:r>
              <a:rPr lang="en-US" sz="2800" dirty="0">
                <a:effectLst/>
                <a:latin typeface="ArialMT"/>
                <a:ea typeface="Malgun Gothic" panose="020B0503020000020004" pitchFamily="34" charset="-127"/>
                <a:cs typeface="Arial" panose="020B0604020202020204" pitchFamily="34" charset="0"/>
              </a:rPr>
              <a:t>, </a:t>
            </a:r>
            <a:r>
              <a:rPr lang="en-US" sz="2800" dirty="0">
                <a:effectLst/>
                <a:highlight>
                  <a:srgbClr val="FFFF00"/>
                </a:highlight>
                <a:latin typeface="ArialMT"/>
                <a:ea typeface="Malgun Gothic" panose="020B0503020000020004" pitchFamily="34" charset="-127"/>
                <a:cs typeface="Arial" panose="020B0604020202020204" pitchFamily="34" charset="0"/>
              </a:rPr>
              <a:t>nitrogen is the solvent</a:t>
            </a:r>
            <a:r>
              <a:rPr lang="en-US" sz="2800" dirty="0">
                <a:effectLst/>
                <a:latin typeface="ArialMT"/>
                <a:ea typeface="Malgun Gothic" panose="020B0503020000020004" pitchFamily="34" charset="-127"/>
                <a:cs typeface="Arial" panose="020B0604020202020204" pitchFamily="34" charset="0"/>
              </a:rPr>
              <a:t>. </a:t>
            </a:r>
          </a:p>
          <a:p>
            <a:r>
              <a:rPr lang="en-US" sz="2800" dirty="0">
                <a:effectLst/>
                <a:highlight>
                  <a:srgbClr val="FFFF00"/>
                </a:highlight>
                <a:latin typeface="ArialMT"/>
                <a:ea typeface="Malgun Gothic" panose="020B0503020000020004" pitchFamily="34" charset="-127"/>
                <a:cs typeface="Arial" panose="020B0604020202020204" pitchFamily="34" charset="0"/>
              </a:rPr>
              <a:t>Stainless steel </a:t>
            </a:r>
            <a:r>
              <a:rPr lang="en-US" sz="2800" dirty="0">
                <a:effectLst/>
                <a:latin typeface="ArialMT"/>
                <a:ea typeface="Malgun Gothic" panose="020B0503020000020004" pitchFamily="34" charset="-127"/>
                <a:cs typeface="Arial" panose="020B0604020202020204" pitchFamily="34" charset="0"/>
              </a:rPr>
              <a:t>is a </a:t>
            </a:r>
            <a:r>
              <a:rPr lang="en-US" sz="2800" dirty="0">
                <a:effectLst/>
                <a:highlight>
                  <a:srgbClr val="FFFF00"/>
                </a:highlight>
                <a:latin typeface="ArialMT"/>
                <a:ea typeface="Malgun Gothic" panose="020B0503020000020004" pitchFamily="34" charset="-127"/>
                <a:cs typeface="Arial" panose="020B0604020202020204" pitchFamily="34" charset="0"/>
              </a:rPr>
              <a:t>solid solution </a:t>
            </a:r>
            <a:r>
              <a:rPr lang="en-US" sz="2800" dirty="0">
                <a:effectLst/>
                <a:latin typeface="ArialMT"/>
                <a:ea typeface="Malgun Gothic" panose="020B0503020000020004" pitchFamily="34" charset="-127"/>
                <a:cs typeface="Arial" panose="020B0604020202020204" pitchFamily="34" charset="0"/>
              </a:rPr>
              <a:t>made up of iron, chromium, and nickel. </a:t>
            </a:r>
          </a:p>
          <a:p>
            <a:r>
              <a:rPr lang="en-US" sz="2800" dirty="0">
                <a:effectLst/>
                <a:latin typeface="ArialMT"/>
                <a:ea typeface="Malgun Gothic" panose="020B0503020000020004" pitchFamily="34" charset="-127"/>
                <a:cs typeface="Arial" panose="020B0604020202020204" pitchFamily="34" charset="0"/>
              </a:rPr>
              <a:t>Because a solution is a homogenous mixture, it has the same properties throughout the entire mixture</a:t>
            </a:r>
          </a:p>
          <a:p>
            <a:endParaRPr lang="en-US" dirty="0"/>
          </a:p>
        </p:txBody>
      </p:sp>
      <p:pic>
        <p:nvPicPr>
          <p:cNvPr id="2050" name="Picture 2" descr="22'' Tabletop Griddle (with Stainless Steel Front Plate) – Blackstone  Products">
            <a:extLst>
              <a:ext uri="{FF2B5EF4-FFF2-40B4-BE49-F238E27FC236}">
                <a16:creationId xmlns:a16="http://schemas.microsoft.com/office/drawing/2014/main" id="{D60A681D-E959-4670-B420-38E67925C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542" y="4162865"/>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INLESS STEEL MIXING BOWL 4.8L 5K5THSBP | KitchenAid UK">
            <a:extLst>
              <a:ext uri="{FF2B5EF4-FFF2-40B4-BE49-F238E27FC236}">
                <a16:creationId xmlns:a16="http://schemas.microsoft.com/office/drawing/2014/main" id="{ED8DE6B1-7E42-4AFE-9BEE-3B730E90C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5657" y="13474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Difference Between 304 and 316 Stainless Steel | Metal Supermarkets -  Steel, Aluminum, Stainless, Hot-Rolled, Cold-Rolled, Alloy, Carbon,  Galvanized, Brass, Bronze, Copper">
            <a:extLst>
              <a:ext uri="{FF2B5EF4-FFF2-40B4-BE49-F238E27FC236}">
                <a16:creationId xmlns:a16="http://schemas.microsoft.com/office/drawing/2014/main" id="{6902AE9E-3E6A-4895-B999-50D2C906E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984" y="1972113"/>
            <a:ext cx="27622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50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DE01-AADF-4BB1-AA46-D8793BB658C0}"/>
              </a:ext>
            </a:extLst>
          </p:cNvPr>
          <p:cNvSpPr>
            <a:spLocks noGrp="1"/>
          </p:cNvSpPr>
          <p:nvPr>
            <p:ph type="title"/>
          </p:nvPr>
        </p:nvSpPr>
        <p:spPr>
          <a:xfrm>
            <a:off x="0" y="1"/>
            <a:ext cx="11353800" cy="945734"/>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Molecular Solutes: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119ED5E-63C3-4329-921A-C2878D6CD365}"/>
              </a:ext>
            </a:extLst>
          </p:cNvPr>
          <p:cNvSpPr>
            <a:spLocks noGrp="1"/>
          </p:cNvSpPr>
          <p:nvPr>
            <p:ph idx="1"/>
          </p:nvPr>
        </p:nvSpPr>
        <p:spPr>
          <a:xfrm>
            <a:off x="0" y="945734"/>
            <a:ext cx="6231988" cy="6195337"/>
          </a:xfrm>
        </p:spPr>
        <p:txBody>
          <a:bodyPr>
            <a:normAutofit/>
          </a:bodyPr>
          <a:lstStyle/>
          <a:p>
            <a:r>
              <a:rPr lang="en-US" sz="2800" dirty="0">
                <a:effectLst/>
                <a:latin typeface="ArialMT"/>
                <a:ea typeface="Malgun Gothic" panose="020B0503020000020004" pitchFamily="34" charset="-127"/>
                <a:cs typeface="Arial" panose="020B0604020202020204" pitchFamily="34" charset="0"/>
              </a:rPr>
              <a:t>Molecular compounds, such as table sugar, break up into individual molecules in water. </a:t>
            </a:r>
          </a:p>
          <a:p>
            <a:r>
              <a:rPr lang="en-US" sz="2800" dirty="0">
                <a:effectLst/>
                <a:latin typeface="ArialMT"/>
                <a:ea typeface="Malgun Gothic" panose="020B0503020000020004" pitchFamily="34" charset="-127"/>
                <a:cs typeface="Arial" panose="020B0604020202020204" pitchFamily="34" charset="0"/>
              </a:rPr>
              <a:t>The sugar molecules are polar like water. </a:t>
            </a:r>
          </a:p>
          <a:p>
            <a:r>
              <a:rPr lang="en-US" sz="2800" dirty="0">
                <a:effectLst/>
                <a:latin typeface="ArialMT"/>
                <a:ea typeface="Malgun Gothic" panose="020B0503020000020004" pitchFamily="34" charset="-127"/>
                <a:cs typeface="Arial" panose="020B0604020202020204" pitchFamily="34" charset="0"/>
              </a:rPr>
              <a:t>The water molecules attract the sugar molecules, and the sugar molecules move away from one another. While the water molecules surround the sugar molecules, the chemical bonds do not break. Since polarity is so important to the dissolving process, most nonpolar molecules are not soluble in water. </a:t>
            </a:r>
          </a:p>
          <a:p>
            <a:endParaRPr lang="en-US" dirty="0"/>
          </a:p>
        </p:txBody>
      </p:sp>
      <p:pic>
        <p:nvPicPr>
          <p:cNvPr id="3074" name="Picture 2" descr="Why is hot water a better solvent than cold water? - BBC Science Focus  Magazine">
            <a:extLst>
              <a:ext uri="{FF2B5EF4-FFF2-40B4-BE49-F238E27FC236}">
                <a16:creationId xmlns:a16="http://schemas.microsoft.com/office/drawing/2014/main" id="{0EC6C9E4-6035-46DB-A957-1F9678E75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612" y="1294227"/>
            <a:ext cx="5622388" cy="469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7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92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 page&#10;&#10;Description automatically generated">
            <a:extLst>
              <a:ext uri="{FF2B5EF4-FFF2-40B4-BE49-F238E27FC236}">
                <a16:creationId xmlns:a16="http://schemas.microsoft.com/office/drawing/2014/main" id="{EAD437F9-919A-2451-7E74-2FAE4EC13F03}"/>
              </a:ext>
            </a:extLst>
          </p:cNvPr>
          <p:cNvPicPr>
            <a:picLocks noChangeAspect="1"/>
          </p:cNvPicPr>
          <p:nvPr/>
        </p:nvPicPr>
        <p:blipFill>
          <a:blip r:embed="rId2"/>
          <a:stretch>
            <a:fillRect/>
          </a:stretch>
        </p:blipFill>
        <p:spPr>
          <a:xfrm>
            <a:off x="6421035" y="1595102"/>
            <a:ext cx="5129784" cy="3667795"/>
          </a:xfrm>
          <a:prstGeom prst="rect">
            <a:avLst/>
          </a:prstGeom>
        </p:spPr>
      </p:pic>
      <p:sp>
        <p:nvSpPr>
          <p:cNvPr id="17" name="Rectangle 1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word&#10;&#10;Description automatically generated">
            <a:extLst>
              <a:ext uri="{FF2B5EF4-FFF2-40B4-BE49-F238E27FC236}">
                <a16:creationId xmlns:a16="http://schemas.microsoft.com/office/drawing/2014/main" id="{B01E0762-C665-98A1-82E2-2F8BE69BBAAA}"/>
              </a:ext>
            </a:extLst>
          </p:cNvPr>
          <p:cNvPicPr>
            <a:picLocks noChangeAspect="1"/>
          </p:cNvPicPr>
          <p:nvPr/>
        </p:nvPicPr>
        <p:blipFill rotWithShape="1">
          <a:blip r:embed="rId3"/>
          <a:srcRect t="11736" r="7030" b="1629"/>
          <a:stretch/>
        </p:blipFill>
        <p:spPr>
          <a:xfrm>
            <a:off x="641180" y="2191440"/>
            <a:ext cx="5129784" cy="2475120"/>
          </a:xfrm>
          <a:prstGeom prst="rect">
            <a:avLst/>
          </a:prstGeom>
        </p:spPr>
      </p:pic>
    </p:spTree>
    <p:extLst>
      <p:ext uri="{BB962C8B-B14F-4D97-AF65-F5344CB8AC3E}">
        <p14:creationId xmlns:p14="http://schemas.microsoft.com/office/powerpoint/2010/main" val="162810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89B9-FFCB-48F5-9194-4012F0B5F0DA}"/>
              </a:ext>
            </a:extLst>
          </p:cNvPr>
          <p:cNvSpPr>
            <a:spLocks noGrp="1"/>
          </p:cNvSpPr>
          <p:nvPr>
            <p:ph type="title"/>
          </p:nvPr>
        </p:nvSpPr>
        <p:spPr>
          <a:xfrm>
            <a:off x="0" y="-21165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Ionic Solutes: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283EE6A-1A5F-4187-9A3A-18B4F2B8D1DD}"/>
              </a:ext>
            </a:extLst>
          </p:cNvPr>
          <p:cNvSpPr>
            <a:spLocks noGrp="1"/>
          </p:cNvSpPr>
          <p:nvPr>
            <p:ph idx="1"/>
          </p:nvPr>
        </p:nvSpPr>
        <p:spPr>
          <a:xfrm>
            <a:off x="1" y="872197"/>
            <a:ext cx="7132320" cy="5838092"/>
          </a:xfrm>
        </p:spPr>
        <p:txBody>
          <a:bodyPr>
            <a:normAutofit/>
          </a:bodyPr>
          <a:lstStyle/>
          <a:p>
            <a:r>
              <a:rPr lang="en-US" sz="2800" dirty="0">
                <a:effectLst/>
                <a:latin typeface="ArialMT"/>
                <a:ea typeface="Malgun Gothic" panose="020B0503020000020004" pitchFamily="34" charset="-127"/>
                <a:cs typeface="Arial" panose="020B0604020202020204" pitchFamily="34" charset="0"/>
              </a:rPr>
              <a:t>Table salt is mostly made up of an ionic compound called sodium chloride (NaCl). Sodium chloride is made of positively charged sodium ions and negatively charged chloride ions. These charges allow salt to dissolve in water. </a:t>
            </a:r>
          </a:p>
          <a:p>
            <a:r>
              <a:rPr lang="en-US" sz="2800" dirty="0">
                <a:effectLst/>
                <a:latin typeface="ArialMT"/>
                <a:ea typeface="Malgun Gothic" panose="020B0503020000020004" pitchFamily="34" charset="-127"/>
                <a:cs typeface="Arial" panose="020B0604020202020204" pitchFamily="34" charset="0"/>
              </a:rPr>
              <a:t>Water is a polar molecule due to the arrangement of oxygen and hydrogen atoms. The oxygen side is slightly negative, while the hydrogen side is slightly positive. The attractions shown in Figure 5 are what make salt soluble in water.</a:t>
            </a:r>
            <a:endParaRPr lang="en-US" sz="2800"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2A7A734-3822-424D-806E-2386F4217A8B}"/>
              </a:ext>
            </a:extLst>
          </p:cNvPr>
          <p:cNvPicPr>
            <a:picLocks noChangeAspect="1"/>
          </p:cNvPicPr>
          <p:nvPr/>
        </p:nvPicPr>
        <p:blipFill rotWithShape="1">
          <a:blip r:embed="rId2"/>
          <a:srcRect l="2423" t="22140" r="43231" b="22038"/>
          <a:stretch/>
        </p:blipFill>
        <p:spPr>
          <a:xfrm>
            <a:off x="7132321" y="1113913"/>
            <a:ext cx="5059679" cy="5019601"/>
          </a:xfrm>
          <a:prstGeom prst="rect">
            <a:avLst/>
          </a:prstGeom>
        </p:spPr>
      </p:pic>
    </p:spTree>
    <p:extLst>
      <p:ext uri="{BB962C8B-B14F-4D97-AF65-F5344CB8AC3E}">
        <p14:creationId xmlns:p14="http://schemas.microsoft.com/office/powerpoint/2010/main" val="378518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4795-C68A-49DD-91A6-5F96BF46774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7905897-37FD-421F-8B8A-2B7CB228EAC8}"/>
              </a:ext>
            </a:extLst>
          </p:cNvPr>
          <p:cNvPicPr>
            <a:picLocks noGrp="1" noChangeAspect="1"/>
          </p:cNvPicPr>
          <p:nvPr>
            <p:ph idx="1"/>
          </p:nvPr>
        </p:nvPicPr>
        <p:blipFill rotWithShape="1">
          <a:blip r:embed="rId2"/>
          <a:srcRect l="1590" t="20764" r="43699" b="57898"/>
          <a:stretch/>
        </p:blipFill>
        <p:spPr>
          <a:xfrm>
            <a:off x="0" y="101600"/>
            <a:ext cx="12192000" cy="2588455"/>
          </a:xfrm>
          <a:prstGeom prst="rect">
            <a:avLst/>
          </a:prstGeom>
        </p:spPr>
      </p:pic>
      <p:pic>
        <p:nvPicPr>
          <p:cNvPr id="5" name="Picture 4">
            <a:extLst>
              <a:ext uri="{FF2B5EF4-FFF2-40B4-BE49-F238E27FC236}">
                <a16:creationId xmlns:a16="http://schemas.microsoft.com/office/drawing/2014/main" id="{DDCCD393-4B56-4590-848F-5483F7500810}"/>
              </a:ext>
            </a:extLst>
          </p:cNvPr>
          <p:cNvPicPr>
            <a:picLocks noChangeAspect="1"/>
          </p:cNvPicPr>
          <p:nvPr/>
        </p:nvPicPr>
        <p:blipFill rotWithShape="1">
          <a:blip r:embed="rId3"/>
          <a:srcRect l="29423" t="71190" r="56500" b="18959"/>
          <a:stretch/>
        </p:blipFill>
        <p:spPr>
          <a:xfrm>
            <a:off x="604911" y="2827607"/>
            <a:ext cx="11338560" cy="2729132"/>
          </a:xfrm>
          <a:prstGeom prst="rect">
            <a:avLst/>
          </a:prstGeom>
        </p:spPr>
      </p:pic>
      <p:sp>
        <p:nvSpPr>
          <p:cNvPr id="3" name="TextBox 2">
            <a:extLst>
              <a:ext uri="{FF2B5EF4-FFF2-40B4-BE49-F238E27FC236}">
                <a16:creationId xmlns:a16="http://schemas.microsoft.com/office/drawing/2014/main" id="{A93A4B4D-E54B-2831-C729-BA2D2A8271C5}"/>
              </a:ext>
            </a:extLst>
          </p:cNvPr>
          <p:cNvSpPr txBox="1"/>
          <p:nvPr/>
        </p:nvSpPr>
        <p:spPr>
          <a:xfrm>
            <a:off x="11122660" y="103515"/>
            <a:ext cx="1300480" cy="523220"/>
          </a:xfrm>
          <a:prstGeom prst="rect">
            <a:avLst/>
          </a:prstGeom>
          <a:noFill/>
        </p:spPr>
        <p:txBody>
          <a:bodyPr wrap="square" rtlCol="0">
            <a:spAutoFit/>
          </a:bodyPr>
          <a:lstStyle/>
          <a:p>
            <a:r>
              <a:rPr lang="en-US" sz="2800" b="1" dirty="0">
                <a:highlight>
                  <a:srgbClr val="FFFF00"/>
                </a:highlight>
              </a:rPr>
              <a:t>Pg.72</a:t>
            </a:r>
          </a:p>
        </p:txBody>
      </p:sp>
    </p:spTree>
    <p:extLst>
      <p:ext uri="{BB962C8B-B14F-4D97-AF65-F5344CB8AC3E}">
        <p14:creationId xmlns:p14="http://schemas.microsoft.com/office/powerpoint/2010/main" val="63882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4B91-6F23-42D7-AFD8-E24A56FCEC49}"/>
              </a:ext>
            </a:extLst>
          </p:cNvPr>
          <p:cNvSpPr>
            <a:spLocks noGrp="1"/>
          </p:cNvSpPr>
          <p:nvPr>
            <p:ph type="title"/>
          </p:nvPr>
        </p:nvSpPr>
        <p:spPr>
          <a:xfrm>
            <a:off x="0" y="-197583"/>
            <a:ext cx="113538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Concentration:</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4B4B383-056B-4083-A61E-137B1CD09BC0}"/>
              </a:ext>
            </a:extLst>
          </p:cNvPr>
          <p:cNvSpPr>
            <a:spLocks noGrp="1"/>
          </p:cNvSpPr>
          <p:nvPr>
            <p:ph idx="1"/>
          </p:nvPr>
        </p:nvSpPr>
        <p:spPr>
          <a:xfrm>
            <a:off x="0" y="928468"/>
            <a:ext cx="12192000" cy="5929531"/>
          </a:xfrm>
        </p:spPr>
        <p:txBody>
          <a:bodyPr>
            <a:normAutofit/>
          </a:bodyPr>
          <a:lstStyle/>
          <a:p>
            <a:r>
              <a:rPr lang="en-US" sz="1800" b="1" dirty="0">
                <a:effectLst/>
                <a:latin typeface="ArialMT"/>
                <a:ea typeface="Malgun Gothic" panose="020B0503020000020004" pitchFamily="34" charset="-127"/>
                <a:cs typeface="Arial" panose="020B0604020202020204" pitchFamily="34" charset="0"/>
              </a:rPr>
              <a:t>Concentration </a:t>
            </a:r>
            <a:r>
              <a:rPr lang="en-US" sz="1800" b="1" dirty="0">
                <a:latin typeface="ArialMT"/>
                <a:ea typeface="Malgun Gothic" panose="020B0503020000020004" pitchFamily="34" charset="-127"/>
                <a:cs typeface="Arial" panose="020B0604020202020204" pitchFamily="34" charset="0"/>
              </a:rPr>
              <a:t>is </a:t>
            </a:r>
            <a:r>
              <a:rPr lang="en-US" sz="1800" b="1" dirty="0">
                <a:effectLst/>
                <a:latin typeface="ArialMT"/>
                <a:ea typeface="Malgun Gothic" panose="020B0503020000020004" pitchFamily="34" charset="-127"/>
                <a:cs typeface="Arial" panose="020B0604020202020204" pitchFamily="34" charset="0"/>
              </a:rPr>
              <a:t> a physical property. </a:t>
            </a:r>
          </a:p>
          <a:p>
            <a:r>
              <a:rPr lang="en-US" sz="1800" b="1" dirty="0">
                <a:effectLst/>
                <a:latin typeface="ArialMT"/>
                <a:ea typeface="Malgun Gothic" panose="020B0503020000020004" pitchFamily="34" charset="-127"/>
                <a:cs typeface="Arial" panose="020B0604020202020204" pitchFamily="34" charset="0"/>
              </a:rPr>
              <a:t>The more the concentration, the more the boiling point, freezing point and the density of solution.</a:t>
            </a:r>
          </a:p>
          <a:p>
            <a:r>
              <a:rPr lang="en-US" sz="1800" b="1" dirty="0">
                <a:effectLst/>
                <a:latin typeface="ArialMT"/>
                <a:ea typeface="Malgun Gothic" panose="020B0503020000020004" pitchFamily="34" charset="-127"/>
                <a:cs typeface="Arial" panose="020B0604020202020204" pitchFamily="34" charset="0"/>
              </a:rPr>
              <a:t>The saltiness, or salinity, of seawater is due to the concentration of the solute (sodium chloride) in the solvent (water). </a:t>
            </a:r>
          </a:p>
          <a:p>
            <a:r>
              <a:rPr lang="en-US" sz="1800" b="1" dirty="0">
                <a:effectLst/>
                <a:latin typeface="ArialMT"/>
                <a:ea typeface="Malgun Gothic" panose="020B0503020000020004" pitchFamily="34" charset="-127"/>
                <a:cs typeface="Arial" panose="020B0604020202020204" pitchFamily="34" charset="0"/>
              </a:rPr>
              <a:t>A </a:t>
            </a:r>
            <a:r>
              <a:rPr lang="en-US" sz="1800" b="1" u="sng" dirty="0">
                <a:solidFill>
                  <a:srgbClr val="FF0000"/>
                </a:solidFill>
                <a:effectLst/>
                <a:latin typeface="ArialMT"/>
                <a:ea typeface="Malgun Gothic" panose="020B0503020000020004" pitchFamily="34" charset="-127"/>
                <a:cs typeface="Arial" panose="020B0604020202020204" pitchFamily="34" charset="0"/>
              </a:rPr>
              <a:t>concentrated solution </a:t>
            </a:r>
            <a:r>
              <a:rPr lang="en-US" sz="1800" b="1" dirty="0">
                <a:effectLst/>
                <a:latin typeface="ArialMT"/>
                <a:ea typeface="Malgun Gothic" panose="020B0503020000020004" pitchFamily="34" charset="-127"/>
                <a:cs typeface="Arial" panose="020B0604020202020204" pitchFamily="34" charset="0"/>
              </a:rPr>
              <a:t>has a lot of solute. </a:t>
            </a:r>
          </a:p>
          <a:p>
            <a:r>
              <a:rPr lang="en-US" sz="1800" b="1" dirty="0">
                <a:effectLst/>
                <a:latin typeface="ArialMT"/>
                <a:ea typeface="Malgun Gothic" panose="020B0503020000020004" pitchFamily="34" charset="-127"/>
                <a:cs typeface="Arial" panose="020B0604020202020204" pitchFamily="34" charset="0"/>
              </a:rPr>
              <a:t>A solution with little solute is a </a:t>
            </a:r>
            <a:r>
              <a:rPr lang="en-US" sz="1800" b="1" u="sng" dirty="0">
                <a:solidFill>
                  <a:srgbClr val="FF0000"/>
                </a:solidFill>
                <a:effectLst/>
                <a:latin typeface="ArialMT"/>
                <a:ea typeface="Malgun Gothic" panose="020B0503020000020004" pitchFamily="34" charset="-127"/>
                <a:cs typeface="Arial" panose="020B0604020202020204" pitchFamily="34" charset="0"/>
              </a:rPr>
              <a:t>dilute solution</a:t>
            </a:r>
            <a:r>
              <a:rPr lang="en-US" sz="1800" b="1" dirty="0">
                <a:effectLst/>
                <a:latin typeface="ArialMT"/>
                <a:ea typeface="Malgun Gothic" panose="020B0503020000020004" pitchFamily="34" charset="-127"/>
                <a:cs typeface="Arial" panose="020B0604020202020204" pitchFamily="34" charset="0"/>
              </a:rPr>
              <a:t>. </a:t>
            </a:r>
          </a:p>
          <a:p>
            <a:r>
              <a:rPr lang="en-US" sz="1800" b="1" dirty="0">
                <a:effectLst/>
                <a:latin typeface="ArialMT"/>
                <a:ea typeface="Malgun Gothic" panose="020B0503020000020004" pitchFamily="34" charset="-127"/>
                <a:cs typeface="Arial" panose="020B0604020202020204" pitchFamily="34" charset="0"/>
              </a:rPr>
              <a:t>Concentration increases by adding more solute or removing solvent. </a:t>
            </a:r>
          </a:p>
          <a:p>
            <a:r>
              <a:rPr lang="en-US" sz="1800" b="1" dirty="0">
                <a:effectLst/>
                <a:latin typeface="ArialMT"/>
                <a:ea typeface="Malgun Gothic" panose="020B0503020000020004" pitchFamily="34" charset="-127"/>
                <a:cs typeface="Arial" panose="020B0604020202020204" pitchFamily="34" charset="0"/>
              </a:rPr>
              <a:t>For example, a cup of tea will become more concentrated, or stronger, if it's left to sit so some of the water evaporates. The tea will also be more concentrated if the teabag is allowed to steep longer.</a:t>
            </a:r>
            <a:endParaRPr lang="en-US" sz="18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5122" name="Picture 2" descr="Concentration - Wikipedia">
            <a:extLst>
              <a:ext uri="{FF2B5EF4-FFF2-40B4-BE49-F238E27FC236}">
                <a16:creationId xmlns:a16="http://schemas.microsoft.com/office/drawing/2014/main" id="{C85BB93A-D90B-22E2-3ED0-D48A0D96B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179" y="4074160"/>
            <a:ext cx="7047289" cy="283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70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655E-F6FC-4D92-B424-DEA2E782D31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44AFBAB-504C-45A6-B279-ABA6D6FFDDF9}"/>
              </a:ext>
            </a:extLst>
          </p:cNvPr>
          <p:cNvPicPr>
            <a:picLocks noGrp="1" noChangeAspect="1"/>
          </p:cNvPicPr>
          <p:nvPr>
            <p:ph idx="1"/>
          </p:nvPr>
        </p:nvPicPr>
        <p:blipFill rotWithShape="1">
          <a:blip r:embed="rId2"/>
          <a:srcRect t="20440" r="43153" b="129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BD78D17-4C82-4CEF-B834-C06163FAE520}"/>
              </a:ext>
            </a:extLst>
          </p:cNvPr>
          <p:cNvPicPr>
            <a:picLocks noChangeAspect="1"/>
          </p:cNvPicPr>
          <p:nvPr/>
        </p:nvPicPr>
        <p:blipFill rotWithShape="1">
          <a:blip r:embed="rId3"/>
          <a:srcRect l="30250" t="65068" r="56365" b="19335"/>
          <a:stretch/>
        </p:blipFill>
        <p:spPr>
          <a:xfrm>
            <a:off x="7821637" y="5036234"/>
            <a:ext cx="4370363" cy="1821766"/>
          </a:xfrm>
          <a:prstGeom prst="rect">
            <a:avLst/>
          </a:prstGeom>
        </p:spPr>
      </p:pic>
      <p:sp>
        <p:nvSpPr>
          <p:cNvPr id="3" name="TextBox 2">
            <a:extLst>
              <a:ext uri="{FF2B5EF4-FFF2-40B4-BE49-F238E27FC236}">
                <a16:creationId xmlns:a16="http://schemas.microsoft.com/office/drawing/2014/main" id="{BEC0D24F-5CA2-540B-E78E-5F708EE36766}"/>
              </a:ext>
            </a:extLst>
          </p:cNvPr>
          <p:cNvSpPr txBox="1"/>
          <p:nvPr/>
        </p:nvSpPr>
        <p:spPr>
          <a:xfrm>
            <a:off x="5262880" y="103515"/>
            <a:ext cx="1300480" cy="523220"/>
          </a:xfrm>
          <a:prstGeom prst="rect">
            <a:avLst/>
          </a:prstGeom>
          <a:noFill/>
        </p:spPr>
        <p:txBody>
          <a:bodyPr wrap="square" rtlCol="0">
            <a:spAutoFit/>
          </a:bodyPr>
          <a:lstStyle/>
          <a:p>
            <a:r>
              <a:rPr lang="en-US" sz="2800" b="1" dirty="0">
                <a:highlight>
                  <a:srgbClr val="FFFF00"/>
                </a:highlight>
              </a:rPr>
              <a:t>Pg.73</a:t>
            </a:r>
          </a:p>
        </p:txBody>
      </p:sp>
    </p:spTree>
    <p:extLst>
      <p:ext uri="{BB962C8B-B14F-4D97-AF65-F5344CB8AC3E}">
        <p14:creationId xmlns:p14="http://schemas.microsoft.com/office/powerpoint/2010/main" val="25930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9DC3-631F-456A-9587-779435F0964E}"/>
              </a:ext>
            </a:extLst>
          </p:cNvPr>
          <p:cNvSpPr>
            <a:spLocks noGrp="1"/>
          </p:cNvSpPr>
          <p:nvPr>
            <p:ph type="title"/>
          </p:nvPr>
        </p:nvSpPr>
        <p:spPr>
          <a:xfrm>
            <a:off x="238760" y="-120211"/>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Solubility:</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5C1DD7F-2989-41AE-8B87-EAC3B202F1A9}"/>
              </a:ext>
            </a:extLst>
          </p:cNvPr>
          <p:cNvSpPr>
            <a:spLocks noGrp="1"/>
          </p:cNvSpPr>
          <p:nvPr>
            <p:ph idx="1"/>
          </p:nvPr>
        </p:nvSpPr>
        <p:spPr>
          <a:xfrm>
            <a:off x="116840" y="542570"/>
            <a:ext cx="6893560" cy="5206292"/>
          </a:xfrm>
        </p:spPr>
        <p:txBody>
          <a:bodyPr>
            <a:normAutofit lnSpcReduction="10000"/>
          </a:bodyPr>
          <a:lstStyle/>
          <a:p>
            <a:endParaRPr lang="en-US" sz="2400" b="1" dirty="0">
              <a:effectLst/>
              <a:latin typeface="ArialMT"/>
              <a:ea typeface="Malgun Gothic" panose="020B0503020000020004" pitchFamily="34" charset="-127"/>
              <a:cs typeface="Arial" panose="020B0604020202020204" pitchFamily="34" charset="0"/>
            </a:endParaRPr>
          </a:p>
          <a:p>
            <a:r>
              <a:rPr lang="en-US" sz="2400" b="1" u="sng" dirty="0">
                <a:solidFill>
                  <a:srgbClr val="FF0000"/>
                </a:solidFill>
                <a:effectLst/>
                <a:latin typeface="ArialMT"/>
                <a:ea typeface="Malgun Gothic" panose="020B0503020000020004" pitchFamily="34" charset="-127"/>
                <a:cs typeface="Arial" panose="020B0604020202020204" pitchFamily="34" charset="0"/>
              </a:rPr>
              <a:t>solubility</a:t>
            </a:r>
            <a:r>
              <a:rPr lang="en-US" sz="2400" b="1" dirty="0">
                <a:effectLst/>
                <a:latin typeface="ArialMT"/>
                <a:ea typeface="Malgun Gothic" panose="020B0503020000020004" pitchFamily="34" charset="-127"/>
                <a:cs typeface="Arial" panose="020B0604020202020204" pitchFamily="34" charset="0"/>
              </a:rPr>
              <a:t>, </a:t>
            </a:r>
            <a:r>
              <a:rPr lang="en-US" sz="2400" b="1" dirty="0">
                <a:effectLst/>
                <a:highlight>
                  <a:srgbClr val="FFFF00"/>
                </a:highlight>
                <a:latin typeface="ArialMT"/>
                <a:ea typeface="Malgun Gothic" panose="020B0503020000020004" pitchFamily="34" charset="-127"/>
                <a:cs typeface="Arial" panose="020B0604020202020204" pitchFamily="34" charset="0"/>
              </a:rPr>
              <a:t>or the measure of how much solute will dissolve in a solvent, comes into play.</a:t>
            </a:r>
          </a:p>
          <a:p>
            <a:endParaRPr lang="en-US" sz="2400" b="1" dirty="0">
              <a:effectLst/>
              <a:highlight>
                <a:srgbClr val="FFFF00"/>
              </a:highlight>
              <a:latin typeface="ArialMT"/>
              <a:ea typeface="Malgun Gothic" panose="020B0503020000020004" pitchFamily="34" charset="-127"/>
              <a:cs typeface="Arial" panose="020B0604020202020204" pitchFamily="34" charset="0"/>
            </a:endParaRPr>
          </a:p>
          <a:p>
            <a:r>
              <a:rPr lang="en-US" sz="2400" b="1" dirty="0">
                <a:effectLst/>
                <a:latin typeface="ArialMT"/>
                <a:ea typeface="Malgun Gothic" panose="020B0503020000020004" pitchFamily="34" charset="-127"/>
                <a:cs typeface="Arial" panose="020B0604020202020204" pitchFamily="34" charset="0"/>
              </a:rPr>
              <a:t> A solution that can </a:t>
            </a:r>
            <a:r>
              <a:rPr lang="en-US" sz="2400" b="1" dirty="0">
                <a:effectLst/>
                <a:highlight>
                  <a:srgbClr val="FFFF00"/>
                </a:highlight>
                <a:latin typeface="ArialMT"/>
                <a:ea typeface="Malgun Gothic" panose="020B0503020000020004" pitchFamily="34" charset="-127"/>
                <a:cs typeface="Arial" panose="020B0604020202020204" pitchFamily="34" charset="0"/>
              </a:rPr>
              <a:t>no longer dissolve a solute </a:t>
            </a:r>
            <a:r>
              <a:rPr lang="en-US" sz="2400" b="1" dirty="0">
                <a:effectLst/>
                <a:latin typeface="ArialMT"/>
                <a:ea typeface="Malgun Gothic" panose="020B0503020000020004" pitchFamily="34" charset="-127"/>
                <a:cs typeface="Arial" panose="020B0604020202020204" pitchFamily="34" charset="0"/>
              </a:rPr>
              <a:t>is </a:t>
            </a:r>
            <a:r>
              <a:rPr lang="en-US" sz="2400" b="1" u="sng" dirty="0">
                <a:solidFill>
                  <a:srgbClr val="FF0000"/>
                </a:solidFill>
                <a:effectLst/>
                <a:highlight>
                  <a:srgbClr val="FFFF00"/>
                </a:highlight>
                <a:latin typeface="ArialMT"/>
                <a:ea typeface="Malgun Gothic" panose="020B0503020000020004" pitchFamily="34" charset="-127"/>
                <a:cs typeface="Arial" panose="020B0604020202020204" pitchFamily="34" charset="0"/>
              </a:rPr>
              <a:t>saturated</a:t>
            </a:r>
            <a:r>
              <a:rPr lang="en-US" sz="2400" b="1" dirty="0">
                <a:effectLst/>
                <a:highlight>
                  <a:srgbClr val="FFFF00"/>
                </a:highlight>
                <a:latin typeface="ArialMT"/>
                <a:ea typeface="Malgun Gothic" panose="020B0503020000020004" pitchFamily="34" charset="-127"/>
                <a:cs typeface="Arial" panose="020B0604020202020204" pitchFamily="34" charset="0"/>
              </a:rPr>
              <a:t>. </a:t>
            </a:r>
          </a:p>
          <a:p>
            <a:endParaRPr lang="en-US" sz="2400" b="1" dirty="0">
              <a:effectLst/>
              <a:latin typeface="ArialMT"/>
              <a:ea typeface="Malgun Gothic" panose="020B0503020000020004" pitchFamily="34" charset="-127"/>
              <a:cs typeface="Arial" panose="020B0604020202020204" pitchFamily="34" charset="0"/>
            </a:endParaRPr>
          </a:p>
          <a:p>
            <a:r>
              <a:rPr lang="en-US" sz="2400" b="1" dirty="0">
                <a:effectLst/>
                <a:latin typeface="ArialMT"/>
                <a:ea typeface="Malgun Gothic" panose="020B0503020000020004" pitchFamily="34" charset="-127"/>
                <a:cs typeface="Arial" panose="020B0604020202020204" pitchFamily="34" charset="0"/>
              </a:rPr>
              <a:t>The </a:t>
            </a:r>
            <a:r>
              <a:rPr lang="en-US" sz="2400" b="1" dirty="0">
                <a:solidFill>
                  <a:srgbClr val="7030A0"/>
                </a:solidFill>
                <a:effectLst/>
                <a:highlight>
                  <a:srgbClr val="FFFF00"/>
                </a:highlight>
                <a:latin typeface="ArialMT"/>
                <a:ea typeface="Malgun Gothic" panose="020B0503020000020004" pitchFamily="34" charset="-127"/>
                <a:cs typeface="Arial" panose="020B0604020202020204" pitchFamily="34" charset="0"/>
              </a:rPr>
              <a:t>properties of the solute and solvent </a:t>
            </a:r>
            <a:r>
              <a:rPr lang="en-US" sz="2400" b="1" dirty="0">
                <a:effectLst/>
                <a:latin typeface="ArialMT"/>
                <a:ea typeface="Malgun Gothic" panose="020B0503020000020004" pitchFamily="34" charset="-127"/>
                <a:cs typeface="Arial" panose="020B0604020202020204" pitchFamily="34" charset="0"/>
              </a:rPr>
              <a:t>affect solubility, and </a:t>
            </a:r>
            <a:r>
              <a:rPr lang="en-US" sz="2400" b="1" dirty="0">
                <a:solidFill>
                  <a:srgbClr val="7030A0"/>
                </a:solidFill>
                <a:effectLst/>
                <a:highlight>
                  <a:srgbClr val="FFFF00"/>
                </a:highlight>
                <a:latin typeface="ArialMT"/>
                <a:ea typeface="Malgun Gothic" panose="020B0503020000020004" pitchFamily="34" charset="-127"/>
                <a:cs typeface="Arial" panose="020B0604020202020204" pitchFamily="34" charset="0"/>
              </a:rPr>
              <a:t>temperature and pressure </a:t>
            </a:r>
            <a:r>
              <a:rPr lang="en-US" sz="2400" b="1" dirty="0">
                <a:effectLst/>
                <a:latin typeface="ArialMT"/>
                <a:ea typeface="Malgun Gothic" panose="020B0503020000020004" pitchFamily="34" charset="-127"/>
                <a:cs typeface="Arial" panose="020B0604020202020204" pitchFamily="34" charset="0"/>
              </a:rPr>
              <a:t>also play a role. </a:t>
            </a:r>
          </a:p>
          <a:p>
            <a:pPr marL="0" indent="0">
              <a:buNone/>
            </a:pPr>
            <a:br>
              <a:rPr lang="en-US" sz="2400" dirty="0">
                <a:effectLst/>
                <a:latin typeface="ArialMT"/>
                <a:ea typeface="Malgun Gothic" panose="020B0503020000020004" pitchFamily="34" charset="-127"/>
                <a:cs typeface="Arial" panose="020B0604020202020204" pitchFamily="34" charset="0"/>
              </a:rPr>
            </a:br>
            <a:endParaRPr lang="en-US" sz="3600" dirty="0"/>
          </a:p>
        </p:txBody>
      </p:sp>
      <p:pic>
        <p:nvPicPr>
          <p:cNvPr id="3074" name="Picture 2" descr="Learn Solubility and Factors Affecting Solubility in 3 minutes.">
            <a:extLst>
              <a:ext uri="{FF2B5EF4-FFF2-40B4-BE49-F238E27FC236}">
                <a16:creationId xmlns:a16="http://schemas.microsoft.com/office/drawing/2014/main" id="{83A44332-DD0D-BC93-75D8-B4D828DB4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980" y="1572106"/>
            <a:ext cx="5133340" cy="444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8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8883-0778-462E-A03F-9331CA2BC529}"/>
              </a:ext>
            </a:extLst>
          </p:cNvPr>
          <p:cNvSpPr>
            <a:spLocks noGrp="1"/>
          </p:cNvSpPr>
          <p:nvPr>
            <p:ph type="title"/>
          </p:nvPr>
        </p:nvSpPr>
        <p:spPr>
          <a:xfrm>
            <a:off x="838200" y="-169447"/>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Temperature:</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9B1E911-724F-48F2-B2E1-A655495D229C}"/>
              </a:ext>
            </a:extLst>
          </p:cNvPr>
          <p:cNvSpPr>
            <a:spLocks noGrp="1"/>
          </p:cNvSpPr>
          <p:nvPr>
            <p:ph idx="1"/>
          </p:nvPr>
        </p:nvSpPr>
        <p:spPr>
          <a:xfrm>
            <a:off x="0" y="984738"/>
            <a:ext cx="9256542" cy="5873262"/>
          </a:xfrm>
        </p:spPr>
        <p:txBody>
          <a:bodyPr>
            <a:normAutofit lnSpcReduction="10000"/>
          </a:bodyPr>
          <a:lstStyle/>
          <a:p>
            <a:r>
              <a:rPr lang="en-US" sz="2800" dirty="0">
                <a:effectLst/>
                <a:latin typeface="ArialMT"/>
                <a:ea typeface="Malgun Gothic" panose="020B0503020000020004" pitchFamily="34" charset="-127"/>
                <a:cs typeface="Arial" panose="020B0604020202020204" pitchFamily="34" charset="0"/>
              </a:rPr>
              <a:t>In general, </a:t>
            </a:r>
            <a:r>
              <a:rPr lang="en-US" sz="2800" dirty="0">
                <a:effectLst/>
                <a:highlight>
                  <a:srgbClr val="FFFF00"/>
                </a:highlight>
                <a:latin typeface="ArialMT"/>
                <a:ea typeface="Malgun Gothic" panose="020B0503020000020004" pitchFamily="34" charset="-127"/>
                <a:cs typeface="Arial" panose="020B0604020202020204" pitchFamily="34" charset="0"/>
              </a:rPr>
              <a:t>raising the temperature of the solvent increases the solubility of a solid solute</a:t>
            </a:r>
            <a:r>
              <a:rPr lang="en-US" sz="2800" dirty="0">
                <a:effectLst/>
                <a:latin typeface="ArialMT"/>
                <a:ea typeface="Malgun Gothic" panose="020B0503020000020004" pitchFamily="34" charset="-127"/>
                <a:cs typeface="Arial" panose="020B0604020202020204" pitchFamily="34" charset="0"/>
              </a:rPr>
              <a:t>. </a:t>
            </a:r>
          </a:p>
          <a:p>
            <a:r>
              <a:rPr lang="en-US" sz="2800" dirty="0">
                <a:effectLst/>
                <a:latin typeface="ArialMT"/>
                <a:ea typeface="Malgun Gothic" panose="020B0503020000020004" pitchFamily="34" charset="-127"/>
                <a:cs typeface="Arial" panose="020B0604020202020204" pitchFamily="34" charset="0"/>
              </a:rPr>
              <a:t>such as table salt, dissolve more easily if the solvent has a higher temperature. </a:t>
            </a:r>
          </a:p>
          <a:p>
            <a:pPr marL="0" indent="0" algn="ctr">
              <a:buNone/>
            </a:pPr>
            <a:r>
              <a:rPr lang="en-US" sz="3300" b="1" dirty="0">
                <a:solidFill>
                  <a:srgbClr val="0070C0"/>
                </a:solidFill>
                <a:latin typeface="ArialMT"/>
                <a:ea typeface="Malgun Gothic" panose="020B0503020000020004" pitchFamily="34" charset="-127"/>
                <a:cs typeface="Arial" panose="020B0604020202020204" pitchFamily="34" charset="0"/>
              </a:rPr>
              <a:t>BUT, WHY???</a:t>
            </a:r>
            <a:endParaRPr lang="en-US" sz="3300" b="1" dirty="0">
              <a:solidFill>
                <a:srgbClr val="0070C0"/>
              </a:solidFill>
              <a:effectLst/>
              <a:latin typeface="ArialMT"/>
              <a:ea typeface="Malgun Gothic" panose="020B0503020000020004" pitchFamily="34" charset="-127"/>
              <a:cs typeface="Arial" panose="020B0604020202020204" pitchFamily="34" charset="0"/>
            </a:endParaRPr>
          </a:p>
          <a:p>
            <a:r>
              <a:rPr lang="en-US" sz="2800" dirty="0">
                <a:effectLst/>
                <a:latin typeface="ArialMT"/>
                <a:ea typeface="Malgun Gothic" panose="020B0503020000020004" pitchFamily="34" charset="-127"/>
                <a:cs typeface="Arial" panose="020B0604020202020204" pitchFamily="34" charset="0"/>
              </a:rPr>
              <a:t>The higher temperature means the molecules of the solvent are moving faster. These more energetic particles can </a:t>
            </a:r>
            <a:r>
              <a:rPr lang="en-US" sz="2800" dirty="0">
                <a:effectLst/>
                <a:highlight>
                  <a:srgbClr val="FFFF00"/>
                </a:highlight>
                <a:latin typeface="ArialMT"/>
                <a:ea typeface="Malgun Gothic" panose="020B0503020000020004" pitchFamily="34" charset="-127"/>
                <a:cs typeface="Arial" panose="020B0604020202020204" pitchFamily="34" charset="0"/>
              </a:rPr>
              <a:t>more easily break up the solid solute</a:t>
            </a:r>
            <a:r>
              <a:rPr lang="en-US" sz="2800" dirty="0">
                <a:effectLst/>
                <a:latin typeface="ArialMT"/>
                <a:ea typeface="Malgun Gothic" panose="020B0503020000020004" pitchFamily="34" charset="-127"/>
                <a:cs typeface="Arial" panose="020B0604020202020204" pitchFamily="34" charset="0"/>
              </a:rPr>
              <a:t>. </a:t>
            </a:r>
          </a:p>
          <a:p>
            <a:r>
              <a:rPr lang="en-US" sz="2800" dirty="0">
                <a:effectLst/>
                <a:latin typeface="ArialMT"/>
                <a:ea typeface="Malgun Gothic" panose="020B0503020000020004" pitchFamily="34" charset="-127"/>
                <a:cs typeface="Arial" panose="020B0604020202020204" pitchFamily="34" charset="0"/>
              </a:rPr>
              <a:t>However, </a:t>
            </a:r>
            <a:r>
              <a:rPr lang="en-US" sz="2800" dirty="0">
                <a:effectLst/>
                <a:highlight>
                  <a:srgbClr val="FFFF00"/>
                </a:highlight>
                <a:latin typeface="ArialMT"/>
                <a:ea typeface="Malgun Gothic" panose="020B0503020000020004" pitchFamily="34" charset="-127"/>
                <a:cs typeface="Arial" panose="020B0604020202020204" pitchFamily="34" charset="0"/>
              </a:rPr>
              <a:t>unlike most solids, gases become less soluble when temperature is increased </a:t>
            </a:r>
            <a:r>
              <a:rPr lang="en-US" sz="2800" dirty="0">
                <a:effectLst/>
                <a:latin typeface="ArialMT"/>
                <a:ea typeface="Malgun Gothic" panose="020B0503020000020004" pitchFamily="34" charset="-127"/>
                <a:cs typeface="Arial" panose="020B0604020202020204" pitchFamily="34" charset="0"/>
              </a:rPr>
              <a:t>(see Figure 6). </a:t>
            </a:r>
          </a:p>
          <a:p>
            <a:r>
              <a:rPr lang="en-US" sz="2800" dirty="0">
                <a:effectLst/>
                <a:latin typeface="ArialMT"/>
                <a:ea typeface="Malgun Gothic" panose="020B0503020000020004" pitchFamily="34" charset="-127"/>
                <a:cs typeface="Arial" panose="020B0604020202020204" pitchFamily="34" charset="0"/>
              </a:rPr>
              <a:t>Gas particles are already separate from one another, so increasing the temperature increases the energy of the gas particles and causes them to escape from the liquid. </a:t>
            </a:r>
            <a:endParaRPr lang="en-US" dirty="0"/>
          </a:p>
        </p:txBody>
      </p:sp>
      <p:pic>
        <p:nvPicPr>
          <p:cNvPr id="4" name="Picture 2" descr="Learn Solubility and Factors Affecting Solubility in 3 minutes.">
            <a:extLst>
              <a:ext uri="{FF2B5EF4-FFF2-40B4-BE49-F238E27FC236}">
                <a16:creationId xmlns:a16="http://schemas.microsoft.com/office/drawing/2014/main" id="{5281A008-5AEB-364E-AA82-AC20005E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520" y="883920"/>
            <a:ext cx="3254522" cy="408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48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91EA-E29F-4AF4-8FA1-693C2530E210}"/>
              </a:ext>
            </a:extLst>
          </p:cNvPr>
          <p:cNvSpPr>
            <a:spLocks noGrp="1"/>
          </p:cNvSpPr>
          <p:nvPr>
            <p:ph type="title"/>
          </p:nvPr>
        </p:nvSpPr>
        <p:spPr>
          <a:xfrm>
            <a:off x="106680" y="-81915"/>
            <a:ext cx="10515600" cy="1325563"/>
          </a:xfrm>
        </p:spPr>
        <p:txBody>
          <a:bodyPr/>
          <a:lstStyle/>
          <a:p>
            <a:r>
              <a:rPr lang="en-US" sz="4400" b="1" dirty="0">
                <a:solidFill>
                  <a:srgbClr val="FF0000"/>
                </a:solidFill>
                <a:effectLst/>
                <a:latin typeface="ArialMT"/>
                <a:ea typeface="Malgun Gothic" panose="020B0503020000020004" pitchFamily="34" charset="-127"/>
                <a:cs typeface="Arial" panose="020B0604020202020204" pitchFamily="34" charset="0"/>
              </a:rPr>
              <a:t>Solubility and Temperature:</a:t>
            </a:r>
            <a:endParaRPr lang="en-US" b="1" dirty="0">
              <a:solidFill>
                <a:srgbClr val="FF0000"/>
              </a:solidFill>
            </a:endParaRPr>
          </a:p>
        </p:txBody>
      </p:sp>
      <p:sp>
        <p:nvSpPr>
          <p:cNvPr id="3" name="Content Placeholder 2">
            <a:extLst>
              <a:ext uri="{FF2B5EF4-FFF2-40B4-BE49-F238E27FC236}">
                <a16:creationId xmlns:a16="http://schemas.microsoft.com/office/drawing/2014/main" id="{7D5BB1F2-9E78-4E65-A7BF-5C20797E3D24}"/>
              </a:ext>
            </a:extLst>
          </p:cNvPr>
          <p:cNvSpPr>
            <a:spLocks noGrp="1"/>
          </p:cNvSpPr>
          <p:nvPr>
            <p:ph idx="1"/>
          </p:nvPr>
        </p:nvSpPr>
        <p:spPr>
          <a:xfrm>
            <a:off x="604520" y="1429385"/>
            <a:ext cx="10515600" cy="4351338"/>
          </a:xfrm>
        </p:spPr>
        <p:txBody>
          <a:bodyPr/>
          <a:lstStyle/>
          <a:p>
            <a:r>
              <a:rPr lang="en-US" sz="2800" dirty="0">
                <a:effectLst/>
                <a:latin typeface="ArialMT"/>
                <a:ea typeface="Malgun Gothic" panose="020B0503020000020004" pitchFamily="34" charset="-127"/>
                <a:cs typeface="Arial" panose="020B0604020202020204" pitchFamily="34" charset="0"/>
              </a:rPr>
              <a:t>Figure 6 As temperature increases, </a:t>
            </a:r>
            <a:r>
              <a:rPr lang="en-US" sz="2800" dirty="0">
                <a:effectLst/>
                <a:highlight>
                  <a:srgbClr val="FFFF00"/>
                </a:highlight>
                <a:latin typeface="ArialMT"/>
                <a:ea typeface="Malgun Gothic" panose="020B0503020000020004" pitchFamily="34" charset="-127"/>
                <a:cs typeface="Arial" panose="020B0604020202020204" pitchFamily="34" charset="0"/>
              </a:rPr>
              <a:t>solids become more soluble, but gases become less soluble</a:t>
            </a:r>
            <a:r>
              <a:rPr lang="en-US" sz="2800" dirty="0">
                <a:effectLst/>
                <a:latin typeface="ArialMT"/>
                <a:ea typeface="Malgun Gothic" panose="020B0503020000020004" pitchFamily="34" charset="-127"/>
                <a:cs typeface="Arial" panose="020B0604020202020204" pitchFamily="34" charset="0"/>
              </a:rPr>
              <a:t>. Because carbon dioxide is less soluble in warm water, a cold carbonated beverage is more bubbly than a warm one.</a:t>
            </a:r>
            <a:endParaRPr lang="en-US" sz="2800"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2D11CD95-5D44-4FEE-951C-DD9B3E1C56C3}"/>
              </a:ext>
            </a:extLst>
          </p:cNvPr>
          <p:cNvPicPr>
            <a:picLocks noChangeAspect="1"/>
          </p:cNvPicPr>
          <p:nvPr/>
        </p:nvPicPr>
        <p:blipFill rotWithShape="1">
          <a:blip r:embed="rId2"/>
          <a:srcRect l="1269" t="24641" r="43461" b="25936"/>
          <a:stretch/>
        </p:blipFill>
        <p:spPr>
          <a:xfrm>
            <a:off x="343095" y="3235960"/>
            <a:ext cx="10515600" cy="3387749"/>
          </a:xfrm>
          <a:prstGeom prst="rect">
            <a:avLst/>
          </a:prstGeom>
        </p:spPr>
      </p:pic>
      <p:sp>
        <p:nvSpPr>
          <p:cNvPr id="5" name="TextBox 4">
            <a:extLst>
              <a:ext uri="{FF2B5EF4-FFF2-40B4-BE49-F238E27FC236}">
                <a16:creationId xmlns:a16="http://schemas.microsoft.com/office/drawing/2014/main" id="{E4EF8321-838A-F974-89FD-7ED5E864D03E}"/>
              </a:ext>
            </a:extLst>
          </p:cNvPr>
          <p:cNvSpPr txBox="1"/>
          <p:nvPr/>
        </p:nvSpPr>
        <p:spPr>
          <a:xfrm>
            <a:off x="8280400" y="264488"/>
            <a:ext cx="1300480" cy="523220"/>
          </a:xfrm>
          <a:prstGeom prst="rect">
            <a:avLst/>
          </a:prstGeom>
          <a:noFill/>
        </p:spPr>
        <p:txBody>
          <a:bodyPr wrap="square" rtlCol="0">
            <a:spAutoFit/>
          </a:bodyPr>
          <a:lstStyle/>
          <a:p>
            <a:r>
              <a:rPr lang="en-US" sz="2800" b="1" dirty="0">
                <a:highlight>
                  <a:srgbClr val="FFFF00"/>
                </a:highlight>
              </a:rPr>
              <a:t>Pg.72</a:t>
            </a:r>
          </a:p>
        </p:txBody>
      </p:sp>
    </p:spTree>
    <p:extLst>
      <p:ext uri="{BB962C8B-B14F-4D97-AF65-F5344CB8AC3E}">
        <p14:creationId xmlns:p14="http://schemas.microsoft.com/office/powerpoint/2010/main" val="1626404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80ACB3-B4A4-42D5-81AE-07D284576B93}"/>
              </a:ext>
            </a:extLst>
          </p:cNvPr>
          <p:cNvPicPr>
            <a:picLocks noGrp="1" noChangeAspect="1"/>
          </p:cNvPicPr>
          <p:nvPr>
            <p:ph idx="1"/>
          </p:nvPr>
        </p:nvPicPr>
        <p:blipFill rotWithShape="1">
          <a:blip r:embed="rId2"/>
          <a:srcRect t="66672" r="41518" b="22982"/>
          <a:stretch/>
        </p:blipFill>
        <p:spPr>
          <a:xfrm>
            <a:off x="984739" y="365760"/>
            <a:ext cx="10578904" cy="1550011"/>
          </a:xfrm>
          <a:prstGeom prst="rect">
            <a:avLst/>
          </a:prstGeom>
        </p:spPr>
      </p:pic>
      <p:sp>
        <p:nvSpPr>
          <p:cNvPr id="5" name="TextBox 4">
            <a:extLst>
              <a:ext uri="{FF2B5EF4-FFF2-40B4-BE49-F238E27FC236}">
                <a16:creationId xmlns:a16="http://schemas.microsoft.com/office/drawing/2014/main" id="{C3FECF1C-CFAD-4D37-B3B0-CF02C57EDAEB}"/>
              </a:ext>
            </a:extLst>
          </p:cNvPr>
          <p:cNvSpPr txBox="1"/>
          <p:nvPr/>
        </p:nvSpPr>
        <p:spPr>
          <a:xfrm>
            <a:off x="5162841" y="2433709"/>
            <a:ext cx="3842331" cy="707886"/>
          </a:xfrm>
          <a:prstGeom prst="rect">
            <a:avLst/>
          </a:prstGeom>
          <a:noFill/>
        </p:spPr>
        <p:txBody>
          <a:bodyPr wrap="square" rtlCol="0">
            <a:spAutoFit/>
          </a:bodyPr>
          <a:lstStyle/>
          <a:p>
            <a:r>
              <a:rPr lang="en-GB" sz="4000" b="1" dirty="0">
                <a:solidFill>
                  <a:srgbClr val="FF0000"/>
                </a:solidFill>
              </a:rPr>
              <a:t>Solid</a:t>
            </a:r>
            <a:endParaRPr lang="en-US" sz="4000" b="1" dirty="0">
              <a:solidFill>
                <a:srgbClr val="FF0000"/>
              </a:solidFill>
            </a:endParaRPr>
          </a:p>
        </p:txBody>
      </p:sp>
    </p:spTree>
    <p:extLst>
      <p:ext uri="{BB962C8B-B14F-4D97-AF65-F5344CB8AC3E}">
        <p14:creationId xmlns:p14="http://schemas.microsoft.com/office/powerpoint/2010/main" val="202491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3C83-A468-4094-80A5-45E2828A31D4}"/>
              </a:ext>
            </a:extLst>
          </p:cNvPr>
          <p:cNvSpPr>
            <a:spLocks noGrp="1"/>
          </p:cNvSpPr>
          <p:nvPr>
            <p:ph type="title"/>
          </p:nvPr>
        </p:nvSpPr>
        <p:spPr>
          <a:xfrm>
            <a:off x="187960" y="-173355"/>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Pressure:</a:t>
            </a:r>
            <a:endParaRPr lang="en-US" b="1" u="sng" dirty="0">
              <a:solidFill>
                <a:srgbClr val="FF0000"/>
              </a:solidFill>
              <a:effectLst>
                <a:outerShdw blurRad="38100" dist="38100" dir="2700000" algn="tl">
                  <a:srgbClr val="000000">
                    <a:alpha val="43137"/>
                  </a:srgbClr>
                </a:outerShdw>
              </a:effectLst>
            </a:endParaRPr>
          </a:p>
        </p:txBody>
      </p:sp>
      <p:pic>
        <p:nvPicPr>
          <p:cNvPr id="2050" name="Picture 2" descr="Snorkeling Scuba Diving GIF | GIFDB.com">
            <a:extLst>
              <a:ext uri="{FF2B5EF4-FFF2-40B4-BE49-F238E27FC236}">
                <a16:creationId xmlns:a16="http://schemas.microsoft.com/office/drawing/2014/main" id="{3F4D255A-AA3A-CCAA-1963-3B098A7EA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823594"/>
            <a:ext cx="11636691" cy="5800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A95E57B-FFBF-0FAB-1380-A71FA715F7AF}"/>
              </a:ext>
            </a:extLst>
          </p:cNvPr>
          <p:cNvSpPr/>
          <p:nvPr/>
        </p:nvSpPr>
        <p:spPr>
          <a:xfrm>
            <a:off x="2899676" y="690543"/>
            <a:ext cx="6392647"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What is the problem?</a:t>
            </a:r>
          </a:p>
        </p:txBody>
      </p:sp>
    </p:spTree>
    <p:extLst>
      <p:ext uri="{BB962C8B-B14F-4D97-AF65-F5344CB8AC3E}">
        <p14:creationId xmlns:p14="http://schemas.microsoft.com/office/powerpoint/2010/main" val="2338882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3C83-A468-4094-80A5-45E2828A31D4}"/>
              </a:ext>
            </a:extLst>
          </p:cNvPr>
          <p:cNvSpPr>
            <a:spLocks noGrp="1"/>
          </p:cNvSpPr>
          <p:nvPr>
            <p:ph type="title"/>
          </p:nvPr>
        </p:nvSpPr>
        <p:spPr>
          <a:xfrm>
            <a:off x="187960" y="-427355"/>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Pressure:</a:t>
            </a:r>
            <a:endParaRPr lang="en-US" b="1" u="sng" dirty="0">
              <a:solidFill>
                <a:srgbClr val="FF0000"/>
              </a:solidFill>
              <a:effectLst>
                <a:outerShdw blurRad="38100" dist="38100" dir="2700000" algn="tl">
                  <a:srgbClr val="000000">
                    <a:alpha val="43137"/>
                  </a:srgbClr>
                </a:outerShdw>
              </a:effectLst>
            </a:endParaRPr>
          </a:p>
        </p:txBody>
      </p:sp>
      <p:pic>
        <p:nvPicPr>
          <p:cNvPr id="6146" name="Picture 2" descr="Decompression Syndrome | AB First Aid in Tullamarine Victoria">
            <a:extLst>
              <a:ext uri="{FF2B5EF4-FFF2-40B4-BE49-F238E27FC236}">
                <a16:creationId xmlns:a16="http://schemas.microsoft.com/office/drawing/2014/main" id="{C1AD2E05-DB64-8C65-E9FB-383614930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 y="844550"/>
            <a:ext cx="11894820" cy="5922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ecompression Sickness">
            <a:extLst>
              <a:ext uri="{FF2B5EF4-FFF2-40B4-BE49-F238E27FC236}">
                <a16:creationId xmlns:a16="http://schemas.microsoft.com/office/drawing/2014/main" id="{4F246C56-3F0A-EDDE-5E71-6F3B9A745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320" y="91440"/>
            <a:ext cx="4188369"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77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7F84-241B-430E-B2FF-CA5710B33C09}"/>
              </a:ext>
            </a:extLst>
          </p:cNvPr>
          <p:cNvSpPr>
            <a:spLocks noGrp="1"/>
          </p:cNvSpPr>
          <p:nvPr>
            <p:ph type="title"/>
          </p:nvPr>
        </p:nvSpPr>
        <p:spPr>
          <a:xfrm>
            <a:off x="228600" y="237020"/>
            <a:ext cx="8317865" cy="696291"/>
          </a:xfrm>
          <a:solidFill>
            <a:schemeClr val="bg1">
              <a:lumMod val="85000"/>
            </a:schemeClr>
          </a:solidFill>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rPr>
              <a:t>Types of Mixtures: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2E2ED12-F34E-4F73-9BF6-A6610327AA2C}"/>
              </a:ext>
            </a:extLst>
          </p:cNvPr>
          <p:cNvSpPr>
            <a:spLocks noGrp="1"/>
          </p:cNvSpPr>
          <p:nvPr>
            <p:ph idx="1"/>
          </p:nvPr>
        </p:nvSpPr>
        <p:spPr>
          <a:xfrm>
            <a:off x="228600" y="1064729"/>
            <a:ext cx="10515600" cy="5208105"/>
          </a:xfrm>
        </p:spPr>
        <p:txBody>
          <a:bodyPr>
            <a:normAutofit/>
          </a:bodyPr>
          <a:lstStyle/>
          <a:p>
            <a:r>
              <a:rPr lang="en-US" sz="2400" b="1" dirty="0">
                <a:effectLst/>
                <a:latin typeface="ArialMT"/>
                <a:ea typeface="Malgun Gothic" panose="020B0503020000020004" pitchFamily="34" charset="-127"/>
              </a:rPr>
              <a:t>Most materials we encounter </a:t>
            </a:r>
            <a:r>
              <a:rPr lang="en-US" sz="2400" b="1" u="sng" dirty="0">
                <a:solidFill>
                  <a:srgbClr val="FF0000"/>
                </a:solidFill>
                <a:effectLst/>
                <a:latin typeface="ArialMT"/>
                <a:ea typeface="Malgun Gothic" panose="020B0503020000020004" pitchFamily="34" charset="-127"/>
              </a:rPr>
              <a:t>consist of more than one element or compound</a:t>
            </a:r>
            <a:r>
              <a:rPr lang="en-US" sz="2400" b="1" dirty="0">
                <a:effectLst/>
                <a:latin typeface="ArialMT"/>
                <a:ea typeface="Malgun Gothic" panose="020B0503020000020004" pitchFamily="34" charset="-127"/>
              </a:rPr>
              <a:t>, so they are </a:t>
            </a:r>
            <a:r>
              <a:rPr lang="en-US" sz="2400" b="1" dirty="0">
                <a:effectLst/>
                <a:highlight>
                  <a:srgbClr val="FFFF00"/>
                </a:highlight>
                <a:latin typeface="ArialMT"/>
                <a:ea typeface="Malgun Gothic" panose="020B0503020000020004" pitchFamily="34" charset="-127"/>
              </a:rPr>
              <a:t>mixtures</a:t>
            </a:r>
            <a:r>
              <a:rPr lang="en-US" sz="2400" b="1" dirty="0">
                <a:effectLst/>
                <a:latin typeface="ArialMT"/>
                <a:ea typeface="Malgun Gothic" panose="020B0503020000020004" pitchFamily="34" charset="-127"/>
              </a:rPr>
              <a:t>.</a:t>
            </a:r>
          </a:p>
          <a:p>
            <a:endParaRPr lang="en-US" sz="2400" b="1" dirty="0">
              <a:effectLst/>
              <a:latin typeface="ArialMT"/>
              <a:ea typeface="Malgun Gothic" panose="020B0503020000020004" pitchFamily="34" charset="-127"/>
            </a:endParaRPr>
          </a:p>
          <a:p>
            <a:r>
              <a:rPr lang="en-US" sz="2400" b="1" dirty="0">
                <a:effectLst/>
                <a:latin typeface="ArialMT"/>
                <a:ea typeface="Malgun Gothic" panose="020B0503020000020004" pitchFamily="34" charset="-127"/>
              </a:rPr>
              <a:t> </a:t>
            </a:r>
            <a:r>
              <a:rPr lang="en-US" sz="2400" b="1" dirty="0">
                <a:effectLst/>
                <a:highlight>
                  <a:srgbClr val="FFFF00"/>
                </a:highlight>
                <a:latin typeface="ArialMT"/>
                <a:ea typeface="Malgun Gothic" panose="020B0503020000020004" pitchFamily="34" charset="-127"/>
              </a:rPr>
              <a:t>A mixture </a:t>
            </a:r>
            <a:r>
              <a:rPr lang="en-US" sz="2400" b="1" dirty="0">
                <a:effectLst/>
                <a:latin typeface="ArialMT"/>
                <a:ea typeface="Malgun Gothic" panose="020B0503020000020004" pitchFamily="34" charset="-127"/>
              </a:rPr>
              <a:t>is </a:t>
            </a:r>
            <a:r>
              <a:rPr lang="en-US" sz="2400" b="1" u="sng" dirty="0">
                <a:solidFill>
                  <a:srgbClr val="FF0000"/>
                </a:solidFill>
                <a:effectLst/>
                <a:latin typeface="ArialMT"/>
                <a:ea typeface="Malgun Gothic" panose="020B0503020000020004" pitchFamily="34" charset="-127"/>
              </a:rPr>
              <a:t>made of two or more substances that are together in the same place, but their atoms are not chemically combined.</a:t>
            </a:r>
          </a:p>
          <a:p>
            <a:endParaRPr lang="en-US" sz="2400" b="1" dirty="0">
              <a:effectLst/>
              <a:latin typeface="ArialMT"/>
              <a:ea typeface="Malgun Gothic" panose="020B0503020000020004" pitchFamily="34" charset="-127"/>
            </a:endParaRPr>
          </a:p>
          <a:p>
            <a:r>
              <a:rPr lang="en-US" sz="2400" b="1" dirty="0">
                <a:effectLst/>
                <a:latin typeface="ArialMT"/>
                <a:ea typeface="Malgun Gothic" panose="020B0503020000020004" pitchFamily="34" charset="-127"/>
              </a:rPr>
              <a:t> Mixtures differ from compounds. </a:t>
            </a:r>
          </a:p>
          <a:p>
            <a:endParaRPr lang="en-US" sz="2400" b="1" dirty="0">
              <a:effectLst/>
              <a:latin typeface="ArialMT"/>
              <a:ea typeface="Malgun Gothic" panose="020B0503020000020004" pitchFamily="34" charset="-127"/>
            </a:endParaRPr>
          </a:p>
          <a:p>
            <a:r>
              <a:rPr lang="en-US" sz="2400" b="1" dirty="0">
                <a:effectLst/>
                <a:latin typeface="ArialMT"/>
                <a:ea typeface="Malgun Gothic" panose="020B0503020000020004" pitchFamily="34" charset="-127"/>
              </a:rPr>
              <a:t>Each substance in a mixture </a:t>
            </a:r>
            <a:r>
              <a:rPr lang="en-US" sz="2400" b="1" dirty="0">
                <a:effectLst/>
                <a:highlight>
                  <a:srgbClr val="FFFF00"/>
                </a:highlight>
                <a:latin typeface="ArialMT"/>
                <a:ea typeface="Malgun Gothic" panose="020B0503020000020004" pitchFamily="34" charset="-127"/>
              </a:rPr>
              <a:t>keeps its properties. </a:t>
            </a:r>
            <a:br>
              <a:rPr lang="en-US" sz="2000" dirty="0">
                <a:effectLst/>
                <a:latin typeface="ArialMT"/>
                <a:ea typeface="Malgun Gothic" panose="020B0503020000020004" pitchFamily="34" charset="-127"/>
              </a:rPr>
            </a:br>
            <a:endParaRPr lang="en-US" sz="3200" dirty="0"/>
          </a:p>
        </p:txBody>
      </p:sp>
      <p:pic>
        <p:nvPicPr>
          <p:cNvPr id="2050" name="Picture 2" descr="Mixtures &amp; Solutions (Matter) - R. Castillo Science Lab">
            <a:extLst>
              <a:ext uri="{FF2B5EF4-FFF2-40B4-BE49-F238E27FC236}">
                <a16:creationId xmlns:a16="http://schemas.microsoft.com/office/drawing/2014/main" id="{9F5279FA-24B0-4132-9EC4-0FF7AF5BE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167" y="3352800"/>
            <a:ext cx="4128233" cy="316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741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3C83-A468-4094-80A5-45E2828A31D4}"/>
              </a:ext>
            </a:extLst>
          </p:cNvPr>
          <p:cNvSpPr>
            <a:spLocks noGrp="1"/>
          </p:cNvSpPr>
          <p:nvPr>
            <p:ph type="title"/>
          </p:nvPr>
        </p:nvSpPr>
        <p:spPr>
          <a:xfrm>
            <a:off x="187960" y="-173355"/>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Pressure:</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944C4BD-A9A2-45C0-B7DF-34197BD3C62D}"/>
              </a:ext>
            </a:extLst>
          </p:cNvPr>
          <p:cNvSpPr>
            <a:spLocks noGrp="1"/>
          </p:cNvSpPr>
          <p:nvPr>
            <p:ph idx="1"/>
          </p:nvPr>
        </p:nvSpPr>
        <p:spPr>
          <a:xfrm>
            <a:off x="340360" y="908368"/>
            <a:ext cx="11663680" cy="5553392"/>
          </a:xfrm>
        </p:spPr>
        <p:txBody>
          <a:bodyPr>
            <a:normAutofit fontScale="77500" lnSpcReduction="20000"/>
          </a:bodyPr>
          <a:lstStyle/>
          <a:p>
            <a:r>
              <a:rPr lang="en-US" sz="2400" dirty="0">
                <a:effectLst/>
                <a:latin typeface="ArialMT"/>
                <a:ea typeface="Malgun Gothic" panose="020B0503020000020004" pitchFamily="34" charset="-127"/>
                <a:cs typeface="Arial" panose="020B0604020202020204" pitchFamily="34" charset="0"/>
              </a:rPr>
              <a:t>While pressure has little effect on the solubility of solids, it </a:t>
            </a:r>
            <a:r>
              <a:rPr lang="en-US" sz="2400" b="1" dirty="0">
                <a:effectLst/>
                <a:highlight>
                  <a:srgbClr val="FFFF00"/>
                </a:highlight>
                <a:latin typeface="ArialMT"/>
                <a:ea typeface="Malgun Gothic" panose="020B0503020000020004" pitchFamily="34" charset="-127"/>
                <a:cs typeface="Arial" panose="020B0604020202020204" pitchFamily="34" charset="0"/>
              </a:rPr>
              <a:t>does affect the solubility of gases</a:t>
            </a:r>
            <a:r>
              <a:rPr lang="en-US" sz="2400" b="1" dirty="0">
                <a:effectLst/>
                <a:latin typeface="ArialMT"/>
                <a:ea typeface="Malgun Gothic" panose="020B0503020000020004" pitchFamily="34" charset="-127"/>
                <a:cs typeface="Arial" panose="020B0604020202020204" pitchFamily="34" charset="0"/>
              </a:rPr>
              <a:t>. </a:t>
            </a:r>
          </a:p>
          <a:p>
            <a:r>
              <a:rPr lang="en-US" sz="2400" dirty="0">
                <a:effectLst/>
                <a:latin typeface="ArialMT"/>
                <a:ea typeface="Malgun Gothic" panose="020B0503020000020004" pitchFamily="34" charset="-127"/>
                <a:cs typeface="Arial" panose="020B0604020202020204" pitchFamily="34" charset="0"/>
              </a:rPr>
              <a:t>The </a:t>
            </a:r>
            <a:r>
              <a:rPr lang="en-US" sz="2400" b="1" dirty="0">
                <a:effectLst/>
                <a:highlight>
                  <a:srgbClr val="FFFF00"/>
                </a:highlight>
                <a:latin typeface="ArialMT"/>
                <a:ea typeface="Malgun Gothic" panose="020B0503020000020004" pitchFamily="34" charset="-127"/>
                <a:cs typeface="Arial" panose="020B0604020202020204" pitchFamily="34" charset="0"/>
              </a:rPr>
              <a:t>solubility of a gaseous solute increases as pressure on the solution increases</a:t>
            </a:r>
            <a:r>
              <a:rPr lang="en-US" sz="2400" dirty="0">
                <a:effectLst/>
                <a:latin typeface="ArialMT"/>
                <a:ea typeface="Malgun Gothic" panose="020B0503020000020004" pitchFamily="34" charset="-127"/>
                <a:cs typeface="Arial" panose="020B0604020202020204" pitchFamily="34" charset="0"/>
              </a:rPr>
              <a:t>. </a:t>
            </a:r>
          </a:p>
          <a:p>
            <a:r>
              <a:rPr lang="en-US" sz="2400" dirty="0">
                <a:effectLst/>
                <a:latin typeface="ArialMT"/>
                <a:ea typeface="Malgun Gothic" panose="020B0503020000020004" pitchFamily="34" charset="-127"/>
                <a:cs typeface="Arial" panose="020B0604020202020204" pitchFamily="34" charset="0"/>
              </a:rPr>
              <a:t>Scuba divers must learn the effects of pressure in order to avoid decompression sickness. </a:t>
            </a:r>
          </a:p>
          <a:p>
            <a:r>
              <a:rPr lang="en-US" sz="2400" dirty="0">
                <a:effectLst/>
                <a:latin typeface="ArialMT"/>
                <a:ea typeface="Malgun Gothic" panose="020B0503020000020004" pitchFamily="34" charset="-127"/>
                <a:cs typeface="Arial" panose="020B0604020202020204" pitchFamily="34" charset="0"/>
              </a:rPr>
              <a:t>Under normal atmospheric pressure, nitrogen from the air is not soluble in blood. </a:t>
            </a:r>
          </a:p>
          <a:p>
            <a:r>
              <a:rPr lang="en-US" sz="2400" dirty="0">
                <a:effectLst/>
                <a:latin typeface="ArialMT"/>
                <a:ea typeface="Malgun Gothic" panose="020B0503020000020004" pitchFamily="34" charset="-127"/>
                <a:cs typeface="Arial" panose="020B0604020202020204" pitchFamily="34" charset="0"/>
              </a:rPr>
              <a:t>However, under water, pressure increases as the diver swims deeper. </a:t>
            </a:r>
          </a:p>
          <a:p>
            <a:pPr>
              <a:lnSpc>
                <a:spcPct val="170000"/>
              </a:lnSpc>
            </a:pPr>
            <a:r>
              <a:rPr lang="en-US" sz="2400" dirty="0">
                <a:effectLst/>
                <a:latin typeface="ArialMT"/>
                <a:ea typeface="Malgun Gothic" panose="020B0503020000020004" pitchFamily="34" charset="-127"/>
                <a:cs typeface="Arial" panose="020B0604020202020204" pitchFamily="34" charset="0"/>
              </a:rPr>
              <a:t>The air that enters his or her lungs becomes more pressurized. Deeper than 18 meters (60 feet), the pressure of the air inside the diver's lungs and the compression of other body tissues makes nitrogen soluble in his or her blood. </a:t>
            </a:r>
            <a:br>
              <a:rPr lang="en-US" sz="2400" dirty="0">
                <a:effectLst/>
                <a:latin typeface="ArialMT"/>
                <a:ea typeface="Malgun Gothic" panose="020B0503020000020004" pitchFamily="34" charset="-127"/>
                <a:cs typeface="Arial" panose="020B0604020202020204" pitchFamily="34" charset="0"/>
              </a:rPr>
            </a:br>
            <a:r>
              <a:rPr lang="en-US" sz="2400" dirty="0">
                <a:effectLst/>
                <a:latin typeface="ArialMT"/>
                <a:ea typeface="Malgun Gothic" panose="020B0503020000020004" pitchFamily="34" charset="-127"/>
                <a:cs typeface="Arial" panose="020B0604020202020204" pitchFamily="34" charset="0"/>
              </a:rPr>
              <a:t>As with a can of soda, a sudden release of that pressure can cause bubbles of gas to come out of solution. If the diver swims upward too quickly, nitrogen would suddenly come out of the blood and get lodged in blood vessels. </a:t>
            </a:r>
          </a:p>
          <a:p>
            <a:pPr>
              <a:lnSpc>
                <a:spcPct val="170000"/>
              </a:lnSpc>
            </a:pPr>
            <a:r>
              <a:rPr lang="en-US" sz="2400" dirty="0">
                <a:effectLst/>
                <a:latin typeface="ArialMT"/>
                <a:ea typeface="Malgun Gothic" panose="020B0503020000020004" pitchFamily="34" charset="-127"/>
                <a:cs typeface="Arial" panose="020B0604020202020204" pitchFamily="34" charset="0"/>
              </a:rPr>
              <a:t>The best way to avoid this painful condition is for the diver to swim up very slowly. That way, any dissolved nitrogen has time to leave the blood through the lungs.</a:t>
            </a:r>
            <a:endParaRPr lang="en-US" sz="2400"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spTree>
    <p:extLst>
      <p:ext uri="{BB962C8B-B14F-4D97-AF65-F5344CB8AC3E}">
        <p14:creationId xmlns:p14="http://schemas.microsoft.com/office/powerpoint/2010/main" val="191232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9958F034-52D3-34A8-A342-4A6711A8BBA6}"/>
              </a:ext>
            </a:extLst>
          </p:cNvPr>
          <p:cNvPicPr>
            <a:picLocks noChangeAspect="1"/>
          </p:cNvPicPr>
          <p:nvPr/>
        </p:nvPicPr>
        <p:blipFill rotWithShape="1">
          <a:blip r:embed="rId2"/>
          <a:srcRect l="17313" r="557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A45F8FE-BFAE-774C-F160-F5DA5A1D2F80}"/>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H.W</a:t>
            </a:r>
          </a:p>
        </p:txBody>
      </p:sp>
      <p:sp>
        <p:nvSpPr>
          <p:cNvPr id="3" name="Content Placeholder 2">
            <a:extLst>
              <a:ext uri="{FF2B5EF4-FFF2-40B4-BE49-F238E27FC236}">
                <a16:creationId xmlns:a16="http://schemas.microsoft.com/office/drawing/2014/main" id="{062C1838-AEBD-8CAA-F793-5286BB930B9B}"/>
              </a:ext>
            </a:extLst>
          </p:cNvPr>
          <p:cNvSpPr>
            <a:spLocks noGrp="1"/>
          </p:cNvSpPr>
          <p:nvPr>
            <p:ph idx="1"/>
          </p:nvPr>
        </p:nvSpPr>
        <p:spPr>
          <a:xfrm>
            <a:off x="677335" y="4050831"/>
            <a:ext cx="4079721" cy="1096901"/>
          </a:xfrm>
        </p:spPr>
        <p:txBody>
          <a:bodyPr vert="horz" lIns="91440" tIns="45720" rIns="91440" bIns="45720" rtlCol="0" anchor="t">
            <a:normAutofit/>
          </a:bodyPr>
          <a:lstStyle/>
          <a:p>
            <a:pPr marL="0" indent="0">
              <a:buNone/>
            </a:pPr>
            <a:r>
              <a:rPr lang="en-US" sz="2800" b="1" dirty="0">
                <a:solidFill>
                  <a:schemeClr val="tx1">
                    <a:lumMod val="50000"/>
                    <a:lumOff val="50000"/>
                  </a:schemeClr>
                </a:solidFill>
              </a:rPr>
              <a:t>page 76.Q.1-3</a:t>
            </a:r>
          </a:p>
        </p:txBody>
      </p:sp>
    </p:spTree>
    <p:extLst>
      <p:ext uri="{BB962C8B-B14F-4D97-AF65-F5344CB8AC3E}">
        <p14:creationId xmlns:p14="http://schemas.microsoft.com/office/powerpoint/2010/main" val="322372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AF194-8D03-4501-9EB9-3006233CE002}"/>
              </a:ext>
            </a:extLst>
          </p:cNvPr>
          <p:cNvPicPr>
            <a:picLocks noChangeAspect="1"/>
          </p:cNvPicPr>
          <p:nvPr/>
        </p:nvPicPr>
        <p:blipFill>
          <a:blip r:embed="rId2"/>
          <a:stretch>
            <a:fillRect/>
          </a:stretch>
        </p:blipFill>
        <p:spPr>
          <a:xfrm>
            <a:off x="0" y="100507"/>
            <a:ext cx="6142435" cy="3691563"/>
          </a:xfrm>
          <a:prstGeom prst="rect">
            <a:avLst/>
          </a:prstGeom>
        </p:spPr>
      </p:pic>
      <p:pic>
        <p:nvPicPr>
          <p:cNvPr id="5" name="Picture 4">
            <a:extLst>
              <a:ext uri="{FF2B5EF4-FFF2-40B4-BE49-F238E27FC236}">
                <a16:creationId xmlns:a16="http://schemas.microsoft.com/office/drawing/2014/main" id="{17D6AD4E-1E08-46C6-BC5C-5C6F6B30BA40}"/>
              </a:ext>
            </a:extLst>
          </p:cNvPr>
          <p:cNvPicPr>
            <a:picLocks noChangeAspect="1"/>
          </p:cNvPicPr>
          <p:nvPr/>
        </p:nvPicPr>
        <p:blipFill>
          <a:blip r:embed="rId3"/>
          <a:stretch>
            <a:fillRect/>
          </a:stretch>
        </p:blipFill>
        <p:spPr>
          <a:xfrm>
            <a:off x="0" y="4045880"/>
            <a:ext cx="6279898" cy="2847979"/>
          </a:xfrm>
          <a:prstGeom prst="rect">
            <a:avLst/>
          </a:prstGeom>
        </p:spPr>
      </p:pic>
      <p:sp>
        <p:nvSpPr>
          <p:cNvPr id="6" name="TextBox 5">
            <a:extLst>
              <a:ext uri="{FF2B5EF4-FFF2-40B4-BE49-F238E27FC236}">
                <a16:creationId xmlns:a16="http://schemas.microsoft.com/office/drawing/2014/main" id="{EBB3A6E9-9132-44AA-A4FB-A25682EAF814}"/>
              </a:ext>
            </a:extLst>
          </p:cNvPr>
          <p:cNvSpPr txBox="1"/>
          <p:nvPr/>
        </p:nvSpPr>
        <p:spPr>
          <a:xfrm>
            <a:off x="143436" y="4010021"/>
            <a:ext cx="378630" cy="369332"/>
          </a:xfrm>
          <a:prstGeom prst="rect">
            <a:avLst/>
          </a:prstGeom>
          <a:noFill/>
        </p:spPr>
        <p:txBody>
          <a:bodyPr wrap="none" rtlCol="0">
            <a:spAutoFit/>
          </a:bodyPr>
          <a:lstStyle/>
          <a:p>
            <a:r>
              <a:rPr lang="en-US" dirty="0"/>
              <a:t>2.</a:t>
            </a:r>
          </a:p>
        </p:txBody>
      </p:sp>
      <p:pic>
        <p:nvPicPr>
          <p:cNvPr id="7" name="Picture 6">
            <a:extLst>
              <a:ext uri="{FF2B5EF4-FFF2-40B4-BE49-F238E27FC236}">
                <a16:creationId xmlns:a16="http://schemas.microsoft.com/office/drawing/2014/main" id="{D6B607CA-CCB1-4BB2-B2DC-E31B46869954}"/>
              </a:ext>
            </a:extLst>
          </p:cNvPr>
          <p:cNvPicPr>
            <a:picLocks noChangeAspect="1"/>
          </p:cNvPicPr>
          <p:nvPr/>
        </p:nvPicPr>
        <p:blipFill>
          <a:blip r:embed="rId4"/>
          <a:stretch>
            <a:fillRect/>
          </a:stretch>
        </p:blipFill>
        <p:spPr>
          <a:xfrm>
            <a:off x="6096000" y="0"/>
            <a:ext cx="6075717" cy="3671802"/>
          </a:xfrm>
          <a:prstGeom prst="rect">
            <a:avLst/>
          </a:prstGeom>
        </p:spPr>
      </p:pic>
    </p:spTree>
    <p:extLst>
      <p:ext uri="{BB962C8B-B14F-4D97-AF65-F5344CB8AC3E}">
        <p14:creationId xmlns:p14="http://schemas.microsoft.com/office/powerpoint/2010/main" val="27997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0E5D3-BE44-4916-B896-21C4CB24A0C1}"/>
              </a:ext>
            </a:extLst>
          </p:cNvPr>
          <p:cNvSpPr/>
          <p:nvPr/>
        </p:nvSpPr>
        <p:spPr>
          <a:xfrm>
            <a:off x="107444" y="95999"/>
            <a:ext cx="5168347" cy="1815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effectLst>
                  <a:outerShdw blurRad="38100" dist="38100" dir="2700000" algn="tl">
                    <a:srgbClr val="000000">
                      <a:alpha val="43137"/>
                    </a:srgbClr>
                  </a:outerShdw>
                </a:effectLst>
              </a:rPr>
              <a:t>Types of Mixtures</a:t>
            </a:r>
            <a:endParaRPr lang="en-US" sz="4000" b="1" dirty="0">
              <a:effectLst>
                <a:outerShdw blurRad="38100" dist="38100" dir="2700000" algn="tl">
                  <a:srgbClr val="000000">
                    <a:alpha val="43137"/>
                  </a:srgbClr>
                </a:outerShdw>
              </a:effectLst>
            </a:endParaRPr>
          </a:p>
        </p:txBody>
      </p:sp>
      <p:sp>
        <p:nvSpPr>
          <p:cNvPr id="5" name="Arrow: Down 4">
            <a:extLst>
              <a:ext uri="{FF2B5EF4-FFF2-40B4-BE49-F238E27FC236}">
                <a16:creationId xmlns:a16="http://schemas.microsoft.com/office/drawing/2014/main" id="{89F2BAE8-FF14-454F-863F-C2DDB40163DE}"/>
              </a:ext>
            </a:extLst>
          </p:cNvPr>
          <p:cNvSpPr/>
          <p:nvPr/>
        </p:nvSpPr>
        <p:spPr>
          <a:xfrm rot="19881623">
            <a:off x="3958328" y="1892114"/>
            <a:ext cx="484632" cy="1724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0648CBC-6CC8-401B-8323-B5DAF7BB8026}"/>
              </a:ext>
            </a:extLst>
          </p:cNvPr>
          <p:cNvSpPr/>
          <p:nvPr/>
        </p:nvSpPr>
        <p:spPr>
          <a:xfrm>
            <a:off x="842705" y="1959356"/>
            <a:ext cx="484632" cy="1816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EF0CF28-2AEB-4AF5-AA44-BE0A11084F68}"/>
              </a:ext>
            </a:extLst>
          </p:cNvPr>
          <p:cNvSpPr/>
          <p:nvPr/>
        </p:nvSpPr>
        <p:spPr>
          <a:xfrm>
            <a:off x="48207" y="3627673"/>
            <a:ext cx="3479401" cy="1815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rPr>
              <a:t>Heterogeneous</a:t>
            </a:r>
            <a:endParaRPr lang="en-US" sz="2400" dirty="0">
              <a:solidFill>
                <a:srgbClr val="FF0000"/>
              </a:solidFill>
              <a:highlight>
                <a:srgbClr val="FFFF00"/>
              </a:highlight>
            </a:endParaRPr>
          </a:p>
        </p:txBody>
      </p:sp>
      <p:sp>
        <p:nvSpPr>
          <p:cNvPr id="10" name="Oval 9">
            <a:extLst>
              <a:ext uri="{FF2B5EF4-FFF2-40B4-BE49-F238E27FC236}">
                <a16:creationId xmlns:a16="http://schemas.microsoft.com/office/drawing/2014/main" id="{9D72A6E7-7D2B-4D0F-A468-5720460213BD}"/>
              </a:ext>
            </a:extLst>
          </p:cNvPr>
          <p:cNvSpPr/>
          <p:nvPr/>
        </p:nvSpPr>
        <p:spPr>
          <a:xfrm>
            <a:off x="3668565" y="3429000"/>
            <a:ext cx="3447547" cy="1815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rPr>
              <a:t>Homogeneous</a:t>
            </a:r>
            <a:endParaRPr lang="en-US" sz="2400" dirty="0">
              <a:solidFill>
                <a:srgbClr val="FF0000"/>
              </a:solidFill>
              <a:highlight>
                <a:srgbClr val="FFFF00"/>
              </a:highlight>
            </a:endParaRPr>
          </a:p>
        </p:txBody>
      </p:sp>
      <p:pic>
        <p:nvPicPr>
          <p:cNvPr id="3074" name="Picture 2" descr="Mixtures">
            <a:extLst>
              <a:ext uri="{FF2B5EF4-FFF2-40B4-BE49-F238E27FC236}">
                <a16:creationId xmlns:a16="http://schemas.microsoft.com/office/drawing/2014/main" id="{10E11819-ABB5-4169-A90E-8D69E488E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308" y="1322363"/>
            <a:ext cx="4826693" cy="476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13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E8D3-52E5-4A1D-AE7B-C98990FEA1D7}"/>
              </a:ext>
            </a:extLst>
          </p:cNvPr>
          <p:cNvSpPr>
            <a:spLocks noGrp="1"/>
          </p:cNvSpPr>
          <p:nvPr>
            <p:ph type="title"/>
          </p:nvPr>
        </p:nvSpPr>
        <p:spPr>
          <a:xfrm>
            <a:off x="0" y="-172012"/>
            <a:ext cx="11353800" cy="1325563"/>
          </a:xfrm>
        </p:spPr>
        <p:txBody>
          <a:bodyPr/>
          <a:lstStyle/>
          <a:p>
            <a:r>
              <a:rPr lang="en-US" sz="4400" b="1" u="sng">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rPr>
              <a:t>Heterogeneous</a:t>
            </a:r>
            <a:r>
              <a:rPr lang="en-US" sz="4400" b="1" u="sng">
                <a:solidFill>
                  <a:srgbClr val="FF0000"/>
                </a:solidFill>
                <a:effectLst>
                  <a:outerShdw blurRad="38100" dist="38100" dir="2700000" algn="tl">
                    <a:srgbClr val="000000">
                      <a:alpha val="43137"/>
                    </a:srgbClr>
                  </a:outerShdw>
                </a:effectLst>
                <a:latin typeface="ArialMT"/>
                <a:ea typeface="Malgun Gothic" panose="020B0503020000020004" pitchFamily="34" charset="-127"/>
              </a:rPr>
              <a:t> Mixture:</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A423029-A771-48ED-8CD4-EBF7D71748A1}"/>
              </a:ext>
            </a:extLst>
          </p:cNvPr>
          <p:cNvSpPr>
            <a:spLocks noGrp="1"/>
          </p:cNvSpPr>
          <p:nvPr>
            <p:ph idx="1"/>
          </p:nvPr>
        </p:nvSpPr>
        <p:spPr>
          <a:xfrm>
            <a:off x="0" y="1153552"/>
            <a:ext cx="6752492" cy="5023412"/>
          </a:xfrm>
        </p:spPr>
        <p:txBody>
          <a:bodyPr>
            <a:normAutofit/>
          </a:bodyPr>
          <a:lstStyle/>
          <a:p>
            <a:r>
              <a:rPr lang="en-US" sz="1800" b="1" dirty="0">
                <a:effectLst/>
                <a:highlight>
                  <a:srgbClr val="FFFF00"/>
                </a:highlight>
                <a:latin typeface="ArialMT"/>
                <a:ea typeface="Malgun Gothic" panose="020B0503020000020004" pitchFamily="34" charset="-127"/>
              </a:rPr>
              <a:t>Heterogenous mixture </a:t>
            </a:r>
            <a:r>
              <a:rPr lang="en-US" sz="1800" b="1" dirty="0">
                <a:latin typeface="ArialMT"/>
                <a:ea typeface="Malgun Gothic" panose="020B0503020000020004" pitchFamily="34" charset="-127"/>
              </a:rPr>
              <a:t>:</a:t>
            </a:r>
            <a:r>
              <a:rPr lang="en-US" sz="1800" b="1" u="sng" dirty="0">
                <a:solidFill>
                  <a:srgbClr val="FF0000"/>
                </a:solidFill>
                <a:effectLst/>
                <a:latin typeface="ArialMT"/>
                <a:ea typeface="Malgun Gothic" panose="020B0503020000020004" pitchFamily="34" charset="-127"/>
              </a:rPr>
              <a:t>is the mixture that features distinct components that can easily be seen and sorted</a:t>
            </a:r>
            <a:r>
              <a:rPr lang="en-US" sz="1800" b="1" dirty="0">
                <a:effectLst/>
                <a:latin typeface="ArialMT"/>
                <a:ea typeface="Malgun Gothic" panose="020B0503020000020004" pitchFamily="34" charset="-127"/>
              </a:rPr>
              <a:t>. </a:t>
            </a:r>
          </a:p>
          <a:p>
            <a:r>
              <a:rPr lang="en-US" sz="1800" b="1" dirty="0">
                <a:effectLst/>
                <a:latin typeface="ArialMT"/>
                <a:ea typeface="Malgun Gothic" panose="020B0503020000020004" pitchFamily="34" charset="-127"/>
              </a:rPr>
              <a:t>A plate of spaghetti with meatballs and a bowl of salad are other examples of heterogeneous mixtures.</a:t>
            </a:r>
          </a:p>
          <a:p>
            <a:r>
              <a:rPr lang="en-US" sz="1800" b="1" dirty="0">
                <a:effectLst/>
                <a:latin typeface="ArialMT"/>
                <a:ea typeface="Malgun Gothic" panose="020B0503020000020004" pitchFamily="34" charset="-127"/>
              </a:rPr>
              <a:t> A characteristic of a heterogeneous mixture is that its components are not spread out evenly throughout the mixture. </a:t>
            </a:r>
            <a:endParaRPr lang="en-US" sz="1800" b="1" dirty="0">
              <a:latin typeface="ArialMT"/>
              <a:ea typeface="Malgun Gothic" panose="020B0503020000020004" pitchFamily="34" charset="-127"/>
            </a:endParaRPr>
          </a:p>
          <a:p>
            <a:r>
              <a:rPr lang="en-US" sz="1800" b="1" dirty="0">
                <a:effectLst/>
                <a:latin typeface="ArialMT"/>
                <a:ea typeface="Malgun Gothic" panose="020B0503020000020004" pitchFamily="34" charset="-127"/>
              </a:rPr>
              <a:t>One portion of a heterogeneous mixture may consist of a relatively even balance of different things, while another portion is mostly one thing or another. One handful of this sand, for example, could contain a fossilized shark tooth, while a hundred handfuls around it do not. </a:t>
            </a:r>
            <a:br>
              <a:rPr lang="en-US" sz="1800" b="1" dirty="0">
                <a:effectLst/>
                <a:latin typeface="ArialMT"/>
                <a:ea typeface="Malgun Gothic" panose="020B0503020000020004" pitchFamily="34" charset="-127"/>
              </a:rPr>
            </a:br>
            <a:endParaRPr lang="en-US" b="1" dirty="0"/>
          </a:p>
        </p:txBody>
      </p:sp>
      <p:pic>
        <p:nvPicPr>
          <p:cNvPr id="4098" name="Picture 2" descr="GAUTHIER SOILS LTD. | Products">
            <a:extLst>
              <a:ext uri="{FF2B5EF4-FFF2-40B4-BE49-F238E27FC236}">
                <a16:creationId xmlns:a16="http://schemas.microsoft.com/office/drawing/2014/main" id="{C8F7B7FF-163C-417B-8632-251A5566D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24" y="3699803"/>
            <a:ext cx="4768946" cy="30104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sert of Maine - ExploreNewEngland.com">
            <a:extLst>
              <a:ext uri="{FF2B5EF4-FFF2-40B4-BE49-F238E27FC236}">
                <a16:creationId xmlns:a16="http://schemas.microsoft.com/office/drawing/2014/main" id="{F042E1E1-D99B-4164-B547-A0CD86AD4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30" y="4615521"/>
            <a:ext cx="3085514" cy="20947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Handful Of Sand In The Human Palm Stock Photo - Download Image Now -  iStock">
            <a:extLst>
              <a:ext uri="{FF2B5EF4-FFF2-40B4-BE49-F238E27FC236}">
                <a16:creationId xmlns:a16="http://schemas.microsoft.com/office/drawing/2014/main" id="{3D8772F4-98C3-4C96-B09A-545FE66BB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044" y="4615521"/>
            <a:ext cx="3587262" cy="20947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xtures: heterogeneous vs homogeneous | NATURAL SCIENCE #2">
            <a:extLst>
              <a:ext uri="{FF2B5EF4-FFF2-40B4-BE49-F238E27FC236}">
                <a16:creationId xmlns:a16="http://schemas.microsoft.com/office/drawing/2014/main" id="{F97F5160-C409-5ACE-9808-A81E6B2A7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584" y="326708"/>
            <a:ext cx="4990364" cy="283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9364-E31A-4496-B2E0-1575774137BB}"/>
              </a:ext>
            </a:extLst>
          </p:cNvPr>
          <p:cNvSpPr>
            <a:spLocks noGrp="1"/>
          </p:cNvSpPr>
          <p:nvPr>
            <p:ph type="title"/>
          </p:nvPr>
        </p:nvSpPr>
        <p:spPr>
          <a:xfrm>
            <a:off x="86360" y="-81280"/>
            <a:ext cx="10515600" cy="1325563"/>
          </a:xfrm>
        </p:spPr>
        <p:txBody>
          <a:bodyPr/>
          <a:lstStyle/>
          <a:p>
            <a:r>
              <a:rPr lang="en-US" sz="44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Homogeneous</a:t>
            </a:r>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 Mixture:</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4B26409-5917-4EC5-833F-F9D0C2B9EE95}"/>
              </a:ext>
            </a:extLst>
          </p:cNvPr>
          <p:cNvSpPr>
            <a:spLocks noGrp="1"/>
          </p:cNvSpPr>
          <p:nvPr>
            <p:ph idx="1"/>
          </p:nvPr>
        </p:nvSpPr>
        <p:spPr>
          <a:xfrm>
            <a:off x="950741" y="1166191"/>
            <a:ext cx="10515600" cy="5497085"/>
          </a:xfrm>
        </p:spPr>
        <p:txBody>
          <a:bodyPr/>
          <a:lstStyle/>
          <a:p>
            <a:r>
              <a:rPr lang="en-US" sz="2000" b="1" dirty="0">
                <a:effectLst/>
                <a:latin typeface="ArialMT"/>
                <a:ea typeface="Malgun Gothic" panose="020B0503020000020004" pitchFamily="34" charset="-127"/>
                <a:cs typeface="Arial" panose="020B0604020202020204" pitchFamily="34" charset="0"/>
              </a:rPr>
              <a:t>Other mixtures are more difficult to analyze. </a:t>
            </a:r>
          </a:p>
          <a:p>
            <a:r>
              <a:rPr lang="en-US" sz="2000" b="1" dirty="0">
                <a:effectLst/>
                <a:latin typeface="ArialMT"/>
                <a:ea typeface="Malgun Gothic" panose="020B0503020000020004" pitchFamily="34" charset="-127"/>
                <a:cs typeface="Arial" panose="020B0604020202020204" pitchFamily="34" charset="0"/>
              </a:rPr>
              <a:t>Such </a:t>
            </a:r>
            <a:r>
              <a:rPr lang="en-US" sz="2000" b="1" dirty="0">
                <a:effectLst/>
                <a:highlight>
                  <a:srgbClr val="FFFF00"/>
                </a:highlight>
                <a:latin typeface="ArialMT"/>
                <a:ea typeface="Malgun Gothic" panose="020B0503020000020004" pitchFamily="34" charset="-127"/>
                <a:cs typeface="Arial" panose="020B0604020202020204" pitchFamily="34" charset="0"/>
              </a:rPr>
              <a:t>homogeneous mixtures often look the same </a:t>
            </a:r>
            <a:r>
              <a:rPr lang="en-US" sz="2000" b="1" dirty="0">
                <a:effectLst/>
                <a:latin typeface="ArialMT"/>
                <a:ea typeface="Malgun Gothic" panose="020B0503020000020004" pitchFamily="34" charset="-127"/>
                <a:cs typeface="Arial" panose="020B0604020202020204" pitchFamily="34" charset="0"/>
              </a:rPr>
              <a:t>throughout the entire mixture. </a:t>
            </a:r>
          </a:p>
          <a:p>
            <a:r>
              <a:rPr lang="en-US" sz="2000" b="1" dirty="0">
                <a:effectLst/>
                <a:latin typeface="ArialMT"/>
                <a:ea typeface="Malgun Gothic" panose="020B0503020000020004" pitchFamily="34" charset="-127"/>
                <a:cs typeface="Arial" panose="020B0604020202020204" pitchFamily="34" charset="0"/>
              </a:rPr>
              <a:t>Their </a:t>
            </a:r>
            <a:r>
              <a:rPr lang="en-US" sz="2000" b="1" dirty="0">
                <a:effectLst/>
                <a:highlight>
                  <a:srgbClr val="FFFF00"/>
                </a:highlight>
                <a:latin typeface="ArialMT"/>
                <a:ea typeface="Malgun Gothic" panose="020B0503020000020004" pitchFamily="34" charset="-127"/>
                <a:cs typeface="Arial" panose="020B0604020202020204" pitchFamily="34" charset="0"/>
              </a:rPr>
              <a:t>different components are difficult to see </a:t>
            </a:r>
            <a:r>
              <a:rPr lang="en-US" sz="2000" b="1" dirty="0">
                <a:effectLst/>
                <a:latin typeface="ArialMT"/>
                <a:ea typeface="Malgun Gothic" panose="020B0503020000020004" pitchFamily="34" charset="-127"/>
                <a:cs typeface="Arial" panose="020B0604020202020204" pitchFamily="34" charset="0"/>
              </a:rPr>
              <a:t>and are spread out uniformly throughout the entire mixture. </a:t>
            </a:r>
          </a:p>
          <a:p>
            <a:r>
              <a:rPr lang="en-US" sz="2000" b="1" dirty="0">
                <a:effectLst/>
                <a:highlight>
                  <a:srgbClr val="FFFF00"/>
                </a:highlight>
                <a:latin typeface="ArialMT"/>
                <a:ea typeface="Malgun Gothic" panose="020B0503020000020004" pitchFamily="34" charset="-127"/>
                <a:cs typeface="Arial" panose="020B0604020202020204" pitchFamily="34" charset="0"/>
              </a:rPr>
              <a:t>Saltwater, honey, and soy sauce </a:t>
            </a:r>
            <a:r>
              <a:rPr lang="en-US" sz="2000" b="1" dirty="0">
                <a:effectLst/>
                <a:latin typeface="ArialMT"/>
                <a:ea typeface="Malgun Gothic" panose="020B0503020000020004" pitchFamily="34" charset="-127"/>
                <a:cs typeface="Arial" panose="020B0604020202020204" pitchFamily="34" charset="0"/>
              </a:rPr>
              <a:t>are examples of homogeneous mixtures that may be found in your kitchen.</a:t>
            </a:r>
            <a:endParaRPr lang="en-US" sz="20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5122" name="Picture 2" descr="Homogeneous and Heterogeneous Mixtures Card Sorting Activity by Elly Thorsen">
            <a:extLst>
              <a:ext uri="{FF2B5EF4-FFF2-40B4-BE49-F238E27FC236}">
                <a16:creationId xmlns:a16="http://schemas.microsoft.com/office/drawing/2014/main" id="{85EA21C3-91F4-4104-9C12-603F2DC7C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325" y="3359101"/>
            <a:ext cx="5805675" cy="32340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20 Examples of Homogeneous mixtures ~ LORECENTRAL">
            <a:extLst>
              <a:ext uri="{FF2B5EF4-FFF2-40B4-BE49-F238E27FC236}">
                <a16:creationId xmlns:a16="http://schemas.microsoft.com/office/drawing/2014/main" id="{5A0B720A-EF08-4FE7-ADF1-0BB44ABCD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7" y="3740101"/>
            <a:ext cx="5040923"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6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apter 6- Mixtures Diagram | Quizlet">
            <a:extLst>
              <a:ext uri="{FF2B5EF4-FFF2-40B4-BE49-F238E27FC236}">
                <a16:creationId xmlns:a16="http://schemas.microsoft.com/office/drawing/2014/main" id="{CEB4EEAB-C64A-437F-9E27-F1156DA274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261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3F8EBC-C86E-4287-8D2E-5ACF23733B00}"/>
              </a:ext>
            </a:extLst>
          </p:cNvPr>
          <p:cNvPicPr>
            <a:picLocks noChangeAspect="1"/>
          </p:cNvPicPr>
          <p:nvPr/>
        </p:nvPicPr>
        <p:blipFill rotWithShape="1">
          <a:blip r:embed="rId2"/>
          <a:srcRect l="1269" t="39995" r="43808" b="48307"/>
          <a:stretch/>
        </p:blipFill>
        <p:spPr>
          <a:xfrm>
            <a:off x="225084" y="112542"/>
            <a:ext cx="11774658" cy="1378633"/>
          </a:xfrm>
          <a:prstGeom prst="rect">
            <a:avLst/>
          </a:prstGeom>
        </p:spPr>
      </p:pic>
      <p:pic>
        <p:nvPicPr>
          <p:cNvPr id="4" name="Content Placeholder 3">
            <a:extLst>
              <a:ext uri="{FF2B5EF4-FFF2-40B4-BE49-F238E27FC236}">
                <a16:creationId xmlns:a16="http://schemas.microsoft.com/office/drawing/2014/main" id="{321E4893-D8D4-4EFF-894F-AB677135D1F9}"/>
              </a:ext>
            </a:extLst>
          </p:cNvPr>
          <p:cNvPicPr>
            <a:picLocks noGrp="1" noChangeAspect="1"/>
          </p:cNvPicPr>
          <p:nvPr>
            <p:ph idx="1"/>
          </p:nvPr>
        </p:nvPicPr>
        <p:blipFill rotWithShape="1">
          <a:blip r:embed="rId3"/>
          <a:srcRect l="1591" t="21087" r="43334" b="13930"/>
          <a:stretch/>
        </p:blipFill>
        <p:spPr>
          <a:xfrm>
            <a:off x="225084" y="1491174"/>
            <a:ext cx="11741832" cy="5254283"/>
          </a:xfrm>
          <a:prstGeom prst="rect">
            <a:avLst/>
          </a:prstGeom>
        </p:spPr>
      </p:pic>
      <p:pic>
        <p:nvPicPr>
          <p:cNvPr id="2" name="Picture 1">
            <a:extLst>
              <a:ext uri="{FF2B5EF4-FFF2-40B4-BE49-F238E27FC236}">
                <a16:creationId xmlns:a16="http://schemas.microsoft.com/office/drawing/2014/main" id="{10D8B02D-D8F6-4F72-B3A0-34A83B7C36F4}"/>
              </a:ext>
            </a:extLst>
          </p:cNvPr>
          <p:cNvPicPr>
            <a:picLocks noChangeAspect="1"/>
          </p:cNvPicPr>
          <p:nvPr/>
        </p:nvPicPr>
        <p:blipFill rotWithShape="1">
          <a:blip r:embed="rId4"/>
          <a:srcRect l="20769" t="35891" r="60539" b="54053"/>
          <a:stretch/>
        </p:blipFill>
        <p:spPr>
          <a:xfrm>
            <a:off x="6654018" y="2236763"/>
            <a:ext cx="4023359" cy="1192237"/>
          </a:xfrm>
          <a:prstGeom prst="rect">
            <a:avLst/>
          </a:prstGeom>
        </p:spPr>
      </p:pic>
      <p:pic>
        <p:nvPicPr>
          <p:cNvPr id="3" name="Picture 2">
            <a:extLst>
              <a:ext uri="{FF2B5EF4-FFF2-40B4-BE49-F238E27FC236}">
                <a16:creationId xmlns:a16="http://schemas.microsoft.com/office/drawing/2014/main" id="{E7EDE1EB-DC5B-4935-B548-4417FF4CC0F7}"/>
              </a:ext>
            </a:extLst>
          </p:cNvPr>
          <p:cNvPicPr>
            <a:picLocks noChangeAspect="1"/>
          </p:cNvPicPr>
          <p:nvPr/>
        </p:nvPicPr>
        <p:blipFill rotWithShape="1">
          <a:blip r:embed="rId4"/>
          <a:srcRect l="6692" t="60877" r="75077" b="29426"/>
          <a:stretch/>
        </p:blipFill>
        <p:spPr>
          <a:xfrm>
            <a:off x="3559127" y="4174587"/>
            <a:ext cx="4023359" cy="1378633"/>
          </a:xfrm>
          <a:prstGeom prst="rect">
            <a:avLst/>
          </a:prstGeom>
        </p:spPr>
      </p:pic>
      <p:sp>
        <p:nvSpPr>
          <p:cNvPr id="6" name="TextBox 5">
            <a:extLst>
              <a:ext uri="{FF2B5EF4-FFF2-40B4-BE49-F238E27FC236}">
                <a16:creationId xmlns:a16="http://schemas.microsoft.com/office/drawing/2014/main" id="{DB4A4F10-87C6-9BFD-DD74-1B73813D4DA7}"/>
              </a:ext>
            </a:extLst>
          </p:cNvPr>
          <p:cNvSpPr txBox="1"/>
          <p:nvPr/>
        </p:nvSpPr>
        <p:spPr>
          <a:xfrm>
            <a:off x="5570806" y="641261"/>
            <a:ext cx="1354406" cy="523220"/>
          </a:xfrm>
          <a:prstGeom prst="rect">
            <a:avLst/>
          </a:prstGeom>
          <a:noFill/>
        </p:spPr>
        <p:txBody>
          <a:bodyPr wrap="square" rtlCol="0">
            <a:spAutoFit/>
          </a:bodyPr>
          <a:lstStyle/>
          <a:p>
            <a:r>
              <a:rPr lang="en-US" sz="2800" b="1" dirty="0">
                <a:highlight>
                  <a:srgbClr val="FFFF00"/>
                </a:highlight>
              </a:rPr>
              <a:t>Pg.69</a:t>
            </a:r>
          </a:p>
        </p:txBody>
      </p:sp>
    </p:spTree>
    <p:extLst>
      <p:ext uri="{BB962C8B-B14F-4D97-AF65-F5344CB8AC3E}">
        <p14:creationId xmlns:p14="http://schemas.microsoft.com/office/powerpoint/2010/main" val="2844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D96B-FDAE-4D67-8D6C-7272B7121CC6}"/>
              </a:ext>
            </a:extLst>
          </p:cNvPr>
          <p:cNvSpPr>
            <a:spLocks noGrp="1"/>
          </p:cNvSpPr>
          <p:nvPr>
            <p:ph type="title"/>
          </p:nvPr>
        </p:nvSpPr>
        <p:spPr>
          <a:xfrm>
            <a:off x="96520" y="-13997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Separating Mixtures:</a:t>
            </a:r>
            <a:endParaRPr lang="en-US" b="1" u="sng" dirty="0">
              <a:solidFill>
                <a:srgbClr val="FF0000"/>
              </a:solidFill>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FC1991CE-7975-4DCD-8E24-E92C6BC24295}"/>
              </a:ext>
            </a:extLst>
          </p:cNvPr>
          <p:cNvSpPr>
            <a:spLocks noGrp="1"/>
          </p:cNvSpPr>
          <p:nvPr>
            <p:ph idx="1"/>
          </p:nvPr>
        </p:nvSpPr>
        <p:spPr>
          <a:xfrm>
            <a:off x="320040" y="1088682"/>
            <a:ext cx="10767646" cy="5092505"/>
          </a:xfrm>
        </p:spPr>
        <p:txBody>
          <a:bodyPr/>
          <a:lstStyle/>
          <a:p>
            <a:r>
              <a:rPr lang="en-US" sz="3200" b="1" dirty="0">
                <a:effectLst/>
                <a:latin typeface="ArialMT"/>
                <a:ea typeface="Malgun Gothic" panose="020B0503020000020004" pitchFamily="34" charset="-127"/>
                <a:cs typeface="Arial" panose="020B0604020202020204" pitchFamily="34" charset="0"/>
              </a:rPr>
              <a:t>Remember that the </a:t>
            </a:r>
            <a:r>
              <a:rPr lang="en-US" sz="3200" b="1" dirty="0">
                <a:effectLst/>
                <a:highlight>
                  <a:srgbClr val="FFFF00"/>
                </a:highlight>
                <a:latin typeface="ArialMT"/>
                <a:ea typeface="Malgun Gothic" panose="020B0503020000020004" pitchFamily="34" charset="-127"/>
                <a:cs typeface="Arial" panose="020B0604020202020204" pitchFamily="34" charset="0"/>
              </a:rPr>
              <a:t>individual components of a mixture keep their properties</a:t>
            </a:r>
            <a:r>
              <a:rPr lang="en-US" sz="3200" b="1" dirty="0">
                <a:effectLst/>
                <a:latin typeface="ArialMT"/>
                <a:ea typeface="Malgun Gothic" panose="020B0503020000020004" pitchFamily="34" charset="-127"/>
                <a:cs typeface="Arial" panose="020B0604020202020204" pitchFamily="34" charset="0"/>
              </a:rPr>
              <a:t>.</a:t>
            </a:r>
          </a:p>
          <a:p>
            <a:endParaRPr lang="en-US" sz="3200" b="1" dirty="0">
              <a:effectLst/>
              <a:latin typeface="ArialMT"/>
              <a:ea typeface="Malgun Gothic" panose="020B0503020000020004" pitchFamily="34" charset="-127"/>
              <a:cs typeface="Arial" panose="020B0604020202020204" pitchFamily="34" charset="0"/>
            </a:endParaRPr>
          </a:p>
          <a:p>
            <a:r>
              <a:rPr lang="en-US" sz="3200" b="1" dirty="0">
                <a:effectLst/>
                <a:latin typeface="ArialMT"/>
                <a:ea typeface="Malgun Gothic" panose="020B0503020000020004" pitchFamily="34" charset="-127"/>
                <a:cs typeface="Arial" panose="020B0604020202020204" pitchFamily="34" charset="0"/>
              </a:rPr>
              <a:t>This means that the </a:t>
            </a:r>
            <a:r>
              <a:rPr lang="en-US" sz="3200" b="1" dirty="0">
                <a:effectLst/>
                <a:highlight>
                  <a:srgbClr val="FFFF00"/>
                </a:highlight>
                <a:latin typeface="ArialMT"/>
                <a:ea typeface="Malgun Gothic" panose="020B0503020000020004" pitchFamily="34" charset="-127"/>
                <a:cs typeface="Arial" panose="020B0604020202020204" pitchFamily="34" charset="0"/>
              </a:rPr>
              <a:t>properties of the components in a mixture can be used to separate them</a:t>
            </a:r>
            <a:r>
              <a:rPr lang="en-US" sz="3200" b="1" dirty="0">
                <a:effectLst/>
                <a:latin typeface="ArialMT"/>
                <a:ea typeface="Malgun Gothic" panose="020B0503020000020004" pitchFamily="34" charset="-127"/>
                <a:cs typeface="Arial" panose="020B0604020202020204" pitchFamily="34" charset="0"/>
              </a:rPr>
              <a:t>.</a:t>
            </a:r>
          </a:p>
          <a:p>
            <a:endParaRPr lang="en-US" dirty="0"/>
          </a:p>
        </p:txBody>
      </p:sp>
    </p:spTree>
    <p:extLst>
      <p:ext uri="{BB962C8B-B14F-4D97-AF65-F5344CB8AC3E}">
        <p14:creationId xmlns:p14="http://schemas.microsoft.com/office/powerpoint/2010/main" val="983672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pesVTI">
  <a:themeElements>
    <a:clrScheme name="AnalogousFromDarkSeedLeftStep">
      <a:dk1>
        <a:srgbClr val="000000"/>
      </a:dk1>
      <a:lt1>
        <a:srgbClr val="FFFFFF"/>
      </a:lt1>
      <a:dk2>
        <a:srgbClr val="1C2831"/>
      </a:dk2>
      <a:lt2>
        <a:srgbClr val="F0F3F1"/>
      </a:lt2>
      <a:accent1>
        <a:srgbClr val="E729CF"/>
      </a:accent1>
      <a:accent2>
        <a:srgbClr val="9D17D5"/>
      </a:accent2>
      <a:accent3>
        <a:srgbClr val="6029E7"/>
      </a:accent3>
      <a:accent4>
        <a:srgbClr val="2B41D8"/>
      </a:accent4>
      <a:accent5>
        <a:srgbClr val="2990E7"/>
      </a:accent5>
      <a:accent6>
        <a:srgbClr val="15BEC5"/>
      </a:accent6>
      <a:hlink>
        <a:srgbClr val="3F6FBF"/>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678</TotalTime>
  <Words>1470</Words>
  <Application>Microsoft Office PowerPoint</Application>
  <PresentationFormat>Widescreen</PresentationFormat>
  <Paragraphs>111</Paragraphs>
  <Slides>32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Malgun Gothic</vt:lpstr>
      <vt:lpstr>Arial</vt:lpstr>
      <vt:lpstr>ArialMT</vt:lpstr>
      <vt:lpstr>Avenir Next LT Pro</vt:lpstr>
      <vt:lpstr>Calibri</vt:lpstr>
      <vt:lpstr>Calibri Light</vt:lpstr>
      <vt:lpstr>Tw Cen MT</vt:lpstr>
      <vt:lpstr>Office Theme</vt:lpstr>
      <vt:lpstr>ShapesVTI</vt:lpstr>
      <vt:lpstr>Topic 2 Lesson 1 Mixtures and Solutions Textbook pg.68-75</vt:lpstr>
      <vt:lpstr>PowerPoint Presentation</vt:lpstr>
      <vt:lpstr>Types of Mixtures:</vt:lpstr>
      <vt:lpstr>PowerPoint Presentation</vt:lpstr>
      <vt:lpstr>Heterogeneous Mixture:</vt:lpstr>
      <vt:lpstr>Homogeneous Mixture:</vt:lpstr>
      <vt:lpstr>PowerPoint Presentation</vt:lpstr>
      <vt:lpstr>PowerPoint Presentation</vt:lpstr>
      <vt:lpstr>Separating Mixtures:</vt:lpstr>
      <vt:lpstr>PowerPoint Presentation</vt:lpstr>
      <vt:lpstr>PowerPoint Presentation</vt:lpstr>
      <vt:lpstr>PowerPoint Presentation</vt:lpstr>
      <vt:lpstr>Separating Mixtures</vt:lpstr>
      <vt:lpstr>Classifying Mixtures Honey, oil-and-vinegar salad dressing, and milk are examples of different types of mixtures that may be found on your dinner table.  </vt:lpstr>
      <vt:lpstr>PowerPoint Presentation</vt:lpstr>
      <vt:lpstr>2. Suspension:</vt:lpstr>
      <vt:lpstr>3. Solutions:</vt:lpstr>
      <vt:lpstr>PowerPoint Presentation</vt:lpstr>
      <vt:lpstr>Molecular Solutes:</vt:lpstr>
      <vt:lpstr>Ionic Solutes:</vt:lpstr>
      <vt:lpstr>PowerPoint Presentation</vt:lpstr>
      <vt:lpstr>Concentration:</vt:lpstr>
      <vt:lpstr>PowerPoint Presentation</vt:lpstr>
      <vt:lpstr>Solubility:</vt:lpstr>
      <vt:lpstr>Temperature:</vt:lpstr>
      <vt:lpstr>Solubility and Temperature:</vt:lpstr>
      <vt:lpstr>PowerPoint Presentation</vt:lpstr>
      <vt:lpstr>Pressure:</vt:lpstr>
      <vt:lpstr>Pressure:</vt:lpstr>
      <vt:lpstr>Pressure:</vt:lpstr>
      <vt:lpstr>H.W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Radwa Khaled</dc:creator>
  <cp:lastModifiedBy>Fazila</cp:lastModifiedBy>
  <cp:revision>42</cp:revision>
  <dcterms:created xsi:type="dcterms:W3CDTF">2020-10-09T08:47:02Z</dcterms:created>
  <dcterms:modified xsi:type="dcterms:W3CDTF">2023-10-22T22:12:20Z</dcterms:modified>
</cp:coreProperties>
</file>