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1" r:id="rId1"/>
  </p:sldMasterIdLst>
  <p:sldIdLst>
    <p:sldId id="256" r:id="rId2"/>
    <p:sldId id="257" r:id="rId3"/>
    <p:sldId id="273" r:id="rId4"/>
    <p:sldId id="278" r:id="rId5"/>
    <p:sldId id="279" r:id="rId6"/>
    <p:sldId id="280" r:id="rId7"/>
    <p:sldId id="281" r:id="rId8"/>
    <p:sldId id="282" r:id="rId9"/>
    <p:sldId id="277" r:id="rId10"/>
    <p:sldId id="284" r:id="rId11"/>
    <p:sldId id="285" r:id="rId12"/>
    <p:sldId id="286" r:id="rId13"/>
    <p:sldId id="288" r:id="rId14"/>
    <p:sldId id="287" r:id="rId15"/>
    <p:sldId id="289" r:id="rId16"/>
    <p:sldId id="290" r:id="rId17"/>
    <p:sldId id="291" r:id="rId18"/>
    <p:sldId id="292" r:id="rId19"/>
    <p:sldId id="293"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E8EE9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251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167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839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0682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524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27835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4064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1884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6629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65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129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842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479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662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717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145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438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3/20/2024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9573540"/>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0000445C2" TargetMode="External"/><Relationship Id="rId1" Type="http://schemas.openxmlformats.org/officeDocument/2006/relationships/slideLayout" Target="../slideLayouts/slideLayout2.xml"/><Relationship Id="rId4" Type="http://schemas.openxmlformats.org/officeDocument/2006/relationships/hyperlink" Target="https://www.youtube.com/watch?v=WPA-KpldDV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wVlfyhs64IY" TargetMode="External"/><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000044883"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57P7ncqeQY"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80030AFAB"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gI1B7h2j_0"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zstqK7dCdyU"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ontent-delivery-service.savvasrealize.com/content-delivery-service/eps/prod-realize-reader/api/item/59abeea7-7e3f-4f9e-8228-6e88d6e9e602/1/file/NA_Grade_8/OPS/xhtml/glossary.xhtml#P7001014501000000000000000044508"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p4pWafuvd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uGrBhK2c7U"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1812" y="1077684"/>
            <a:ext cx="8001000" cy="2971801"/>
          </a:xfrm>
        </p:spPr>
        <p:txBody>
          <a:bodyPr>
            <a:normAutofit/>
          </a:bodyPr>
          <a:lstStyle/>
          <a:p>
            <a:r>
              <a:rPr lang="en-GB" sz="4000" b="1" u="sng" dirty="0">
                <a:solidFill>
                  <a:srgbClr val="FF0000"/>
                </a:solidFill>
              </a:rPr>
              <a:t>Topic 7: Energy in The Atmosphere and Ocean</a:t>
            </a:r>
            <a:br>
              <a:rPr lang="en-GB" b="1" u="sng" dirty="0">
                <a:solidFill>
                  <a:srgbClr val="FF0000"/>
                </a:solidFill>
              </a:rPr>
            </a:br>
            <a:endParaRPr lang="en-GB" b="1" u="sng" dirty="0">
              <a:solidFill>
                <a:srgbClr val="FF0000"/>
              </a:solidFill>
            </a:endParaRPr>
          </a:p>
        </p:txBody>
      </p:sp>
      <p:sp>
        <p:nvSpPr>
          <p:cNvPr id="3" name="Subtitle 2"/>
          <p:cNvSpPr>
            <a:spLocks noGrp="1"/>
          </p:cNvSpPr>
          <p:nvPr>
            <p:ph type="subTitle" idx="1"/>
          </p:nvPr>
        </p:nvSpPr>
        <p:spPr>
          <a:xfrm>
            <a:off x="979714" y="3953024"/>
            <a:ext cx="8808811" cy="2031397"/>
          </a:xfrm>
        </p:spPr>
        <p:txBody>
          <a:bodyPr>
            <a:noAutofit/>
          </a:bodyPr>
          <a:lstStyle/>
          <a:p>
            <a:pPr algn="ctr"/>
            <a:r>
              <a:rPr lang="en-GB" sz="3200" b="1" u="sng" dirty="0">
                <a:solidFill>
                  <a:schemeClr val="accent2">
                    <a:lumMod val="60000"/>
                    <a:lumOff val="40000"/>
                  </a:schemeClr>
                </a:solidFill>
              </a:rPr>
              <a:t>Lesson 3: Patterns of Circulation </a:t>
            </a:r>
          </a:p>
          <a:p>
            <a:pPr algn="ctr"/>
            <a:r>
              <a:rPr lang="en-GB" sz="3200" b="1" u="sng" dirty="0">
                <a:solidFill>
                  <a:schemeClr val="accent2">
                    <a:lumMod val="60000"/>
                    <a:lumOff val="40000"/>
                  </a:schemeClr>
                </a:solidFill>
              </a:rPr>
              <a:t> in the Atmosphere</a:t>
            </a:r>
          </a:p>
          <a:p>
            <a:pPr algn="ctr"/>
            <a:r>
              <a:rPr lang="en-GB" sz="3200" b="1" dirty="0">
                <a:solidFill>
                  <a:schemeClr val="accent2">
                    <a:lumMod val="60000"/>
                    <a:lumOff val="40000"/>
                  </a:schemeClr>
                </a:solidFill>
              </a:rPr>
              <a:t>Pages 362 : 368</a:t>
            </a:r>
          </a:p>
        </p:txBody>
      </p:sp>
      <p:sp>
        <p:nvSpPr>
          <p:cNvPr id="4" name="5-Point Star 3"/>
          <p:cNvSpPr/>
          <p:nvPr/>
        </p:nvSpPr>
        <p:spPr>
          <a:xfrm>
            <a:off x="646546" y="182353"/>
            <a:ext cx="2521527" cy="2309091"/>
          </a:xfrm>
          <a:prstGeom prst="star5">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Grade 8</a:t>
            </a:r>
          </a:p>
        </p:txBody>
      </p:sp>
    </p:spTree>
    <p:extLst>
      <p:ext uri="{BB962C8B-B14F-4D97-AF65-F5344CB8AC3E}">
        <p14:creationId xmlns:p14="http://schemas.microsoft.com/office/powerpoint/2010/main" val="3451833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2689" y="42028"/>
            <a:ext cx="3429495" cy="959836"/>
          </a:xfrm>
          <a:ln w="57150"/>
        </p:spPr>
        <p:style>
          <a:lnRef idx="1">
            <a:schemeClr val="accent2"/>
          </a:lnRef>
          <a:fillRef idx="2">
            <a:schemeClr val="accent2"/>
          </a:fillRef>
          <a:effectRef idx="1">
            <a:schemeClr val="accent2"/>
          </a:effectRef>
          <a:fontRef idx="minor">
            <a:schemeClr val="dk1"/>
          </a:fontRef>
        </p:style>
        <p:txBody>
          <a:bodyPr>
            <a:noAutofit/>
          </a:bodyPr>
          <a:lstStyle/>
          <a:p>
            <a:pPr fontAlgn="base"/>
            <a:r>
              <a:rPr lang="es-ES" sz="2400" b="1" i="1" u="sng" dirty="0">
                <a:solidFill>
                  <a:schemeClr val="accent1">
                    <a:lumMod val="60000"/>
                    <a:lumOff val="40000"/>
                  </a:schemeClr>
                </a:solidFill>
              </a:rPr>
              <a:t>El Niño and La Niña</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366</a:t>
            </a:r>
          </a:p>
        </p:txBody>
      </p:sp>
      <p:sp>
        <p:nvSpPr>
          <p:cNvPr id="6" name="Rectangle 5"/>
          <p:cNvSpPr/>
          <p:nvPr/>
        </p:nvSpPr>
        <p:spPr>
          <a:xfrm>
            <a:off x="73204" y="1445771"/>
            <a:ext cx="8632467" cy="4001095"/>
          </a:xfrm>
          <a:prstGeom prst="rect">
            <a:avLst/>
          </a:prstGeom>
          <a:solidFill>
            <a:schemeClr val="tx2"/>
          </a:solidFill>
        </p:spPr>
        <p:txBody>
          <a:bodyPr wrap="square">
            <a:spAutoFit/>
          </a:bodyPr>
          <a:lstStyle/>
          <a:p>
            <a:pPr marL="285750" indent="-285750" algn="ctr" fontAlgn="base">
              <a:buFont typeface="Wingdings" panose="05000000000000000000" pitchFamily="2" charset="2"/>
              <a:buChar char="Ø"/>
            </a:pPr>
            <a:r>
              <a:rPr lang="en-GB" sz="2000" b="1" u="sng" dirty="0">
                <a:latin typeface="inherit"/>
                <a:hlinkClick r:id="rId2"/>
              </a:rPr>
              <a:t>El Niño</a:t>
            </a:r>
            <a:endParaRPr lang="en-GB" sz="2000" b="1" dirty="0">
              <a:latin typeface="AvenirLTW01"/>
            </a:endParaRPr>
          </a:p>
          <a:p>
            <a:pPr marL="285750" indent="-285750" algn="ctr" fontAlgn="base">
              <a:buFont typeface="Wingdings" panose="05000000000000000000" pitchFamily="2" charset="2"/>
              <a:buChar char="Ø"/>
            </a:pPr>
            <a:r>
              <a:rPr lang="en-GB" dirty="0">
                <a:solidFill>
                  <a:srgbClr val="7030A0"/>
                </a:solidFill>
                <a:latin typeface="AvenirLTW01"/>
              </a:rPr>
              <a:t>a climate event that occurs every two to seven years in the </a:t>
            </a:r>
            <a:r>
              <a:rPr lang="en-GB" b="1" dirty="0">
                <a:solidFill>
                  <a:srgbClr val="FFFF00"/>
                </a:solidFill>
                <a:latin typeface="AvenirLTW01"/>
              </a:rPr>
              <a:t>Pacific Ocean</a:t>
            </a:r>
            <a:r>
              <a:rPr lang="en-GB" b="1" dirty="0">
                <a:solidFill>
                  <a:srgbClr val="7030A0"/>
                </a:solidFill>
                <a:latin typeface="AvenirLTW01"/>
              </a:rPr>
              <a:t>.</a:t>
            </a:r>
          </a:p>
          <a:p>
            <a:pPr marL="285750" indent="-285750" fontAlgn="base">
              <a:buFont typeface="Wingdings" panose="05000000000000000000" pitchFamily="2" charset="2"/>
              <a:buChar char="Ø"/>
            </a:pPr>
            <a:r>
              <a:rPr lang="en-GB" dirty="0">
                <a:solidFill>
                  <a:srgbClr val="7030A0"/>
                </a:solidFill>
                <a:latin typeface="AvenirLTW01"/>
              </a:rPr>
              <a:t>Near the Equator, winds usually blow east to west. </a:t>
            </a:r>
          </a:p>
          <a:p>
            <a:pPr marL="285750" indent="-285750" fontAlgn="base">
              <a:buFont typeface="Wingdings" panose="05000000000000000000" pitchFamily="2" charset="2"/>
              <a:buChar char="Ø"/>
            </a:pPr>
            <a:r>
              <a:rPr lang="en-GB" dirty="0">
                <a:solidFill>
                  <a:srgbClr val="7030A0"/>
                </a:solidFill>
                <a:latin typeface="AvenirLTW01"/>
              </a:rPr>
              <a:t>During El Niño;</a:t>
            </a:r>
          </a:p>
          <a:p>
            <a:pPr lvl="1" fontAlgn="base"/>
            <a:r>
              <a:rPr lang="en-GB" dirty="0">
                <a:solidFill>
                  <a:srgbClr val="7030A0"/>
                </a:solidFill>
                <a:latin typeface="AvenirLTW01"/>
              </a:rPr>
              <a:t>1- the winds along the Equator weaken and </a:t>
            </a:r>
            <a:r>
              <a:rPr lang="en-GB" b="1" dirty="0">
                <a:solidFill>
                  <a:srgbClr val="7030A0"/>
                </a:solidFill>
                <a:latin typeface="AvenirLTW01"/>
              </a:rPr>
              <a:t>reverse direction</a:t>
            </a:r>
            <a:r>
              <a:rPr lang="en-GB" dirty="0">
                <a:solidFill>
                  <a:srgbClr val="7030A0"/>
                </a:solidFill>
                <a:latin typeface="AvenirLTW01"/>
              </a:rPr>
              <a:t>. </a:t>
            </a:r>
          </a:p>
          <a:p>
            <a:pPr lvl="1" fontAlgn="base"/>
            <a:r>
              <a:rPr lang="en-GB" dirty="0">
                <a:solidFill>
                  <a:srgbClr val="7030A0"/>
                </a:solidFill>
                <a:latin typeface="AvenirLTW01"/>
              </a:rPr>
              <a:t>2- This allows </a:t>
            </a:r>
            <a:r>
              <a:rPr lang="en-GB" b="1" dirty="0">
                <a:solidFill>
                  <a:srgbClr val="7030A0"/>
                </a:solidFill>
                <a:latin typeface="AvenirLTW01"/>
              </a:rPr>
              <a:t>warm, tropical water </a:t>
            </a:r>
            <a:r>
              <a:rPr lang="en-GB" dirty="0">
                <a:solidFill>
                  <a:srgbClr val="7030A0"/>
                </a:solidFill>
                <a:latin typeface="AvenirLTW01"/>
              </a:rPr>
              <a:t>from the Pacific Ocean to flow east toward the South American coast and prevents the cold, deep water from moving to the surface. </a:t>
            </a:r>
          </a:p>
          <a:p>
            <a:pPr lvl="1" fontAlgn="base"/>
            <a:endParaRPr lang="en-GB" dirty="0">
              <a:solidFill>
                <a:srgbClr val="7030A0"/>
              </a:solidFill>
              <a:latin typeface="AvenirLTW01"/>
            </a:endParaRPr>
          </a:p>
          <a:p>
            <a:pPr marL="285750" indent="-285750" fontAlgn="base">
              <a:buFont typeface="Wingdings" panose="05000000000000000000" pitchFamily="2" charset="2"/>
              <a:buChar char="Ø"/>
            </a:pPr>
            <a:r>
              <a:rPr lang="en-GB" dirty="0">
                <a:solidFill>
                  <a:srgbClr val="7030A0"/>
                </a:solidFill>
                <a:latin typeface="AvenirLTW01"/>
              </a:rPr>
              <a:t>It can last for one to two years.</a:t>
            </a:r>
          </a:p>
          <a:p>
            <a:pPr fontAlgn="base"/>
            <a:endParaRPr lang="en-GB" dirty="0">
              <a:solidFill>
                <a:srgbClr val="7030A0"/>
              </a:solidFill>
              <a:latin typeface="AvenirLTW01"/>
            </a:endParaRPr>
          </a:p>
          <a:p>
            <a:pPr marL="285750" indent="-285750" fontAlgn="base">
              <a:buFont typeface="Wingdings" panose="05000000000000000000" pitchFamily="2" charset="2"/>
              <a:buChar char="Ø"/>
            </a:pPr>
            <a:r>
              <a:rPr lang="en-GB" dirty="0">
                <a:solidFill>
                  <a:srgbClr val="7030A0"/>
                </a:solidFill>
                <a:latin typeface="AvenirLTW01"/>
              </a:rPr>
              <a:t>El Niño’s effects on the atmosphere and ocean cause </a:t>
            </a:r>
            <a:r>
              <a:rPr lang="en-GB" dirty="0">
                <a:solidFill>
                  <a:srgbClr val="FFFF00"/>
                </a:solidFill>
                <a:latin typeface="AvenirLTW01"/>
              </a:rPr>
              <a:t>shifts in weather patterns</a:t>
            </a:r>
            <a:r>
              <a:rPr lang="en-GB" dirty="0">
                <a:solidFill>
                  <a:srgbClr val="7030A0"/>
                </a:solidFill>
                <a:latin typeface="AvenirLTW01"/>
              </a:rPr>
              <a:t>. </a:t>
            </a:r>
          </a:p>
          <a:p>
            <a:pPr marL="285750" indent="-285750" fontAlgn="base">
              <a:buFont typeface="Wingdings" panose="05000000000000000000" pitchFamily="2" charset="2"/>
              <a:buChar char="Ø"/>
            </a:pPr>
            <a:r>
              <a:rPr lang="en-GB" dirty="0">
                <a:solidFill>
                  <a:srgbClr val="7030A0"/>
                </a:solidFill>
                <a:latin typeface="AvenirLTW01"/>
              </a:rPr>
              <a:t>The most recent El Niño in 2015 and 2016, increased rainfall and snowfall in California and caused flooding in California and Texas.</a:t>
            </a:r>
          </a:p>
        </p:txBody>
      </p:sp>
      <p:sp>
        <p:nvSpPr>
          <p:cNvPr id="7" name="Double Wave 6"/>
          <p:cNvSpPr/>
          <p:nvPr/>
        </p:nvSpPr>
        <p:spPr>
          <a:xfrm>
            <a:off x="3975651" y="42028"/>
            <a:ext cx="5613621" cy="1285840"/>
          </a:xfrm>
          <a:prstGeom prst="doubleWave">
            <a:avLst>
              <a:gd name="adj1" fmla="val 6250"/>
              <a:gd name="adj2" fmla="val 207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n-GB" dirty="0">
                <a:solidFill>
                  <a:srgbClr val="66FF33"/>
                </a:solidFill>
                <a:latin typeface="AvenirLTW01"/>
              </a:rPr>
              <a:t>Changes in wind patterns and ocean currents can have major impacts on weather conditions on nearby land. </a:t>
            </a:r>
          </a:p>
          <a:p>
            <a:pPr algn="ctr"/>
            <a:endParaRPr lang="en-GB" dirty="0"/>
          </a:p>
        </p:txBody>
      </p:sp>
      <p:pic>
        <p:nvPicPr>
          <p:cNvPr id="4" name="Picture 3"/>
          <p:cNvPicPr>
            <a:picLocks noChangeAspect="1"/>
          </p:cNvPicPr>
          <p:nvPr/>
        </p:nvPicPr>
        <p:blipFill>
          <a:blip r:embed="rId3"/>
          <a:stretch>
            <a:fillRect/>
          </a:stretch>
        </p:blipFill>
        <p:spPr>
          <a:xfrm>
            <a:off x="8652662" y="1488595"/>
            <a:ext cx="3539338" cy="4679177"/>
          </a:xfrm>
          <a:prstGeom prst="rect">
            <a:avLst/>
          </a:prstGeom>
        </p:spPr>
      </p:pic>
      <p:sp>
        <p:nvSpPr>
          <p:cNvPr id="8" name="Rounded Rectangular Callout 7"/>
          <p:cNvSpPr/>
          <p:nvPr/>
        </p:nvSpPr>
        <p:spPr>
          <a:xfrm>
            <a:off x="4145116" y="5650365"/>
            <a:ext cx="4045528" cy="1034814"/>
          </a:xfrm>
          <a:prstGeom prst="wedgeRoundRectCallout">
            <a:avLst>
              <a:gd name="adj1" fmla="val 73497"/>
              <a:gd name="adj2" fmla="val -50128"/>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00000"/>
                </a:solidFill>
              </a:rPr>
              <a:t>El Nino - What is it?</a:t>
            </a:r>
          </a:p>
          <a:p>
            <a:pPr algn="ctr"/>
            <a:r>
              <a:rPr lang="en-GB" sz="1600" dirty="0">
                <a:hlinkClick r:id="rId4"/>
              </a:rPr>
              <a:t>https://www.youtube.com/watch?v=WPA-KpldDVc</a:t>
            </a:r>
            <a:endParaRPr lang="en-GB" sz="1600" dirty="0"/>
          </a:p>
          <a:p>
            <a:pPr algn="ctr"/>
            <a:endParaRPr lang="en-GB" sz="1600" dirty="0"/>
          </a:p>
        </p:txBody>
      </p:sp>
    </p:spTree>
    <p:extLst>
      <p:ext uri="{BB962C8B-B14F-4D97-AF65-F5344CB8AC3E}">
        <p14:creationId xmlns:p14="http://schemas.microsoft.com/office/powerpoint/2010/main" val="257326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8836" y="55659"/>
            <a:ext cx="3071686" cy="771276"/>
          </a:xfrm>
          <a:ln w="57150"/>
        </p:spPr>
        <p:style>
          <a:lnRef idx="1">
            <a:schemeClr val="accent2"/>
          </a:lnRef>
          <a:fillRef idx="2">
            <a:schemeClr val="accent2"/>
          </a:fillRef>
          <a:effectRef idx="1">
            <a:schemeClr val="accent2"/>
          </a:effectRef>
          <a:fontRef idx="minor">
            <a:schemeClr val="dk1"/>
          </a:fontRef>
        </p:style>
        <p:txBody>
          <a:bodyPr>
            <a:noAutofit/>
          </a:bodyPr>
          <a:lstStyle/>
          <a:p>
            <a:pPr fontAlgn="base"/>
            <a:r>
              <a:rPr lang="es-ES" sz="2000" b="1" i="1" u="sng" dirty="0">
                <a:solidFill>
                  <a:schemeClr val="accent1">
                    <a:lumMod val="60000"/>
                    <a:lumOff val="40000"/>
                  </a:schemeClr>
                </a:solidFill>
              </a:rPr>
              <a:t>El Niño and La Niña</a:t>
            </a:r>
            <a:br>
              <a:rPr lang="en-GB" sz="2000" b="1" i="1" u="sng" dirty="0">
                <a:solidFill>
                  <a:schemeClr val="accent1">
                    <a:lumMod val="60000"/>
                    <a:lumOff val="40000"/>
                  </a:schemeClr>
                </a:solidFill>
              </a:rPr>
            </a:br>
            <a:r>
              <a:rPr lang="en-GB" sz="1800" b="1" i="1" u="sng" dirty="0">
                <a:solidFill>
                  <a:schemeClr val="accent1">
                    <a:lumMod val="60000"/>
                    <a:lumOff val="40000"/>
                  </a:schemeClr>
                </a:solidFill>
              </a:rPr>
              <a:t>pg. 366</a:t>
            </a:r>
          </a:p>
        </p:txBody>
      </p:sp>
      <p:sp>
        <p:nvSpPr>
          <p:cNvPr id="2" name="Rectangle 1"/>
          <p:cNvSpPr/>
          <p:nvPr/>
        </p:nvSpPr>
        <p:spPr>
          <a:xfrm>
            <a:off x="108836" y="1208598"/>
            <a:ext cx="12016182" cy="3508653"/>
          </a:xfrm>
          <a:prstGeom prst="rect">
            <a:avLst/>
          </a:prstGeom>
        </p:spPr>
        <p:txBody>
          <a:bodyPr wrap="square">
            <a:spAutoFit/>
          </a:bodyPr>
          <a:lstStyle/>
          <a:p>
            <a:pPr marL="285750" indent="-285750" algn="ctr" fontAlgn="base">
              <a:buFont typeface="Wingdings" panose="05000000000000000000" pitchFamily="2" charset="2"/>
              <a:buChar char="Ø"/>
            </a:pPr>
            <a:r>
              <a:rPr lang="en-GB" sz="2400" b="1" u="sng" dirty="0">
                <a:latin typeface="inherit"/>
                <a:hlinkClick r:id="rId2"/>
              </a:rPr>
              <a:t>La Niña</a:t>
            </a:r>
            <a:endParaRPr lang="en-GB" sz="2400" b="1" dirty="0">
              <a:latin typeface="AvenirLTW01"/>
            </a:endParaRPr>
          </a:p>
          <a:p>
            <a:pPr marL="285750" indent="-285750" fontAlgn="base">
              <a:buFont typeface="Wingdings" panose="05000000000000000000" pitchFamily="2" charset="2"/>
              <a:buChar char="Ø"/>
            </a:pPr>
            <a:r>
              <a:rPr lang="en-GB" dirty="0">
                <a:latin typeface="AvenirLTW01"/>
              </a:rPr>
              <a:t>When surface waters in the eastern Pacific are </a:t>
            </a:r>
            <a:r>
              <a:rPr lang="en-GB" dirty="0">
                <a:solidFill>
                  <a:srgbClr val="FFFF00"/>
                </a:solidFill>
                <a:latin typeface="AvenirLTW01"/>
              </a:rPr>
              <a:t>colder</a:t>
            </a:r>
            <a:r>
              <a:rPr lang="en-GB" dirty="0">
                <a:latin typeface="AvenirLTW01"/>
              </a:rPr>
              <a:t> than normal.</a:t>
            </a:r>
          </a:p>
          <a:p>
            <a:pPr fontAlgn="base"/>
            <a:r>
              <a:rPr lang="en-GB" dirty="0">
                <a:latin typeface="AvenirLTW01"/>
              </a:rPr>
              <a:t> </a:t>
            </a:r>
          </a:p>
          <a:p>
            <a:pPr marL="285750" indent="-285750" fontAlgn="base">
              <a:buFont typeface="Wingdings" panose="05000000000000000000" pitchFamily="2" charset="2"/>
              <a:buChar char="Ø"/>
            </a:pPr>
            <a:r>
              <a:rPr lang="en-GB" dirty="0">
                <a:latin typeface="AvenirLTW01"/>
              </a:rPr>
              <a:t>A La Niña event is the opposite of an El Niño event. </a:t>
            </a:r>
          </a:p>
          <a:p>
            <a:pPr marL="285750" indent="-285750" fontAlgn="base">
              <a:buFont typeface="Wingdings" panose="05000000000000000000" pitchFamily="2" charset="2"/>
              <a:buChar char="Ø"/>
            </a:pPr>
            <a:endParaRPr lang="en-GB" dirty="0">
              <a:latin typeface="AvenirLTW01"/>
            </a:endParaRPr>
          </a:p>
          <a:p>
            <a:pPr marL="285750" indent="-285750" fontAlgn="base">
              <a:buFont typeface="Wingdings" panose="05000000000000000000" pitchFamily="2" charset="2"/>
              <a:buChar char="Ø"/>
            </a:pPr>
            <a:r>
              <a:rPr lang="en-GB" dirty="0">
                <a:latin typeface="AvenirLTW01"/>
              </a:rPr>
              <a:t>During a La Niña, stronger winds blow above the Pacific Ocean, causing more warm water to move west. This allows lots of </a:t>
            </a:r>
            <a:r>
              <a:rPr lang="en-GB" b="1" u="sng" dirty="0">
                <a:latin typeface="AvenirLTW01"/>
              </a:rPr>
              <a:t>cold water to rise to the surface</a:t>
            </a:r>
            <a:r>
              <a:rPr lang="en-GB" dirty="0">
                <a:latin typeface="AvenirLTW01"/>
              </a:rPr>
              <a:t>. </a:t>
            </a:r>
          </a:p>
          <a:p>
            <a:pPr marL="285750" indent="-285750" fontAlgn="base">
              <a:buFont typeface="Wingdings" panose="05000000000000000000" pitchFamily="2" charset="2"/>
              <a:buChar char="Ø"/>
            </a:pPr>
            <a:endParaRPr lang="en-GB" dirty="0">
              <a:latin typeface="AvenirLTW01"/>
            </a:endParaRPr>
          </a:p>
          <a:p>
            <a:pPr marL="285750" indent="-285750" fontAlgn="base">
              <a:buFont typeface="Wingdings" panose="05000000000000000000" pitchFamily="2" charset="2"/>
              <a:buChar char="Ø"/>
            </a:pPr>
            <a:r>
              <a:rPr lang="en-GB" dirty="0">
                <a:latin typeface="AvenirLTW01"/>
              </a:rPr>
              <a:t>This change in the ocean temperature affects weather all over the world. </a:t>
            </a:r>
          </a:p>
          <a:p>
            <a:pPr marL="285750" indent="-285750" fontAlgn="base">
              <a:buFont typeface="Wingdings" panose="05000000000000000000" pitchFamily="2" charset="2"/>
              <a:buChar char="Ø"/>
            </a:pPr>
            <a:endParaRPr lang="en-GB" dirty="0">
              <a:latin typeface="AvenirLTW01"/>
            </a:endParaRPr>
          </a:p>
          <a:p>
            <a:pPr marL="285750" indent="-285750" fontAlgn="base">
              <a:buFont typeface="Wingdings" panose="05000000000000000000" pitchFamily="2" charset="2"/>
              <a:buChar char="Ø"/>
            </a:pPr>
            <a:r>
              <a:rPr lang="en-GB" dirty="0">
                <a:latin typeface="AvenirLTW01"/>
              </a:rPr>
              <a:t>La Niña can cause </a:t>
            </a:r>
            <a:r>
              <a:rPr lang="en-GB" dirty="0">
                <a:solidFill>
                  <a:srgbClr val="FFFF00"/>
                </a:solidFill>
                <a:latin typeface="AvenirLTW01"/>
              </a:rPr>
              <a:t>colder than normal winters </a:t>
            </a:r>
            <a:r>
              <a:rPr lang="en-GB" dirty="0">
                <a:latin typeface="AvenirLTW01"/>
              </a:rPr>
              <a:t>and </a:t>
            </a:r>
            <a:r>
              <a:rPr lang="en-GB" dirty="0">
                <a:solidFill>
                  <a:srgbClr val="FFFF00"/>
                </a:solidFill>
                <a:latin typeface="AvenirLTW01"/>
              </a:rPr>
              <a:t>greater precipitation </a:t>
            </a:r>
            <a:r>
              <a:rPr lang="en-GB" dirty="0">
                <a:latin typeface="AvenirLTW01"/>
              </a:rPr>
              <a:t>in the Pacific Northwest and the north central United States.</a:t>
            </a:r>
            <a:endParaRPr lang="en-GB" b="0" i="0" dirty="0">
              <a:effectLst/>
              <a:latin typeface="AvenirLTW01"/>
            </a:endParaRPr>
          </a:p>
        </p:txBody>
      </p:sp>
      <p:sp>
        <p:nvSpPr>
          <p:cNvPr id="3" name="Double Wave 2"/>
          <p:cNvSpPr/>
          <p:nvPr/>
        </p:nvSpPr>
        <p:spPr>
          <a:xfrm>
            <a:off x="3458816" y="190831"/>
            <a:ext cx="7808182" cy="1017767"/>
          </a:xfrm>
          <a:prstGeom prst="doubleWave">
            <a:avLst>
              <a:gd name="adj1" fmla="val 6250"/>
              <a:gd name="adj2" fmla="val -12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n-GB" dirty="0">
                <a:solidFill>
                  <a:srgbClr val="66FF33"/>
                </a:solidFill>
                <a:latin typeface="AvenirLTW01"/>
              </a:rPr>
              <a:t>Changes in wind patterns and ocean currents can have major impacts on weather conditions on nearby land. </a:t>
            </a:r>
          </a:p>
          <a:p>
            <a:pPr algn="ctr"/>
            <a:endParaRPr lang="en-GB" dirty="0"/>
          </a:p>
        </p:txBody>
      </p:sp>
      <p:sp>
        <p:nvSpPr>
          <p:cNvPr id="7" name="Rounded Rectangular Callout 6"/>
          <p:cNvSpPr/>
          <p:nvPr/>
        </p:nvSpPr>
        <p:spPr>
          <a:xfrm>
            <a:off x="1157758" y="5372900"/>
            <a:ext cx="4045528" cy="1034814"/>
          </a:xfrm>
          <a:prstGeom prst="wedgeRoundRectCallout">
            <a:avLst>
              <a:gd name="adj1" fmla="val 73497"/>
              <a:gd name="adj2" fmla="val -50128"/>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El Niño and La Niña</a:t>
            </a:r>
          </a:p>
          <a:p>
            <a:pPr algn="ctr"/>
            <a:r>
              <a:rPr lang="en-GB" sz="1600" dirty="0">
                <a:hlinkClick r:id="rId3"/>
              </a:rPr>
              <a:t>https://www.youtube.com/watch?v=wVlfyhs64IY</a:t>
            </a:r>
            <a:endParaRPr lang="en-GB" sz="1600" dirty="0"/>
          </a:p>
          <a:p>
            <a:pPr algn="ctr"/>
            <a:endParaRPr lang="en-GB" sz="1600" dirty="0"/>
          </a:p>
        </p:txBody>
      </p:sp>
      <p:pic>
        <p:nvPicPr>
          <p:cNvPr id="8" name="Picture 7"/>
          <p:cNvPicPr>
            <a:picLocks noChangeAspect="1"/>
          </p:cNvPicPr>
          <p:nvPr/>
        </p:nvPicPr>
        <p:blipFill>
          <a:blip r:embed="rId4"/>
          <a:stretch>
            <a:fillRect/>
          </a:stretch>
        </p:blipFill>
        <p:spPr>
          <a:xfrm>
            <a:off x="6539343" y="4460681"/>
            <a:ext cx="5251720" cy="2250219"/>
          </a:xfrm>
          <a:prstGeom prst="rect">
            <a:avLst/>
          </a:prstGeom>
        </p:spPr>
      </p:pic>
    </p:spTree>
    <p:extLst>
      <p:ext uri="{BB962C8B-B14F-4D97-AF65-F5344CB8AC3E}">
        <p14:creationId xmlns:p14="http://schemas.microsoft.com/office/powerpoint/2010/main" val="2603035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2689" y="42028"/>
            <a:ext cx="3429495"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Deep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currents</a:t>
            </a:r>
            <a:r>
              <a:rPr lang="es-ES" sz="2000" b="1" i="1" u="sng" dirty="0">
                <a:solidFill>
                  <a:schemeClr val="accent1">
                    <a:lumMod val="60000"/>
                    <a:lumOff val="40000"/>
                  </a:schemeClr>
                </a:solidFill>
              </a:rPr>
              <a:t> </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367</a:t>
            </a:r>
          </a:p>
        </p:txBody>
      </p:sp>
      <p:sp>
        <p:nvSpPr>
          <p:cNvPr id="7" name="Double Wave 6"/>
          <p:cNvSpPr/>
          <p:nvPr/>
        </p:nvSpPr>
        <p:spPr>
          <a:xfrm>
            <a:off x="4357313" y="202079"/>
            <a:ext cx="5303521" cy="1166570"/>
          </a:xfrm>
          <a:prstGeom prst="doubleWave">
            <a:avLst>
              <a:gd name="adj1" fmla="val 6250"/>
              <a:gd name="adj2" fmla="val 1028"/>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n-GB" sz="1600" dirty="0">
                <a:solidFill>
                  <a:srgbClr val="66FF33"/>
                </a:solidFill>
              </a:rPr>
              <a:t> </a:t>
            </a:r>
            <a:r>
              <a:rPr lang="en-GB" sz="2400" b="1" u="sng" dirty="0">
                <a:solidFill>
                  <a:srgbClr val="66FF33"/>
                </a:solidFill>
              </a:rPr>
              <a:t>Deep currents </a:t>
            </a:r>
            <a:r>
              <a:rPr lang="en-GB" sz="1600" dirty="0">
                <a:solidFill>
                  <a:srgbClr val="66FF33"/>
                </a:solidFill>
              </a:rPr>
              <a:t>are caused by </a:t>
            </a:r>
            <a:r>
              <a:rPr lang="en-GB" sz="1600" b="1" dirty="0">
                <a:solidFill>
                  <a:srgbClr val="66FF33"/>
                </a:solidFill>
              </a:rPr>
              <a:t>differences in the density </a:t>
            </a:r>
            <a:r>
              <a:rPr lang="en-GB" sz="1600" dirty="0">
                <a:solidFill>
                  <a:srgbClr val="66FF33"/>
                </a:solidFill>
              </a:rPr>
              <a:t>of ocean water.</a:t>
            </a:r>
            <a:r>
              <a:rPr lang="en-GB" sz="1600" dirty="0">
                <a:solidFill>
                  <a:srgbClr val="66FF33"/>
                </a:solidFill>
                <a:latin typeface="AvenirLTW01"/>
              </a:rPr>
              <a:t> </a:t>
            </a:r>
          </a:p>
          <a:p>
            <a:pPr algn="ctr"/>
            <a:endParaRPr lang="en-GB" dirty="0"/>
          </a:p>
        </p:txBody>
      </p:sp>
      <p:sp>
        <p:nvSpPr>
          <p:cNvPr id="5" name="Cloud Callout 4"/>
          <p:cNvSpPr/>
          <p:nvPr/>
        </p:nvSpPr>
        <p:spPr>
          <a:xfrm>
            <a:off x="373712" y="1200648"/>
            <a:ext cx="4500438" cy="1219389"/>
          </a:xfrm>
          <a:prstGeom prst="cloudCallout">
            <a:avLst>
              <a:gd name="adj1" fmla="val 43847"/>
              <a:gd name="adj2" fmla="val -7271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u="sng" dirty="0"/>
              <a:t>Remember:</a:t>
            </a:r>
          </a:p>
          <a:p>
            <a:pPr algn="ctr"/>
            <a:r>
              <a:rPr lang="en-GB" sz="1600" b="1" dirty="0">
                <a:solidFill>
                  <a:schemeClr val="accent2">
                    <a:lumMod val="75000"/>
                  </a:schemeClr>
                </a:solidFill>
              </a:rPr>
              <a:t>The </a:t>
            </a:r>
            <a:r>
              <a:rPr lang="en-GB" sz="1600" b="1" u="sng" dirty="0">
                <a:solidFill>
                  <a:schemeClr val="accent2">
                    <a:lumMod val="75000"/>
                  </a:schemeClr>
                </a:solidFill>
              </a:rPr>
              <a:t>density</a:t>
            </a:r>
            <a:r>
              <a:rPr lang="en-GB" sz="1600" b="1" dirty="0">
                <a:solidFill>
                  <a:schemeClr val="accent2">
                    <a:lumMod val="75000"/>
                  </a:schemeClr>
                </a:solidFill>
              </a:rPr>
              <a:t> of ocean water varies with its </a:t>
            </a:r>
            <a:r>
              <a:rPr lang="en-GB" sz="1600" b="1" u="sng" dirty="0">
                <a:solidFill>
                  <a:schemeClr val="accent2">
                    <a:lumMod val="75000"/>
                  </a:schemeClr>
                </a:solidFill>
              </a:rPr>
              <a:t>temperature</a:t>
            </a:r>
            <a:r>
              <a:rPr lang="en-GB" sz="1600" b="1" dirty="0">
                <a:solidFill>
                  <a:schemeClr val="accent2">
                    <a:lumMod val="75000"/>
                  </a:schemeClr>
                </a:solidFill>
              </a:rPr>
              <a:t> and </a:t>
            </a:r>
            <a:r>
              <a:rPr lang="en-GB" sz="1600" b="1" u="sng" dirty="0">
                <a:solidFill>
                  <a:schemeClr val="accent2">
                    <a:lumMod val="75000"/>
                  </a:schemeClr>
                </a:solidFill>
              </a:rPr>
              <a:t>salinity.</a:t>
            </a:r>
          </a:p>
        </p:txBody>
      </p:sp>
      <p:sp>
        <p:nvSpPr>
          <p:cNvPr id="9" name="Cloud Callout 8"/>
          <p:cNvSpPr/>
          <p:nvPr/>
        </p:nvSpPr>
        <p:spPr>
          <a:xfrm>
            <a:off x="486356" y="2771709"/>
            <a:ext cx="4500438" cy="953667"/>
          </a:xfrm>
          <a:prstGeom prst="cloudCallout">
            <a:avLst>
              <a:gd name="adj1" fmla="val 12222"/>
              <a:gd name="adj2" fmla="val -8841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u="sng" dirty="0"/>
              <a:t>So;</a:t>
            </a:r>
          </a:p>
          <a:p>
            <a:pPr algn="ctr"/>
            <a:r>
              <a:rPr lang="en-GB" sz="1600" b="1" u="sng" dirty="0">
                <a:solidFill>
                  <a:schemeClr val="accent2">
                    <a:lumMod val="75000"/>
                  </a:schemeClr>
                </a:solidFill>
              </a:rPr>
              <a:t>Cold water </a:t>
            </a:r>
            <a:r>
              <a:rPr lang="en-GB" sz="1600" b="1" dirty="0">
                <a:solidFill>
                  <a:schemeClr val="accent2">
                    <a:lumMod val="75000"/>
                  </a:schemeClr>
                </a:solidFill>
              </a:rPr>
              <a:t>or</a:t>
            </a:r>
            <a:r>
              <a:rPr lang="en-GB" sz="1600" b="1" u="sng" dirty="0">
                <a:solidFill>
                  <a:schemeClr val="accent2">
                    <a:lumMod val="75000"/>
                  </a:schemeClr>
                </a:solidFill>
              </a:rPr>
              <a:t> salty water</a:t>
            </a:r>
          </a:p>
          <a:p>
            <a:pPr algn="ctr"/>
            <a:r>
              <a:rPr lang="en-GB" sz="1600" b="1" u="sng" dirty="0">
                <a:solidFill>
                  <a:schemeClr val="accent2">
                    <a:lumMod val="75000"/>
                  </a:schemeClr>
                </a:solidFill>
              </a:rPr>
              <a:t>is denser.</a:t>
            </a:r>
          </a:p>
        </p:txBody>
      </p:sp>
      <p:sp>
        <p:nvSpPr>
          <p:cNvPr id="10" name="Cloud Callout 9"/>
          <p:cNvSpPr/>
          <p:nvPr/>
        </p:nvSpPr>
        <p:spPr>
          <a:xfrm>
            <a:off x="486356" y="4108854"/>
            <a:ext cx="4500438" cy="953667"/>
          </a:xfrm>
          <a:prstGeom prst="cloudCallout">
            <a:avLst>
              <a:gd name="adj1" fmla="val 12222"/>
              <a:gd name="adj2" fmla="val -8841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u="sng" dirty="0"/>
              <a:t>So;</a:t>
            </a:r>
          </a:p>
          <a:p>
            <a:pPr algn="ctr"/>
            <a:r>
              <a:rPr lang="en-GB" sz="1600" b="1" u="sng" dirty="0">
                <a:solidFill>
                  <a:schemeClr val="accent2">
                    <a:lumMod val="75000"/>
                  </a:schemeClr>
                </a:solidFill>
              </a:rPr>
              <a:t>Dense water sinks, </a:t>
            </a:r>
            <a:r>
              <a:rPr lang="en-GB" sz="1600" b="1" dirty="0">
                <a:solidFill>
                  <a:schemeClr val="accent2">
                    <a:lumMod val="75000"/>
                  </a:schemeClr>
                </a:solidFill>
              </a:rPr>
              <a:t>which drives deep ocean currents</a:t>
            </a:r>
          </a:p>
        </p:txBody>
      </p:sp>
      <p:pic>
        <p:nvPicPr>
          <p:cNvPr id="11" name="Picture 10"/>
          <p:cNvPicPr>
            <a:picLocks noChangeAspect="1"/>
          </p:cNvPicPr>
          <p:nvPr/>
        </p:nvPicPr>
        <p:blipFill>
          <a:blip r:embed="rId2"/>
          <a:stretch>
            <a:fillRect/>
          </a:stretch>
        </p:blipFill>
        <p:spPr>
          <a:xfrm>
            <a:off x="5647501" y="1476672"/>
            <a:ext cx="6229670" cy="5218326"/>
          </a:xfrm>
          <a:prstGeom prst="rect">
            <a:avLst/>
          </a:prstGeom>
        </p:spPr>
      </p:pic>
      <p:sp>
        <p:nvSpPr>
          <p:cNvPr id="13" name="Rounded Rectangular Callout 12"/>
          <p:cNvSpPr/>
          <p:nvPr/>
        </p:nvSpPr>
        <p:spPr>
          <a:xfrm>
            <a:off x="713810" y="5483574"/>
            <a:ext cx="4494293" cy="1034814"/>
          </a:xfrm>
          <a:prstGeom prst="wedgeRoundRectCallout">
            <a:avLst>
              <a:gd name="adj1" fmla="val 50698"/>
              <a:gd name="adj2" fmla="val -21698"/>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C00000"/>
                </a:solidFill>
              </a:rPr>
              <a:t>Changes in </a:t>
            </a:r>
            <a:r>
              <a:rPr lang="es-ES" dirty="0" err="1">
                <a:solidFill>
                  <a:srgbClr val="C00000"/>
                </a:solidFill>
              </a:rPr>
              <a:t>salinity</a:t>
            </a:r>
            <a:r>
              <a:rPr lang="es-ES" dirty="0">
                <a:solidFill>
                  <a:srgbClr val="C00000"/>
                </a:solidFill>
              </a:rPr>
              <a:t> &amp; in </a:t>
            </a:r>
            <a:r>
              <a:rPr lang="es-ES" dirty="0" err="1">
                <a:solidFill>
                  <a:srgbClr val="C00000"/>
                </a:solidFill>
              </a:rPr>
              <a:t>temperature</a:t>
            </a:r>
            <a:endParaRPr lang="es-ES" dirty="0">
              <a:solidFill>
                <a:srgbClr val="C00000"/>
              </a:solidFill>
            </a:endParaRPr>
          </a:p>
          <a:p>
            <a:pPr algn="ctr"/>
            <a:r>
              <a:rPr lang="en-GB" sz="1600" dirty="0">
                <a:hlinkClick r:id="rId3"/>
              </a:rPr>
              <a:t>https://www.youtube.com/watch?v=C57P7ncqeQY</a:t>
            </a:r>
            <a:endParaRPr lang="en-GB" sz="1600" dirty="0"/>
          </a:p>
          <a:p>
            <a:pPr algn="ctr"/>
            <a:endParaRPr lang="en-GB" sz="1600" dirty="0"/>
          </a:p>
        </p:txBody>
      </p:sp>
    </p:spTree>
    <p:extLst>
      <p:ext uri="{BB962C8B-B14F-4D97-AF65-F5344CB8AC3E}">
        <p14:creationId xmlns:p14="http://schemas.microsoft.com/office/powerpoint/2010/main" val="21869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43092" y="1059511"/>
            <a:ext cx="8614737" cy="5182263"/>
          </a:xfrm>
          <a:prstGeom prst="rect">
            <a:avLst/>
          </a:prstGeom>
        </p:spPr>
      </p:pic>
      <p:sp>
        <p:nvSpPr>
          <p:cNvPr id="5" name="Title 1"/>
          <p:cNvSpPr txBox="1">
            <a:spLocks/>
          </p:cNvSpPr>
          <p:nvPr/>
        </p:nvSpPr>
        <p:spPr>
          <a:xfrm>
            <a:off x="140640" y="352129"/>
            <a:ext cx="3429495"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Deep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currents</a:t>
            </a:r>
            <a:r>
              <a:rPr lang="es-ES" sz="2000" b="1" i="1" u="sng" dirty="0">
                <a:solidFill>
                  <a:schemeClr val="accent1">
                    <a:lumMod val="60000"/>
                    <a:lumOff val="40000"/>
                  </a:schemeClr>
                </a:solidFill>
              </a:rPr>
              <a:t> </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367</a:t>
            </a:r>
          </a:p>
        </p:txBody>
      </p:sp>
    </p:spTree>
    <p:extLst>
      <p:ext uri="{BB962C8B-B14F-4D97-AF65-F5344CB8AC3E}">
        <p14:creationId xmlns:p14="http://schemas.microsoft.com/office/powerpoint/2010/main" val="148110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2689" y="42028"/>
            <a:ext cx="3429495"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Deep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currents</a:t>
            </a:r>
            <a:r>
              <a:rPr lang="es-ES" sz="2000" b="1" i="1" u="sng" dirty="0">
                <a:solidFill>
                  <a:schemeClr val="accent1">
                    <a:lumMod val="60000"/>
                    <a:lumOff val="40000"/>
                  </a:schemeClr>
                </a:solidFill>
              </a:rPr>
              <a:t> </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367</a:t>
            </a:r>
          </a:p>
        </p:txBody>
      </p:sp>
      <p:sp>
        <p:nvSpPr>
          <p:cNvPr id="7" name="Double Wave 6"/>
          <p:cNvSpPr/>
          <p:nvPr/>
        </p:nvSpPr>
        <p:spPr>
          <a:xfrm>
            <a:off x="7015697" y="102309"/>
            <a:ext cx="5303521" cy="1590261"/>
          </a:xfrm>
          <a:prstGeom prst="doubleWave">
            <a:avLst>
              <a:gd name="adj1" fmla="val 6250"/>
              <a:gd name="adj2" fmla="val -1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v"/>
            </a:pPr>
            <a:r>
              <a:rPr lang="en-GB" sz="1600" dirty="0">
                <a:solidFill>
                  <a:srgbClr val="66FF33"/>
                </a:solidFill>
              </a:rPr>
              <a:t> </a:t>
            </a:r>
            <a:r>
              <a:rPr lang="en-GB" sz="2400" b="1" u="sng" dirty="0">
                <a:solidFill>
                  <a:srgbClr val="66FF33"/>
                </a:solidFill>
              </a:rPr>
              <a:t>Deep currents </a:t>
            </a:r>
            <a:r>
              <a:rPr lang="en-GB" sz="1600" dirty="0">
                <a:solidFill>
                  <a:srgbClr val="66FF33"/>
                </a:solidFill>
              </a:rPr>
              <a:t>are caused by </a:t>
            </a:r>
            <a:r>
              <a:rPr lang="en-GB" sz="1600" b="1" dirty="0">
                <a:solidFill>
                  <a:srgbClr val="66FF33"/>
                </a:solidFill>
              </a:rPr>
              <a:t>differences in the density </a:t>
            </a:r>
            <a:r>
              <a:rPr lang="en-GB" sz="1600" dirty="0">
                <a:solidFill>
                  <a:srgbClr val="66FF33"/>
                </a:solidFill>
              </a:rPr>
              <a:t>of ocean water.</a:t>
            </a:r>
            <a:r>
              <a:rPr lang="en-GB" sz="1600" dirty="0">
                <a:solidFill>
                  <a:srgbClr val="66FF33"/>
                </a:solidFill>
                <a:latin typeface="AvenirLTW01"/>
              </a:rPr>
              <a:t> </a:t>
            </a:r>
          </a:p>
          <a:p>
            <a:pPr algn="ctr"/>
            <a:endParaRPr lang="en-GB" dirty="0"/>
          </a:p>
        </p:txBody>
      </p:sp>
      <p:sp>
        <p:nvSpPr>
          <p:cNvPr id="3" name="Rectangle 2"/>
          <p:cNvSpPr/>
          <p:nvPr/>
        </p:nvSpPr>
        <p:spPr>
          <a:xfrm>
            <a:off x="206730" y="1167705"/>
            <a:ext cx="7946006" cy="5539978"/>
          </a:xfrm>
          <a:prstGeom prst="rect">
            <a:avLst/>
          </a:prstGeom>
        </p:spPr>
        <p:txBody>
          <a:bodyPr wrap="square">
            <a:spAutoFit/>
          </a:bodyPr>
          <a:lstStyle/>
          <a:p>
            <a:pPr lvl="1" fontAlgn="base"/>
            <a:endParaRPr lang="en-GB" dirty="0">
              <a:latin typeface="AvenirLTW01"/>
            </a:endParaRPr>
          </a:p>
          <a:p>
            <a:pPr marL="285750" indent="-285750" fontAlgn="base">
              <a:buFont typeface="Wingdings" panose="05000000000000000000" pitchFamily="2" charset="2"/>
              <a:buChar char="Ø"/>
            </a:pPr>
            <a:r>
              <a:rPr lang="en-GB" dirty="0">
                <a:latin typeface="AvenirLTW01"/>
              </a:rPr>
              <a:t>When a </a:t>
            </a:r>
            <a:r>
              <a:rPr lang="en-GB" b="1" dirty="0">
                <a:latin typeface="AvenirLTW01"/>
              </a:rPr>
              <a:t>warm surface current </a:t>
            </a:r>
            <a:r>
              <a:rPr lang="en-GB" dirty="0">
                <a:latin typeface="AvenirLTW01"/>
              </a:rPr>
              <a:t>moves </a:t>
            </a:r>
            <a:r>
              <a:rPr lang="en-GB" b="1" dirty="0">
                <a:latin typeface="AvenirLTW01"/>
              </a:rPr>
              <a:t>from the equator toward one of the poles</a:t>
            </a:r>
            <a:r>
              <a:rPr lang="en-GB" dirty="0">
                <a:latin typeface="AvenirLTW01"/>
              </a:rPr>
              <a:t>, it </a:t>
            </a:r>
            <a:r>
              <a:rPr lang="en-GB" b="1" u="sng" dirty="0">
                <a:latin typeface="inherit"/>
                <a:hlinkClick r:id="rId2"/>
              </a:rPr>
              <a:t>gradually</a:t>
            </a:r>
            <a:r>
              <a:rPr lang="en-GB" dirty="0">
                <a:latin typeface="AvenirLTW01"/>
              </a:rPr>
              <a:t> </a:t>
            </a:r>
            <a:r>
              <a:rPr lang="en-GB" dirty="0">
                <a:solidFill>
                  <a:srgbClr val="FFFF00"/>
                </a:solidFill>
                <a:latin typeface="AvenirLTW01"/>
              </a:rPr>
              <a:t>gets denser </a:t>
            </a:r>
            <a:r>
              <a:rPr lang="en-GB" dirty="0">
                <a:latin typeface="AvenirLTW01"/>
              </a:rPr>
              <a:t>because it both </a:t>
            </a:r>
            <a:r>
              <a:rPr lang="en-GB" b="1" dirty="0">
                <a:solidFill>
                  <a:srgbClr val="FFFF00"/>
                </a:solidFill>
                <a:latin typeface="AvenirLTW01"/>
              </a:rPr>
              <a:t>cools</a:t>
            </a:r>
            <a:r>
              <a:rPr lang="en-GB" dirty="0">
                <a:solidFill>
                  <a:srgbClr val="FFFF00"/>
                </a:solidFill>
                <a:latin typeface="AvenirLTW01"/>
              </a:rPr>
              <a:t> </a:t>
            </a:r>
            <a:r>
              <a:rPr lang="en-GB" dirty="0">
                <a:latin typeface="AvenirLTW01"/>
              </a:rPr>
              <a:t>and </a:t>
            </a:r>
            <a:r>
              <a:rPr lang="en-GB" b="1" dirty="0">
                <a:solidFill>
                  <a:srgbClr val="FFFF00"/>
                </a:solidFill>
                <a:latin typeface="AvenirLTW01"/>
              </a:rPr>
              <a:t>becomes saltier </a:t>
            </a:r>
            <a:r>
              <a:rPr lang="en-GB" dirty="0">
                <a:latin typeface="AvenirLTW01"/>
              </a:rPr>
              <a:t>as water evaporates. </a:t>
            </a:r>
          </a:p>
          <a:p>
            <a:pPr marL="285750" indent="-285750" fontAlgn="base">
              <a:buFont typeface="Wingdings" panose="05000000000000000000" pitchFamily="2" charset="2"/>
              <a:buChar char="Ø"/>
            </a:pPr>
            <a:endParaRPr lang="en-GB" dirty="0">
              <a:latin typeface="AvenirLTW01"/>
            </a:endParaRPr>
          </a:p>
          <a:p>
            <a:pPr marL="285750" indent="-285750" fontAlgn="base">
              <a:buFont typeface="Wingdings" panose="05000000000000000000" pitchFamily="2" charset="2"/>
              <a:buChar char="Ø"/>
            </a:pPr>
            <a:r>
              <a:rPr lang="en-GB" dirty="0">
                <a:latin typeface="AvenirLTW01"/>
              </a:rPr>
              <a:t>As ice forms near the poles, the salinity of the water increases even further. </a:t>
            </a:r>
          </a:p>
          <a:p>
            <a:pPr lvl="2" fontAlgn="base"/>
            <a:r>
              <a:rPr lang="en-GB" dirty="0">
                <a:solidFill>
                  <a:schemeClr val="accent6">
                    <a:lumMod val="75000"/>
                  </a:schemeClr>
                </a:solidFill>
                <a:latin typeface="AvenirLTW01"/>
              </a:rPr>
              <a:t>{</a:t>
            </a:r>
            <a:r>
              <a:rPr lang="en-GB" sz="2000" dirty="0">
                <a:solidFill>
                  <a:schemeClr val="accent6">
                    <a:lumMod val="75000"/>
                  </a:schemeClr>
                </a:solidFill>
                <a:latin typeface="AvenirLTW01"/>
              </a:rPr>
              <a:t>This is because the ice contains only fresh water, </a:t>
            </a:r>
          </a:p>
          <a:p>
            <a:pPr lvl="2" fontAlgn="base"/>
            <a:r>
              <a:rPr lang="en-GB" sz="2000" dirty="0">
                <a:solidFill>
                  <a:schemeClr val="accent6">
                    <a:lumMod val="75000"/>
                  </a:schemeClr>
                </a:solidFill>
                <a:latin typeface="AvenirLTW01"/>
              </a:rPr>
              <a:t>      </a:t>
            </a:r>
            <a:r>
              <a:rPr lang="en-GB" sz="2000" u="sng" dirty="0">
                <a:solidFill>
                  <a:schemeClr val="accent6">
                    <a:lumMod val="75000"/>
                  </a:schemeClr>
                </a:solidFill>
                <a:latin typeface="AvenirLTW01"/>
              </a:rPr>
              <a:t>leaving the salts in the water</a:t>
            </a:r>
            <a:r>
              <a:rPr lang="en-GB" sz="2000" dirty="0">
                <a:solidFill>
                  <a:schemeClr val="accent6">
                    <a:lumMod val="75000"/>
                  </a:schemeClr>
                </a:solidFill>
                <a:latin typeface="AvenirLTW01"/>
              </a:rPr>
              <a:t>. }</a:t>
            </a:r>
          </a:p>
          <a:p>
            <a:pPr lvl="2" fontAlgn="base"/>
            <a:endParaRPr lang="en-GB" dirty="0">
              <a:solidFill>
                <a:schemeClr val="accent6">
                  <a:lumMod val="75000"/>
                </a:schemeClr>
              </a:solidFill>
              <a:latin typeface="AvenirLTW01"/>
            </a:endParaRPr>
          </a:p>
          <a:p>
            <a:pPr marL="285750" indent="-285750" fontAlgn="base">
              <a:buFont typeface="Wingdings" panose="05000000000000000000" pitchFamily="2" charset="2"/>
              <a:buChar char="Ø"/>
            </a:pPr>
            <a:r>
              <a:rPr lang="en-GB" dirty="0">
                <a:latin typeface="AvenirLTW01"/>
              </a:rPr>
              <a:t>The cold salty water </a:t>
            </a:r>
            <a:r>
              <a:rPr lang="en-GB" b="1" u="sng" dirty="0">
                <a:latin typeface="AvenirLTW01"/>
              </a:rPr>
              <a:t>sinks</a:t>
            </a:r>
            <a:r>
              <a:rPr lang="en-GB" dirty="0">
                <a:latin typeface="AvenirLTW01"/>
              </a:rPr>
              <a:t> and flows along the ocean floor as a </a:t>
            </a:r>
            <a:r>
              <a:rPr lang="en-GB" b="1" u="sng" dirty="0">
                <a:latin typeface="AvenirLTW01"/>
              </a:rPr>
              <a:t>deep current.</a:t>
            </a:r>
            <a:r>
              <a:rPr lang="en-GB" dirty="0">
                <a:latin typeface="AvenirLTW01"/>
              </a:rPr>
              <a:t> </a:t>
            </a:r>
          </a:p>
          <a:p>
            <a:pPr marL="285750" indent="-285750" fontAlgn="base">
              <a:buFont typeface="Wingdings" panose="05000000000000000000" pitchFamily="2" charset="2"/>
              <a:buChar char="Ø"/>
            </a:pPr>
            <a:r>
              <a:rPr lang="en-GB" dirty="0">
                <a:latin typeface="AvenirLTW01"/>
              </a:rPr>
              <a:t>Like surface currents, deep currents are affected by </a:t>
            </a:r>
            <a:r>
              <a:rPr lang="en-GB" b="1" u="sng" dirty="0">
                <a:solidFill>
                  <a:schemeClr val="accent6">
                    <a:lumMod val="75000"/>
                  </a:schemeClr>
                </a:solidFill>
                <a:latin typeface="AvenirLTW01"/>
              </a:rPr>
              <a:t>the Coriolis effect</a:t>
            </a:r>
            <a:r>
              <a:rPr lang="en-GB" dirty="0">
                <a:latin typeface="AvenirLTW01"/>
              </a:rPr>
              <a:t>, which causes them to </a:t>
            </a:r>
            <a:r>
              <a:rPr lang="en-GB" b="1" u="sng" dirty="0">
                <a:latin typeface="AvenirLTW01"/>
              </a:rPr>
              <a:t>curve</a:t>
            </a:r>
            <a:r>
              <a:rPr lang="en-GB" dirty="0">
                <a:latin typeface="AvenirLTW01"/>
              </a:rPr>
              <a:t>.</a:t>
            </a:r>
          </a:p>
          <a:p>
            <a:pPr marL="285750" indent="-285750" fontAlgn="base">
              <a:buFont typeface="Wingdings" panose="05000000000000000000" pitchFamily="2" charset="2"/>
              <a:buChar char="Ø"/>
            </a:pPr>
            <a:endParaRPr lang="en-GB" dirty="0">
              <a:latin typeface="AvenirLTW01"/>
            </a:endParaRPr>
          </a:p>
          <a:p>
            <a:pPr marL="285750" indent="-285750" fontAlgn="base">
              <a:buFont typeface="Wingdings" panose="05000000000000000000" pitchFamily="2" charset="2"/>
              <a:buChar char="Ø"/>
            </a:pPr>
            <a:r>
              <a:rPr lang="en-GB" dirty="0">
                <a:latin typeface="AvenirLTW01"/>
              </a:rPr>
              <a:t>Deep currents move and mix water around the world. They carry cold water from the poles toward the equator. </a:t>
            </a:r>
          </a:p>
          <a:p>
            <a:pPr marL="285750" indent="-285750" fontAlgn="base">
              <a:buFont typeface="Wingdings" panose="05000000000000000000" pitchFamily="2" charset="2"/>
              <a:buChar char="Ø"/>
            </a:pPr>
            <a:r>
              <a:rPr lang="en-GB" b="1" u="sng" dirty="0">
                <a:solidFill>
                  <a:schemeClr val="accent2">
                    <a:lumMod val="60000"/>
                    <a:lumOff val="40000"/>
                  </a:schemeClr>
                </a:solidFill>
                <a:latin typeface="AvenirLTW01"/>
              </a:rPr>
              <a:t>Deep currents flow slowly</a:t>
            </a:r>
            <a:r>
              <a:rPr lang="en-GB" dirty="0">
                <a:latin typeface="AvenirLTW01"/>
              </a:rPr>
              <a:t>. They may take longer than 1,000 years to make one full trip around their ocean basins.</a:t>
            </a:r>
            <a:endParaRPr lang="en-GB" b="0" i="0" dirty="0">
              <a:effectLst/>
              <a:latin typeface="AvenirLTW01"/>
            </a:endParaRPr>
          </a:p>
        </p:txBody>
      </p:sp>
      <p:pic>
        <p:nvPicPr>
          <p:cNvPr id="10" name="Picture 2" descr="The photo shows ice on water in circular shap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40916" y="2876474"/>
            <a:ext cx="3763617" cy="3614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54884" y="2137275"/>
            <a:ext cx="3535679" cy="923330"/>
          </a:xfrm>
          <a:prstGeom prst="rect">
            <a:avLst/>
          </a:prstGeom>
          <a:solidFill>
            <a:schemeClr val="bg2">
              <a:lumMod val="60000"/>
              <a:lumOff val="40000"/>
            </a:schemeClr>
          </a:solidFill>
        </p:spPr>
        <p:txBody>
          <a:bodyPr wrap="square">
            <a:spAutoFit/>
          </a:bodyPr>
          <a:lstStyle/>
          <a:p>
            <a:pPr fontAlgn="base"/>
            <a:r>
              <a:rPr lang="en-GB" b="1" dirty="0">
                <a:solidFill>
                  <a:srgbClr val="1D42A5"/>
                </a:solidFill>
                <a:latin typeface="inherit"/>
              </a:rPr>
              <a:t>Sea Ice</a:t>
            </a:r>
            <a:r>
              <a:rPr lang="en-GB" b="1" dirty="0"/>
              <a:t> </a:t>
            </a:r>
          </a:p>
          <a:p>
            <a:pPr fontAlgn="base"/>
            <a:r>
              <a:rPr lang="en-GB" dirty="0">
                <a:solidFill>
                  <a:srgbClr val="000000"/>
                </a:solidFill>
                <a:latin typeface="inherit"/>
              </a:rPr>
              <a:t>Sea ice forms different shapes.</a:t>
            </a:r>
          </a:p>
          <a:p>
            <a:pPr fontAlgn="base"/>
            <a:r>
              <a:rPr lang="en-GB" dirty="0">
                <a:solidFill>
                  <a:srgbClr val="000000"/>
                </a:solidFill>
                <a:latin typeface="inherit"/>
              </a:rPr>
              <a:t>This ice is called pancake ice.</a:t>
            </a:r>
            <a:endParaRPr lang="en-GB" b="0" i="0" dirty="0">
              <a:solidFill>
                <a:srgbClr val="000000"/>
              </a:solidFill>
              <a:effectLst/>
              <a:latin typeface="inherit"/>
            </a:endParaRPr>
          </a:p>
        </p:txBody>
      </p:sp>
      <p:sp>
        <p:nvSpPr>
          <p:cNvPr id="11" name="Curved Down Ribbon 10"/>
          <p:cNvSpPr/>
          <p:nvPr/>
        </p:nvSpPr>
        <p:spPr>
          <a:xfrm>
            <a:off x="3840476" y="278296"/>
            <a:ext cx="2584175" cy="1160890"/>
          </a:xfrm>
          <a:prstGeom prst="ellipseRibbon">
            <a:avLst>
              <a:gd name="adj1" fmla="val 51712"/>
              <a:gd name="adj2" fmla="val 56154"/>
              <a:gd name="adj3" fmla="val 856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Read</a:t>
            </a:r>
            <a:endParaRPr lang="en-GB" sz="2800" b="1" dirty="0">
              <a:solidFill>
                <a:schemeClr val="accent6">
                  <a:lumMod val="50000"/>
                </a:schemeClr>
              </a:solidFill>
            </a:endParaRPr>
          </a:p>
        </p:txBody>
      </p:sp>
    </p:spTree>
    <p:extLst>
      <p:ext uri="{BB962C8B-B14F-4D97-AF65-F5344CB8AC3E}">
        <p14:creationId xmlns:p14="http://schemas.microsoft.com/office/powerpoint/2010/main" val="134525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89" y="42028"/>
            <a:ext cx="3906574"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Global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conveyor</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368</a:t>
            </a:r>
          </a:p>
        </p:txBody>
      </p:sp>
      <p:pic>
        <p:nvPicPr>
          <p:cNvPr id="2050" name="Picture 2" descr="A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5788" y="1376148"/>
            <a:ext cx="4468633" cy="52160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212" y="1057524"/>
            <a:ext cx="7678310" cy="5078313"/>
          </a:xfrm>
          <a:prstGeom prst="rect">
            <a:avLst/>
          </a:prstGeom>
        </p:spPr>
        <p:txBody>
          <a:bodyPr wrap="square">
            <a:spAutoFit/>
          </a:bodyPr>
          <a:lstStyle/>
          <a:p>
            <a:pPr marL="285750" indent="-285750" fontAlgn="base">
              <a:buFont typeface="Wingdings" panose="05000000000000000000" pitchFamily="2" charset="2"/>
              <a:buChar char="v"/>
            </a:pPr>
            <a:r>
              <a:rPr lang="en-GB" dirty="0">
                <a:latin typeface="AvenirLTW01"/>
              </a:rPr>
              <a:t>The ocean currents move in a loop around Earth’s bodies of water. </a:t>
            </a:r>
          </a:p>
          <a:p>
            <a:pPr marL="285750" indent="-285750" fontAlgn="base">
              <a:buFont typeface="Wingdings" panose="05000000000000000000" pitchFamily="2" charset="2"/>
              <a:buChar char="v"/>
            </a:pPr>
            <a:r>
              <a:rPr lang="en-GB" dirty="0">
                <a:latin typeface="AvenirLTW01"/>
              </a:rPr>
              <a:t>The movement looks like a conveyor belt and results from </a:t>
            </a:r>
            <a:r>
              <a:rPr lang="en-GB" dirty="0">
                <a:solidFill>
                  <a:schemeClr val="accent2">
                    <a:lumMod val="75000"/>
                  </a:schemeClr>
                </a:solidFill>
                <a:latin typeface="AvenirLTW01"/>
              </a:rPr>
              <a:t>density differences </a:t>
            </a:r>
            <a:r>
              <a:rPr lang="en-GB" dirty="0">
                <a:latin typeface="AvenirLTW01"/>
              </a:rPr>
              <a:t>due to variations in temperature and salinity. </a:t>
            </a:r>
          </a:p>
          <a:p>
            <a:pPr marL="285750" indent="-285750" fontAlgn="base">
              <a:buFont typeface="Wingdings" panose="05000000000000000000" pitchFamily="2" charset="2"/>
              <a:buChar char="v"/>
            </a:pPr>
            <a:r>
              <a:rPr lang="en-GB" b="1" dirty="0">
                <a:solidFill>
                  <a:srgbClr val="FFC000"/>
                </a:solidFill>
                <a:latin typeface="AvenirLTW01"/>
              </a:rPr>
              <a:t>The movement of the currents </a:t>
            </a:r>
            <a:r>
              <a:rPr lang="en-GB" b="1" u="sng" dirty="0">
                <a:solidFill>
                  <a:srgbClr val="FFC000"/>
                </a:solidFill>
                <a:latin typeface="AvenirLTW01"/>
              </a:rPr>
              <a:t>circulates oxygen </a:t>
            </a:r>
            <a:r>
              <a:rPr lang="en-GB" b="1" dirty="0">
                <a:solidFill>
                  <a:srgbClr val="FFC000"/>
                </a:solidFill>
                <a:latin typeface="AvenirLTW01"/>
              </a:rPr>
              <a:t>that is essential for marine life.</a:t>
            </a:r>
          </a:p>
          <a:p>
            <a:pPr marL="285750" indent="-285750" fontAlgn="base">
              <a:buFont typeface="Wingdings" panose="05000000000000000000" pitchFamily="2" charset="2"/>
              <a:buChar char="v"/>
            </a:pPr>
            <a:r>
              <a:rPr lang="en-GB" dirty="0">
                <a:latin typeface="AvenirLTW01"/>
              </a:rPr>
              <a:t>The ocean’s deep currents mostly start as cold water in the North Atlantic Ocean. This is the same water, called the North Atlantic Deep Water, that moved north across the Atlantic as part of the Gulf Stream.</a:t>
            </a:r>
          </a:p>
          <a:p>
            <a:pPr fontAlgn="base"/>
            <a:r>
              <a:rPr lang="en-GB" dirty="0">
                <a:latin typeface="AvenirLTW01"/>
              </a:rPr>
              <a:t> </a:t>
            </a:r>
          </a:p>
          <a:p>
            <a:pPr marL="285750" indent="-285750" fontAlgn="base">
              <a:buFont typeface="Wingdings" panose="05000000000000000000" pitchFamily="2" charset="2"/>
              <a:buChar char="v"/>
            </a:pPr>
            <a:r>
              <a:rPr lang="en-GB" dirty="0">
                <a:latin typeface="AvenirLTW01"/>
              </a:rPr>
              <a:t>It sinks and flows southward toward Antarctica. From there it flows northward into both the Indian and Pacific oceans. </a:t>
            </a:r>
          </a:p>
          <a:p>
            <a:pPr fontAlgn="base"/>
            <a:endParaRPr lang="en-GB" dirty="0">
              <a:latin typeface="AvenirLTW01"/>
            </a:endParaRPr>
          </a:p>
          <a:p>
            <a:pPr marL="285750" indent="-285750" fontAlgn="base">
              <a:buFont typeface="Wingdings" panose="05000000000000000000" pitchFamily="2" charset="2"/>
              <a:buChar char="v"/>
            </a:pPr>
            <a:r>
              <a:rPr lang="en-GB" dirty="0">
                <a:latin typeface="AvenirLTW01"/>
              </a:rPr>
              <a:t>There, deep cold water rises to the surface, warms, and eventually flows back along the surface into the Atlantic.</a:t>
            </a:r>
          </a:p>
          <a:p>
            <a:pPr fontAlgn="base"/>
            <a:endParaRPr lang="en-GB" dirty="0">
              <a:latin typeface="AvenirLTW01"/>
            </a:endParaRPr>
          </a:p>
          <a:p>
            <a:pPr marL="285750" indent="-285750" fontAlgn="base">
              <a:buFont typeface="Wingdings" panose="05000000000000000000" pitchFamily="2" charset="2"/>
              <a:buChar char="v"/>
            </a:pPr>
            <a:r>
              <a:rPr lang="en-GB" dirty="0">
                <a:latin typeface="AvenirLTW01"/>
              </a:rPr>
              <a:t>This system </a:t>
            </a:r>
            <a:r>
              <a:rPr lang="en-GB" b="1" u="sng" dirty="0">
                <a:solidFill>
                  <a:srgbClr val="FFC000"/>
                </a:solidFill>
                <a:latin typeface="AvenirLTW01"/>
              </a:rPr>
              <a:t>circulates water and transfers heat </a:t>
            </a:r>
            <a:r>
              <a:rPr lang="en-GB" dirty="0">
                <a:latin typeface="AvenirLTW01"/>
              </a:rPr>
              <a:t>throughout the interconnected ocean basins and thus around Earth from the equator to the poles and back again.</a:t>
            </a:r>
            <a:endParaRPr lang="en-GB" b="0" i="0" dirty="0">
              <a:effectLst/>
              <a:latin typeface="AvenirLTW01"/>
            </a:endParaRPr>
          </a:p>
        </p:txBody>
      </p:sp>
      <p:sp>
        <p:nvSpPr>
          <p:cNvPr id="8" name="Rounded Rectangular Callout 7"/>
          <p:cNvSpPr/>
          <p:nvPr/>
        </p:nvSpPr>
        <p:spPr>
          <a:xfrm>
            <a:off x="5080883" y="30661"/>
            <a:ext cx="6615486" cy="1034814"/>
          </a:xfrm>
          <a:prstGeom prst="wedgeRoundRectCallout">
            <a:avLst>
              <a:gd name="adj1" fmla="val 50698"/>
              <a:gd name="adj2" fmla="val -21698"/>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60000"/>
                    <a:lumOff val="40000"/>
                  </a:schemeClr>
                </a:solidFill>
              </a:rPr>
              <a:t>Ocean Currents (summary)</a:t>
            </a:r>
          </a:p>
          <a:p>
            <a:pPr algn="ctr"/>
            <a:r>
              <a:rPr lang="en-GB" sz="1600" dirty="0">
                <a:hlinkClick r:id="rId3"/>
              </a:rPr>
              <a:t>https://www.youtube.com/watch?v=ygI1B7h2j_0</a:t>
            </a:r>
            <a:endParaRPr lang="en-GB" sz="1600" dirty="0"/>
          </a:p>
          <a:p>
            <a:pPr algn="ctr"/>
            <a:endParaRPr lang="en-GB" sz="1600" dirty="0"/>
          </a:p>
        </p:txBody>
      </p:sp>
    </p:spTree>
    <p:extLst>
      <p:ext uri="{BB962C8B-B14F-4D97-AF65-F5344CB8AC3E}">
        <p14:creationId xmlns:p14="http://schemas.microsoft.com/office/powerpoint/2010/main" val="211424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89" y="42028"/>
            <a:ext cx="3906574"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Global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conveyor</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368</a:t>
            </a:r>
          </a:p>
        </p:txBody>
      </p:sp>
      <p:pic>
        <p:nvPicPr>
          <p:cNvPr id="2050" name="Picture 2" descr="A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9915" y="2138466"/>
            <a:ext cx="9199173" cy="4604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937855" y="141917"/>
            <a:ext cx="7023461" cy="1866996"/>
          </a:xfrm>
          <a:prstGeom prst="rect">
            <a:avLst/>
          </a:prstGeom>
        </p:spPr>
      </p:pic>
    </p:spTree>
    <p:extLst>
      <p:ext uri="{BB962C8B-B14F-4D97-AF65-F5344CB8AC3E}">
        <p14:creationId xmlns:p14="http://schemas.microsoft.com/office/powerpoint/2010/main" val="121486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89" y="42028"/>
            <a:ext cx="3906574"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a:solidFill>
                  <a:schemeClr val="accent1">
                    <a:lumMod val="60000"/>
                    <a:lumOff val="40000"/>
                  </a:schemeClr>
                </a:solidFill>
              </a:rPr>
              <a:t>Global </a:t>
            </a:r>
            <a:r>
              <a:rPr lang="es-ES" sz="2000" b="1" i="1" u="sng" dirty="0" err="1">
                <a:solidFill>
                  <a:schemeClr val="accent1">
                    <a:lumMod val="60000"/>
                    <a:lumOff val="40000"/>
                  </a:schemeClr>
                </a:solidFill>
              </a:rPr>
              <a:t>ocean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conveyor</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368</a:t>
            </a:r>
          </a:p>
        </p:txBody>
      </p:sp>
      <p:pic>
        <p:nvPicPr>
          <p:cNvPr id="3" name="Content Placeholder 2"/>
          <p:cNvPicPr>
            <a:picLocks noGrp="1" noChangeAspect="1"/>
          </p:cNvPicPr>
          <p:nvPr>
            <p:ph idx="1"/>
          </p:nvPr>
        </p:nvPicPr>
        <p:blipFill>
          <a:blip r:embed="rId2"/>
          <a:stretch>
            <a:fillRect/>
          </a:stretch>
        </p:blipFill>
        <p:spPr>
          <a:xfrm>
            <a:off x="1550504" y="930303"/>
            <a:ext cx="9851666" cy="5653377"/>
          </a:xfrm>
          <a:prstGeom prst="rect">
            <a:avLst/>
          </a:prstGeom>
        </p:spPr>
      </p:pic>
    </p:spTree>
    <p:extLst>
      <p:ext uri="{BB962C8B-B14F-4D97-AF65-F5344CB8AC3E}">
        <p14:creationId xmlns:p14="http://schemas.microsoft.com/office/powerpoint/2010/main" val="1170442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89" y="42028"/>
            <a:ext cx="2197043"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err="1">
                <a:solidFill>
                  <a:schemeClr val="accent1">
                    <a:lumMod val="60000"/>
                    <a:lumOff val="40000"/>
                  </a:schemeClr>
                </a:solidFill>
              </a:rPr>
              <a:t>Lesson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Check</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369</a:t>
            </a:r>
          </a:p>
        </p:txBody>
      </p:sp>
      <p:pic>
        <p:nvPicPr>
          <p:cNvPr id="5" name="Content Placeholder 4"/>
          <p:cNvPicPr>
            <a:picLocks noGrp="1" noChangeAspect="1"/>
          </p:cNvPicPr>
          <p:nvPr>
            <p:ph idx="1"/>
          </p:nvPr>
        </p:nvPicPr>
        <p:blipFill>
          <a:blip r:embed="rId2"/>
          <a:stretch>
            <a:fillRect/>
          </a:stretch>
        </p:blipFill>
        <p:spPr>
          <a:xfrm>
            <a:off x="2496709" y="542676"/>
            <a:ext cx="6512119" cy="5635487"/>
          </a:xfrm>
          <a:prstGeom prst="rect">
            <a:avLst/>
          </a:prstGeom>
        </p:spPr>
      </p:pic>
    </p:spTree>
    <p:extLst>
      <p:ext uri="{BB962C8B-B14F-4D97-AF65-F5344CB8AC3E}">
        <p14:creationId xmlns:p14="http://schemas.microsoft.com/office/powerpoint/2010/main" val="187388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2689" y="42028"/>
            <a:ext cx="2197043" cy="816713"/>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s-ES" sz="2000" b="1" i="1" u="sng" dirty="0" err="1">
                <a:solidFill>
                  <a:schemeClr val="accent1">
                    <a:lumMod val="60000"/>
                    <a:lumOff val="40000"/>
                  </a:schemeClr>
                </a:solidFill>
              </a:rPr>
              <a:t>Lesson</a:t>
            </a:r>
            <a:r>
              <a:rPr lang="es-ES" sz="2000" b="1" i="1" u="sng" dirty="0">
                <a:solidFill>
                  <a:schemeClr val="accent1">
                    <a:lumMod val="60000"/>
                    <a:lumOff val="40000"/>
                  </a:schemeClr>
                </a:solidFill>
              </a:rPr>
              <a:t> </a:t>
            </a:r>
            <a:r>
              <a:rPr lang="es-ES" sz="2000" b="1" i="1" u="sng" dirty="0" err="1">
                <a:solidFill>
                  <a:schemeClr val="accent1">
                    <a:lumMod val="60000"/>
                    <a:lumOff val="40000"/>
                  </a:schemeClr>
                </a:solidFill>
              </a:rPr>
              <a:t>Check</a:t>
            </a:r>
            <a:br>
              <a:rPr lang="en-GB" sz="2400" b="1" i="1" u="sng" dirty="0">
                <a:solidFill>
                  <a:schemeClr val="accent1">
                    <a:lumMod val="60000"/>
                    <a:lumOff val="40000"/>
                  </a:schemeClr>
                </a:solidFill>
              </a:rPr>
            </a:br>
            <a:r>
              <a:rPr lang="en-GB" sz="2000" b="1" i="1" u="sng" dirty="0">
                <a:solidFill>
                  <a:schemeClr val="accent1">
                    <a:lumMod val="60000"/>
                    <a:lumOff val="40000"/>
                  </a:schemeClr>
                </a:solidFill>
              </a:rPr>
              <a:t>pg. 369</a:t>
            </a:r>
          </a:p>
        </p:txBody>
      </p:sp>
      <p:pic>
        <p:nvPicPr>
          <p:cNvPr id="3" name="Content Placeholder 2"/>
          <p:cNvPicPr>
            <a:picLocks noGrp="1" noChangeAspect="1"/>
          </p:cNvPicPr>
          <p:nvPr>
            <p:ph idx="1"/>
          </p:nvPr>
        </p:nvPicPr>
        <p:blipFill>
          <a:blip r:embed="rId2"/>
          <a:stretch>
            <a:fillRect/>
          </a:stretch>
        </p:blipFill>
        <p:spPr>
          <a:xfrm>
            <a:off x="2600077" y="270345"/>
            <a:ext cx="6583680" cy="6345140"/>
          </a:xfrm>
          <a:prstGeom prst="rect">
            <a:avLst/>
          </a:prstGeom>
        </p:spPr>
      </p:pic>
      <p:pic>
        <p:nvPicPr>
          <p:cNvPr id="1026" name="Picture 2" descr="Why does the ocean get colder at depth?">
            <a:extLst>
              <a:ext uri="{FF2B5EF4-FFF2-40B4-BE49-F238E27FC236}">
                <a16:creationId xmlns:a16="http://schemas.microsoft.com/office/drawing/2014/main" id="{63EEB03A-9C93-4DA7-A03B-649322BE9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364" y="1378323"/>
            <a:ext cx="5648309" cy="523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66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77" y="57150"/>
            <a:ext cx="3030538" cy="883556"/>
          </a:xfrm>
        </p:spPr>
        <p:txBody>
          <a:bodyPr/>
          <a:lstStyle/>
          <a:p>
            <a:r>
              <a:rPr lang="en-GB" u="sng" dirty="0">
                <a:solidFill>
                  <a:srgbClr val="C00000"/>
                </a:solidFill>
              </a:rPr>
              <a:t>Objectives: </a:t>
            </a:r>
          </a:p>
        </p:txBody>
      </p:sp>
      <p:sp>
        <p:nvSpPr>
          <p:cNvPr id="3" name="Rectangle 2"/>
          <p:cNvSpPr/>
          <p:nvPr/>
        </p:nvSpPr>
        <p:spPr>
          <a:xfrm>
            <a:off x="933450" y="1173246"/>
            <a:ext cx="10390414" cy="3416320"/>
          </a:xfrm>
          <a:prstGeom prst="rect">
            <a:avLst/>
          </a:prstGeom>
        </p:spPr>
        <p:txBody>
          <a:bodyPr wrap="square">
            <a:spAutoFit/>
          </a:bodyPr>
          <a:lstStyle/>
          <a:p>
            <a:pPr marL="342900" indent="-342900">
              <a:buFont typeface="Wingdings" panose="05000000000000000000" pitchFamily="2" charset="2"/>
              <a:buChar char="Ø"/>
            </a:pPr>
            <a:r>
              <a:rPr lang="en-GB" sz="2400" dirty="0">
                <a:latin typeface="AvenirLTPro-Roman"/>
              </a:rPr>
              <a:t>Students will identify and describe evidence that</a:t>
            </a:r>
          </a:p>
          <a:p>
            <a:pPr lvl="2"/>
            <a:r>
              <a:rPr lang="en-GB" sz="2400" dirty="0">
                <a:latin typeface="AvenirLTPro-Roman"/>
              </a:rPr>
              <a:t>• global winds drive surface currents.</a:t>
            </a:r>
          </a:p>
          <a:p>
            <a:pPr lvl="2"/>
            <a:r>
              <a:rPr lang="en-GB" sz="2400" dirty="0">
                <a:latin typeface="AvenirLTPro-Roman"/>
              </a:rPr>
              <a:t>• unequal heating and the rotation of Earth combine to produce the patterns of ocean circulation.</a:t>
            </a:r>
          </a:p>
          <a:p>
            <a:pPr lvl="2"/>
            <a:endParaRPr lang="en-GB" sz="2400" dirty="0">
              <a:latin typeface="AvenirLTPro-Roman"/>
            </a:endParaRPr>
          </a:p>
          <a:p>
            <a:pPr marL="342900" indent="-342900">
              <a:buFont typeface="Wingdings" panose="05000000000000000000" pitchFamily="2" charset="2"/>
              <a:buChar char="Ø"/>
            </a:pPr>
            <a:r>
              <a:rPr lang="en-GB" sz="2400" dirty="0">
                <a:latin typeface="AvenirLTPro-Roman"/>
              </a:rPr>
              <a:t>Students will cite textual evidence to support how ocean currents redistribute Earth’s energy by the motion of :</a:t>
            </a:r>
          </a:p>
          <a:p>
            <a:pPr lvl="2"/>
            <a:r>
              <a:rPr lang="en-GB" sz="2400" dirty="0">
                <a:latin typeface="AvenirLTPro-Roman"/>
              </a:rPr>
              <a:t>• the Gulf Stream.</a:t>
            </a:r>
          </a:p>
          <a:p>
            <a:pPr lvl="2"/>
            <a:r>
              <a:rPr lang="en-GB" sz="2400" dirty="0">
                <a:latin typeface="AvenirLTPro-Roman"/>
              </a:rPr>
              <a:t>• ocean currents that move in a loop around Earth’s bodies of water.</a:t>
            </a:r>
            <a:endParaRPr lang="en-GB" sz="2400" b="0" i="0" dirty="0">
              <a:effectLst/>
              <a:latin typeface="AvenirLTPro-Roman"/>
            </a:endParaRPr>
          </a:p>
        </p:txBody>
      </p:sp>
    </p:spTree>
    <p:extLst>
      <p:ext uri="{BB962C8B-B14F-4D97-AF65-F5344CB8AC3E}">
        <p14:creationId xmlns:p14="http://schemas.microsoft.com/office/powerpoint/2010/main" val="601291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83" y="4854725"/>
            <a:ext cx="8534400" cy="1507067"/>
          </a:xfrm>
        </p:spPr>
        <p:txBody>
          <a:bodyPr>
            <a:normAutofit/>
          </a:bodyPr>
          <a:lstStyle/>
          <a:p>
            <a:r>
              <a:rPr lang="en-GB" sz="4800" dirty="0">
                <a:solidFill>
                  <a:srgbClr val="FF3399"/>
                </a:solidFill>
                <a:effectLst>
                  <a:outerShdw blurRad="38100" dist="38100" dir="2700000" algn="tl">
                    <a:srgbClr val="000000">
                      <a:alpha val="43137"/>
                    </a:srgbClr>
                  </a:outerShdw>
                </a:effectLst>
                <a:latin typeface="Algerian" panose="04020705040A02060702" pitchFamily="82" charset="0"/>
              </a:rPr>
              <a:t>Thank You…</a:t>
            </a:r>
          </a:p>
        </p:txBody>
      </p:sp>
      <p:pic>
        <p:nvPicPr>
          <p:cNvPr id="9218" name="Picture 2" descr="https://media3.picsearch.com/is?clBfYnydjJzRvcFdbd-nbM_KR9LPJiMPm5RcTEpdqq0&amp;height=25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7500" y="743289"/>
            <a:ext cx="7829550" cy="404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80">
                                          <p:stCondLst>
                                            <p:cond delay="0"/>
                                          </p:stCondLst>
                                        </p:cTn>
                                        <p:tgtEl>
                                          <p:spTgt spid="9218"/>
                                        </p:tgtEl>
                                      </p:cBhvr>
                                    </p:animEffect>
                                    <p:anim calcmode="lin" valueType="num">
                                      <p:cBhvr>
                                        <p:cTn id="8"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8"/>
                                        </p:tgtEl>
                                      </p:cBhvr>
                                      <p:to x="100000" y="60000"/>
                                    </p:animScale>
                                    <p:animScale>
                                      <p:cBhvr>
                                        <p:cTn id="14" dur="166" decel="50000">
                                          <p:stCondLst>
                                            <p:cond delay="676"/>
                                          </p:stCondLst>
                                        </p:cTn>
                                        <p:tgtEl>
                                          <p:spTgt spid="9218"/>
                                        </p:tgtEl>
                                      </p:cBhvr>
                                      <p:to x="100000" y="100000"/>
                                    </p:animScale>
                                    <p:animScale>
                                      <p:cBhvr>
                                        <p:cTn id="15" dur="26">
                                          <p:stCondLst>
                                            <p:cond delay="1312"/>
                                          </p:stCondLst>
                                        </p:cTn>
                                        <p:tgtEl>
                                          <p:spTgt spid="9218"/>
                                        </p:tgtEl>
                                      </p:cBhvr>
                                      <p:to x="100000" y="80000"/>
                                    </p:animScale>
                                    <p:animScale>
                                      <p:cBhvr>
                                        <p:cTn id="16" dur="166" decel="50000">
                                          <p:stCondLst>
                                            <p:cond delay="1338"/>
                                          </p:stCondLst>
                                        </p:cTn>
                                        <p:tgtEl>
                                          <p:spTgt spid="9218"/>
                                        </p:tgtEl>
                                      </p:cBhvr>
                                      <p:to x="100000" y="100000"/>
                                    </p:animScale>
                                    <p:animScale>
                                      <p:cBhvr>
                                        <p:cTn id="17" dur="26">
                                          <p:stCondLst>
                                            <p:cond delay="1642"/>
                                          </p:stCondLst>
                                        </p:cTn>
                                        <p:tgtEl>
                                          <p:spTgt spid="9218"/>
                                        </p:tgtEl>
                                      </p:cBhvr>
                                      <p:to x="100000" y="90000"/>
                                    </p:animScale>
                                    <p:animScale>
                                      <p:cBhvr>
                                        <p:cTn id="18" dur="166" decel="50000">
                                          <p:stCondLst>
                                            <p:cond delay="1668"/>
                                          </p:stCondLst>
                                        </p:cTn>
                                        <p:tgtEl>
                                          <p:spTgt spid="9218"/>
                                        </p:tgtEl>
                                      </p:cBhvr>
                                      <p:to x="100000" y="100000"/>
                                    </p:animScale>
                                    <p:animScale>
                                      <p:cBhvr>
                                        <p:cTn id="19" dur="26">
                                          <p:stCondLst>
                                            <p:cond delay="1808"/>
                                          </p:stCondLst>
                                        </p:cTn>
                                        <p:tgtEl>
                                          <p:spTgt spid="9218"/>
                                        </p:tgtEl>
                                      </p:cBhvr>
                                      <p:to x="100000" y="95000"/>
                                    </p:animScale>
                                    <p:animScale>
                                      <p:cBhvr>
                                        <p:cTn id="20" dur="166" decel="50000">
                                          <p:stCondLst>
                                            <p:cond delay="1834"/>
                                          </p:stCondLst>
                                        </p:cTn>
                                        <p:tgtEl>
                                          <p:spTgt spid="92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5460" y="570291"/>
            <a:ext cx="10028464" cy="830997"/>
          </a:xfrm>
          <a:prstGeom prst="rect">
            <a:avLst/>
          </a:prstGeom>
        </p:spPr>
        <p:txBody>
          <a:bodyPr wrap="square">
            <a:spAutoFit/>
          </a:bodyPr>
          <a:lstStyle/>
          <a:p>
            <a:pPr marL="342900" indent="-342900">
              <a:buFont typeface="Wingdings" panose="05000000000000000000" pitchFamily="2" charset="2"/>
              <a:buChar char="Ø"/>
            </a:pPr>
            <a:r>
              <a:rPr lang="en-GB" sz="2400" b="1" dirty="0">
                <a:solidFill>
                  <a:schemeClr val="accent2">
                    <a:lumMod val="50000"/>
                  </a:schemeClr>
                </a:solidFill>
                <a:latin typeface="AvenirLTW01"/>
              </a:rPr>
              <a:t>Identify how you think </a:t>
            </a:r>
            <a:r>
              <a:rPr lang="en-GB" sz="2400" b="1" u="sng" dirty="0">
                <a:solidFill>
                  <a:schemeClr val="accent2">
                    <a:lumMod val="50000"/>
                  </a:schemeClr>
                </a:solidFill>
                <a:latin typeface="AvenirLTW01"/>
              </a:rPr>
              <a:t>ocean currents</a:t>
            </a:r>
            <a:r>
              <a:rPr lang="en-GB" sz="2400" b="1" dirty="0">
                <a:solidFill>
                  <a:schemeClr val="accent2">
                    <a:lumMod val="50000"/>
                  </a:schemeClr>
                </a:solidFill>
                <a:latin typeface="AvenirLTW01"/>
              </a:rPr>
              <a:t>, </a:t>
            </a:r>
            <a:r>
              <a:rPr lang="en-GB" sz="2400" b="1" u="sng" dirty="0">
                <a:solidFill>
                  <a:schemeClr val="accent2">
                    <a:lumMod val="50000"/>
                  </a:schemeClr>
                </a:solidFill>
                <a:latin typeface="AvenirLTW01"/>
              </a:rPr>
              <a:t>water temperature</a:t>
            </a:r>
            <a:r>
              <a:rPr lang="en-GB" sz="2400" b="1" dirty="0">
                <a:solidFill>
                  <a:schemeClr val="accent2">
                    <a:lumMod val="50000"/>
                  </a:schemeClr>
                </a:solidFill>
                <a:latin typeface="AvenirLTW01"/>
              </a:rPr>
              <a:t>, and </a:t>
            </a:r>
            <a:r>
              <a:rPr lang="en-GB" sz="2400" b="1" u="sng" dirty="0">
                <a:solidFill>
                  <a:schemeClr val="accent2">
                    <a:lumMod val="50000"/>
                  </a:schemeClr>
                </a:solidFill>
                <a:latin typeface="AvenirLTW01"/>
              </a:rPr>
              <a:t>weather</a:t>
            </a:r>
            <a:r>
              <a:rPr lang="en-GB" sz="2400" b="1" dirty="0">
                <a:solidFill>
                  <a:schemeClr val="accent2">
                    <a:lumMod val="50000"/>
                  </a:schemeClr>
                </a:solidFill>
                <a:latin typeface="AvenirLTW01"/>
              </a:rPr>
              <a:t> might affect a sea turtle.</a:t>
            </a:r>
            <a:endParaRPr lang="en-GB" sz="2400" dirty="0">
              <a:solidFill>
                <a:schemeClr val="accent2">
                  <a:lumMod val="50000"/>
                </a:schemeClr>
              </a:solidFill>
            </a:endParaRPr>
          </a:p>
        </p:txBody>
      </p:sp>
      <p:sp>
        <p:nvSpPr>
          <p:cNvPr id="7" name="Title 1"/>
          <p:cNvSpPr txBox="1">
            <a:spLocks/>
          </p:cNvSpPr>
          <p:nvPr/>
        </p:nvSpPr>
        <p:spPr>
          <a:xfrm>
            <a:off x="218848" y="277229"/>
            <a:ext cx="2166543" cy="1203174"/>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77500" lnSpcReduction="20000"/>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fontAlgn="base"/>
            <a:r>
              <a:rPr lang="en-GB" b="1" i="1" u="sng" dirty="0">
                <a:solidFill>
                  <a:schemeClr val="accent1">
                    <a:lumMod val="60000"/>
                    <a:lumOff val="40000"/>
                  </a:schemeClr>
                </a:solidFill>
              </a:rPr>
              <a:t>Surface Currents</a:t>
            </a:r>
          </a:p>
          <a:p>
            <a:pPr fontAlgn="base"/>
            <a:r>
              <a:rPr lang="en-GB" sz="2900" b="1" i="1" u="sng" dirty="0">
                <a:solidFill>
                  <a:schemeClr val="accent1">
                    <a:lumMod val="60000"/>
                    <a:lumOff val="40000"/>
                  </a:schemeClr>
                </a:solidFill>
              </a:rPr>
              <a:t>Pgs. 362-363</a:t>
            </a:r>
          </a:p>
        </p:txBody>
      </p:sp>
      <p:pic>
        <p:nvPicPr>
          <p:cNvPr id="3" name="Content Placeholder 2"/>
          <p:cNvPicPr>
            <a:picLocks noGrp="1" noChangeAspect="1"/>
          </p:cNvPicPr>
          <p:nvPr>
            <p:ph idx="1"/>
          </p:nvPr>
        </p:nvPicPr>
        <p:blipFill>
          <a:blip r:embed="rId2"/>
          <a:stretch>
            <a:fillRect/>
          </a:stretch>
        </p:blipFill>
        <p:spPr>
          <a:xfrm>
            <a:off x="4679592" y="1607334"/>
            <a:ext cx="7366633" cy="4992249"/>
          </a:xfrm>
          <a:prstGeom prst="rect">
            <a:avLst/>
          </a:prstGeom>
        </p:spPr>
      </p:pic>
      <p:sp>
        <p:nvSpPr>
          <p:cNvPr id="11" name="Rounded Rectangular Callout 10"/>
          <p:cNvSpPr/>
          <p:nvPr/>
        </p:nvSpPr>
        <p:spPr>
          <a:xfrm>
            <a:off x="302696" y="2645056"/>
            <a:ext cx="4045528" cy="1458402"/>
          </a:xfrm>
          <a:prstGeom prst="wedgeRound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The East Australian Current &amp; How could it affect living things?</a:t>
            </a:r>
          </a:p>
          <a:p>
            <a:r>
              <a:rPr lang="en-GB" sz="1600" dirty="0">
                <a:hlinkClick r:id="rId3"/>
              </a:rPr>
              <a:t>https://www.youtube.com/watch?v=zstqK7dCdyU</a:t>
            </a:r>
            <a:endParaRPr lang="en-GB" sz="1600" dirty="0"/>
          </a:p>
          <a:p>
            <a:endParaRPr lang="en-GB" sz="1600" dirty="0"/>
          </a:p>
        </p:txBody>
      </p:sp>
    </p:spTree>
    <p:extLst>
      <p:ext uri="{BB962C8B-B14F-4D97-AF65-F5344CB8AC3E}">
        <p14:creationId xmlns:p14="http://schemas.microsoft.com/office/powerpoint/2010/main" val="351226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03522" y="685799"/>
            <a:ext cx="7335607" cy="4880113"/>
          </a:xfrm>
          <a:prstGeom prst="rect">
            <a:avLst/>
          </a:prstGeom>
        </p:spPr>
      </p:pic>
    </p:spTree>
    <p:extLst>
      <p:ext uri="{BB962C8B-B14F-4D97-AF65-F5344CB8AC3E}">
        <p14:creationId xmlns:p14="http://schemas.microsoft.com/office/powerpoint/2010/main" val="2966697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3534" y="105928"/>
            <a:ext cx="3267302" cy="1094222"/>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n-GB" sz="2600" b="1" i="1" u="sng" dirty="0">
                <a:solidFill>
                  <a:schemeClr val="accent1">
                    <a:lumMod val="60000"/>
                    <a:lumOff val="40000"/>
                  </a:schemeClr>
                </a:solidFill>
              </a:rPr>
              <a:t>Surface Currents</a:t>
            </a:r>
          </a:p>
          <a:p>
            <a:pPr fontAlgn="base"/>
            <a:r>
              <a:rPr lang="en-GB" sz="2000" b="1" i="1" u="sng" dirty="0">
                <a:solidFill>
                  <a:schemeClr val="accent1">
                    <a:lumMod val="60000"/>
                    <a:lumOff val="40000"/>
                  </a:schemeClr>
                </a:solidFill>
              </a:rPr>
              <a:t>Pgs. 362-363</a:t>
            </a:r>
          </a:p>
        </p:txBody>
      </p:sp>
      <p:sp>
        <p:nvSpPr>
          <p:cNvPr id="2" name="Content Placeholder 1"/>
          <p:cNvSpPr>
            <a:spLocks noGrp="1"/>
          </p:cNvSpPr>
          <p:nvPr>
            <p:ph idx="1"/>
          </p:nvPr>
        </p:nvSpPr>
        <p:spPr>
          <a:xfrm>
            <a:off x="0" y="1006875"/>
            <a:ext cx="9171642" cy="3615267"/>
          </a:xfrm>
        </p:spPr>
        <p:txBody>
          <a:bodyPr>
            <a:normAutofit/>
          </a:bodyPr>
          <a:lstStyle/>
          <a:p>
            <a:pPr fontAlgn="base"/>
            <a:r>
              <a:rPr lang="en-GB" b="1" i="1" u="sng" dirty="0">
                <a:solidFill>
                  <a:schemeClr val="tx1"/>
                </a:solidFill>
              </a:rPr>
              <a:t>Surface Currents</a:t>
            </a:r>
          </a:p>
          <a:p>
            <a:pPr lvl="1" fontAlgn="base"/>
            <a:r>
              <a:rPr lang="en-GB" dirty="0">
                <a:solidFill>
                  <a:schemeClr val="tx1"/>
                </a:solidFill>
              </a:rPr>
              <a:t>Ocean water </a:t>
            </a:r>
            <a:r>
              <a:rPr lang="en-GB" dirty="0">
                <a:solidFill>
                  <a:srgbClr val="7030A0"/>
                </a:solidFill>
              </a:rPr>
              <a:t>moves</a:t>
            </a:r>
            <a:r>
              <a:rPr lang="en-GB" dirty="0">
                <a:solidFill>
                  <a:schemeClr val="tx1"/>
                </a:solidFill>
              </a:rPr>
              <a:t> as </a:t>
            </a:r>
            <a:r>
              <a:rPr lang="en-GB" dirty="0">
                <a:solidFill>
                  <a:srgbClr val="7030A0"/>
                </a:solidFill>
              </a:rPr>
              <a:t>waves</a:t>
            </a:r>
            <a:r>
              <a:rPr lang="en-GB" dirty="0">
                <a:solidFill>
                  <a:schemeClr val="tx1"/>
                </a:solidFill>
              </a:rPr>
              <a:t>. It also </a:t>
            </a:r>
            <a:r>
              <a:rPr lang="en-GB" dirty="0">
                <a:solidFill>
                  <a:srgbClr val="66FF33"/>
                </a:solidFill>
              </a:rPr>
              <a:t>flows</a:t>
            </a:r>
            <a:r>
              <a:rPr lang="en-GB" dirty="0">
                <a:solidFill>
                  <a:schemeClr val="tx1"/>
                </a:solidFill>
              </a:rPr>
              <a:t> as </a:t>
            </a:r>
            <a:r>
              <a:rPr lang="en-GB" dirty="0">
                <a:solidFill>
                  <a:srgbClr val="66FF33"/>
                </a:solidFill>
              </a:rPr>
              <a:t>currents</a:t>
            </a:r>
            <a:r>
              <a:rPr lang="en-GB" dirty="0">
                <a:solidFill>
                  <a:schemeClr val="tx1"/>
                </a:solidFill>
              </a:rPr>
              <a:t>. </a:t>
            </a:r>
          </a:p>
          <a:p>
            <a:pPr lvl="1" fontAlgn="base"/>
            <a:r>
              <a:rPr lang="en-GB" dirty="0">
                <a:solidFill>
                  <a:schemeClr val="tx1"/>
                </a:solidFill>
              </a:rPr>
              <a:t>A </a:t>
            </a:r>
            <a:r>
              <a:rPr lang="en-GB" b="1" u="sng" dirty="0">
                <a:solidFill>
                  <a:schemeClr val="tx1"/>
                </a:solidFill>
                <a:hlinkClick r:id="rId2"/>
              </a:rPr>
              <a:t>current</a:t>
            </a:r>
            <a:r>
              <a:rPr lang="en-GB" dirty="0">
                <a:solidFill>
                  <a:schemeClr val="tx1"/>
                </a:solidFill>
              </a:rPr>
              <a:t> is a </a:t>
            </a:r>
            <a:r>
              <a:rPr lang="en-GB" dirty="0">
                <a:solidFill>
                  <a:srgbClr val="7030A0"/>
                </a:solidFill>
              </a:rPr>
              <a:t>large stream </a:t>
            </a:r>
            <a:r>
              <a:rPr lang="en-GB" dirty="0">
                <a:solidFill>
                  <a:schemeClr val="tx1"/>
                </a:solidFill>
              </a:rPr>
              <a:t>of </a:t>
            </a:r>
            <a:r>
              <a:rPr lang="en-GB" dirty="0">
                <a:solidFill>
                  <a:srgbClr val="7030A0"/>
                </a:solidFill>
              </a:rPr>
              <a:t>moving water </a:t>
            </a:r>
            <a:r>
              <a:rPr lang="en-GB" dirty="0">
                <a:solidFill>
                  <a:schemeClr val="tx1"/>
                </a:solidFill>
              </a:rPr>
              <a:t>that flows through the ocean.</a:t>
            </a:r>
          </a:p>
          <a:p>
            <a:pPr lvl="1" fontAlgn="base"/>
            <a:r>
              <a:rPr lang="en-GB" dirty="0">
                <a:solidFill>
                  <a:schemeClr val="tx1"/>
                </a:solidFill>
              </a:rPr>
              <a:t> Both waves and currents can affect </a:t>
            </a:r>
            <a:r>
              <a:rPr lang="en-GB" dirty="0">
                <a:solidFill>
                  <a:srgbClr val="002060"/>
                </a:solidFill>
              </a:rPr>
              <a:t>ocean ecosystems</a:t>
            </a:r>
            <a:r>
              <a:rPr lang="en-GB" dirty="0">
                <a:solidFill>
                  <a:schemeClr val="tx1"/>
                </a:solidFill>
              </a:rPr>
              <a:t>. </a:t>
            </a:r>
          </a:p>
          <a:p>
            <a:pPr lvl="1" fontAlgn="base"/>
            <a:r>
              <a:rPr lang="en-GB" dirty="0">
                <a:solidFill>
                  <a:srgbClr val="C00000"/>
                </a:solidFill>
              </a:rPr>
              <a:t>Unlike waves, </a:t>
            </a:r>
            <a:r>
              <a:rPr lang="en-GB" b="1" dirty="0">
                <a:solidFill>
                  <a:srgbClr val="C00000"/>
                </a:solidFill>
              </a:rPr>
              <a:t>currents carry water </a:t>
            </a:r>
            <a:r>
              <a:rPr lang="en-GB" dirty="0">
                <a:solidFill>
                  <a:srgbClr val="C00000"/>
                </a:solidFill>
              </a:rPr>
              <a:t>from one place to another</a:t>
            </a:r>
            <a:r>
              <a:rPr lang="en-GB" dirty="0">
                <a:solidFill>
                  <a:schemeClr val="tx1"/>
                </a:solidFill>
              </a:rPr>
              <a:t>. </a:t>
            </a:r>
          </a:p>
          <a:p>
            <a:pPr lvl="1" fontAlgn="base">
              <a:buFont typeface="Wingdings" panose="05000000000000000000" pitchFamily="2" charset="2"/>
              <a:buChar char="ü"/>
            </a:pPr>
            <a:r>
              <a:rPr lang="en-GB" dirty="0">
                <a:solidFill>
                  <a:schemeClr val="tx1"/>
                </a:solidFill>
              </a:rPr>
              <a:t>Some currents move water deep in the ocean. </a:t>
            </a:r>
          </a:p>
          <a:p>
            <a:pPr lvl="1" fontAlgn="base">
              <a:buFont typeface="Wingdings" panose="05000000000000000000" pitchFamily="2" charset="2"/>
              <a:buChar char="ü"/>
            </a:pPr>
            <a:r>
              <a:rPr lang="en-GB" dirty="0">
                <a:solidFill>
                  <a:schemeClr val="tx1"/>
                </a:solidFill>
              </a:rPr>
              <a:t>Other currents, called </a:t>
            </a:r>
            <a:r>
              <a:rPr lang="en-GB" b="1" u="sng" dirty="0">
                <a:solidFill>
                  <a:srgbClr val="FFFF00"/>
                </a:solidFill>
              </a:rPr>
              <a:t>surface currents</a:t>
            </a:r>
            <a:r>
              <a:rPr lang="en-GB" dirty="0">
                <a:solidFill>
                  <a:schemeClr val="tx1"/>
                </a:solidFill>
              </a:rPr>
              <a:t>, move water at the </a:t>
            </a:r>
          </a:p>
          <a:p>
            <a:pPr lvl="1" fontAlgn="base">
              <a:buFont typeface="Wingdings" panose="05000000000000000000" pitchFamily="2" charset="2"/>
              <a:buChar char="ü"/>
            </a:pPr>
            <a:r>
              <a:rPr lang="en-GB" dirty="0">
                <a:solidFill>
                  <a:schemeClr val="tx1"/>
                </a:solidFill>
              </a:rPr>
              <a:t>surface of the ocean.</a:t>
            </a:r>
          </a:p>
        </p:txBody>
      </p:sp>
      <p:sp>
        <p:nvSpPr>
          <p:cNvPr id="4" name="Rounded Rectangular Callout 3"/>
          <p:cNvSpPr/>
          <p:nvPr/>
        </p:nvSpPr>
        <p:spPr>
          <a:xfrm>
            <a:off x="218848" y="4913907"/>
            <a:ext cx="6671809" cy="1804946"/>
          </a:xfrm>
          <a:prstGeom prst="wedgeRoundRectCallout">
            <a:avLst>
              <a:gd name="adj1" fmla="val 264"/>
              <a:gd name="adj2" fmla="val -99613"/>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fontAlgn="base">
              <a:spcBef>
                <a:spcPct val="20000"/>
              </a:spcBef>
              <a:spcAft>
                <a:spcPts val="600"/>
              </a:spcAft>
              <a:buClr>
                <a:prstClr val="white"/>
              </a:buClr>
              <a:buSzPct val="80000"/>
              <a:buFont typeface="Wingdings 3" panose="05040102010807070707" pitchFamily="18" charset="2"/>
              <a:buChar char=""/>
            </a:pPr>
            <a:r>
              <a:rPr lang="en-GB" sz="1700" dirty="0">
                <a:solidFill>
                  <a:srgbClr val="7030A0"/>
                </a:solidFill>
              </a:rPr>
              <a:t>They are driven mainly by </a:t>
            </a:r>
            <a:r>
              <a:rPr lang="en-GB" sz="1700" b="1" u="sng" dirty="0">
                <a:solidFill>
                  <a:srgbClr val="7030A0"/>
                </a:solidFill>
              </a:rPr>
              <a:t>global winds.</a:t>
            </a:r>
          </a:p>
          <a:p>
            <a:pPr marL="285750" lvl="0" indent="-285750" fontAlgn="base">
              <a:spcBef>
                <a:spcPct val="20000"/>
              </a:spcBef>
              <a:spcAft>
                <a:spcPts val="600"/>
              </a:spcAft>
              <a:buClr>
                <a:prstClr val="white"/>
              </a:buClr>
              <a:buSzPct val="80000"/>
              <a:buFont typeface="Wingdings 3" panose="05040102010807070707" pitchFamily="18" charset="2"/>
              <a:buChar char=""/>
            </a:pPr>
            <a:r>
              <a:rPr lang="en-GB" sz="1700" dirty="0">
                <a:solidFill>
                  <a:srgbClr val="7030A0"/>
                </a:solidFill>
              </a:rPr>
              <a:t>They follow Earth’s </a:t>
            </a:r>
            <a:r>
              <a:rPr lang="en-GB" sz="1700" b="1" dirty="0">
                <a:solidFill>
                  <a:srgbClr val="7030A0"/>
                </a:solidFill>
              </a:rPr>
              <a:t>global wind patterns</a:t>
            </a:r>
            <a:r>
              <a:rPr lang="en-GB" sz="1700" dirty="0">
                <a:solidFill>
                  <a:srgbClr val="7030A0"/>
                </a:solidFill>
              </a:rPr>
              <a:t>. </a:t>
            </a:r>
          </a:p>
          <a:p>
            <a:pPr marL="285750" lvl="0" indent="-285750" fontAlgn="base">
              <a:spcBef>
                <a:spcPct val="20000"/>
              </a:spcBef>
              <a:spcAft>
                <a:spcPts val="600"/>
              </a:spcAft>
              <a:buClr>
                <a:prstClr val="white"/>
              </a:buClr>
              <a:buSzPct val="80000"/>
              <a:buFont typeface="Wingdings 3" panose="05040102010807070707" pitchFamily="18" charset="2"/>
              <a:buChar char=""/>
            </a:pPr>
            <a:r>
              <a:rPr lang="en-GB" sz="1700" dirty="0">
                <a:solidFill>
                  <a:srgbClr val="7030A0"/>
                </a:solidFill>
              </a:rPr>
              <a:t>They move in </a:t>
            </a:r>
            <a:r>
              <a:rPr lang="en-GB" sz="1700" b="1" dirty="0">
                <a:solidFill>
                  <a:srgbClr val="7030A0"/>
                </a:solidFill>
              </a:rPr>
              <a:t>circular patterns </a:t>
            </a:r>
            <a:r>
              <a:rPr lang="en-GB" sz="1700" dirty="0">
                <a:solidFill>
                  <a:srgbClr val="7030A0"/>
                </a:solidFill>
              </a:rPr>
              <a:t>in the five major ocean basins.</a:t>
            </a:r>
          </a:p>
        </p:txBody>
      </p:sp>
      <p:pic>
        <p:nvPicPr>
          <p:cNvPr id="6" name="Picture 5"/>
          <p:cNvPicPr>
            <a:picLocks noChangeAspect="1"/>
          </p:cNvPicPr>
          <p:nvPr/>
        </p:nvPicPr>
        <p:blipFill>
          <a:blip r:embed="rId3"/>
          <a:stretch>
            <a:fillRect/>
          </a:stretch>
        </p:blipFill>
        <p:spPr>
          <a:xfrm>
            <a:off x="7143750" y="260900"/>
            <a:ext cx="4850981" cy="1698529"/>
          </a:xfrm>
          <a:prstGeom prst="rect">
            <a:avLst/>
          </a:prstGeom>
        </p:spPr>
      </p:pic>
      <p:pic>
        <p:nvPicPr>
          <p:cNvPr id="9" name="Picture 8"/>
          <p:cNvPicPr>
            <a:picLocks noChangeAspect="1"/>
          </p:cNvPicPr>
          <p:nvPr/>
        </p:nvPicPr>
        <p:blipFill rotWithShape="1">
          <a:blip r:embed="rId4"/>
          <a:srcRect l="8808" t="22237" r="706"/>
          <a:stretch/>
        </p:blipFill>
        <p:spPr>
          <a:xfrm>
            <a:off x="7274379" y="3665763"/>
            <a:ext cx="4678135" cy="2972805"/>
          </a:xfrm>
          <a:prstGeom prst="rect">
            <a:avLst/>
          </a:prstGeom>
        </p:spPr>
      </p:pic>
    </p:spTree>
    <p:extLst>
      <p:ext uri="{BB962C8B-B14F-4D97-AF65-F5344CB8AC3E}">
        <p14:creationId xmlns:p14="http://schemas.microsoft.com/office/powerpoint/2010/main" val="1670051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598" y="606713"/>
            <a:ext cx="8534400" cy="4593865"/>
          </a:xfrm>
        </p:spPr>
        <p:txBody>
          <a:bodyPr>
            <a:normAutofit/>
          </a:bodyPr>
          <a:lstStyle/>
          <a:p>
            <a:pPr fontAlgn="base"/>
            <a:r>
              <a:rPr lang="en-GB" sz="2400" b="1" u="sng" dirty="0">
                <a:solidFill>
                  <a:schemeClr val="accent2">
                    <a:lumMod val="75000"/>
                  </a:schemeClr>
                </a:solidFill>
              </a:rPr>
              <a:t>Factors Affecting Surface Currents</a:t>
            </a:r>
          </a:p>
          <a:p>
            <a:pPr marL="0" indent="0" fontAlgn="base">
              <a:buNone/>
            </a:pPr>
            <a:r>
              <a:rPr lang="en-GB" b="1" dirty="0">
                <a:solidFill>
                  <a:schemeClr val="tx1"/>
                </a:solidFill>
              </a:rPr>
              <a:t>1- Global wind belts </a:t>
            </a:r>
          </a:p>
          <a:p>
            <a:pPr marL="0" indent="0" fontAlgn="base">
              <a:buNone/>
            </a:pPr>
            <a:endParaRPr lang="en-GB" b="1" dirty="0">
              <a:solidFill>
                <a:schemeClr val="tx1"/>
              </a:solidFill>
            </a:endParaRPr>
          </a:p>
          <a:p>
            <a:pPr marL="0" indent="0" fontAlgn="base">
              <a:buNone/>
            </a:pPr>
            <a:r>
              <a:rPr lang="en-GB" b="1" dirty="0">
                <a:solidFill>
                  <a:schemeClr val="tx1"/>
                </a:solidFill>
              </a:rPr>
              <a:t>2- Unequal heating and the rotation of Earth</a:t>
            </a:r>
            <a:r>
              <a:rPr lang="en-GB" dirty="0">
                <a:solidFill>
                  <a:schemeClr val="tx1"/>
                </a:solidFill>
              </a:rPr>
              <a:t>. </a:t>
            </a:r>
          </a:p>
          <a:p>
            <a:pPr marL="0" indent="0" fontAlgn="base">
              <a:buNone/>
            </a:pPr>
            <a:endParaRPr lang="en-GB" dirty="0">
              <a:solidFill>
                <a:schemeClr val="tx1"/>
              </a:solidFill>
            </a:endParaRPr>
          </a:p>
          <a:p>
            <a:pPr marL="0" indent="0" fontAlgn="base">
              <a:buNone/>
            </a:pPr>
            <a:r>
              <a:rPr lang="en-GB" sz="2200" b="1" dirty="0">
                <a:solidFill>
                  <a:schemeClr val="tx1"/>
                </a:solidFill>
              </a:rPr>
              <a:t>3- the Coriolis effect </a:t>
            </a:r>
            <a:r>
              <a:rPr lang="en-GB" sz="1300" dirty="0">
                <a:solidFill>
                  <a:schemeClr val="tx1"/>
                </a:solidFill>
              </a:rPr>
              <a:t>{</a:t>
            </a:r>
            <a:r>
              <a:rPr lang="en-GB" sz="1500" dirty="0">
                <a:solidFill>
                  <a:schemeClr val="tx1"/>
                </a:solidFill>
              </a:rPr>
              <a:t>as Earth rotates, the paths of global winds curve}</a:t>
            </a:r>
          </a:p>
          <a:p>
            <a:pPr marL="0" indent="0" fontAlgn="base">
              <a:buNone/>
            </a:pPr>
            <a:endParaRPr lang="en-GB" sz="1500" dirty="0">
              <a:solidFill>
                <a:schemeClr val="tx1"/>
              </a:solidFill>
            </a:endParaRPr>
          </a:p>
          <a:p>
            <a:pPr marL="0" indent="0" fontAlgn="base">
              <a:buNone/>
            </a:pPr>
            <a:r>
              <a:rPr lang="en-GB" sz="1600" b="1" dirty="0">
                <a:solidFill>
                  <a:schemeClr val="tx1"/>
                </a:solidFill>
              </a:rPr>
              <a:t>4- </a:t>
            </a:r>
            <a:r>
              <a:rPr lang="en-GB" sz="1600" dirty="0">
                <a:solidFill>
                  <a:schemeClr val="tx1"/>
                </a:solidFill>
              </a:rPr>
              <a:t>Winds push currents, but once the currents </a:t>
            </a:r>
            <a:r>
              <a:rPr lang="en-GB" sz="1800" b="1" u="sng" dirty="0">
                <a:solidFill>
                  <a:schemeClr val="tx1"/>
                </a:solidFill>
              </a:rPr>
              <a:t>meet land</a:t>
            </a:r>
            <a:r>
              <a:rPr lang="en-GB" sz="1600" dirty="0">
                <a:solidFill>
                  <a:schemeClr val="tx1"/>
                </a:solidFill>
              </a:rPr>
              <a:t>,</a:t>
            </a:r>
          </a:p>
          <a:p>
            <a:pPr marL="0" indent="0" fontAlgn="base">
              <a:buNone/>
            </a:pPr>
            <a:r>
              <a:rPr lang="en-GB" sz="1600" dirty="0">
                <a:solidFill>
                  <a:schemeClr val="tx1"/>
                </a:solidFill>
              </a:rPr>
              <a:t>they have to find a new path.</a:t>
            </a:r>
          </a:p>
          <a:p>
            <a:pPr marL="0" indent="0" fontAlgn="base">
              <a:buNone/>
            </a:pPr>
            <a:endParaRPr lang="en-GB" sz="2200" b="1" dirty="0">
              <a:solidFill>
                <a:schemeClr val="tx1"/>
              </a:solidFill>
            </a:endParaRPr>
          </a:p>
        </p:txBody>
      </p:sp>
      <p:sp>
        <p:nvSpPr>
          <p:cNvPr id="4" name="Cloud Callout 3"/>
          <p:cNvSpPr/>
          <p:nvPr/>
        </p:nvSpPr>
        <p:spPr>
          <a:xfrm>
            <a:off x="5910470" y="271339"/>
            <a:ext cx="2782957" cy="1264257"/>
          </a:xfrm>
          <a:prstGeom prst="cloudCallout">
            <a:avLst>
              <a:gd name="adj1" fmla="val -66316"/>
              <a:gd name="adj2" fmla="val 87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en-GB" sz="1400" b="1" dirty="0"/>
              <a:t>Remember:</a:t>
            </a:r>
          </a:p>
          <a:p>
            <a:pPr algn="ctr"/>
            <a:r>
              <a:rPr lang="en-GB" sz="1400" dirty="0"/>
              <a:t>Both </a:t>
            </a:r>
            <a:r>
              <a:rPr lang="en-GB" sz="1400" dirty="0">
                <a:solidFill>
                  <a:schemeClr val="tx1"/>
                </a:solidFill>
              </a:rPr>
              <a:t>combine to produce global wind belts</a:t>
            </a:r>
            <a:endParaRPr lang="en-GB" sz="1400" dirty="0"/>
          </a:p>
        </p:txBody>
      </p:sp>
      <p:sp>
        <p:nvSpPr>
          <p:cNvPr id="5" name="Oval Callout 4"/>
          <p:cNvSpPr/>
          <p:nvPr/>
        </p:nvSpPr>
        <p:spPr>
          <a:xfrm>
            <a:off x="7076660" y="1123123"/>
            <a:ext cx="5266414" cy="2107096"/>
          </a:xfrm>
          <a:prstGeom prst="wedgeEllipseCallout">
            <a:avLst>
              <a:gd name="adj1" fmla="val -72769"/>
              <a:gd name="adj2" fmla="val 348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v"/>
            </a:pPr>
            <a:r>
              <a:rPr lang="en-GB" sz="1400" dirty="0">
                <a:solidFill>
                  <a:schemeClr val="accent1">
                    <a:lumMod val="75000"/>
                  </a:schemeClr>
                </a:solidFill>
              </a:rPr>
              <a:t>Also drive patterns of ocean circulation. </a:t>
            </a:r>
          </a:p>
          <a:p>
            <a:pPr marL="171450" indent="-171450" algn="ctr">
              <a:buFont typeface="Wingdings" panose="05000000000000000000" pitchFamily="2" charset="2"/>
              <a:buChar char="v"/>
            </a:pPr>
            <a:r>
              <a:rPr lang="en-GB" sz="1400" dirty="0">
                <a:solidFill>
                  <a:srgbClr val="FFFF00"/>
                </a:solidFill>
              </a:rPr>
              <a:t>Warm currents moving away </a:t>
            </a:r>
            <a:r>
              <a:rPr lang="en-GB" sz="1400" dirty="0">
                <a:solidFill>
                  <a:schemeClr val="accent1">
                    <a:lumMod val="75000"/>
                  </a:schemeClr>
                </a:solidFill>
              </a:rPr>
              <a:t>from the equator redistribute energy to keep temperatures moderate. </a:t>
            </a:r>
          </a:p>
          <a:p>
            <a:pPr marL="171450" indent="-171450" algn="ctr">
              <a:buFont typeface="Wingdings" panose="05000000000000000000" pitchFamily="2" charset="2"/>
              <a:buChar char="v"/>
            </a:pPr>
            <a:r>
              <a:rPr lang="en-GB" sz="1400" dirty="0">
                <a:solidFill>
                  <a:srgbClr val="66FF33"/>
                </a:solidFill>
              </a:rPr>
              <a:t>Cold currents move toward </a:t>
            </a:r>
            <a:r>
              <a:rPr lang="en-GB" sz="1400" dirty="0">
                <a:solidFill>
                  <a:schemeClr val="accent1">
                    <a:lumMod val="75000"/>
                  </a:schemeClr>
                </a:solidFill>
              </a:rPr>
              <a:t>the equator to complete the circle</a:t>
            </a:r>
          </a:p>
        </p:txBody>
      </p:sp>
      <p:sp>
        <p:nvSpPr>
          <p:cNvPr id="6" name="Oval Callout 5"/>
          <p:cNvSpPr/>
          <p:nvPr/>
        </p:nvSpPr>
        <p:spPr>
          <a:xfrm>
            <a:off x="6772807" y="3428079"/>
            <a:ext cx="5504953" cy="1679712"/>
          </a:xfrm>
          <a:prstGeom prst="wedgeEllipseCallout">
            <a:avLst>
              <a:gd name="adj1" fmla="val -115859"/>
              <a:gd name="adj2" fmla="val -5089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r>
              <a:rPr lang="en-GB" sz="1600" dirty="0">
                <a:solidFill>
                  <a:srgbClr val="0070C0"/>
                </a:solidFill>
              </a:rPr>
              <a:t>In the </a:t>
            </a:r>
            <a:r>
              <a:rPr lang="en-GB" sz="1600" b="1" dirty="0">
                <a:solidFill>
                  <a:srgbClr val="0070C0"/>
                </a:solidFill>
              </a:rPr>
              <a:t>Northern Hemisphere</a:t>
            </a:r>
            <a:r>
              <a:rPr lang="en-GB" sz="1600" dirty="0">
                <a:solidFill>
                  <a:srgbClr val="0070C0"/>
                </a:solidFill>
              </a:rPr>
              <a:t>, it causes the currents to curve to the</a:t>
            </a:r>
            <a:r>
              <a:rPr lang="en-GB" sz="1600" b="1" dirty="0">
                <a:solidFill>
                  <a:srgbClr val="0070C0"/>
                </a:solidFill>
              </a:rPr>
              <a:t> right</a:t>
            </a:r>
            <a:r>
              <a:rPr lang="en-GB" sz="1600" dirty="0">
                <a:solidFill>
                  <a:srgbClr val="0070C0"/>
                </a:solidFill>
              </a:rPr>
              <a:t>. </a:t>
            </a:r>
          </a:p>
          <a:p>
            <a:pPr marL="285750" indent="-285750" algn="ctr">
              <a:buFont typeface="Wingdings" panose="05000000000000000000" pitchFamily="2" charset="2"/>
              <a:buChar char="ü"/>
            </a:pPr>
            <a:r>
              <a:rPr lang="en-GB" sz="1600" dirty="0">
                <a:solidFill>
                  <a:srgbClr val="C00000"/>
                </a:solidFill>
              </a:rPr>
              <a:t>In the </a:t>
            </a:r>
            <a:r>
              <a:rPr lang="en-GB" sz="1600" b="1" dirty="0">
                <a:solidFill>
                  <a:srgbClr val="C00000"/>
                </a:solidFill>
              </a:rPr>
              <a:t>Southern Hemisphere</a:t>
            </a:r>
            <a:r>
              <a:rPr lang="en-GB" sz="1600" dirty="0">
                <a:solidFill>
                  <a:srgbClr val="C00000"/>
                </a:solidFill>
              </a:rPr>
              <a:t>, it causes the currents to curve to the </a:t>
            </a:r>
            <a:r>
              <a:rPr lang="en-GB" sz="1600" b="1" dirty="0">
                <a:solidFill>
                  <a:srgbClr val="C00000"/>
                </a:solidFill>
              </a:rPr>
              <a:t>left</a:t>
            </a:r>
            <a:r>
              <a:rPr lang="en-GB" sz="1600" dirty="0">
                <a:solidFill>
                  <a:srgbClr val="0070C0"/>
                </a:solidFill>
              </a:rPr>
              <a:t>.</a:t>
            </a:r>
          </a:p>
        </p:txBody>
      </p:sp>
      <p:sp>
        <p:nvSpPr>
          <p:cNvPr id="10" name="Title 1"/>
          <p:cNvSpPr>
            <a:spLocks noGrp="1"/>
          </p:cNvSpPr>
          <p:nvPr>
            <p:ph type="title"/>
          </p:nvPr>
        </p:nvSpPr>
        <p:spPr>
          <a:xfrm>
            <a:off x="180397" y="138792"/>
            <a:ext cx="2783239" cy="587829"/>
          </a:xfrm>
          <a:ln w="57150"/>
        </p:spPr>
        <p:style>
          <a:lnRef idx="1">
            <a:schemeClr val="accent2"/>
          </a:lnRef>
          <a:fillRef idx="2">
            <a:schemeClr val="accent2"/>
          </a:fillRef>
          <a:effectRef idx="1">
            <a:schemeClr val="accent2"/>
          </a:effectRef>
          <a:fontRef idx="minor">
            <a:schemeClr val="dk1"/>
          </a:fontRef>
        </p:style>
        <p:txBody>
          <a:bodyPr>
            <a:noAutofit/>
          </a:bodyPr>
          <a:lstStyle/>
          <a:p>
            <a:pPr fontAlgn="base"/>
            <a:r>
              <a:rPr lang="en-GB" sz="2000" b="1" i="1" u="sng" dirty="0">
                <a:solidFill>
                  <a:schemeClr val="accent1">
                    <a:lumMod val="60000"/>
                    <a:lumOff val="40000"/>
                  </a:schemeClr>
                </a:solidFill>
              </a:rPr>
              <a:t>Surface Currents</a:t>
            </a:r>
            <a:br>
              <a:rPr lang="en-GB" sz="2000" b="1" i="1" u="sng" dirty="0">
                <a:solidFill>
                  <a:schemeClr val="accent1">
                    <a:lumMod val="60000"/>
                    <a:lumOff val="40000"/>
                  </a:schemeClr>
                </a:solidFill>
              </a:rPr>
            </a:br>
            <a:r>
              <a:rPr lang="en-GB" sz="1800" b="1" i="1" u="sng" dirty="0">
                <a:solidFill>
                  <a:schemeClr val="accent1">
                    <a:lumMod val="60000"/>
                    <a:lumOff val="40000"/>
                  </a:schemeClr>
                </a:solidFill>
              </a:rPr>
              <a:t>pg. 364</a:t>
            </a:r>
          </a:p>
        </p:txBody>
      </p:sp>
      <p:sp>
        <p:nvSpPr>
          <p:cNvPr id="11" name="Rounded Rectangular Callout 10"/>
          <p:cNvSpPr/>
          <p:nvPr/>
        </p:nvSpPr>
        <p:spPr>
          <a:xfrm>
            <a:off x="7375426" y="5519551"/>
            <a:ext cx="4045528" cy="1133370"/>
          </a:xfrm>
          <a:prstGeom prst="wedgeRoundRectCallout">
            <a:avLst>
              <a:gd name="adj1" fmla="val -58975"/>
              <a:gd name="adj2" fmla="val -27544"/>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C00000"/>
                </a:solidFill>
              </a:rPr>
              <a:t>How do ocean currents work?</a:t>
            </a:r>
            <a:r>
              <a:rPr lang="en-GB" dirty="0"/>
              <a:t> </a:t>
            </a:r>
          </a:p>
          <a:p>
            <a:pPr algn="ctr"/>
            <a:r>
              <a:rPr lang="en-GB" sz="1600" dirty="0">
                <a:hlinkClick r:id="rId2"/>
              </a:rPr>
              <a:t>https://www.youtube.com/watch?v=p4pWafuvdrY</a:t>
            </a:r>
            <a:endParaRPr lang="en-GB" sz="1600" dirty="0"/>
          </a:p>
          <a:p>
            <a:pPr algn="ctr"/>
            <a:endParaRPr lang="en-GB" sz="1600" dirty="0"/>
          </a:p>
        </p:txBody>
      </p:sp>
      <p:pic>
        <p:nvPicPr>
          <p:cNvPr id="12" name="Picture 11"/>
          <p:cNvPicPr>
            <a:picLocks noChangeAspect="1"/>
          </p:cNvPicPr>
          <p:nvPr/>
        </p:nvPicPr>
        <p:blipFill>
          <a:blip r:embed="rId3"/>
          <a:stretch>
            <a:fillRect/>
          </a:stretch>
        </p:blipFill>
        <p:spPr>
          <a:xfrm>
            <a:off x="294599" y="4694464"/>
            <a:ext cx="6840987" cy="2073729"/>
          </a:xfrm>
          <a:prstGeom prst="rect">
            <a:avLst/>
          </a:prstGeom>
        </p:spPr>
      </p:pic>
    </p:spTree>
    <p:extLst>
      <p:ext uri="{BB962C8B-B14F-4D97-AF65-F5344CB8AC3E}">
        <p14:creationId xmlns:p14="http://schemas.microsoft.com/office/powerpoint/2010/main" val="2815013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1419"/>
            <a:ext cx="6138407" cy="6273580"/>
          </a:xfrm>
        </p:spPr>
        <p:txBody>
          <a:bodyPr>
            <a:normAutofit/>
          </a:bodyPr>
          <a:lstStyle/>
          <a:p>
            <a:pPr marL="285750" lvl="1" fontAlgn="base"/>
            <a:r>
              <a:rPr lang="en-GB" sz="2600" b="1" u="sng" dirty="0">
                <a:solidFill>
                  <a:schemeClr val="tx1"/>
                </a:solidFill>
              </a:rPr>
              <a:t>Effects on Climate</a:t>
            </a:r>
            <a:r>
              <a:rPr lang="en-GB" sz="2600" dirty="0">
                <a:solidFill>
                  <a:schemeClr val="tx1"/>
                </a:solidFill>
              </a:rPr>
              <a:t> </a:t>
            </a:r>
            <a:r>
              <a:rPr lang="en-GB" sz="1900" dirty="0"/>
              <a:t>{</a:t>
            </a:r>
            <a:r>
              <a:rPr lang="en-GB" sz="1700" dirty="0"/>
              <a:t>These currents have a great impact on local weather and climates. }</a:t>
            </a:r>
            <a:endParaRPr lang="en-GB" sz="1900" b="1" u="sng" dirty="0">
              <a:solidFill>
                <a:schemeClr val="tx1"/>
              </a:solidFill>
            </a:endParaRPr>
          </a:p>
          <a:p>
            <a:pPr lvl="1" fontAlgn="base"/>
            <a:r>
              <a:rPr lang="en-GB" dirty="0">
                <a:solidFill>
                  <a:schemeClr val="tx1"/>
                </a:solidFill>
              </a:rPr>
              <a:t> </a:t>
            </a:r>
            <a:r>
              <a:rPr lang="en-GB" sz="2400" b="1" dirty="0">
                <a:solidFill>
                  <a:schemeClr val="accent2">
                    <a:lumMod val="75000"/>
                  </a:schemeClr>
                </a:solidFill>
              </a:rPr>
              <a:t>The Gulf Stream is the largest and most powerful</a:t>
            </a:r>
            <a:r>
              <a:rPr lang="en-GB" sz="2400" dirty="0">
                <a:solidFill>
                  <a:schemeClr val="tx1"/>
                </a:solidFill>
              </a:rPr>
              <a:t> </a:t>
            </a:r>
            <a:r>
              <a:rPr lang="en-GB" dirty="0">
                <a:solidFill>
                  <a:schemeClr val="tx1"/>
                </a:solidFill>
              </a:rPr>
              <a:t>surface current in the North </a:t>
            </a:r>
            <a:r>
              <a:rPr lang="en-GB" b="1" dirty="0">
                <a:solidFill>
                  <a:schemeClr val="accent2">
                    <a:lumMod val="75000"/>
                  </a:schemeClr>
                </a:solidFill>
              </a:rPr>
              <a:t>Atlantic Ocean. </a:t>
            </a:r>
          </a:p>
          <a:p>
            <a:pPr lvl="2" fontAlgn="base">
              <a:buFont typeface="Wingdings" panose="05000000000000000000" pitchFamily="2" charset="2"/>
              <a:buChar char="ü"/>
            </a:pPr>
            <a:r>
              <a:rPr lang="en-GB" dirty="0">
                <a:solidFill>
                  <a:schemeClr val="tx1"/>
                </a:solidFill>
              </a:rPr>
              <a:t>[It originates from the Gulf of Mexico and brings warm water up the east coast of North America and across the Atlantic. </a:t>
            </a:r>
          </a:p>
          <a:p>
            <a:pPr lvl="2" fontAlgn="base">
              <a:buFont typeface="Wingdings" panose="05000000000000000000" pitchFamily="2" charset="2"/>
              <a:buChar char="ü"/>
            </a:pPr>
            <a:r>
              <a:rPr lang="en-GB" dirty="0">
                <a:solidFill>
                  <a:schemeClr val="tx1"/>
                </a:solidFill>
              </a:rPr>
              <a:t>This large, warm current is caused by powerful winds from the west and is more than 30 </a:t>
            </a:r>
            <a:r>
              <a:rPr lang="en-GB" dirty="0" err="1">
                <a:solidFill>
                  <a:schemeClr val="tx1"/>
                </a:solidFill>
              </a:rPr>
              <a:t>kilometers</a:t>
            </a:r>
            <a:r>
              <a:rPr lang="en-GB" dirty="0">
                <a:solidFill>
                  <a:schemeClr val="tx1"/>
                </a:solidFill>
              </a:rPr>
              <a:t> wide and 300 meters deep. </a:t>
            </a:r>
          </a:p>
          <a:p>
            <a:pPr lvl="2" fontAlgn="base">
              <a:buFont typeface="Wingdings" panose="05000000000000000000" pitchFamily="2" charset="2"/>
              <a:buChar char="ü"/>
            </a:pPr>
            <a:r>
              <a:rPr lang="en-GB" dirty="0">
                <a:solidFill>
                  <a:schemeClr val="tx1"/>
                </a:solidFill>
              </a:rPr>
              <a:t>When the Gulf Stream crosses the Atlantic, it becomes the North Atlantic Drift.</a:t>
            </a:r>
          </a:p>
          <a:p>
            <a:pPr lvl="1" fontAlgn="base"/>
            <a:r>
              <a:rPr lang="en-GB" sz="2000" b="1" dirty="0">
                <a:solidFill>
                  <a:srgbClr val="FFFF00"/>
                </a:solidFill>
              </a:rPr>
              <a:t>The Gulf Stream and other surface currents </a:t>
            </a:r>
            <a:r>
              <a:rPr lang="en-GB" sz="2000" b="1" u="sng" dirty="0">
                <a:solidFill>
                  <a:srgbClr val="FFFF00"/>
                </a:solidFill>
              </a:rPr>
              <a:t>redistribute heat </a:t>
            </a:r>
            <a:r>
              <a:rPr lang="en-GB" sz="2000" b="1" dirty="0">
                <a:solidFill>
                  <a:srgbClr val="FFFF00"/>
                </a:solidFill>
              </a:rPr>
              <a:t>from the equator to the poles. </a:t>
            </a:r>
            <a:endParaRPr lang="en-GB" sz="2000" dirty="0">
              <a:solidFill>
                <a:schemeClr val="tx1"/>
              </a:solidFill>
            </a:endParaRPr>
          </a:p>
        </p:txBody>
      </p:sp>
      <p:sp>
        <p:nvSpPr>
          <p:cNvPr id="4" name="Title 1"/>
          <p:cNvSpPr txBox="1">
            <a:spLocks/>
          </p:cNvSpPr>
          <p:nvPr/>
        </p:nvSpPr>
        <p:spPr>
          <a:xfrm>
            <a:off x="180397" y="138792"/>
            <a:ext cx="2783239" cy="587829"/>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n-GB" sz="2000" b="1" i="1" u="sng" dirty="0">
                <a:solidFill>
                  <a:schemeClr val="accent1">
                    <a:lumMod val="60000"/>
                    <a:lumOff val="40000"/>
                  </a:schemeClr>
                </a:solidFill>
              </a:rPr>
              <a:t>Surface Currents</a:t>
            </a:r>
            <a:br>
              <a:rPr lang="en-GB" sz="2000" b="1" i="1" u="sng" dirty="0">
                <a:solidFill>
                  <a:schemeClr val="accent1">
                    <a:lumMod val="60000"/>
                    <a:lumOff val="40000"/>
                  </a:schemeClr>
                </a:solidFill>
              </a:rPr>
            </a:br>
            <a:r>
              <a:rPr lang="en-GB" sz="1800" b="1" i="1" u="sng" dirty="0">
                <a:solidFill>
                  <a:schemeClr val="accent1">
                    <a:lumMod val="60000"/>
                    <a:lumOff val="40000"/>
                  </a:schemeClr>
                </a:solidFill>
              </a:rPr>
              <a:t>pg. 365</a:t>
            </a:r>
          </a:p>
        </p:txBody>
      </p:sp>
      <p:sp>
        <p:nvSpPr>
          <p:cNvPr id="5" name="Cloud Callout 4"/>
          <p:cNvSpPr/>
          <p:nvPr/>
        </p:nvSpPr>
        <p:spPr>
          <a:xfrm>
            <a:off x="8490857" y="122463"/>
            <a:ext cx="3086100" cy="1404258"/>
          </a:xfrm>
          <a:prstGeom prst="cloudCallout">
            <a:avLst>
              <a:gd name="adj1" fmla="val -93848"/>
              <a:gd name="adj2" fmla="val 17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Climate is the temperature and precipitation typical of an area over a long period of time.</a:t>
            </a:r>
            <a:endParaRPr lang="en-GB" sz="1200" dirty="0"/>
          </a:p>
        </p:txBody>
      </p:sp>
      <p:pic>
        <p:nvPicPr>
          <p:cNvPr id="9" name="Picture 8"/>
          <p:cNvPicPr>
            <a:picLocks noChangeAspect="1"/>
          </p:cNvPicPr>
          <p:nvPr/>
        </p:nvPicPr>
        <p:blipFill>
          <a:blip r:embed="rId2"/>
          <a:stretch>
            <a:fillRect/>
          </a:stretch>
        </p:blipFill>
        <p:spPr>
          <a:xfrm>
            <a:off x="6194066" y="1526721"/>
            <a:ext cx="5907819" cy="5071394"/>
          </a:xfrm>
          <a:prstGeom prst="rect">
            <a:avLst/>
          </a:prstGeom>
        </p:spPr>
      </p:pic>
    </p:spTree>
    <p:extLst>
      <p:ext uri="{BB962C8B-B14F-4D97-AF65-F5344CB8AC3E}">
        <p14:creationId xmlns:p14="http://schemas.microsoft.com/office/powerpoint/2010/main" val="202429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6621"/>
            <a:ext cx="7200900" cy="2477755"/>
          </a:xfrm>
        </p:spPr>
        <p:txBody>
          <a:bodyPr>
            <a:normAutofit/>
          </a:bodyPr>
          <a:lstStyle/>
          <a:p>
            <a:pPr marL="285750" lvl="1" fontAlgn="base"/>
            <a:r>
              <a:rPr lang="en-GB" sz="2600" b="1" u="sng" dirty="0">
                <a:solidFill>
                  <a:schemeClr val="tx1"/>
                </a:solidFill>
              </a:rPr>
              <a:t>Effects on Climate</a:t>
            </a:r>
            <a:r>
              <a:rPr lang="en-GB" sz="2600" dirty="0">
                <a:solidFill>
                  <a:schemeClr val="tx1"/>
                </a:solidFill>
              </a:rPr>
              <a:t> </a:t>
            </a:r>
          </a:p>
          <a:p>
            <a:pPr marL="285750" lvl="1" fontAlgn="base"/>
            <a:endParaRPr lang="en-GB" sz="2600" dirty="0">
              <a:solidFill>
                <a:schemeClr val="tx1"/>
              </a:solidFill>
            </a:endParaRPr>
          </a:p>
          <a:p>
            <a:pPr marL="285750" lvl="1" fontAlgn="base"/>
            <a:r>
              <a:rPr lang="en-GB" dirty="0">
                <a:solidFill>
                  <a:schemeClr val="tx1"/>
                </a:solidFill>
              </a:rPr>
              <a:t>When cold surface currents bring cold water, they cool the air above them. </a:t>
            </a:r>
          </a:p>
          <a:p>
            <a:pPr marL="457200" lvl="1" indent="0" fontAlgn="base">
              <a:buNone/>
            </a:pPr>
            <a:r>
              <a:rPr lang="en-GB" dirty="0">
                <a:solidFill>
                  <a:schemeClr val="tx1"/>
                </a:solidFill>
              </a:rPr>
              <a:t>[Because </a:t>
            </a:r>
            <a:r>
              <a:rPr lang="en-GB" u="sng" dirty="0">
                <a:solidFill>
                  <a:schemeClr val="tx1"/>
                </a:solidFill>
              </a:rPr>
              <a:t>cold air holds less moisture than warm air</a:t>
            </a:r>
            <a:r>
              <a:rPr lang="en-GB" dirty="0">
                <a:solidFill>
                  <a:schemeClr val="tx1"/>
                </a:solidFill>
              </a:rPr>
              <a:t>, it results in a cool and dry climate for the land areas.]</a:t>
            </a:r>
          </a:p>
        </p:txBody>
      </p:sp>
      <p:sp>
        <p:nvSpPr>
          <p:cNvPr id="4" name="Title 1"/>
          <p:cNvSpPr txBox="1">
            <a:spLocks/>
          </p:cNvSpPr>
          <p:nvPr/>
        </p:nvSpPr>
        <p:spPr>
          <a:xfrm>
            <a:off x="180397" y="138792"/>
            <a:ext cx="2783239" cy="587829"/>
          </a:xfrm>
          <a:prstGeom prst="rect">
            <a:avLst/>
          </a:prstGeom>
          <a:ln w="57150" cap="rnd" cmpd="sng" algn="ctr">
            <a:solidFill>
              <a:schemeClr val="accent2">
                <a:tint val="76000"/>
                <a:alpha val="60000"/>
                <a:hueMod val="94000"/>
              </a:schemeClr>
            </a:solidFill>
            <a:prstDash val="soli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dk1"/>
                </a:solidFill>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fontAlgn="base"/>
            <a:r>
              <a:rPr lang="en-GB" sz="2000" b="1" i="1" u="sng" dirty="0">
                <a:solidFill>
                  <a:schemeClr val="accent1">
                    <a:lumMod val="60000"/>
                    <a:lumOff val="40000"/>
                  </a:schemeClr>
                </a:solidFill>
              </a:rPr>
              <a:t>Surface Currents</a:t>
            </a:r>
            <a:br>
              <a:rPr lang="en-GB" sz="2000" b="1" i="1" u="sng" dirty="0">
                <a:solidFill>
                  <a:schemeClr val="accent1">
                    <a:lumMod val="60000"/>
                    <a:lumOff val="40000"/>
                  </a:schemeClr>
                </a:solidFill>
              </a:rPr>
            </a:br>
            <a:r>
              <a:rPr lang="en-GB" sz="1800" b="1" i="1" u="sng" dirty="0">
                <a:solidFill>
                  <a:schemeClr val="accent1">
                    <a:lumMod val="60000"/>
                    <a:lumOff val="40000"/>
                  </a:schemeClr>
                </a:solidFill>
              </a:rPr>
              <a:t>pg. 365</a:t>
            </a:r>
          </a:p>
        </p:txBody>
      </p:sp>
      <p:sp>
        <p:nvSpPr>
          <p:cNvPr id="6" name="Round Diagonal Corner Rectangle 5"/>
          <p:cNvSpPr/>
          <p:nvPr/>
        </p:nvSpPr>
        <p:spPr>
          <a:xfrm>
            <a:off x="1272777" y="3624163"/>
            <a:ext cx="4147457" cy="2434770"/>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accent2">
                    <a:lumMod val="50000"/>
                  </a:schemeClr>
                </a:solidFill>
              </a:rPr>
              <a:t>Q. Why is England warmer and wetter than other countries at the same latitude, such as Canada and Russia?</a:t>
            </a:r>
          </a:p>
          <a:p>
            <a:pPr marL="285750" indent="-285750">
              <a:buFont typeface="Wingdings" panose="05000000000000000000" pitchFamily="2" charset="2"/>
              <a:buChar char="ü"/>
            </a:pPr>
            <a:r>
              <a:rPr lang="en-GB" sz="1600" dirty="0">
                <a:solidFill>
                  <a:srgbClr val="00B0F0"/>
                </a:solidFill>
              </a:rPr>
              <a:t>As the North Atlantic Drift brings warm water to Northern Europe. The warm water radiates heat and brings warm temperatures and wet weather.</a:t>
            </a:r>
          </a:p>
        </p:txBody>
      </p:sp>
      <p:pic>
        <p:nvPicPr>
          <p:cNvPr id="8" name="Picture 7"/>
          <p:cNvPicPr>
            <a:picLocks noChangeAspect="1"/>
          </p:cNvPicPr>
          <p:nvPr/>
        </p:nvPicPr>
        <p:blipFill rotWithShape="1">
          <a:blip r:embed="rId2"/>
          <a:srcRect l="71644" t="8319" b="33136"/>
          <a:stretch/>
        </p:blipFill>
        <p:spPr>
          <a:xfrm>
            <a:off x="6861976" y="2694925"/>
            <a:ext cx="4141238" cy="3832528"/>
          </a:xfrm>
          <a:prstGeom prst="rect">
            <a:avLst/>
          </a:prstGeom>
        </p:spPr>
      </p:pic>
      <p:sp>
        <p:nvSpPr>
          <p:cNvPr id="7" name="Rounded Rectangular Callout 6"/>
          <p:cNvSpPr/>
          <p:nvPr/>
        </p:nvSpPr>
        <p:spPr>
          <a:xfrm>
            <a:off x="7381297" y="645401"/>
            <a:ext cx="4045528" cy="1133370"/>
          </a:xfrm>
          <a:prstGeom prst="wedgeRoundRectCallout">
            <a:avLst>
              <a:gd name="adj1" fmla="val -58975"/>
              <a:gd name="adj2" fmla="val -27544"/>
              <a:gd name="adj3" fmla="val 16667"/>
            </a:avLst>
          </a:prstGeom>
          <a:solidFill>
            <a:srgbClr val="E8EE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C00000"/>
                </a:solidFill>
              </a:rPr>
              <a:t>Gulf stream in Atlantic ocean</a:t>
            </a:r>
            <a:r>
              <a:rPr lang="en-GB" dirty="0"/>
              <a:t> </a:t>
            </a:r>
          </a:p>
          <a:p>
            <a:pPr algn="ctr"/>
            <a:r>
              <a:rPr lang="en-GB" sz="1600" dirty="0">
                <a:hlinkClick r:id="rId3"/>
              </a:rPr>
              <a:t>https://www.youtube.com/watch?v=UuGrBhK2c7U</a:t>
            </a:r>
            <a:endParaRPr lang="en-GB" sz="1600" dirty="0"/>
          </a:p>
          <a:p>
            <a:pPr algn="ctr"/>
            <a:endParaRPr lang="en-GB" sz="1600" dirty="0"/>
          </a:p>
        </p:txBody>
      </p:sp>
    </p:spTree>
    <p:extLst>
      <p:ext uri="{BB962C8B-B14F-4D97-AF65-F5344CB8AC3E}">
        <p14:creationId xmlns:p14="http://schemas.microsoft.com/office/powerpoint/2010/main" val="4124747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397" y="155121"/>
            <a:ext cx="3962233" cy="1151164"/>
          </a:xfrm>
          <a:ln w="57150"/>
        </p:spPr>
        <p:style>
          <a:lnRef idx="1">
            <a:schemeClr val="accent2"/>
          </a:lnRef>
          <a:fillRef idx="2">
            <a:schemeClr val="accent2"/>
          </a:fillRef>
          <a:effectRef idx="1">
            <a:schemeClr val="accent2"/>
          </a:effectRef>
          <a:fontRef idx="minor">
            <a:schemeClr val="dk1"/>
          </a:fontRef>
        </p:style>
        <p:txBody>
          <a:bodyPr>
            <a:noAutofit/>
          </a:bodyPr>
          <a:lstStyle/>
          <a:p>
            <a:pPr fontAlgn="base"/>
            <a:r>
              <a:rPr lang="en-GB" sz="2800" b="1" i="1" u="sng" dirty="0">
                <a:solidFill>
                  <a:schemeClr val="accent1">
                    <a:lumMod val="60000"/>
                    <a:lumOff val="40000"/>
                  </a:schemeClr>
                </a:solidFill>
              </a:rPr>
              <a:t>Surface Currents</a:t>
            </a:r>
            <a:br>
              <a:rPr lang="en-GB" sz="2800" b="1" i="1" u="sng" dirty="0">
                <a:solidFill>
                  <a:schemeClr val="accent1">
                    <a:lumMod val="60000"/>
                    <a:lumOff val="40000"/>
                  </a:schemeClr>
                </a:solidFill>
              </a:rPr>
            </a:br>
            <a:r>
              <a:rPr lang="en-GB" sz="2400" b="1" i="1" u="sng" dirty="0">
                <a:solidFill>
                  <a:schemeClr val="accent1">
                    <a:lumMod val="60000"/>
                    <a:lumOff val="40000"/>
                  </a:schemeClr>
                </a:solidFill>
              </a:rPr>
              <a:t>pg. 364-365</a:t>
            </a:r>
          </a:p>
        </p:txBody>
      </p:sp>
      <p:pic>
        <p:nvPicPr>
          <p:cNvPr id="2" name="Picture 1"/>
          <p:cNvPicPr>
            <a:picLocks noChangeAspect="1"/>
          </p:cNvPicPr>
          <p:nvPr/>
        </p:nvPicPr>
        <p:blipFill>
          <a:blip r:embed="rId2"/>
          <a:stretch>
            <a:fillRect/>
          </a:stretch>
        </p:blipFill>
        <p:spPr>
          <a:xfrm>
            <a:off x="180397" y="1681913"/>
            <a:ext cx="4487019" cy="3149762"/>
          </a:xfrm>
          <a:prstGeom prst="rect">
            <a:avLst/>
          </a:prstGeom>
        </p:spPr>
      </p:pic>
      <p:pic>
        <p:nvPicPr>
          <p:cNvPr id="3" name="Picture 2"/>
          <p:cNvPicPr>
            <a:picLocks noChangeAspect="1"/>
          </p:cNvPicPr>
          <p:nvPr/>
        </p:nvPicPr>
        <p:blipFill>
          <a:blip r:embed="rId3"/>
          <a:stretch>
            <a:fillRect/>
          </a:stretch>
        </p:blipFill>
        <p:spPr>
          <a:xfrm>
            <a:off x="4866198" y="51755"/>
            <a:ext cx="7130931" cy="6546360"/>
          </a:xfrm>
          <a:prstGeom prst="rect">
            <a:avLst/>
          </a:prstGeom>
        </p:spPr>
      </p:pic>
    </p:spTree>
    <p:extLst>
      <p:ext uri="{BB962C8B-B14F-4D97-AF65-F5344CB8AC3E}">
        <p14:creationId xmlns:p14="http://schemas.microsoft.com/office/powerpoint/2010/main" val="970160340"/>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1766</TotalTime>
  <Words>1452</Words>
  <Application>Microsoft Office PowerPoint</Application>
  <PresentationFormat>Widescreen</PresentationFormat>
  <Paragraphs>145</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Algerian</vt:lpstr>
      <vt:lpstr>Arial</vt:lpstr>
      <vt:lpstr>AvenirLTPro-Roman</vt:lpstr>
      <vt:lpstr>AvenirLTW01</vt:lpstr>
      <vt:lpstr>Century Gothic</vt:lpstr>
      <vt:lpstr>inherit</vt:lpstr>
      <vt:lpstr>Wingdings</vt:lpstr>
      <vt:lpstr>Wingdings 3</vt:lpstr>
      <vt:lpstr>Slice</vt:lpstr>
      <vt:lpstr>Topic 7: Energy in The Atmosphere and Ocean </vt:lpstr>
      <vt:lpstr>Objectives: </vt:lpstr>
      <vt:lpstr>PowerPoint Presentation</vt:lpstr>
      <vt:lpstr>PowerPoint Presentation</vt:lpstr>
      <vt:lpstr>PowerPoint Presentation</vt:lpstr>
      <vt:lpstr>Surface Currents pg. 364</vt:lpstr>
      <vt:lpstr>PowerPoint Presentation</vt:lpstr>
      <vt:lpstr>PowerPoint Presentation</vt:lpstr>
      <vt:lpstr>Surface Currents pg. 364-365</vt:lpstr>
      <vt:lpstr>El Niño and La Niña pg. 366</vt:lpstr>
      <vt:lpstr>El Niño and La Niña pg. 366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6: History of Earth</dc:title>
  <dc:creator>Mona Elhassanein</dc:creator>
  <cp:lastModifiedBy>Best Techology</cp:lastModifiedBy>
  <cp:revision>142</cp:revision>
  <dcterms:created xsi:type="dcterms:W3CDTF">2021-01-14T12:45:57Z</dcterms:created>
  <dcterms:modified xsi:type="dcterms:W3CDTF">2024-03-20T08:29:36Z</dcterms:modified>
</cp:coreProperties>
</file>