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7" r:id="rId5"/>
    <p:sldId id="275" r:id="rId6"/>
    <p:sldId id="277" r:id="rId7"/>
    <p:sldId id="276" r:id="rId8"/>
    <p:sldId id="259" r:id="rId9"/>
    <p:sldId id="260" r:id="rId10"/>
    <p:sldId id="261" r:id="rId11"/>
    <p:sldId id="273" r:id="rId12"/>
    <p:sldId id="264" r:id="rId13"/>
    <p:sldId id="274" r:id="rId14"/>
    <p:sldId id="278" r:id="rId15"/>
    <p:sldId id="266" r:id="rId16"/>
    <p:sldId id="279" r:id="rId17"/>
    <p:sldId id="280"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1/29/2024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MYKAyIXGN70&amp;t=219s"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ntent-delivery-service.savvasrealize.com/content-delivery-service/eps/prod-realize-reader/api/item/59abeea7-7e3f-4f9e-8228-6e88d6e9e602/1/file/NA_Grade_8/OPS/xhtml/glossary.xhtml#P7001014501000000000000000044AF4"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content-delivery-service.savvasrealize.com/content-delivery-service/eps/prod-realize-reader/api/item/59abeea7-7e3f-4f9e-8228-6e88d6e9e602/1/file/NA_Grade_8/OPS/xhtml/glossary.xhtml#P7001014501000000000000000044F12"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ntent-delivery-service.savvasrealize.com/content-delivery-service/eps/prod-realize-reader/api/item/59abeea7-7e3f-4f9e-8228-6e88d6e9e602/1/file/NA_Grade_8/OPS/xhtml/glossary.xhtml#P700101450100000000000000004474E" TargetMode="External"/><Relationship Id="rId2" Type="http://schemas.openxmlformats.org/officeDocument/2006/relationships/hyperlink" Target="https://content-delivery-service.savvasrealize.com/content-delivery-service/eps/prod-realize-reader/api/item/59abeea7-7e3f-4f9e-8228-6e88d6e9e602/1/file/NA_Grade_8/OPS/xhtml/glossary.xhtml#P700101450100000000000080030AEEE" TargetMode="Externa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hyperlink" Target="https://www.youtube.com/watch?v=2KjqHfemon8&amp;t=83s" TargetMode="External"/><Relationship Id="rId4" Type="http://schemas.openxmlformats.org/officeDocument/2006/relationships/hyperlink" Target="https://www.youtube.com/watch?v=s0_i8ltnbN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u="sng" dirty="0">
                <a:solidFill>
                  <a:srgbClr val="FF0000"/>
                </a:solidFill>
              </a:rPr>
              <a:t>Topic 6: History of Earth</a:t>
            </a:r>
            <a:br>
              <a:rPr lang="en-GB" b="1" u="sng" dirty="0">
                <a:solidFill>
                  <a:srgbClr val="FF0000"/>
                </a:solidFill>
              </a:rPr>
            </a:br>
            <a:endParaRPr lang="en-GB" b="1" u="sng" dirty="0">
              <a:solidFill>
                <a:srgbClr val="FF0000"/>
              </a:solidFill>
            </a:endParaRPr>
          </a:p>
        </p:txBody>
      </p:sp>
      <p:sp>
        <p:nvSpPr>
          <p:cNvPr id="3" name="Subtitle 2"/>
          <p:cNvSpPr>
            <a:spLocks noGrp="1"/>
          </p:cNvSpPr>
          <p:nvPr>
            <p:ph type="subTitle" idx="1"/>
          </p:nvPr>
        </p:nvSpPr>
        <p:spPr/>
        <p:txBody>
          <a:bodyPr>
            <a:normAutofit/>
          </a:bodyPr>
          <a:lstStyle/>
          <a:p>
            <a:r>
              <a:rPr lang="en-GB" sz="2800" b="1" u="sng" dirty="0">
                <a:solidFill>
                  <a:srgbClr val="C00000"/>
                </a:solidFill>
              </a:rPr>
              <a:t>Lesson 2: Geologic Time Scale</a:t>
            </a:r>
          </a:p>
          <a:p>
            <a:pPr algn="ctr"/>
            <a:r>
              <a:rPr lang="en-GB" sz="2800" b="1" dirty="0">
                <a:solidFill>
                  <a:srgbClr val="C00000"/>
                </a:solidFill>
              </a:rPr>
              <a:t>Pages 312 : 317</a:t>
            </a:r>
          </a:p>
        </p:txBody>
      </p:sp>
      <p:sp>
        <p:nvSpPr>
          <p:cNvPr id="4" name="5-Point Star 3"/>
          <p:cNvSpPr/>
          <p:nvPr/>
        </p:nvSpPr>
        <p:spPr>
          <a:xfrm>
            <a:off x="646546" y="182353"/>
            <a:ext cx="2521527" cy="2309091"/>
          </a:xfrm>
          <a:prstGeom prst="star5">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t>Grade 8</a:t>
            </a:r>
          </a:p>
        </p:txBody>
      </p:sp>
    </p:spTree>
    <p:extLst>
      <p:ext uri="{BB962C8B-B14F-4D97-AF65-F5344CB8AC3E}">
        <p14:creationId xmlns:p14="http://schemas.microsoft.com/office/powerpoint/2010/main" val="3451833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76" y="32455"/>
            <a:ext cx="8911687" cy="696690"/>
          </a:xfrm>
        </p:spPr>
        <p:txBody>
          <a:bodyPr/>
          <a:lstStyle/>
          <a:p>
            <a:pPr fontAlgn="base"/>
            <a:r>
              <a:rPr lang="en-GB" b="1" u="sng" dirty="0">
                <a:solidFill>
                  <a:schemeClr val="accent2">
                    <a:lumMod val="75000"/>
                  </a:schemeClr>
                </a:solidFill>
                <a:effectLst>
                  <a:outerShdw blurRad="38100" dist="38100" dir="2700000" algn="tl">
                    <a:srgbClr val="000000">
                      <a:alpha val="43137"/>
                    </a:srgbClr>
                  </a:outerShdw>
                </a:effectLst>
              </a:rPr>
              <a:t>The Geologic Time Scale</a:t>
            </a:r>
          </a:p>
        </p:txBody>
      </p:sp>
      <p:sp>
        <p:nvSpPr>
          <p:cNvPr id="6" name="Rounded Rectangular Callout 5"/>
          <p:cNvSpPr/>
          <p:nvPr/>
        </p:nvSpPr>
        <p:spPr>
          <a:xfrm>
            <a:off x="121477" y="4944093"/>
            <a:ext cx="3029527" cy="1680890"/>
          </a:xfrm>
          <a:prstGeom prst="wedgeRoundRect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Phanerozoic Eon | Geologic Time Scale with events</a:t>
            </a:r>
          </a:p>
          <a:p>
            <a:pPr algn="ctr"/>
            <a:r>
              <a:rPr lang="en-GB" sz="1600" dirty="0">
                <a:solidFill>
                  <a:srgbClr val="00B0F0"/>
                </a:solidFill>
                <a:hlinkClick r:id="rId2"/>
              </a:rPr>
              <a:t>https://www.youtube.com/watch?v=MYKAyIXGN70&amp;t=219s</a:t>
            </a:r>
            <a:endParaRPr lang="en-GB" sz="1600" dirty="0">
              <a:solidFill>
                <a:srgbClr val="00B0F0"/>
              </a:solidFill>
            </a:endParaRPr>
          </a:p>
          <a:p>
            <a:pPr algn="ctr"/>
            <a:endParaRPr lang="en-GB" dirty="0">
              <a:solidFill>
                <a:srgbClr val="00B0F0"/>
              </a:solidFill>
            </a:endParaRPr>
          </a:p>
        </p:txBody>
      </p:sp>
      <p:pic>
        <p:nvPicPr>
          <p:cNvPr id="7" name="Picture 6"/>
          <p:cNvPicPr>
            <a:picLocks noChangeAspect="1"/>
          </p:cNvPicPr>
          <p:nvPr/>
        </p:nvPicPr>
        <p:blipFill>
          <a:blip r:embed="rId3"/>
          <a:stretch>
            <a:fillRect/>
          </a:stretch>
        </p:blipFill>
        <p:spPr>
          <a:xfrm>
            <a:off x="3374955" y="600365"/>
            <a:ext cx="8696972" cy="6024618"/>
          </a:xfrm>
          <a:prstGeom prst="rect">
            <a:avLst/>
          </a:prstGeom>
        </p:spPr>
      </p:pic>
      <p:pic>
        <p:nvPicPr>
          <p:cNvPr id="8" name="Picture 7"/>
          <p:cNvPicPr>
            <a:picLocks noChangeAspect="1"/>
          </p:cNvPicPr>
          <p:nvPr/>
        </p:nvPicPr>
        <p:blipFill rotWithShape="1">
          <a:blip r:embed="rId4"/>
          <a:srcRect r="4425" b="8438"/>
          <a:stretch/>
        </p:blipFill>
        <p:spPr>
          <a:xfrm>
            <a:off x="213840" y="600365"/>
            <a:ext cx="6658015" cy="1930399"/>
          </a:xfrm>
          <a:prstGeom prst="rect">
            <a:avLst/>
          </a:prstGeom>
        </p:spPr>
      </p:pic>
    </p:spTree>
    <p:extLst>
      <p:ext uri="{BB962C8B-B14F-4D97-AF65-F5344CB8AC3E}">
        <p14:creationId xmlns:p14="http://schemas.microsoft.com/office/powerpoint/2010/main" val="1602734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36074" y="286327"/>
            <a:ext cx="10187708" cy="5994400"/>
          </a:xfrm>
          <a:prstGeom prst="rect">
            <a:avLst/>
          </a:prstGeom>
        </p:spPr>
      </p:pic>
    </p:spTree>
    <p:extLst>
      <p:ext uri="{BB962C8B-B14F-4D97-AF65-F5344CB8AC3E}">
        <p14:creationId xmlns:p14="http://schemas.microsoft.com/office/powerpoint/2010/main" val="1600484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8073" y="1242615"/>
            <a:ext cx="7686077" cy="1569660"/>
          </a:xfrm>
          <a:prstGeom prst="rect">
            <a:avLst/>
          </a:prstGeom>
          <a:ln>
            <a:solidFill>
              <a:srgbClr val="FFC000"/>
            </a:solidFill>
          </a:ln>
        </p:spPr>
        <p:txBody>
          <a:bodyPr wrap="square">
            <a:spAutoFit/>
          </a:bodyPr>
          <a:lstStyle/>
          <a:p>
            <a:pPr marL="342900" indent="-342900" fontAlgn="base">
              <a:buFont typeface="Wingdings" panose="05000000000000000000" pitchFamily="2" charset="2"/>
              <a:buChar char="ü"/>
            </a:pPr>
            <a:r>
              <a:rPr lang="en-GB" sz="2400" dirty="0">
                <a:solidFill>
                  <a:srgbClr val="7030A0"/>
                </a:solidFill>
                <a:latin typeface="AvenirLTW01"/>
              </a:rPr>
              <a:t>As geologists studied the </a:t>
            </a:r>
            <a:r>
              <a:rPr lang="en-GB" sz="2400" dirty="0">
                <a:solidFill>
                  <a:srgbClr val="C00000"/>
                </a:solidFill>
                <a:latin typeface="AvenirLTW01"/>
              </a:rPr>
              <a:t>rock and fossil records</a:t>
            </a:r>
            <a:r>
              <a:rPr lang="en-GB" sz="2400" dirty="0">
                <a:solidFill>
                  <a:srgbClr val="7030A0"/>
                </a:solidFill>
                <a:latin typeface="AvenirLTW01"/>
              </a:rPr>
              <a:t>, they found major changes in life forms at certain times. </a:t>
            </a:r>
          </a:p>
          <a:p>
            <a:pPr marL="342900" indent="-342900" fontAlgn="base">
              <a:buFont typeface="Wingdings" panose="05000000000000000000" pitchFamily="2" charset="2"/>
              <a:buChar char="ü"/>
            </a:pPr>
            <a:r>
              <a:rPr lang="en-GB" sz="2400" dirty="0">
                <a:solidFill>
                  <a:srgbClr val="7030A0"/>
                </a:solidFill>
                <a:latin typeface="AvenirLTW01"/>
              </a:rPr>
              <a:t>Fossils are widely distributed in Earth’s rocks.</a:t>
            </a:r>
            <a:endParaRPr lang="en-GB" sz="2400" b="0" i="0" dirty="0">
              <a:solidFill>
                <a:srgbClr val="7030A0"/>
              </a:solidFill>
              <a:effectLst/>
              <a:latin typeface="AvenirLTW01"/>
            </a:endParaRPr>
          </a:p>
        </p:txBody>
      </p:sp>
      <p:sp>
        <p:nvSpPr>
          <p:cNvPr id="6" name="Title 1"/>
          <p:cNvSpPr>
            <a:spLocks noGrp="1"/>
          </p:cNvSpPr>
          <p:nvPr>
            <p:ph type="title"/>
          </p:nvPr>
        </p:nvSpPr>
        <p:spPr>
          <a:xfrm>
            <a:off x="1604634" y="167070"/>
            <a:ext cx="8911687" cy="816763"/>
          </a:xfrm>
        </p:spPr>
        <p:txBody>
          <a:bodyPr/>
          <a:lstStyle/>
          <a:p>
            <a:pPr fontAlgn="base"/>
            <a:r>
              <a:rPr lang="en-GB" b="1" u="sng" dirty="0">
                <a:solidFill>
                  <a:schemeClr val="accent2">
                    <a:lumMod val="75000"/>
                  </a:schemeClr>
                </a:solidFill>
                <a:effectLst>
                  <a:outerShdw blurRad="38100" dist="38100" dir="2700000" algn="tl">
                    <a:srgbClr val="000000">
                      <a:alpha val="43137"/>
                    </a:srgbClr>
                  </a:outerShdw>
                </a:effectLst>
              </a:rPr>
              <a:t>Dividing Geologic Time</a:t>
            </a:r>
          </a:p>
        </p:txBody>
      </p:sp>
      <p:sp>
        <p:nvSpPr>
          <p:cNvPr id="9" name="Rectangle 8"/>
          <p:cNvSpPr/>
          <p:nvPr/>
        </p:nvSpPr>
        <p:spPr>
          <a:xfrm>
            <a:off x="533216" y="3287761"/>
            <a:ext cx="7686077" cy="830997"/>
          </a:xfrm>
          <a:prstGeom prst="rect">
            <a:avLst/>
          </a:prstGeom>
          <a:ln>
            <a:solidFill>
              <a:srgbClr val="FFC000"/>
            </a:solidFill>
          </a:ln>
        </p:spPr>
        <p:txBody>
          <a:bodyPr wrap="square">
            <a:spAutoFit/>
          </a:bodyPr>
          <a:lstStyle/>
          <a:p>
            <a:pPr marL="342900" indent="-342900" fontAlgn="base">
              <a:buFont typeface="Wingdings" panose="05000000000000000000" pitchFamily="2" charset="2"/>
              <a:buChar char="ü"/>
            </a:pPr>
            <a:r>
              <a:rPr lang="en-GB" sz="2400" dirty="0">
                <a:solidFill>
                  <a:srgbClr val="7030A0"/>
                </a:solidFill>
                <a:latin typeface="AvenirLTW01"/>
              </a:rPr>
              <a:t>Most divisions of the geologic time scale depend on </a:t>
            </a:r>
            <a:r>
              <a:rPr lang="en-GB" sz="2400" u="sng" dirty="0">
                <a:solidFill>
                  <a:srgbClr val="C00000"/>
                </a:solidFill>
                <a:effectLst>
                  <a:outerShdw blurRad="38100" dist="38100" dir="2700000" algn="tl">
                    <a:srgbClr val="000000">
                      <a:alpha val="43137"/>
                    </a:srgbClr>
                  </a:outerShdw>
                </a:effectLst>
                <a:latin typeface="AvenirLTW01"/>
              </a:rPr>
              <a:t>events in the history </a:t>
            </a:r>
            <a:r>
              <a:rPr lang="en-GB" sz="2400" dirty="0">
                <a:solidFill>
                  <a:srgbClr val="7030A0"/>
                </a:solidFill>
                <a:latin typeface="AvenirLTW01"/>
              </a:rPr>
              <a:t>of life on Earth.</a:t>
            </a:r>
            <a:endParaRPr lang="en-GB" sz="2400" b="0" i="0" dirty="0">
              <a:solidFill>
                <a:srgbClr val="7030A0"/>
              </a:solidFill>
              <a:effectLst/>
              <a:latin typeface="AvenirLTW01"/>
            </a:endParaRPr>
          </a:p>
        </p:txBody>
      </p:sp>
      <p:pic>
        <p:nvPicPr>
          <p:cNvPr id="12" name="Content Placeholder 3">
            <a:extLst>
              <a:ext uri="{FF2B5EF4-FFF2-40B4-BE49-F238E27FC236}">
                <a16:creationId xmlns:a16="http://schemas.microsoft.com/office/drawing/2014/main" id="{57E3A551-B3DD-4778-9346-1AA02E789D8D}"/>
              </a:ext>
            </a:extLst>
          </p:cNvPr>
          <p:cNvPicPr>
            <a:picLocks noGrp="1" noChangeAspect="1"/>
          </p:cNvPicPr>
          <p:nvPr>
            <p:ph idx="1"/>
          </p:nvPr>
        </p:nvPicPr>
        <p:blipFill>
          <a:blip r:embed="rId2"/>
          <a:stretch>
            <a:fillRect/>
          </a:stretch>
        </p:blipFill>
        <p:spPr>
          <a:xfrm>
            <a:off x="2817092" y="4335894"/>
            <a:ext cx="8811490" cy="2522105"/>
          </a:xfrm>
          <a:prstGeom prst="rect">
            <a:avLst/>
          </a:prstGeom>
        </p:spPr>
      </p:pic>
    </p:spTree>
    <p:extLst>
      <p:ext uri="{BB962C8B-B14F-4D97-AF65-F5344CB8AC3E}">
        <p14:creationId xmlns:p14="http://schemas.microsoft.com/office/powerpoint/2010/main" val="378633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50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1768" y="361374"/>
            <a:ext cx="11489507" cy="3416320"/>
          </a:xfrm>
          <a:prstGeom prst="rect">
            <a:avLst/>
          </a:prstGeom>
          <a:ln>
            <a:solidFill>
              <a:srgbClr val="FFC000"/>
            </a:solidFill>
          </a:ln>
        </p:spPr>
        <p:txBody>
          <a:bodyPr wrap="square">
            <a:spAutoFit/>
          </a:bodyPr>
          <a:lstStyle/>
          <a:p>
            <a:pPr marL="342900" indent="-342900" fontAlgn="base">
              <a:buFont typeface="Wingdings" panose="05000000000000000000" pitchFamily="2" charset="2"/>
              <a:buChar char="ü"/>
            </a:pPr>
            <a:r>
              <a:rPr lang="en-GB" sz="2400" dirty="0">
                <a:solidFill>
                  <a:srgbClr val="7030A0"/>
                </a:solidFill>
                <a:latin typeface="AvenirLTW01"/>
              </a:rPr>
              <a:t>Precambrian and the present </a:t>
            </a:r>
            <a:r>
              <a:rPr lang="en-GB" sz="2400" u="sng" dirty="0">
                <a:solidFill>
                  <a:srgbClr val="7030A0"/>
                </a:solidFill>
                <a:latin typeface="AvenirLTW01"/>
              </a:rPr>
              <a:t>into three long units </a:t>
            </a:r>
            <a:r>
              <a:rPr lang="en-GB" sz="2400" dirty="0">
                <a:solidFill>
                  <a:srgbClr val="7030A0"/>
                </a:solidFill>
                <a:latin typeface="AvenirLTW01"/>
              </a:rPr>
              <a:t>of time called </a:t>
            </a:r>
            <a:r>
              <a:rPr lang="en-GB" sz="2400" u="sng" dirty="0">
                <a:solidFill>
                  <a:srgbClr val="C00000"/>
                </a:solidFill>
                <a:effectLst>
                  <a:outerShdw blurRad="38100" dist="38100" dir="2700000" algn="tl">
                    <a:srgbClr val="000000">
                      <a:alpha val="43137"/>
                    </a:srgbClr>
                  </a:outerShdw>
                </a:effectLst>
                <a:latin typeface="AvenirLTW01"/>
              </a:rPr>
              <a:t>eras.</a:t>
            </a:r>
            <a:br>
              <a:rPr lang="en-GB" sz="2400" u="sng" dirty="0">
                <a:solidFill>
                  <a:srgbClr val="C00000"/>
                </a:solidFill>
                <a:effectLst>
                  <a:outerShdw blurRad="38100" dist="38100" dir="2700000" algn="tl">
                    <a:srgbClr val="000000">
                      <a:alpha val="43137"/>
                    </a:srgbClr>
                  </a:outerShdw>
                </a:effectLst>
                <a:latin typeface="AvenirLTW01"/>
              </a:rPr>
            </a:br>
            <a:br>
              <a:rPr lang="en-GB" sz="2400" u="sng" dirty="0">
                <a:solidFill>
                  <a:srgbClr val="C00000"/>
                </a:solidFill>
                <a:effectLst>
                  <a:outerShdw blurRad="38100" dist="38100" dir="2700000" algn="tl">
                    <a:srgbClr val="000000">
                      <a:alpha val="43137"/>
                    </a:srgbClr>
                  </a:outerShdw>
                </a:effectLst>
                <a:latin typeface="AvenirLTW01"/>
              </a:rPr>
            </a:br>
            <a:r>
              <a:rPr lang="en-GB" sz="2400" u="sng" dirty="0">
                <a:solidFill>
                  <a:srgbClr val="7030A0"/>
                </a:solidFill>
                <a:effectLst>
                  <a:outerShdw blurRad="38100" dist="38100" dir="2700000" algn="tl">
                    <a:srgbClr val="000000">
                      <a:alpha val="43137"/>
                    </a:srgbClr>
                  </a:outerShdw>
                </a:effectLst>
                <a:latin typeface="AvenirLTW01"/>
              </a:rPr>
              <a:t>1- </a:t>
            </a:r>
            <a:r>
              <a:rPr lang="en-GB" sz="2400" dirty="0">
                <a:solidFill>
                  <a:srgbClr val="7030A0"/>
                </a:solidFill>
                <a:latin typeface="AvenirLTW01"/>
              </a:rPr>
              <a:t>During the </a:t>
            </a:r>
            <a:r>
              <a:rPr lang="en-GB" sz="2400" u="sng" dirty="0" err="1">
                <a:solidFill>
                  <a:srgbClr val="C00000"/>
                </a:solidFill>
                <a:latin typeface="AvenirLTW01"/>
              </a:rPr>
              <a:t>Paleozoic</a:t>
            </a:r>
            <a:r>
              <a:rPr lang="en-GB" sz="2400" u="sng" dirty="0">
                <a:solidFill>
                  <a:srgbClr val="C00000"/>
                </a:solidFill>
                <a:latin typeface="AvenirLTW01"/>
              </a:rPr>
              <a:t> era</a:t>
            </a:r>
            <a:r>
              <a:rPr lang="en-GB" sz="2400" dirty="0">
                <a:solidFill>
                  <a:srgbClr val="7030A0"/>
                </a:solidFill>
                <a:latin typeface="AvenirLTW01"/>
              </a:rPr>
              <a:t>, life increased in complexity and Pangaea formed.</a:t>
            </a:r>
            <a:br>
              <a:rPr lang="en-GB" sz="2400" dirty="0">
                <a:solidFill>
                  <a:srgbClr val="7030A0"/>
                </a:solidFill>
                <a:latin typeface="AvenirLTW01"/>
              </a:rPr>
            </a:br>
            <a:r>
              <a:rPr lang="en-GB" sz="2400" dirty="0">
                <a:solidFill>
                  <a:srgbClr val="7030A0"/>
                </a:solidFill>
                <a:latin typeface="AvenirLTW01"/>
              </a:rPr>
              <a:t> </a:t>
            </a:r>
            <a:br>
              <a:rPr lang="en-GB" sz="2400" dirty="0">
                <a:solidFill>
                  <a:srgbClr val="7030A0"/>
                </a:solidFill>
                <a:latin typeface="AvenirLTW01"/>
              </a:rPr>
            </a:br>
            <a:r>
              <a:rPr lang="en-GB" sz="2400" u="sng" dirty="0">
                <a:solidFill>
                  <a:srgbClr val="7030A0"/>
                </a:solidFill>
                <a:effectLst>
                  <a:outerShdw blurRad="38100" dist="38100" dir="2700000" algn="tl">
                    <a:srgbClr val="000000">
                      <a:alpha val="43137"/>
                    </a:srgbClr>
                  </a:outerShdw>
                </a:effectLst>
                <a:latin typeface="AvenirLTW01"/>
              </a:rPr>
              <a:t>2- </a:t>
            </a:r>
            <a:r>
              <a:rPr lang="en-GB" sz="2400" dirty="0">
                <a:solidFill>
                  <a:srgbClr val="C00000"/>
                </a:solidFill>
                <a:latin typeface="AvenirLTW01"/>
              </a:rPr>
              <a:t>The </a:t>
            </a:r>
            <a:r>
              <a:rPr lang="en-GB" sz="2400" u="sng" dirty="0">
                <a:solidFill>
                  <a:srgbClr val="C00000"/>
                </a:solidFill>
                <a:latin typeface="AvenirLTW01"/>
              </a:rPr>
              <a:t>Mesozoic era </a:t>
            </a:r>
            <a:r>
              <a:rPr lang="en-GB" sz="2400" dirty="0">
                <a:solidFill>
                  <a:srgbClr val="7030A0"/>
                </a:solidFill>
                <a:latin typeface="AvenirLTW01"/>
              </a:rPr>
              <a:t>is defined by the dominance of </a:t>
            </a:r>
            <a:r>
              <a:rPr lang="en-GB" sz="2400" u="sng" dirty="0">
                <a:solidFill>
                  <a:srgbClr val="7030A0"/>
                </a:solidFill>
                <a:latin typeface="AvenirLTW01"/>
              </a:rPr>
              <a:t>dinosaurs</a:t>
            </a:r>
            <a:r>
              <a:rPr lang="en-GB" sz="2400" dirty="0">
                <a:solidFill>
                  <a:srgbClr val="7030A0"/>
                </a:solidFill>
                <a:latin typeface="AvenirLTW01"/>
              </a:rPr>
              <a:t> and Pangaea breaking apart.</a:t>
            </a:r>
            <a:br>
              <a:rPr lang="en-GB" sz="2400" dirty="0">
                <a:solidFill>
                  <a:srgbClr val="7030A0"/>
                </a:solidFill>
                <a:latin typeface="AvenirLTW01"/>
              </a:rPr>
            </a:br>
            <a:r>
              <a:rPr lang="en-GB" sz="2400" dirty="0">
                <a:solidFill>
                  <a:srgbClr val="7030A0"/>
                </a:solidFill>
                <a:latin typeface="AvenirLTW01"/>
              </a:rPr>
              <a:t> </a:t>
            </a:r>
            <a:br>
              <a:rPr lang="en-GB" sz="2400" dirty="0">
                <a:solidFill>
                  <a:srgbClr val="7030A0"/>
                </a:solidFill>
                <a:latin typeface="AvenirLTW01"/>
              </a:rPr>
            </a:br>
            <a:r>
              <a:rPr lang="en-GB" sz="2400" u="sng" dirty="0">
                <a:solidFill>
                  <a:srgbClr val="7030A0"/>
                </a:solidFill>
                <a:effectLst>
                  <a:outerShdw blurRad="38100" dist="38100" dir="2700000" algn="tl">
                    <a:srgbClr val="000000">
                      <a:alpha val="43137"/>
                    </a:srgbClr>
                  </a:outerShdw>
                </a:effectLst>
                <a:latin typeface="AvenirLTW01"/>
              </a:rPr>
              <a:t>3- </a:t>
            </a:r>
            <a:r>
              <a:rPr lang="en-GB" sz="2400" dirty="0">
                <a:solidFill>
                  <a:srgbClr val="7030A0"/>
                </a:solidFill>
                <a:latin typeface="AvenirLTW01"/>
              </a:rPr>
              <a:t>During the </a:t>
            </a:r>
            <a:r>
              <a:rPr lang="en-GB" sz="2400" u="sng" dirty="0" err="1">
                <a:solidFill>
                  <a:srgbClr val="C00000"/>
                </a:solidFill>
                <a:latin typeface="AvenirLTW01"/>
              </a:rPr>
              <a:t>Cenozoic</a:t>
            </a:r>
            <a:r>
              <a:rPr lang="en-GB" sz="2400" u="sng" dirty="0">
                <a:solidFill>
                  <a:srgbClr val="C00000"/>
                </a:solidFill>
                <a:latin typeface="AvenirLTW01"/>
              </a:rPr>
              <a:t> era</a:t>
            </a:r>
            <a:r>
              <a:rPr lang="en-GB" sz="2400" dirty="0">
                <a:solidFill>
                  <a:srgbClr val="7030A0"/>
                </a:solidFill>
                <a:latin typeface="AvenirLTW01"/>
              </a:rPr>
              <a:t>, </a:t>
            </a:r>
            <a:r>
              <a:rPr lang="en-GB" sz="2400" u="sng" dirty="0">
                <a:solidFill>
                  <a:srgbClr val="7030A0"/>
                </a:solidFill>
                <a:latin typeface="AvenirLTW01"/>
              </a:rPr>
              <a:t>mammals evolved </a:t>
            </a:r>
            <a:r>
              <a:rPr lang="en-GB" sz="2400" dirty="0">
                <a:solidFill>
                  <a:srgbClr val="7030A0"/>
                </a:solidFill>
                <a:latin typeface="AvenirLTW01"/>
              </a:rPr>
              <a:t>to become the dominant land animals and the </a:t>
            </a:r>
            <a:r>
              <a:rPr lang="en-GB" sz="2400" u="sng" dirty="0">
                <a:solidFill>
                  <a:srgbClr val="7030A0"/>
                </a:solidFill>
                <a:latin typeface="AvenirLTW01"/>
              </a:rPr>
              <a:t>continents moved to their present-day positions</a:t>
            </a:r>
            <a:r>
              <a:rPr lang="en-GB" sz="2400" dirty="0">
                <a:solidFill>
                  <a:srgbClr val="7030A0"/>
                </a:solidFill>
                <a:latin typeface="AvenirLTW01"/>
              </a:rPr>
              <a:t>.</a:t>
            </a:r>
            <a:endParaRPr lang="en-GB" sz="2400" b="0" i="0" dirty="0">
              <a:solidFill>
                <a:srgbClr val="7030A0"/>
              </a:solidFill>
              <a:effectLst/>
              <a:latin typeface="AvenirLTW01"/>
            </a:endParaRP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l="17933" t="8312" r="17788" b="12869"/>
          <a:stretch/>
        </p:blipFill>
        <p:spPr>
          <a:xfrm>
            <a:off x="630195" y="4124911"/>
            <a:ext cx="11121080" cy="2261286"/>
          </a:xfrm>
        </p:spPr>
      </p:pic>
    </p:spTree>
    <p:extLst>
      <p:ext uri="{BB962C8B-B14F-4D97-AF65-F5344CB8AC3E}">
        <p14:creationId xmlns:p14="http://schemas.microsoft.com/office/powerpoint/2010/main" val="22803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700655" y="295563"/>
            <a:ext cx="3362036" cy="6336145"/>
          </a:xfrm>
          <a:prstGeom prst="rect">
            <a:avLst/>
          </a:prstGeom>
        </p:spPr>
      </p:pic>
      <p:sp>
        <p:nvSpPr>
          <p:cNvPr id="4" name="Title 3"/>
          <p:cNvSpPr>
            <a:spLocks noGrp="1"/>
          </p:cNvSpPr>
          <p:nvPr>
            <p:ph type="title"/>
          </p:nvPr>
        </p:nvSpPr>
        <p:spPr>
          <a:xfrm>
            <a:off x="472816" y="73891"/>
            <a:ext cx="8327677" cy="3970318"/>
          </a:xfrm>
          <a:prstGeom prst="rect">
            <a:avLst/>
          </a:prstGeom>
          <a:ln>
            <a:solidFill>
              <a:srgbClr val="FFC000"/>
            </a:solidFill>
          </a:ln>
        </p:spPr>
        <p:txBody>
          <a:bodyPr wrap="square">
            <a:spAutoFit/>
          </a:bodyPr>
          <a:lstStyle/>
          <a:p>
            <a:pPr marL="457200" indent="-457200" fontAlgn="base">
              <a:buFont typeface="Wingdings" panose="05000000000000000000" pitchFamily="2" charset="2"/>
              <a:buChar char="v"/>
            </a:pPr>
            <a:r>
              <a:rPr lang="en-GB" sz="2800" dirty="0">
                <a:solidFill>
                  <a:srgbClr val="00B050"/>
                </a:solidFill>
                <a:latin typeface="AvenirLTW01"/>
              </a:rPr>
              <a:t>Eras are subdivided into units of geologic time called </a:t>
            </a:r>
            <a:r>
              <a:rPr lang="en-GB" sz="2800" b="1" u="sng" dirty="0">
                <a:solidFill>
                  <a:srgbClr val="00B050"/>
                </a:solidFill>
                <a:latin typeface="AvenirLTW01"/>
                <a:hlinkClick r:id="rId3"/>
              </a:rPr>
              <a:t>periods</a:t>
            </a:r>
            <a:r>
              <a:rPr lang="en-GB" sz="2800" dirty="0">
                <a:solidFill>
                  <a:srgbClr val="00B050"/>
                </a:solidFill>
                <a:latin typeface="AvenirLTW01"/>
              </a:rPr>
              <a:t>.</a:t>
            </a:r>
            <a:br>
              <a:rPr lang="en-GB" sz="2800" dirty="0">
                <a:solidFill>
                  <a:srgbClr val="00B050"/>
                </a:solidFill>
                <a:latin typeface="AvenirLTW01"/>
              </a:rPr>
            </a:br>
            <a:br>
              <a:rPr lang="en-GB" sz="2800" dirty="0">
                <a:solidFill>
                  <a:srgbClr val="00B050"/>
                </a:solidFill>
                <a:latin typeface="AvenirLTW01"/>
              </a:rPr>
            </a:br>
            <a:r>
              <a:rPr lang="en-GB" sz="2800" dirty="0">
                <a:solidFill>
                  <a:srgbClr val="00B050"/>
                </a:solidFill>
                <a:latin typeface="AvenirLTW01"/>
              </a:rPr>
              <a:t> The </a:t>
            </a:r>
            <a:r>
              <a:rPr lang="en-GB" sz="2800" dirty="0">
                <a:solidFill>
                  <a:schemeClr val="accent2"/>
                </a:solidFill>
                <a:latin typeface="AvenirLTW01"/>
              </a:rPr>
              <a:t>Mesozoic era </a:t>
            </a:r>
            <a:r>
              <a:rPr lang="en-GB" sz="2800" dirty="0">
                <a:solidFill>
                  <a:srgbClr val="00B050"/>
                </a:solidFill>
                <a:latin typeface="AvenirLTW01"/>
              </a:rPr>
              <a:t>includes </a:t>
            </a:r>
            <a:r>
              <a:rPr lang="en-GB" sz="2800" u="sng" dirty="0">
                <a:solidFill>
                  <a:srgbClr val="00B050"/>
                </a:solidFill>
                <a:latin typeface="AvenirLTW01"/>
              </a:rPr>
              <a:t>three periods</a:t>
            </a:r>
            <a:r>
              <a:rPr lang="en-GB" sz="2800" dirty="0">
                <a:solidFill>
                  <a:srgbClr val="00B050"/>
                </a:solidFill>
                <a:latin typeface="AvenirLTW01"/>
              </a:rPr>
              <a:t>: </a:t>
            </a:r>
            <a:br>
              <a:rPr lang="en-GB" sz="2800" dirty="0">
                <a:solidFill>
                  <a:srgbClr val="00B050"/>
                </a:solidFill>
                <a:latin typeface="AvenirLTW01"/>
              </a:rPr>
            </a:br>
            <a:r>
              <a:rPr lang="en-GB" sz="2800" dirty="0">
                <a:solidFill>
                  <a:schemeClr val="accent1"/>
                </a:solidFill>
                <a:latin typeface="AvenirLTW01"/>
              </a:rPr>
              <a:t>1- Triassic period</a:t>
            </a:r>
            <a:r>
              <a:rPr lang="en-GB" sz="2800" dirty="0">
                <a:solidFill>
                  <a:srgbClr val="00B050"/>
                </a:solidFill>
                <a:latin typeface="AvenirLTW01"/>
              </a:rPr>
              <a:t>, </a:t>
            </a:r>
            <a:br>
              <a:rPr lang="en-GB" sz="2800" dirty="0">
                <a:solidFill>
                  <a:srgbClr val="00B050"/>
                </a:solidFill>
                <a:latin typeface="AvenirLTW01"/>
              </a:rPr>
            </a:br>
            <a:br>
              <a:rPr lang="en-GB" sz="2800" dirty="0">
                <a:solidFill>
                  <a:srgbClr val="00B050"/>
                </a:solidFill>
                <a:latin typeface="AvenirLTW01"/>
              </a:rPr>
            </a:br>
            <a:r>
              <a:rPr lang="en-GB" sz="2800" dirty="0">
                <a:solidFill>
                  <a:schemeClr val="accent1"/>
                </a:solidFill>
                <a:latin typeface="AvenirLTW01"/>
              </a:rPr>
              <a:t>2- Jurassic period</a:t>
            </a:r>
            <a:r>
              <a:rPr lang="en-GB" sz="2800" dirty="0">
                <a:solidFill>
                  <a:srgbClr val="00B050"/>
                </a:solidFill>
                <a:latin typeface="AvenirLTW01"/>
              </a:rPr>
              <a:t>, and</a:t>
            </a:r>
            <a:br>
              <a:rPr lang="en-GB" sz="2800" dirty="0">
                <a:solidFill>
                  <a:srgbClr val="00B050"/>
                </a:solidFill>
                <a:latin typeface="AvenirLTW01"/>
              </a:rPr>
            </a:br>
            <a:br>
              <a:rPr lang="en-GB" sz="2800" dirty="0">
                <a:solidFill>
                  <a:srgbClr val="00B050"/>
                </a:solidFill>
                <a:latin typeface="AvenirLTW01"/>
              </a:rPr>
            </a:br>
            <a:r>
              <a:rPr lang="en-GB" sz="2800" dirty="0">
                <a:solidFill>
                  <a:schemeClr val="accent1"/>
                </a:solidFill>
                <a:latin typeface="AvenirLTW01"/>
              </a:rPr>
              <a:t>3- Cretaceous period</a:t>
            </a:r>
            <a:r>
              <a:rPr lang="en-GB" sz="2800" dirty="0">
                <a:solidFill>
                  <a:srgbClr val="00B050"/>
                </a:solidFill>
                <a:latin typeface="AvenirLTW01"/>
              </a:rPr>
              <a:t>. </a:t>
            </a:r>
            <a:endParaRPr lang="en-GB" sz="2800" b="0" i="0" dirty="0">
              <a:solidFill>
                <a:srgbClr val="00B050"/>
              </a:solidFill>
              <a:effectLst/>
              <a:latin typeface="AvenirLTW01"/>
            </a:endParaRPr>
          </a:p>
        </p:txBody>
      </p:sp>
      <p:sp>
        <p:nvSpPr>
          <p:cNvPr id="2" name="Rectangle 1"/>
          <p:cNvSpPr/>
          <p:nvPr/>
        </p:nvSpPr>
        <p:spPr>
          <a:xfrm>
            <a:off x="350981" y="4347207"/>
            <a:ext cx="7924801" cy="1323439"/>
          </a:xfrm>
          <a:prstGeom prst="rect">
            <a:avLst/>
          </a:prstGeom>
        </p:spPr>
        <p:txBody>
          <a:bodyPr wrap="square">
            <a:spAutoFit/>
          </a:bodyPr>
          <a:lstStyle/>
          <a:p>
            <a:pPr marL="457200" indent="-457200">
              <a:buFont typeface="Wingdings" panose="05000000000000000000" pitchFamily="2" charset="2"/>
              <a:buChar char="v"/>
            </a:pPr>
            <a:r>
              <a:rPr lang="en-GB" sz="2000" dirty="0">
                <a:solidFill>
                  <a:srgbClr val="00B0F0"/>
                </a:solidFill>
                <a:latin typeface="AvenirLTW01"/>
                <a:ea typeface="+mj-ea"/>
                <a:cs typeface="+mj-cs"/>
              </a:rPr>
              <a:t>Each period is defined by certain events. </a:t>
            </a:r>
          </a:p>
          <a:p>
            <a:pPr marL="457200" indent="-457200">
              <a:buFont typeface="Wingdings" panose="05000000000000000000" pitchFamily="2" charset="2"/>
              <a:buChar char="v"/>
            </a:pPr>
            <a:r>
              <a:rPr lang="en-GB" sz="2000" dirty="0">
                <a:solidFill>
                  <a:srgbClr val="00B0F0"/>
                </a:solidFill>
                <a:latin typeface="AvenirLTW01"/>
                <a:ea typeface="+mj-ea"/>
                <a:cs typeface="+mj-cs"/>
              </a:rPr>
              <a:t>For example, at the end of the Cretaceous period, major volcanic eruptions coincided with the impact on Earth of a huge asteroid.</a:t>
            </a:r>
            <a:endParaRPr lang="en-GB" sz="1400" dirty="0">
              <a:solidFill>
                <a:srgbClr val="00B0F0"/>
              </a:solidFill>
            </a:endParaRPr>
          </a:p>
        </p:txBody>
      </p:sp>
      <p:pic>
        <p:nvPicPr>
          <p:cNvPr id="6" name="Picture 5"/>
          <p:cNvPicPr>
            <a:picLocks noChangeAspect="1"/>
          </p:cNvPicPr>
          <p:nvPr/>
        </p:nvPicPr>
        <p:blipFill>
          <a:blip r:embed="rId4"/>
          <a:stretch>
            <a:fillRect/>
          </a:stretch>
        </p:blipFill>
        <p:spPr>
          <a:xfrm>
            <a:off x="2059709" y="5421745"/>
            <a:ext cx="3909646" cy="1311627"/>
          </a:xfrm>
          <a:prstGeom prst="rect">
            <a:avLst/>
          </a:prstGeom>
        </p:spPr>
      </p:pic>
    </p:spTree>
    <p:extLst>
      <p:ext uri="{BB962C8B-B14F-4D97-AF65-F5344CB8AC3E}">
        <p14:creationId xmlns:p14="http://schemas.microsoft.com/office/powerpoint/2010/main" val="743784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l="23788" t="24734" r="19015" b="3166"/>
          <a:stretch/>
        </p:blipFill>
        <p:spPr>
          <a:xfrm>
            <a:off x="142511" y="129309"/>
            <a:ext cx="4032326" cy="377825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485" t="7449" r="17802" b="8461"/>
          <a:stretch/>
        </p:blipFill>
        <p:spPr>
          <a:xfrm>
            <a:off x="7841673" y="3722254"/>
            <a:ext cx="4230254" cy="305723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46" t="22864" r="22803" b="2388"/>
          <a:stretch/>
        </p:blipFill>
        <p:spPr>
          <a:xfrm>
            <a:off x="3676072" y="1330036"/>
            <a:ext cx="4904509" cy="3546764"/>
          </a:xfrm>
          <a:prstGeom prst="rect">
            <a:avLst/>
          </a:prstGeom>
        </p:spPr>
      </p:pic>
      <p:pic>
        <p:nvPicPr>
          <p:cNvPr id="6" name="Picture 5"/>
          <p:cNvPicPr>
            <a:picLocks noChangeAspect="1"/>
          </p:cNvPicPr>
          <p:nvPr/>
        </p:nvPicPr>
        <p:blipFill>
          <a:blip r:embed="rId5"/>
          <a:stretch>
            <a:fillRect/>
          </a:stretch>
        </p:blipFill>
        <p:spPr>
          <a:xfrm>
            <a:off x="320507" y="4457642"/>
            <a:ext cx="3044294" cy="2209914"/>
          </a:xfrm>
          <a:prstGeom prst="rect">
            <a:avLst/>
          </a:prstGeom>
        </p:spPr>
      </p:pic>
    </p:spTree>
    <p:extLst>
      <p:ext uri="{BB962C8B-B14F-4D97-AF65-F5344CB8AC3E}">
        <p14:creationId xmlns:p14="http://schemas.microsoft.com/office/powerpoint/2010/main" val="150325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1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5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91" y="0"/>
            <a:ext cx="8911687" cy="668981"/>
          </a:xfrm>
        </p:spPr>
        <p:txBody>
          <a:bodyPr/>
          <a:lstStyle/>
          <a:p>
            <a:r>
              <a:rPr lang="en-GB" b="1" u="sng" dirty="0">
                <a:solidFill>
                  <a:srgbClr val="C00000"/>
                </a:solidFill>
                <a:effectLst>
                  <a:outerShdw blurRad="38100" dist="38100" dir="2700000" algn="tl">
                    <a:srgbClr val="000000">
                      <a:alpha val="43137"/>
                    </a:srgbClr>
                  </a:outerShdw>
                </a:effectLst>
              </a:rPr>
              <a:t>Refining Earth’s History</a:t>
            </a:r>
            <a:endParaRPr lang="en-GB" u="sng" dirty="0">
              <a:solidFill>
                <a:srgbClr val="C0000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554182" y="4218810"/>
            <a:ext cx="11208365" cy="2639189"/>
          </a:xfrm>
          <a:prstGeom prst="rect">
            <a:avLst/>
          </a:prstGeom>
        </p:spPr>
      </p:pic>
      <p:sp>
        <p:nvSpPr>
          <p:cNvPr id="6" name="Rectangle 5"/>
          <p:cNvSpPr/>
          <p:nvPr/>
        </p:nvSpPr>
        <p:spPr>
          <a:xfrm>
            <a:off x="143866" y="858846"/>
            <a:ext cx="8372061" cy="3170099"/>
          </a:xfrm>
          <a:prstGeom prst="rect">
            <a:avLst/>
          </a:prstGeom>
        </p:spPr>
        <p:txBody>
          <a:bodyPr wrap="square">
            <a:spAutoFit/>
          </a:bodyPr>
          <a:lstStyle/>
          <a:p>
            <a:pPr marL="342900" indent="-342900">
              <a:buFont typeface="Wingdings" panose="05000000000000000000" pitchFamily="2" charset="2"/>
              <a:buChar char="ü"/>
            </a:pPr>
            <a:r>
              <a:rPr lang="en-GB" sz="2000" dirty="0">
                <a:solidFill>
                  <a:srgbClr val="0070C0"/>
                </a:solidFill>
              </a:rPr>
              <a:t>Our understanding of Earth’s history </a:t>
            </a:r>
            <a:r>
              <a:rPr lang="en-GB" sz="2000" dirty="0">
                <a:solidFill>
                  <a:srgbClr val="0070C0"/>
                </a:solidFill>
                <a:effectLst>
                  <a:outerShdw blurRad="38100" dist="38100" dir="2700000" algn="tl">
                    <a:srgbClr val="000000">
                      <a:alpha val="43137"/>
                    </a:srgbClr>
                  </a:outerShdw>
                </a:effectLst>
              </a:rPr>
              <a:t>changes</a:t>
            </a:r>
            <a:r>
              <a:rPr lang="en-GB" sz="2000" dirty="0">
                <a:solidFill>
                  <a:srgbClr val="0070C0"/>
                </a:solidFill>
              </a:rPr>
              <a:t> with each newly-discovered fossil (see Figure 3) or rock. </a:t>
            </a:r>
          </a:p>
          <a:p>
            <a:pPr marL="342900" indent="-342900">
              <a:buFont typeface="Wingdings" panose="05000000000000000000" pitchFamily="2" charset="2"/>
              <a:buChar char="ü"/>
            </a:pPr>
            <a:r>
              <a:rPr lang="en-GB" sz="2000" dirty="0">
                <a:solidFill>
                  <a:srgbClr val="0070C0"/>
                </a:solidFill>
              </a:rPr>
              <a:t>Geologists continually refine the geologic time scale. For example, geologists use the start of a period of major global cooling to mark the beginning of the Quaternary period. Recently, evidence from ocean floor sediments and other sources led scientists to move that boundary from 1.8 to 2.6 million years ago. </a:t>
            </a:r>
          </a:p>
          <a:p>
            <a:pPr marL="342900" indent="-342900">
              <a:buFont typeface="Wingdings" panose="05000000000000000000" pitchFamily="2" charset="2"/>
              <a:buChar char="ü"/>
            </a:pPr>
            <a:r>
              <a:rPr lang="en-GB" sz="2000" dirty="0">
                <a:solidFill>
                  <a:srgbClr val="0070C0"/>
                </a:solidFill>
              </a:rPr>
              <a:t>The new boundary, based on new physical evidence, more accurately reflects a major change in Earth’s climate.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879" t="7604" r="21212" b="8460"/>
          <a:stretch/>
        </p:blipFill>
        <p:spPr>
          <a:xfrm>
            <a:off x="8515927" y="189864"/>
            <a:ext cx="3528292" cy="3565237"/>
          </a:xfrm>
          <a:prstGeom prst="rect">
            <a:avLst/>
          </a:prstGeom>
        </p:spPr>
      </p:pic>
    </p:spTree>
    <p:extLst>
      <p:ext uri="{BB962C8B-B14F-4D97-AF65-F5344CB8AC3E}">
        <p14:creationId xmlns:p14="http://schemas.microsoft.com/office/powerpoint/2010/main" val="146593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330037" y="286327"/>
            <a:ext cx="9993746" cy="6077528"/>
          </a:xfrm>
          <a:prstGeom prst="rect">
            <a:avLst/>
          </a:prstGeom>
        </p:spPr>
      </p:pic>
    </p:spTree>
    <p:extLst>
      <p:ext uri="{BB962C8B-B14F-4D97-AF65-F5344CB8AC3E}">
        <p14:creationId xmlns:p14="http://schemas.microsoft.com/office/powerpoint/2010/main" val="255127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a:solidFill>
                  <a:srgbClr val="FF3399"/>
                </a:solidFill>
                <a:effectLst>
                  <a:outerShdw blurRad="38100" dist="38100" dir="2700000" algn="tl">
                    <a:srgbClr val="000000">
                      <a:alpha val="43137"/>
                    </a:srgbClr>
                  </a:outerShdw>
                </a:effectLst>
                <a:latin typeface="Algerian" panose="04020705040A02060702" pitchFamily="82" charset="0"/>
              </a:rPr>
              <a:t>Good Luck…</a:t>
            </a:r>
          </a:p>
        </p:txBody>
      </p:sp>
      <p:pic>
        <p:nvPicPr>
          <p:cNvPr id="4" name="Content Placeholder 3"/>
          <p:cNvPicPr>
            <a:picLocks noGrp="1" noChangeAspect="1"/>
          </p:cNvPicPr>
          <p:nvPr>
            <p:ph idx="1"/>
          </p:nvPr>
        </p:nvPicPr>
        <p:blipFill>
          <a:blip r:embed="rId2"/>
          <a:stretch>
            <a:fillRect/>
          </a:stretch>
        </p:blipFill>
        <p:spPr>
          <a:xfrm>
            <a:off x="2770909" y="2854264"/>
            <a:ext cx="6743106" cy="3398753"/>
          </a:xfrm>
          <a:prstGeom prst="rect">
            <a:avLst/>
          </a:prstGeom>
        </p:spPr>
      </p:pic>
    </p:spTree>
    <p:extLst>
      <p:ext uri="{BB962C8B-B14F-4D97-AF65-F5344CB8AC3E}">
        <p14:creationId xmlns:p14="http://schemas.microsoft.com/office/powerpoint/2010/main" val="24896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solidFill>
                  <a:srgbClr val="C00000"/>
                </a:solidFill>
              </a:rPr>
              <a:t>Objectives: </a:t>
            </a:r>
          </a:p>
        </p:txBody>
      </p:sp>
      <p:sp>
        <p:nvSpPr>
          <p:cNvPr id="3" name="Content Placeholder 2"/>
          <p:cNvSpPr>
            <a:spLocks noGrp="1"/>
          </p:cNvSpPr>
          <p:nvPr>
            <p:ph idx="1"/>
          </p:nvPr>
        </p:nvSpPr>
        <p:spPr>
          <a:xfrm>
            <a:off x="2589212" y="2133600"/>
            <a:ext cx="8915400" cy="3205018"/>
          </a:xfrm>
        </p:spPr>
        <p:txBody>
          <a:bodyPr>
            <a:normAutofit/>
          </a:bodyPr>
          <a:lstStyle/>
          <a:p>
            <a:pPr>
              <a:buFont typeface="Wingdings" panose="05000000000000000000" pitchFamily="2" charset="2"/>
              <a:buChar char="v"/>
            </a:pPr>
            <a:r>
              <a:rPr lang="en-GB" sz="2400" dirty="0"/>
              <a:t>Students will construct an explanation using reasoning to identify:</a:t>
            </a:r>
          </a:p>
          <a:p>
            <a:pPr lvl="1">
              <a:buFont typeface="Wingdings" panose="05000000000000000000" pitchFamily="2" charset="2"/>
              <a:buChar char="ü"/>
            </a:pPr>
            <a:r>
              <a:rPr lang="en-GB" sz="2200" dirty="0"/>
              <a:t>the purpose of the geologic time scale.</a:t>
            </a:r>
          </a:p>
          <a:p>
            <a:pPr>
              <a:buFont typeface="Wingdings" panose="05000000000000000000" pitchFamily="2" charset="2"/>
              <a:buChar char="v"/>
            </a:pPr>
            <a:r>
              <a:rPr lang="en-GB" sz="2400" dirty="0"/>
              <a:t>Students will identify and analyse evidence that</a:t>
            </a:r>
          </a:p>
          <a:p>
            <a:pPr marL="857250" lvl="1" indent="-457200">
              <a:buFont typeface="+mj-lt"/>
              <a:buAutoNum type="arabicPeriod"/>
            </a:pPr>
            <a:r>
              <a:rPr lang="en-GB" sz="2200" dirty="0"/>
              <a:t>helps define and divide geologic time.</a:t>
            </a:r>
          </a:p>
          <a:p>
            <a:pPr marL="857250" lvl="1" indent="-457200">
              <a:buFont typeface="+mj-lt"/>
              <a:buAutoNum type="arabicPeriod"/>
            </a:pPr>
            <a:r>
              <a:rPr lang="en-GB" sz="2200" dirty="0"/>
              <a:t>Earth evolved due to natural processes.</a:t>
            </a:r>
          </a:p>
          <a:p>
            <a:pPr marL="0" indent="0">
              <a:buNone/>
            </a:pPr>
            <a:endParaRPr lang="en-GB" dirty="0"/>
          </a:p>
          <a:p>
            <a:pPr>
              <a:buFont typeface="+mj-lt"/>
              <a:buAutoNum type="arabicPeriod"/>
            </a:pPr>
            <a:endParaRPr lang="en-GB" dirty="0"/>
          </a:p>
          <a:p>
            <a:pPr>
              <a:buFont typeface="+mj-lt"/>
              <a:buAutoNum type="arabicPeriod"/>
            </a:pPr>
            <a:endParaRPr lang="en-GB" dirty="0"/>
          </a:p>
        </p:txBody>
      </p:sp>
    </p:spTree>
    <p:extLst>
      <p:ext uri="{BB962C8B-B14F-4D97-AF65-F5344CB8AC3E}">
        <p14:creationId xmlns:p14="http://schemas.microsoft.com/office/powerpoint/2010/main" val="60129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7526" y="797509"/>
            <a:ext cx="8146473" cy="400110"/>
          </a:xfrm>
          <a:prstGeom prst="rect">
            <a:avLst/>
          </a:prstGeom>
          <a:noFill/>
        </p:spPr>
        <p:txBody>
          <a:bodyPr wrap="square" rtlCol="0">
            <a:spAutoFit/>
          </a:bodyPr>
          <a:lstStyle/>
          <a:p>
            <a:endParaRPr lang="en-GB" sz="2000" dirty="0">
              <a:solidFill>
                <a:srgbClr val="0070C0"/>
              </a:solidFill>
            </a:endParaRPr>
          </a:p>
        </p:txBody>
      </p:sp>
      <p:sp>
        <p:nvSpPr>
          <p:cNvPr id="7" name="Title 1"/>
          <p:cNvSpPr>
            <a:spLocks noGrp="1"/>
          </p:cNvSpPr>
          <p:nvPr>
            <p:ph type="title"/>
          </p:nvPr>
        </p:nvSpPr>
        <p:spPr>
          <a:xfrm>
            <a:off x="295565" y="162292"/>
            <a:ext cx="11042794" cy="1241635"/>
          </a:xfrm>
        </p:spPr>
        <p:txBody>
          <a:bodyPr>
            <a:normAutofit/>
          </a:bodyPr>
          <a:lstStyle/>
          <a:p>
            <a:pPr fontAlgn="base"/>
            <a:r>
              <a:rPr lang="en-GB" sz="2800" b="1" u="sng" dirty="0">
                <a:solidFill>
                  <a:schemeClr val="accent2">
                    <a:lumMod val="75000"/>
                  </a:schemeClr>
                </a:solidFill>
                <a:effectLst>
                  <a:outerShdw blurRad="38100" dist="38100" dir="2700000" algn="tl">
                    <a:srgbClr val="000000">
                      <a:alpha val="43137"/>
                    </a:srgbClr>
                  </a:outerShdw>
                </a:effectLst>
              </a:rPr>
              <a:t>Circle the unconformity. </a:t>
            </a:r>
            <a:br>
              <a:rPr lang="en-GB" sz="2800" b="1" u="sng" dirty="0">
                <a:solidFill>
                  <a:schemeClr val="accent2">
                    <a:lumMod val="75000"/>
                  </a:schemeClr>
                </a:solidFill>
                <a:effectLst>
                  <a:outerShdw blurRad="38100" dist="38100" dir="2700000" algn="tl">
                    <a:srgbClr val="000000">
                      <a:alpha val="43137"/>
                    </a:srgbClr>
                  </a:outerShdw>
                </a:effectLst>
              </a:rPr>
            </a:br>
            <a:r>
              <a:rPr lang="en-GB" sz="2800" b="1" u="sng" dirty="0">
                <a:solidFill>
                  <a:schemeClr val="accent2">
                    <a:lumMod val="75000"/>
                  </a:schemeClr>
                </a:solidFill>
                <a:effectLst>
                  <a:outerShdw blurRad="38100" dist="38100" dir="2700000" algn="tl">
                    <a:srgbClr val="000000">
                      <a:alpha val="43137"/>
                    </a:srgbClr>
                  </a:outerShdw>
                </a:effectLst>
              </a:rPr>
              <a:t>What does it tell you about the history of this location?</a:t>
            </a:r>
          </a:p>
        </p:txBody>
      </p:sp>
      <p:pic>
        <p:nvPicPr>
          <p:cNvPr id="3" name="Content Placeholder 2"/>
          <p:cNvPicPr>
            <a:picLocks noGrp="1" noChangeAspect="1"/>
          </p:cNvPicPr>
          <p:nvPr>
            <p:ph idx="1"/>
          </p:nvPr>
        </p:nvPicPr>
        <p:blipFill>
          <a:blip r:embed="rId2"/>
          <a:stretch>
            <a:fillRect/>
          </a:stretch>
        </p:blipFill>
        <p:spPr>
          <a:xfrm>
            <a:off x="378691" y="2429163"/>
            <a:ext cx="9980497" cy="4428837"/>
          </a:xfrm>
          <a:prstGeom prst="rect">
            <a:avLst/>
          </a:prstGeom>
        </p:spPr>
      </p:pic>
      <p:sp>
        <p:nvSpPr>
          <p:cNvPr id="8" name="Rectangle 7"/>
          <p:cNvSpPr/>
          <p:nvPr/>
        </p:nvSpPr>
        <p:spPr>
          <a:xfrm>
            <a:off x="1505526" y="1094172"/>
            <a:ext cx="7885449" cy="1477328"/>
          </a:xfrm>
          <a:prstGeom prst="rect">
            <a:avLst/>
          </a:prstGeom>
        </p:spPr>
        <p:txBody>
          <a:bodyPr wrap="square">
            <a:spAutoFit/>
          </a:bodyPr>
          <a:lstStyle/>
          <a:p>
            <a:pPr marL="285750" indent="-285750">
              <a:buFont typeface="Wingdings" panose="05000000000000000000" pitchFamily="2" charset="2"/>
              <a:buChar char="v"/>
            </a:pPr>
            <a:r>
              <a:rPr lang="en-GB" b="1" dirty="0" err="1">
                <a:solidFill>
                  <a:schemeClr val="accent2">
                    <a:lumMod val="60000"/>
                    <a:lumOff val="40000"/>
                  </a:schemeClr>
                </a:solidFill>
              </a:rPr>
              <a:t>Analyze</a:t>
            </a:r>
            <a:r>
              <a:rPr lang="en-GB" b="1" dirty="0">
                <a:solidFill>
                  <a:schemeClr val="accent2">
                    <a:lumMod val="60000"/>
                    <a:lumOff val="40000"/>
                  </a:schemeClr>
                </a:solidFill>
              </a:rPr>
              <a:t> and Interpret Data </a:t>
            </a:r>
          </a:p>
          <a:p>
            <a:r>
              <a:rPr lang="en-GB" b="1" dirty="0">
                <a:solidFill>
                  <a:schemeClr val="accent2">
                    <a:lumMod val="60000"/>
                    <a:lumOff val="40000"/>
                  </a:schemeClr>
                </a:solidFill>
              </a:rPr>
              <a:t>   What can you infer about the history based on these rocks?</a:t>
            </a:r>
          </a:p>
          <a:p>
            <a:endParaRPr lang="en-GB" b="1" dirty="0">
              <a:solidFill>
                <a:schemeClr val="accent2">
                  <a:lumMod val="60000"/>
                  <a:lumOff val="40000"/>
                </a:schemeClr>
              </a:solidFill>
            </a:endParaRPr>
          </a:p>
          <a:p>
            <a:pPr marL="285750" indent="-285750">
              <a:buFont typeface="Wingdings" panose="05000000000000000000" pitchFamily="2" charset="2"/>
              <a:buChar char="v"/>
            </a:pPr>
            <a:r>
              <a:rPr lang="en-GB" b="1" dirty="0">
                <a:solidFill>
                  <a:schemeClr val="accent2">
                    <a:lumMod val="60000"/>
                    <a:lumOff val="40000"/>
                  </a:schemeClr>
                </a:solidFill>
              </a:rPr>
              <a:t>Explain How could you use the information in these rocks to organize events in Earth’s history?</a:t>
            </a:r>
          </a:p>
        </p:txBody>
      </p:sp>
      <p:pic>
        <p:nvPicPr>
          <p:cNvPr id="9" name="Picture 8"/>
          <p:cNvPicPr>
            <a:picLocks noChangeAspect="1"/>
          </p:cNvPicPr>
          <p:nvPr/>
        </p:nvPicPr>
        <p:blipFill rotWithShape="1">
          <a:blip r:embed="rId3"/>
          <a:srcRect l="9949" t="61682" r="17677" b="8016"/>
          <a:stretch/>
        </p:blipFill>
        <p:spPr>
          <a:xfrm>
            <a:off x="6176265" y="2381854"/>
            <a:ext cx="6015735" cy="3392310"/>
          </a:xfrm>
          <a:prstGeom prst="rect">
            <a:avLst/>
          </a:prstGeom>
        </p:spPr>
      </p:pic>
    </p:spTree>
    <p:extLst>
      <p:ext uri="{BB962C8B-B14F-4D97-AF65-F5344CB8AC3E}">
        <p14:creationId xmlns:p14="http://schemas.microsoft.com/office/powerpoint/2010/main" val="25776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089" y="1359568"/>
            <a:ext cx="11839613" cy="3544942"/>
          </a:xfrm>
        </p:spPr>
        <p:txBody>
          <a:bodyPr>
            <a:noAutofit/>
          </a:bodyPr>
          <a:lstStyle/>
          <a:p>
            <a:pPr fontAlgn="base"/>
            <a:r>
              <a:rPr lang="en-GB" sz="1600" b="1" u="sng" dirty="0">
                <a:solidFill>
                  <a:srgbClr val="00B050"/>
                </a:solidFill>
                <a:effectLst>
                  <a:outerShdw blurRad="38100" dist="38100" dir="2700000" algn="tl">
                    <a:srgbClr val="000000">
                      <a:alpha val="43137"/>
                    </a:srgbClr>
                  </a:outerShdw>
                </a:effectLst>
              </a:rPr>
              <a:t>Gaps in the Geologic Record</a:t>
            </a:r>
          </a:p>
          <a:p>
            <a:pPr fontAlgn="base"/>
            <a:r>
              <a:rPr lang="en-GB" sz="1600" dirty="0"/>
              <a:t> When rock layers erode, an older rock surface may be exposed. Then deposition begins again, building new rock layers. </a:t>
            </a:r>
          </a:p>
          <a:p>
            <a:pPr fontAlgn="base"/>
            <a:r>
              <a:rPr lang="en-GB" sz="1600" dirty="0"/>
              <a:t>The surface where new rock layers meet a much older rock surface beneath them is called an unconformity. </a:t>
            </a:r>
            <a:r>
              <a:rPr lang="en-GB" sz="1600" dirty="0">
                <a:solidFill>
                  <a:srgbClr val="00B050"/>
                </a:solidFill>
              </a:rPr>
              <a:t>An </a:t>
            </a:r>
            <a:r>
              <a:rPr lang="en-GB" sz="1600" b="1" u="sng" dirty="0">
                <a:solidFill>
                  <a:srgbClr val="00B050"/>
                </a:solidFill>
                <a:hlinkClick r:id="rId4"/>
              </a:rPr>
              <a:t>unconformity</a:t>
            </a:r>
            <a:r>
              <a:rPr lang="en-GB" sz="1600" dirty="0">
                <a:solidFill>
                  <a:srgbClr val="00B050"/>
                </a:solidFill>
              </a:rPr>
              <a:t> is a gap in the geologic record. It shows where rock layers have been lost due to erosion.</a:t>
            </a:r>
          </a:p>
        </p:txBody>
      </p:sp>
      <p:pic>
        <p:nvPicPr>
          <p:cNvPr id="6" name="Picture 5"/>
          <p:cNvPicPr>
            <a:picLocks noChangeAspect="1"/>
          </p:cNvPicPr>
          <p:nvPr/>
        </p:nvPicPr>
        <p:blipFill>
          <a:blip r:embed="rId5"/>
          <a:stretch>
            <a:fillRect/>
          </a:stretch>
        </p:blipFill>
        <p:spPr>
          <a:xfrm>
            <a:off x="2115127" y="4214567"/>
            <a:ext cx="1735013" cy="1548924"/>
          </a:xfrm>
          <a:prstGeom prst="rect">
            <a:avLst/>
          </a:prstGeom>
        </p:spPr>
      </p:pic>
      <p:pic>
        <p:nvPicPr>
          <p:cNvPr id="7" name="Picture 6"/>
          <p:cNvPicPr>
            <a:picLocks noChangeAspect="1"/>
          </p:cNvPicPr>
          <p:nvPr/>
        </p:nvPicPr>
        <p:blipFill>
          <a:blip r:embed="rId6"/>
          <a:stretch>
            <a:fillRect/>
          </a:stretch>
        </p:blipFill>
        <p:spPr>
          <a:xfrm>
            <a:off x="352388" y="3013543"/>
            <a:ext cx="1665038" cy="1505027"/>
          </a:xfrm>
          <a:prstGeom prst="rect">
            <a:avLst/>
          </a:prstGeom>
        </p:spPr>
      </p:pic>
      <p:pic>
        <p:nvPicPr>
          <p:cNvPr id="8" name="Unconformity-geology">
            <a:hlinkClick r:id="" action="ppaction://media"/>
          </p:cNvPr>
          <p:cNvPicPr>
            <a:picLocks noChangeAspect="1"/>
          </p:cNvPicPr>
          <p:nvPr>
            <a:videoFile r:link="rId1"/>
            <p:extLst>
              <p:ext uri="{DAA4B4D4-6D71-4841-9C94-3DE7FCFB9230}">
                <p14:media xmlns:p14="http://schemas.microsoft.com/office/powerpoint/2010/main" r:embed="rId2">
                  <p14:trim st="53440"/>
                </p14:media>
              </p:ext>
            </p:extLst>
          </p:nvPr>
        </p:nvPicPr>
        <p:blipFill>
          <a:blip r:embed="rId7"/>
          <a:stretch>
            <a:fillRect/>
          </a:stretch>
        </p:blipFill>
        <p:spPr>
          <a:xfrm>
            <a:off x="4367361" y="3013543"/>
            <a:ext cx="7906327" cy="3608929"/>
          </a:xfrm>
          <a:prstGeom prst="rect">
            <a:avLst/>
          </a:prstGeom>
        </p:spPr>
      </p:pic>
      <p:sp>
        <p:nvSpPr>
          <p:cNvPr id="2" name="Action Button: Forward or Next 1">
            <a:hlinkClick r:id="" action="ppaction://hlinkshowjump?jump=nextslide" highlightClick="1"/>
          </p:cNvPr>
          <p:cNvSpPr/>
          <p:nvPr/>
        </p:nvSpPr>
        <p:spPr>
          <a:xfrm>
            <a:off x="3793283" y="6191838"/>
            <a:ext cx="533234" cy="43063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p:cNvSpPr>
            <a:spLocks noGrp="1"/>
          </p:cNvSpPr>
          <p:nvPr>
            <p:ph type="title"/>
          </p:nvPr>
        </p:nvSpPr>
        <p:spPr>
          <a:xfrm>
            <a:off x="2436515" y="78678"/>
            <a:ext cx="8911687" cy="1280890"/>
          </a:xfrm>
          <a:solidFill>
            <a:schemeClr val="accent1">
              <a:lumMod val="40000"/>
              <a:lumOff val="60000"/>
            </a:schemeClr>
          </a:solidFill>
        </p:spPr>
        <p:txBody>
          <a:bodyPr/>
          <a:lstStyle/>
          <a:p>
            <a:r>
              <a:rPr lang="en-US" dirty="0">
                <a:solidFill>
                  <a:srgbClr val="C00000"/>
                </a:solidFill>
              </a:rPr>
              <a:t>Do you remember what does unconformity mean?</a:t>
            </a:r>
            <a:endParaRPr lang="en-GB" dirty="0">
              <a:solidFill>
                <a:srgbClr val="C00000"/>
              </a:solidFill>
            </a:endParaRPr>
          </a:p>
        </p:txBody>
      </p:sp>
    </p:spTree>
    <p:extLst>
      <p:ext uri="{BB962C8B-B14F-4D97-AF65-F5344CB8AC3E}">
        <p14:creationId xmlns:p14="http://schemas.microsoft.com/office/powerpoint/2010/main" val="1550214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125" y="88401"/>
            <a:ext cx="8911687" cy="1280890"/>
          </a:xfrm>
        </p:spPr>
        <p:txBody>
          <a:bodyPr/>
          <a:lstStyle/>
          <a:p>
            <a:r>
              <a:rPr lang="en-US" u="sng" dirty="0">
                <a:solidFill>
                  <a:srgbClr val="FF0000"/>
                </a:solidFill>
              </a:rPr>
              <a:t>Interactivity</a:t>
            </a:r>
            <a:endParaRPr lang="en-GB" u="sng"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1219200" y="2133600"/>
            <a:ext cx="10409382" cy="4378036"/>
          </a:xfrm>
          <a:prstGeom prst="rect">
            <a:avLst/>
          </a:prstGeom>
        </p:spPr>
      </p:pic>
      <p:sp>
        <p:nvSpPr>
          <p:cNvPr id="5" name="Rectangle 4"/>
          <p:cNvSpPr/>
          <p:nvPr/>
        </p:nvSpPr>
        <p:spPr>
          <a:xfrm>
            <a:off x="2281382" y="898344"/>
            <a:ext cx="6751782" cy="707886"/>
          </a:xfrm>
          <a:prstGeom prst="rect">
            <a:avLst/>
          </a:prstGeom>
        </p:spPr>
        <p:txBody>
          <a:bodyPr wrap="square">
            <a:spAutoFit/>
          </a:bodyPr>
          <a:lstStyle/>
          <a:p>
            <a:r>
              <a:rPr lang="en-GB" sz="2000" dirty="0">
                <a:solidFill>
                  <a:srgbClr val="333333"/>
                </a:solidFill>
                <a:latin typeface="avenir"/>
              </a:rPr>
              <a:t>Label to show the relative ages of the rock layers. </a:t>
            </a:r>
          </a:p>
          <a:p>
            <a:r>
              <a:rPr lang="en-GB" sz="2000" dirty="0">
                <a:solidFill>
                  <a:srgbClr val="333333"/>
                </a:solidFill>
                <a:latin typeface="avenir"/>
              </a:rPr>
              <a:t>Use 1 for the oldest layer and 5 for the youngest layer.</a:t>
            </a:r>
            <a:endParaRPr lang="en-GB" sz="2000" dirty="0"/>
          </a:p>
        </p:txBody>
      </p:sp>
    </p:spTree>
    <p:extLst>
      <p:ext uri="{BB962C8B-B14F-4D97-AF65-F5344CB8AC3E}">
        <p14:creationId xmlns:p14="http://schemas.microsoft.com/office/powerpoint/2010/main" val="2996810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125" y="88401"/>
            <a:ext cx="8911687" cy="1280890"/>
          </a:xfrm>
        </p:spPr>
        <p:txBody>
          <a:bodyPr/>
          <a:lstStyle/>
          <a:p>
            <a:r>
              <a:rPr lang="en-US" u="sng" dirty="0">
                <a:solidFill>
                  <a:srgbClr val="FF0000"/>
                </a:solidFill>
              </a:rPr>
              <a:t>Interactivity</a:t>
            </a:r>
            <a:endParaRPr lang="en-GB" u="sng" dirty="0">
              <a:solidFill>
                <a:srgbClr val="FF0000"/>
              </a:solidFill>
            </a:endParaRPr>
          </a:p>
        </p:txBody>
      </p:sp>
      <p:pic>
        <p:nvPicPr>
          <p:cNvPr id="3" name="Picture 2"/>
          <p:cNvPicPr>
            <a:picLocks noChangeAspect="1"/>
          </p:cNvPicPr>
          <p:nvPr/>
        </p:nvPicPr>
        <p:blipFill>
          <a:blip r:embed="rId2"/>
          <a:stretch>
            <a:fillRect/>
          </a:stretch>
        </p:blipFill>
        <p:spPr>
          <a:xfrm>
            <a:off x="839439" y="916583"/>
            <a:ext cx="10522491" cy="5327199"/>
          </a:xfrm>
          <a:prstGeom prst="rect">
            <a:avLst/>
          </a:prstGeom>
        </p:spPr>
      </p:pic>
    </p:spTree>
    <p:extLst>
      <p:ext uri="{BB962C8B-B14F-4D97-AF65-F5344CB8AC3E}">
        <p14:creationId xmlns:p14="http://schemas.microsoft.com/office/powerpoint/2010/main" val="1360237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126" y="88401"/>
            <a:ext cx="2727220" cy="558144"/>
          </a:xfrm>
        </p:spPr>
        <p:txBody>
          <a:bodyPr>
            <a:normAutofit fontScale="90000"/>
          </a:bodyPr>
          <a:lstStyle/>
          <a:p>
            <a:r>
              <a:rPr lang="en-US" u="sng" dirty="0">
                <a:solidFill>
                  <a:srgbClr val="FF0000"/>
                </a:solidFill>
              </a:rPr>
              <a:t>Interactivity</a:t>
            </a:r>
            <a:endParaRPr lang="en-GB" u="sng" dirty="0">
              <a:solidFill>
                <a:srgbClr val="FF0000"/>
              </a:solidFill>
            </a:endParaRPr>
          </a:p>
        </p:txBody>
      </p:sp>
      <p:pic>
        <p:nvPicPr>
          <p:cNvPr id="7" name="Picture 6"/>
          <p:cNvPicPr>
            <a:picLocks noChangeAspect="1"/>
          </p:cNvPicPr>
          <p:nvPr/>
        </p:nvPicPr>
        <p:blipFill>
          <a:blip r:embed="rId2"/>
          <a:stretch>
            <a:fillRect/>
          </a:stretch>
        </p:blipFill>
        <p:spPr>
          <a:xfrm>
            <a:off x="141764" y="1450562"/>
            <a:ext cx="9196199" cy="5291984"/>
          </a:xfrm>
          <a:prstGeom prst="rect">
            <a:avLst/>
          </a:prstGeom>
        </p:spPr>
      </p:pic>
      <p:sp>
        <p:nvSpPr>
          <p:cNvPr id="9" name="Rectangle 8"/>
          <p:cNvSpPr/>
          <p:nvPr/>
        </p:nvSpPr>
        <p:spPr>
          <a:xfrm>
            <a:off x="2127735" y="776615"/>
            <a:ext cx="8207755" cy="984885"/>
          </a:xfrm>
          <a:prstGeom prst="rect">
            <a:avLst/>
          </a:prstGeom>
        </p:spPr>
        <p:txBody>
          <a:bodyPr wrap="square">
            <a:spAutoFit/>
          </a:bodyPr>
          <a:lstStyle/>
          <a:p>
            <a:pPr marL="342900" indent="-342900">
              <a:buFont typeface="Wingdings" panose="05000000000000000000" pitchFamily="2" charset="2"/>
              <a:buChar char="Ø"/>
            </a:pPr>
            <a:r>
              <a:rPr lang="en-GB" sz="2000" dirty="0"/>
              <a:t>Rearrange</a:t>
            </a:r>
            <a:r>
              <a:rPr lang="en-GB" sz="2000" dirty="0">
                <a:solidFill>
                  <a:schemeClr val="accent5">
                    <a:lumMod val="75000"/>
                  </a:schemeClr>
                </a:solidFill>
              </a:rPr>
              <a:t> the tiles to show the order of events that formed the Cardenas layer as it exists today.</a:t>
            </a:r>
          </a:p>
          <a:p>
            <a:endParaRPr lang="en-GB" dirty="0"/>
          </a:p>
        </p:txBody>
      </p:sp>
      <p:pic>
        <p:nvPicPr>
          <p:cNvPr id="10" name="Picture 9"/>
          <p:cNvPicPr>
            <a:picLocks noChangeAspect="1"/>
          </p:cNvPicPr>
          <p:nvPr/>
        </p:nvPicPr>
        <p:blipFill>
          <a:blip r:embed="rId3"/>
          <a:stretch>
            <a:fillRect/>
          </a:stretch>
        </p:blipFill>
        <p:spPr>
          <a:xfrm>
            <a:off x="8927932" y="2843446"/>
            <a:ext cx="3264068" cy="3899100"/>
          </a:xfrm>
          <a:prstGeom prst="rect">
            <a:avLst/>
          </a:prstGeom>
        </p:spPr>
      </p:pic>
    </p:spTree>
    <p:extLst>
      <p:ext uri="{BB962C8B-B14F-4D97-AF65-F5344CB8AC3E}">
        <p14:creationId xmlns:p14="http://schemas.microsoft.com/office/powerpoint/2010/main" val="80035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59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6671" y="162292"/>
            <a:ext cx="8911687" cy="774479"/>
          </a:xfrm>
        </p:spPr>
        <p:txBody>
          <a:bodyPr/>
          <a:lstStyle/>
          <a:p>
            <a:pPr fontAlgn="base"/>
            <a:r>
              <a:rPr lang="en-GB" b="1" u="sng" dirty="0">
                <a:solidFill>
                  <a:schemeClr val="accent2">
                    <a:lumMod val="75000"/>
                  </a:schemeClr>
                </a:solidFill>
                <a:effectLst>
                  <a:outerShdw blurRad="38100" dist="38100" dir="2700000" algn="tl">
                    <a:srgbClr val="000000">
                      <a:alpha val="43137"/>
                    </a:srgbClr>
                  </a:outerShdw>
                </a:effectLst>
              </a:rPr>
              <a:t>The Geologic Time Scale</a:t>
            </a:r>
          </a:p>
        </p:txBody>
      </p:sp>
      <p:sp>
        <p:nvSpPr>
          <p:cNvPr id="9" name="Rectangle 8"/>
          <p:cNvSpPr/>
          <p:nvPr/>
        </p:nvSpPr>
        <p:spPr>
          <a:xfrm>
            <a:off x="4821383" y="1148132"/>
            <a:ext cx="6890326" cy="1200329"/>
          </a:xfrm>
          <a:prstGeom prst="rect">
            <a:avLst/>
          </a:prstGeom>
          <a:ln>
            <a:solidFill>
              <a:schemeClr val="accent5">
                <a:lumMod val="75000"/>
              </a:schemeClr>
            </a:solidFill>
          </a:ln>
        </p:spPr>
        <p:txBody>
          <a:bodyPr wrap="square">
            <a:spAutoFit/>
          </a:bodyPr>
          <a:lstStyle/>
          <a:p>
            <a:pPr marL="285750" indent="-285750" fontAlgn="base">
              <a:buFont typeface="Wingdings" panose="05000000000000000000" pitchFamily="2" charset="2"/>
              <a:buChar char="Ø"/>
            </a:pPr>
            <a:r>
              <a:rPr lang="en-GB" sz="2400" dirty="0">
                <a:solidFill>
                  <a:srgbClr val="0070C0"/>
                </a:solidFill>
                <a:latin typeface="AvenirLTW01"/>
              </a:rPr>
              <a:t>To </a:t>
            </a:r>
            <a:r>
              <a:rPr lang="en-GB" sz="2400" b="1" u="sng" dirty="0">
                <a:solidFill>
                  <a:srgbClr val="0070C0"/>
                </a:solidFill>
                <a:latin typeface="AvenirLTW01"/>
                <a:hlinkClick r:id="rId2"/>
              </a:rPr>
              <a:t>organize</a:t>
            </a:r>
            <a:r>
              <a:rPr lang="en-GB" sz="2400" dirty="0">
                <a:solidFill>
                  <a:srgbClr val="0070C0"/>
                </a:solidFill>
                <a:latin typeface="AvenirLTW01"/>
              </a:rPr>
              <a:t> this vast number of years into manageable periods, scientists created the geologic time scale.</a:t>
            </a:r>
            <a:endParaRPr lang="en-GB" sz="2400" b="1" u="sng" dirty="0">
              <a:solidFill>
                <a:srgbClr val="0070C0"/>
              </a:solidFill>
            </a:endParaRPr>
          </a:p>
        </p:txBody>
      </p:sp>
      <p:sp>
        <p:nvSpPr>
          <p:cNvPr id="10" name="Rectangle 9"/>
          <p:cNvSpPr/>
          <p:nvPr/>
        </p:nvSpPr>
        <p:spPr>
          <a:xfrm>
            <a:off x="4581238" y="2602477"/>
            <a:ext cx="7205784" cy="3108543"/>
          </a:xfrm>
          <a:prstGeom prst="rect">
            <a:avLst/>
          </a:prstGeom>
          <a:ln>
            <a:solidFill>
              <a:schemeClr val="accent1">
                <a:lumMod val="60000"/>
                <a:lumOff val="40000"/>
              </a:schemeClr>
            </a:solidFill>
          </a:ln>
        </p:spPr>
        <p:txBody>
          <a:bodyPr wrap="square">
            <a:spAutoFit/>
          </a:bodyPr>
          <a:lstStyle/>
          <a:p>
            <a:pPr marL="285750" indent="-285750" fontAlgn="base">
              <a:buFont typeface="Wingdings" panose="05000000000000000000" pitchFamily="2" charset="2"/>
              <a:buChar char="v"/>
            </a:pPr>
            <a:r>
              <a:rPr lang="en-GB" sz="2800" dirty="0">
                <a:solidFill>
                  <a:srgbClr val="7030A0"/>
                </a:solidFill>
              </a:rPr>
              <a:t>The </a:t>
            </a:r>
            <a:r>
              <a:rPr lang="en-GB" sz="2800" b="1" u="sng" dirty="0">
                <a:solidFill>
                  <a:srgbClr val="7030A0"/>
                </a:solidFill>
                <a:hlinkClick r:id="rId3"/>
              </a:rPr>
              <a:t>geologic time scale</a:t>
            </a:r>
            <a:r>
              <a:rPr lang="en-GB" sz="2800" dirty="0">
                <a:solidFill>
                  <a:srgbClr val="7030A0"/>
                </a:solidFill>
              </a:rPr>
              <a:t> is a </a:t>
            </a:r>
            <a:r>
              <a:rPr lang="en-GB" sz="2800" u="sng" dirty="0">
                <a:solidFill>
                  <a:srgbClr val="7030A0"/>
                </a:solidFill>
                <a:effectLst>
                  <a:outerShdw blurRad="38100" dist="38100" dir="2700000" algn="tl">
                    <a:srgbClr val="000000">
                      <a:alpha val="43137"/>
                    </a:srgbClr>
                  </a:outerShdw>
                </a:effectLst>
              </a:rPr>
              <a:t>record</a:t>
            </a:r>
            <a:r>
              <a:rPr lang="en-GB" sz="2800" dirty="0">
                <a:solidFill>
                  <a:srgbClr val="7030A0"/>
                </a:solidFill>
                <a:effectLst>
                  <a:outerShdw blurRad="38100" dist="38100" dir="2700000" algn="tl">
                    <a:srgbClr val="000000">
                      <a:alpha val="43137"/>
                    </a:srgbClr>
                  </a:outerShdw>
                </a:effectLst>
              </a:rPr>
              <a:t> </a:t>
            </a:r>
            <a:r>
              <a:rPr lang="en-GB" sz="2800" dirty="0">
                <a:solidFill>
                  <a:srgbClr val="7030A0"/>
                </a:solidFill>
              </a:rPr>
              <a:t>of the geologic events and the evolution of life forms as shown in the rock and fossil records. </a:t>
            </a:r>
          </a:p>
          <a:p>
            <a:pPr marL="285750" indent="-285750" fontAlgn="base">
              <a:buFont typeface="Wingdings" panose="05000000000000000000" pitchFamily="2" charset="2"/>
              <a:buChar char="v"/>
            </a:pPr>
            <a:r>
              <a:rPr lang="en-GB" sz="2800" dirty="0">
                <a:solidFill>
                  <a:srgbClr val="7030A0"/>
                </a:solidFill>
              </a:rPr>
              <a:t>It is </a:t>
            </a:r>
            <a:r>
              <a:rPr lang="en-GB" sz="2800" u="sng" dirty="0">
                <a:solidFill>
                  <a:srgbClr val="7030A0"/>
                </a:solidFill>
                <a:effectLst>
                  <a:outerShdw blurRad="38100" dist="38100" dir="2700000" algn="tl">
                    <a:srgbClr val="000000">
                      <a:alpha val="43137"/>
                    </a:srgbClr>
                  </a:outerShdw>
                </a:effectLst>
              </a:rPr>
              <a:t>a timeline [a model]</a:t>
            </a:r>
            <a:r>
              <a:rPr lang="en-GB" sz="2800" dirty="0">
                <a:solidFill>
                  <a:srgbClr val="7030A0"/>
                </a:solidFill>
              </a:rPr>
              <a:t> of the relative order of events over a long period of time.</a:t>
            </a:r>
            <a:endParaRPr lang="en-GB" sz="2800" b="1" u="sng" dirty="0">
              <a:solidFill>
                <a:srgbClr val="7030A0"/>
              </a:solidFill>
              <a:effectLst>
                <a:outerShdw blurRad="38100" dist="38100" dir="2700000" algn="tl">
                  <a:srgbClr val="000000">
                    <a:alpha val="43137"/>
                  </a:srgbClr>
                </a:outerShdw>
              </a:effectLst>
            </a:endParaRPr>
          </a:p>
        </p:txBody>
      </p:sp>
      <p:sp>
        <p:nvSpPr>
          <p:cNvPr id="12" name="Rounded Rectangular Callout 11"/>
          <p:cNvSpPr/>
          <p:nvPr/>
        </p:nvSpPr>
        <p:spPr>
          <a:xfrm>
            <a:off x="6865464" y="5711020"/>
            <a:ext cx="5144653" cy="1071082"/>
          </a:xfrm>
          <a:prstGeom prst="wedgeRoundRect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B0F0"/>
                </a:solidFill>
                <a:hlinkClick r:id="rId4"/>
              </a:rPr>
              <a:t>The Geologic Time Scale</a:t>
            </a:r>
          </a:p>
          <a:p>
            <a:pPr algn="ctr"/>
            <a:r>
              <a:rPr lang="en-GB" dirty="0">
                <a:solidFill>
                  <a:srgbClr val="00B0F0"/>
                </a:solidFill>
                <a:hlinkClick r:id="rId5"/>
              </a:rPr>
              <a:t>https://www.youtube.com/watch?v=2KjqHfemon8&amp;t=83s</a:t>
            </a:r>
            <a:endParaRPr lang="en-GB" dirty="0">
              <a:solidFill>
                <a:srgbClr val="00B0F0"/>
              </a:solidFill>
            </a:endParaRPr>
          </a:p>
          <a:p>
            <a:pPr algn="ctr"/>
            <a:endParaRPr lang="en-GB" dirty="0">
              <a:solidFill>
                <a:srgbClr val="00B0F0"/>
              </a:solidFill>
            </a:endParaRPr>
          </a:p>
        </p:txBody>
      </p:sp>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24873" y="849745"/>
            <a:ext cx="3962400" cy="5938982"/>
          </a:xfrm>
        </p:spPr>
      </p:pic>
    </p:spTree>
    <p:extLst>
      <p:ext uri="{BB962C8B-B14F-4D97-AF65-F5344CB8AC3E}">
        <p14:creationId xmlns:p14="http://schemas.microsoft.com/office/powerpoint/2010/main" val="3475884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73381" y="328405"/>
            <a:ext cx="10086110" cy="3170099"/>
          </a:xfrm>
          <a:prstGeom prst="rect">
            <a:avLst/>
          </a:prstGeom>
        </p:spPr>
        <p:txBody>
          <a:bodyPr wrap="square">
            <a:spAutoFit/>
          </a:bodyPr>
          <a:lstStyle/>
          <a:p>
            <a:r>
              <a:rPr lang="en-GB" sz="2000" b="1" u="sng" dirty="0">
                <a:solidFill>
                  <a:schemeClr val="accent2"/>
                </a:solidFill>
                <a:latin typeface="AvenirLTW01"/>
              </a:rPr>
              <a:t>The Geologic Time Scale</a:t>
            </a:r>
          </a:p>
          <a:p>
            <a:pPr marL="342900" indent="-342900">
              <a:buFont typeface="Wingdings" panose="05000000000000000000" pitchFamily="2" charset="2"/>
              <a:buChar char="v"/>
            </a:pPr>
            <a:r>
              <a:rPr lang="en-GB" sz="2000" dirty="0"/>
              <a:t>Scientists developed the geologic time scale </a:t>
            </a:r>
          </a:p>
          <a:p>
            <a:r>
              <a:rPr lang="en-GB" sz="2000" dirty="0">
                <a:solidFill>
                  <a:srgbClr val="00B0F0"/>
                </a:solidFill>
              </a:rPr>
              <a:t>1</a:t>
            </a:r>
            <a:r>
              <a:rPr lang="en-GB" sz="2000" baseline="30000" dirty="0">
                <a:solidFill>
                  <a:srgbClr val="00B0F0"/>
                </a:solidFill>
              </a:rPr>
              <a:t>st</a:t>
            </a:r>
            <a:r>
              <a:rPr lang="en-GB" sz="2000" dirty="0">
                <a:solidFill>
                  <a:srgbClr val="00B0F0"/>
                </a:solidFill>
              </a:rPr>
              <a:t> - by studying rock layers and index fossils worldwide. </a:t>
            </a:r>
          </a:p>
          <a:p>
            <a:r>
              <a:rPr lang="en-GB" sz="2000" dirty="0"/>
              <a:t>[They gathered evidence using methods of determining the </a:t>
            </a:r>
            <a:r>
              <a:rPr lang="en-GB" sz="2000" u="sng" dirty="0">
                <a:solidFill>
                  <a:srgbClr val="7030A0"/>
                </a:solidFill>
                <a:effectLst>
                  <a:outerShdw blurRad="38100" dist="38100" dir="2700000" algn="tl">
                    <a:srgbClr val="000000">
                      <a:alpha val="43137"/>
                    </a:srgbClr>
                  </a:outerShdw>
                </a:effectLst>
              </a:rPr>
              <a:t>relative ages </a:t>
            </a:r>
            <a:r>
              <a:rPr lang="en-GB" sz="2000" dirty="0"/>
              <a:t>of rocks, such as evidence from unconformities.]</a:t>
            </a:r>
          </a:p>
          <a:p>
            <a:r>
              <a:rPr lang="en-GB" sz="2000" dirty="0"/>
              <a:t> </a:t>
            </a:r>
          </a:p>
          <a:p>
            <a:r>
              <a:rPr lang="en-GB" sz="2000" dirty="0">
                <a:solidFill>
                  <a:srgbClr val="00B0F0"/>
                </a:solidFill>
              </a:rPr>
              <a:t>Then, they used radioactive dating </a:t>
            </a:r>
            <a:r>
              <a:rPr lang="en-GB" sz="2000" dirty="0"/>
              <a:t>to help them determine the </a:t>
            </a:r>
            <a:r>
              <a:rPr lang="en-GB" sz="2000" u="sng" dirty="0">
                <a:solidFill>
                  <a:srgbClr val="7030A0"/>
                </a:solidFill>
                <a:effectLst>
                  <a:outerShdw blurRad="38100" dist="38100" dir="2700000" algn="tl">
                    <a:srgbClr val="000000">
                      <a:alpha val="43137"/>
                    </a:srgbClr>
                  </a:outerShdw>
                </a:effectLst>
              </a:rPr>
              <a:t>absolute age </a:t>
            </a:r>
            <a:r>
              <a:rPr lang="en-GB" sz="2000" dirty="0"/>
              <a:t>of the divisions in the geologic time scale.</a:t>
            </a:r>
          </a:p>
          <a:p>
            <a:endParaRPr lang="en-GB" sz="2000" b="1" u="sng" dirty="0">
              <a:solidFill>
                <a:schemeClr val="accent2"/>
              </a:solidFill>
              <a:latin typeface="AvenirLTW01"/>
            </a:endParaRPr>
          </a:p>
          <a:p>
            <a:endParaRPr lang="en-GB" sz="2000" b="1" u="sng" dirty="0">
              <a:solidFill>
                <a:schemeClr val="accent2"/>
              </a:solidFill>
              <a:latin typeface="AvenirLTW01"/>
            </a:endParaRPr>
          </a:p>
        </p:txBody>
      </p:sp>
      <p:sp>
        <p:nvSpPr>
          <p:cNvPr id="6" name="TextBox 5"/>
          <p:cNvSpPr txBox="1"/>
          <p:nvPr/>
        </p:nvSpPr>
        <p:spPr>
          <a:xfrm>
            <a:off x="175492" y="3334328"/>
            <a:ext cx="10825018" cy="1200329"/>
          </a:xfrm>
          <a:prstGeom prst="rect">
            <a:avLst/>
          </a:prstGeom>
          <a:solidFill>
            <a:schemeClr val="accent2">
              <a:lumMod val="20000"/>
              <a:lumOff val="80000"/>
            </a:schemeClr>
          </a:solidFill>
          <a:ln>
            <a:solidFill>
              <a:srgbClr val="C00000"/>
            </a:solidFill>
          </a:ln>
        </p:spPr>
        <p:txBody>
          <a:bodyPr wrap="square" rtlCol="0">
            <a:spAutoFit/>
          </a:bodyPr>
          <a:lstStyle/>
          <a:p>
            <a:r>
              <a:rPr lang="en-GB" sz="2400" b="1" cap="all" dirty="0">
                <a:solidFill>
                  <a:srgbClr val="FF0000"/>
                </a:solidFill>
              </a:rPr>
              <a:t>READING CHECK </a:t>
            </a:r>
            <a:r>
              <a:rPr lang="en-GB" sz="2400" b="1" dirty="0">
                <a:solidFill>
                  <a:srgbClr val="FF0000"/>
                </a:solidFill>
              </a:rPr>
              <a:t>Summarize   </a:t>
            </a:r>
            <a:r>
              <a:rPr lang="en-GB" sz="2400" dirty="0">
                <a:solidFill>
                  <a:srgbClr val="FF0000"/>
                </a:solidFill>
              </a:rPr>
              <a:t> [pg. 313]</a:t>
            </a:r>
          </a:p>
          <a:p>
            <a:r>
              <a:rPr lang="en-GB" sz="2400" dirty="0">
                <a:solidFill>
                  <a:srgbClr val="FF0000"/>
                </a:solidFill>
              </a:rPr>
              <a:t>How do scientists organize Earth’s history, and what evidence do they use?</a:t>
            </a:r>
          </a:p>
        </p:txBody>
      </p:sp>
      <p:pic>
        <p:nvPicPr>
          <p:cNvPr id="3" name="Content Placeholder 2"/>
          <p:cNvPicPr>
            <a:picLocks noGrp="1" noChangeAspect="1"/>
          </p:cNvPicPr>
          <p:nvPr>
            <p:ph idx="1"/>
          </p:nvPr>
        </p:nvPicPr>
        <p:blipFill>
          <a:blip r:embed="rId2"/>
          <a:stretch>
            <a:fillRect/>
          </a:stretch>
        </p:blipFill>
        <p:spPr>
          <a:xfrm>
            <a:off x="1699490" y="4910757"/>
            <a:ext cx="8629629" cy="1730188"/>
          </a:xfrm>
          <a:prstGeom prst="rect">
            <a:avLst/>
          </a:prstGeom>
        </p:spPr>
      </p:pic>
    </p:spTree>
    <p:extLst>
      <p:ext uri="{BB962C8B-B14F-4D97-AF65-F5344CB8AC3E}">
        <p14:creationId xmlns:p14="http://schemas.microsoft.com/office/powerpoint/2010/main" val="9222864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564</TotalTime>
  <Words>742</Words>
  <Application>Microsoft Office PowerPoint</Application>
  <PresentationFormat>Widescreen</PresentationFormat>
  <Paragraphs>56</Paragraphs>
  <Slides>18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Algerian</vt:lpstr>
      <vt:lpstr>Arial</vt:lpstr>
      <vt:lpstr>avenir</vt:lpstr>
      <vt:lpstr>AvenirLTW01</vt:lpstr>
      <vt:lpstr>Century Gothic</vt:lpstr>
      <vt:lpstr>Wingdings</vt:lpstr>
      <vt:lpstr>Wingdings 3</vt:lpstr>
      <vt:lpstr>Wisp</vt:lpstr>
      <vt:lpstr>Topic 6: History of Earth </vt:lpstr>
      <vt:lpstr>Objectives: </vt:lpstr>
      <vt:lpstr>Circle the unconformity.  What does it tell you about the history of this location?</vt:lpstr>
      <vt:lpstr>Do you remember what does unconformity mean?</vt:lpstr>
      <vt:lpstr>Interactivity</vt:lpstr>
      <vt:lpstr>Interactivity</vt:lpstr>
      <vt:lpstr>Interactivity</vt:lpstr>
      <vt:lpstr>The Geologic Time Scale</vt:lpstr>
      <vt:lpstr>PowerPoint Presentation</vt:lpstr>
      <vt:lpstr>The Geologic Time Scale</vt:lpstr>
      <vt:lpstr>PowerPoint Presentation</vt:lpstr>
      <vt:lpstr>Dividing Geologic Time</vt:lpstr>
      <vt:lpstr>Precambrian and the present into three long units of time called eras.  1- During the Paleozoic era, life increased in complexity and Pangaea formed.   2- The Mesozoic era is defined by the dominance of dinosaurs and Pangaea breaking apart.   3- During the Cenozoic era, mammals evolved to become the dominant land animals and the continents moved to their present-day positions.</vt:lpstr>
      <vt:lpstr>Eras are subdivided into units of geologic time called periods.   The Mesozoic era includes three periods:  1- Triassic period,   2- Jurassic period, and  3- Cretaceous period. </vt:lpstr>
      <vt:lpstr>PowerPoint Presentation</vt:lpstr>
      <vt:lpstr>Refining Earth’s History</vt:lpstr>
      <vt:lpstr>PowerPoint Presentation</vt:lpstr>
      <vt:lpstr>Good Luck…</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6: History of Earth</dc:title>
  <dc:creator>Mona Elhassanein</dc:creator>
  <cp:lastModifiedBy>Best Techology</cp:lastModifiedBy>
  <cp:revision>50</cp:revision>
  <dcterms:created xsi:type="dcterms:W3CDTF">2021-01-14T12:45:57Z</dcterms:created>
  <dcterms:modified xsi:type="dcterms:W3CDTF">2024-01-29T05:14:09Z</dcterms:modified>
</cp:coreProperties>
</file>