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4" r:id="rId17"/>
    <p:sldId id="271" r:id="rId18"/>
    <p:sldId id="275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1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82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2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1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9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C4C3-F474-4DC2-92DA-42C0BE6538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9BCB-EC5F-45D6-8D1E-956BBDA6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6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UBAMlMoI1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8D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6E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yHkV3wIy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93B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FA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F3A" TargetMode="External"/><Relationship Id="rId4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9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NJvZINSE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Zr4g3hYnE" TargetMode="External"/><Relationship Id="rId2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5E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EF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ntent-delivery-service.savvasrealize.com/content-delivery-service/eps/prod-realize-reader/api/item/1a651d1f-ed6e-451b-a3e0-5f0d793ecd64/1/file/9780328988297_G7_Live_05142018_SE_NA/OPS/xhtml/glossary.xhtml#P70010145010000000000000000442D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157162"/>
            <a:ext cx="11917179" cy="246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" y="2691514"/>
            <a:ext cx="7001172" cy="1822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0374" y="2811720"/>
            <a:ext cx="3622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7030A0"/>
                </a:solidFill>
                <a:latin typeface="inherit"/>
              </a:rPr>
              <a:t>Guiding Questions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How can you use a simple model to describe a wave and its features?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How can you observe the properties of waves?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inherit"/>
              </a:rPr>
              <a:t>What kinds of patterns can you predict based on wave properties?</a:t>
            </a:r>
            <a:endParaRPr lang="en-US" b="0" i="0" dirty="0">
              <a:effectLst/>
              <a:latin typeface="inheri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9698" y="240632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Pg:392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059" y="5674042"/>
            <a:ext cx="487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https://www.youtube.com/watch?v=AUBAMlMoI1g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100" y="0"/>
            <a:ext cx="478155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Longitudinal Waves</a:t>
            </a:r>
          </a:p>
          <a:p>
            <a:pPr fontAlgn="base"/>
            <a:endParaRPr lang="en-US" sz="3200" b="1" dirty="0">
              <a:solidFill>
                <a:srgbClr val="FF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venirLTW01"/>
              </a:rPr>
              <a:t> </a:t>
            </a:r>
            <a:r>
              <a:rPr lang="en-US" dirty="0">
                <a:latin typeface="AvenirLTW01"/>
              </a:rPr>
              <a:t>A wave that travels in the same direction as the vibrations that produce it is called a </a:t>
            </a:r>
            <a:r>
              <a:rPr lang="en-US" b="1" u="sng" dirty="0">
                <a:latin typeface="inherit"/>
                <a:hlinkClick r:id="rId2"/>
              </a:rPr>
              <a:t>longitudinal wave</a:t>
            </a:r>
            <a:r>
              <a:rPr lang="en-US" dirty="0">
                <a:latin typeface="AvenirLTW01"/>
              </a:rPr>
              <a:t>. Sound is a longitudinal wave.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Sound travels from speakers when flat surfaces inside the speakers vibrate in and out, compressing and expanding the air next to them.</a:t>
            </a:r>
            <a:endParaRPr lang="en-US" b="0" i="0" dirty="0">
              <a:effectLst/>
              <a:latin typeface="AvenirLTW01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4095750"/>
            <a:ext cx="9505950" cy="2000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2250" y="852011"/>
            <a:ext cx="5286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0000"/>
              </a:solidFill>
              <a:latin typeface="AvenirLTW01"/>
            </a:endParaRPr>
          </a:p>
          <a:p>
            <a:r>
              <a:rPr lang="en-US" b="1" dirty="0">
                <a:latin typeface="AvenirLTW01"/>
              </a:rPr>
              <a:t>Figure 3</a:t>
            </a:r>
            <a:r>
              <a:rPr lang="en-US" dirty="0">
                <a:latin typeface="AvenirLTW01"/>
              </a:rPr>
              <a:t> shows a longitudinal wave in a spring toy. When the left hand pulls on the toy, the result is a series of stretches and compressions. 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Gaps between compressions are called rarefactions. Energy moves to the right along the toy.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438198" y="231107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395</a:t>
            </a:r>
          </a:p>
        </p:txBody>
      </p:sp>
    </p:spTree>
    <p:extLst>
      <p:ext uri="{BB962C8B-B14F-4D97-AF65-F5344CB8AC3E}">
        <p14:creationId xmlns:p14="http://schemas.microsoft.com/office/powerpoint/2010/main" val="103561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145614"/>
            <a:ext cx="10287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Surface Waves</a:t>
            </a:r>
          </a:p>
          <a:p>
            <a:pPr fontAlgn="base"/>
            <a:endParaRPr lang="en-US" sz="3200" b="1" dirty="0">
              <a:solidFill>
                <a:srgbClr val="FF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venirLTW01"/>
              </a:rPr>
              <a:t> </a:t>
            </a:r>
          </a:p>
          <a:p>
            <a:pPr fontAlgn="base"/>
            <a:r>
              <a:rPr lang="en-US" dirty="0">
                <a:latin typeface="AvenirLTW01"/>
              </a:rPr>
              <a:t>Combinations of transverse and longitudinal waves are called surface waves. For example, an ocean wave travels at the surface of water.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The up-and-down and back-and-forth movements combine to make each particle of water move in a circle, as shown in </a:t>
            </a:r>
            <a:r>
              <a:rPr lang="en-US" b="1" dirty="0">
                <a:latin typeface="inherit"/>
              </a:rPr>
              <a:t>Figure 4</a:t>
            </a:r>
            <a:r>
              <a:rPr lang="en-US" dirty="0">
                <a:latin typeface="AvenirLTW01"/>
              </a:rPr>
              <a:t>.</a:t>
            </a:r>
            <a:endParaRPr lang="en-US" b="0" i="0" dirty="0">
              <a:effectLst/>
              <a:latin typeface="AvenirLTW01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981325"/>
            <a:ext cx="9610725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249140"/>
            <a:ext cx="5314950" cy="9224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80223" y="249140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395</a:t>
            </a:r>
          </a:p>
        </p:txBody>
      </p:sp>
    </p:spTree>
    <p:extLst>
      <p:ext uri="{BB962C8B-B14F-4D97-AF65-F5344CB8AC3E}">
        <p14:creationId xmlns:p14="http://schemas.microsoft.com/office/powerpoint/2010/main" val="336067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635" y="177284"/>
            <a:ext cx="4109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200" b="1" dirty="0">
                <a:solidFill>
                  <a:srgbClr val="CF4806"/>
                </a:solidFill>
                <a:latin typeface="AvenirLTW01"/>
              </a:rPr>
              <a:t>Properties of Waves</a:t>
            </a:r>
            <a:endParaRPr lang="en-US" sz="3200" b="1" i="0" dirty="0">
              <a:solidFill>
                <a:srgbClr val="CF4806"/>
              </a:solidFill>
              <a:effectLst/>
              <a:latin typeface="AvenirLTW01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425" y="890885"/>
            <a:ext cx="1055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LTW01"/>
              </a:rPr>
              <a:t>All waves have three other properties: wavelength, frequency, and speed. These properties are all related to one another.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0075" y="1352550"/>
            <a:ext cx="1021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Wavelength</a:t>
            </a:r>
          </a:p>
          <a:p>
            <a:r>
              <a:rPr lang="en-US" dirty="0">
                <a:latin typeface="AvenirLTW01"/>
              </a:rPr>
              <a:t>all waves have three other properties: wavelength, frequency, and speed. These properties are all related to one another</a:t>
            </a:r>
            <a:r>
              <a:rPr lang="en-US" dirty="0">
                <a:solidFill>
                  <a:srgbClr val="000000"/>
                </a:solidFill>
                <a:latin typeface="AvenirLTW01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0" y="5335273"/>
            <a:ext cx="918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LTW01"/>
              </a:rPr>
              <a:t>All waves have amplitude, wavelength, frequency, and speed. After you read about these properties, answer the questions on the image</a:t>
            </a:r>
            <a:r>
              <a:rPr lang="en-US" dirty="0">
                <a:solidFill>
                  <a:srgbClr val="000000"/>
                </a:solidFill>
                <a:latin typeface="AvenirLTW01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2486025"/>
            <a:ext cx="11096625" cy="284924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514398" y="219075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396</a:t>
            </a:r>
          </a:p>
        </p:txBody>
      </p:sp>
    </p:spTree>
    <p:extLst>
      <p:ext uri="{BB962C8B-B14F-4D97-AF65-F5344CB8AC3E}">
        <p14:creationId xmlns:p14="http://schemas.microsoft.com/office/powerpoint/2010/main" val="72432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11889"/>
            <a:ext cx="1163002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Frequency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AvenirLTW01"/>
              </a:rPr>
              <a:t> </a:t>
            </a:r>
            <a:r>
              <a:rPr lang="en-US" dirty="0">
                <a:latin typeface="AvenirLTW01"/>
              </a:rPr>
              <a:t>The number of times a wave repeats in a given amount of time is called its </a:t>
            </a:r>
            <a:r>
              <a:rPr lang="en-US" b="1" u="sng" dirty="0">
                <a:latin typeface="inherit"/>
                <a:hlinkClick r:id="rId2"/>
              </a:rPr>
              <a:t>frequency</a:t>
            </a:r>
            <a:r>
              <a:rPr lang="en-US" dirty="0">
                <a:latin typeface="AvenirLTW01"/>
              </a:rPr>
              <a:t>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For example, if you make waves on a rope so that one wave passes by a point every second, the frequency is </a:t>
            </a:r>
          </a:p>
          <a:p>
            <a:pPr fontAlgn="base"/>
            <a:r>
              <a:rPr lang="en-US" dirty="0">
                <a:latin typeface="AvenirLTW01"/>
              </a:rPr>
              <a:t>1 wave per second.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Frequency is measured in units called hertz (Hz). A wave that occurs every second has a frequency of 1 Hz. If two waves pass by in a second, the frequency is 2 Hz.</a:t>
            </a:r>
            <a:endParaRPr lang="en-US" b="0" i="0" dirty="0">
              <a:effectLst/>
              <a:latin typeface="AvenirLTW01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2992661"/>
            <a:ext cx="10639424" cy="1707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8" y="4927192"/>
            <a:ext cx="10639424" cy="1562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581073" y="287240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396</a:t>
            </a:r>
          </a:p>
        </p:txBody>
      </p:sp>
    </p:spTree>
    <p:extLst>
      <p:ext uri="{BB962C8B-B14F-4D97-AF65-F5344CB8AC3E}">
        <p14:creationId xmlns:p14="http://schemas.microsoft.com/office/powerpoint/2010/main" val="284729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69608" y="369897"/>
            <a:ext cx="3816717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443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Speed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venirLTW01"/>
              </a:rPr>
              <a:t>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venirLTW01"/>
              </a:rPr>
              <a:t>The speed of a wave is determined by the distance it travels in a certain amount of time. Different waves have different speeds.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venirLTW01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venirLTW01"/>
              </a:rPr>
              <a:t> For instance, a light wave travels almost a million times faster than a sound wave travels through air! Waves also travel at different speeds through different materials.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venirLTW01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venirLTW01"/>
              </a:rPr>
              <a:t> For example, light travels faster through water than through glass.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venirLTW01"/>
              </a:rPr>
              <a:t>Sound travels more than three times faster through water than through air.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6" y="4162425"/>
            <a:ext cx="6438898" cy="176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6" y="389735"/>
            <a:ext cx="6210300" cy="33726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905325" y="182792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397</a:t>
            </a:r>
          </a:p>
        </p:txBody>
      </p:sp>
    </p:spTree>
    <p:extLst>
      <p:ext uri="{BB962C8B-B14F-4D97-AF65-F5344CB8AC3E}">
        <p14:creationId xmlns:p14="http://schemas.microsoft.com/office/powerpoint/2010/main" val="97640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349" y="0"/>
            <a:ext cx="1094422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Wave Energy</a:t>
            </a:r>
          </a:p>
          <a:p>
            <a:pPr fontAlgn="base"/>
            <a:endParaRPr lang="en-US" sz="3200" b="1" dirty="0">
              <a:solidFill>
                <a:srgbClr val="FF0000"/>
              </a:solidFill>
            </a:endParaRPr>
          </a:p>
          <a:p>
            <a:pPr fontAlgn="base"/>
            <a:r>
              <a:rPr lang="en-US" dirty="0">
                <a:latin typeface="AvenirLTW01"/>
              </a:rPr>
              <a:t>Waves transmit energy from place to place.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The amount of energy they transmit depends on how much energy was input by the original source of the vibration.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 Faster vibrations transmit more energy.</a:t>
            </a:r>
          </a:p>
          <a:p>
            <a:pPr fontAlgn="base"/>
            <a:r>
              <a:rPr lang="en-US" dirty="0">
                <a:latin typeface="AvenirLTW01"/>
              </a:rPr>
              <a:t>Larger amplitude vibrations also transmit more energy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In mathematical terms, a wave’s energy is directly proportional to frequency. When the frequency of the wave doubles, the energy also doubles.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So, if you shake a rope up and down twice as fast, you transmit twice as much energy down the length of the rope.</a:t>
            </a:r>
          </a:p>
          <a:p>
            <a:pPr fontAlgn="base"/>
            <a:endParaRPr lang="en-US" dirty="0">
              <a:solidFill>
                <a:srgbClr val="000000"/>
              </a:solidFill>
              <a:latin typeface="AvenirLTW01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5143500"/>
            <a:ext cx="10572749" cy="1343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43023" y="220565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398</a:t>
            </a:r>
          </a:p>
        </p:txBody>
      </p:sp>
    </p:spTree>
    <p:extLst>
      <p:ext uri="{BB962C8B-B14F-4D97-AF65-F5344CB8AC3E}">
        <p14:creationId xmlns:p14="http://schemas.microsoft.com/office/powerpoint/2010/main" val="198920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725" y="189637"/>
            <a:ext cx="61626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Wave Energy</a:t>
            </a:r>
          </a:p>
          <a:p>
            <a:pPr fontAlgn="base"/>
            <a:endParaRPr lang="en-US" sz="3200" b="1" dirty="0">
              <a:solidFill>
                <a:srgbClr val="FF0000"/>
              </a:solidFill>
            </a:endParaRPr>
          </a:p>
          <a:p>
            <a:pPr fontAlgn="base"/>
            <a:r>
              <a:rPr lang="en-US" dirty="0">
                <a:latin typeface="AvenirLTW01"/>
              </a:rPr>
              <a:t>Mathematically, a wave’s energy is also proportional to the square of its amplitude.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For instance, if you shake a rope to make waves and then move your hand three times as high with each shake, the wave energy increases by a factor of 3 times 3, or nine! Like other forms of energy, a wave’s energy is measured in units called joules (J).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5143500"/>
            <a:ext cx="10572749" cy="134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733425"/>
            <a:ext cx="5172075" cy="406440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71598" y="189637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398</a:t>
            </a:r>
          </a:p>
        </p:txBody>
      </p:sp>
    </p:spTree>
    <p:extLst>
      <p:ext uri="{BB962C8B-B14F-4D97-AF65-F5344CB8AC3E}">
        <p14:creationId xmlns:p14="http://schemas.microsoft.com/office/powerpoint/2010/main" val="319779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454" y="866774"/>
            <a:ext cx="4572368" cy="4349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06879"/>
            <a:ext cx="62103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Wave Energy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000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venirLTW01"/>
              </a:rPr>
              <a:t>To calculate a wave’s speed,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venirLTW01"/>
              </a:rPr>
              <a:t>divide the distance it travels by the time it takes to travel that distance.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venirLTW01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venirLTW01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venirLTW01"/>
              </a:rPr>
              <a:t>You can also find a wave’s speed if you know its wavelength and frequency—just multiply wavelength times frequency.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AvenirLTW01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6C4099"/>
                </a:solidFill>
                <a:latin typeface="MathJax_Main-bold"/>
              </a:rPr>
              <a:t>Wave speed</a:t>
            </a:r>
            <a:r>
              <a:rPr lang="en-US" altLang="en-US" sz="2800" dirty="0">
                <a:solidFill>
                  <a:srgbClr val="000000"/>
                </a:solidFill>
                <a:latin typeface="MathJax_Main-bold"/>
              </a:rPr>
              <a:t>=</a:t>
            </a:r>
            <a:r>
              <a:rPr lang="en-US" altLang="en-US" sz="2800" dirty="0" err="1">
                <a:solidFill>
                  <a:srgbClr val="3165DD"/>
                </a:solidFill>
                <a:latin typeface="MathJax_Main-bold"/>
              </a:rPr>
              <a:t>Wavelength</a:t>
            </a:r>
            <a:r>
              <a:rPr lang="en-US" altLang="en-US" sz="2800" dirty="0" err="1">
                <a:solidFill>
                  <a:srgbClr val="000000"/>
                </a:solidFill>
                <a:latin typeface="MathJax_Main-bold"/>
              </a:rPr>
              <a:t>×</a:t>
            </a:r>
            <a:r>
              <a:rPr lang="en-US" altLang="en-US" sz="2800" dirty="0" err="1">
                <a:solidFill>
                  <a:srgbClr val="D5008B"/>
                </a:solidFill>
                <a:latin typeface="MathJax_Main-bold"/>
              </a:rPr>
              <a:t>Frequency</a:t>
            </a:r>
            <a:endParaRPr lang="en-US" alt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828723" y="182465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398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1946" y="5568434"/>
            <a:ext cx="4812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https://www.youtube.com/watch?v=RVyHkV3wIyk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8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1D2A-A4AE-44CD-A330-A576AC1B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0830-74C0-453D-8445-075CA68C6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086B8A-7878-4081-95A5-A0C1BC691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88" y="-146245"/>
            <a:ext cx="7363846" cy="700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685799"/>
            <a:ext cx="10058399" cy="54578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34699" y="271913"/>
            <a:ext cx="991402" cy="41388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399</a:t>
            </a:r>
          </a:p>
        </p:txBody>
      </p:sp>
    </p:spTree>
    <p:extLst>
      <p:ext uri="{BB962C8B-B14F-4D97-AF65-F5344CB8AC3E}">
        <p14:creationId xmlns:p14="http://schemas.microsoft.com/office/powerpoint/2010/main" val="161482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72950" y="4610501"/>
            <a:ext cx="4256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1D42A5"/>
                </a:solidFill>
                <a:latin typeface="inherit"/>
              </a:rPr>
              <a:t>World of Waves</a:t>
            </a:r>
            <a:r>
              <a:rPr lang="en-US" b="1" dirty="0"/>
              <a:t> </a:t>
            </a:r>
            <a:r>
              <a:rPr lang="en-US" b="1" dirty="0">
                <a:latin typeface="inherit"/>
              </a:rPr>
              <a:t>Figure 1</a:t>
            </a:r>
            <a:endParaRPr lang="en-US" b="1" dirty="0"/>
          </a:p>
          <a:p>
            <a:pPr fontAlgn="base"/>
            <a:r>
              <a:rPr lang="en-US" dirty="0">
                <a:latin typeface="inherit"/>
              </a:rPr>
              <a:t>A </a:t>
            </a:r>
            <a:r>
              <a:rPr lang="en-US" dirty="0" err="1">
                <a:latin typeface="inherit"/>
              </a:rPr>
              <a:t>tsunameter</a:t>
            </a:r>
            <a:r>
              <a:rPr lang="en-US" dirty="0">
                <a:latin typeface="inherit"/>
              </a:rPr>
              <a:t> is a buoy anchored to the ocean floor. It detects extremely large waves called tsunamis and sends a radio signal to warn people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58136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>Types of Waves</a:t>
            </a:r>
          </a:p>
          <a:p>
            <a:r>
              <a:rPr lang="en-US" b="1" dirty="0">
                <a:latin typeface="AvenirLTW01"/>
              </a:rPr>
              <a:t>Figure 1</a:t>
            </a:r>
            <a:r>
              <a:rPr lang="en-US" dirty="0">
                <a:latin typeface="AvenirLTW01"/>
              </a:rPr>
              <a:t> shows several different types of waves at work. Ocean waves cause the buoy to bob in the water.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 If a seafloor sensor detects a wave called a tsunami (</a:t>
            </a:r>
            <a:r>
              <a:rPr lang="en-US" dirty="0" err="1">
                <a:latin typeface="AvenirLTW01"/>
              </a:rPr>
              <a:t>soo</a:t>
            </a:r>
            <a:r>
              <a:rPr lang="en-US" dirty="0">
                <a:latin typeface="AvenirLTW01"/>
              </a:rPr>
              <a:t> NAH </a:t>
            </a:r>
            <a:r>
              <a:rPr lang="en-US" dirty="0" err="1">
                <a:latin typeface="AvenirLTW01"/>
              </a:rPr>
              <a:t>mee</a:t>
            </a:r>
            <a:r>
              <a:rPr lang="en-US" dirty="0">
                <a:latin typeface="AvenirLTW01"/>
              </a:rPr>
              <a:t>), it sends a signal to the buoy, which then sends a radio signal to a satellite orbiting Earth. 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The signal gets relayed to scientists, who can then warn coastal communities. The sunlight that lights this scene is also made of waves.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82090"/>
            <a:ext cx="6323045" cy="432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8" y="3657601"/>
            <a:ext cx="5303169" cy="29549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501163" y="-9625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Pg:393</a:t>
            </a:r>
          </a:p>
        </p:txBody>
      </p:sp>
    </p:spTree>
    <p:extLst>
      <p:ext uri="{BB962C8B-B14F-4D97-AF65-F5344CB8AC3E}">
        <p14:creationId xmlns:p14="http://schemas.microsoft.com/office/powerpoint/2010/main" val="310799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362074"/>
            <a:ext cx="102108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4" y="0"/>
            <a:ext cx="45815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3300"/>
                </a:solidFill>
              </a:rPr>
              <a:t>Types of Waves</a:t>
            </a:r>
          </a:p>
          <a:p>
            <a:pPr fontAlgn="base"/>
            <a:endParaRPr lang="en-US" b="1" dirty="0">
              <a:solidFill>
                <a:srgbClr val="FF3300"/>
              </a:solidFill>
            </a:endParaRPr>
          </a:p>
          <a:p>
            <a:pPr fontAlgn="base"/>
            <a:endParaRPr lang="en-US" b="1" dirty="0">
              <a:solidFill>
                <a:srgbClr val="FF3300"/>
              </a:solidFill>
            </a:endParaRPr>
          </a:p>
          <a:p>
            <a:pPr fontAlgn="base"/>
            <a:r>
              <a:rPr lang="en-US" dirty="0">
                <a:latin typeface="AvenirLTW01"/>
              </a:rPr>
              <a:t>When you think of a wave, you probably picture a surface wave on the ocean.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Actually, a </a:t>
            </a:r>
            <a:r>
              <a:rPr lang="en-US" b="1" u="sng" dirty="0">
                <a:latin typeface="inherit"/>
                <a:hlinkClick r:id="rId2"/>
              </a:rPr>
              <a:t>wave</a:t>
            </a:r>
            <a:r>
              <a:rPr lang="en-US" dirty="0">
                <a:latin typeface="AvenirLTW01"/>
              </a:rPr>
              <a:t> is any disturbance that transfers energy from place to place. An ocean wave is one type of wave called a </a:t>
            </a:r>
            <a:r>
              <a:rPr lang="en-US" b="1" u="sng" dirty="0">
                <a:latin typeface="inherit"/>
                <a:hlinkClick r:id="rId3"/>
              </a:rPr>
              <a:t>mechanical wave</a:t>
            </a:r>
            <a:r>
              <a:rPr lang="en-US" dirty="0">
                <a:latin typeface="AvenirLTW01"/>
              </a:rPr>
              <a:t>, meaning it moves through some type of matter.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The matter a wave travels through is called a </a:t>
            </a:r>
            <a:r>
              <a:rPr lang="en-US" b="1" u="sng" dirty="0">
                <a:latin typeface="inherit"/>
                <a:hlinkClick r:id="rId4"/>
              </a:rPr>
              <a:t>medium</a:t>
            </a:r>
            <a:r>
              <a:rPr lang="en-US" dirty="0">
                <a:latin typeface="AvenirLTW01"/>
              </a:rPr>
              <a:t>. </a:t>
            </a:r>
          </a:p>
          <a:p>
            <a:pPr fontAlgn="base"/>
            <a:endParaRPr lang="en-US" dirty="0">
              <a:latin typeface="AvenirLTW01"/>
            </a:endParaRPr>
          </a:p>
          <a:p>
            <a:pPr fontAlgn="base"/>
            <a:r>
              <a:rPr lang="en-US" dirty="0">
                <a:latin typeface="AvenirLTW01"/>
              </a:rPr>
              <a:t>A mechanical wave cannot travel through a </a:t>
            </a:r>
            <a:r>
              <a:rPr lang="en-US" b="1" u="sng" dirty="0">
                <a:latin typeface="inherit"/>
                <a:hlinkClick r:id="rId5"/>
              </a:rPr>
              <a:t>vacuum</a:t>
            </a:r>
            <a:r>
              <a:rPr lang="en-US" dirty="0">
                <a:latin typeface="AvenirLTW01"/>
              </a:rPr>
              <a:t>, such as space</a:t>
            </a:r>
            <a:r>
              <a:rPr lang="en-US" dirty="0">
                <a:solidFill>
                  <a:srgbClr val="000000"/>
                </a:solidFill>
                <a:latin typeface="AvenirLTW01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venirLTW01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597" y="221432"/>
            <a:ext cx="7115175" cy="3580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199" y="3895524"/>
            <a:ext cx="7075371" cy="26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10327909" y="317634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Pg:393</a:t>
            </a:r>
          </a:p>
        </p:txBody>
      </p:sp>
    </p:spTree>
    <p:extLst>
      <p:ext uri="{BB962C8B-B14F-4D97-AF65-F5344CB8AC3E}">
        <p14:creationId xmlns:p14="http://schemas.microsoft.com/office/powerpoint/2010/main" val="413182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672" y="0"/>
            <a:ext cx="473883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>Types of Waves</a:t>
            </a:r>
          </a:p>
          <a:p>
            <a:endParaRPr lang="en-US" sz="3200" b="1" dirty="0">
              <a:solidFill>
                <a:srgbClr val="FF3300"/>
              </a:solidFill>
            </a:endParaRPr>
          </a:p>
          <a:p>
            <a:endParaRPr lang="en-US" sz="3200" b="1" dirty="0">
              <a:solidFill>
                <a:srgbClr val="FF3300"/>
              </a:solidFill>
            </a:endParaRPr>
          </a:p>
          <a:p>
            <a:endParaRPr lang="en-US" sz="3200" b="1" dirty="0">
              <a:solidFill>
                <a:srgbClr val="FF3300"/>
              </a:solidFill>
            </a:endParaRPr>
          </a:p>
          <a:p>
            <a:r>
              <a:rPr lang="en-US" dirty="0">
                <a:latin typeface="AvenirLTW01"/>
              </a:rPr>
              <a:t>Sound waves are another type of mechanical wave. 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Sound can travel through the ocean, but it can also travel through a solid object, such as a piece of metal, or a gas, such as the air.</a:t>
            </a:r>
          </a:p>
          <a:p>
            <a:endParaRPr lang="en-US" dirty="0">
              <a:latin typeface="AvenirLTW01"/>
            </a:endParaRPr>
          </a:p>
          <a:p>
            <a:endParaRPr lang="en-US" dirty="0">
              <a:latin typeface="AvenirLTW01"/>
            </a:endParaRP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 It cannot travel through a vacuum such as space.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3" y="943277"/>
            <a:ext cx="5979696" cy="47132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04911" y="163630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393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050" y="5674042"/>
            <a:ext cx="48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https://www.youtube.com/watch?v=GkNJvZINSEY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1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46201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</a:rPr>
              <a:t>Types of Waves</a:t>
            </a:r>
          </a:p>
          <a:p>
            <a:endParaRPr lang="en-US" dirty="0">
              <a:solidFill>
                <a:srgbClr val="000000"/>
              </a:solidFill>
              <a:latin typeface="AvenirLTW01"/>
            </a:endParaRPr>
          </a:p>
          <a:p>
            <a:r>
              <a:rPr lang="en-US" dirty="0">
                <a:latin typeface="AvenirLTW01"/>
              </a:rPr>
              <a:t>Another type of wave is an electromagnetic wave</a:t>
            </a:r>
            <a:r>
              <a:rPr lang="en-US" sz="2000" dirty="0">
                <a:latin typeface="AvenirLTW01"/>
              </a:rPr>
              <a:t>.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 This type of wave transfers </a:t>
            </a:r>
            <a:r>
              <a:rPr lang="en-US" b="1" u="sng" dirty="0">
                <a:latin typeface="AvenirLTW01"/>
                <a:hlinkClick r:id="rId2"/>
              </a:rPr>
              <a:t>electromagnetic radiation</a:t>
            </a:r>
            <a:r>
              <a:rPr lang="en-US" dirty="0">
                <a:latin typeface="AvenirLTW01"/>
              </a:rPr>
              <a:t>, </a:t>
            </a:r>
          </a:p>
          <a:p>
            <a:r>
              <a:rPr lang="en-US" dirty="0">
                <a:latin typeface="AvenirLTW01"/>
              </a:rPr>
              <a:t>a type of energy. </a:t>
            </a:r>
          </a:p>
          <a:p>
            <a:endParaRPr lang="en-US" dirty="0">
              <a:latin typeface="AvenirLTW01"/>
            </a:endParaRPr>
          </a:p>
          <a:p>
            <a:endParaRPr lang="en-US" dirty="0">
              <a:latin typeface="AvenirLTW01"/>
            </a:endParaRPr>
          </a:p>
          <a:p>
            <a:r>
              <a:rPr lang="en-US" sz="2000" dirty="0">
                <a:latin typeface="+mj-lt"/>
              </a:rPr>
              <a:t>Examples of electromagnetic radiation include visible light, radio waves, X-rays, and microwaves. Like a mechanical wave, electromagnetic waves transfer energy. However, electromagnetic waves are unique in that they can travel without a medium.</a:t>
            </a:r>
          </a:p>
          <a:p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9929" y="154625"/>
            <a:ext cx="4736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https://www.youtube.com/watch?v=VrZr4g3hYnE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32" y="991403"/>
            <a:ext cx="6910939" cy="489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10565329" y="72191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393</a:t>
            </a:r>
          </a:p>
        </p:txBody>
      </p:sp>
    </p:spTree>
    <p:extLst>
      <p:ext uri="{BB962C8B-B14F-4D97-AF65-F5344CB8AC3E}">
        <p14:creationId xmlns:p14="http://schemas.microsoft.com/office/powerpoint/2010/main" val="236785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744" y="0"/>
            <a:ext cx="914570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Transverse Waves</a:t>
            </a:r>
          </a:p>
          <a:p>
            <a:pPr fontAlgn="base"/>
            <a:endParaRPr lang="en-US" sz="3200" b="1" dirty="0">
              <a:solidFill>
                <a:srgbClr val="FF0000"/>
              </a:solidFill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AvenirLTW01"/>
              </a:rPr>
              <a:t> </a:t>
            </a:r>
            <a:r>
              <a:rPr lang="en-US" sz="2000" dirty="0">
                <a:latin typeface="AvenirLTW01"/>
              </a:rPr>
              <a:t>Waves can be classified by how energy is transmitted. </a:t>
            </a:r>
          </a:p>
          <a:p>
            <a:pPr fontAlgn="base"/>
            <a:endParaRPr lang="en-US" sz="2000" dirty="0">
              <a:latin typeface="AvenirLTW01"/>
            </a:endParaRPr>
          </a:p>
          <a:p>
            <a:pPr fontAlgn="base"/>
            <a:endParaRPr lang="en-US" sz="2000" dirty="0">
              <a:latin typeface="AvenirLTW01"/>
            </a:endParaRPr>
          </a:p>
          <a:p>
            <a:pPr fontAlgn="base"/>
            <a:r>
              <a:rPr lang="en-US" sz="2000" dirty="0">
                <a:latin typeface="AvenirLTW01"/>
              </a:rPr>
              <a:t>Energy is transmitted through a medium by mechanical waves. Electromagnetic waves are capable of transmitting energy through empty space.</a:t>
            </a:r>
          </a:p>
          <a:p>
            <a:pPr fontAlgn="base"/>
            <a:endParaRPr lang="en-US" sz="2000" dirty="0">
              <a:latin typeface="AvenirLTW01"/>
            </a:endParaRPr>
          </a:p>
          <a:p>
            <a:pPr fontAlgn="base"/>
            <a:endParaRPr lang="en-US" sz="2000" b="0" i="0" dirty="0">
              <a:solidFill>
                <a:srgbClr val="000000"/>
              </a:solidFill>
              <a:effectLst/>
              <a:latin typeface="AvenirLTW01"/>
            </a:endParaRPr>
          </a:p>
          <a:p>
            <a:pPr fontAlgn="base"/>
            <a:r>
              <a:rPr lang="en-US" sz="2000" dirty="0"/>
              <a:t>Waves can also be classified by how the particles in a disturbance vibrate. A mechanical wave begins when a source of energy causes a medium to vibrate.</a:t>
            </a:r>
            <a:endParaRPr lang="en-US" sz="2000" b="0" i="0" dirty="0">
              <a:solidFill>
                <a:srgbClr val="000000"/>
              </a:solidFill>
              <a:effectLst/>
              <a:latin typeface="AvenirLTW01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3981450"/>
            <a:ext cx="9182100" cy="18572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29850" y="135857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394</a:t>
            </a:r>
          </a:p>
        </p:txBody>
      </p:sp>
    </p:spTree>
    <p:extLst>
      <p:ext uri="{BB962C8B-B14F-4D97-AF65-F5344CB8AC3E}">
        <p14:creationId xmlns:p14="http://schemas.microsoft.com/office/powerpoint/2010/main" val="39259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259" y="313354"/>
            <a:ext cx="416773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Transverse Waves</a:t>
            </a:r>
          </a:p>
          <a:p>
            <a:r>
              <a:rPr lang="en-US" dirty="0">
                <a:latin typeface="AvenirLTW01"/>
              </a:rPr>
              <a:t>The direction of the vibration determines what type of mechanical wave is produced.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 A </a:t>
            </a:r>
            <a:r>
              <a:rPr lang="en-US" b="1" u="sng" dirty="0">
                <a:latin typeface="AvenirLTW01"/>
                <a:hlinkClick r:id="rId2"/>
              </a:rPr>
              <a:t>transverse wave</a:t>
            </a:r>
            <a:r>
              <a:rPr lang="en-US" dirty="0">
                <a:latin typeface="AvenirLTW01"/>
              </a:rPr>
              <a:t> travels perpendicular (at right angles) to the direction of the source’s motion.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 The person in </a:t>
            </a:r>
            <a:r>
              <a:rPr lang="en-US" b="1" dirty="0">
                <a:latin typeface="AvenirLTW01"/>
              </a:rPr>
              <a:t>Figure 2</a:t>
            </a:r>
            <a:r>
              <a:rPr lang="en-US" dirty="0">
                <a:latin typeface="AvenirLTW01"/>
              </a:rPr>
              <a:t> is using his arms to make up-and-down vibrations in two ropes. 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Each particle of the rope moves up and down. The direction of the waves he’s producing, though, is perpendicular to that up-and-down motion.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 The energy travels toward the far ends of the ropes.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0981"/>
            <a:ext cx="7295949" cy="55340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57248" y="73274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394</a:t>
            </a:r>
          </a:p>
        </p:txBody>
      </p:sp>
    </p:spTree>
    <p:extLst>
      <p:ext uri="{BB962C8B-B14F-4D97-AF65-F5344CB8AC3E}">
        <p14:creationId xmlns:p14="http://schemas.microsoft.com/office/powerpoint/2010/main" val="24370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425" y="179338"/>
            <a:ext cx="48577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Transverse Waves</a:t>
            </a:r>
          </a:p>
          <a:p>
            <a:endParaRPr lang="en-US" dirty="0">
              <a:solidFill>
                <a:srgbClr val="000000"/>
              </a:solidFill>
              <a:latin typeface="AvenirLTW01"/>
            </a:endParaRPr>
          </a:p>
          <a:p>
            <a:r>
              <a:rPr lang="en-US" dirty="0">
                <a:latin typeface="AvenirLTW01"/>
              </a:rPr>
              <a:t>The curved shape of the rope indicates the main features of a transverse wave.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 The high point of a wave is its crest, and the low point is the trough. Halfway between the crest and trough is the wave’s resting position. 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The distance between the highest crest and the resting position marks the wave’s </a:t>
            </a:r>
            <a:r>
              <a:rPr lang="en-US" b="1" u="sng" dirty="0">
                <a:latin typeface="AvenirLTW01"/>
                <a:hlinkClick r:id="rId2"/>
              </a:rPr>
              <a:t>amplitude</a:t>
            </a:r>
            <a:r>
              <a:rPr lang="en-US" dirty="0">
                <a:latin typeface="AvenirLTW01"/>
              </a:rPr>
              <a:t>. </a:t>
            </a:r>
          </a:p>
          <a:p>
            <a:endParaRPr lang="en-US" dirty="0">
              <a:latin typeface="AvenirLTW01"/>
            </a:endParaRPr>
          </a:p>
          <a:p>
            <a:r>
              <a:rPr lang="en-US" dirty="0">
                <a:latin typeface="AvenirLTW01"/>
              </a:rPr>
              <a:t>In general, the amplitude of a wave is the maximum distance the medium vibrates from the rest position.</a:t>
            </a:r>
          </a:p>
          <a:p>
            <a:endParaRPr lang="en-US" dirty="0">
              <a:solidFill>
                <a:srgbClr val="000000"/>
              </a:solidFill>
              <a:latin typeface="AvenirLTW01"/>
            </a:endParaRPr>
          </a:p>
          <a:p>
            <a:endParaRPr lang="en-US" dirty="0">
              <a:solidFill>
                <a:srgbClr val="000000"/>
              </a:solidFill>
              <a:latin typeface="AvenirLTW01"/>
            </a:endParaRPr>
          </a:p>
          <a:p>
            <a:r>
              <a:rPr lang="en-US" dirty="0">
                <a:latin typeface="AvenirLTW01"/>
              </a:rPr>
              <a:t>Electromagnetic waves, such as sunlight, are also transverse waves.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847724"/>
            <a:ext cx="6715125" cy="42576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85798" y="149126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394</a:t>
            </a:r>
          </a:p>
        </p:txBody>
      </p:sp>
    </p:spTree>
    <p:extLst>
      <p:ext uri="{BB962C8B-B14F-4D97-AF65-F5344CB8AC3E}">
        <p14:creationId xmlns:p14="http://schemas.microsoft.com/office/powerpoint/2010/main" val="246140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257086"/>
            <a:ext cx="982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FF0000"/>
                </a:solidFill>
                <a:latin typeface="inherit"/>
              </a:rPr>
              <a:t>Transverse Waves</a:t>
            </a:r>
            <a:r>
              <a:rPr lang="en-US" b="1" dirty="0"/>
              <a:t> </a:t>
            </a:r>
            <a:r>
              <a:rPr lang="en-US" b="1" dirty="0">
                <a:solidFill>
                  <a:srgbClr val="0070C0"/>
                </a:solidFill>
                <a:latin typeface="inherit"/>
              </a:rPr>
              <a:t>Figure 2</a:t>
            </a:r>
            <a:endParaRPr lang="en-US" b="1" dirty="0">
              <a:solidFill>
                <a:srgbClr val="0070C0"/>
              </a:solidFill>
            </a:endParaRPr>
          </a:p>
          <a:p>
            <a:pPr fontAlgn="base"/>
            <a:r>
              <a:rPr lang="en-US" dirty="0">
                <a:latin typeface="inherit"/>
              </a:rPr>
              <a:t>Use arrows to indicate the direction the rope is vibrating and the direction energy is flowing. Label a crest and a trough, and indicate the amplitude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476374"/>
            <a:ext cx="9520238" cy="46386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342948" y="256997"/>
            <a:ext cx="991402" cy="413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Pg</a:t>
            </a:r>
            <a:r>
              <a:rPr lang="en-US" dirty="0"/>
              <a:t> 394</a:t>
            </a:r>
          </a:p>
        </p:txBody>
      </p:sp>
    </p:spTree>
    <p:extLst>
      <p:ext uri="{BB962C8B-B14F-4D97-AF65-F5344CB8AC3E}">
        <p14:creationId xmlns:p14="http://schemas.microsoft.com/office/powerpoint/2010/main" val="1932591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523</TotalTime>
  <Words>1379</Words>
  <Application>Microsoft Office PowerPoint</Application>
  <PresentationFormat>Widescreen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AvenirLTW01</vt:lpstr>
      <vt:lpstr>inherit</vt:lpstr>
      <vt:lpstr>MathJax_Main-bold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 TECH</dc:creator>
  <cp:lastModifiedBy>Best Techology</cp:lastModifiedBy>
  <cp:revision>36</cp:revision>
  <dcterms:created xsi:type="dcterms:W3CDTF">2021-02-10T16:40:49Z</dcterms:created>
  <dcterms:modified xsi:type="dcterms:W3CDTF">2024-01-16T05:28:46Z</dcterms:modified>
</cp:coreProperties>
</file>