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49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94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BB3E59C-4E3A-4264-B3E1-682FF2BE7BF3}"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388368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12380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304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375139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59570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127870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84301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280412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411383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B3E59C-4E3A-4264-B3E1-682FF2BE7BF3}"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364951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B3E59C-4E3A-4264-B3E1-682FF2BE7BF3}"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230608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B3E59C-4E3A-4264-B3E1-682FF2BE7BF3}"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231836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B3E59C-4E3A-4264-B3E1-682FF2BE7BF3}"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145923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3E59C-4E3A-4264-B3E1-682FF2BE7BF3}"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89766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B3E59C-4E3A-4264-B3E1-682FF2BE7BF3}"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389974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B3E59C-4E3A-4264-B3E1-682FF2BE7BF3}"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A5F0-F020-4335-87CE-8E2059E04F73}" type="slidenum">
              <a:rPr lang="en-US" smtClean="0"/>
              <a:t>‹#›</a:t>
            </a:fld>
            <a:endParaRPr lang="en-US"/>
          </a:p>
        </p:txBody>
      </p:sp>
    </p:spTree>
    <p:extLst>
      <p:ext uri="{BB962C8B-B14F-4D97-AF65-F5344CB8AC3E}">
        <p14:creationId xmlns:p14="http://schemas.microsoft.com/office/powerpoint/2010/main" val="238632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BB3E59C-4E3A-4264-B3E1-682FF2BE7BF3}" type="datetimeFigureOut">
              <a:rPr lang="en-US" smtClean="0"/>
              <a:t>1/30/2024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398A5F0-F020-4335-87CE-8E2059E04F73}" type="slidenum">
              <a:rPr lang="en-US" smtClean="0"/>
              <a:t>‹#›</a:t>
            </a:fld>
            <a:endParaRPr lang="en-US"/>
          </a:p>
        </p:txBody>
      </p:sp>
    </p:spTree>
    <p:extLst>
      <p:ext uri="{BB962C8B-B14F-4D97-AF65-F5344CB8AC3E}">
        <p14:creationId xmlns:p14="http://schemas.microsoft.com/office/powerpoint/2010/main" val="363019259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SA4gfiahN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F4cvbAYjwI"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youtube.com/watch?v=3Br66N7QHp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EL87lznGrg&amp;t=98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z" TargetMode="External"/><Relationship Id="rId1" Type="http://schemas.openxmlformats.org/officeDocument/2006/relationships/slideLayout" Target="../slideLayouts/slideLayout2.xml"/><Relationship Id="rId4" Type="http://schemas.openxmlformats.org/officeDocument/2006/relationships/hyperlink" Target="https://www.youtube.com/watch?v=wEL87lznG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z1" TargetMode="External"/><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y1"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x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WETRP_eab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MLTF_0PAQw"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rbcvPEXiWW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1CB-y"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ZTsLLBo8lNQ"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WqnF-VPfGPw" TargetMode="External"/><Relationship Id="rId4" Type="http://schemas.openxmlformats.org/officeDocument/2006/relationships/hyperlink" Target="https://www.youtube.com/watch?v=BFWLb_MKy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3uOjWNvRs1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_H1abPcHFw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59Rs135rzH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youtube.com/watch?v=-5fn_xTkU-Q&amp;t=1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872" y="953572"/>
            <a:ext cx="11428128" cy="646331"/>
          </a:xfrm>
          <a:prstGeom prst="rect">
            <a:avLst/>
          </a:prstGeom>
        </p:spPr>
        <p:txBody>
          <a:bodyPr wrap="none">
            <a:spAutoFit/>
          </a:bodyPr>
          <a:lstStyle/>
          <a:p>
            <a:pPr fontAlgn="ctr"/>
            <a:r>
              <a:rPr lang="en-US" sz="3600" b="0" i="0" dirty="0">
                <a:solidFill>
                  <a:srgbClr val="002060"/>
                </a:solidFill>
                <a:effectLst/>
                <a:latin typeface="Algerian" panose="04020705040A02060702" pitchFamily="82" charset="0"/>
              </a:rPr>
              <a:t>Topic 8: Waves and Electromagnetic Radiation</a:t>
            </a:r>
          </a:p>
        </p:txBody>
      </p:sp>
      <p:sp>
        <p:nvSpPr>
          <p:cNvPr id="5" name="Rectangle 4"/>
          <p:cNvSpPr/>
          <p:nvPr/>
        </p:nvSpPr>
        <p:spPr>
          <a:xfrm>
            <a:off x="3824171" y="1882259"/>
            <a:ext cx="4534703" cy="523220"/>
          </a:xfrm>
          <a:prstGeom prst="rect">
            <a:avLst/>
          </a:prstGeom>
        </p:spPr>
        <p:txBody>
          <a:bodyPr wrap="none">
            <a:spAutoFit/>
          </a:bodyPr>
          <a:lstStyle/>
          <a:p>
            <a:pPr fontAlgn="ctr"/>
            <a:r>
              <a:rPr lang="en-US" sz="2800" b="0" i="0" dirty="0">
                <a:solidFill>
                  <a:srgbClr val="002060"/>
                </a:solidFill>
                <a:effectLst/>
                <a:latin typeface="Broadway" panose="04040905080B02020502" pitchFamily="82" charset="0"/>
              </a:rPr>
              <a:t>Lesson 3: Sound Waves</a:t>
            </a:r>
          </a:p>
        </p:txBody>
      </p:sp>
      <p:sp>
        <p:nvSpPr>
          <p:cNvPr id="6" name="Rectangle 5"/>
          <p:cNvSpPr/>
          <p:nvPr/>
        </p:nvSpPr>
        <p:spPr>
          <a:xfrm>
            <a:off x="361736" y="2702123"/>
            <a:ext cx="4162639" cy="2031325"/>
          </a:xfrm>
          <a:prstGeom prst="rect">
            <a:avLst/>
          </a:prstGeom>
        </p:spPr>
        <p:txBody>
          <a:bodyPr wrap="square">
            <a:spAutoFit/>
          </a:bodyPr>
          <a:lstStyle/>
          <a:p>
            <a:pPr fontAlgn="base"/>
            <a:r>
              <a:rPr lang="en-US" b="1" dirty="0">
                <a:latin typeface="inherit"/>
              </a:rPr>
              <a:t>Guiding Questions</a:t>
            </a:r>
          </a:p>
          <a:p>
            <a:pPr fontAlgn="base"/>
            <a:endParaRPr lang="en-US" b="1" dirty="0">
              <a:latin typeface="inherit"/>
            </a:endParaRPr>
          </a:p>
          <a:p>
            <a:pPr fontAlgn="base">
              <a:buFont typeface="Arial" panose="020B0604020202020204" pitchFamily="34" charset="0"/>
              <a:buChar char="•"/>
            </a:pPr>
            <a:r>
              <a:rPr lang="en-US" dirty="0">
                <a:solidFill>
                  <a:schemeClr val="accent2"/>
                </a:solidFill>
                <a:latin typeface="inherit"/>
              </a:rPr>
              <a:t>How are sound waves reflected, transmitted, or absorbed by materials?</a:t>
            </a:r>
          </a:p>
          <a:p>
            <a:pPr fontAlgn="base">
              <a:buFont typeface="Arial" panose="020B0604020202020204" pitchFamily="34" charset="0"/>
              <a:buChar char="•"/>
            </a:pPr>
            <a:endParaRPr lang="en-US" dirty="0">
              <a:solidFill>
                <a:schemeClr val="accent2"/>
              </a:solidFill>
              <a:latin typeface="inherit"/>
            </a:endParaRPr>
          </a:p>
          <a:p>
            <a:pPr fontAlgn="base">
              <a:buFont typeface="Arial" panose="020B0604020202020204" pitchFamily="34" charset="0"/>
              <a:buChar char="•"/>
            </a:pPr>
            <a:r>
              <a:rPr lang="en-US" dirty="0">
                <a:solidFill>
                  <a:schemeClr val="accent2"/>
                </a:solidFill>
                <a:latin typeface="inherit"/>
              </a:rPr>
              <a:t>What factors affect the speed of sound waves?</a:t>
            </a:r>
            <a:endParaRPr lang="en-US" b="0" i="0" dirty="0">
              <a:solidFill>
                <a:schemeClr val="accent2"/>
              </a:solidFill>
              <a:effectLst/>
              <a:latin typeface="inherit"/>
            </a:endParaRPr>
          </a:p>
        </p:txBody>
      </p:sp>
      <p:pic>
        <p:nvPicPr>
          <p:cNvPr id="7" name="Picture 6"/>
          <p:cNvPicPr>
            <a:picLocks noChangeAspect="1"/>
          </p:cNvPicPr>
          <p:nvPr/>
        </p:nvPicPr>
        <p:blipFill>
          <a:blip r:embed="rId2"/>
          <a:stretch>
            <a:fillRect/>
          </a:stretch>
        </p:blipFill>
        <p:spPr>
          <a:xfrm>
            <a:off x="7315200" y="3616522"/>
            <a:ext cx="4381500" cy="2612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Pg.412</a:t>
            </a:r>
          </a:p>
        </p:txBody>
      </p:sp>
      <p:sp>
        <p:nvSpPr>
          <p:cNvPr id="3" name="Rectangle 2"/>
          <p:cNvSpPr/>
          <p:nvPr/>
        </p:nvSpPr>
        <p:spPr>
          <a:xfrm>
            <a:off x="950047" y="6044683"/>
            <a:ext cx="5891356" cy="369332"/>
          </a:xfrm>
          <a:prstGeom prst="rect">
            <a:avLst/>
          </a:prstGeom>
        </p:spPr>
        <p:txBody>
          <a:bodyPr wrap="none">
            <a:spAutoFit/>
          </a:bodyPr>
          <a:lstStyle/>
          <a:p>
            <a:r>
              <a:rPr lang="en-US" dirty="0">
                <a:hlinkClick r:id="rId3"/>
              </a:rPr>
              <a:t>https://www.youtube.com/watch?v=bSA4gfiahNw</a:t>
            </a:r>
            <a:endParaRPr lang="en-US" dirty="0"/>
          </a:p>
        </p:txBody>
      </p:sp>
    </p:spTree>
    <p:extLst>
      <p:ext uri="{BB962C8B-B14F-4D97-AF65-F5344CB8AC3E}">
        <p14:creationId xmlns:p14="http://schemas.microsoft.com/office/powerpoint/2010/main" val="204812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0625" y="876300"/>
            <a:ext cx="8248650" cy="5105400"/>
          </a:xfrm>
          <a:prstGeom prst="rect">
            <a:avLst/>
          </a:prstGeom>
        </p:spPr>
      </p:pic>
      <p:sp>
        <p:nvSpPr>
          <p:cNvPr id="5" name="Rounded Rectangle 4"/>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Pg.415</a:t>
            </a:r>
          </a:p>
        </p:txBody>
      </p:sp>
    </p:spTree>
    <p:extLst>
      <p:ext uri="{BB962C8B-B14F-4D97-AF65-F5344CB8AC3E}">
        <p14:creationId xmlns:p14="http://schemas.microsoft.com/office/powerpoint/2010/main" val="324629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423" y="394038"/>
            <a:ext cx="9029701" cy="584775"/>
          </a:xfrm>
          <a:prstGeom prst="rect">
            <a:avLst/>
          </a:prstGeom>
        </p:spPr>
        <p:txBody>
          <a:bodyPr wrap="square">
            <a:spAutoFit/>
          </a:bodyPr>
          <a:lstStyle/>
          <a:p>
            <a:pPr fontAlgn="base"/>
            <a:r>
              <a:rPr lang="en-US" sz="3200" b="1" dirty="0"/>
              <a:t>Factors Affecting the Speed of Sound</a:t>
            </a:r>
          </a:p>
        </p:txBody>
      </p:sp>
      <p:sp>
        <p:nvSpPr>
          <p:cNvPr id="5" name="Rectangle 4"/>
          <p:cNvSpPr/>
          <p:nvPr/>
        </p:nvSpPr>
        <p:spPr>
          <a:xfrm>
            <a:off x="2038348" y="1686982"/>
            <a:ext cx="6096000" cy="2308324"/>
          </a:xfrm>
          <a:prstGeom prst="rect">
            <a:avLst/>
          </a:prstGeom>
        </p:spPr>
        <p:txBody>
          <a:bodyPr>
            <a:spAutoFit/>
          </a:bodyPr>
          <a:lstStyle/>
          <a:p>
            <a:pPr fontAlgn="base"/>
            <a:r>
              <a:rPr lang="en-US" dirty="0">
                <a:solidFill>
                  <a:srgbClr val="002060"/>
                </a:solidFill>
                <a:latin typeface="AvenirLTW01"/>
              </a:rPr>
              <a:t>As you have read, sound waves are mechanical waves that require a medium through which to travel. </a:t>
            </a:r>
          </a:p>
          <a:p>
            <a:pPr fontAlgn="base"/>
            <a:endParaRPr lang="en-US" dirty="0">
              <a:solidFill>
                <a:srgbClr val="002060"/>
              </a:solidFill>
              <a:latin typeface="AvenirLTW01"/>
            </a:endParaRPr>
          </a:p>
          <a:p>
            <a:pPr fontAlgn="base"/>
            <a:r>
              <a:rPr lang="en-US" dirty="0">
                <a:solidFill>
                  <a:srgbClr val="002060"/>
                </a:solidFill>
                <a:latin typeface="AvenirLTW01"/>
              </a:rPr>
              <a:t>The characteristics of the medium have an effect on the speed of the sound waves traveling through them. </a:t>
            </a:r>
          </a:p>
          <a:p>
            <a:pPr fontAlgn="base"/>
            <a:endParaRPr lang="en-US" dirty="0">
              <a:solidFill>
                <a:srgbClr val="000000"/>
              </a:solidFill>
              <a:latin typeface="AvenirLTW01"/>
            </a:endParaRPr>
          </a:p>
          <a:p>
            <a:pPr fontAlgn="base"/>
            <a:r>
              <a:rPr lang="en-US" dirty="0">
                <a:solidFill>
                  <a:schemeClr val="accent2">
                    <a:lumMod val="75000"/>
                  </a:schemeClr>
                </a:solidFill>
                <a:latin typeface="AvenirLTW01"/>
              </a:rPr>
              <a:t>The main factors that affect the speed of sound are compressibility, stiffness, density, and temperature.</a:t>
            </a:r>
          </a:p>
        </p:txBody>
      </p:sp>
      <p:sp>
        <p:nvSpPr>
          <p:cNvPr id="11" name="Rounded Rectangle 10"/>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Pg.416</a:t>
            </a:r>
          </a:p>
        </p:txBody>
      </p:sp>
    </p:spTree>
    <p:extLst>
      <p:ext uri="{BB962C8B-B14F-4D97-AF65-F5344CB8AC3E}">
        <p14:creationId xmlns:p14="http://schemas.microsoft.com/office/powerpoint/2010/main" val="7741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375" y="331738"/>
            <a:ext cx="5372100" cy="3847207"/>
          </a:xfrm>
          <a:prstGeom prst="rect">
            <a:avLst/>
          </a:prstGeom>
        </p:spPr>
        <p:txBody>
          <a:bodyPr wrap="square">
            <a:spAutoFit/>
          </a:bodyPr>
          <a:lstStyle/>
          <a:p>
            <a:pPr fontAlgn="base"/>
            <a:r>
              <a:rPr lang="en-US" sz="3200" b="1" dirty="0"/>
              <a:t>Stiffness</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In general, sound waves travel faster in materials that are harder to compress. This is because of how efficiently the movement of one particle will push on another. Think of the coins, water, and air in </a:t>
            </a:r>
            <a:r>
              <a:rPr lang="en-US" b="1" dirty="0">
                <a:solidFill>
                  <a:srgbClr val="002060"/>
                </a:solidFill>
                <a:latin typeface="inherit"/>
              </a:rPr>
              <a:t>Figure 3</a:t>
            </a:r>
            <a:r>
              <a:rPr lang="en-US" dirty="0">
                <a:solidFill>
                  <a:srgbClr val="002060"/>
                </a:solidFill>
                <a:latin typeface="AvenirLTW01"/>
              </a:rPr>
              <a:t>.</a:t>
            </a:r>
          </a:p>
          <a:p>
            <a:pPr fontAlgn="base"/>
            <a:endParaRPr lang="en-US" dirty="0">
              <a:solidFill>
                <a:srgbClr val="002060"/>
              </a:solidFill>
              <a:latin typeface="AvenirLTW01"/>
            </a:endParaRPr>
          </a:p>
          <a:p>
            <a:pPr fontAlgn="base"/>
            <a:r>
              <a:rPr lang="en-US" dirty="0">
                <a:solidFill>
                  <a:srgbClr val="002060"/>
                </a:solidFill>
                <a:latin typeface="AvenirLTW01"/>
              </a:rPr>
              <a:t> Solids are less compressible than liquids, which are less compressible than gases. Therefore, sound waves travel fastest in solids and slowest in gases.</a:t>
            </a:r>
            <a:endParaRPr lang="en-US" b="0" i="0" dirty="0">
              <a:solidFill>
                <a:srgbClr val="002060"/>
              </a:solidFill>
              <a:effectLst/>
              <a:latin typeface="AvenirLTW01"/>
            </a:endParaRPr>
          </a:p>
        </p:txBody>
      </p:sp>
      <p:sp>
        <p:nvSpPr>
          <p:cNvPr id="6" name="Rectangle 5"/>
          <p:cNvSpPr/>
          <p:nvPr/>
        </p:nvSpPr>
        <p:spPr>
          <a:xfrm>
            <a:off x="333375" y="4234160"/>
            <a:ext cx="5372100" cy="923330"/>
          </a:xfrm>
          <a:prstGeom prst="rect">
            <a:avLst/>
          </a:prstGeom>
        </p:spPr>
        <p:txBody>
          <a:bodyPr wrap="square">
            <a:spAutoFit/>
          </a:bodyPr>
          <a:lstStyle/>
          <a:p>
            <a:r>
              <a:rPr lang="en-US" dirty="0">
                <a:solidFill>
                  <a:srgbClr val="002060"/>
                </a:solidFill>
                <a:latin typeface="AvenirLTW01"/>
              </a:rPr>
              <a:t>For solids, stiffness is also important. Sound travels faster in stiffer solids, such as metals, than in less rigid solids, such as pudding.</a:t>
            </a:r>
            <a:endParaRPr lang="en-US" dirty="0">
              <a:solidFill>
                <a:srgbClr val="002060"/>
              </a:solidFill>
            </a:endParaRPr>
          </a:p>
        </p:txBody>
      </p:sp>
      <p:pic>
        <p:nvPicPr>
          <p:cNvPr id="8" name="Picture 7"/>
          <p:cNvPicPr>
            <a:picLocks noChangeAspect="1"/>
          </p:cNvPicPr>
          <p:nvPr/>
        </p:nvPicPr>
        <p:blipFill>
          <a:blip r:embed="rId2"/>
          <a:stretch>
            <a:fillRect/>
          </a:stretch>
        </p:blipFill>
        <p:spPr>
          <a:xfrm>
            <a:off x="8543925" y="503188"/>
            <a:ext cx="3505200" cy="4992737"/>
          </a:xfrm>
          <a:prstGeom prst="rect">
            <a:avLst/>
          </a:prstGeom>
        </p:spPr>
      </p:pic>
      <p:pic>
        <p:nvPicPr>
          <p:cNvPr id="10" name="Picture 9"/>
          <p:cNvPicPr>
            <a:picLocks noChangeAspect="1"/>
          </p:cNvPicPr>
          <p:nvPr/>
        </p:nvPicPr>
        <p:blipFill>
          <a:blip r:embed="rId3"/>
          <a:stretch>
            <a:fillRect/>
          </a:stretch>
        </p:blipFill>
        <p:spPr>
          <a:xfrm>
            <a:off x="6324598" y="627905"/>
            <a:ext cx="2057400" cy="4913263"/>
          </a:xfrm>
          <a:prstGeom prst="rect">
            <a:avLst/>
          </a:prstGeom>
        </p:spPr>
      </p:pic>
      <p:sp>
        <p:nvSpPr>
          <p:cNvPr id="11" name="Rounded Rectangle 10"/>
          <p:cNvSpPr/>
          <p:nvPr/>
        </p:nvSpPr>
        <p:spPr>
          <a:xfrm>
            <a:off x="10010773" y="245268"/>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Pg.416</a:t>
            </a:r>
          </a:p>
        </p:txBody>
      </p:sp>
    </p:spTree>
    <p:extLst>
      <p:ext uri="{BB962C8B-B14F-4D97-AF65-F5344CB8AC3E}">
        <p14:creationId xmlns:p14="http://schemas.microsoft.com/office/powerpoint/2010/main" val="394664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416689"/>
            <a:ext cx="6096000" cy="5232202"/>
          </a:xfrm>
          <a:prstGeom prst="rect">
            <a:avLst/>
          </a:prstGeom>
        </p:spPr>
        <p:txBody>
          <a:bodyPr>
            <a:spAutoFit/>
          </a:bodyPr>
          <a:lstStyle/>
          <a:p>
            <a:pPr fontAlgn="base"/>
            <a:r>
              <a:rPr lang="en-US" sz="3200" b="1" dirty="0"/>
              <a:t>Density</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The density of the medium also affects the speed of sound waves. </a:t>
            </a:r>
          </a:p>
          <a:p>
            <a:pPr fontAlgn="base"/>
            <a:endParaRPr lang="en-US" dirty="0">
              <a:solidFill>
                <a:srgbClr val="002060"/>
              </a:solidFill>
              <a:latin typeface="AvenirLTW01"/>
            </a:endParaRPr>
          </a:p>
          <a:p>
            <a:pPr fontAlgn="base"/>
            <a:r>
              <a:rPr lang="en-US" dirty="0">
                <a:solidFill>
                  <a:srgbClr val="002060"/>
                </a:solidFill>
                <a:latin typeface="AvenirLTW01"/>
              </a:rPr>
              <a:t>Density refers to how much matter or mass there is in a given amount of space.</a:t>
            </a:r>
          </a:p>
          <a:p>
            <a:pPr fontAlgn="base"/>
            <a:endParaRPr lang="en-US" dirty="0">
              <a:solidFill>
                <a:srgbClr val="002060"/>
              </a:solidFill>
              <a:latin typeface="AvenirLTW01"/>
            </a:endParaRPr>
          </a:p>
          <a:p>
            <a:pPr fontAlgn="base"/>
            <a:r>
              <a:rPr lang="en-US" dirty="0">
                <a:solidFill>
                  <a:srgbClr val="002060"/>
                </a:solidFill>
                <a:latin typeface="AvenirLTW01"/>
              </a:rPr>
              <a:t> The denser the material, the more mass it has in a given volume, so the greater its inertia. </a:t>
            </a:r>
          </a:p>
          <a:p>
            <a:pPr fontAlgn="base"/>
            <a:endParaRPr lang="en-US" dirty="0">
              <a:solidFill>
                <a:srgbClr val="002060"/>
              </a:solidFill>
              <a:latin typeface="AvenirLTW01"/>
            </a:endParaRPr>
          </a:p>
          <a:p>
            <a:pPr fontAlgn="base"/>
            <a:r>
              <a:rPr lang="en-US" dirty="0">
                <a:solidFill>
                  <a:srgbClr val="002060"/>
                </a:solidFill>
                <a:latin typeface="AvenirLTW01"/>
              </a:rPr>
              <a:t>Objects with greater inertia accelerate less from an energy disturbance than objects with less inertia, or less massive objects. </a:t>
            </a:r>
          </a:p>
          <a:p>
            <a:pPr fontAlgn="base"/>
            <a:endParaRPr lang="en-US" dirty="0">
              <a:solidFill>
                <a:srgbClr val="002060"/>
              </a:solidFill>
              <a:latin typeface="AvenirLTW01"/>
            </a:endParaRPr>
          </a:p>
          <a:p>
            <a:pPr fontAlgn="base"/>
            <a:r>
              <a:rPr lang="en-US" dirty="0">
                <a:solidFill>
                  <a:srgbClr val="002060"/>
                </a:solidFill>
                <a:latin typeface="AvenirLTW01"/>
              </a:rPr>
              <a:t>Therefore, in materials of the same stiffness, sound travels more slowly in the denser material.</a:t>
            </a:r>
            <a:endParaRPr lang="en-US" b="0" i="0" dirty="0">
              <a:solidFill>
                <a:srgbClr val="002060"/>
              </a:solidFill>
              <a:effectLst/>
              <a:latin typeface="AvenirLTW01"/>
            </a:endParaRPr>
          </a:p>
        </p:txBody>
      </p:sp>
      <p:pic>
        <p:nvPicPr>
          <p:cNvPr id="6" name="Picture 5"/>
          <p:cNvPicPr>
            <a:picLocks noChangeAspect="1"/>
          </p:cNvPicPr>
          <p:nvPr/>
        </p:nvPicPr>
        <p:blipFill>
          <a:blip r:embed="rId2"/>
          <a:stretch>
            <a:fillRect/>
          </a:stretch>
        </p:blipFill>
        <p:spPr>
          <a:xfrm>
            <a:off x="7796212" y="1662112"/>
            <a:ext cx="3719513" cy="3614738"/>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Pg.416</a:t>
            </a:r>
          </a:p>
        </p:txBody>
      </p:sp>
      <p:sp>
        <p:nvSpPr>
          <p:cNvPr id="8" name="Rectangle 7"/>
          <p:cNvSpPr/>
          <p:nvPr/>
        </p:nvSpPr>
        <p:spPr>
          <a:xfrm>
            <a:off x="2481725" y="5817155"/>
            <a:ext cx="5780750" cy="369332"/>
          </a:xfrm>
          <a:prstGeom prst="rect">
            <a:avLst/>
          </a:prstGeom>
        </p:spPr>
        <p:txBody>
          <a:bodyPr wrap="none">
            <a:spAutoFit/>
          </a:bodyPr>
          <a:lstStyle/>
          <a:p>
            <a:r>
              <a:rPr lang="en-US" dirty="0">
                <a:hlinkClick r:id="rId3"/>
              </a:rPr>
              <a:t>https://www.youtube.com/watch?v=yF4cvbAYjwI</a:t>
            </a:r>
            <a:endParaRPr lang="en-US" dirty="0"/>
          </a:p>
        </p:txBody>
      </p:sp>
    </p:spTree>
    <p:extLst>
      <p:ext uri="{BB962C8B-B14F-4D97-AF65-F5344CB8AC3E}">
        <p14:creationId xmlns:p14="http://schemas.microsoft.com/office/powerpoint/2010/main" val="220865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075" y="1041738"/>
            <a:ext cx="6096000" cy="3631763"/>
          </a:xfrm>
          <a:prstGeom prst="rect">
            <a:avLst/>
          </a:prstGeom>
        </p:spPr>
        <p:txBody>
          <a:bodyPr>
            <a:spAutoFit/>
          </a:bodyPr>
          <a:lstStyle/>
          <a:p>
            <a:pPr fontAlgn="base"/>
            <a:r>
              <a:rPr lang="en-US" sz="3200" b="1" dirty="0"/>
              <a:t>Temperature</a:t>
            </a:r>
          </a:p>
          <a:p>
            <a:pPr fontAlgn="base"/>
            <a:endParaRPr lang="en-US" b="1" dirty="0"/>
          </a:p>
          <a:p>
            <a:pPr fontAlgn="base"/>
            <a:r>
              <a:rPr lang="en-US" dirty="0">
                <a:solidFill>
                  <a:srgbClr val="000000"/>
                </a:solidFill>
                <a:latin typeface="AvenirLTW01"/>
              </a:rPr>
              <a:t> </a:t>
            </a:r>
            <a:r>
              <a:rPr lang="en-US" dirty="0">
                <a:solidFill>
                  <a:srgbClr val="002060"/>
                </a:solidFill>
                <a:latin typeface="AvenirLTW01"/>
              </a:rPr>
              <a:t>The temperature of a medium also affects the speed at which sound waves travel through it, though in more complicated ways. </a:t>
            </a:r>
          </a:p>
          <a:p>
            <a:pPr fontAlgn="base"/>
            <a:endParaRPr lang="en-US" dirty="0">
              <a:solidFill>
                <a:srgbClr val="002060"/>
              </a:solidFill>
              <a:latin typeface="AvenirLTW01"/>
            </a:endParaRPr>
          </a:p>
          <a:p>
            <a:pPr fontAlgn="base"/>
            <a:r>
              <a:rPr lang="en-US" dirty="0">
                <a:solidFill>
                  <a:srgbClr val="002060"/>
                </a:solidFill>
                <a:latin typeface="AvenirLTW01"/>
              </a:rPr>
              <a:t>For solids, an increase in temperature reduces the stiffness, so the sound speed decreases. </a:t>
            </a:r>
          </a:p>
          <a:p>
            <a:pPr fontAlgn="base"/>
            <a:endParaRPr lang="en-US" dirty="0">
              <a:solidFill>
                <a:srgbClr val="002060"/>
              </a:solidFill>
              <a:latin typeface="AvenirLTW01"/>
            </a:endParaRPr>
          </a:p>
          <a:p>
            <a:pPr fontAlgn="base"/>
            <a:r>
              <a:rPr lang="en-US" dirty="0">
                <a:solidFill>
                  <a:srgbClr val="002060"/>
                </a:solidFill>
                <a:latin typeface="AvenirLTW01"/>
              </a:rPr>
              <a:t>For fluids, such as air, the increase in temperature reduces the density, so the sound speed generally increases.</a:t>
            </a:r>
            <a:endParaRPr lang="en-US" b="0" i="0" dirty="0">
              <a:solidFill>
                <a:srgbClr val="002060"/>
              </a:solidFill>
              <a:effectLst/>
              <a:latin typeface="AvenirLTW01"/>
            </a:endParaRPr>
          </a:p>
        </p:txBody>
      </p:sp>
      <p:pic>
        <p:nvPicPr>
          <p:cNvPr id="5" name="Picture 4"/>
          <p:cNvPicPr>
            <a:picLocks noChangeAspect="1"/>
          </p:cNvPicPr>
          <p:nvPr/>
        </p:nvPicPr>
        <p:blipFill>
          <a:blip r:embed="rId2"/>
          <a:stretch>
            <a:fillRect/>
          </a:stretch>
        </p:blipFill>
        <p:spPr>
          <a:xfrm>
            <a:off x="7581899" y="5586412"/>
            <a:ext cx="4467225" cy="1000125"/>
          </a:xfrm>
          <a:prstGeom prst="rect">
            <a:avLst/>
          </a:prstGeom>
        </p:spPr>
      </p:pic>
      <p:pic>
        <p:nvPicPr>
          <p:cNvPr id="6" name="Picture 5"/>
          <p:cNvPicPr>
            <a:picLocks noChangeAspect="1"/>
          </p:cNvPicPr>
          <p:nvPr/>
        </p:nvPicPr>
        <p:blipFill>
          <a:blip r:embed="rId3"/>
          <a:stretch>
            <a:fillRect/>
          </a:stretch>
        </p:blipFill>
        <p:spPr>
          <a:xfrm>
            <a:off x="6486525" y="659844"/>
            <a:ext cx="5295900" cy="4395550"/>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Pg.412</a:t>
            </a:r>
          </a:p>
        </p:txBody>
      </p:sp>
      <p:sp>
        <p:nvSpPr>
          <p:cNvPr id="8" name="Rectangle 7"/>
          <p:cNvSpPr/>
          <p:nvPr/>
        </p:nvSpPr>
        <p:spPr>
          <a:xfrm>
            <a:off x="916999" y="5136237"/>
            <a:ext cx="5995552" cy="369332"/>
          </a:xfrm>
          <a:prstGeom prst="rect">
            <a:avLst/>
          </a:prstGeom>
        </p:spPr>
        <p:txBody>
          <a:bodyPr wrap="none">
            <a:spAutoFit/>
          </a:bodyPr>
          <a:lstStyle/>
          <a:p>
            <a:r>
              <a:rPr lang="en-US" dirty="0">
                <a:hlinkClick r:id="rId4"/>
              </a:rPr>
              <a:t>https://www.youtube.com/watch?v=3Br66N7QHpM</a:t>
            </a:r>
            <a:endParaRPr lang="en-US" dirty="0"/>
          </a:p>
        </p:txBody>
      </p:sp>
    </p:spTree>
    <p:extLst>
      <p:ext uri="{BB962C8B-B14F-4D97-AF65-F5344CB8AC3E}">
        <p14:creationId xmlns:p14="http://schemas.microsoft.com/office/powerpoint/2010/main" val="54516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370" y="510945"/>
            <a:ext cx="5812355" cy="3570208"/>
          </a:xfrm>
          <a:prstGeom prst="rect">
            <a:avLst/>
          </a:prstGeom>
        </p:spPr>
        <p:txBody>
          <a:bodyPr wrap="square">
            <a:spAutoFit/>
          </a:bodyPr>
          <a:lstStyle/>
          <a:p>
            <a:pPr fontAlgn="base"/>
            <a:r>
              <a:rPr lang="en-US" sz="3200" b="1" dirty="0"/>
              <a:t>Loudness and Pitch</a:t>
            </a:r>
          </a:p>
          <a:p>
            <a:pPr fontAlgn="base"/>
            <a:endParaRPr lang="en-US" sz="3200" b="1" dirty="0"/>
          </a:p>
          <a:p>
            <a:pPr fontAlgn="base"/>
            <a:r>
              <a:rPr lang="en-US" dirty="0">
                <a:solidFill>
                  <a:srgbClr val="002060"/>
                </a:solidFill>
                <a:latin typeface="AvenirLTW01"/>
              </a:rPr>
              <a:t>How might you describe a sound? You might call it loud or soft, high or low. When you turn up the volume of your speakers, you increase the loudness of a sound. </a:t>
            </a:r>
          </a:p>
          <a:p>
            <a:pPr fontAlgn="base"/>
            <a:endParaRPr lang="en-US" dirty="0">
              <a:solidFill>
                <a:srgbClr val="002060"/>
              </a:solidFill>
              <a:latin typeface="AvenirLTW01"/>
            </a:endParaRPr>
          </a:p>
          <a:p>
            <a:pPr fontAlgn="base"/>
            <a:r>
              <a:rPr lang="en-US" dirty="0">
                <a:solidFill>
                  <a:srgbClr val="002060"/>
                </a:solidFill>
                <a:latin typeface="AvenirLTW01"/>
              </a:rPr>
              <a:t>When you sing higher and higher notes, you increase the pitch of your voice. </a:t>
            </a:r>
          </a:p>
          <a:p>
            <a:pPr fontAlgn="base"/>
            <a:endParaRPr lang="en-US" dirty="0">
              <a:solidFill>
                <a:srgbClr val="002060"/>
              </a:solidFill>
              <a:latin typeface="AvenirLTW01"/>
            </a:endParaRPr>
          </a:p>
          <a:p>
            <a:pPr fontAlgn="base"/>
            <a:r>
              <a:rPr lang="en-US" dirty="0">
                <a:solidFill>
                  <a:srgbClr val="002060"/>
                </a:solidFill>
                <a:latin typeface="AvenirLTW01"/>
              </a:rPr>
              <a:t>Loudness and pitch depend on different properties of sound waves.</a:t>
            </a:r>
            <a:endParaRPr lang="en-US" b="0" i="0" dirty="0">
              <a:solidFill>
                <a:srgbClr val="002060"/>
              </a:solidFill>
              <a:effectLst/>
              <a:latin typeface="AvenirLTW01"/>
            </a:endParaRPr>
          </a:p>
        </p:txBody>
      </p:sp>
      <p:pic>
        <p:nvPicPr>
          <p:cNvPr id="5" name="Picture 4"/>
          <p:cNvPicPr>
            <a:picLocks noChangeAspect="1"/>
          </p:cNvPicPr>
          <p:nvPr/>
        </p:nvPicPr>
        <p:blipFill>
          <a:blip r:embed="rId2"/>
          <a:stretch>
            <a:fillRect/>
          </a:stretch>
        </p:blipFill>
        <p:spPr>
          <a:xfrm>
            <a:off x="4748212" y="4171950"/>
            <a:ext cx="6729413" cy="2266950"/>
          </a:xfrm>
          <a:prstGeom prst="rect">
            <a:avLst/>
          </a:prstGeom>
        </p:spPr>
      </p:pic>
      <p:sp>
        <p:nvSpPr>
          <p:cNvPr id="6" name="Rounded Rectangle 5"/>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Pg.417</a:t>
            </a:r>
          </a:p>
        </p:txBody>
      </p:sp>
      <p:sp>
        <p:nvSpPr>
          <p:cNvPr id="2" name="Rectangle 1"/>
          <p:cNvSpPr/>
          <p:nvPr/>
        </p:nvSpPr>
        <p:spPr>
          <a:xfrm>
            <a:off x="4748212" y="38784"/>
            <a:ext cx="6096000" cy="923330"/>
          </a:xfrm>
          <a:prstGeom prst="rect">
            <a:avLst/>
          </a:prstGeom>
        </p:spPr>
        <p:txBody>
          <a:bodyPr>
            <a:spAutoFit/>
          </a:bodyPr>
          <a:lstStyle/>
          <a:p>
            <a:r>
              <a:rPr lang="en-US" dirty="0">
                <a:hlinkClick r:id="rId3"/>
              </a:rPr>
              <a:t>https://www.youtube.com/watch?v=wEL87lznGrg&amp;t=98s</a:t>
            </a:r>
            <a:endParaRPr lang="en-US" dirty="0"/>
          </a:p>
          <a:p>
            <a:endParaRPr lang="en-US" dirty="0"/>
          </a:p>
        </p:txBody>
      </p:sp>
    </p:spTree>
    <p:extLst>
      <p:ext uri="{BB962C8B-B14F-4D97-AF65-F5344CB8AC3E}">
        <p14:creationId xmlns:p14="http://schemas.microsoft.com/office/powerpoint/2010/main" val="397909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311140"/>
            <a:ext cx="6096000" cy="5232202"/>
          </a:xfrm>
          <a:prstGeom prst="rect">
            <a:avLst/>
          </a:prstGeom>
        </p:spPr>
        <p:txBody>
          <a:bodyPr>
            <a:spAutoFit/>
          </a:bodyPr>
          <a:lstStyle/>
          <a:p>
            <a:pPr fontAlgn="base"/>
            <a:r>
              <a:rPr lang="en-US" sz="3200" b="1" dirty="0"/>
              <a:t>Factors Affecting Loudness</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You use the term </a:t>
            </a:r>
            <a:r>
              <a:rPr lang="en-US" b="1" u="sng" dirty="0">
                <a:solidFill>
                  <a:srgbClr val="002060"/>
                </a:solidFill>
                <a:latin typeface="inherit"/>
                <a:hlinkClick r:id="rId2"/>
              </a:rPr>
              <a:t>loudness</a:t>
            </a:r>
            <a:r>
              <a:rPr lang="en-US" dirty="0">
                <a:solidFill>
                  <a:srgbClr val="002060"/>
                </a:solidFill>
                <a:latin typeface="AvenirLTW01"/>
              </a:rPr>
              <a:t> to describe your awareness of the energy of a sound. </a:t>
            </a:r>
          </a:p>
          <a:p>
            <a:pPr fontAlgn="base"/>
            <a:endParaRPr lang="en-US" dirty="0">
              <a:solidFill>
                <a:srgbClr val="002060"/>
              </a:solidFill>
              <a:latin typeface="AvenirLTW01"/>
            </a:endParaRPr>
          </a:p>
          <a:p>
            <a:pPr fontAlgn="base"/>
            <a:r>
              <a:rPr lang="en-US" dirty="0">
                <a:solidFill>
                  <a:srgbClr val="002060"/>
                </a:solidFill>
                <a:latin typeface="AvenirLTW01"/>
              </a:rPr>
              <a:t>How loud a sound is depends on the energy and intensity of the sound waves. If someone knocks lightly on your front door, then you might hear a quiet sound. If they pound on your door, then you hear a much louder sound. Why? </a:t>
            </a:r>
          </a:p>
          <a:p>
            <a:pPr fontAlgn="base"/>
            <a:endParaRPr lang="en-US" dirty="0">
              <a:solidFill>
                <a:srgbClr val="002060"/>
              </a:solidFill>
              <a:latin typeface="AvenirLTW01"/>
            </a:endParaRPr>
          </a:p>
          <a:p>
            <a:pPr fontAlgn="base"/>
            <a:r>
              <a:rPr lang="en-US" dirty="0">
                <a:solidFill>
                  <a:srgbClr val="002060"/>
                </a:solidFill>
                <a:latin typeface="AvenirLTW01"/>
              </a:rPr>
              <a:t>The pounding transfers much more energy through the door than a light knock does. That’s because a hard knock on a door produces a much greater amplitude in the sound waves than a softer knock does.</a:t>
            </a:r>
          </a:p>
          <a:p>
            <a:pPr fontAlgn="base"/>
            <a:endParaRPr lang="en-US" dirty="0">
              <a:solidFill>
                <a:srgbClr val="002060"/>
              </a:solidFill>
              <a:latin typeface="AvenirLTW01"/>
            </a:endParaRPr>
          </a:p>
          <a:p>
            <a:pPr fontAlgn="base"/>
            <a:r>
              <a:rPr lang="en-US" dirty="0">
                <a:solidFill>
                  <a:srgbClr val="002060"/>
                </a:solidFill>
                <a:latin typeface="AvenirLTW01"/>
              </a:rPr>
              <a:t> Increased energy results in greater intensity of the waves</a:t>
            </a:r>
            <a:r>
              <a:rPr lang="en-US" dirty="0">
                <a:solidFill>
                  <a:srgbClr val="000000"/>
                </a:solidFill>
                <a:latin typeface="AvenirLTW01"/>
              </a:rPr>
              <a:t>.</a:t>
            </a:r>
            <a:endParaRPr lang="en-US" b="0" i="0" dirty="0">
              <a:solidFill>
                <a:srgbClr val="000000"/>
              </a:solidFill>
              <a:effectLst/>
              <a:latin typeface="AvenirLTW01"/>
            </a:endParaRPr>
          </a:p>
        </p:txBody>
      </p:sp>
      <p:pic>
        <p:nvPicPr>
          <p:cNvPr id="5" name="Picture 4"/>
          <p:cNvPicPr>
            <a:picLocks noChangeAspect="1"/>
          </p:cNvPicPr>
          <p:nvPr/>
        </p:nvPicPr>
        <p:blipFill>
          <a:blip r:embed="rId3"/>
          <a:stretch>
            <a:fillRect/>
          </a:stretch>
        </p:blipFill>
        <p:spPr>
          <a:xfrm>
            <a:off x="6757987" y="833437"/>
            <a:ext cx="4314825" cy="5019675"/>
          </a:xfrm>
          <a:prstGeom prst="rect">
            <a:avLst/>
          </a:prstGeom>
        </p:spPr>
      </p:pic>
      <p:sp>
        <p:nvSpPr>
          <p:cNvPr id="6" name="Rounded Rectangle 5"/>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Pg.417</a:t>
            </a:r>
          </a:p>
        </p:txBody>
      </p:sp>
      <p:sp>
        <p:nvSpPr>
          <p:cNvPr id="7" name="Rectangle 6"/>
          <p:cNvSpPr/>
          <p:nvPr/>
        </p:nvSpPr>
        <p:spPr>
          <a:xfrm>
            <a:off x="588362" y="5668446"/>
            <a:ext cx="5774338" cy="369332"/>
          </a:xfrm>
          <a:prstGeom prst="rect">
            <a:avLst/>
          </a:prstGeom>
        </p:spPr>
        <p:txBody>
          <a:bodyPr wrap="none">
            <a:spAutoFit/>
          </a:bodyPr>
          <a:lstStyle/>
          <a:p>
            <a:r>
              <a:rPr lang="en-US" dirty="0">
                <a:hlinkClick r:id="rId4"/>
              </a:rPr>
              <a:t>https://www.youtube.com/watch?v=wEL87lznGrg</a:t>
            </a:r>
            <a:endParaRPr lang="en-US" dirty="0"/>
          </a:p>
        </p:txBody>
      </p:sp>
    </p:spTree>
    <p:extLst>
      <p:ext uri="{BB962C8B-B14F-4D97-AF65-F5344CB8AC3E}">
        <p14:creationId xmlns:p14="http://schemas.microsoft.com/office/powerpoint/2010/main" val="904001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075" y="270213"/>
            <a:ext cx="6096000" cy="2523768"/>
          </a:xfrm>
          <a:prstGeom prst="rect">
            <a:avLst/>
          </a:prstGeom>
        </p:spPr>
        <p:txBody>
          <a:bodyPr>
            <a:spAutoFit/>
          </a:bodyPr>
          <a:lstStyle/>
          <a:p>
            <a:r>
              <a:rPr lang="en-US" dirty="0">
                <a:solidFill>
                  <a:srgbClr val="000000"/>
                </a:solidFill>
                <a:latin typeface="AvenirLTW01"/>
              </a:rPr>
              <a:t> </a:t>
            </a:r>
            <a:r>
              <a:rPr lang="en-US" sz="3200" b="1" u="sng" dirty="0">
                <a:solidFill>
                  <a:srgbClr val="02659C"/>
                </a:solidFill>
                <a:latin typeface="AvenirLTW01"/>
                <a:hlinkClick r:id="rId2"/>
              </a:rPr>
              <a:t>Intensity</a:t>
            </a:r>
            <a:r>
              <a:rPr lang="en-US" dirty="0">
                <a:solidFill>
                  <a:srgbClr val="000000"/>
                </a:solidFill>
                <a:latin typeface="AvenirLTW01"/>
              </a:rPr>
              <a:t> is the amount of energy a sound wave carries per second through a unit area. </a:t>
            </a:r>
          </a:p>
          <a:p>
            <a:endParaRPr lang="en-US" dirty="0">
              <a:solidFill>
                <a:srgbClr val="000000"/>
              </a:solidFill>
              <a:latin typeface="AvenirLTW01"/>
            </a:endParaRPr>
          </a:p>
          <a:p>
            <a:r>
              <a:rPr lang="en-US" dirty="0">
                <a:solidFill>
                  <a:srgbClr val="000000"/>
                </a:solidFill>
                <a:latin typeface="AvenirLTW01"/>
              </a:rPr>
              <a:t>The closer the sound wave is to its source, the more energy it has in a given area. </a:t>
            </a:r>
          </a:p>
          <a:p>
            <a:endParaRPr lang="en-US" dirty="0">
              <a:solidFill>
                <a:srgbClr val="000000"/>
              </a:solidFill>
              <a:latin typeface="AvenirLTW01"/>
            </a:endParaRPr>
          </a:p>
          <a:p>
            <a:r>
              <a:rPr lang="en-US" dirty="0">
                <a:solidFill>
                  <a:srgbClr val="000000"/>
                </a:solidFill>
                <a:latin typeface="AvenirLTW01"/>
              </a:rPr>
              <a:t>As the sound wave moves away from the source, the wave spreads out and the intensity decreases.</a:t>
            </a:r>
            <a:endParaRPr lang="en-US" dirty="0"/>
          </a:p>
        </p:txBody>
      </p:sp>
      <p:pic>
        <p:nvPicPr>
          <p:cNvPr id="5" name="Picture 4"/>
          <p:cNvPicPr>
            <a:picLocks noChangeAspect="1"/>
          </p:cNvPicPr>
          <p:nvPr/>
        </p:nvPicPr>
        <p:blipFill>
          <a:blip r:embed="rId3"/>
          <a:stretch>
            <a:fillRect/>
          </a:stretch>
        </p:blipFill>
        <p:spPr>
          <a:xfrm>
            <a:off x="6438900" y="184488"/>
            <a:ext cx="5181600" cy="2358687"/>
          </a:xfrm>
          <a:prstGeom prst="rect">
            <a:avLst/>
          </a:prstGeom>
        </p:spPr>
      </p:pic>
      <p:pic>
        <p:nvPicPr>
          <p:cNvPr id="6" name="Picture 5"/>
          <p:cNvPicPr>
            <a:picLocks noChangeAspect="1"/>
          </p:cNvPicPr>
          <p:nvPr/>
        </p:nvPicPr>
        <p:blipFill>
          <a:blip r:embed="rId4"/>
          <a:stretch>
            <a:fillRect/>
          </a:stretch>
        </p:blipFill>
        <p:spPr>
          <a:xfrm>
            <a:off x="1676400" y="3032106"/>
            <a:ext cx="8582025" cy="3571875"/>
          </a:xfrm>
          <a:prstGeom prst="rect">
            <a:avLst/>
          </a:prstGeom>
        </p:spPr>
      </p:pic>
      <p:sp>
        <p:nvSpPr>
          <p:cNvPr id="7" name="Rounded Rectangle 6"/>
          <p:cNvSpPr/>
          <p:nvPr/>
        </p:nvSpPr>
        <p:spPr>
          <a:xfrm>
            <a:off x="9401175" y="184488"/>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Pg.417</a:t>
            </a:r>
          </a:p>
        </p:txBody>
      </p:sp>
    </p:spTree>
    <p:extLst>
      <p:ext uri="{BB962C8B-B14F-4D97-AF65-F5344CB8AC3E}">
        <p14:creationId xmlns:p14="http://schemas.microsoft.com/office/powerpoint/2010/main" val="235586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38542"/>
            <a:ext cx="6096000" cy="6063198"/>
          </a:xfrm>
          <a:prstGeom prst="rect">
            <a:avLst/>
          </a:prstGeom>
        </p:spPr>
        <p:txBody>
          <a:bodyPr>
            <a:spAutoFit/>
          </a:bodyPr>
          <a:lstStyle/>
          <a:p>
            <a:pPr fontAlgn="base"/>
            <a:r>
              <a:rPr lang="en-US" sz="3200" b="1" dirty="0"/>
              <a:t>Measuring Loudness</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So, how do our ears </a:t>
            </a:r>
            <a:r>
              <a:rPr lang="en-US" b="1" u="sng" dirty="0">
                <a:solidFill>
                  <a:srgbClr val="002060"/>
                </a:solidFill>
                <a:latin typeface="inherit"/>
                <a:hlinkClick r:id="rId2"/>
              </a:rPr>
              <a:t>differentiate</a:t>
            </a:r>
            <a:r>
              <a:rPr lang="en-US" dirty="0">
                <a:solidFill>
                  <a:srgbClr val="002060"/>
                </a:solidFill>
                <a:latin typeface="AvenirLTW01"/>
              </a:rPr>
              <a:t> between a light knock and a hard knock on a door?</a:t>
            </a:r>
          </a:p>
          <a:p>
            <a:pPr fontAlgn="base"/>
            <a:endParaRPr lang="en-US" dirty="0">
              <a:solidFill>
                <a:srgbClr val="002060"/>
              </a:solidFill>
              <a:latin typeface="AvenirLTW01"/>
            </a:endParaRPr>
          </a:p>
          <a:p>
            <a:pPr fontAlgn="base"/>
            <a:r>
              <a:rPr lang="en-US" dirty="0">
                <a:solidFill>
                  <a:srgbClr val="002060"/>
                </a:solidFill>
                <a:latin typeface="AvenirLTW01"/>
              </a:rPr>
              <a:t> Loudness can be measured by a unit called a </a:t>
            </a:r>
            <a:r>
              <a:rPr lang="en-US" b="1" u="sng" dirty="0">
                <a:solidFill>
                  <a:srgbClr val="002060"/>
                </a:solidFill>
                <a:latin typeface="inherit"/>
                <a:hlinkClick r:id="rId3"/>
              </a:rPr>
              <a:t>decibel</a:t>
            </a:r>
            <a:r>
              <a:rPr lang="en-US" dirty="0">
                <a:solidFill>
                  <a:srgbClr val="002060"/>
                </a:solidFill>
                <a:latin typeface="AvenirLTW01"/>
              </a:rPr>
              <a:t> (dB). The greater the decibels of the sound, the louder that sound seems to a listener.</a:t>
            </a:r>
          </a:p>
          <a:p>
            <a:pPr fontAlgn="base"/>
            <a:endParaRPr lang="en-US" dirty="0">
              <a:solidFill>
                <a:srgbClr val="002060"/>
              </a:solidFill>
              <a:latin typeface="AvenirLTW01"/>
            </a:endParaRPr>
          </a:p>
          <a:p>
            <a:pPr fontAlgn="base"/>
            <a:r>
              <a:rPr lang="en-US" dirty="0">
                <a:solidFill>
                  <a:srgbClr val="002060"/>
                </a:solidFill>
                <a:latin typeface="AvenirLTW01"/>
              </a:rPr>
              <a:t> The loudness of a sound you can barely hear, such as a pin dropping to the floor, is about 0 </a:t>
            </a:r>
            <a:r>
              <a:rPr lang="en-US" dirty="0" err="1">
                <a:solidFill>
                  <a:srgbClr val="002060"/>
                </a:solidFill>
                <a:latin typeface="AvenirLTW01"/>
              </a:rPr>
              <a:t>dB.</a:t>
            </a:r>
            <a:r>
              <a:rPr lang="en-US" dirty="0">
                <a:solidFill>
                  <a:srgbClr val="002060"/>
                </a:solidFill>
                <a:latin typeface="AvenirLTW01"/>
              </a:rPr>
              <a:t> When someone lightly taps on your door, the loudness is about 30 </a:t>
            </a:r>
            <a:r>
              <a:rPr lang="en-US" dirty="0" err="1">
                <a:solidFill>
                  <a:srgbClr val="002060"/>
                </a:solidFill>
                <a:latin typeface="AvenirLTW01"/>
              </a:rPr>
              <a:t>dB.</a:t>
            </a:r>
            <a:r>
              <a:rPr lang="en-US" dirty="0">
                <a:solidFill>
                  <a:srgbClr val="002060"/>
                </a:solidFill>
                <a:latin typeface="AvenirLTW01"/>
              </a:rPr>
              <a:t> But if someone pounds on your door, that loudness might increase to 80 dB! Sounds louder than 100 dB, such as the sound of a chainsaw, can cause damage to people’s ears, especially if they are exposed to the sounds for long periods of time. </a:t>
            </a:r>
          </a:p>
          <a:p>
            <a:pPr fontAlgn="base"/>
            <a:endParaRPr lang="en-US" dirty="0">
              <a:solidFill>
                <a:srgbClr val="002060"/>
              </a:solidFill>
              <a:latin typeface="AvenirLTW01"/>
            </a:endParaRPr>
          </a:p>
          <a:p>
            <a:pPr fontAlgn="base"/>
            <a:r>
              <a:rPr lang="en-US" dirty="0">
                <a:solidFill>
                  <a:srgbClr val="002060"/>
                </a:solidFill>
                <a:latin typeface="AvenirLTW01"/>
              </a:rPr>
              <a:t>Music technicians use equalizers to change the loudness levels of different frequencies of sound, as in </a:t>
            </a:r>
            <a:r>
              <a:rPr lang="en-US" b="1" dirty="0">
                <a:solidFill>
                  <a:srgbClr val="002060"/>
                </a:solidFill>
                <a:latin typeface="inherit"/>
              </a:rPr>
              <a:t>Figure 5</a:t>
            </a:r>
            <a:r>
              <a:rPr lang="en-US" dirty="0">
                <a:solidFill>
                  <a:srgbClr val="002060"/>
                </a:solidFill>
                <a:latin typeface="AvenirLTW01"/>
              </a:rPr>
              <a:t>.</a:t>
            </a:r>
            <a:endParaRPr lang="en-US" b="0" i="0" dirty="0">
              <a:solidFill>
                <a:srgbClr val="002060"/>
              </a:solidFill>
              <a:effectLst/>
              <a:latin typeface="AvenirLTW01"/>
            </a:endParaRPr>
          </a:p>
        </p:txBody>
      </p:sp>
      <p:pic>
        <p:nvPicPr>
          <p:cNvPr id="7" name="Picture 6"/>
          <p:cNvPicPr>
            <a:picLocks noChangeAspect="1"/>
          </p:cNvPicPr>
          <p:nvPr/>
        </p:nvPicPr>
        <p:blipFill>
          <a:blip r:embed="rId4"/>
          <a:stretch>
            <a:fillRect/>
          </a:stretch>
        </p:blipFill>
        <p:spPr>
          <a:xfrm>
            <a:off x="6496050" y="1104900"/>
            <a:ext cx="5286375" cy="3933825"/>
          </a:xfrm>
          <a:prstGeom prst="rect">
            <a:avLst/>
          </a:prstGeom>
        </p:spPr>
      </p:pic>
      <p:sp>
        <p:nvSpPr>
          <p:cNvPr id="8" name="Rounded Rectangle 7"/>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Pg.418</a:t>
            </a:r>
          </a:p>
        </p:txBody>
      </p:sp>
      <p:sp>
        <p:nvSpPr>
          <p:cNvPr id="2" name="Rectangle 1"/>
          <p:cNvSpPr/>
          <p:nvPr/>
        </p:nvSpPr>
        <p:spPr>
          <a:xfrm>
            <a:off x="4749963" y="5130284"/>
            <a:ext cx="6006773" cy="369332"/>
          </a:xfrm>
          <a:prstGeom prst="rect">
            <a:avLst/>
          </a:prstGeom>
        </p:spPr>
        <p:txBody>
          <a:bodyPr wrap="none">
            <a:spAutoFit/>
          </a:bodyPr>
          <a:lstStyle/>
          <a:p>
            <a:r>
              <a:rPr lang="en-US" dirty="0"/>
              <a:t>https://www.youtube.com/watch?v=LPWbwHtORJE</a:t>
            </a:r>
          </a:p>
        </p:txBody>
      </p:sp>
    </p:spTree>
    <p:extLst>
      <p:ext uri="{BB962C8B-B14F-4D97-AF65-F5344CB8AC3E}">
        <p14:creationId xmlns:p14="http://schemas.microsoft.com/office/powerpoint/2010/main" val="107015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460713"/>
            <a:ext cx="6096000" cy="3847207"/>
          </a:xfrm>
          <a:prstGeom prst="rect">
            <a:avLst/>
          </a:prstGeom>
        </p:spPr>
        <p:txBody>
          <a:bodyPr>
            <a:spAutoFit/>
          </a:bodyPr>
          <a:lstStyle/>
          <a:p>
            <a:pPr fontAlgn="base"/>
            <a:r>
              <a:rPr lang="en-US" sz="3200" b="1" dirty="0"/>
              <a:t>Factors Affecting Pitch</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Have you ever heard someone describe a note on a piano as “high-pitched” or “low-pitched”?</a:t>
            </a:r>
          </a:p>
          <a:p>
            <a:pPr fontAlgn="base"/>
            <a:endParaRPr lang="en-US" dirty="0">
              <a:solidFill>
                <a:srgbClr val="002060"/>
              </a:solidFill>
              <a:latin typeface="AvenirLTW01"/>
            </a:endParaRPr>
          </a:p>
          <a:p>
            <a:pPr fontAlgn="base"/>
            <a:r>
              <a:rPr lang="en-US" dirty="0">
                <a:solidFill>
                  <a:srgbClr val="002060"/>
                </a:solidFill>
                <a:latin typeface="AvenirLTW01"/>
              </a:rPr>
              <a:t> The </a:t>
            </a:r>
            <a:r>
              <a:rPr lang="en-US" b="1" u="sng" dirty="0">
                <a:solidFill>
                  <a:srgbClr val="002060"/>
                </a:solidFill>
                <a:latin typeface="inherit"/>
                <a:hlinkClick r:id="rId2"/>
              </a:rPr>
              <a:t>pitch</a:t>
            </a:r>
            <a:r>
              <a:rPr lang="en-US" dirty="0">
                <a:solidFill>
                  <a:srgbClr val="002060"/>
                </a:solidFill>
                <a:latin typeface="AvenirLTW01"/>
              </a:rPr>
              <a:t> of a sound refers to how high or low the sound seems. </a:t>
            </a:r>
          </a:p>
          <a:p>
            <a:pPr fontAlgn="base"/>
            <a:endParaRPr lang="en-US" dirty="0">
              <a:solidFill>
                <a:srgbClr val="002060"/>
              </a:solidFill>
              <a:latin typeface="AvenirLTW01"/>
            </a:endParaRPr>
          </a:p>
          <a:p>
            <a:pPr fontAlgn="base"/>
            <a:r>
              <a:rPr lang="en-US" dirty="0">
                <a:solidFill>
                  <a:srgbClr val="002060"/>
                </a:solidFill>
                <a:latin typeface="AvenirLTW01"/>
              </a:rPr>
              <a:t>Pitch depends upon the frequency of the sound waves.</a:t>
            </a:r>
          </a:p>
          <a:p>
            <a:pPr fontAlgn="base"/>
            <a:endParaRPr lang="en-US" dirty="0">
              <a:solidFill>
                <a:srgbClr val="002060"/>
              </a:solidFill>
              <a:latin typeface="AvenirLTW01"/>
            </a:endParaRPr>
          </a:p>
          <a:p>
            <a:pPr fontAlgn="base"/>
            <a:r>
              <a:rPr lang="en-US" dirty="0">
                <a:solidFill>
                  <a:srgbClr val="002060"/>
                </a:solidFill>
                <a:latin typeface="AvenirLTW01"/>
              </a:rPr>
              <a:t> Sound waves with a high frequency have a high pitch, and waves with a low frequency have a low pitch.</a:t>
            </a:r>
            <a:endParaRPr lang="en-US" b="0" i="0" dirty="0">
              <a:solidFill>
                <a:srgbClr val="002060"/>
              </a:solidFill>
              <a:effectLst/>
              <a:latin typeface="AvenirLTW01"/>
            </a:endParaRPr>
          </a:p>
        </p:txBody>
      </p:sp>
      <p:pic>
        <p:nvPicPr>
          <p:cNvPr id="6" name="Picture 5"/>
          <p:cNvPicPr>
            <a:picLocks noChangeAspect="1"/>
          </p:cNvPicPr>
          <p:nvPr/>
        </p:nvPicPr>
        <p:blipFill>
          <a:blip r:embed="rId3"/>
          <a:stretch>
            <a:fillRect/>
          </a:stretch>
        </p:blipFill>
        <p:spPr>
          <a:xfrm>
            <a:off x="6972299" y="1571625"/>
            <a:ext cx="4733925" cy="2967037"/>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Pg.419</a:t>
            </a:r>
          </a:p>
        </p:txBody>
      </p:sp>
    </p:spTree>
    <p:extLst>
      <p:ext uri="{BB962C8B-B14F-4D97-AF65-F5344CB8AC3E}">
        <p14:creationId xmlns:p14="http://schemas.microsoft.com/office/powerpoint/2010/main" val="8281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3" y="966490"/>
            <a:ext cx="6029327" cy="4462760"/>
          </a:xfrm>
          <a:prstGeom prst="rect">
            <a:avLst/>
          </a:prstGeom>
        </p:spPr>
        <p:txBody>
          <a:bodyPr wrap="square">
            <a:spAutoFit/>
          </a:bodyPr>
          <a:lstStyle/>
          <a:p>
            <a:pPr fontAlgn="base"/>
            <a:r>
              <a:rPr lang="en-US" sz="3200" b="1" dirty="0"/>
              <a:t>The Behavior of Sound</a:t>
            </a:r>
          </a:p>
          <a:p>
            <a:pPr fontAlgn="base"/>
            <a:endParaRPr lang="en-US" b="1" dirty="0"/>
          </a:p>
          <a:p>
            <a:pPr fontAlgn="base"/>
            <a:r>
              <a:rPr lang="en-US" dirty="0">
                <a:solidFill>
                  <a:srgbClr val="002060"/>
                </a:solidFill>
                <a:latin typeface="AvenirLTW01"/>
              </a:rPr>
              <a:t>All sound waves begin with a vibration. </a:t>
            </a:r>
          </a:p>
          <a:p>
            <a:pPr fontAlgn="base"/>
            <a:r>
              <a:rPr lang="en-US" dirty="0">
                <a:solidFill>
                  <a:srgbClr val="002060"/>
                </a:solidFill>
                <a:latin typeface="AvenirLTW01"/>
              </a:rPr>
              <a:t>Look at the woman in </a:t>
            </a:r>
            <a:r>
              <a:rPr lang="en-US" b="1" dirty="0">
                <a:solidFill>
                  <a:srgbClr val="002060"/>
                </a:solidFill>
                <a:latin typeface="inherit"/>
              </a:rPr>
              <a:t>Figure 1</a:t>
            </a:r>
            <a:r>
              <a:rPr lang="en-US" dirty="0">
                <a:solidFill>
                  <a:srgbClr val="002060"/>
                </a:solidFill>
                <a:latin typeface="AvenirLTW01"/>
              </a:rPr>
              <a:t>. </a:t>
            </a:r>
          </a:p>
          <a:p>
            <a:pPr fontAlgn="base"/>
            <a:endParaRPr lang="en-US" dirty="0">
              <a:solidFill>
                <a:srgbClr val="002060"/>
              </a:solidFill>
              <a:latin typeface="AvenirLTW01"/>
            </a:endParaRPr>
          </a:p>
          <a:p>
            <a:pPr fontAlgn="base"/>
            <a:r>
              <a:rPr lang="en-US" dirty="0">
                <a:solidFill>
                  <a:srgbClr val="002060"/>
                </a:solidFill>
                <a:latin typeface="AvenirLTW01"/>
              </a:rPr>
              <a:t>When she hits a drum or a cymbal with her drumstick, the drum or cymbal vibrates rapidly, disturbing the air particles around the drum set. </a:t>
            </a:r>
          </a:p>
          <a:p>
            <a:pPr fontAlgn="base"/>
            <a:endParaRPr lang="en-US" dirty="0">
              <a:solidFill>
                <a:srgbClr val="002060"/>
              </a:solidFill>
              <a:latin typeface="AvenirLTW01"/>
            </a:endParaRPr>
          </a:p>
          <a:p>
            <a:pPr fontAlgn="base"/>
            <a:r>
              <a:rPr lang="en-US" dirty="0">
                <a:solidFill>
                  <a:srgbClr val="002060"/>
                </a:solidFill>
                <a:latin typeface="AvenirLTW01"/>
              </a:rPr>
              <a:t>When the drum or cymbal moves away from its rest position, it creates a compression by pushing air particles together. </a:t>
            </a:r>
          </a:p>
          <a:p>
            <a:pPr fontAlgn="base"/>
            <a:endParaRPr lang="en-US" dirty="0">
              <a:solidFill>
                <a:srgbClr val="002060"/>
              </a:solidFill>
              <a:latin typeface="AvenirLTW01"/>
            </a:endParaRPr>
          </a:p>
          <a:p>
            <a:pPr fontAlgn="base"/>
            <a:r>
              <a:rPr lang="en-US" dirty="0">
                <a:solidFill>
                  <a:srgbClr val="002060"/>
                </a:solidFill>
                <a:latin typeface="AvenirLTW01"/>
              </a:rPr>
              <a:t>When it moves back toward its rest position, it creates a rarefaction by causing air particles to spread out.</a:t>
            </a:r>
            <a:endParaRPr lang="en-US" b="0" i="0" dirty="0">
              <a:solidFill>
                <a:srgbClr val="002060"/>
              </a:solidFill>
              <a:effectLst/>
              <a:latin typeface="AvenirLTW01"/>
            </a:endParaRPr>
          </a:p>
        </p:txBody>
      </p:sp>
      <p:sp>
        <p:nvSpPr>
          <p:cNvPr id="6" name="Rectangle 5"/>
          <p:cNvSpPr/>
          <p:nvPr/>
        </p:nvSpPr>
        <p:spPr>
          <a:xfrm>
            <a:off x="7392152" y="5541824"/>
            <a:ext cx="4246646" cy="923330"/>
          </a:xfrm>
          <a:prstGeom prst="rect">
            <a:avLst/>
          </a:prstGeom>
        </p:spPr>
        <p:txBody>
          <a:bodyPr wrap="square">
            <a:spAutoFit/>
          </a:bodyPr>
          <a:lstStyle/>
          <a:p>
            <a:pPr fontAlgn="base"/>
            <a:r>
              <a:rPr lang="en-US" b="1" dirty="0">
                <a:solidFill>
                  <a:srgbClr val="1D42A5"/>
                </a:solidFill>
                <a:latin typeface="inherit"/>
              </a:rPr>
              <a:t>Making Waves</a:t>
            </a:r>
            <a:r>
              <a:rPr lang="en-US" b="1" dirty="0"/>
              <a:t> </a:t>
            </a:r>
            <a:r>
              <a:rPr lang="en-US" b="1" dirty="0">
                <a:latin typeface="inherit"/>
              </a:rPr>
              <a:t>Figure 1</a:t>
            </a:r>
            <a:endParaRPr lang="en-US" b="1" dirty="0"/>
          </a:p>
          <a:p>
            <a:pPr fontAlgn="base"/>
            <a:r>
              <a:rPr lang="en-US" dirty="0">
                <a:solidFill>
                  <a:srgbClr val="000000"/>
                </a:solidFill>
                <a:latin typeface="inherit"/>
              </a:rPr>
              <a:t>The vibrations caused by hitting drums and cymbals generate sound waves.</a:t>
            </a:r>
            <a:endParaRPr lang="en-US" b="0" i="0" dirty="0">
              <a:solidFill>
                <a:srgbClr val="000000"/>
              </a:solidFill>
              <a:effectLst/>
              <a:latin typeface="inherit"/>
            </a:endParaRPr>
          </a:p>
        </p:txBody>
      </p:sp>
      <p:pic>
        <p:nvPicPr>
          <p:cNvPr id="2" name="Picture 1"/>
          <p:cNvPicPr>
            <a:picLocks noChangeAspect="1"/>
          </p:cNvPicPr>
          <p:nvPr/>
        </p:nvPicPr>
        <p:blipFill>
          <a:blip r:embed="rId2"/>
          <a:stretch>
            <a:fillRect/>
          </a:stretch>
        </p:blipFill>
        <p:spPr>
          <a:xfrm>
            <a:off x="7524750" y="295275"/>
            <a:ext cx="4114048" cy="5133975"/>
          </a:xfrm>
          <a:prstGeom prst="rect">
            <a:avLst/>
          </a:prstGeom>
        </p:spPr>
      </p:pic>
      <p:sp>
        <p:nvSpPr>
          <p:cNvPr id="3" name="Rectangle 2"/>
          <p:cNvSpPr/>
          <p:nvPr/>
        </p:nvSpPr>
        <p:spPr>
          <a:xfrm>
            <a:off x="981074" y="4620309"/>
            <a:ext cx="6096000" cy="369332"/>
          </a:xfrm>
          <a:prstGeom prst="rect">
            <a:avLst/>
          </a:prstGeom>
        </p:spPr>
        <p:txBody>
          <a:bodyPr>
            <a:spAutoFit/>
          </a:bodyPr>
          <a:lstStyle/>
          <a:p>
            <a:r>
              <a:rPr lang="en-US" dirty="0">
                <a:solidFill>
                  <a:schemeClr val="accent2"/>
                </a:solidFill>
                <a:latin typeface="AvenirLTW01"/>
              </a:rPr>
              <a:t>.</a:t>
            </a:r>
          </a:p>
        </p:txBody>
      </p:sp>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Pg.413</a:t>
            </a:r>
          </a:p>
        </p:txBody>
      </p:sp>
      <p:sp>
        <p:nvSpPr>
          <p:cNvPr id="9" name="Rectangle 8"/>
          <p:cNvSpPr/>
          <p:nvPr/>
        </p:nvSpPr>
        <p:spPr>
          <a:xfrm>
            <a:off x="419910" y="5711309"/>
            <a:ext cx="6037230" cy="369332"/>
          </a:xfrm>
          <a:prstGeom prst="rect">
            <a:avLst/>
          </a:prstGeom>
        </p:spPr>
        <p:txBody>
          <a:bodyPr wrap="none">
            <a:spAutoFit/>
          </a:bodyPr>
          <a:lstStyle/>
          <a:p>
            <a:r>
              <a:rPr lang="en-US" dirty="0">
                <a:hlinkClick r:id="rId3"/>
              </a:rPr>
              <a:t>https://www.youtube.com/watch?v=OWETRP_eabg</a:t>
            </a:r>
            <a:endParaRPr lang="en-US" dirty="0"/>
          </a:p>
        </p:txBody>
      </p:sp>
    </p:spTree>
    <p:extLst>
      <p:ext uri="{BB962C8B-B14F-4D97-AF65-F5344CB8AC3E}">
        <p14:creationId xmlns:p14="http://schemas.microsoft.com/office/powerpoint/2010/main" val="160534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17613"/>
            <a:ext cx="5524500" cy="3970318"/>
          </a:xfrm>
          <a:prstGeom prst="rect">
            <a:avLst/>
          </a:prstGeom>
        </p:spPr>
        <p:txBody>
          <a:bodyPr wrap="square">
            <a:spAutoFit/>
          </a:bodyPr>
          <a:lstStyle/>
          <a:p>
            <a:r>
              <a:rPr lang="en-US" dirty="0">
                <a:solidFill>
                  <a:srgbClr val="002060"/>
                </a:solidFill>
                <a:latin typeface="AvenirLTW01"/>
              </a:rPr>
              <a:t>The frequency of a sound wave depends upon how fast the source of the sound is vibrating.</a:t>
            </a:r>
          </a:p>
          <a:p>
            <a:endParaRPr lang="en-US" dirty="0">
              <a:solidFill>
                <a:srgbClr val="002060"/>
              </a:solidFill>
              <a:latin typeface="AvenirLTW01"/>
            </a:endParaRPr>
          </a:p>
          <a:p>
            <a:endParaRPr lang="en-US" dirty="0">
              <a:solidFill>
                <a:srgbClr val="002060"/>
              </a:solidFill>
              <a:latin typeface="AvenirLTW01"/>
            </a:endParaRPr>
          </a:p>
          <a:p>
            <a:r>
              <a:rPr lang="en-US" dirty="0">
                <a:solidFill>
                  <a:srgbClr val="002060"/>
                </a:solidFill>
                <a:latin typeface="AvenirLTW01"/>
              </a:rPr>
              <a:t> For example, when people speak or sing, the air from their lungs moves past their vocal cords and makes the cords vibrate, producing sound waves.</a:t>
            </a:r>
          </a:p>
          <a:p>
            <a:r>
              <a:rPr lang="en-US" dirty="0">
                <a:solidFill>
                  <a:srgbClr val="002060"/>
                </a:solidFill>
                <a:latin typeface="AvenirLTW01"/>
              </a:rPr>
              <a:t> </a:t>
            </a:r>
          </a:p>
          <a:p>
            <a:endParaRPr lang="en-US" dirty="0">
              <a:solidFill>
                <a:srgbClr val="002060"/>
              </a:solidFill>
              <a:latin typeface="AvenirLTW01"/>
            </a:endParaRPr>
          </a:p>
          <a:p>
            <a:r>
              <a:rPr lang="en-US" dirty="0">
                <a:solidFill>
                  <a:srgbClr val="002060"/>
                </a:solidFill>
                <a:latin typeface="AvenirLTW01"/>
              </a:rPr>
              <a:t>When vocal cords vibrate more quickly, they produce higher-frequency sound waves with higher pitches. When vocal cords vibrate more slowly, they produce lower-frequency sound waves with lower pitches.</a:t>
            </a:r>
            <a:endParaRPr lang="en-US" dirty="0">
              <a:solidFill>
                <a:srgbClr val="002060"/>
              </a:solidFill>
            </a:endParaRPr>
          </a:p>
        </p:txBody>
      </p:sp>
      <p:sp>
        <p:nvSpPr>
          <p:cNvPr id="5" name="Rectangle 4"/>
          <p:cNvSpPr/>
          <p:nvPr/>
        </p:nvSpPr>
        <p:spPr>
          <a:xfrm>
            <a:off x="267944" y="482084"/>
            <a:ext cx="4604146" cy="584775"/>
          </a:xfrm>
          <a:prstGeom prst="rect">
            <a:avLst/>
          </a:prstGeom>
        </p:spPr>
        <p:txBody>
          <a:bodyPr wrap="none">
            <a:spAutoFit/>
          </a:bodyPr>
          <a:lstStyle/>
          <a:p>
            <a:pPr fontAlgn="base"/>
            <a:r>
              <a:rPr lang="en-US" sz="3200" b="1" dirty="0"/>
              <a:t>Factors Affecting Pitch</a:t>
            </a:r>
          </a:p>
        </p:txBody>
      </p:sp>
      <p:pic>
        <p:nvPicPr>
          <p:cNvPr id="6" name="Picture 5"/>
          <p:cNvPicPr>
            <a:picLocks noChangeAspect="1"/>
          </p:cNvPicPr>
          <p:nvPr/>
        </p:nvPicPr>
        <p:blipFill>
          <a:blip r:embed="rId2"/>
          <a:stretch>
            <a:fillRect/>
          </a:stretch>
        </p:blipFill>
        <p:spPr>
          <a:xfrm>
            <a:off x="6553200" y="1529835"/>
            <a:ext cx="5238750" cy="3508890"/>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Pg.418</a:t>
            </a:r>
          </a:p>
        </p:txBody>
      </p:sp>
    </p:spTree>
    <p:extLst>
      <p:ext uri="{BB962C8B-B14F-4D97-AF65-F5344CB8AC3E}">
        <p14:creationId xmlns:p14="http://schemas.microsoft.com/office/powerpoint/2010/main" val="284932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22738"/>
            <a:ext cx="5133975" cy="3831818"/>
          </a:xfrm>
          <a:prstGeom prst="rect">
            <a:avLst/>
          </a:prstGeom>
        </p:spPr>
        <p:txBody>
          <a:bodyPr wrap="square">
            <a:spAutoFit/>
          </a:bodyPr>
          <a:lstStyle/>
          <a:p>
            <a:r>
              <a:rPr lang="en-US" dirty="0">
                <a:solidFill>
                  <a:srgbClr val="002060"/>
                </a:solidFill>
                <a:latin typeface="AvenirLTW01"/>
              </a:rPr>
              <a:t>Guitars produce sound when someone strums or plucks their strings.</a:t>
            </a:r>
          </a:p>
          <a:p>
            <a:endParaRPr lang="en-US" dirty="0">
              <a:solidFill>
                <a:srgbClr val="002060"/>
              </a:solidFill>
              <a:latin typeface="AvenirLTW01"/>
            </a:endParaRPr>
          </a:p>
          <a:p>
            <a:pPr>
              <a:lnSpc>
                <a:spcPct val="150000"/>
              </a:lnSpc>
            </a:pPr>
            <a:r>
              <a:rPr lang="en-US" dirty="0">
                <a:solidFill>
                  <a:srgbClr val="002060"/>
                </a:solidFill>
                <a:latin typeface="AvenirLTW01"/>
              </a:rPr>
              <a:t> If you’ve ever studied a guitar, then you may have noticed that its strings vary in thickness. The thicker strings of a guitar vibrate more slowly than the thinner strings do, and so the thicker strings have a lower frequency, and therefore a lower pitch, than the thinner strings (</a:t>
            </a:r>
            <a:r>
              <a:rPr lang="en-US" b="1" dirty="0">
                <a:solidFill>
                  <a:srgbClr val="002060"/>
                </a:solidFill>
                <a:latin typeface="AvenirLTW01"/>
              </a:rPr>
              <a:t>Figure 6</a:t>
            </a:r>
            <a:r>
              <a:rPr lang="en-US" dirty="0">
                <a:solidFill>
                  <a:srgbClr val="002060"/>
                </a:solidFill>
                <a:latin typeface="AvenirLTW01"/>
              </a:rPr>
              <a:t>).</a:t>
            </a:r>
            <a:endParaRPr lang="en-US" dirty="0">
              <a:solidFill>
                <a:srgbClr val="002060"/>
              </a:solidFill>
            </a:endParaRPr>
          </a:p>
        </p:txBody>
      </p:sp>
      <p:sp>
        <p:nvSpPr>
          <p:cNvPr id="5" name="Rectangle 4"/>
          <p:cNvSpPr/>
          <p:nvPr/>
        </p:nvSpPr>
        <p:spPr>
          <a:xfrm>
            <a:off x="267944" y="482084"/>
            <a:ext cx="4604146" cy="584775"/>
          </a:xfrm>
          <a:prstGeom prst="rect">
            <a:avLst/>
          </a:prstGeom>
        </p:spPr>
        <p:txBody>
          <a:bodyPr wrap="none">
            <a:spAutoFit/>
          </a:bodyPr>
          <a:lstStyle/>
          <a:p>
            <a:pPr fontAlgn="base"/>
            <a:r>
              <a:rPr lang="en-US" sz="3200" b="1" dirty="0"/>
              <a:t>Factors Affecting Pitch</a:t>
            </a:r>
          </a:p>
        </p:txBody>
      </p:sp>
      <p:pic>
        <p:nvPicPr>
          <p:cNvPr id="6" name="Picture 5"/>
          <p:cNvPicPr>
            <a:picLocks noChangeAspect="1"/>
          </p:cNvPicPr>
          <p:nvPr/>
        </p:nvPicPr>
        <p:blipFill>
          <a:blip r:embed="rId2"/>
          <a:stretch>
            <a:fillRect/>
          </a:stretch>
        </p:blipFill>
        <p:spPr>
          <a:xfrm>
            <a:off x="5691187" y="852487"/>
            <a:ext cx="5786438" cy="4414838"/>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Pg.419</a:t>
            </a:r>
          </a:p>
        </p:txBody>
      </p:sp>
      <p:sp>
        <p:nvSpPr>
          <p:cNvPr id="8" name="Rectangle 7"/>
          <p:cNvSpPr/>
          <p:nvPr/>
        </p:nvSpPr>
        <p:spPr>
          <a:xfrm>
            <a:off x="1706064" y="5777984"/>
            <a:ext cx="5979522" cy="369332"/>
          </a:xfrm>
          <a:prstGeom prst="rect">
            <a:avLst/>
          </a:prstGeom>
        </p:spPr>
        <p:txBody>
          <a:bodyPr wrap="none">
            <a:spAutoFit/>
          </a:bodyPr>
          <a:lstStyle/>
          <a:p>
            <a:r>
              <a:rPr lang="en-US" dirty="0">
                <a:hlinkClick r:id="rId3"/>
              </a:rPr>
              <a:t>https://www.youtube.com/watch?v=yMLTF_0PAQw</a:t>
            </a:r>
            <a:endParaRPr lang="en-US" dirty="0"/>
          </a:p>
        </p:txBody>
      </p:sp>
    </p:spTree>
    <p:extLst>
      <p:ext uri="{BB962C8B-B14F-4D97-AF65-F5344CB8AC3E}">
        <p14:creationId xmlns:p14="http://schemas.microsoft.com/office/powerpoint/2010/main" val="233651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478215"/>
            <a:ext cx="6096000" cy="6063198"/>
          </a:xfrm>
          <a:prstGeom prst="rect">
            <a:avLst/>
          </a:prstGeom>
        </p:spPr>
        <p:txBody>
          <a:bodyPr>
            <a:spAutoFit/>
          </a:bodyPr>
          <a:lstStyle/>
          <a:p>
            <a:pPr fontAlgn="base"/>
            <a:r>
              <a:rPr lang="en-US" sz="3200" b="1" dirty="0"/>
              <a:t>The Doppler Effect</a:t>
            </a:r>
          </a:p>
          <a:p>
            <a:pPr fontAlgn="base"/>
            <a:endParaRPr lang="en-US" sz="3200" b="1" dirty="0"/>
          </a:p>
          <a:p>
            <a:pPr fontAlgn="base"/>
            <a:r>
              <a:rPr lang="en-US" dirty="0">
                <a:solidFill>
                  <a:srgbClr val="002060"/>
                </a:solidFill>
                <a:latin typeface="AvenirLTW01"/>
              </a:rPr>
              <a:t>Have you ever had a loud motorcycle drive by you and heard the pitch of the engine noise change?</a:t>
            </a:r>
          </a:p>
          <a:p>
            <a:pPr fontAlgn="base"/>
            <a:endParaRPr lang="en-US" dirty="0">
              <a:solidFill>
                <a:srgbClr val="002060"/>
              </a:solidFill>
              <a:latin typeface="AvenirLTW01"/>
            </a:endParaRPr>
          </a:p>
          <a:p>
            <a:pPr fontAlgn="base"/>
            <a:r>
              <a:rPr lang="en-US" dirty="0">
                <a:solidFill>
                  <a:srgbClr val="002060"/>
                </a:solidFill>
                <a:latin typeface="AvenirLTW01"/>
              </a:rPr>
              <a:t> Change in pitch occurs because the movement of the source of the sound causes a sound wave to either compress or stretch. </a:t>
            </a:r>
          </a:p>
          <a:p>
            <a:pPr fontAlgn="base"/>
            <a:endParaRPr lang="en-US" dirty="0">
              <a:solidFill>
                <a:srgbClr val="002060"/>
              </a:solidFill>
              <a:latin typeface="AvenirLTW01"/>
            </a:endParaRPr>
          </a:p>
          <a:p>
            <a:pPr fontAlgn="base"/>
            <a:r>
              <a:rPr lang="en-US" dirty="0">
                <a:solidFill>
                  <a:srgbClr val="002060"/>
                </a:solidFill>
                <a:latin typeface="AvenirLTW01"/>
              </a:rPr>
              <a:t>As the motorcycle approaches, the peaks of the emitted sound waves are scrunched together. </a:t>
            </a:r>
          </a:p>
          <a:p>
            <a:pPr fontAlgn="base"/>
            <a:endParaRPr lang="en-US" dirty="0">
              <a:solidFill>
                <a:srgbClr val="002060"/>
              </a:solidFill>
              <a:latin typeface="AvenirLTW01"/>
            </a:endParaRPr>
          </a:p>
          <a:p>
            <a:pPr fontAlgn="base"/>
            <a:r>
              <a:rPr lang="en-US" dirty="0">
                <a:solidFill>
                  <a:srgbClr val="002060"/>
                </a:solidFill>
                <a:latin typeface="AvenirLTW01"/>
              </a:rPr>
              <a:t>When the peaks are closer together, the sound waves have a higher frequency.</a:t>
            </a:r>
          </a:p>
          <a:p>
            <a:pPr fontAlgn="base"/>
            <a:endParaRPr lang="en-US" dirty="0">
              <a:solidFill>
                <a:srgbClr val="002060"/>
              </a:solidFill>
              <a:latin typeface="AvenirLTW01"/>
            </a:endParaRPr>
          </a:p>
          <a:p>
            <a:pPr fontAlgn="base"/>
            <a:r>
              <a:rPr lang="en-US" dirty="0">
                <a:solidFill>
                  <a:srgbClr val="002060"/>
                </a:solidFill>
                <a:latin typeface="AvenirLTW01"/>
              </a:rPr>
              <a:t> As the motorcycle moves away, the peaks of the emitted sound waves are spread out. The sound waves then have a lower frequency.</a:t>
            </a:r>
          </a:p>
          <a:p>
            <a:pPr fontAlgn="base"/>
            <a:endParaRPr lang="en-US" dirty="0">
              <a:solidFill>
                <a:srgbClr val="002060"/>
              </a:solidFill>
              <a:latin typeface="AvenirLTW01"/>
            </a:endParaRPr>
          </a:p>
          <a:p>
            <a:pPr fontAlgn="base"/>
            <a:r>
              <a:rPr lang="en-US" dirty="0">
                <a:hlinkClick r:id="rId2"/>
              </a:rPr>
              <a:t>https://www.youtube.com/watch?v=rbcvPEXiWWo</a:t>
            </a:r>
            <a:endParaRPr lang="en-US" b="0" i="0" dirty="0">
              <a:solidFill>
                <a:srgbClr val="002060"/>
              </a:solidFill>
              <a:effectLst/>
              <a:latin typeface="AvenirLTW01"/>
            </a:endParaRPr>
          </a:p>
        </p:txBody>
      </p:sp>
      <p:pic>
        <p:nvPicPr>
          <p:cNvPr id="5" name="Picture 4"/>
          <p:cNvPicPr>
            <a:picLocks noChangeAspect="1"/>
          </p:cNvPicPr>
          <p:nvPr/>
        </p:nvPicPr>
        <p:blipFill>
          <a:blip r:embed="rId3"/>
          <a:stretch>
            <a:fillRect/>
          </a:stretch>
        </p:blipFill>
        <p:spPr>
          <a:xfrm>
            <a:off x="6581775" y="1110615"/>
            <a:ext cx="4895850" cy="4876800"/>
          </a:xfrm>
          <a:prstGeom prst="rect">
            <a:avLst/>
          </a:prstGeom>
        </p:spPr>
      </p:pic>
      <p:sp>
        <p:nvSpPr>
          <p:cNvPr id="6" name="Rounded Rectangle 5"/>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Pg.420</a:t>
            </a:r>
          </a:p>
        </p:txBody>
      </p:sp>
    </p:spTree>
    <p:extLst>
      <p:ext uri="{BB962C8B-B14F-4D97-AF65-F5344CB8AC3E}">
        <p14:creationId xmlns:p14="http://schemas.microsoft.com/office/powerpoint/2010/main" val="105199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456" y="1504087"/>
            <a:ext cx="5432894" cy="2585323"/>
          </a:xfrm>
          <a:prstGeom prst="rect">
            <a:avLst/>
          </a:prstGeom>
        </p:spPr>
        <p:txBody>
          <a:bodyPr wrap="square">
            <a:spAutoFit/>
          </a:bodyPr>
          <a:lstStyle/>
          <a:p>
            <a:r>
              <a:rPr lang="en-US" dirty="0">
                <a:solidFill>
                  <a:srgbClr val="002060"/>
                </a:solidFill>
                <a:latin typeface="AvenirLTW01"/>
              </a:rPr>
              <a:t>A change in frequency is perceived by a listener as a change in pitch. </a:t>
            </a:r>
          </a:p>
          <a:p>
            <a:endParaRPr lang="en-US" dirty="0">
              <a:solidFill>
                <a:srgbClr val="002060"/>
              </a:solidFill>
              <a:latin typeface="AvenirLTW01"/>
            </a:endParaRPr>
          </a:p>
          <a:p>
            <a:r>
              <a:rPr lang="en-US" dirty="0">
                <a:solidFill>
                  <a:srgbClr val="002060"/>
                </a:solidFill>
                <a:latin typeface="AvenirLTW01"/>
              </a:rPr>
              <a:t>This change in frequency (and therefore, in pitch) of the sound wave in relation to an observer is called the </a:t>
            </a:r>
            <a:r>
              <a:rPr lang="en-US" b="1" u="sng" dirty="0">
                <a:solidFill>
                  <a:srgbClr val="002060"/>
                </a:solidFill>
                <a:latin typeface="AvenirLTW01"/>
                <a:hlinkClick r:id="rId2"/>
              </a:rPr>
              <a:t>Doppler effect</a:t>
            </a:r>
            <a:r>
              <a:rPr lang="en-US" dirty="0">
                <a:solidFill>
                  <a:srgbClr val="002060"/>
                </a:solidFill>
                <a:latin typeface="AvenirLTW01"/>
              </a:rPr>
              <a:t>. </a:t>
            </a:r>
          </a:p>
          <a:p>
            <a:endParaRPr lang="en-US" b="1" dirty="0">
              <a:solidFill>
                <a:srgbClr val="002060"/>
              </a:solidFill>
              <a:latin typeface="AvenirLTW01"/>
            </a:endParaRPr>
          </a:p>
          <a:p>
            <a:r>
              <a:rPr lang="en-US" b="1" dirty="0">
                <a:solidFill>
                  <a:srgbClr val="002060"/>
                </a:solidFill>
                <a:latin typeface="AvenirLTW01"/>
              </a:rPr>
              <a:t>Figure 7</a:t>
            </a:r>
            <a:r>
              <a:rPr lang="en-US" dirty="0">
                <a:solidFill>
                  <a:srgbClr val="002060"/>
                </a:solidFill>
                <a:latin typeface="AvenirLTW01"/>
              </a:rPr>
              <a:t> shows the Doppler effect when a firetruck rushes by a person on the sidewalk.</a:t>
            </a:r>
            <a:endParaRPr lang="en-US" dirty="0">
              <a:solidFill>
                <a:srgbClr val="002060"/>
              </a:solidFill>
            </a:endParaRPr>
          </a:p>
        </p:txBody>
      </p:sp>
      <p:sp>
        <p:nvSpPr>
          <p:cNvPr id="5" name="Rectangle 4"/>
          <p:cNvSpPr/>
          <p:nvPr/>
        </p:nvSpPr>
        <p:spPr>
          <a:xfrm>
            <a:off x="415456" y="596384"/>
            <a:ext cx="3775393" cy="584775"/>
          </a:xfrm>
          <a:prstGeom prst="rect">
            <a:avLst/>
          </a:prstGeom>
        </p:spPr>
        <p:txBody>
          <a:bodyPr wrap="none">
            <a:spAutoFit/>
          </a:bodyPr>
          <a:lstStyle/>
          <a:p>
            <a:pPr fontAlgn="base"/>
            <a:r>
              <a:rPr lang="en-US" sz="3200" b="1" dirty="0"/>
              <a:t>The Doppler Effect</a:t>
            </a:r>
          </a:p>
        </p:txBody>
      </p:sp>
      <p:pic>
        <p:nvPicPr>
          <p:cNvPr id="6" name="Picture 5"/>
          <p:cNvPicPr>
            <a:picLocks noChangeAspect="1"/>
          </p:cNvPicPr>
          <p:nvPr/>
        </p:nvPicPr>
        <p:blipFill>
          <a:blip r:embed="rId3"/>
          <a:stretch>
            <a:fillRect/>
          </a:stretch>
        </p:blipFill>
        <p:spPr>
          <a:xfrm>
            <a:off x="6305550" y="1042987"/>
            <a:ext cx="5772150" cy="5519738"/>
          </a:xfrm>
          <a:prstGeom prst="rect">
            <a:avLst/>
          </a:prstGeom>
        </p:spPr>
      </p:pic>
      <p:pic>
        <p:nvPicPr>
          <p:cNvPr id="7" name="Picture 6"/>
          <p:cNvPicPr>
            <a:picLocks noChangeAspect="1"/>
          </p:cNvPicPr>
          <p:nvPr/>
        </p:nvPicPr>
        <p:blipFill>
          <a:blip r:embed="rId4"/>
          <a:stretch>
            <a:fillRect/>
          </a:stretch>
        </p:blipFill>
        <p:spPr>
          <a:xfrm>
            <a:off x="2212664" y="4946630"/>
            <a:ext cx="3859523" cy="1327160"/>
          </a:xfrm>
          <a:prstGeom prst="rect">
            <a:avLst/>
          </a:prstGeom>
        </p:spPr>
      </p:pic>
      <p:pic>
        <p:nvPicPr>
          <p:cNvPr id="8" name="Picture 7"/>
          <p:cNvPicPr>
            <a:picLocks noChangeAspect="1"/>
          </p:cNvPicPr>
          <p:nvPr/>
        </p:nvPicPr>
        <p:blipFill>
          <a:blip r:embed="rId5"/>
          <a:stretch>
            <a:fillRect/>
          </a:stretch>
        </p:blipFill>
        <p:spPr>
          <a:xfrm>
            <a:off x="509587" y="4130665"/>
            <a:ext cx="1666875" cy="2343150"/>
          </a:xfrm>
          <a:prstGeom prst="rect">
            <a:avLst/>
          </a:prstGeom>
        </p:spPr>
      </p:pic>
      <p:sp>
        <p:nvSpPr>
          <p:cNvPr id="9" name="Rounded Rectangle 8"/>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Pg.420</a:t>
            </a:r>
          </a:p>
        </p:txBody>
      </p:sp>
    </p:spTree>
    <p:extLst>
      <p:ext uri="{BB962C8B-B14F-4D97-AF65-F5344CB8AC3E}">
        <p14:creationId xmlns:p14="http://schemas.microsoft.com/office/powerpoint/2010/main" val="369200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5575" y="814387"/>
            <a:ext cx="6877050" cy="5876925"/>
          </a:xfrm>
          <a:prstGeom prst="rect">
            <a:avLst/>
          </a:prstGeom>
        </p:spPr>
      </p:pic>
      <p:sp>
        <p:nvSpPr>
          <p:cNvPr id="5" name="Rectangle 4"/>
          <p:cNvSpPr/>
          <p:nvPr/>
        </p:nvSpPr>
        <p:spPr>
          <a:xfrm>
            <a:off x="3958756" y="339209"/>
            <a:ext cx="1731564" cy="369332"/>
          </a:xfrm>
          <a:prstGeom prst="rect">
            <a:avLst/>
          </a:prstGeom>
        </p:spPr>
        <p:txBody>
          <a:bodyPr wrap="none">
            <a:spAutoFit/>
          </a:bodyPr>
          <a:lstStyle/>
          <a:p>
            <a:pPr fontAlgn="base"/>
            <a:r>
              <a:rPr lang="en-US" b="1" dirty="0"/>
              <a:t>Lesson Check</a:t>
            </a:r>
          </a:p>
        </p:txBody>
      </p:sp>
      <p:sp>
        <p:nvSpPr>
          <p:cNvPr id="6" name="Rounded Rectangle 5"/>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Pg.421</a:t>
            </a:r>
          </a:p>
        </p:txBody>
      </p:sp>
      <p:sp>
        <p:nvSpPr>
          <p:cNvPr id="7" name="Rectangle 6"/>
          <p:cNvSpPr/>
          <p:nvPr/>
        </p:nvSpPr>
        <p:spPr>
          <a:xfrm>
            <a:off x="407852" y="585787"/>
            <a:ext cx="5726248" cy="369332"/>
          </a:xfrm>
          <a:prstGeom prst="rect">
            <a:avLst/>
          </a:prstGeom>
        </p:spPr>
        <p:txBody>
          <a:bodyPr wrap="none">
            <a:spAutoFit/>
          </a:bodyPr>
          <a:lstStyle/>
          <a:p>
            <a:r>
              <a:rPr lang="en-US" dirty="0">
                <a:hlinkClick r:id="rId3"/>
              </a:rPr>
              <a:t>https://www.youtube.com/watch?v=ZTsLLBo8lNQ</a:t>
            </a:r>
            <a:endParaRPr lang="en-US" dirty="0"/>
          </a:p>
        </p:txBody>
      </p:sp>
    </p:spTree>
    <p:extLst>
      <p:ext uri="{BB962C8B-B14F-4D97-AF65-F5344CB8AC3E}">
        <p14:creationId xmlns:p14="http://schemas.microsoft.com/office/powerpoint/2010/main" val="124951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312" y="272534"/>
            <a:ext cx="4573688" cy="584775"/>
          </a:xfrm>
          <a:prstGeom prst="rect">
            <a:avLst/>
          </a:prstGeom>
        </p:spPr>
        <p:txBody>
          <a:bodyPr wrap="none">
            <a:spAutoFit/>
          </a:bodyPr>
          <a:lstStyle/>
          <a:p>
            <a:pPr fontAlgn="base"/>
            <a:r>
              <a:rPr lang="en-US" sz="3200" b="1" dirty="0"/>
              <a:t>The Behavior of Sound</a:t>
            </a:r>
          </a:p>
        </p:txBody>
      </p:sp>
      <p:sp>
        <p:nvSpPr>
          <p:cNvPr id="5" name="Rectangle 4"/>
          <p:cNvSpPr/>
          <p:nvPr/>
        </p:nvSpPr>
        <p:spPr>
          <a:xfrm>
            <a:off x="182312" y="1107639"/>
            <a:ext cx="6342314" cy="3693319"/>
          </a:xfrm>
          <a:prstGeom prst="rect">
            <a:avLst/>
          </a:prstGeom>
        </p:spPr>
        <p:txBody>
          <a:bodyPr wrap="square">
            <a:spAutoFit/>
          </a:bodyPr>
          <a:lstStyle/>
          <a:p>
            <a:r>
              <a:rPr lang="en-US" dirty="0">
                <a:solidFill>
                  <a:srgbClr val="000000"/>
                </a:solidFill>
                <a:latin typeface="AvenirLTW01"/>
              </a:rPr>
              <a:t> </a:t>
            </a:r>
            <a:r>
              <a:rPr lang="en-US" dirty="0">
                <a:solidFill>
                  <a:schemeClr val="accent2"/>
                </a:solidFill>
                <a:latin typeface="AvenirLTW01"/>
              </a:rPr>
              <a:t>sound waves are mechanical waves that require a medium through which to travel</a:t>
            </a:r>
          </a:p>
          <a:p>
            <a:endParaRPr lang="en-US" dirty="0">
              <a:solidFill>
                <a:srgbClr val="000000"/>
              </a:solidFill>
              <a:latin typeface="AvenirLTW01"/>
            </a:endParaRPr>
          </a:p>
          <a:p>
            <a:r>
              <a:rPr lang="en-US" dirty="0">
                <a:solidFill>
                  <a:srgbClr val="000000"/>
                </a:solidFill>
                <a:latin typeface="AvenirLTW01"/>
              </a:rPr>
              <a:t> </a:t>
            </a:r>
            <a:r>
              <a:rPr lang="en-US" dirty="0">
                <a:solidFill>
                  <a:srgbClr val="002060"/>
                </a:solidFill>
                <a:latin typeface="AvenirLTW01"/>
              </a:rPr>
              <a:t>In the case of the drummer and the drum set, the compressions and rarefactions that are created travel through the air. </a:t>
            </a:r>
          </a:p>
          <a:p>
            <a:endParaRPr lang="en-US" dirty="0">
              <a:solidFill>
                <a:srgbClr val="002060"/>
              </a:solidFill>
              <a:latin typeface="AvenirLTW01"/>
            </a:endParaRPr>
          </a:p>
          <a:p>
            <a:r>
              <a:rPr lang="en-US" dirty="0">
                <a:solidFill>
                  <a:srgbClr val="002060"/>
                </a:solidFill>
                <a:latin typeface="AvenirLTW01"/>
              </a:rPr>
              <a:t>Sound waves, however, travel more easily through liquids and solids. </a:t>
            </a:r>
          </a:p>
          <a:p>
            <a:endParaRPr lang="en-US" dirty="0">
              <a:solidFill>
                <a:srgbClr val="002060"/>
              </a:solidFill>
              <a:latin typeface="AvenirLTW01"/>
            </a:endParaRPr>
          </a:p>
          <a:p>
            <a:r>
              <a:rPr lang="en-US" dirty="0">
                <a:solidFill>
                  <a:srgbClr val="002060"/>
                </a:solidFill>
                <a:latin typeface="AvenirLTW01"/>
              </a:rPr>
              <a:t>When you set a glass down on a table, for example, the sound waves that are generated travel first through the glass and the table and then are released into the air.</a:t>
            </a:r>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7191375" y="564921"/>
            <a:ext cx="4710112" cy="2673579"/>
          </a:xfrm>
          <a:prstGeom prst="rect">
            <a:avLst/>
          </a:prstGeom>
        </p:spPr>
      </p:pic>
      <p:pic>
        <p:nvPicPr>
          <p:cNvPr id="2" name="Picture 1"/>
          <p:cNvPicPr>
            <a:picLocks noChangeAspect="1"/>
          </p:cNvPicPr>
          <p:nvPr/>
        </p:nvPicPr>
        <p:blipFill>
          <a:blip r:embed="rId3"/>
          <a:stretch>
            <a:fillRect/>
          </a:stretch>
        </p:blipFill>
        <p:spPr>
          <a:xfrm>
            <a:off x="7191375" y="3914359"/>
            <a:ext cx="4710112" cy="2095500"/>
          </a:xfrm>
          <a:prstGeom prst="rect">
            <a:avLst/>
          </a:prstGeom>
        </p:spPr>
      </p:pic>
      <p:sp>
        <p:nvSpPr>
          <p:cNvPr id="8" name="Rounded Rectangle 7"/>
          <p:cNvSpPr/>
          <p:nvPr/>
        </p:nvSpPr>
        <p:spPr>
          <a:xfrm>
            <a:off x="9067800" y="304055"/>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Pg.413</a:t>
            </a:r>
          </a:p>
        </p:txBody>
      </p:sp>
      <p:sp>
        <p:nvSpPr>
          <p:cNvPr id="6" name="Rectangle 5"/>
          <p:cNvSpPr/>
          <p:nvPr/>
        </p:nvSpPr>
        <p:spPr>
          <a:xfrm>
            <a:off x="685379" y="5416034"/>
            <a:ext cx="5963492" cy="369332"/>
          </a:xfrm>
          <a:prstGeom prst="rect">
            <a:avLst/>
          </a:prstGeom>
        </p:spPr>
        <p:txBody>
          <a:bodyPr wrap="none">
            <a:spAutoFit/>
          </a:bodyPr>
          <a:lstStyle/>
          <a:p>
            <a:r>
              <a:rPr lang="en-US" dirty="0">
                <a:hlinkClick r:id="rId4"/>
              </a:rPr>
              <a:t>https://www.youtube.com/watch?v=BFWLb_MKyRE</a:t>
            </a:r>
            <a:endParaRPr lang="en-US" dirty="0"/>
          </a:p>
        </p:txBody>
      </p:sp>
      <p:sp>
        <p:nvSpPr>
          <p:cNvPr id="9" name="Rectangle 8"/>
          <p:cNvSpPr/>
          <p:nvPr/>
        </p:nvSpPr>
        <p:spPr>
          <a:xfrm>
            <a:off x="927777" y="5990809"/>
            <a:ext cx="5992346" cy="369332"/>
          </a:xfrm>
          <a:prstGeom prst="rect">
            <a:avLst/>
          </a:prstGeom>
        </p:spPr>
        <p:txBody>
          <a:bodyPr wrap="none">
            <a:spAutoFit/>
          </a:bodyPr>
          <a:lstStyle/>
          <a:p>
            <a:r>
              <a:rPr lang="en-US" dirty="0">
                <a:hlinkClick r:id="rId5"/>
              </a:rPr>
              <a:t>https://www.youtube.com/watch?v=WqnF-VPfGPw</a:t>
            </a:r>
            <a:endParaRPr lang="en-US" dirty="0"/>
          </a:p>
        </p:txBody>
      </p:sp>
    </p:spTree>
    <p:extLst>
      <p:ext uri="{BB962C8B-B14F-4D97-AF65-F5344CB8AC3E}">
        <p14:creationId xmlns:p14="http://schemas.microsoft.com/office/powerpoint/2010/main" val="349945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312" y="272534"/>
            <a:ext cx="4573688" cy="584775"/>
          </a:xfrm>
          <a:prstGeom prst="rect">
            <a:avLst/>
          </a:prstGeom>
        </p:spPr>
        <p:txBody>
          <a:bodyPr wrap="none">
            <a:spAutoFit/>
          </a:bodyPr>
          <a:lstStyle/>
          <a:p>
            <a:pPr fontAlgn="base"/>
            <a:r>
              <a:rPr lang="en-US" sz="3200" b="1" dirty="0"/>
              <a:t>The Behavior of Sound</a:t>
            </a:r>
          </a:p>
        </p:txBody>
      </p:sp>
      <p:pic>
        <p:nvPicPr>
          <p:cNvPr id="2" name="Picture 1"/>
          <p:cNvPicPr>
            <a:picLocks noChangeAspect="1"/>
          </p:cNvPicPr>
          <p:nvPr/>
        </p:nvPicPr>
        <p:blipFill>
          <a:blip r:embed="rId2"/>
          <a:stretch>
            <a:fillRect/>
          </a:stretch>
        </p:blipFill>
        <p:spPr>
          <a:xfrm>
            <a:off x="6900862" y="158234"/>
            <a:ext cx="4600575" cy="3400425"/>
          </a:xfrm>
          <a:prstGeom prst="rect">
            <a:avLst/>
          </a:prstGeom>
        </p:spPr>
      </p:pic>
      <p:sp>
        <p:nvSpPr>
          <p:cNvPr id="7" name="Rectangle 6"/>
          <p:cNvSpPr/>
          <p:nvPr/>
        </p:nvSpPr>
        <p:spPr>
          <a:xfrm>
            <a:off x="440097" y="2324785"/>
            <a:ext cx="6096000" cy="2031325"/>
          </a:xfrm>
          <a:prstGeom prst="rect">
            <a:avLst/>
          </a:prstGeom>
        </p:spPr>
        <p:txBody>
          <a:bodyPr>
            <a:spAutoFit/>
          </a:bodyPr>
          <a:lstStyle/>
          <a:p>
            <a:pPr fontAlgn="base"/>
            <a:endParaRPr lang="en-US" dirty="0">
              <a:solidFill>
                <a:srgbClr val="000000"/>
              </a:solidFill>
              <a:latin typeface="AvenirLTW01"/>
            </a:endParaRPr>
          </a:p>
          <a:p>
            <a:pPr fontAlgn="base"/>
            <a:r>
              <a:rPr lang="en-US" dirty="0">
                <a:solidFill>
                  <a:srgbClr val="002060"/>
                </a:solidFill>
                <a:latin typeface="AvenirLTW01"/>
              </a:rPr>
              <a:t>Sound waves are also longitudinal—they travel in the same direction as the vibrations that produce them.</a:t>
            </a:r>
          </a:p>
          <a:p>
            <a:pPr fontAlgn="base"/>
            <a:endParaRPr lang="en-US" dirty="0">
              <a:solidFill>
                <a:srgbClr val="002060"/>
              </a:solidFill>
              <a:latin typeface="AvenirLTW01"/>
            </a:endParaRPr>
          </a:p>
          <a:p>
            <a:pPr fontAlgn="base"/>
            <a:r>
              <a:rPr lang="en-US" dirty="0">
                <a:solidFill>
                  <a:srgbClr val="002060"/>
                </a:solidFill>
                <a:latin typeface="AvenirLTW01"/>
              </a:rPr>
              <a:t> </a:t>
            </a:r>
          </a:p>
          <a:p>
            <a:pPr fontAlgn="base"/>
            <a:r>
              <a:rPr lang="en-US" dirty="0">
                <a:solidFill>
                  <a:srgbClr val="002060"/>
                </a:solidFill>
                <a:latin typeface="AvenirLTW01"/>
              </a:rPr>
              <a:t>Like other types of mechanical waves, sound waves can be reflected, transmitted, absorbed, and diffracted.</a:t>
            </a:r>
          </a:p>
        </p:txBody>
      </p:sp>
      <p:pic>
        <p:nvPicPr>
          <p:cNvPr id="3" name="Picture 2"/>
          <p:cNvPicPr>
            <a:picLocks noChangeAspect="1"/>
          </p:cNvPicPr>
          <p:nvPr/>
        </p:nvPicPr>
        <p:blipFill>
          <a:blip r:embed="rId3"/>
          <a:stretch>
            <a:fillRect/>
          </a:stretch>
        </p:blipFill>
        <p:spPr>
          <a:xfrm>
            <a:off x="6900862" y="3886199"/>
            <a:ext cx="4600575" cy="2352675"/>
          </a:xfrm>
          <a:prstGeom prst="rect">
            <a:avLst/>
          </a:prstGeom>
        </p:spPr>
      </p:pic>
      <p:sp>
        <p:nvSpPr>
          <p:cNvPr id="8" name="Rounded Rectangle 7"/>
          <p:cNvSpPr/>
          <p:nvPr/>
        </p:nvSpPr>
        <p:spPr>
          <a:xfrm>
            <a:off x="8972550" y="272534"/>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Pg.413</a:t>
            </a:r>
          </a:p>
        </p:txBody>
      </p:sp>
      <p:sp>
        <p:nvSpPr>
          <p:cNvPr id="9" name="Rectangle 8"/>
          <p:cNvSpPr/>
          <p:nvPr/>
        </p:nvSpPr>
        <p:spPr>
          <a:xfrm>
            <a:off x="440097" y="4796909"/>
            <a:ext cx="5867312" cy="369332"/>
          </a:xfrm>
          <a:prstGeom prst="rect">
            <a:avLst/>
          </a:prstGeom>
        </p:spPr>
        <p:txBody>
          <a:bodyPr wrap="none">
            <a:spAutoFit/>
          </a:bodyPr>
          <a:lstStyle/>
          <a:p>
            <a:r>
              <a:rPr lang="en-US" dirty="0">
                <a:hlinkClick r:id="rId4"/>
              </a:rPr>
              <a:t>https://www.youtube.com/watch?v=3uOjWNvRs1s</a:t>
            </a:r>
            <a:endParaRPr lang="en-US" dirty="0"/>
          </a:p>
        </p:txBody>
      </p:sp>
    </p:spTree>
    <p:extLst>
      <p:ext uri="{BB962C8B-B14F-4D97-AF65-F5344CB8AC3E}">
        <p14:creationId xmlns:p14="http://schemas.microsoft.com/office/powerpoint/2010/main" val="145540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531763"/>
            <a:ext cx="6096000" cy="4955203"/>
          </a:xfrm>
          <a:prstGeom prst="rect">
            <a:avLst/>
          </a:prstGeom>
        </p:spPr>
        <p:txBody>
          <a:bodyPr>
            <a:spAutoFit/>
          </a:bodyPr>
          <a:lstStyle/>
          <a:p>
            <a:pPr fontAlgn="base"/>
            <a:r>
              <a:rPr lang="en-US" sz="3200" b="1" dirty="0"/>
              <a:t>Reflection and Transmission</a:t>
            </a:r>
          </a:p>
          <a:p>
            <a:pPr fontAlgn="base"/>
            <a:endParaRPr lang="en-US" sz="3200" b="1" dirty="0"/>
          </a:p>
          <a:p>
            <a:pPr fontAlgn="base"/>
            <a:r>
              <a:rPr lang="en-US" dirty="0">
                <a:solidFill>
                  <a:srgbClr val="000000"/>
                </a:solidFill>
                <a:latin typeface="AvenirLTW01"/>
              </a:rPr>
              <a:t> Like other mechanical waves, </a:t>
            </a:r>
            <a:r>
              <a:rPr lang="en-US" dirty="0">
                <a:solidFill>
                  <a:schemeClr val="accent2"/>
                </a:solidFill>
                <a:latin typeface="AvenirLTW01"/>
              </a:rPr>
              <a:t>sound waves that pass through a surface are called transmitted waves</a:t>
            </a:r>
            <a:r>
              <a:rPr lang="en-US" dirty="0">
                <a:solidFill>
                  <a:srgbClr val="000000"/>
                </a:solidFill>
                <a:latin typeface="AvenirLTW01"/>
              </a:rPr>
              <a:t>.</a:t>
            </a:r>
          </a:p>
          <a:p>
            <a:pPr fontAlgn="base"/>
            <a:endParaRPr lang="en-US" dirty="0">
              <a:solidFill>
                <a:srgbClr val="000000"/>
              </a:solidFill>
              <a:latin typeface="AvenirLTW01"/>
            </a:endParaRPr>
          </a:p>
          <a:p>
            <a:pPr fontAlgn="base"/>
            <a:endParaRPr lang="en-US" dirty="0">
              <a:solidFill>
                <a:srgbClr val="000000"/>
              </a:solidFill>
              <a:latin typeface="AvenirLTW01"/>
            </a:endParaRPr>
          </a:p>
          <a:p>
            <a:pPr fontAlgn="base"/>
            <a:r>
              <a:rPr lang="en-US" dirty="0">
                <a:solidFill>
                  <a:schemeClr val="accent2"/>
                </a:solidFill>
                <a:latin typeface="AvenirLTW01"/>
              </a:rPr>
              <a:t>Sound waves that bounce off a surface are called reflected waves. </a:t>
            </a:r>
          </a:p>
          <a:p>
            <a:pPr fontAlgn="base"/>
            <a:endParaRPr lang="en-US" dirty="0">
              <a:solidFill>
                <a:schemeClr val="accent2"/>
              </a:solidFill>
              <a:latin typeface="AvenirLTW01"/>
            </a:endParaRPr>
          </a:p>
          <a:p>
            <a:pPr fontAlgn="base"/>
            <a:endParaRPr lang="en-US" dirty="0">
              <a:solidFill>
                <a:srgbClr val="000000"/>
              </a:solidFill>
              <a:latin typeface="AvenirLTW01"/>
            </a:endParaRPr>
          </a:p>
          <a:p>
            <a:pPr fontAlgn="base">
              <a:lnSpc>
                <a:spcPct val="150000"/>
              </a:lnSpc>
            </a:pPr>
            <a:r>
              <a:rPr lang="en-US" dirty="0">
                <a:solidFill>
                  <a:srgbClr val="002060"/>
                </a:solidFill>
                <a:latin typeface="AvenirLTW01"/>
              </a:rPr>
              <a:t>When a sound wave travels through the air and comes into contact with a solid surface, such as a wall, a portion of the wave passes through the surface. Most of the wave, however, is reflected away from the surface.</a:t>
            </a:r>
            <a:endParaRPr lang="en-US" b="0" i="0" dirty="0">
              <a:solidFill>
                <a:srgbClr val="002060"/>
              </a:solidFill>
              <a:effectLst/>
              <a:latin typeface="AvenirLTW01"/>
            </a:endParaRPr>
          </a:p>
        </p:txBody>
      </p:sp>
      <p:pic>
        <p:nvPicPr>
          <p:cNvPr id="2" name="Picture 1"/>
          <p:cNvPicPr>
            <a:picLocks noChangeAspect="1"/>
          </p:cNvPicPr>
          <p:nvPr/>
        </p:nvPicPr>
        <p:blipFill>
          <a:blip r:embed="rId2"/>
          <a:stretch>
            <a:fillRect/>
          </a:stretch>
        </p:blipFill>
        <p:spPr>
          <a:xfrm>
            <a:off x="6362700" y="371475"/>
            <a:ext cx="5295900" cy="5200650"/>
          </a:xfrm>
          <a:prstGeom prst="rect">
            <a:avLst/>
          </a:prstGeom>
        </p:spPr>
      </p:pic>
      <p:sp>
        <p:nvSpPr>
          <p:cNvPr id="5" name="Rounded Rectangle 4"/>
          <p:cNvSpPr/>
          <p:nvPr/>
        </p:nvSpPr>
        <p:spPr>
          <a:xfrm>
            <a:off x="9763125" y="169813"/>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Pg.414</a:t>
            </a:r>
          </a:p>
        </p:txBody>
      </p:sp>
      <p:sp>
        <p:nvSpPr>
          <p:cNvPr id="3" name="Rectangle 2"/>
          <p:cNvSpPr/>
          <p:nvPr/>
        </p:nvSpPr>
        <p:spPr>
          <a:xfrm>
            <a:off x="591732" y="5647254"/>
            <a:ext cx="5960286" cy="369332"/>
          </a:xfrm>
          <a:prstGeom prst="rect">
            <a:avLst/>
          </a:prstGeom>
        </p:spPr>
        <p:txBody>
          <a:bodyPr wrap="none">
            <a:spAutoFit/>
          </a:bodyPr>
          <a:lstStyle/>
          <a:p>
            <a:r>
              <a:rPr lang="en-US" dirty="0">
                <a:hlinkClick r:id="rId3"/>
              </a:rPr>
              <a:t>https://www.youtube.com/watch?v=_H1abPcHFwk</a:t>
            </a:r>
            <a:endParaRPr lang="en-US" dirty="0"/>
          </a:p>
        </p:txBody>
      </p:sp>
    </p:spTree>
    <p:extLst>
      <p:ext uri="{BB962C8B-B14F-4D97-AF65-F5344CB8AC3E}">
        <p14:creationId xmlns:p14="http://schemas.microsoft.com/office/powerpoint/2010/main" val="329832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575" y="275868"/>
            <a:ext cx="6096000" cy="6063198"/>
          </a:xfrm>
          <a:prstGeom prst="rect">
            <a:avLst/>
          </a:prstGeom>
        </p:spPr>
        <p:txBody>
          <a:bodyPr>
            <a:spAutoFit/>
          </a:bodyPr>
          <a:lstStyle/>
          <a:p>
            <a:pPr fontAlgn="base"/>
            <a:r>
              <a:rPr lang="en-US" sz="3200" b="1" dirty="0"/>
              <a:t>Absorption</a:t>
            </a:r>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Have you ever been to a concert in a large indoor theater? If so, you may have noticed panels on the walls. Most large theaters have acoustic panels to help with sound absorption.</a:t>
            </a:r>
          </a:p>
          <a:p>
            <a:pPr fontAlgn="base"/>
            <a:endParaRPr lang="en-US" dirty="0">
              <a:solidFill>
                <a:srgbClr val="000000"/>
              </a:solidFill>
              <a:latin typeface="AvenirLTW01"/>
            </a:endParaRPr>
          </a:p>
          <a:p>
            <a:pPr fontAlgn="base"/>
            <a:r>
              <a:rPr lang="en-US" dirty="0">
                <a:solidFill>
                  <a:srgbClr val="000000"/>
                </a:solidFill>
                <a:latin typeface="AvenirLTW01"/>
              </a:rPr>
              <a:t> </a:t>
            </a:r>
            <a:r>
              <a:rPr lang="en-US" dirty="0">
                <a:solidFill>
                  <a:srgbClr val="002060"/>
                </a:solidFill>
                <a:latin typeface="AvenirLTW01"/>
              </a:rPr>
              <a:t>Sound absorption describes the process of sound waves striking a surface and quickly losing energy. The energy is converted to thermal energy in the surface.</a:t>
            </a:r>
          </a:p>
          <a:p>
            <a:pPr fontAlgn="base"/>
            <a:endParaRPr lang="en-US" dirty="0">
              <a:solidFill>
                <a:srgbClr val="002060"/>
              </a:solidFill>
              <a:latin typeface="AvenirLTW01"/>
            </a:endParaRPr>
          </a:p>
          <a:p>
            <a:pPr fontAlgn="base"/>
            <a:r>
              <a:rPr lang="en-US" dirty="0">
                <a:solidFill>
                  <a:srgbClr val="002060"/>
                </a:solidFill>
                <a:latin typeface="AvenirLTW01"/>
              </a:rPr>
              <a:t> Acoustic panels in theaters are porous, meaning they are full of small holes, and they absorb a portion of the sound waves.</a:t>
            </a:r>
          </a:p>
          <a:p>
            <a:pPr fontAlgn="base"/>
            <a:endParaRPr lang="en-US" dirty="0">
              <a:solidFill>
                <a:srgbClr val="002060"/>
              </a:solidFill>
              <a:latin typeface="AvenirLTW01"/>
            </a:endParaRPr>
          </a:p>
          <a:p>
            <a:pPr fontAlgn="base"/>
            <a:r>
              <a:rPr lang="en-US" dirty="0">
                <a:solidFill>
                  <a:srgbClr val="002060"/>
                </a:solidFill>
                <a:latin typeface="AvenirLTW01"/>
              </a:rPr>
              <a:t> In the case of a theater, absorption of sound waves improves the listening experience for people at the concert. More sound energy is absorbed than reflected, so the audience does not experience as much interference from reflected sound waves. </a:t>
            </a:r>
            <a:endParaRPr lang="en-US" b="0" i="0" dirty="0">
              <a:solidFill>
                <a:srgbClr val="002060"/>
              </a:solidFill>
              <a:effectLst/>
              <a:latin typeface="AvenirLTW01"/>
            </a:endParaRPr>
          </a:p>
        </p:txBody>
      </p:sp>
      <p:pic>
        <p:nvPicPr>
          <p:cNvPr id="6" name="Picture 5"/>
          <p:cNvPicPr>
            <a:picLocks noChangeAspect="1"/>
          </p:cNvPicPr>
          <p:nvPr/>
        </p:nvPicPr>
        <p:blipFill>
          <a:blip r:embed="rId2"/>
          <a:stretch>
            <a:fillRect/>
          </a:stretch>
        </p:blipFill>
        <p:spPr>
          <a:xfrm>
            <a:off x="7215187" y="507345"/>
            <a:ext cx="4295775" cy="3625384"/>
          </a:xfrm>
          <a:prstGeom prst="rect">
            <a:avLst/>
          </a:prstGeom>
        </p:spPr>
      </p:pic>
      <p:sp>
        <p:nvSpPr>
          <p:cNvPr id="7" name="Rounded Rectangle 6"/>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Pg.414</a:t>
            </a:r>
          </a:p>
        </p:txBody>
      </p:sp>
      <p:pic>
        <p:nvPicPr>
          <p:cNvPr id="1026" name="Picture 2" descr="Donner 12-Pack Acoustic Panels Sound Proof Foam Panels for Walls, 2&quot; x 12&quot;  x 12&quot; Wedge Sound Absorbing Panels, Acoustic Foam Noise Canceling Panels  for Studio Recording, Home Office : Buy Online">
            <a:extLst>
              <a:ext uri="{FF2B5EF4-FFF2-40B4-BE49-F238E27FC236}">
                <a16:creationId xmlns:a16="http://schemas.microsoft.com/office/drawing/2014/main" id="{FE29A89A-77D1-4478-AB13-36790A020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016" y="4213945"/>
            <a:ext cx="2562041" cy="2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9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225" y="1373623"/>
            <a:ext cx="6096000" cy="923330"/>
          </a:xfrm>
          <a:prstGeom prst="rect">
            <a:avLst/>
          </a:prstGeom>
        </p:spPr>
        <p:txBody>
          <a:bodyPr>
            <a:spAutoFit/>
          </a:bodyPr>
          <a:lstStyle/>
          <a:p>
            <a:r>
              <a:rPr lang="en-US" dirty="0">
                <a:solidFill>
                  <a:srgbClr val="002060"/>
                </a:solidFill>
                <a:latin typeface="AvenirLTW01"/>
              </a:rPr>
              <a:t>See </a:t>
            </a:r>
            <a:r>
              <a:rPr lang="en-US" b="1" dirty="0">
                <a:solidFill>
                  <a:srgbClr val="002060"/>
                </a:solidFill>
                <a:latin typeface="inherit"/>
              </a:rPr>
              <a:t>Figure 2</a:t>
            </a:r>
            <a:r>
              <a:rPr lang="en-US" dirty="0">
                <a:solidFill>
                  <a:srgbClr val="002060"/>
                </a:solidFill>
                <a:latin typeface="AvenirLTW01"/>
              </a:rPr>
              <a:t> for another example of absorption. Any material with a porous surface can act as a sound absorber.</a:t>
            </a:r>
            <a:endParaRPr lang="en-US" dirty="0">
              <a:solidFill>
                <a:srgbClr val="002060"/>
              </a:solidFill>
            </a:endParaRPr>
          </a:p>
        </p:txBody>
      </p:sp>
      <p:pic>
        <p:nvPicPr>
          <p:cNvPr id="5" name="Picture 4"/>
          <p:cNvPicPr>
            <a:picLocks noChangeAspect="1"/>
          </p:cNvPicPr>
          <p:nvPr/>
        </p:nvPicPr>
        <p:blipFill>
          <a:blip r:embed="rId2"/>
          <a:stretch>
            <a:fillRect/>
          </a:stretch>
        </p:blipFill>
        <p:spPr>
          <a:xfrm>
            <a:off x="7038975" y="919460"/>
            <a:ext cx="3952875" cy="1200150"/>
          </a:xfrm>
          <a:prstGeom prst="rect">
            <a:avLst/>
          </a:prstGeom>
        </p:spPr>
      </p:pic>
      <p:pic>
        <p:nvPicPr>
          <p:cNvPr id="6" name="Picture 5"/>
          <p:cNvPicPr>
            <a:picLocks noChangeAspect="1"/>
          </p:cNvPicPr>
          <p:nvPr/>
        </p:nvPicPr>
        <p:blipFill>
          <a:blip r:embed="rId3"/>
          <a:stretch>
            <a:fillRect/>
          </a:stretch>
        </p:blipFill>
        <p:spPr>
          <a:xfrm>
            <a:off x="733425" y="2396430"/>
            <a:ext cx="10172700" cy="4085630"/>
          </a:xfrm>
          <a:prstGeom prst="rect">
            <a:avLst/>
          </a:prstGeom>
        </p:spPr>
      </p:pic>
      <p:sp>
        <p:nvSpPr>
          <p:cNvPr id="7" name="Rectangle 6"/>
          <p:cNvSpPr/>
          <p:nvPr/>
        </p:nvSpPr>
        <p:spPr>
          <a:xfrm>
            <a:off x="484435" y="512028"/>
            <a:ext cx="2335896" cy="584775"/>
          </a:xfrm>
          <a:prstGeom prst="rect">
            <a:avLst/>
          </a:prstGeom>
        </p:spPr>
        <p:txBody>
          <a:bodyPr wrap="none">
            <a:spAutoFit/>
          </a:bodyPr>
          <a:lstStyle/>
          <a:p>
            <a:pPr fontAlgn="base"/>
            <a:r>
              <a:rPr lang="en-US" sz="3200" b="1" dirty="0"/>
              <a:t>Absorption</a:t>
            </a:r>
          </a:p>
        </p:txBody>
      </p:sp>
      <p:sp>
        <p:nvSpPr>
          <p:cNvPr id="8" name="Rounded Rectangle 7"/>
          <p:cNvSpPr/>
          <p:nvPr/>
        </p:nvSpPr>
        <p:spPr>
          <a:xfrm>
            <a:off x="8839200" y="36195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Pg.414</a:t>
            </a:r>
          </a:p>
        </p:txBody>
      </p:sp>
      <p:sp>
        <p:nvSpPr>
          <p:cNvPr id="9" name="Rectangle 8"/>
          <p:cNvSpPr/>
          <p:nvPr/>
        </p:nvSpPr>
        <p:spPr>
          <a:xfrm>
            <a:off x="2973483" y="6297394"/>
            <a:ext cx="5692584" cy="369332"/>
          </a:xfrm>
          <a:prstGeom prst="rect">
            <a:avLst/>
          </a:prstGeom>
        </p:spPr>
        <p:txBody>
          <a:bodyPr wrap="none">
            <a:spAutoFit/>
          </a:bodyPr>
          <a:lstStyle/>
          <a:p>
            <a:r>
              <a:rPr lang="en-US" dirty="0">
                <a:hlinkClick r:id="rId4"/>
              </a:rPr>
              <a:t>https://www.youtube.com/watch?v=59Rs135rzHk</a:t>
            </a:r>
            <a:endParaRPr lang="en-US" dirty="0"/>
          </a:p>
        </p:txBody>
      </p:sp>
    </p:spTree>
    <p:extLst>
      <p:ext uri="{BB962C8B-B14F-4D97-AF65-F5344CB8AC3E}">
        <p14:creationId xmlns:p14="http://schemas.microsoft.com/office/powerpoint/2010/main" val="208076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025" y="655588"/>
            <a:ext cx="6096000" cy="4062651"/>
          </a:xfrm>
          <a:prstGeom prst="rect">
            <a:avLst/>
          </a:prstGeom>
        </p:spPr>
        <p:txBody>
          <a:bodyPr>
            <a:spAutoFit/>
          </a:bodyPr>
          <a:lstStyle/>
          <a:p>
            <a:pPr fontAlgn="base"/>
            <a:r>
              <a:rPr lang="en-US" sz="3200" b="1" dirty="0"/>
              <a:t>Diffraction</a:t>
            </a:r>
          </a:p>
          <a:p>
            <a:pPr fontAlgn="base"/>
            <a:endParaRPr lang="en-US" sz="3200" b="1" dirty="0"/>
          </a:p>
          <a:p>
            <a:pPr fontAlgn="base"/>
            <a:endParaRPr lang="en-US" sz="3200" b="1" dirty="0"/>
          </a:p>
          <a:p>
            <a:pPr fontAlgn="base"/>
            <a:r>
              <a:rPr lang="en-US" dirty="0">
                <a:solidFill>
                  <a:srgbClr val="000000"/>
                </a:solidFill>
                <a:latin typeface="AvenirLTW01"/>
              </a:rPr>
              <a:t> </a:t>
            </a:r>
            <a:r>
              <a:rPr lang="en-US" dirty="0">
                <a:solidFill>
                  <a:srgbClr val="002060"/>
                </a:solidFill>
                <a:latin typeface="AvenirLTW01"/>
              </a:rPr>
              <a:t>It is usually easy to hear someone talking if they are in the same room as you, but you can also hear people in other rooms nearby. Why is this?</a:t>
            </a:r>
          </a:p>
          <a:p>
            <a:pPr fontAlgn="base"/>
            <a:endParaRPr lang="en-US" dirty="0">
              <a:solidFill>
                <a:srgbClr val="002060"/>
              </a:solidFill>
              <a:latin typeface="AvenirLTW01"/>
            </a:endParaRPr>
          </a:p>
          <a:p>
            <a:pPr fontAlgn="base"/>
            <a:r>
              <a:rPr lang="en-US" dirty="0">
                <a:solidFill>
                  <a:srgbClr val="002060"/>
                </a:solidFill>
                <a:latin typeface="AvenirLTW01"/>
              </a:rPr>
              <a:t> You can hear them because sound waves can bend around the edges of an opening, such as a doorway. </a:t>
            </a:r>
          </a:p>
          <a:p>
            <a:pPr fontAlgn="base"/>
            <a:endParaRPr lang="en-US" dirty="0">
              <a:solidFill>
                <a:srgbClr val="002060"/>
              </a:solidFill>
              <a:latin typeface="AvenirLTW01"/>
            </a:endParaRPr>
          </a:p>
          <a:p>
            <a:pPr fontAlgn="base"/>
            <a:r>
              <a:rPr lang="en-US" dirty="0">
                <a:solidFill>
                  <a:srgbClr val="002060"/>
                </a:solidFill>
                <a:latin typeface="AvenirLTW01"/>
              </a:rPr>
              <a:t>This is called sound diffraction. Sound waves, like water waves, spread out after passing through an opening.</a:t>
            </a:r>
            <a:endParaRPr lang="en-US" b="0" i="0" dirty="0">
              <a:solidFill>
                <a:srgbClr val="002060"/>
              </a:solidFill>
              <a:effectLst/>
              <a:latin typeface="AvenirLTW01"/>
            </a:endParaRPr>
          </a:p>
        </p:txBody>
      </p:sp>
      <p:pic>
        <p:nvPicPr>
          <p:cNvPr id="5" name="Picture 4"/>
          <p:cNvPicPr>
            <a:picLocks noChangeAspect="1"/>
          </p:cNvPicPr>
          <p:nvPr/>
        </p:nvPicPr>
        <p:blipFill>
          <a:blip r:embed="rId2"/>
          <a:stretch>
            <a:fillRect/>
          </a:stretch>
        </p:blipFill>
        <p:spPr>
          <a:xfrm>
            <a:off x="7620000" y="585698"/>
            <a:ext cx="3943350" cy="3776752"/>
          </a:xfrm>
          <a:prstGeom prst="rect">
            <a:avLst/>
          </a:prstGeom>
        </p:spPr>
      </p:pic>
      <p:sp>
        <p:nvSpPr>
          <p:cNvPr id="6" name="Rounded Rectangle 5"/>
          <p:cNvSpPr/>
          <p:nvPr/>
        </p:nvSpPr>
        <p:spPr>
          <a:xfrm>
            <a:off x="10353675" y="195173"/>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Pg.415</a:t>
            </a:r>
          </a:p>
        </p:txBody>
      </p:sp>
    </p:spTree>
    <p:extLst>
      <p:ext uri="{BB962C8B-B14F-4D97-AF65-F5344CB8AC3E}">
        <p14:creationId xmlns:p14="http://schemas.microsoft.com/office/powerpoint/2010/main" val="162191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1136214"/>
            <a:ext cx="6096000" cy="3693319"/>
          </a:xfrm>
          <a:prstGeom prst="rect">
            <a:avLst/>
          </a:prstGeom>
        </p:spPr>
        <p:txBody>
          <a:bodyPr>
            <a:spAutoFit/>
          </a:bodyPr>
          <a:lstStyle/>
          <a:p>
            <a:r>
              <a:rPr lang="en-US" dirty="0">
                <a:solidFill>
                  <a:srgbClr val="002060"/>
                </a:solidFill>
                <a:latin typeface="AvenirLTW01"/>
              </a:rPr>
              <a:t>How much sound waves are transmitted, reflected, absorbed, or diffracted depends greatly upon the medium through which they travel.</a:t>
            </a:r>
          </a:p>
          <a:p>
            <a:endParaRPr lang="en-US" dirty="0">
              <a:solidFill>
                <a:srgbClr val="002060"/>
              </a:solidFill>
              <a:latin typeface="AvenirLTW01"/>
            </a:endParaRPr>
          </a:p>
          <a:p>
            <a:r>
              <a:rPr lang="en-US" dirty="0">
                <a:solidFill>
                  <a:srgbClr val="002060"/>
                </a:solidFill>
                <a:latin typeface="AvenirLTW01"/>
              </a:rPr>
              <a:t> If sound waves travel through air and hit a solid surface, such as a concrete wall, much of the energy in the waves is reflected back toward the source.</a:t>
            </a:r>
          </a:p>
          <a:p>
            <a:endParaRPr lang="en-US" dirty="0">
              <a:solidFill>
                <a:srgbClr val="002060"/>
              </a:solidFill>
              <a:latin typeface="AvenirLTW01"/>
            </a:endParaRPr>
          </a:p>
          <a:p>
            <a:r>
              <a:rPr lang="en-US" dirty="0">
                <a:solidFill>
                  <a:srgbClr val="002060"/>
                </a:solidFill>
                <a:latin typeface="AvenirLTW01"/>
              </a:rPr>
              <a:t> If the surfaces they hit are softer or more porous, then more sound waves will be absorbed. </a:t>
            </a:r>
          </a:p>
          <a:p>
            <a:endParaRPr lang="en-US" dirty="0">
              <a:solidFill>
                <a:srgbClr val="002060"/>
              </a:solidFill>
              <a:latin typeface="AvenirLTW01"/>
            </a:endParaRPr>
          </a:p>
          <a:p>
            <a:r>
              <a:rPr lang="en-US" dirty="0">
                <a:solidFill>
                  <a:srgbClr val="002060"/>
                </a:solidFill>
                <a:latin typeface="AvenirLTW01"/>
              </a:rPr>
              <a:t>Sound waves will be diffracted around corners and through passageways between hard surfaces.</a:t>
            </a:r>
            <a:endParaRPr lang="en-US" dirty="0">
              <a:solidFill>
                <a:srgbClr val="002060"/>
              </a:solidFill>
            </a:endParaRPr>
          </a:p>
        </p:txBody>
      </p:sp>
      <p:pic>
        <p:nvPicPr>
          <p:cNvPr id="6" name="Picture 5"/>
          <p:cNvPicPr>
            <a:picLocks noChangeAspect="1"/>
          </p:cNvPicPr>
          <p:nvPr/>
        </p:nvPicPr>
        <p:blipFill>
          <a:blip r:embed="rId2"/>
          <a:stretch>
            <a:fillRect/>
          </a:stretch>
        </p:blipFill>
        <p:spPr>
          <a:xfrm>
            <a:off x="1647825" y="5434012"/>
            <a:ext cx="4476750" cy="904875"/>
          </a:xfrm>
          <a:prstGeom prst="rect">
            <a:avLst/>
          </a:prstGeom>
        </p:spPr>
      </p:pic>
      <p:pic>
        <p:nvPicPr>
          <p:cNvPr id="7" name="Picture 6"/>
          <p:cNvPicPr>
            <a:picLocks noChangeAspect="1"/>
          </p:cNvPicPr>
          <p:nvPr/>
        </p:nvPicPr>
        <p:blipFill>
          <a:blip r:embed="rId3"/>
          <a:stretch>
            <a:fillRect/>
          </a:stretch>
        </p:blipFill>
        <p:spPr>
          <a:xfrm>
            <a:off x="6881812" y="523874"/>
            <a:ext cx="4948238" cy="6010275"/>
          </a:xfrm>
          <a:prstGeom prst="rect">
            <a:avLst/>
          </a:prstGeom>
        </p:spPr>
      </p:pic>
      <p:sp>
        <p:nvSpPr>
          <p:cNvPr id="8" name="Rectangle 7"/>
          <p:cNvSpPr/>
          <p:nvPr/>
        </p:nvSpPr>
        <p:spPr>
          <a:xfrm>
            <a:off x="828508" y="464643"/>
            <a:ext cx="2196435" cy="584775"/>
          </a:xfrm>
          <a:prstGeom prst="rect">
            <a:avLst/>
          </a:prstGeom>
        </p:spPr>
        <p:txBody>
          <a:bodyPr wrap="none">
            <a:spAutoFit/>
          </a:bodyPr>
          <a:lstStyle/>
          <a:p>
            <a:r>
              <a:rPr lang="en-US" sz="3200" b="1" dirty="0"/>
              <a:t>Diffraction</a:t>
            </a:r>
            <a:endParaRPr lang="en-US" sz="3200" dirty="0"/>
          </a:p>
        </p:txBody>
      </p:sp>
      <p:sp>
        <p:nvSpPr>
          <p:cNvPr id="9" name="Rounded Rectangle 8"/>
          <p:cNvSpPr/>
          <p:nvPr/>
        </p:nvSpPr>
        <p:spPr>
          <a:xfrm>
            <a:off x="10067925" y="269380"/>
            <a:ext cx="1209675" cy="390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Pg.415</a:t>
            </a:r>
          </a:p>
        </p:txBody>
      </p:sp>
      <p:sp>
        <p:nvSpPr>
          <p:cNvPr id="10" name="Rectangle 9"/>
          <p:cNvSpPr/>
          <p:nvPr/>
        </p:nvSpPr>
        <p:spPr>
          <a:xfrm>
            <a:off x="407194" y="4916329"/>
            <a:ext cx="6096000" cy="646331"/>
          </a:xfrm>
          <a:prstGeom prst="rect">
            <a:avLst/>
          </a:prstGeom>
        </p:spPr>
        <p:txBody>
          <a:bodyPr>
            <a:spAutoFit/>
          </a:bodyPr>
          <a:lstStyle/>
          <a:p>
            <a:r>
              <a:rPr lang="en-US" dirty="0">
                <a:hlinkClick r:id="rId4"/>
              </a:rPr>
              <a:t>https://www.youtube.com/watch?v=-5fn_xTkU-Q&amp;t=1s</a:t>
            </a:r>
            <a:endParaRPr lang="en-US" dirty="0"/>
          </a:p>
        </p:txBody>
      </p:sp>
    </p:spTree>
    <p:extLst>
      <p:ext uri="{BB962C8B-B14F-4D97-AF65-F5344CB8AC3E}">
        <p14:creationId xmlns:p14="http://schemas.microsoft.com/office/powerpoint/2010/main" val="7235745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607</TotalTime>
  <Words>2134</Words>
  <Application>Microsoft Office PowerPoint</Application>
  <PresentationFormat>Widescreen</PresentationFormat>
  <Paragraphs>210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vt:lpstr>
      <vt:lpstr>AvenirLTW01</vt:lpstr>
      <vt:lpstr>Broadway</vt:lpstr>
      <vt:lpstr>Century Gothic</vt:lpstr>
      <vt:lpstr>inherit</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 TECH</dc:creator>
  <cp:lastModifiedBy>Best Techology</cp:lastModifiedBy>
  <cp:revision>38</cp:revision>
  <dcterms:created xsi:type="dcterms:W3CDTF">2021-02-25T19:15:48Z</dcterms:created>
  <dcterms:modified xsi:type="dcterms:W3CDTF">2024-01-30T05:49:58Z</dcterms:modified>
</cp:coreProperties>
</file>