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1" r:id="rId16"/>
    <p:sldId id="270" r:id="rId17"/>
    <p:sldId id="273" r:id="rId18"/>
    <p:sldId id="274"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3ADCA2-07F5-4B6C-BD94-E3A3A67F0DE8}">
          <p14:sldIdLst>
            <p14:sldId id="256"/>
            <p14:sldId id="257"/>
            <p14:sldId id="258"/>
            <p14:sldId id="259"/>
            <p14:sldId id="260"/>
            <p14:sldId id="261"/>
            <p14:sldId id="262"/>
            <p14:sldId id="263"/>
            <p14:sldId id="264"/>
            <p14:sldId id="265"/>
            <p14:sldId id="266"/>
            <p14:sldId id="268"/>
            <p14:sldId id="269"/>
            <p14:sldId id="267"/>
            <p14:sldId id="271"/>
            <p14:sldId id="270"/>
            <p14:sldId id="273"/>
            <p14:sldId id="274"/>
            <p14:sldId id="272"/>
          </p14:sldIdLst>
        </p14:section>
        <p14:section name="Untitled Section" id="{CC4497F8-8ADD-4EB8-9B85-BCBD19ADE6F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5" d="100"/>
          <a:sy n="85" d="100"/>
        </p:scale>
        <p:origin x="49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902ADE-8BB4-419A-B445-977F9F475AD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881F0-C948-4DA9-AC1D-D621354F2925}"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85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CE902ADE-8BB4-419A-B445-977F9F475AD4}" type="datetimeFigureOut">
              <a:rPr lang="en-US" smtClean="0"/>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881F0-C948-4DA9-AC1D-D621354F2925}" type="slidenum">
              <a:rPr lang="en-US" smtClean="0"/>
              <a:t>‹#›</a:t>
            </a:fld>
            <a:endParaRPr lang="en-US"/>
          </a:p>
        </p:txBody>
      </p:sp>
    </p:spTree>
    <p:extLst>
      <p:ext uri="{BB962C8B-B14F-4D97-AF65-F5344CB8AC3E}">
        <p14:creationId xmlns:p14="http://schemas.microsoft.com/office/powerpoint/2010/main" val="243438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902ADE-8BB4-419A-B445-977F9F475AD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881F0-C948-4DA9-AC1D-D621354F2925}" type="slidenum">
              <a:rPr lang="en-US" smtClean="0"/>
              <a:t>‹#›</a:t>
            </a:fld>
            <a:endParaRPr lang="en-US"/>
          </a:p>
        </p:txBody>
      </p:sp>
    </p:spTree>
    <p:extLst>
      <p:ext uri="{BB962C8B-B14F-4D97-AF65-F5344CB8AC3E}">
        <p14:creationId xmlns:p14="http://schemas.microsoft.com/office/powerpoint/2010/main" val="189420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902ADE-8BB4-419A-B445-977F9F475AD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881F0-C948-4DA9-AC1D-D621354F292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7659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902ADE-8BB4-419A-B445-977F9F475AD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881F0-C948-4DA9-AC1D-D621354F2925}" type="slidenum">
              <a:rPr lang="en-US" smtClean="0"/>
              <a:t>‹#›</a:t>
            </a:fld>
            <a:endParaRPr lang="en-US"/>
          </a:p>
        </p:txBody>
      </p:sp>
    </p:spTree>
    <p:extLst>
      <p:ext uri="{BB962C8B-B14F-4D97-AF65-F5344CB8AC3E}">
        <p14:creationId xmlns:p14="http://schemas.microsoft.com/office/powerpoint/2010/main" val="1560912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902ADE-8BB4-419A-B445-977F9F475AD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881F0-C948-4DA9-AC1D-D621354F2925}"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70735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902ADE-8BB4-419A-B445-977F9F475AD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881F0-C948-4DA9-AC1D-D621354F2925}" type="slidenum">
              <a:rPr lang="en-US" smtClean="0"/>
              <a:t>‹#›</a:t>
            </a:fld>
            <a:endParaRPr lang="en-US"/>
          </a:p>
        </p:txBody>
      </p:sp>
    </p:spTree>
    <p:extLst>
      <p:ext uri="{BB962C8B-B14F-4D97-AF65-F5344CB8AC3E}">
        <p14:creationId xmlns:p14="http://schemas.microsoft.com/office/powerpoint/2010/main" val="3554716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02ADE-8BB4-419A-B445-977F9F475AD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881F0-C948-4DA9-AC1D-D621354F2925}" type="slidenum">
              <a:rPr lang="en-US" smtClean="0"/>
              <a:t>‹#›</a:t>
            </a:fld>
            <a:endParaRPr lang="en-US"/>
          </a:p>
        </p:txBody>
      </p:sp>
    </p:spTree>
    <p:extLst>
      <p:ext uri="{BB962C8B-B14F-4D97-AF65-F5344CB8AC3E}">
        <p14:creationId xmlns:p14="http://schemas.microsoft.com/office/powerpoint/2010/main" val="605642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02ADE-8BB4-419A-B445-977F9F475AD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881F0-C948-4DA9-AC1D-D621354F2925}" type="slidenum">
              <a:rPr lang="en-US" smtClean="0"/>
              <a:t>‹#›</a:t>
            </a:fld>
            <a:endParaRPr lang="en-US"/>
          </a:p>
        </p:txBody>
      </p:sp>
    </p:spTree>
    <p:extLst>
      <p:ext uri="{BB962C8B-B14F-4D97-AF65-F5344CB8AC3E}">
        <p14:creationId xmlns:p14="http://schemas.microsoft.com/office/powerpoint/2010/main" val="52905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02ADE-8BB4-419A-B445-977F9F475AD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881F0-C948-4DA9-AC1D-D621354F2925}" type="slidenum">
              <a:rPr lang="en-US" smtClean="0"/>
              <a:t>‹#›</a:t>
            </a:fld>
            <a:endParaRPr lang="en-US"/>
          </a:p>
        </p:txBody>
      </p:sp>
    </p:spTree>
    <p:extLst>
      <p:ext uri="{BB962C8B-B14F-4D97-AF65-F5344CB8AC3E}">
        <p14:creationId xmlns:p14="http://schemas.microsoft.com/office/powerpoint/2010/main" val="227281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902ADE-8BB4-419A-B445-977F9F475AD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881F0-C948-4DA9-AC1D-D621354F2925}" type="slidenum">
              <a:rPr lang="en-US" smtClean="0"/>
              <a:t>‹#›</a:t>
            </a:fld>
            <a:endParaRPr lang="en-US"/>
          </a:p>
        </p:txBody>
      </p:sp>
    </p:spTree>
    <p:extLst>
      <p:ext uri="{BB962C8B-B14F-4D97-AF65-F5344CB8AC3E}">
        <p14:creationId xmlns:p14="http://schemas.microsoft.com/office/powerpoint/2010/main" val="301926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902ADE-8BB4-419A-B445-977F9F475AD4}"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881F0-C948-4DA9-AC1D-D621354F2925}" type="slidenum">
              <a:rPr lang="en-US" smtClean="0"/>
              <a:t>‹#›</a:t>
            </a:fld>
            <a:endParaRPr lang="en-US"/>
          </a:p>
        </p:txBody>
      </p:sp>
    </p:spTree>
    <p:extLst>
      <p:ext uri="{BB962C8B-B14F-4D97-AF65-F5344CB8AC3E}">
        <p14:creationId xmlns:p14="http://schemas.microsoft.com/office/powerpoint/2010/main" val="1939521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902ADE-8BB4-419A-B445-977F9F475AD4}" type="datetimeFigureOut">
              <a:rPr lang="en-US" smtClean="0"/>
              <a:t>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881F0-C948-4DA9-AC1D-D621354F2925}" type="slidenum">
              <a:rPr lang="en-US" smtClean="0"/>
              <a:t>‹#›</a:t>
            </a:fld>
            <a:endParaRPr lang="en-US"/>
          </a:p>
        </p:txBody>
      </p:sp>
    </p:spTree>
    <p:extLst>
      <p:ext uri="{BB962C8B-B14F-4D97-AF65-F5344CB8AC3E}">
        <p14:creationId xmlns:p14="http://schemas.microsoft.com/office/powerpoint/2010/main" val="166405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02ADE-8BB4-419A-B445-977F9F475AD4}" type="datetimeFigureOut">
              <a:rPr lang="en-US" smtClean="0"/>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881F0-C948-4DA9-AC1D-D621354F2925}" type="slidenum">
              <a:rPr lang="en-US" smtClean="0"/>
              <a:t>‹#›</a:t>
            </a:fld>
            <a:endParaRPr lang="en-US"/>
          </a:p>
        </p:txBody>
      </p:sp>
    </p:spTree>
    <p:extLst>
      <p:ext uri="{BB962C8B-B14F-4D97-AF65-F5344CB8AC3E}">
        <p14:creationId xmlns:p14="http://schemas.microsoft.com/office/powerpoint/2010/main" val="226895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02ADE-8BB4-419A-B445-977F9F475AD4}" type="datetimeFigureOut">
              <a:rPr lang="en-US" smtClean="0"/>
              <a:t>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881F0-C948-4DA9-AC1D-D621354F2925}" type="slidenum">
              <a:rPr lang="en-US" smtClean="0"/>
              <a:t>‹#›</a:t>
            </a:fld>
            <a:endParaRPr lang="en-US"/>
          </a:p>
        </p:txBody>
      </p:sp>
    </p:spTree>
    <p:extLst>
      <p:ext uri="{BB962C8B-B14F-4D97-AF65-F5344CB8AC3E}">
        <p14:creationId xmlns:p14="http://schemas.microsoft.com/office/powerpoint/2010/main" val="292266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902ADE-8BB4-419A-B445-977F9F475AD4}"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881F0-C948-4DA9-AC1D-D621354F2925}" type="slidenum">
              <a:rPr lang="en-US" smtClean="0"/>
              <a:t>‹#›</a:t>
            </a:fld>
            <a:endParaRPr lang="en-US"/>
          </a:p>
        </p:txBody>
      </p:sp>
    </p:spTree>
    <p:extLst>
      <p:ext uri="{BB962C8B-B14F-4D97-AF65-F5344CB8AC3E}">
        <p14:creationId xmlns:p14="http://schemas.microsoft.com/office/powerpoint/2010/main" val="158791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902ADE-8BB4-419A-B445-977F9F475AD4}"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881F0-C948-4DA9-AC1D-D621354F2925}" type="slidenum">
              <a:rPr lang="en-US" smtClean="0"/>
              <a:t>‹#›</a:t>
            </a:fld>
            <a:endParaRPr lang="en-US"/>
          </a:p>
        </p:txBody>
      </p:sp>
    </p:spTree>
    <p:extLst>
      <p:ext uri="{BB962C8B-B14F-4D97-AF65-F5344CB8AC3E}">
        <p14:creationId xmlns:p14="http://schemas.microsoft.com/office/powerpoint/2010/main" val="137549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E902ADE-8BB4-419A-B445-977F9F475AD4}" type="datetimeFigureOut">
              <a:rPr lang="en-US" smtClean="0"/>
              <a:t>1/3/2024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FF881F0-C948-4DA9-AC1D-D621354F2925}" type="slidenum">
              <a:rPr lang="en-US" smtClean="0"/>
              <a:t>‹#›</a:t>
            </a:fld>
            <a:endParaRPr lang="en-US"/>
          </a:p>
        </p:txBody>
      </p:sp>
    </p:spTree>
    <p:extLst>
      <p:ext uri="{BB962C8B-B14F-4D97-AF65-F5344CB8AC3E}">
        <p14:creationId xmlns:p14="http://schemas.microsoft.com/office/powerpoint/2010/main" val="24635665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07B" TargetMode="External"/><Relationship Id="rId1" Type="http://schemas.openxmlformats.org/officeDocument/2006/relationships/slideLayout" Target="../slideLayouts/slideLayout2.xml"/><Relationship Id="rId5" Type="http://schemas.openxmlformats.org/officeDocument/2006/relationships/hyperlink" Target="https://www.youtube.com/watch?v=mUtYUTTC_Bg"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w0Mh6X3ZYNY"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youtube.com/watch?v=6WMp9mZ5OS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yHtkDCwQUw"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2900" y="100012"/>
            <a:ext cx="7467600" cy="1185863"/>
          </a:xfrm>
          <a:prstGeom prst="rect">
            <a:avLst/>
          </a:prstGeom>
        </p:spPr>
      </p:pic>
      <p:pic>
        <p:nvPicPr>
          <p:cNvPr id="7" name="Picture 6"/>
          <p:cNvPicPr>
            <a:picLocks noChangeAspect="1"/>
          </p:cNvPicPr>
          <p:nvPr/>
        </p:nvPicPr>
        <p:blipFill>
          <a:blip r:embed="rId3"/>
          <a:stretch>
            <a:fillRect/>
          </a:stretch>
        </p:blipFill>
        <p:spPr>
          <a:xfrm>
            <a:off x="342900" y="1581150"/>
            <a:ext cx="5353050" cy="1866900"/>
          </a:xfrm>
          <a:prstGeom prst="rect">
            <a:avLst/>
          </a:prstGeom>
        </p:spPr>
      </p:pic>
      <p:pic>
        <p:nvPicPr>
          <p:cNvPr id="8" name="Picture 7"/>
          <p:cNvPicPr>
            <a:picLocks noChangeAspect="1"/>
          </p:cNvPicPr>
          <p:nvPr/>
        </p:nvPicPr>
        <p:blipFill>
          <a:blip r:embed="rId4"/>
          <a:stretch>
            <a:fillRect/>
          </a:stretch>
        </p:blipFill>
        <p:spPr>
          <a:xfrm>
            <a:off x="228600" y="3733800"/>
            <a:ext cx="5467350" cy="2890837"/>
          </a:xfrm>
          <a:prstGeom prst="rect">
            <a:avLst/>
          </a:prstGeom>
        </p:spPr>
      </p:pic>
      <p:pic>
        <p:nvPicPr>
          <p:cNvPr id="9" name="Picture 8"/>
          <p:cNvPicPr>
            <a:picLocks noChangeAspect="1"/>
          </p:cNvPicPr>
          <p:nvPr/>
        </p:nvPicPr>
        <p:blipFill>
          <a:blip r:embed="rId5"/>
          <a:stretch>
            <a:fillRect/>
          </a:stretch>
        </p:blipFill>
        <p:spPr>
          <a:xfrm>
            <a:off x="5872162" y="1433512"/>
            <a:ext cx="5948363" cy="5191125"/>
          </a:xfrm>
          <a:prstGeom prst="rect">
            <a:avLst/>
          </a:prstGeom>
        </p:spPr>
      </p:pic>
      <p:sp>
        <p:nvSpPr>
          <p:cNvPr id="10" name="Oval 9"/>
          <p:cNvSpPr/>
          <p:nvPr/>
        </p:nvSpPr>
        <p:spPr>
          <a:xfrm>
            <a:off x="7600950" y="2695575"/>
            <a:ext cx="209550" cy="2000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81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 y="413088"/>
            <a:ext cx="4114800" cy="4524315"/>
          </a:xfrm>
          <a:prstGeom prst="rect">
            <a:avLst/>
          </a:prstGeom>
        </p:spPr>
        <p:txBody>
          <a:bodyPr wrap="square">
            <a:spAutoFit/>
          </a:bodyPr>
          <a:lstStyle/>
          <a:p>
            <a:pPr fontAlgn="base"/>
            <a:r>
              <a:rPr lang="en-US" b="1" dirty="0">
                <a:solidFill>
                  <a:srgbClr val="1D42A5"/>
                </a:solidFill>
                <a:latin typeface="inherit"/>
              </a:rPr>
              <a:t>Distribution of Groundwater</a:t>
            </a:r>
            <a:r>
              <a:rPr lang="en-US" b="1" dirty="0"/>
              <a:t> </a:t>
            </a:r>
            <a:r>
              <a:rPr lang="en-US" b="1" dirty="0">
                <a:solidFill>
                  <a:schemeClr val="bg2"/>
                </a:solidFill>
                <a:latin typeface="inherit"/>
              </a:rPr>
              <a:t>Figure 3     </a:t>
            </a:r>
            <a:r>
              <a:rPr lang="en-US" b="1" dirty="0" err="1">
                <a:solidFill>
                  <a:schemeClr val="bg2"/>
                </a:solidFill>
                <a:latin typeface="inherit"/>
              </a:rPr>
              <a:t>Pg</a:t>
            </a:r>
            <a:r>
              <a:rPr lang="en-US" b="1" dirty="0">
                <a:solidFill>
                  <a:schemeClr val="bg2"/>
                </a:solidFill>
                <a:latin typeface="inherit"/>
              </a:rPr>
              <a:t>: 321</a:t>
            </a:r>
          </a:p>
          <a:p>
            <a:pPr fontAlgn="base"/>
            <a:endParaRPr lang="en-US" b="1" dirty="0">
              <a:solidFill>
                <a:schemeClr val="bg2"/>
              </a:solidFill>
              <a:latin typeface="inherit"/>
            </a:endParaRPr>
          </a:p>
          <a:p>
            <a:pPr fontAlgn="base"/>
            <a:endParaRPr lang="en-US" b="1" dirty="0">
              <a:solidFill>
                <a:schemeClr val="bg2"/>
              </a:solidFill>
            </a:endParaRPr>
          </a:p>
          <a:p>
            <a:pPr fontAlgn="base"/>
            <a:r>
              <a:rPr lang="en-US" b="1" dirty="0">
                <a:latin typeface="inherit"/>
              </a:rPr>
              <a:t>Groundwater is especially important in areas that do not have immediate access to rivers or lakes for sources of freshwater.</a:t>
            </a:r>
          </a:p>
          <a:p>
            <a:pPr fontAlgn="base"/>
            <a:endParaRPr lang="en-US" b="1" dirty="0">
              <a:latin typeface="inherit"/>
            </a:endParaRPr>
          </a:p>
          <a:p>
            <a:pPr fontAlgn="base"/>
            <a:endParaRPr lang="en-US" dirty="0">
              <a:latin typeface="inherit"/>
            </a:endParaRPr>
          </a:p>
          <a:p>
            <a:pPr fontAlgn="base">
              <a:buFont typeface="+mj-lt"/>
              <a:buAutoNum type="arabicPeriod"/>
            </a:pPr>
            <a:r>
              <a:rPr lang="en-US" b="1" dirty="0">
                <a:solidFill>
                  <a:schemeClr val="accent2"/>
                </a:solidFill>
                <a:latin typeface="inherit"/>
              </a:rPr>
              <a:t>SEP Use Models</a:t>
            </a:r>
            <a:r>
              <a:rPr lang="en-US" dirty="0">
                <a:latin typeface="inherit"/>
              </a:rPr>
              <a:t> </a:t>
            </a:r>
            <a:r>
              <a:rPr lang="en-US" b="1" dirty="0">
                <a:latin typeface="inherit"/>
              </a:rPr>
              <a:t>Indicate the areas on the map with the greatest groundwater resources with a circle. Indicate the areas with the least groundwater resources with an X</a:t>
            </a:r>
            <a:r>
              <a:rPr lang="en-US" dirty="0">
                <a:latin typeface="inherit"/>
              </a:rPr>
              <a:t>.</a:t>
            </a:r>
            <a:endParaRPr lang="en-US" b="0" i="0" dirty="0">
              <a:effectLst/>
              <a:latin typeface="inherit"/>
            </a:endParaRPr>
          </a:p>
        </p:txBody>
      </p:sp>
      <p:pic>
        <p:nvPicPr>
          <p:cNvPr id="5" name="Picture 4"/>
          <p:cNvPicPr>
            <a:picLocks noChangeAspect="1"/>
          </p:cNvPicPr>
          <p:nvPr/>
        </p:nvPicPr>
        <p:blipFill>
          <a:blip r:embed="rId2"/>
          <a:stretch>
            <a:fillRect/>
          </a:stretch>
        </p:blipFill>
        <p:spPr>
          <a:xfrm>
            <a:off x="4486275" y="485775"/>
            <a:ext cx="7210425" cy="5715000"/>
          </a:xfrm>
          <a:prstGeom prst="rect">
            <a:avLst/>
          </a:prstGeom>
        </p:spPr>
      </p:pic>
    </p:spTree>
    <p:extLst>
      <p:ext uri="{BB962C8B-B14F-4D97-AF65-F5344CB8AC3E}">
        <p14:creationId xmlns:p14="http://schemas.microsoft.com/office/powerpoint/2010/main" val="180903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25" y="187315"/>
            <a:ext cx="5781675" cy="6401753"/>
          </a:xfrm>
          <a:prstGeom prst="rect">
            <a:avLst/>
          </a:prstGeom>
        </p:spPr>
        <p:txBody>
          <a:bodyPr wrap="square">
            <a:spAutoFit/>
          </a:bodyPr>
          <a:lstStyle/>
          <a:p>
            <a:pPr fontAlgn="base"/>
            <a:r>
              <a:rPr lang="en-US" sz="3200" b="1" dirty="0">
                <a:solidFill>
                  <a:srgbClr val="002060"/>
                </a:solidFill>
              </a:rPr>
              <a:t>Human Impacts      </a:t>
            </a:r>
            <a:r>
              <a:rPr lang="en-US" sz="2000" b="1" dirty="0" err="1">
                <a:solidFill>
                  <a:srgbClr val="002060"/>
                </a:solidFill>
              </a:rPr>
              <a:t>pg</a:t>
            </a:r>
            <a:r>
              <a:rPr lang="en-US" sz="2000" b="1" dirty="0">
                <a:solidFill>
                  <a:srgbClr val="002060"/>
                </a:solidFill>
              </a:rPr>
              <a:t> 322</a:t>
            </a:r>
          </a:p>
          <a:p>
            <a:pPr fontAlgn="base"/>
            <a:endParaRPr lang="en-US" b="1" dirty="0"/>
          </a:p>
          <a:p>
            <a:pPr fontAlgn="base"/>
            <a:r>
              <a:rPr lang="en-US" b="1" dirty="0">
                <a:latin typeface="AvenirLTW01"/>
              </a:rPr>
              <a:t>Humans rely on water not only to live and grow, but also for agriculture and industry. Water is needed to produce our food, manufacture products, and carry out many chemical reactions.</a:t>
            </a:r>
          </a:p>
          <a:p>
            <a:pPr fontAlgn="base"/>
            <a:endParaRPr lang="en-US" b="1" dirty="0">
              <a:latin typeface="AvenirLTW01"/>
            </a:endParaRPr>
          </a:p>
          <a:p>
            <a:pPr fontAlgn="base"/>
            <a:endParaRPr lang="en-US" b="1" dirty="0">
              <a:latin typeface="AvenirLTW01"/>
            </a:endParaRPr>
          </a:p>
          <a:p>
            <a:pPr fontAlgn="base"/>
            <a:r>
              <a:rPr lang="en-US" b="1" dirty="0">
                <a:latin typeface="AvenirLTW01"/>
              </a:rPr>
              <a:t> The distribution of water resources is a result of past and current geologic processes such as the water cycle, plate tectonics, and the formation of rock.</a:t>
            </a:r>
          </a:p>
          <a:p>
            <a:pPr fontAlgn="base"/>
            <a:endParaRPr lang="en-US" b="1" dirty="0">
              <a:latin typeface="AvenirLTW01"/>
            </a:endParaRPr>
          </a:p>
          <a:p>
            <a:pPr fontAlgn="base"/>
            <a:endParaRPr lang="en-US" b="1" dirty="0">
              <a:latin typeface="AvenirLTW01"/>
            </a:endParaRPr>
          </a:p>
          <a:p>
            <a:pPr fontAlgn="base"/>
            <a:r>
              <a:rPr lang="en-US" b="1" dirty="0">
                <a:latin typeface="AvenirLTW01"/>
              </a:rPr>
              <a:t>These processes take time, and in some areas humans are depleting water resources faster than they can be replenished. </a:t>
            </a:r>
          </a:p>
          <a:p>
            <a:pPr fontAlgn="base"/>
            <a:endParaRPr lang="en-US" b="1" dirty="0">
              <a:latin typeface="AvenirLTW01"/>
            </a:endParaRPr>
          </a:p>
          <a:p>
            <a:pPr fontAlgn="base"/>
            <a:endParaRPr lang="en-US" b="1" dirty="0">
              <a:latin typeface="AvenirLTW01"/>
            </a:endParaRPr>
          </a:p>
          <a:p>
            <a:pPr fontAlgn="base"/>
            <a:r>
              <a:rPr lang="en-US" b="1" dirty="0">
                <a:latin typeface="AvenirLTW01"/>
              </a:rPr>
              <a:t>The human impact on water distribution is already a cause of social and economic conflict in some areas.</a:t>
            </a:r>
            <a:endParaRPr lang="en-US" b="1" i="0" dirty="0">
              <a:effectLst/>
              <a:latin typeface="AvenirLTW01"/>
            </a:endParaRPr>
          </a:p>
        </p:txBody>
      </p:sp>
      <p:pic>
        <p:nvPicPr>
          <p:cNvPr id="5" name="Picture 4"/>
          <p:cNvPicPr>
            <a:picLocks noChangeAspect="1"/>
          </p:cNvPicPr>
          <p:nvPr/>
        </p:nvPicPr>
        <p:blipFill>
          <a:blip r:embed="rId2"/>
          <a:stretch>
            <a:fillRect/>
          </a:stretch>
        </p:blipFill>
        <p:spPr>
          <a:xfrm>
            <a:off x="6257925" y="647699"/>
            <a:ext cx="5724525" cy="5038725"/>
          </a:xfrm>
          <a:prstGeom prst="rect">
            <a:avLst/>
          </a:prstGeom>
        </p:spPr>
      </p:pic>
    </p:spTree>
    <p:extLst>
      <p:ext uri="{BB962C8B-B14F-4D97-AF65-F5344CB8AC3E}">
        <p14:creationId xmlns:p14="http://schemas.microsoft.com/office/powerpoint/2010/main" val="328001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5" y="278190"/>
            <a:ext cx="5838825" cy="5847755"/>
          </a:xfrm>
          <a:prstGeom prst="rect">
            <a:avLst/>
          </a:prstGeom>
        </p:spPr>
        <p:txBody>
          <a:bodyPr wrap="square">
            <a:spAutoFit/>
          </a:bodyPr>
          <a:lstStyle/>
          <a:p>
            <a:pPr fontAlgn="base"/>
            <a:r>
              <a:rPr lang="en-US" sz="3200" b="1" dirty="0">
                <a:solidFill>
                  <a:srgbClr val="002060"/>
                </a:solidFill>
              </a:rPr>
              <a:t>Using Water                  </a:t>
            </a:r>
            <a:r>
              <a:rPr lang="en-US" sz="2000" b="1" dirty="0">
                <a:solidFill>
                  <a:srgbClr val="002060"/>
                </a:solidFill>
              </a:rPr>
              <a:t>pg:322</a:t>
            </a:r>
          </a:p>
          <a:p>
            <a:pPr fontAlgn="base"/>
            <a:endParaRPr lang="en-US" b="1" dirty="0">
              <a:solidFill>
                <a:srgbClr val="002060"/>
              </a:solidFill>
            </a:endParaRPr>
          </a:p>
          <a:p>
            <a:pPr fontAlgn="base"/>
            <a:r>
              <a:rPr lang="en-US" dirty="0">
                <a:solidFill>
                  <a:srgbClr val="000000"/>
                </a:solidFill>
                <a:latin typeface="AvenirLTW01"/>
              </a:rPr>
              <a:t> </a:t>
            </a:r>
            <a:r>
              <a:rPr lang="en-US" b="1" dirty="0">
                <a:latin typeface="AvenirLTW01"/>
              </a:rPr>
              <a:t>Humans use surface water, which often involves changing its natural path, such as with dams. This affects the amount of water that continues to flow and the ecology of the area. </a:t>
            </a:r>
          </a:p>
          <a:p>
            <a:pPr fontAlgn="base"/>
            <a:endParaRPr lang="en-US" b="1" dirty="0">
              <a:latin typeface="AvenirLTW01"/>
            </a:endParaRPr>
          </a:p>
          <a:p>
            <a:pPr fontAlgn="base"/>
            <a:endParaRPr lang="en-US" b="1" dirty="0">
              <a:latin typeface="AvenirLTW01"/>
            </a:endParaRPr>
          </a:p>
          <a:p>
            <a:pPr fontAlgn="base"/>
            <a:endParaRPr lang="en-US" b="1" dirty="0">
              <a:latin typeface="AvenirLTW01"/>
            </a:endParaRPr>
          </a:p>
          <a:p>
            <a:pPr fontAlgn="base"/>
            <a:r>
              <a:rPr lang="en-US" b="1" dirty="0">
                <a:latin typeface="AvenirLTW01"/>
              </a:rPr>
              <a:t>Humans access groundwater resources by digging wells in aquifers. </a:t>
            </a:r>
            <a:r>
              <a:rPr lang="en-US" b="1" u="sng" dirty="0">
                <a:latin typeface="AvenirLTW01"/>
              </a:rPr>
              <a:t>But if more water is removed from an aquifer or other groundwater source than is replenished through the water cycle, water shortages can occur. </a:t>
            </a:r>
          </a:p>
          <a:p>
            <a:pPr fontAlgn="base"/>
            <a:endParaRPr lang="en-US" b="1" u="sng" dirty="0">
              <a:latin typeface="AvenirLTW01"/>
            </a:endParaRPr>
          </a:p>
          <a:p>
            <a:pPr fontAlgn="base"/>
            <a:endParaRPr lang="en-US" b="1" dirty="0">
              <a:latin typeface="AvenirLTW01"/>
            </a:endParaRPr>
          </a:p>
          <a:p>
            <a:pPr fontAlgn="base"/>
            <a:r>
              <a:rPr lang="en-US" b="1" dirty="0">
                <a:latin typeface="AvenirLTW01"/>
              </a:rPr>
              <a:t>As with surface water, pollution can enter groundwater supplies and impact the quality of the water. Study the effects of water scarcity in </a:t>
            </a:r>
            <a:r>
              <a:rPr lang="en-US" b="1" dirty="0">
                <a:latin typeface="inherit"/>
              </a:rPr>
              <a:t>Figure 4</a:t>
            </a:r>
            <a:r>
              <a:rPr lang="en-US" dirty="0">
                <a:solidFill>
                  <a:srgbClr val="000000"/>
                </a:solidFill>
                <a:latin typeface="AvenirLTW01"/>
              </a:rPr>
              <a:t>.</a:t>
            </a:r>
            <a:endParaRPr lang="en-US" b="0" i="0" dirty="0">
              <a:solidFill>
                <a:srgbClr val="000000"/>
              </a:solidFill>
              <a:effectLst/>
              <a:latin typeface="AvenirLTW01"/>
            </a:endParaRPr>
          </a:p>
        </p:txBody>
      </p:sp>
      <p:pic>
        <p:nvPicPr>
          <p:cNvPr id="5" name="Picture 4"/>
          <p:cNvPicPr>
            <a:picLocks noChangeAspect="1"/>
          </p:cNvPicPr>
          <p:nvPr/>
        </p:nvPicPr>
        <p:blipFill>
          <a:blip r:embed="rId2"/>
          <a:stretch>
            <a:fillRect/>
          </a:stretch>
        </p:blipFill>
        <p:spPr>
          <a:xfrm>
            <a:off x="6200775" y="95250"/>
            <a:ext cx="5572125" cy="3976985"/>
          </a:xfrm>
          <a:prstGeom prst="rect">
            <a:avLst/>
          </a:prstGeom>
          <a:ln>
            <a:noFill/>
          </a:ln>
          <a:effectLst>
            <a:softEdge rad="112500"/>
          </a:effectLst>
        </p:spPr>
      </p:pic>
      <p:sp>
        <p:nvSpPr>
          <p:cNvPr id="6" name="Rectangle 5"/>
          <p:cNvSpPr/>
          <p:nvPr/>
        </p:nvSpPr>
        <p:spPr>
          <a:xfrm>
            <a:off x="6096000" y="3976985"/>
            <a:ext cx="6096000" cy="923330"/>
          </a:xfrm>
          <a:prstGeom prst="rect">
            <a:avLst/>
          </a:prstGeom>
        </p:spPr>
        <p:txBody>
          <a:bodyPr>
            <a:spAutoFit/>
          </a:bodyPr>
          <a:lstStyle/>
          <a:p>
            <a:pPr fontAlgn="base"/>
            <a:r>
              <a:rPr lang="en-US" b="1" dirty="0">
                <a:solidFill>
                  <a:srgbClr val="FFFFFF"/>
                </a:solidFill>
              </a:rPr>
              <a:t>Literacy Connection</a:t>
            </a:r>
          </a:p>
          <a:p>
            <a:pPr fontAlgn="base"/>
            <a:r>
              <a:rPr lang="en-US" b="1" dirty="0">
                <a:solidFill>
                  <a:srgbClr val="000000"/>
                </a:solidFill>
                <a:latin typeface="inherit"/>
              </a:rPr>
              <a:t>Support Author’s Claim</a:t>
            </a:r>
            <a:r>
              <a:rPr lang="en-US" dirty="0">
                <a:solidFill>
                  <a:srgbClr val="000000"/>
                </a:solidFill>
                <a:latin typeface="AvenirLTW01"/>
              </a:rPr>
              <a:t> Highlight the text that support the claim that human activity can cause water shortages.</a:t>
            </a:r>
            <a:endParaRPr lang="en-US" b="0" i="0" dirty="0">
              <a:solidFill>
                <a:srgbClr val="000000"/>
              </a:solidFill>
              <a:effectLst/>
              <a:latin typeface="AvenirLTW01"/>
            </a:endParaRPr>
          </a:p>
        </p:txBody>
      </p:sp>
    </p:spTree>
    <p:extLst>
      <p:ext uri="{BB962C8B-B14F-4D97-AF65-F5344CB8AC3E}">
        <p14:creationId xmlns:p14="http://schemas.microsoft.com/office/powerpoint/2010/main" val="344399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4261" y="206141"/>
            <a:ext cx="11203806" cy="1333901"/>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404261" y="2456574"/>
            <a:ext cx="11107554" cy="4078980"/>
          </a:xfrm>
          <a:prstGeom prst="rect">
            <a:avLst/>
          </a:prstGeom>
        </p:spPr>
      </p:pic>
      <p:sp>
        <p:nvSpPr>
          <p:cNvPr id="6" name="Rectangle 5"/>
          <p:cNvSpPr/>
          <p:nvPr/>
        </p:nvSpPr>
        <p:spPr>
          <a:xfrm>
            <a:off x="1007443" y="1637043"/>
            <a:ext cx="10167487" cy="369332"/>
          </a:xfrm>
          <a:prstGeom prst="rect">
            <a:avLst/>
          </a:prstGeom>
        </p:spPr>
        <p:txBody>
          <a:bodyPr wrap="square">
            <a:spAutoFit/>
          </a:bodyPr>
          <a:lstStyle/>
          <a:p>
            <a:pPr fontAlgn="base"/>
            <a:r>
              <a:rPr lang="en-US" b="1" dirty="0">
                <a:solidFill>
                  <a:schemeClr val="accent2"/>
                </a:solidFill>
                <a:latin typeface="AvenirLTW01"/>
              </a:rPr>
              <a:t>Answer:    Water scarcity would make it hard for industries or businesses to make product</a:t>
            </a:r>
            <a:endParaRPr lang="en-US" dirty="0">
              <a:solidFill>
                <a:schemeClr val="accent2"/>
              </a:solidFill>
              <a:latin typeface="AvenirLTW01"/>
            </a:endParaRPr>
          </a:p>
        </p:txBody>
      </p:sp>
    </p:spTree>
    <p:extLst>
      <p:ext uri="{BB962C8B-B14F-4D97-AF65-F5344CB8AC3E}">
        <p14:creationId xmlns:p14="http://schemas.microsoft.com/office/powerpoint/2010/main" val="3109784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549" y="150763"/>
            <a:ext cx="4905375" cy="5601533"/>
          </a:xfrm>
          <a:prstGeom prst="rect">
            <a:avLst/>
          </a:prstGeom>
        </p:spPr>
        <p:txBody>
          <a:bodyPr wrap="square">
            <a:spAutoFit/>
          </a:bodyPr>
          <a:lstStyle/>
          <a:p>
            <a:pPr fontAlgn="base"/>
            <a:r>
              <a:rPr lang="en-US" sz="3200" b="1" dirty="0">
                <a:solidFill>
                  <a:srgbClr val="002060"/>
                </a:solidFill>
              </a:rPr>
              <a:t>Desalination   </a:t>
            </a:r>
            <a:r>
              <a:rPr lang="en-US" sz="2000" b="1" dirty="0">
                <a:solidFill>
                  <a:srgbClr val="002060"/>
                </a:solidFill>
              </a:rPr>
              <a:t> </a:t>
            </a:r>
            <a:r>
              <a:rPr lang="en-US" sz="2000" b="1" dirty="0" err="1">
                <a:solidFill>
                  <a:srgbClr val="002060"/>
                </a:solidFill>
              </a:rPr>
              <a:t>pg</a:t>
            </a:r>
            <a:r>
              <a:rPr lang="en-US" sz="2000" b="1" dirty="0">
                <a:solidFill>
                  <a:srgbClr val="002060"/>
                </a:solidFill>
              </a:rPr>
              <a:t>:</a:t>
            </a:r>
            <a:r>
              <a:rPr lang="en-US" sz="3200" b="1" dirty="0">
                <a:solidFill>
                  <a:srgbClr val="002060"/>
                </a:solidFill>
              </a:rPr>
              <a:t> </a:t>
            </a:r>
            <a:r>
              <a:rPr lang="en-US" sz="2000" b="1" dirty="0">
                <a:solidFill>
                  <a:srgbClr val="002060"/>
                </a:solidFill>
              </a:rPr>
              <a:t>323</a:t>
            </a:r>
          </a:p>
          <a:p>
            <a:pPr fontAlgn="base"/>
            <a:endParaRPr lang="en-US" sz="2000" b="1" dirty="0"/>
          </a:p>
          <a:p>
            <a:pPr fontAlgn="base"/>
            <a:r>
              <a:rPr lang="en-US" dirty="0">
                <a:solidFill>
                  <a:srgbClr val="000000"/>
                </a:solidFill>
                <a:latin typeface="AvenirLTW01"/>
              </a:rPr>
              <a:t> </a:t>
            </a:r>
            <a:r>
              <a:rPr lang="en-US" b="1" dirty="0">
                <a:latin typeface="AvenirLTW01"/>
              </a:rPr>
              <a:t>In the future, humans may look to technology and the ocean to meet their water needs.</a:t>
            </a:r>
          </a:p>
          <a:p>
            <a:pPr fontAlgn="base"/>
            <a:endParaRPr lang="en-US" b="1" dirty="0">
              <a:latin typeface="AvenirLTW01"/>
            </a:endParaRPr>
          </a:p>
          <a:p>
            <a:pPr fontAlgn="base"/>
            <a:endParaRPr lang="en-US" b="1" dirty="0">
              <a:latin typeface="AvenirLTW01"/>
            </a:endParaRPr>
          </a:p>
          <a:p>
            <a:pPr fontAlgn="base"/>
            <a:r>
              <a:rPr lang="en-US" b="1" dirty="0">
                <a:latin typeface="AvenirLTW01"/>
              </a:rPr>
              <a:t> The process of desalination removes salt and minerals from saltwater to make freshwater.</a:t>
            </a:r>
          </a:p>
          <a:p>
            <a:pPr fontAlgn="base"/>
            <a:endParaRPr lang="en-US" b="1" dirty="0">
              <a:latin typeface="AvenirLTW01"/>
            </a:endParaRPr>
          </a:p>
          <a:p>
            <a:pPr fontAlgn="base"/>
            <a:endParaRPr lang="en-US" b="1" dirty="0">
              <a:latin typeface="AvenirLTW01"/>
            </a:endParaRPr>
          </a:p>
          <a:p>
            <a:pPr fontAlgn="base"/>
            <a:r>
              <a:rPr lang="en-US" b="1" dirty="0">
                <a:latin typeface="AvenirLTW01"/>
              </a:rPr>
              <a:t>Today, </a:t>
            </a:r>
            <a:r>
              <a:rPr lang="en-US" b="1" u="sng" dirty="0">
                <a:latin typeface="inherit"/>
                <a:hlinkClick r:id="rId2"/>
              </a:rPr>
              <a:t>desalination</a:t>
            </a:r>
            <a:r>
              <a:rPr lang="en-US" b="1" dirty="0">
                <a:latin typeface="AvenirLTW01"/>
              </a:rPr>
              <a:t> plants around the world are costly and require a lot of energy to distill saltwater.</a:t>
            </a:r>
          </a:p>
          <a:p>
            <a:pPr fontAlgn="base"/>
            <a:endParaRPr lang="en-US" b="1" dirty="0">
              <a:latin typeface="AvenirLTW01"/>
            </a:endParaRPr>
          </a:p>
          <a:p>
            <a:pPr fontAlgn="base"/>
            <a:endParaRPr lang="en-US" b="1" dirty="0">
              <a:latin typeface="AvenirLTW01"/>
            </a:endParaRPr>
          </a:p>
          <a:p>
            <a:pPr fontAlgn="base"/>
            <a:r>
              <a:rPr lang="en-US" b="1" dirty="0">
                <a:latin typeface="AvenirLTW01"/>
              </a:rPr>
              <a:t> We may eventually use solar energy to convert ocean water into freshwater.</a:t>
            </a:r>
            <a:endParaRPr lang="en-US" b="1" i="0" dirty="0">
              <a:effectLst/>
              <a:latin typeface="AvenirLTW01"/>
            </a:endParaRPr>
          </a:p>
        </p:txBody>
      </p:sp>
      <p:pic>
        <p:nvPicPr>
          <p:cNvPr id="5" name="Picture 4"/>
          <p:cNvPicPr>
            <a:picLocks noChangeAspect="1"/>
          </p:cNvPicPr>
          <p:nvPr/>
        </p:nvPicPr>
        <p:blipFill>
          <a:blip r:embed="rId3"/>
          <a:stretch>
            <a:fillRect/>
          </a:stretch>
        </p:blipFill>
        <p:spPr>
          <a:xfrm>
            <a:off x="5181600" y="3681412"/>
            <a:ext cx="6467475" cy="27717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5181599" y="319087"/>
            <a:ext cx="6467475" cy="30908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1"/>
          <p:cNvSpPr/>
          <p:nvPr/>
        </p:nvSpPr>
        <p:spPr>
          <a:xfrm>
            <a:off x="5181599" y="2951529"/>
            <a:ext cx="5902578" cy="369332"/>
          </a:xfrm>
          <a:prstGeom prst="rect">
            <a:avLst/>
          </a:prstGeom>
        </p:spPr>
        <p:txBody>
          <a:bodyPr wrap="none">
            <a:spAutoFit/>
          </a:bodyPr>
          <a:lstStyle/>
          <a:p>
            <a:r>
              <a:rPr lang="en-US" dirty="0">
                <a:hlinkClick r:id="rId5"/>
              </a:rPr>
              <a:t>https://www.youtube.com/watch?v=mUtYUTTC_Bg</a:t>
            </a:r>
            <a:endParaRPr lang="en-US" dirty="0"/>
          </a:p>
        </p:txBody>
      </p:sp>
    </p:spTree>
    <p:extLst>
      <p:ext uri="{BB962C8B-B14F-4D97-AF65-F5344CB8AC3E}">
        <p14:creationId xmlns:p14="http://schemas.microsoft.com/office/powerpoint/2010/main" val="3171050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550" y="201990"/>
            <a:ext cx="6096000" cy="5386090"/>
          </a:xfrm>
          <a:prstGeom prst="rect">
            <a:avLst/>
          </a:prstGeom>
        </p:spPr>
        <p:txBody>
          <a:bodyPr>
            <a:spAutoFit/>
          </a:bodyPr>
          <a:lstStyle/>
          <a:p>
            <a:pPr fontAlgn="base"/>
            <a:r>
              <a:rPr lang="en-US" sz="2800" b="1" dirty="0">
                <a:solidFill>
                  <a:srgbClr val="002060"/>
                </a:solidFill>
              </a:rPr>
              <a:t>Other Water Resources   </a:t>
            </a:r>
            <a:r>
              <a:rPr lang="en-US" sz="2800" b="1" dirty="0" err="1">
                <a:solidFill>
                  <a:srgbClr val="002060"/>
                </a:solidFill>
              </a:rPr>
              <a:t>pg</a:t>
            </a:r>
            <a:r>
              <a:rPr lang="en-US" sz="2800" b="1" dirty="0">
                <a:solidFill>
                  <a:srgbClr val="002060"/>
                </a:solidFill>
              </a:rPr>
              <a:t>: 323</a:t>
            </a:r>
          </a:p>
          <a:p>
            <a:pPr fontAlgn="base"/>
            <a:endParaRPr lang="en-US" sz="2800" b="1" dirty="0">
              <a:solidFill>
                <a:srgbClr val="002060"/>
              </a:solidFill>
            </a:endParaRPr>
          </a:p>
          <a:p>
            <a:pPr fontAlgn="base"/>
            <a:endParaRPr lang="en-US" b="1" dirty="0"/>
          </a:p>
          <a:p>
            <a:pPr fontAlgn="base"/>
            <a:r>
              <a:rPr lang="en-US" dirty="0">
                <a:solidFill>
                  <a:srgbClr val="000000"/>
                </a:solidFill>
                <a:latin typeface="AvenirLTW01"/>
              </a:rPr>
              <a:t> </a:t>
            </a:r>
            <a:r>
              <a:rPr lang="en-US" b="1" dirty="0">
                <a:latin typeface="AvenirLTW01"/>
              </a:rPr>
              <a:t>Humans rely on the ocean to provide a number of other important resources besides water, such as sea organisms for food and other products (</a:t>
            </a:r>
            <a:r>
              <a:rPr lang="en-US" b="1" dirty="0">
                <a:latin typeface="inherit"/>
              </a:rPr>
              <a:t>Figure 5</a:t>
            </a:r>
            <a:r>
              <a:rPr lang="en-US" b="1" dirty="0">
                <a:latin typeface="AvenirLTW01"/>
              </a:rPr>
              <a:t>). </a:t>
            </a:r>
          </a:p>
          <a:p>
            <a:pPr fontAlgn="base"/>
            <a:r>
              <a:rPr lang="en-US" b="1" dirty="0">
                <a:latin typeface="AvenirLTW01"/>
              </a:rPr>
              <a:t>The ocean also provides salt, minerals, and fuels.</a:t>
            </a:r>
          </a:p>
          <a:p>
            <a:pPr fontAlgn="base"/>
            <a:endParaRPr lang="en-US" b="1" dirty="0">
              <a:latin typeface="AvenirLTW01"/>
            </a:endParaRPr>
          </a:p>
          <a:p>
            <a:pPr fontAlgn="base"/>
            <a:r>
              <a:rPr lang="en-US" b="1" dirty="0">
                <a:latin typeface="AvenirLTW01"/>
              </a:rPr>
              <a:t>Living resources like fish are replenished through a natural cycle. </a:t>
            </a:r>
          </a:p>
          <a:p>
            <a:pPr fontAlgn="base"/>
            <a:endParaRPr lang="en-US" b="1" dirty="0">
              <a:latin typeface="AvenirLTW01"/>
            </a:endParaRPr>
          </a:p>
          <a:p>
            <a:pPr fontAlgn="base"/>
            <a:r>
              <a:rPr lang="en-US" b="1" dirty="0">
                <a:latin typeface="AvenirLTW01"/>
              </a:rPr>
              <a:t>However, overfishing can result in severe reductions or complete collapses of ocean ecosystems and the resources they provide. </a:t>
            </a:r>
          </a:p>
          <a:p>
            <a:pPr fontAlgn="base"/>
            <a:endParaRPr lang="en-US" b="1" dirty="0">
              <a:latin typeface="AvenirLTW01"/>
            </a:endParaRPr>
          </a:p>
          <a:p>
            <a:pPr fontAlgn="base"/>
            <a:r>
              <a:rPr lang="en-US" b="1" dirty="0">
                <a:latin typeface="AvenirLTW01"/>
              </a:rPr>
              <a:t>In addition, pollution and global climate change can have serious impacts on the living resources we rely on from the ocean.</a:t>
            </a:r>
            <a:endParaRPr lang="en-US" b="1" i="0" dirty="0">
              <a:effectLst/>
              <a:latin typeface="AvenirLTW01"/>
            </a:endParaRPr>
          </a:p>
        </p:txBody>
      </p:sp>
      <p:pic>
        <p:nvPicPr>
          <p:cNvPr id="5" name="Picture 4"/>
          <p:cNvPicPr>
            <a:picLocks noChangeAspect="1"/>
          </p:cNvPicPr>
          <p:nvPr/>
        </p:nvPicPr>
        <p:blipFill>
          <a:blip r:embed="rId2"/>
          <a:stretch>
            <a:fillRect/>
          </a:stretch>
        </p:blipFill>
        <p:spPr>
          <a:xfrm>
            <a:off x="6376987" y="308968"/>
            <a:ext cx="5548313" cy="4491632"/>
          </a:xfrm>
          <a:prstGeom prst="rect">
            <a:avLst/>
          </a:prstGeom>
        </p:spPr>
      </p:pic>
      <p:sp>
        <p:nvSpPr>
          <p:cNvPr id="7" name="Rectangle 6"/>
          <p:cNvSpPr/>
          <p:nvPr/>
        </p:nvSpPr>
        <p:spPr>
          <a:xfrm>
            <a:off x="6508908" y="201990"/>
            <a:ext cx="5132070" cy="923330"/>
          </a:xfrm>
          <a:prstGeom prst="rect">
            <a:avLst/>
          </a:prstGeom>
        </p:spPr>
        <p:txBody>
          <a:bodyPr wrap="square">
            <a:spAutoFit/>
          </a:bodyPr>
          <a:lstStyle/>
          <a:p>
            <a:pPr fontAlgn="base"/>
            <a:r>
              <a:rPr lang="en-US" b="1" dirty="0">
                <a:solidFill>
                  <a:srgbClr val="FFFF00"/>
                </a:solidFill>
                <a:latin typeface="inherit"/>
              </a:rPr>
              <a:t>Using Ocean Resources</a:t>
            </a:r>
            <a:r>
              <a:rPr lang="en-US" b="1" dirty="0">
                <a:solidFill>
                  <a:srgbClr val="FFFF00"/>
                </a:solidFill>
              </a:rPr>
              <a:t> </a:t>
            </a:r>
            <a:r>
              <a:rPr lang="en-US" b="1" dirty="0">
                <a:solidFill>
                  <a:srgbClr val="FFFF00"/>
                </a:solidFill>
                <a:latin typeface="inherit"/>
              </a:rPr>
              <a:t>Figure 5</a:t>
            </a:r>
            <a:endParaRPr lang="en-US" b="1" dirty="0">
              <a:solidFill>
                <a:srgbClr val="FFFF00"/>
              </a:solidFill>
            </a:endParaRPr>
          </a:p>
          <a:p>
            <a:pPr fontAlgn="base"/>
            <a:r>
              <a:rPr lang="en-US" dirty="0">
                <a:solidFill>
                  <a:srgbClr val="FFFF00"/>
                </a:solidFill>
                <a:latin typeface="inherit"/>
              </a:rPr>
              <a:t>If too many of these fish are caught, then fewer will survive to produce new generations</a:t>
            </a:r>
            <a:r>
              <a:rPr lang="en-US" dirty="0">
                <a:solidFill>
                  <a:srgbClr val="000000"/>
                </a:solidFill>
                <a:latin typeface="inherit"/>
              </a:rPr>
              <a:t>.</a:t>
            </a:r>
            <a:endParaRPr lang="en-US" b="0" i="0" dirty="0">
              <a:solidFill>
                <a:srgbClr val="000000"/>
              </a:solidFill>
              <a:effectLst/>
              <a:latin typeface="inherit"/>
            </a:endParaRPr>
          </a:p>
        </p:txBody>
      </p:sp>
      <p:pic>
        <p:nvPicPr>
          <p:cNvPr id="8" name="Picture 7"/>
          <p:cNvPicPr>
            <a:picLocks noChangeAspect="1"/>
          </p:cNvPicPr>
          <p:nvPr/>
        </p:nvPicPr>
        <p:blipFill>
          <a:blip r:embed="rId3"/>
          <a:stretch>
            <a:fillRect/>
          </a:stretch>
        </p:blipFill>
        <p:spPr>
          <a:xfrm>
            <a:off x="6376986" y="4191000"/>
            <a:ext cx="5548313" cy="2543175"/>
          </a:xfrm>
          <a:prstGeom prst="rect">
            <a:avLst/>
          </a:prstGeom>
        </p:spPr>
      </p:pic>
    </p:spTree>
    <p:extLst>
      <p:ext uri="{BB962C8B-B14F-4D97-AF65-F5344CB8AC3E}">
        <p14:creationId xmlns:p14="http://schemas.microsoft.com/office/powerpoint/2010/main" val="375825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5325" y="247649"/>
            <a:ext cx="10439400" cy="6181725"/>
          </a:xfrm>
          <a:prstGeom prst="rect">
            <a:avLst/>
          </a:prstGeom>
        </p:spPr>
      </p:pic>
    </p:spTree>
    <p:extLst>
      <p:ext uri="{BB962C8B-B14F-4D97-AF65-F5344CB8AC3E}">
        <p14:creationId xmlns:p14="http://schemas.microsoft.com/office/powerpoint/2010/main" val="1914151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Draw Lake Scenery Step By Step |Drawing Lake Easy scenery">
            <a:extLst>
              <a:ext uri="{FF2B5EF4-FFF2-40B4-BE49-F238E27FC236}">
                <a16:creationId xmlns:a16="http://schemas.microsoft.com/office/drawing/2014/main" id="{36C5CD05-E44C-4089-BA4D-49B9D8D72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60" y="272851"/>
            <a:ext cx="4273222" cy="240368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4689FB7-EA35-4CC1-BCA1-2D5E26294D00}"/>
              </a:ext>
            </a:extLst>
          </p:cNvPr>
          <p:cNvSpPr>
            <a:spLocks noGrp="1"/>
          </p:cNvSpPr>
          <p:nvPr>
            <p:ph type="title"/>
          </p:nvPr>
        </p:nvSpPr>
        <p:spPr/>
        <p:txBody>
          <a:bodyPr/>
          <a:lstStyle/>
          <a:p>
            <a:r>
              <a:rPr lang="en-US" dirty="0"/>
              <a:t>Fresh water</a:t>
            </a:r>
          </a:p>
        </p:txBody>
      </p:sp>
      <p:sp>
        <p:nvSpPr>
          <p:cNvPr id="5" name="TextBox 4">
            <a:extLst>
              <a:ext uri="{FF2B5EF4-FFF2-40B4-BE49-F238E27FC236}">
                <a16:creationId xmlns:a16="http://schemas.microsoft.com/office/drawing/2014/main" id="{1F503215-744E-4548-A18B-34E84136C223}"/>
              </a:ext>
            </a:extLst>
          </p:cNvPr>
          <p:cNvSpPr txBox="1"/>
          <p:nvPr/>
        </p:nvSpPr>
        <p:spPr>
          <a:xfrm>
            <a:off x="2062841" y="2761130"/>
            <a:ext cx="715260" cy="369332"/>
          </a:xfrm>
          <a:prstGeom prst="rect">
            <a:avLst/>
          </a:prstGeom>
          <a:noFill/>
        </p:spPr>
        <p:txBody>
          <a:bodyPr wrap="none" rtlCol="0">
            <a:spAutoFit/>
          </a:bodyPr>
          <a:lstStyle/>
          <a:p>
            <a:r>
              <a:rPr lang="en-US" dirty="0"/>
              <a:t>Lake</a:t>
            </a:r>
          </a:p>
        </p:txBody>
      </p:sp>
      <p:pic>
        <p:nvPicPr>
          <p:cNvPr id="1028" name="Picture 4" descr="Beautiful Stream waterfall drawing | Easy waterfall scenery drawing | step  by step | pencil colour - YouTube">
            <a:extLst>
              <a:ext uri="{FF2B5EF4-FFF2-40B4-BE49-F238E27FC236}">
                <a16:creationId xmlns:a16="http://schemas.microsoft.com/office/drawing/2014/main" id="{6F02774C-7DC7-4403-962B-DED785428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854" y="191516"/>
            <a:ext cx="5170598" cy="29084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25C66F8-2948-481F-83DA-35801980CB6A}"/>
              </a:ext>
            </a:extLst>
          </p:cNvPr>
          <p:cNvSpPr txBox="1"/>
          <p:nvPr/>
        </p:nvSpPr>
        <p:spPr>
          <a:xfrm>
            <a:off x="9109100" y="1105362"/>
            <a:ext cx="971741" cy="369332"/>
          </a:xfrm>
          <a:prstGeom prst="rect">
            <a:avLst/>
          </a:prstGeom>
          <a:noFill/>
        </p:spPr>
        <p:txBody>
          <a:bodyPr wrap="none" rtlCol="0">
            <a:spAutoFit/>
          </a:bodyPr>
          <a:lstStyle/>
          <a:p>
            <a:r>
              <a:rPr lang="en-US" dirty="0">
                <a:solidFill>
                  <a:sysClr val="windowText" lastClr="000000"/>
                </a:solidFill>
              </a:rPr>
              <a:t>Stream</a:t>
            </a:r>
          </a:p>
        </p:txBody>
      </p:sp>
      <p:sp>
        <p:nvSpPr>
          <p:cNvPr id="9" name="TextBox 8">
            <a:extLst>
              <a:ext uri="{FF2B5EF4-FFF2-40B4-BE49-F238E27FC236}">
                <a16:creationId xmlns:a16="http://schemas.microsoft.com/office/drawing/2014/main" id="{771B4D2E-6EA9-48C1-B208-F7F1E2FFEBDB}"/>
              </a:ext>
            </a:extLst>
          </p:cNvPr>
          <p:cNvSpPr txBox="1"/>
          <p:nvPr/>
        </p:nvSpPr>
        <p:spPr>
          <a:xfrm>
            <a:off x="8091163" y="2432862"/>
            <a:ext cx="718466" cy="369332"/>
          </a:xfrm>
          <a:prstGeom prst="rect">
            <a:avLst/>
          </a:prstGeom>
          <a:noFill/>
        </p:spPr>
        <p:txBody>
          <a:bodyPr wrap="none" rtlCol="0">
            <a:spAutoFit/>
          </a:bodyPr>
          <a:lstStyle/>
          <a:p>
            <a:pPr algn="r"/>
            <a:r>
              <a:rPr lang="en-US" dirty="0">
                <a:solidFill>
                  <a:sysClr val="windowText" lastClr="000000"/>
                </a:solidFill>
              </a:rPr>
              <a:t>River</a:t>
            </a:r>
          </a:p>
        </p:txBody>
      </p:sp>
      <p:pic>
        <p:nvPicPr>
          <p:cNvPr id="1030" name="Picture 6" descr="Underground water ground section landscape Vector Image">
            <a:extLst>
              <a:ext uri="{FF2B5EF4-FFF2-40B4-BE49-F238E27FC236}">
                <a16:creationId xmlns:a16="http://schemas.microsoft.com/office/drawing/2014/main" id="{322E31E0-DD6B-4336-AD49-DD352617B2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543"/>
          <a:stretch/>
        </p:blipFill>
        <p:spPr bwMode="auto">
          <a:xfrm>
            <a:off x="8073234" y="3292661"/>
            <a:ext cx="3886395" cy="35017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29B883A-2E39-42FD-8DB5-4C87AF513FE6}"/>
              </a:ext>
            </a:extLst>
          </p:cNvPr>
          <p:cNvSpPr txBox="1"/>
          <p:nvPr/>
        </p:nvSpPr>
        <p:spPr>
          <a:xfrm>
            <a:off x="9187006" y="6425086"/>
            <a:ext cx="1787669" cy="369332"/>
          </a:xfrm>
          <a:prstGeom prst="rect">
            <a:avLst/>
          </a:prstGeom>
          <a:noFill/>
        </p:spPr>
        <p:txBody>
          <a:bodyPr wrap="none" rtlCol="0">
            <a:spAutoFit/>
          </a:bodyPr>
          <a:lstStyle/>
          <a:p>
            <a:r>
              <a:rPr lang="en-US" dirty="0"/>
              <a:t>Ground Water</a:t>
            </a:r>
          </a:p>
        </p:txBody>
      </p:sp>
    </p:spTree>
    <p:extLst>
      <p:ext uri="{BB962C8B-B14F-4D97-AF65-F5344CB8AC3E}">
        <p14:creationId xmlns:p14="http://schemas.microsoft.com/office/powerpoint/2010/main" val="387706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96C8-F24C-4D7F-A46F-0838187B3592}"/>
              </a:ext>
            </a:extLst>
          </p:cNvPr>
          <p:cNvSpPr>
            <a:spLocks noGrp="1"/>
          </p:cNvSpPr>
          <p:nvPr>
            <p:ph type="title"/>
          </p:nvPr>
        </p:nvSpPr>
        <p:spPr/>
        <p:txBody>
          <a:bodyPr/>
          <a:lstStyle/>
          <a:p>
            <a:r>
              <a:rPr lang="en-US" dirty="0"/>
              <a:t>Salt water</a:t>
            </a:r>
          </a:p>
        </p:txBody>
      </p:sp>
      <p:pic>
        <p:nvPicPr>
          <p:cNvPr id="2050" name="Picture 2" descr="Ocean Drawing - How To Draw An Ocean Step By Step">
            <a:extLst>
              <a:ext uri="{FF2B5EF4-FFF2-40B4-BE49-F238E27FC236}">
                <a16:creationId xmlns:a16="http://schemas.microsoft.com/office/drawing/2014/main" id="{3A3420EC-3F17-4409-A956-621DF46230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013"/>
          <a:stretch/>
        </p:blipFill>
        <p:spPr bwMode="auto">
          <a:xfrm>
            <a:off x="7071005" y="206188"/>
            <a:ext cx="4899025" cy="6445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517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62025" y="1981200"/>
            <a:ext cx="9353549" cy="2836069"/>
          </a:xfrm>
          <a:prstGeom prst="rect">
            <a:avLst/>
          </a:prstGeom>
        </p:spPr>
      </p:pic>
    </p:spTree>
    <p:extLst>
      <p:ext uri="{BB962C8B-B14F-4D97-AF65-F5344CB8AC3E}">
        <p14:creationId xmlns:p14="http://schemas.microsoft.com/office/powerpoint/2010/main" val="223857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84488"/>
            <a:ext cx="5681312" cy="5047536"/>
          </a:xfrm>
          <a:prstGeom prst="rect">
            <a:avLst/>
          </a:prstGeom>
        </p:spPr>
        <p:txBody>
          <a:bodyPr wrap="square">
            <a:spAutoFit/>
          </a:bodyPr>
          <a:lstStyle/>
          <a:p>
            <a:pPr fontAlgn="base"/>
            <a:r>
              <a:rPr lang="en-US" sz="3200" b="1" dirty="0">
                <a:solidFill>
                  <a:srgbClr val="002060"/>
                </a:solidFill>
              </a:rPr>
              <a:t>Water on Earth                    </a:t>
            </a:r>
            <a:r>
              <a:rPr lang="en-US" b="1" dirty="0">
                <a:solidFill>
                  <a:srgbClr val="002060"/>
                </a:solidFill>
              </a:rPr>
              <a:t>pg:319</a:t>
            </a:r>
          </a:p>
          <a:p>
            <a:pPr fontAlgn="base"/>
            <a:endParaRPr lang="en-US" b="1" dirty="0">
              <a:solidFill>
                <a:srgbClr val="002060"/>
              </a:solidFill>
            </a:endParaRPr>
          </a:p>
          <a:p>
            <a:pPr fontAlgn="base"/>
            <a:endParaRPr lang="en-US" b="1" dirty="0">
              <a:solidFill>
                <a:srgbClr val="002060"/>
              </a:solidFill>
            </a:endParaRPr>
          </a:p>
          <a:p>
            <a:pPr fontAlgn="base"/>
            <a:endParaRPr lang="en-US" b="1" dirty="0">
              <a:solidFill>
                <a:srgbClr val="002060"/>
              </a:solidFill>
            </a:endParaRPr>
          </a:p>
          <a:p>
            <a:pPr fontAlgn="base"/>
            <a:r>
              <a:rPr lang="en-US" sz="2000" b="1" dirty="0">
                <a:latin typeface="AvenirLTW01"/>
              </a:rPr>
              <a:t>Although Earth is known as the water planet, the water that living things rely on represents only a fraction of the planet’s total water supply (figure1)Most water on Earth is salt water. </a:t>
            </a:r>
          </a:p>
          <a:p>
            <a:pPr fontAlgn="base"/>
            <a:endParaRPr lang="en-US" sz="2000" b="1" dirty="0">
              <a:latin typeface="AvenirLTW01"/>
            </a:endParaRPr>
          </a:p>
          <a:p>
            <a:pPr fontAlgn="base"/>
            <a:endParaRPr lang="en-US" sz="2000" b="1" dirty="0">
              <a:latin typeface="AvenirLTW01"/>
            </a:endParaRPr>
          </a:p>
          <a:p>
            <a:pPr fontAlgn="base"/>
            <a:r>
              <a:rPr lang="en-US" sz="2000" b="1" dirty="0">
                <a:latin typeface="AvenirLTW01"/>
              </a:rPr>
              <a:t>Freshwater is only found on the surface of our planet as surface ice or water, or within Earth’s crust as groundwater</a:t>
            </a:r>
            <a:r>
              <a:rPr lang="en-US" sz="2000" dirty="0">
                <a:solidFill>
                  <a:srgbClr val="000000"/>
                </a:solidFill>
                <a:latin typeface="AvenirLTW01"/>
              </a:rPr>
              <a:t>.</a:t>
            </a:r>
          </a:p>
          <a:p>
            <a:pPr fontAlgn="base"/>
            <a:endParaRPr lang="en-US" b="0" i="0" dirty="0">
              <a:solidFill>
                <a:srgbClr val="000000"/>
              </a:solidFill>
              <a:effectLst/>
              <a:latin typeface="AvenirLTW01"/>
            </a:endParaRPr>
          </a:p>
        </p:txBody>
      </p:sp>
      <p:pic>
        <p:nvPicPr>
          <p:cNvPr id="8" name="Picture 7"/>
          <p:cNvPicPr>
            <a:picLocks noChangeAspect="1"/>
          </p:cNvPicPr>
          <p:nvPr/>
        </p:nvPicPr>
        <p:blipFill>
          <a:blip r:embed="rId2"/>
          <a:stretch>
            <a:fillRect/>
          </a:stretch>
        </p:blipFill>
        <p:spPr>
          <a:xfrm>
            <a:off x="6543675" y="357187"/>
            <a:ext cx="5424487" cy="4257675"/>
          </a:xfrm>
          <a:prstGeom prst="rect">
            <a:avLst/>
          </a:prstGeom>
        </p:spPr>
      </p:pic>
      <p:sp>
        <p:nvSpPr>
          <p:cNvPr id="9" name="Rectangle 8"/>
          <p:cNvSpPr/>
          <p:nvPr/>
        </p:nvSpPr>
        <p:spPr>
          <a:xfrm>
            <a:off x="6543674" y="4787561"/>
            <a:ext cx="5495925" cy="1200329"/>
          </a:xfrm>
          <a:prstGeom prst="rect">
            <a:avLst/>
          </a:prstGeom>
        </p:spPr>
        <p:txBody>
          <a:bodyPr wrap="square">
            <a:spAutoFit/>
          </a:bodyPr>
          <a:lstStyle/>
          <a:p>
            <a:pPr fontAlgn="base"/>
            <a:r>
              <a:rPr lang="en-US" b="1" dirty="0">
                <a:solidFill>
                  <a:srgbClr val="1D42A5"/>
                </a:solidFill>
                <a:latin typeface="inherit"/>
              </a:rPr>
              <a:t>A Drop to Drink</a:t>
            </a:r>
            <a:r>
              <a:rPr lang="en-US" b="1" dirty="0"/>
              <a:t> </a:t>
            </a:r>
            <a:r>
              <a:rPr lang="en-US" b="1" dirty="0">
                <a:latin typeface="inherit"/>
              </a:rPr>
              <a:t>Figure 1</a:t>
            </a:r>
            <a:endParaRPr lang="en-US" b="1" dirty="0"/>
          </a:p>
          <a:p>
            <a:pPr fontAlgn="base"/>
            <a:r>
              <a:rPr lang="en-US" dirty="0">
                <a:solidFill>
                  <a:srgbClr val="000000"/>
                </a:solidFill>
                <a:latin typeface="inherit"/>
              </a:rPr>
              <a:t>If all of the water on Earth were collected, it would form a sphere about 1,380 kilometers (860 miles) across.</a:t>
            </a:r>
            <a:endParaRPr lang="en-US" b="0" i="0" dirty="0">
              <a:solidFill>
                <a:srgbClr val="000000"/>
              </a:solidFill>
              <a:effectLst/>
              <a:latin typeface="inherit"/>
            </a:endParaRPr>
          </a:p>
        </p:txBody>
      </p:sp>
      <p:sp>
        <p:nvSpPr>
          <p:cNvPr id="2" name="Rectangle 1"/>
          <p:cNvSpPr/>
          <p:nvPr/>
        </p:nvSpPr>
        <p:spPr>
          <a:xfrm>
            <a:off x="75094" y="6282408"/>
            <a:ext cx="6008376" cy="369332"/>
          </a:xfrm>
          <a:prstGeom prst="rect">
            <a:avLst/>
          </a:prstGeom>
        </p:spPr>
        <p:txBody>
          <a:bodyPr wrap="none">
            <a:spAutoFit/>
          </a:bodyPr>
          <a:lstStyle/>
          <a:p>
            <a:r>
              <a:rPr lang="en-US" dirty="0">
                <a:hlinkClick r:id="rId3"/>
              </a:rPr>
              <a:t>https://www.youtube.com/watch?v=w0Mh6X3ZYNY</a:t>
            </a:r>
            <a:endParaRPr lang="en-US" dirty="0"/>
          </a:p>
        </p:txBody>
      </p:sp>
    </p:spTree>
    <p:extLst>
      <p:ext uri="{BB962C8B-B14F-4D97-AF65-F5344CB8AC3E}">
        <p14:creationId xmlns:p14="http://schemas.microsoft.com/office/powerpoint/2010/main" val="167579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4324" y="295275"/>
            <a:ext cx="4743451" cy="5847755"/>
          </a:xfrm>
          <a:prstGeom prst="rect">
            <a:avLst/>
          </a:prstGeom>
        </p:spPr>
        <p:txBody>
          <a:bodyPr wrap="square">
            <a:spAutoFit/>
          </a:bodyPr>
          <a:lstStyle/>
          <a:p>
            <a:pPr fontAlgn="base"/>
            <a:r>
              <a:rPr lang="en-US" sz="3200" b="1" dirty="0">
                <a:solidFill>
                  <a:srgbClr val="002060"/>
                </a:solidFill>
              </a:rPr>
              <a:t>Water on Earth      </a:t>
            </a:r>
            <a:r>
              <a:rPr lang="en-US" sz="2000" b="1" dirty="0">
                <a:solidFill>
                  <a:srgbClr val="002060"/>
                </a:solidFill>
              </a:rPr>
              <a:t>pg:319</a:t>
            </a:r>
          </a:p>
          <a:p>
            <a:pPr fontAlgn="base"/>
            <a:endParaRPr lang="en-US" b="1" dirty="0">
              <a:solidFill>
                <a:srgbClr val="002060"/>
              </a:solidFill>
            </a:endParaRPr>
          </a:p>
          <a:p>
            <a:pPr fontAlgn="base"/>
            <a:r>
              <a:rPr lang="en-US" b="1" dirty="0"/>
              <a:t>The water cycle circulates water through Earth’s ocean and other bodies of water, on and below its surface, and in the atmosphere.</a:t>
            </a:r>
          </a:p>
          <a:p>
            <a:pPr fontAlgn="base"/>
            <a:endParaRPr lang="en-US" b="1" dirty="0"/>
          </a:p>
          <a:p>
            <a:pPr fontAlgn="base"/>
            <a:endParaRPr lang="en-US" b="1" dirty="0"/>
          </a:p>
          <a:p>
            <a:pPr fontAlgn="base"/>
            <a:r>
              <a:rPr lang="en-US" b="1" dirty="0"/>
              <a:t> A tiny amount of the freshwater on Earth is in the atmosphere, and a fair amount of water is contained underground as groundwater. But most freshwater is locked up as ice at the poles and in glaciers.</a:t>
            </a:r>
          </a:p>
          <a:p>
            <a:pPr fontAlgn="base"/>
            <a:endParaRPr lang="en-US" b="1" dirty="0"/>
          </a:p>
          <a:p>
            <a:pPr fontAlgn="base"/>
            <a:endParaRPr lang="en-US" b="1" dirty="0"/>
          </a:p>
          <a:p>
            <a:pPr fontAlgn="base"/>
            <a:r>
              <a:rPr lang="en-US" b="1" dirty="0"/>
              <a:t> A very small amount of the water on the surface of the planet is immediately available for human use in lakes and rivers.</a:t>
            </a:r>
            <a:endParaRPr lang="en-US" b="1" dirty="0">
              <a:latin typeface="AvenirLTW01"/>
            </a:endParaRPr>
          </a:p>
        </p:txBody>
      </p:sp>
      <p:pic>
        <p:nvPicPr>
          <p:cNvPr id="7" name="Picture 6"/>
          <p:cNvPicPr>
            <a:picLocks noChangeAspect="1"/>
          </p:cNvPicPr>
          <p:nvPr/>
        </p:nvPicPr>
        <p:blipFill>
          <a:blip r:embed="rId2"/>
          <a:stretch>
            <a:fillRect/>
          </a:stretch>
        </p:blipFill>
        <p:spPr>
          <a:xfrm>
            <a:off x="4857750" y="1"/>
            <a:ext cx="7124700" cy="3781424"/>
          </a:xfrm>
          <a:prstGeom prst="ellipse">
            <a:avLst/>
          </a:prstGeom>
          <a:ln>
            <a:noFill/>
          </a:ln>
          <a:effectLst>
            <a:softEdge rad="112500"/>
          </a:effectLst>
        </p:spPr>
      </p:pic>
      <p:pic>
        <p:nvPicPr>
          <p:cNvPr id="10" name="Picture 9"/>
          <p:cNvPicPr>
            <a:picLocks noChangeAspect="1"/>
          </p:cNvPicPr>
          <p:nvPr/>
        </p:nvPicPr>
        <p:blipFill>
          <a:blip r:embed="rId3"/>
          <a:stretch>
            <a:fillRect/>
          </a:stretch>
        </p:blipFill>
        <p:spPr>
          <a:xfrm>
            <a:off x="5057775" y="3602400"/>
            <a:ext cx="6924675" cy="2719655"/>
          </a:xfrm>
          <a:prstGeom prst="rect">
            <a:avLst/>
          </a:prstGeom>
        </p:spPr>
      </p:pic>
    </p:spTree>
    <p:extLst>
      <p:ext uri="{BB962C8B-B14F-4D97-AF65-F5344CB8AC3E}">
        <p14:creationId xmlns:p14="http://schemas.microsoft.com/office/powerpoint/2010/main" val="232936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76961" y="3221117"/>
            <a:ext cx="5748339" cy="3062377"/>
          </a:xfrm>
          <a:prstGeom prst="rect">
            <a:avLst/>
          </a:prstGeom>
        </p:spPr>
      </p:pic>
      <p:sp>
        <p:nvSpPr>
          <p:cNvPr id="6" name="Rectangle 5"/>
          <p:cNvSpPr/>
          <p:nvPr/>
        </p:nvSpPr>
        <p:spPr>
          <a:xfrm>
            <a:off x="342900" y="158740"/>
            <a:ext cx="6096000" cy="6124754"/>
          </a:xfrm>
          <a:prstGeom prst="rect">
            <a:avLst/>
          </a:prstGeom>
        </p:spPr>
        <p:txBody>
          <a:bodyPr>
            <a:spAutoFit/>
          </a:bodyPr>
          <a:lstStyle/>
          <a:p>
            <a:pPr fontAlgn="base"/>
            <a:r>
              <a:rPr lang="en-US" sz="3200" b="1" dirty="0">
                <a:solidFill>
                  <a:srgbClr val="002060"/>
                </a:solidFill>
              </a:rPr>
              <a:t>Surface Water             </a:t>
            </a:r>
            <a:r>
              <a:rPr lang="en-US" b="1" dirty="0" err="1">
                <a:solidFill>
                  <a:srgbClr val="002060"/>
                </a:solidFill>
              </a:rPr>
              <a:t>pg</a:t>
            </a:r>
            <a:r>
              <a:rPr lang="en-US" b="1" dirty="0">
                <a:solidFill>
                  <a:srgbClr val="002060"/>
                </a:solidFill>
              </a:rPr>
              <a:t> 320</a:t>
            </a:r>
          </a:p>
          <a:p>
            <a:pPr fontAlgn="base"/>
            <a:endParaRPr lang="en-US" b="1" dirty="0">
              <a:solidFill>
                <a:srgbClr val="002060"/>
              </a:solidFill>
            </a:endParaRPr>
          </a:p>
          <a:p>
            <a:pPr fontAlgn="base"/>
            <a:r>
              <a:rPr lang="en-US" b="1" dirty="0">
                <a:latin typeface="AvenirLTW01"/>
              </a:rPr>
              <a:t>Surface water is freshwater found on top of Earth’s land surface. Some surface water is found as moisture on top of the soil. In colder regions, this water remains frozen as permafrost. </a:t>
            </a:r>
          </a:p>
          <a:p>
            <a:pPr fontAlgn="base"/>
            <a:endParaRPr lang="en-US" b="1" dirty="0">
              <a:latin typeface="AvenirLTW01"/>
            </a:endParaRPr>
          </a:p>
          <a:p>
            <a:pPr fontAlgn="base"/>
            <a:endParaRPr lang="en-US" b="1" dirty="0">
              <a:latin typeface="AvenirLTW01"/>
            </a:endParaRPr>
          </a:p>
          <a:p>
            <a:pPr fontAlgn="base"/>
            <a:r>
              <a:rPr lang="en-US" b="1" dirty="0">
                <a:latin typeface="AvenirLTW01"/>
              </a:rPr>
              <a:t>Most surface water is found in lakes, rivers, and streams, as well as swamps and marshes. </a:t>
            </a:r>
          </a:p>
          <a:p>
            <a:pPr fontAlgn="base"/>
            <a:endParaRPr lang="en-US" b="1" dirty="0">
              <a:latin typeface="AvenirLTW01"/>
            </a:endParaRPr>
          </a:p>
          <a:p>
            <a:pPr fontAlgn="base"/>
            <a:r>
              <a:rPr lang="en-US" b="1" dirty="0">
                <a:latin typeface="AvenirLTW01"/>
              </a:rPr>
              <a:t>Surface water, however, is not evenly distributed across Earth.</a:t>
            </a:r>
          </a:p>
          <a:p>
            <a:pPr fontAlgn="base"/>
            <a:endParaRPr lang="en-US" b="1" dirty="0">
              <a:latin typeface="AvenirLTW01"/>
            </a:endParaRPr>
          </a:p>
          <a:p>
            <a:pPr fontAlgn="base"/>
            <a:r>
              <a:rPr lang="en-US" b="1" dirty="0">
                <a:latin typeface="AvenirLTW01"/>
              </a:rPr>
              <a:t> Precipitation, which depends on factors such as atmospheric patterns and temperature, determines where surface water forms. </a:t>
            </a:r>
          </a:p>
          <a:p>
            <a:pPr fontAlgn="base"/>
            <a:endParaRPr lang="en-US" b="1" dirty="0">
              <a:latin typeface="AvenirLTW01"/>
            </a:endParaRPr>
          </a:p>
          <a:p>
            <a:pPr fontAlgn="base"/>
            <a:r>
              <a:rPr lang="en-US" b="1" dirty="0">
                <a:latin typeface="AvenirLTW01"/>
              </a:rPr>
              <a:t>Because humans require accessible water, most people live around or near sources of surface water, such as lakes and rivers</a:t>
            </a:r>
            <a:r>
              <a:rPr lang="en-US" dirty="0">
                <a:solidFill>
                  <a:srgbClr val="000000"/>
                </a:solidFill>
                <a:latin typeface="AvenirLTW01"/>
              </a:rPr>
              <a:t>.</a:t>
            </a:r>
            <a:endParaRPr lang="en-US" b="0" i="0" dirty="0">
              <a:solidFill>
                <a:srgbClr val="000000"/>
              </a:solidFill>
              <a:effectLst/>
              <a:latin typeface="AvenirLTW01"/>
            </a:endParaRPr>
          </a:p>
        </p:txBody>
      </p:sp>
      <p:pic>
        <p:nvPicPr>
          <p:cNvPr id="9" name="Picture 8"/>
          <p:cNvPicPr>
            <a:picLocks noChangeAspect="1"/>
          </p:cNvPicPr>
          <p:nvPr/>
        </p:nvPicPr>
        <p:blipFill>
          <a:blip r:embed="rId3"/>
          <a:stretch>
            <a:fillRect/>
          </a:stretch>
        </p:blipFill>
        <p:spPr>
          <a:xfrm>
            <a:off x="6176961" y="158740"/>
            <a:ext cx="5748339" cy="2870210"/>
          </a:xfrm>
          <a:prstGeom prst="rect">
            <a:avLst/>
          </a:prstGeom>
        </p:spPr>
      </p:pic>
      <p:sp>
        <p:nvSpPr>
          <p:cNvPr id="2" name="Rectangle 1"/>
          <p:cNvSpPr/>
          <p:nvPr/>
        </p:nvSpPr>
        <p:spPr>
          <a:xfrm>
            <a:off x="3022074" y="6290995"/>
            <a:ext cx="6128601" cy="369332"/>
          </a:xfrm>
          <a:prstGeom prst="rect">
            <a:avLst/>
          </a:prstGeom>
        </p:spPr>
        <p:txBody>
          <a:bodyPr wrap="none">
            <a:spAutoFit/>
          </a:bodyPr>
          <a:lstStyle/>
          <a:p>
            <a:r>
              <a:rPr lang="en-US" dirty="0">
                <a:hlinkClick r:id="rId4"/>
              </a:rPr>
              <a:t>https://www.youtube.com/watch?v=6WMp9mZ5OS4</a:t>
            </a:r>
            <a:endParaRPr lang="en-US" dirty="0"/>
          </a:p>
        </p:txBody>
      </p:sp>
    </p:spTree>
    <p:extLst>
      <p:ext uri="{BB962C8B-B14F-4D97-AF65-F5344CB8AC3E}">
        <p14:creationId xmlns:p14="http://schemas.microsoft.com/office/powerpoint/2010/main" val="254616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25" y="253990"/>
            <a:ext cx="6096000" cy="6401753"/>
          </a:xfrm>
          <a:prstGeom prst="rect">
            <a:avLst/>
          </a:prstGeom>
        </p:spPr>
        <p:txBody>
          <a:bodyPr>
            <a:spAutoFit/>
          </a:bodyPr>
          <a:lstStyle/>
          <a:p>
            <a:r>
              <a:rPr lang="en-US" sz="3200" b="1" dirty="0">
                <a:solidFill>
                  <a:srgbClr val="002060"/>
                </a:solidFill>
              </a:rPr>
              <a:t>Surface Water</a:t>
            </a:r>
            <a:r>
              <a:rPr lang="en-US" b="1" dirty="0">
                <a:solidFill>
                  <a:srgbClr val="002060"/>
                </a:solidFill>
              </a:rPr>
              <a:t>             </a:t>
            </a:r>
            <a:r>
              <a:rPr lang="en-US" b="1" dirty="0" err="1">
                <a:solidFill>
                  <a:srgbClr val="002060"/>
                </a:solidFill>
              </a:rPr>
              <a:t>pg</a:t>
            </a:r>
            <a:r>
              <a:rPr lang="en-US" b="1" dirty="0">
                <a:solidFill>
                  <a:srgbClr val="002060"/>
                </a:solidFill>
              </a:rPr>
              <a:t> 320</a:t>
            </a:r>
          </a:p>
          <a:p>
            <a:endParaRPr lang="en-US" b="1" dirty="0">
              <a:solidFill>
                <a:srgbClr val="002060"/>
              </a:solidFill>
            </a:endParaRPr>
          </a:p>
          <a:p>
            <a:r>
              <a:rPr lang="en-US" b="1" dirty="0">
                <a:latin typeface="AvenirLTW01"/>
              </a:rPr>
              <a:t>Most of the surface water on Earth is found in lakes. Lakes form through various geological processes when water fills in depressions in Earth’s surface, as in Figure 2. </a:t>
            </a:r>
          </a:p>
          <a:p>
            <a:endParaRPr lang="en-US" b="1" dirty="0">
              <a:latin typeface="AvenirLTW01"/>
            </a:endParaRPr>
          </a:p>
          <a:p>
            <a:r>
              <a:rPr lang="en-US" b="1" dirty="0">
                <a:latin typeface="AvenirLTW01"/>
              </a:rPr>
              <a:t>These can occur as a result of erosion, the movement of tectonic plates, and retreating glaciers. </a:t>
            </a:r>
          </a:p>
          <a:p>
            <a:endParaRPr lang="en-US" b="1" dirty="0">
              <a:latin typeface="AvenirLTW01"/>
            </a:endParaRPr>
          </a:p>
          <a:p>
            <a:r>
              <a:rPr lang="en-US" b="1" dirty="0">
                <a:latin typeface="AvenirLTW01"/>
              </a:rPr>
              <a:t>Some lakes form when a river’s path erodes away an area or a dam blocks a river’s flow.</a:t>
            </a:r>
          </a:p>
          <a:p>
            <a:endParaRPr lang="en-US" b="1" dirty="0">
              <a:latin typeface="AvenirLTW01"/>
            </a:endParaRPr>
          </a:p>
          <a:p>
            <a:r>
              <a:rPr lang="en-US" b="1" dirty="0">
                <a:latin typeface="AvenirLTW01"/>
              </a:rPr>
              <a:t> All rivers begin as a small flow of water caused by gravity. </a:t>
            </a:r>
          </a:p>
          <a:p>
            <a:endParaRPr lang="en-US" b="1" dirty="0">
              <a:latin typeface="AvenirLTW01"/>
            </a:endParaRPr>
          </a:p>
          <a:p>
            <a:r>
              <a:rPr lang="en-US" b="1" dirty="0">
                <a:latin typeface="AvenirLTW01"/>
              </a:rPr>
              <a:t>Runoff from rain or melting ice collects and flows downhill following the least resistant path.</a:t>
            </a:r>
          </a:p>
          <a:p>
            <a:endParaRPr lang="en-US" b="1" dirty="0">
              <a:latin typeface="AvenirLTW01"/>
            </a:endParaRPr>
          </a:p>
          <a:p>
            <a:r>
              <a:rPr lang="en-US" b="1" dirty="0">
                <a:latin typeface="AvenirLTW01"/>
              </a:rPr>
              <a:t> These small flows of water form streams, which combine and grow to form larger rivers and river systems.</a:t>
            </a:r>
            <a:endParaRPr lang="en-US" b="1" dirty="0"/>
          </a:p>
        </p:txBody>
      </p:sp>
      <p:pic>
        <p:nvPicPr>
          <p:cNvPr id="5" name="Picture 4"/>
          <p:cNvPicPr>
            <a:picLocks noChangeAspect="1"/>
          </p:cNvPicPr>
          <p:nvPr/>
        </p:nvPicPr>
        <p:blipFill>
          <a:blip r:embed="rId2"/>
          <a:stretch>
            <a:fillRect/>
          </a:stretch>
        </p:blipFill>
        <p:spPr>
          <a:xfrm>
            <a:off x="6257925" y="253990"/>
            <a:ext cx="5848350" cy="5334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759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2424" y="190500"/>
            <a:ext cx="5295901" cy="1543050"/>
          </a:xfrm>
          <a:prstGeom prst="rect">
            <a:avLst/>
          </a:prstGeom>
        </p:spPr>
      </p:pic>
      <p:sp>
        <p:nvSpPr>
          <p:cNvPr id="6" name="Rounded Rectangle 5"/>
          <p:cNvSpPr/>
          <p:nvPr/>
        </p:nvSpPr>
        <p:spPr>
          <a:xfrm>
            <a:off x="352426" y="1847850"/>
            <a:ext cx="5181600" cy="71437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accent4">
                    <a:lumMod val="50000"/>
                  </a:schemeClr>
                </a:solidFill>
              </a:rPr>
              <a:t>Answer</a:t>
            </a:r>
            <a:r>
              <a:rPr lang="en-US" dirty="0">
                <a:solidFill>
                  <a:srgbClr val="002060"/>
                </a:solidFill>
              </a:rPr>
              <a:t>:        The lake probably formed as rain and snow accumulated in the depression</a:t>
            </a:r>
            <a:r>
              <a:rPr lang="en-US" dirty="0"/>
              <a:t>.</a:t>
            </a:r>
          </a:p>
        </p:txBody>
      </p:sp>
      <p:pic>
        <p:nvPicPr>
          <p:cNvPr id="7" name="Picture 6"/>
          <p:cNvPicPr>
            <a:picLocks noChangeAspect="1"/>
          </p:cNvPicPr>
          <p:nvPr/>
        </p:nvPicPr>
        <p:blipFill>
          <a:blip r:embed="rId3"/>
          <a:stretch>
            <a:fillRect/>
          </a:stretch>
        </p:blipFill>
        <p:spPr>
          <a:xfrm>
            <a:off x="1514475" y="3143250"/>
            <a:ext cx="7448550" cy="3590925"/>
          </a:xfrm>
          <a:prstGeom prst="rect">
            <a:avLst/>
          </a:prstGeom>
        </p:spPr>
      </p:pic>
      <p:sp>
        <p:nvSpPr>
          <p:cNvPr id="8" name="Rounded Rectangle 7"/>
          <p:cNvSpPr/>
          <p:nvPr/>
        </p:nvSpPr>
        <p:spPr>
          <a:xfrm>
            <a:off x="5019675" y="190500"/>
            <a:ext cx="628650" cy="561976"/>
          </a:xfrm>
          <a:prstGeom prst="roundRect">
            <a:avLst/>
          </a:prstGeom>
          <a:solidFill>
            <a:schemeClr val="tx2">
              <a:lumMod val="60000"/>
              <a:lumOff val="40000"/>
            </a:schemeClr>
          </a:solidFill>
          <a:ln>
            <a:solidFill>
              <a:schemeClr val="accent3">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Pg</a:t>
            </a:r>
            <a:r>
              <a:rPr lang="en-US" dirty="0"/>
              <a:t> 320</a:t>
            </a:r>
          </a:p>
        </p:txBody>
      </p:sp>
      <p:pic>
        <p:nvPicPr>
          <p:cNvPr id="9" name="Picture 8"/>
          <p:cNvPicPr>
            <a:picLocks noChangeAspect="1"/>
          </p:cNvPicPr>
          <p:nvPr/>
        </p:nvPicPr>
        <p:blipFill>
          <a:blip r:embed="rId4"/>
          <a:stretch>
            <a:fillRect/>
          </a:stretch>
        </p:blipFill>
        <p:spPr>
          <a:xfrm>
            <a:off x="6257925" y="253991"/>
            <a:ext cx="5848350" cy="2679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5218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39690"/>
            <a:ext cx="4857750" cy="5878532"/>
          </a:xfrm>
          <a:prstGeom prst="rect">
            <a:avLst/>
          </a:prstGeom>
        </p:spPr>
        <p:txBody>
          <a:bodyPr wrap="square">
            <a:spAutoFit/>
          </a:bodyPr>
          <a:lstStyle/>
          <a:p>
            <a:pPr fontAlgn="base"/>
            <a:r>
              <a:rPr lang="en-US" sz="3200" b="1" dirty="0">
                <a:solidFill>
                  <a:srgbClr val="002060"/>
                </a:solidFill>
              </a:rPr>
              <a:t>Groundwater        </a:t>
            </a:r>
            <a:r>
              <a:rPr lang="en-US" sz="2000" b="1" dirty="0" err="1">
                <a:solidFill>
                  <a:srgbClr val="002060"/>
                </a:solidFill>
              </a:rPr>
              <a:t>pg</a:t>
            </a:r>
            <a:r>
              <a:rPr lang="en-US" sz="2000" b="1" dirty="0">
                <a:solidFill>
                  <a:srgbClr val="002060"/>
                </a:solidFill>
              </a:rPr>
              <a:t> 321</a:t>
            </a:r>
          </a:p>
          <a:p>
            <a:pPr fontAlgn="base"/>
            <a:endParaRPr lang="en-US" sz="2000" b="1" dirty="0">
              <a:solidFill>
                <a:srgbClr val="002060"/>
              </a:solidFill>
            </a:endParaRPr>
          </a:p>
          <a:p>
            <a:pPr fontAlgn="base"/>
            <a:r>
              <a:rPr lang="en-US" dirty="0">
                <a:solidFill>
                  <a:srgbClr val="000000"/>
                </a:solidFill>
                <a:latin typeface="AvenirLTW01"/>
              </a:rPr>
              <a:t> </a:t>
            </a:r>
            <a:r>
              <a:rPr lang="en-US" b="1" dirty="0">
                <a:latin typeface="AvenirLTW01"/>
              </a:rPr>
              <a:t>As with surface water, groundwater is not evenly distributed across Earth (</a:t>
            </a:r>
            <a:r>
              <a:rPr lang="en-US" b="1" dirty="0">
                <a:latin typeface="inherit"/>
              </a:rPr>
              <a:t>Figure 3</a:t>
            </a:r>
            <a:r>
              <a:rPr lang="en-US" b="1" dirty="0">
                <a:latin typeface="AvenirLTW01"/>
              </a:rPr>
              <a:t>). </a:t>
            </a:r>
          </a:p>
          <a:p>
            <a:pPr fontAlgn="base"/>
            <a:endParaRPr lang="en-US" b="1" dirty="0">
              <a:latin typeface="AvenirLTW01"/>
            </a:endParaRPr>
          </a:p>
          <a:p>
            <a:pPr fontAlgn="base"/>
            <a:endParaRPr lang="en-US" b="1" dirty="0">
              <a:latin typeface="AvenirLTW01"/>
            </a:endParaRPr>
          </a:p>
          <a:p>
            <a:pPr fontAlgn="base"/>
            <a:r>
              <a:rPr lang="en-US" b="1" dirty="0">
                <a:latin typeface="AvenirLTW01"/>
              </a:rPr>
              <a:t>The presence of groundwater depends on the type of rock layers in Earth’s crust.</a:t>
            </a:r>
          </a:p>
          <a:p>
            <a:pPr fontAlgn="base"/>
            <a:endParaRPr lang="en-US" b="1" dirty="0">
              <a:latin typeface="AvenirLTW01"/>
            </a:endParaRPr>
          </a:p>
          <a:p>
            <a:pPr fontAlgn="base"/>
            <a:endParaRPr lang="en-US" b="1" dirty="0">
              <a:latin typeface="AvenirLTW01"/>
            </a:endParaRPr>
          </a:p>
          <a:p>
            <a:pPr fontAlgn="base"/>
            <a:r>
              <a:rPr lang="en-US" b="1" dirty="0">
                <a:latin typeface="AvenirLTW01"/>
              </a:rPr>
              <a:t> Groundwater forms when gravity causes water from precipitation and runoff to seep into the ground and fill the empty spaces between these rocks.</a:t>
            </a:r>
          </a:p>
          <a:p>
            <a:pPr fontAlgn="base"/>
            <a:endParaRPr lang="en-US" b="1" dirty="0">
              <a:latin typeface="AvenirLTW01"/>
            </a:endParaRPr>
          </a:p>
          <a:p>
            <a:pPr fontAlgn="base"/>
            <a:endParaRPr lang="en-US" b="1" dirty="0">
              <a:latin typeface="AvenirLTW01"/>
            </a:endParaRPr>
          </a:p>
          <a:p>
            <a:pPr fontAlgn="base"/>
            <a:r>
              <a:rPr lang="en-US" b="1" dirty="0">
                <a:latin typeface="AvenirLTW01"/>
              </a:rPr>
              <a:t> Some rocks are more porous, or have more empty spaces in which water can collect.</a:t>
            </a:r>
          </a:p>
          <a:p>
            <a:pPr fontAlgn="base"/>
            <a:endParaRPr lang="en-US" dirty="0">
              <a:latin typeface="AvenirLTW01"/>
            </a:endParaRPr>
          </a:p>
        </p:txBody>
      </p:sp>
      <p:pic>
        <p:nvPicPr>
          <p:cNvPr id="1026" name="Picture 2" descr="Image result for formation of  grounwater collection of aqui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825" y="466725"/>
            <a:ext cx="6575425" cy="5867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37323" y="6149458"/>
            <a:ext cx="6050054" cy="369332"/>
          </a:xfrm>
          <a:prstGeom prst="rect">
            <a:avLst/>
          </a:prstGeom>
        </p:spPr>
        <p:txBody>
          <a:bodyPr wrap="none">
            <a:spAutoFit/>
          </a:bodyPr>
          <a:lstStyle/>
          <a:p>
            <a:r>
              <a:rPr lang="en-US" dirty="0">
                <a:hlinkClick r:id="rId3"/>
              </a:rPr>
              <a:t>https://www.youtube.com/watch?v=zyHtkDCwQUw</a:t>
            </a:r>
            <a:endParaRPr lang="en-US" dirty="0"/>
          </a:p>
        </p:txBody>
      </p:sp>
    </p:spTree>
    <p:extLst>
      <p:ext uri="{BB962C8B-B14F-4D97-AF65-F5344CB8AC3E}">
        <p14:creationId xmlns:p14="http://schemas.microsoft.com/office/powerpoint/2010/main" val="336344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81576" y="390525"/>
            <a:ext cx="6924674" cy="5610225"/>
          </a:xfrm>
          <a:prstGeom prst="rect">
            <a:avLst/>
          </a:prstGeom>
          <a:ln>
            <a:noFill/>
          </a:ln>
          <a:effectLst>
            <a:softEdge rad="112500"/>
          </a:effectLst>
        </p:spPr>
      </p:pic>
      <p:sp>
        <p:nvSpPr>
          <p:cNvPr id="5" name="Rectangle 4"/>
          <p:cNvSpPr/>
          <p:nvPr/>
        </p:nvSpPr>
        <p:spPr>
          <a:xfrm>
            <a:off x="0" y="0"/>
            <a:ext cx="4419600" cy="6771084"/>
          </a:xfrm>
          <a:prstGeom prst="rect">
            <a:avLst/>
          </a:prstGeom>
        </p:spPr>
        <p:txBody>
          <a:bodyPr wrap="square">
            <a:spAutoFit/>
          </a:bodyPr>
          <a:lstStyle/>
          <a:p>
            <a:pPr fontAlgn="base"/>
            <a:r>
              <a:rPr lang="en-US" dirty="0">
                <a:latin typeface="AvenirLTW01"/>
              </a:rPr>
              <a:t> </a:t>
            </a:r>
            <a:r>
              <a:rPr lang="en-US" sz="3200" b="1" dirty="0">
                <a:solidFill>
                  <a:srgbClr val="002060"/>
                </a:solidFill>
              </a:rPr>
              <a:t>Groundwater      </a:t>
            </a:r>
            <a:r>
              <a:rPr lang="en-US" b="1" dirty="0">
                <a:solidFill>
                  <a:srgbClr val="002060"/>
                </a:solidFill>
              </a:rPr>
              <a:t>  </a:t>
            </a:r>
            <a:r>
              <a:rPr lang="en-US" sz="1200" b="1" dirty="0" err="1">
                <a:solidFill>
                  <a:srgbClr val="002060"/>
                </a:solidFill>
              </a:rPr>
              <a:t>pg</a:t>
            </a:r>
            <a:r>
              <a:rPr lang="en-US" sz="1200" b="1" dirty="0">
                <a:solidFill>
                  <a:srgbClr val="002060"/>
                </a:solidFill>
              </a:rPr>
              <a:t> 321</a:t>
            </a:r>
          </a:p>
          <a:p>
            <a:pPr fontAlgn="base"/>
            <a:endParaRPr lang="en-US" sz="1200" b="1" dirty="0">
              <a:solidFill>
                <a:srgbClr val="002060"/>
              </a:solidFill>
            </a:endParaRPr>
          </a:p>
          <a:p>
            <a:pPr fontAlgn="base"/>
            <a:endParaRPr lang="en-US" sz="1200" b="1" dirty="0">
              <a:solidFill>
                <a:srgbClr val="002060"/>
              </a:solidFill>
            </a:endParaRPr>
          </a:p>
          <a:p>
            <a:pPr fontAlgn="base"/>
            <a:r>
              <a:rPr lang="en-US" b="1" dirty="0">
                <a:latin typeface="AvenirLTW01"/>
              </a:rPr>
              <a:t>Once water reaches a dense layer of bedrock that is not porous, it will spread out horizontally.</a:t>
            </a:r>
          </a:p>
          <a:p>
            <a:pPr fontAlgn="base"/>
            <a:endParaRPr lang="en-US" b="1" dirty="0">
              <a:latin typeface="AvenirLTW01"/>
            </a:endParaRPr>
          </a:p>
          <a:p>
            <a:pPr fontAlgn="base"/>
            <a:endParaRPr lang="en-US" b="1" dirty="0">
              <a:latin typeface="AvenirLTW01"/>
            </a:endParaRPr>
          </a:p>
          <a:p>
            <a:pPr fontAlgn="base"/>
            <a:endParaRPr lang="en-US" b="1" dirty="0">
              <a:latin typeface="AvenirLTW01"/>
            </a:endParaRPr>
          </a:p>
          <a:p>
            <a:pPr fontAlgn="base"/>
            <a:r>
              <a:rPr lang="en-US" b="1" dirty="0">
                <a:latin typeface="AvenirLTW01"/>
              </a:rPr>
              <a:t> The volume of porous rock that can contain groundwater is called an aquifer. Wells are drilled into aquifers to access the water.</a:t>
            </a:r>
          </a:p>
          <a:p>
            <a:pPr fontAlgn="base"/>
            <a:endParaRPr lang="en-US" b="1" dirty="0">
              <a:latin typeface="AvenirLTW01"/>
            </a:endParaRPr>
          </a:p>
          <a:p>
            <a:pPr fontAlgn="base"/>
            <a:endParaRPr lang="en-US" b="1" dirty="0">
              <a:latin typeface="AvenirLTW01"/>
            </a:endParaRPr>
          </a:p>
          <a:p>
            <a:pPr fontAlgn="base"/>
            <a:endParaRPr lang="en-US" b="1" dirty="0">
              <a:latin typeface="AvenirLTW01"/>
            </a:endParaRPr>
          </a:p>
          <a:p>
            <a:pPr fontAlgn="base"/>
            <a:r>
              <a:rPr lang="en-US" b="1" dirty="0"/>
              <a:t>Deep groundwater reservoirs can take hundreds or thousands of years to accumulate, especially in arid regions where there is little rainfall or surface water to supply the aquifer.</a:t>
            </a:r>
          </a:p>
          <a:p>
            <a:pPr fontAlgn="base"/>
            <a:endParaRPr lang="en-US" b="1" dirty="0"/>
          </a:p>
          <a:p>
            <a:pPr fontAlgn="base"/>
            <a:endParaRPr lang="en-US" b="1" dirty="0"/>
          </a:p>
          <a:p>
            <a:pPr fontAlgn="base"/>
            <a:r>
              <a:rPr lang="en-US" b="1" dirty="0"/>
              <a:t> </a:t>
            </a:r>
            <a:endParaRPr lang="en-US" b="1" dirty="0">
              <a:latin typeface="AvenirLTW01"/>
            </a:endParaRPr>
          </a:p>
        </p:txBody>
      </p:sp>
    </p:spTree>
    <p:extLst>
      <p:ext uri="{BB962C8B-B14F-4D97-AF65-F5344CB8AC3E}">
        <p14:creationId xmlns:p14="http://schemas.microsoft.com/office/powerpoint/2010/main" val="152167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4" y="260688"/>
            <a:ext cx="8181975" cy="2662267"/>
          </a:xfrm>
          <a:prstGeom prst="rect">
            <a:avLst/>
          </a:prstGeom>
        </p:spPr>
        <p:txBody>
          <a:bodyPr wrap="square">
            <a:spAutoFit/>
          </a:bodyPr>
          <a:lstStyle/>
          <a:p>
            <a:pPr fontAlgn="base"/>
            <a:r>
              <a:rPr lang="en-US" sz="3200" b="1" dirty="0">
                <a:solidFill>
                  <a:srgbClr val="002060"/>
                </a:solidFill>
              </a:rPr>
              <a:t>Groundwater</a:t>
            </a:r>
            <a:r>
              <a:rPr lang="en-US" b="1" dirty="0">
                <a:solidFill>
                  <a:srgbClr val="002060"/>
                </a:solidFill>
              </a:rPr>
              <a:t>        </a:t>
            </a:r>
            <a:r>
              <a:rPr lang="en-US" b="1" dirty="0" err="1">
                <a:solidFill>
                  <a:srgbClr val="002060"/>
                </a:solidFill>
              </a:rPr>
              <a:t>pg</a:t>
            </a:r>
            <a:r>
              <a:rPr lang="en-US" b="1" dirty="0">
                <a:solidFill>
                  <a:srgbClr val="002060"/>
                </a:solidFill>
              </a:rPr>
              <a:t> 321</a:t>
            </a:r>
          </a:p>
          <a:p>
            <a:pPr fontAlgn="base"/>
            <a:endParaRPr lang="en-US" sz="900" b="1" dirty="0">
              <a:solidFill>
                <a:srgbClr val="002060"/>
              </a:solidFill>
            </a:endParaRPr>
          </a:p>
          <a:p>
            <a:pPr fontAlgn="base"/>
            <a:r>
              <a:rPr lang="en-US" sz="900" b="1" dirty="0">
                <a:solidFill>
                  <a:srgbClr val="002060"/>
                </a:solidFill>
              </a:rPr>
              <a:t> </a:t>
            </a:r>
            <a:r>
              <a:rPr lang="en-US" b="1" dirty="0"/>
              <a:t>New studies of Earth’s mantle reveal there may be many oceans’ worth of water locked hundreds of kilometers below the surface in mineral formations.</a:t>
            </a:r>
          </a:p>
          <a:p>
            <a:pPr fontAlgn="base"/>
            <a:endParaRPr lang="en-US" b="1" dirty="0"/>
          </a:p>
          <a:p>
            <a:pPr fontAlgn="base"/>
            <a:endParaRPr lang="en-US" b="1" dirty="0"/>
          </a:p>
          <a:p>
            <a:pPr fontAlgn="base"/>
            <a:r>
              <a:rPr lang="en-US" b="1" dirty="0"/>
              <a:t> This groundwater may take millions of years to exchange with surface water through the movement of tectonic plates and mantle convection.</a:t>
            </a:r>
            <a:endParaRPr lang="en-US" b="1" dirty="0">
              <a:latin typeface="AvenirLTW01"/>
            </a:endParaRPr>
          </a:p>
        </p:txBody>
      </p:sp>
      <p:pic>
        <p:nvPicPr>
          <p:cNvPr id="5" name="Picture 4"/>
          <p:cNvPicPr>
            <a:picLocks noChangeAspect="1"/>
          </p:cNvPicPr>
          <p:nvPr/>
        </p:nvPicPr>
        <p:blipFill>
          <a:blip r:embed="rId2"/>
          <a:stretch>
            <a:fillRect/>
          </a:stretch>
        </p:blipFill>
        <p:spPr>
          <a:xfrm>
            <a:off x="495299" y="3824287"/>
            <a:ext cx="7772399" cy="2033588"/>
          </a:xfrm>
          <a:prstGeom prst="rect">
            <a:avLst/>
          </a:prstGeom>
        </p:spPr>
      </p:pic>
    </p:spTree>
    <p:extLst>
      <p:ext uri="{BB962C8B-B14F-4D97-AF65-F5344CB8AC3E}">
        <p14:creationId xmlns:p14="http://schemas.microsoft.com/office/powerpoint/2010/main" val="245641622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301</TotalTime>
  <Words>1243</Words>
  <Application>Microsoft Office PowerPoint</Application>
  <PresentationFormat>Widescreen</PresentationFormat>
  <Paragraphs>146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AvenirLTW01</vt:lpstr>
      <vt:lpstr>Century Gothic</vt:lpstr>
      <vt:lpstr>inherit</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Fresh water</vt:lpstr>
      <vt:lpstr>Salt water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HK TECH</dc:creator>
  <cp:lastModifiedBy>Best Techology</cp:lastModifiedBy>
  <cp:revision>28</cp:revision>
  <dcterms:created xsi:type="dcterms:W3CDTF">2021-02-05T12:29:43Z</dcterms:created>
  <dcterms:modified xsi:type="dcterms:W3CDTF">2024-01-03T08:11:20Z</dcterms:modified>
</cp:coreProperties>
</file>