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57" r:id="rId3"/>
    <p:sldId id="269" r:id="rId4"/>
    <p:sldId id="259" r:id="rId5"/>
    <p:sldId id="256" r:id="rId6"/>
    <p:sldId id="260" r:id="rId7"/>
    <p:sldId id="261" r:id="rId8"/>
    <p:sldId id="262" r:id="rId9"/>
    <p:sldId id="264" r:id="rId10"/>
    <p:sldId id="265" r:id="rId11"/>
    <p:sldId id="263" r:id="rId12"/>
    <p:sldId id="268" r:id="rId13"/>
    <p:sldId id="267" r:id="rId14"/>
    <p:sldId id="271" r:id="rId15"/>
    <p:sldId id="266"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3" autoAdjust="0"/>
    <p:restoredTop sz="94660"/>
  </p:normalViewPr>
  <p:slideViewPr>
    <p:cSldViewPr snapToGrid="0">
      <p:cViewPr varScale="1">
        <p:scale>
          <a:sx n="85" d="100"/>
          <a:sy n="85" d="100"/>
        </p:scale>
        <p:origin x="60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514584-40C2-4A7E-B45C-67C0ED27AD1C}"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072A-8A38-428A-BFCF-20A449113B8A}"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1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E8514584-40C2-4A7E-B45C-67C0ED27AD1C}"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67833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14584-40C2-4A7E-B45C-67C0ED27AD1C}"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2665454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14584-40C2-4A7E-B45C-67C0ED27AD1C}"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072A-8A38-428A-BFCF-20A449113B8A}"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42843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14584-40C2-4A7E-B45C-67C0ED27AD1C}"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1891178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14584-40C2-4A7E-B45C-67C0ED27AD1C}"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072A-8A38-428A-BFCF-20A449113B8A}"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8351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14584-40C2-4A7E-B45C-67C0ED27AD1C}"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1162253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14584-40C2-4A7E-B45C-67C0ED27AD1C}"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3103551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14584-40C2-4A7E-B45C-67C0ED27AD1C}"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96666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14584-40C2-4A7E-B45C-67C0ED27AD1C}"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64318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14584-40C2-4A7E-B45C-67C0ED27AD1C}"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277528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514584-40C2-4A7E-B45C-67C0ED27AD1C}"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17021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514584-40C2-4A7E-B45C-67C0ED27AD1C}"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160747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514584-40C2-4A7E-B45C-67C0ED27AD1C}"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365780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14584-40C2-4A7E-B45C-67C0ED27AD1C}"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372109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514584-40C2-4A7E-B45C-67C0ED27AD1C}"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114324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514584-40C2-4A7E-B45C-67C0ED27AD1C}"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7072A-8A38-428A-BFCF-20A449113B8A}" type="slidenum">
              <a:rPr lang="en-US" smtClean="0"/>
              <a:t>‹#›</a:t>
            </a:fld>
            <a:endParaRPr lang="en-US"/>
          </a:p>
        </p:txBody>
      </p:sp>
    </p:spTree>
    <p:extLst>
      <p:ext uri="{BB962C8B-B14F-4D97-AF65-F5344CB8AC3E}">
        <p14:creationId xmlns:p14="http://schemas.microsoft.com/office/powerpoint/2010/main" val="300959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8514584-40C2-4A7E-B45C-67C0ED27AD1C}" type="datetimeFigureOut">
              <a:rPr lang="en-US" smtClean="0"/>
              <a:t>12/19/2023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AD7072A-8A38-428A-BFCF-20A449113B8A}" type="slidenum">
              <a:rPr lang="en-US" smtClean="0"/>
              <a:t>‹#›</a:t>
            </a:fld>
            <a:endParaRPr lang="en-US"/>
          </a:p>
        </p:txBody>
      </p:sp>
    </p:spTree>
    <p:extLst>
      <p:ext uri="{BB962C8B-B14F-4D97-AF65-F5344CB8AC3E}">
        <p14:creationId xmlns:p14="http://schemas.microsoft.com/office/powerpoint/2010/main" val="118368477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000044A0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000044A5B"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04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08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6427" y="1481693"/>
            <a:ext cx="10210800" cy="1389099"/>
          </a:xfrm>
          <a:prstGeom prst="rect">
            <a:avLst/>
          </a:prstGeom>
        </p:spPr>
      </p:pic>
      <p:sp>
        <p:nvSpPr>
          <p:cNvPr id="5" name="Rectangle 4"/>
          <p:cNvSpPr/>
          <p:nvPr/>
        </p:nvSpPr>
        <p:spPr>
          <a:xfrm>
            <a:off x="581247" y="3221688"/>
            <a:ext cx="6096000" cy="2862322"/>
          </a:xfrm>
          <a:prstGeom prst="rect">
            <a:avLst/>
          </a:prstGeom>
        </p:spPr>
        <p:txBody>
          <a:bodyPr>
            <a:spAutoFit/>
          </a:bodyPr>
          <a:lstStyle/>
          <a:p>
            <a:pPr fontAlgn="base"/>
            <a:r>
              <a:rPr lang="en-US" b="1" dirty="0">
                <a:latin typeface="inherit"/>
              </a:rPr>
              <a:t>Objective : Students will identify and describe the difference between renewable and nonrenewable resources</a:t>
            </a:r>
          </a:p>
          <a:p>
            <a:pPr fontAlgn="base"/>
            <a:endParaRPr lang="en-US" b="1" dirty="0">
              <a:latin typeface="inherit"/>
            </a:endParaRPr>
          </a:p>
          <a:p>
            <a:pPr fontAlgn="base"/>
            <a:r>
              <a:rPr lang="en-US" b="1" dirty="0">
                <a:latin typeface="inherit"/>
              </a:rPr>
              <a:t>Guiding Questions</a:t>
            </a:r>
          </a:p>
          <a:p>
            <a:pPr fontAlgn="base">
              <a:buFont typeface="Arial" panose="020B0604020202020204" pitchFamily="34" charset="0"/>
              <a:buChar char="•"/>
            </a:pPr>
            <a:r>
              <a:rPr lang="en-US" dirty="0">
                <a:solidFill>
                  <a:srgbClr val="000000"/>
                </a:solidFill>
                <a:latin typeface="inherit"/>
              </a:rPr>
              <a:t>What are nonrenewable resources?</a:t>
            </a:r>
          </a:p>
          <a:p>
            <a:pPr fontAlgn="base">
              <a:buFont typeface="Arial" panose="020B0604020202020204" pitchFamily="34" charset="0"/>
              <a:buChar char="•"/>
            </a:pPr>
            <a:r>
              <a:rPr lang="en-US" dirty="0">
                <a:solidFill>
                  <a:srgbClr val="000000"/>
                </a:solidFill>
                <a:latin typeface="inherit"/>
              </a:rPr>
              <a:t>What factors affect the distribution of nonrenewable energy resources?</a:t>
            </a:r>
          </a:p>
          <a:p>
            <a:pPr fontAlgn="base">
              <a:buFont typeface="Arial" panose="020B0604020202020204" pitchFamily="34" charset="0"/>
              <a:buChar char="•"/>
            </a:pPr>
            <a:r>
              <a:rPr lang="en-US" dirty="0">
                <a:solidFill>
                  <a:srgbClr val="000000"/>
                </a:solidFill>
                <a:latin typeface="inherit"/>
              </a:rPr>
              <a:t>How has human activity impacted the distribution of fossil fuels?</a:t>
            </a:r>
            <a:endParaRPr lang="en-US" b="0" i="0" dirty="0">
              <a:solidFill>
                <a:srgbClr val="000000"/>
              </a:solidFill>
              <a:effectLst/>
              <a:latin typeface="inherit"/>
            </a:endParaRPr>
          </a:p>
        </p:txBody>
      </p:sp>
      <p:pic>
        <p:nvPicPr>
          <p:cNvPr id="8" name="Picture 7"/>
          <p:cNvPicPr>
            <a:picLocks noChangeAspect="1"/>
          </p:cNvPicPr>
          <p:nvPr/>
        </p:nvPicPr>
        <p:blipFill>
          <a:blip r:embed="rId3"/>
          <a:stretch>
            <a:fillRect/>
          </a:stretch>
        </p:blipFill>
        <p:spPr>
          <a:xfrm>
            <a:off x="842186" y="412911"/>
            <a:ext cx="10205041" cy="1068782"/>
          </a:xfrm>
          <a:prstGeom prst="rect">
            <a:avLst/>
          </a:prstGeom>
        </p:spPr>
      </p:pic>
    </p:spTree>
    <p:extLst>
      <p:ext uri="{BB962C8B-B14F-4D97-AF65-F5344CB8AC3E}">
        <p14:creationId xmlns:p14="http://schemas.microsoft.com/office/powerpoint/2010/main" val="222068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Rounded Rectangle 3"/>
          <p:cNvSpPr/>
          <p:nvPr/>
        </p:nvSpPr>
        <p:spPr>
          <a:xfrm>
            <a:off x="935665" y="350874"/>
            <a:ext cx="5422605" cy="334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Petroleum Formation and Distribution</a:t>
            </a:r>
            <a:endParaRPr lang="en-US" dirty="0"/>
          </a:p>
        </p:txBody>
      </p:sp>
      <p:pic>
        <p:nvPicPr>
          <p:cNvPr id="5" name="Picture 4"/>
          <p:cNvPicPr>
            <a:picLocks noChangeAspect="1"/>
          </p:cNvPicPr>
          <p:nvPr/>
        </p:nvPicPr>
        <p:blipFill>
          <a:blip r:embed="rId2"/>
          <a:stretch>
            <a:fillRect/>
          </a:stretch>
        </p:blipFill>
        <p:spPr>
          <a:xfrm>
            <a:off x="684211" y="685799"/>
            <a:ext cx="5918607" cy="5831959"/>
          </a:xfrm>
          <a:prstGeom prst="rect">
            <a:avLst/>
          </a:prstGeom>
        </p:spPr>
      </p:pic>
      <p:pic>
        <p:nvPicPr>
          <p:cNvPr id="6" name="Picture 5"/>
          <p:cNvPicPr>
            <a:picLocks noChangeAspect="1"/>
          </p:cNvPicPr>
          <p:nvPr/>
        </p:nvPicPr>
        <p:blipFill>
          <a:blip r:embed="rId3"/>
          <a:stretch>
            <a:fillRect/>
          </a:stretch>
        </p:blipFill>
        <p:spPr>
          <a:xfrm>
            <a:off x="7437806" y="685798"/>
            <a:ext cx="4151682" cy="5683103"/>
          </a:xfrm>
          <a:prstGeom prst="rect">
            <a:avLst/>
          </a:prstGeom>
        </p:spPr>
      </p:pic>
    </p:spTree>
    <p:extLst>
      <p:ext uri="{BB962C8B-B14F-4D97-AF65-F5344CB8AC3E}">
        <p14:creationId xmlns:p14="http://schemas.microsoft.com/office/powerpoint/2010/main" val="76892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694" y="86058"/>
            <a:ext cx="3952875" cy="295275"/>
          </a:xfrm>
          <a:prstGeom prst="rect">
            <a:avLst/>
          </a:prstGeom>
        </p:spPr>
      </p:pic>
      <p:sp>
        <p:nvSpPr>
          <p:cNvPr id="6" name="Rectangle 5"/>
          <p:cNvSpPr/>
          <p:nvPr/>
        </p:nvSpPr>
        <p:spPr>
          <a:xfrm>
            <a:off x="95694" y="729250"/>
            <a:ext cx="10281683" cy="2585323"/>
          </a:xfrm>
          <a:prstGeom prst="rect">
            <a:avLst/>
          </a:prstGeom>
        </p:spPr>
        <p:txBody>
          <a:bodyPr wrap="square">
            <a:spAutoFit/>
          </a:bodyPr>
          <a:lstStyle/>
          <a:p>
            <a:pPr fontAlgn="base"/>
            <a:r>
              <a:rPr lang="en-US" b="1" dirty="0"/>
              <a:t>Natural Gas</a:t>
            </a:r>
          </a:p>
          <a:p>
            <a:pPr fontAlgn="base"/>
            <a:r>
              <a:rPr lang="en-US" dirty="0">
                <a:solidFill>
                  <a:srgbClr val="000000"/>
                </a:solidFill>
                <a:latin typeface="AvenirLTW01"/>
              </a:rPr>
              <a:t> * Formed from the same processes that produce oil and found in the same locations,      </a:t>
            </a:r>
          </a:p>
          <a:p>
            <a:pPr fontAlgn="base"/>
            <a:r>
              <a:rPr lang="en-US" dirty="0">
                <a:solidFill>
                  <a:srgbClr val="000000"/>
                </a:solidFill>
                <a:latin typeface="AvenirLTW01"/>
              </a:rPr>
              <a:t>    natural gas is trapped in pockets within layers of rock deep below Earth’s surface. </a:t>
            </a:r>
          </a:p>
          <a:p>
            <a:pPr fontAlgn="base"/>
            <a:r>
              <a:rPr lang="en-US" dirty="0">
                <a:solidFill>
                  <a:srgbClr val="000000"/>
                </a:solidFill>
                <a:latin typeface="AvenirLTW01"/>
              </a:rPr>
              <a:t>     A drill can tap the trapped gas, and then pipelines carry the gas for processing and  </a:t>
            </a:r>
          </a:p>
          <a:p>
            <a:pPr fontAlgn="base"/>
            <a:r>
              <a:rPr lang="en-US" dirty="0">
                <a:solidFill>
                  <a:srgbClr val="000000"/>
                </a:solidFill>
                <a:latin typeface="AvenirLTW01"/>
              </a:rPr>
              <a:t>    transport. </a:t>
            </a:r>
          </a:p>
          <a:p>
            <a:pPr marL="285750" indent="-285750" fontAlgn="base">
              <a:buFont typeface="Arial" panose="020B0604020202020204" pitchFamily="34" charset="0"/>
              <a:buChar char="•"/>
            </a:pPr>
            <a:r>
              <a:rPr lang="en-US" dirty="0">
                <a:solidFill>
                  <a:srgbClr val="000000"/>
                </a:solidFill>
                <a:latin typeface="AvenirLTW01"/>
              </a:rPr>
              <a:t>Burning petroleum and coal releases more carbon dioxide than burning natural gas.   </a:t>
            </a:r>
          </a:p>
          <a:p>
            <a:pPr fontAlgn="base"/>
            <a:r>
              <a:rPr lang="en-US" dirty="0">
                <a:solidFill>
                  <a:srgbClr val="000000"/>
                </a:solidFill>
                <a:latin typeface="AvenirLTW01"/>
              </a:rPr>
              <a:t>    the gas itself is a powerful greenhouse gas that contributes to global warming. </a:t>
            </a:r>
          </a:p>
          <a:p>
            <a:pPr fontAlgn="base"/>
            <a:r>
              <a:rPr lang="en-US" dirty="0">
                <a:solidFill>
                  <a:srgbClr val="000000"/>
                </a:solidFill>
                <a:latin typeface="AvenirLTW01"/>
              </a:rPr>
              <a:t>    This means any leaks of natural gas from wells, pipelines, and other structures pose </a:t>
            </a:r>
          </a:p>
          <a:p>
            <a:pPr fontAlgn="base"/>
            <a:r>
              <a:rPr lang="en-US" dirty="0">
                <a:solidFill>
                  <a:srgbClr val="000000"/>
                </a:solidFill>
                <a:latin typeface="AvenirLTW01"/>
              </a:rPr>
              <a:t>    a pollution problem.</a:t>
            </a:r>
          </a:p>
        </p:txBody>
      </p:sp>
      <p:pic>
        <p:nvPicPr>
          <p:cNvPr id="7" name="Picture 6"/>
          <p:cNvPicPr>
            <a:picLocks noChangeAspect="1"/>
          </p:cNvPicPr>
          <p:nvPr/>
        </p:nvPicPr>
        <p:blipFill>
          <a:blip r:embed="rId3"/>
          <a:stretch>
            <a:fillRect/>
          </a:stretch>
        </p:blipFill>
        <p:spPr>
          <a:xfrm>
            <a:off x="595423" y="3402419"/>
            <a:ext cx="8367824" cy="2881423"/>
          </a:xfrm>
          <a:prstGeom prst="rect">
            <a:avLst/>
          </a:prstGeom>
        </p:spPr>
      </p:pic>
    </p:spTree>
    <p:extLst>
      <p:ext uri="{BB962C8B-B14F-4D97-AF65-F5344CB8AC3E}">
        <p14:creationId xmlns:p14="http://schemas.microsoft.com/office/powerpoint/2010/main" val="91609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Scien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670" y="685799"/>
            <a:ext cx="11238613" cy="5895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78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8586" y="685799"/>
            <a:ext cx="11132288" cy="5778795"/>
          </a:xfrm>
          <a:prstGeom prst="rect">
            <a:avLst/>
          </a:prstGeom>
        </p:spPr>
      </p:pic>
    </p:spTree>
    <p:extLst>
      <p:ext uri="{BB962C8B-B14F-4D97-AF65-F5344CB8AC3E}">
        <p14:creationId xmlns:p14="http://schemas.microsoft.com/office/powerpoint/2010/main" val="105323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32577-644C-408B-8AA6-540EAAF3AB8B}"/>
              </a:ext>
            </a:extLst>
          </p:cNvPr>
          <p:cNvPicPr>
            <a:picLocks noChangeAspect="1"/>
          </p:cNvPicPr>
          <p:nvPr/>
        </p:nvPicPr>
        <p:blipFill>
          <a:blip r:embed="rId2"/>
          <a:stretch>
            <a:fillRect/>
          </a:stretch>
        </p:blipFill>
        <p:spPr>
          <a:xfrm>
            <a:off x="1094015" y="195943"/>
            <a:ext cx="9895114" cy="6400800"/>
          </a:xfrm>
          <a:prstGeom prst="rect">
            <a:avLst/>
          </a:prstGeom>
        </p:spPr>
      </p:pic>
    </p:spTree>
    <p:extLst>
      <p:ext uri="{BB962C8B-B14F-4D97-AF65-F5344CB8AC3E}">
        <p14:creationId xmlns:p14="http://schemas.microsoft.com/office/powerpoint/2010/main" val="151077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Anatomy of a &quot;Thank You&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3733" y="1706525"/>
            <a:ext cx="5750719" cy="36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653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1075398" cy="5746898"/>
          </a:xfrm>
        </p:spPr>
        <p:txBody>
          <a:bodyPr>
            <a:normAutofit/>
          </a:bodyPr>
          <a:lstStyle/>
          <a:p>
            <a:pPr fontAlgn="base"/>
            <a:r>
              <a:rPr lang="en-US" sz="2400" b="1" dirty="0">
                <a:effectLst/>
                <a:latin typeface="AvenirLTW01"/>
              </a:rPr>
              <a:t>Natural Resources</a:t>
            </a:r>
          </a:p>
          <a:p>
            <a:pPr fontAlgn="base"/>
            <a:r>
              <a:rPr lang="en-US" sz="2600" dirty="0">
                <a:solidFill>
                  <a:srgbClr val="002060"/>
                </a:solidFill>
                <a:latin typeface="AvenirLTW01"/>
              </a:rPr>
              <a:t>We all rely on natural resources to survive. </a:t>
            </a:r>
          </a:p>
          <a:p>
            <a:pPr fontAlgn="base"/>
            <a:r>
              <a:rPr lang="en-US" sz="2600" dirty="0">
                <a:solidFill>
                  <a:srgbClr val="002060"/>
                </a:solidFill>
                <a:latin typeface="AvenirLTW01"/>
              </a:rPr>
              <a:t>A </a:t>
            </a:r>
            <a:r>
              <a:rPr lang="en-US" sz="2600" b="1" u="sng" dirty="0">
                <a:solidFill>
                  <a:srgbClr val="002060"/>
                </a:solidFill>
                <a:latin typeface="AvenirLTW01"/>
                <a:hlinkClick r:id="rId2"/>
              </a:rPr>
              <a:t>natural resource</a:t>
            </a:r>
            <a:r>
              <a:rPr lang="en-US" sz="2600" dirty="0">
                <a:solidFill>
                  <a:srgbClr val="002060"/>
                </a:solidFill>
                <a:latin typeface="AvenirLTW01"/>
              </a:rPr>
              <a:t> is anything occurring naturally in the environment that humans use. We need air to breathe, water to drink, soil in which to grow plants to eat, sunlight to make those plants grow, and other natural resources. </a:t>
            </a:r>
          </a:p>
          <a:p>
            <a:pPr fontAlgn="base"/>
            <a:r>
              <a:rPr lang="en-US" sz="2600" dirty="0">
                <a:solidFill>
                  <a:srgbClr val="002060"/>
                </a:solidFill>
                <a:latin typeface="AvenirLTW01"/>
              </a:rPr>
              <a:t>Renewable Resources-For example, sunlight and wind are available daily at most places on Earth. </a:t>
            </a:r>
          </a:p>
          <a:p>
            <a:pPr fontAlgn="base"/>
            <a:r>
              <a:rPr lang="en-US" sz="2600" dirty="0">
                <a:solidFill>
                  <a:srgbClr val="002060"/>
                </a:solidFill>
                <a:latin typeface="AvenirLTW01"/>
              </a:rPr>
              <a:t>Other renewable resources can be reused , but it may require some care or planning. For example, wood from trees is a renewable resource </a:t>
            </a:r>
          </a:p>
          <a:p>
            <a:pPr fontAlgn="base"/>
            <a:r>
              <a:rPr lang="en-US" sz="2600" dirty="0">
                <a:solidFill>
                  <a:srgbClr val="002060"/>
                </a:solidFill>
                <a:latin typeface="AvenirLTW01"/>
              </a:rPr>
              <a:t>as long as some trees are spared to reproduce and make the next generation of trees.</a:t>
            </a:r>
          </a:p>
          <a:p>
            <a:endParaRPr lang="en-US" dirty="0"/>
          </a:p>
        </p:txBody>
      </p:sp>
    </p:spTree>
    <p:extLst>
      <p:ext uri="{BB962C8B-B14F-4D97-AF65-F5344CB8AC3E}">
        <p14:creationId xmlns:p14="http://schemas.microsoft.com/office/powerpoint/2010/main" val="296518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n on Scien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243" y="685799"/>
            <a:ext cx="11557590" cy="5619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77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2785730"/>
            <a:ext cx="10575667" cy="3208669"/>
          </a:xfrm>
        </p:spPr>
        <p:txBody>
          <a:bodyPr/>
          <a:lstStyle/>
          <a:p>
            <a:endParaRPr lang="en-US" dirty="0"/>
          </a:p>
        </p:txBody>
      </p:sp>
      <p:sp>
        <p:nvSpPr>
          <p:cNvPr id="4" name="Content Placeholder 3"/>
          <p:cNvSpPr>
            <a:spLocks noGrp="1"/>
          </p:cNvSpPr>
          <p:nvPr>
            <p:ph idx="1"/>
          </p:nvPr>
        </p:nvSpPr>
        <p:spPr>
          <a:xfrm>
            <a:off x="322704" y="318545"/>
            <a:ext cx="10809584" cy="2308324"/>
          </a:xfrm>
          <a:prstGeom prst="rect">
            <a:avLst/>
          </a:prstGeom>
        </p:spPr>
        <p:txBody>
          <a:bodyPr wrap="square">
            <a:spAutoFit/>
          </a:bodyPr>
          <a:lstStyle/>
          <a:p>
            <a:r>
              <a:rPr lang="en-US" sz="2400" dirty="0">
                <a:solidFill>
                  <a:srgbClr val="002060"/>
                </a:solidFill>
                <a:latin typeface="AvenirLTW01"/>
              </a:rPr>
              <a:t>Other resources are </a:t>
            </a:r>
            <a:r>
              <a:rPr lang="en-US" sz="2400" b="1" u="sng" dirty="0">
                <a:solidFill>
                  <a:srgbClr val="002060"/>
                </a:solidFill>
                <a:latin typeface="AvenirLTW01"/>
                <a:hlinkClick r:id="rId2"/>
              </a:rPr>
              <a:t>nonrenewable resources</a:t>
            </a:r>
            <a:r>
              <a:rPr lang="en-US" sz="2400" dirty="0">
                <a:solidFill>
                  <a:srgbClr val="002060"/>
                </a:solidFill>
                <a:latin typeface="AvenirLTW01"/>
              </a:rPr>
              <a:t>, which cannot be replaced. This may be because there is a finite amount of the resource on Earth and we don’t have a way to make more of it. The element silver, for example, cannot be made from other substances. The amount of silver on Earth is set. Other resources are considered nonrenewable because it takes very long periods of time for them to form.</a:t>
            </a:r>
            <a:endParaRPr lang="en-US" sz="2400" dirty="0">
              <a:solidFill>
                <a:srgbClr val="002060"/>
              </a:solidFill>
            </a:endParaRPr>
          </a:p>
        </p:txBody>
      </p:sp>
      <p:pic>
        <p:nvPicPr>
          <p:cNvPr id="6" name="Picture 5"/>
          <p:cNvPicPr>
            <a:picLocks noChangeAspect="1"/>
          </p:cNvPicPr>
          <p:nvPr/>
        </p:nvPicPr>
        <p:blipFill>
          <a:blip r:embed="rId3"/>
          <a:stretch>
            <a:fillRect/>
          </a:stretch>
        </p:blipFill>
        <p:spPr>
          <a:xfrm>
            <a:off x="322704" y="2785730"/>
            <a:ext cx="11479436" cy="3712774"/>
          </a:xfrm>
          <a:prstGeom prst="rect">
            <a:avLst/>
          </a:prstGeom>
        </p:spPr>
      </p:pic>
      <p:pic>
        <p:nvPicPr>
          <p:cNvPr id="7" name="Picture 6"/>
          <p:cNvPicPr>
            <a:picLocks noChangeAspect="1"/>
          </p:cNvPicPr>
          <p:nvPr/>
        </p:nvPicPr>
        <p:blipFill>
          <a:blip r:embed="rId4"/>
          <a:stretch>
            <a:fillRect/>
          </a:stretch>
        </p:blipFill>
        <p:spPr>
          <a:xfrm>
            <a:off x="561199" y="72693"/>
            <a:ext cx="3952875" cy="295275"/>
          </a:xfrm>
          <a:prstGeom prst="rect">
            <a:avLst/>
          </a:prstGeom>
        </p:spPr>
      </p:pic>
    </p:spTree>
    <p:extLst>
      <p:ext uri="{BB962C8B-B14F-4D97-AF65-F5344CB8AC3E}">
        <p14:creationId xmlns:p14="http://schemas.microsoft.com/office/powerpoint/2010/main" val="839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10955338" cy="1095376"/>
          </a:xfrm>
        </p:spPr>
        <p:txBody>
          <a:bodyPr>
            <a:normAutofit/>
          </a:bodyPr>
          <a:lstStyle/>
          <a:p>
            <a:r>
              <a:rPr lang="en-US" dirty="0"/>
              <a:t>.</a:t>
            </a:r>
          </a:p>
        </p:txBody>
      </p:sp>
      <p:sp>
        <p:nvSpPr>
          <p:cNvPr id="3" name="Subtitle 2"/>
          <p:cNvSpPr>
            <a:spLocks noGrp="1"/>
          </p:cNvSpPr>
          <p:nvPr>
            <p:ph type="subTitle" idx="1"/>
          </p:nvPr>
        </p:nvSpPr>
        <p:spPr>
          <a:xfrm>
            <a:off x="447675" y="1382234"/>
            <a:ext cx="11492688" cy="4848446"/>
          </a:xfrm>
        </p:spPr>
        <p:txBody>
          <a:bodyPr>
            <a:normAutofit fontScale="77500" lnSpcReduction="20000"/>
          </a:bodyPr>
          <a:lstStyle/>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r>
              <a:rPr lang="en-US" sz="3500" b="1" dirty="0">
                <a:solidFill>
                  <a:srgbClr val="002060"/>
                </a:solidFill>
              </a:rPr>
              <a:t>Classify</a:t>
            </a:r>
            <a:r>
              <a:rPr lang="en-US" sz="3500" dirty="0">
                <a:solidFill>
                  <a:srgbClr val="002060"/>
                </a:solidFill>
              </a:rPr>
              <a:t> Pick one of the materials </a:t>
            </a:r>
          </a:p>
          <a:p>
            <a:r>
              <a:rPr lang="en-US" sz="3500" dirty="0">
                <a:solidFill>
                  <a:srgbClr val="002060"/>
                </a:solidFill>
              </a:rPr>
              <a:t>you identified in the photo and </a:t>
            </a:r>
          </a:p>
          <a:p>
            <a:r>
              <a:rPr lang="en-US" sz="3500" dirty="0">
                <a:solidFill>
                  <a:srgbClr val="002060"/>
                </a:solidFill>
              </a:rPr>
              <a:t>explain whether you think the </a:t>
            </a:r>
          </a:p>
          <a:p>
            <a:r>
              <a:rPr lang="en-US" sz="3500" dirty="0">
                <a:solidFill>
                  <a:srgbClr val="002060"/>
                </a:solidFill>
              </a:rPr>
              <a:t>resource is limited or unlimited</a:t>
            </a:r>
          </a:p>
        </p:txBody>
      </p:sp>
      <p:pic>
        <p:nvPicPr>
          <p:cNvPr id="4" name="Picture 3"/>
          <p:cNvPicPr>
            <a:picLocks noChangeAspect="1"/>
          </p:cNvPicPr>
          <p:nvPr/>
        </p:nvPicPr>
        <p:blipFill>
          <a:blip r:embed="rId2"/>
          <a:stretch>
            <a:fillRect/>
          </a:stretch>
        </p:blipFill>
        <p:spPr>
          <a:xfrm>
            <a:off x="447675" y="295056"/>
            <a:ext cx="10831513" cy="3601555"/>
          </a:xfrm>
          <a:prstGeom prst="rect">
            <a:avLst/>
          </a:prstGeom>
        </p:spPr>
      </p:pic>
      <p:sp>
        <p:nvSpPr>
          <p:cNvPr id="5" name="Rounded Rectangle 4"/>
          <p:cNvSpPr/>
          <p:nvPr/>
        </p:nvSpPr>
        <p:spPr>
          <a:xfrm>
            <a:off x="6315739" y="4136065"/>
            <a:ext cx="5550195" cy="2094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Iron and other metals are limited resources. There is a finite amount of them on Earth, and a finite amount that can accessed.</a:t>
            </a:r>
          </a:p>
          <a:p>
            <a:pPr algn="ctr"/>
            <a:endParaRPr lang="en-US" dirty="0"/>
          </a:p>
        </p:txBody>
      </p:sp>
      <p:pic>
        <p:nvPicPr>
          <p:cNvPr id="8" name="Picture 7"/>
          <p:cNvPicPr>
            <a:picLocks noChangeAspect="1"/>
          </p:cNvPicPr>
          <p:nvPr/>
        </p:nvPicPr>
        <p:blipFill>
          <a:blip r:embed="rId3"/>
          <a:stretch>
            <a:fillRect/>
          </a:stretch>
        </p:blipFill>
        <p:spPr>
          <a:xfrm>
            <a:off x="447675" y="298708"/>
            <a:ext cx="3952875" cy="295275"/>
          </a:xfrm>
          <a:prstGeom prst="rect">
            <a:avLst/>
          </a:prstGeom>
        </p:spPr>
      </p:pic>
    </p:spTree>
    <p:extLst>
      <p:ext uri="{BB962C8B-B14F-4D97-AF65-F5344CB8AC3E}">
        <p14:creationId xmlns:p14="http://schemas.microsoft.com/office/powerpoint/2010/main" val="290349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14090" y="2243471"/>
            <a:ext cx="10224793" cy="3147236"/>
          </a:xfrm>
        </p:spPr>
        <p:txBody>
          <a:bodyPr>
            <a:normAutofit fontScale="25000" lnSpcReduction="20000"/>
          </a:bodyPr>
          <a:lstStyle/>
          <a:p>
            <a:pPr fontAlgn="base"/>
            <a:r>
              <a:rPr lang="en-US" sz="8000" b="1" dirty="0"/>
              <a:t>Fossil Fuels</a:t>
            </a:r>
          </a:p>
          <a:p>
            <a:pPr fontAlgn="base"/>
            <a:r>
              <a:rPr lang="en-US" sz="7200" dirty="0"/>
              <a:t>The sources of energy commonly called fossil fuels include coal, petroleum, and natural gas. </a:t>
            </a:r>
            <a:r>
              <a:rPr lang="en-US" sz="7200" b="1" u="sng" dirty="0">
                <a:hlinkClick r:id="rId2"/>
              </a:rPr>
              <a:t>Fossil fuels</a:t>
            </a:r>
            <a:r>
              <a:rPr lang="en-US" sz="7200" dirty="0"/>
              <a:t> are the energy-rich substances made from the preserved remains of organisms. The chemical energy in fossil fuels can be converted to other forms by burning them.</a:t>
            </a:r>
          </a:p>
          <a:p>
            <a:pPr fontAlgn="base"/>
            <a:r>
              <a:rPr lang="en-US" sz="7200" dirty="0"/>
              <a:t>The energy stored in these compounds originally arrived on Earth as sunlight. Photosynthetic organisms such as algae, moss, grasses, and trees converted sunlight into carbon-based compounds. When animals ate the plants, they absorbed some of those compounds. Under certain conditions involving high temperatures and pressures, the remains of these organisms were transformed into new materials, including solid coal, liquid petroleum, and methane gas.</a:t>
            </a:r>
          </a:p>
          <a:p>
            <a:pPr fontAlgn="base"/>
            <a:r>
              <a:rPr lang="en-US" sz="7200" b="1" dirty="0"/>
              <a:t>Coal</a:t>
            </a:r>
          </a:p>
          <a:p>
            <a:pPr fontAlgn="base"/>
            <a:r>
              <a:rPr lang="en-US" sz="7200" dirty="0"/>
              <a:t> Coal is formed from the remains of plants that died long ago in and around swampy areas. Coal is used in water and air purification systems, as well as medical equipment such as kidney dialysis devices. Coal is used to make steel from iron ore. Coal is also an essential ingredient in carbon fiber, an extremely durable and lightweight material.</a:t>
            </a:r>
          </a:p>
          <a:p>
            <a:pPr fontAlgn="base"/>
            <a:r>
              <a:rPr lang="en-US" sz="7200" dirty="0"/>
              <a:t>Burning coal in coal-fired power plants accounts for about 30 percent of the electricity produced in the United States. Coal has long been used as a fuel because it has twice as much energy per unit of mass as wood. So, when coal can be mined at a large scale, it can be an efficient source of energy.</a:t>
            </a:r>
            <a:endParaRPr lang="en-US" sz="7200" b="1" dirty="0"/>
          </a:p>
          <a:p>
            <a:pPr fontAlgn="base"/>
            <a:endParaRPr lang="en-US" sz="7200" dirty="0"/>
          </a:p>
          <a:p>
            <a:endParaRPr lang="en-US" dirty="0"/>
          </a:p>
        </p:txBody>
      </p:sp>
      <p:pic>
        <p:nvPicPr>
          <p:cNvPr id="9" name="Picture 8"/>
          <p:cNvPicPr>
            <a:picLocks noChangeAspect="1"/>
          </p:cNvPicPr>
          <p:nvPr/>
        </p:nvPicPr>
        <p:blipFill>
          <a:blip r:embed="rId3"/>
          <a:stretch>
            <a:fillRect/>
          </a:stretch>
        </p:blipFill>
        <p:spPr>
          <a:xfrm>
            <a:off x="639061" y="362504"/>
            <a:ext cx="3952875" cy="295275"/>
          </a:xfrm>
          <a:prstGeom prst="rect">
            <a:avLst/>
          </a:prstGeom>
        </p:spPr>
      </p:pic>
    </p:spTree>
    <p:extLst>
      <p:ext uri="{BB962C8B-B14F-4D97-AF65-F5344CB8AC3E}">
        <p14:creationId xmlns:p14="http://schemas.microsoft.com/office/powerpoint/2010/main" val="1965898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6501" y="135468"/>
            <a:ext cx="6057900" cy="457200"/>
          </a:xfrm>
          <a:prstGeom prst="rect">
            <a:avLst/>
          </a:prstGeom>
        </p:spPr>
      </p:pic>
      <p:sp>
        <p:nvSpPr>
          <p:cNvPr id="7" name="Rectangle 6"/>
          <p:cNvSpPr/>
          <p:nvPr/>
        </p:nvSpPr>
        <p:spPr>
          <a:xfrm>
            <a:off x="347330" y="592668"/>
            <a:ext cx="9413358" cy="5632311"/>
          </a:xfrm>
          <a:prstGeom prst="rect">
            <a:avLst/>
          </a:prstGeom>
        </p:spPr>
        <p:txBody>
          <a:bodyPr wrap="square">
            <a:spAutoFit/>
          </a:bodyPr>
          <a:lstStyle/>
          <a:p>
            <a:pPr fontAlgn="base"/>
            <a:r>
              <a:rPr lang="en-US" sz="2400" b="1" dirty="0"/>
              <a:t>Coal (continued)</a:t>
            </a:r>
          </a:p>
          <a:p>
            <a:pPr fontAlgn="base"/>
            <a:r>
              <a:rPr lang="en-US" sz="2400" dirty="0">
                <a:solidFill>
                  <a:srgbClr val="000000"/>
                </a:solidFill>
                <a:latin typeface="AvenirLTW01"/>
              </a:rPr>
              <a:t> Unfortunately, burning coal produces pollutants and causes millions of deaths each year from health problems. Coal mining also requires large mines to be dug into the ground, or the removal of mountaintops or other surface layers to access coal beds. Removing coal causes great damage to the surrounding environment.</a:t>
            </a:r>
          </a:p>
          <a:p>
            <a:pPr fontAlgn="base"/>
            <a:endParaRPr lang="en-US" sz="2400" dirty="0">
              <a:solidFill>
                <a:srgbClr val="000000"/>
              </a:solidFill>
              <a:latin typeface="AvenirLTW01"/>
            </a:endParaRPr>
          </a:p>
          <a:p>
            <a:pPr fontAlgn="base">
              <a:buFont typeface="+mj-lt"/>
              <a:buAutoNum type="arabicPeriod"/>
            </a:pPr>
            <a:r>
              <a:rPr lang="en-US" sz="2400" b="1" cap="all" dirty="0">
                <a:solidFill>
                  <a:srgbClr val="A70063"/>
                </a:solidFill>
                <a:latin typeface="inherit"/>
              </a:rPr>
              <a:t>READING CHECK </a:t>
            </a:r>
            <a:r>
              <a:rPr lang="en-US" sz="2400" b="1" dirty="0">
                <a:solidFill>
                  <a:srgbClr val="A70063"/>
                </a:solidFill>
                <a:latin typeface="inherit"/>
              </a:rPr>
              <a:t>Determine Central Ideas</a:t>
            </a:r>
          </a:p>
          <a:p>
            <a:pPr fontAlgn="base"/>
            <a:endParaRPr lang="en-US" sz="2400" b="1" dirty="0">
              <a:solidFill>
                <a:srgbClr val="A70063"/>
              </a:solidFill>
              <a:latin typeface="inherit"/>
            </a:endParaRPr>
          </a:p>
          <a:p>
            <a:pPr fontAlgn="base"/>
            <a:r>
              <a:rPr lang="en-US" sz="2400" dirty="0">
                <a:latin typeface="inherit"/>
              </a:rPr>
              <a:t> </a:t>
            </a:r>
            <a:r>
              <a:rPr lang="en-US" sz="2400" dirty="0">
                <a:solidFill>
                  <a:schemeClr val="bg1"/>
                </a:solidFill>
                <a:latin typeface="inherit"/>
              </a:rPr>
              <a:t>What is the original source of the energy contained in coal? Explain.</a:t>
            </a:r>
          </a:p>
          <a:p>
            <a:pPr fontAlgn="base"/>
            <a:endParaRPr lang="en-US" sz="2400" b="0" dirty="0">
              <a:effectLst/>
              <a:latin typeface="inherit"/>
            </a:endParaRPr>
          </a:p>
          <a:p>
            <a:pPr fontAlgn="base"/>
            <a:r>
              <a:rPr lang="en-US" sz="2400" dirty="0">
                <a:latin typeface="inherit"/>
              </a:rPr>
              <a:t>The Energy in coal originally came from the sun, which the plants used in the process of photosynthesis.</a:t>
            </a:r>
            <a:endParaRPr lang="en-US" sz="2400" b="0" dirty="0">
              <a:effectLst/>
              <a:latin typeface="inherit"/>
            </a:endParaRPr>
          </a:p>
        </p:txBody>
      </p:sp>
    </p:spTree>
    <p:extLst>
      <p:ext uri="{BB962C8B-B14F-4D97-AF65-F5344CB8AC3E}">
        <p14:creationId xmlns:p14="http://schemas.microsoft.com/office/powerpoint/2010/main" val="168701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7305" y="1107115"/>
            <a:ext cx="7642928" cy="5389377"/>
          </a:xfrm>
          <a:prstGeom prst="rect">
            <a:avLst/>
          </a:prstGeom>
        </p:spPr>
      </p:pic>
      <p:sp>
        <p:nvSpPr>
          <p:cNvPr id="5" name="Rounded Rectangle 4"/>
          <p:cNvSpPr/>
          <p:nvPr/>
        </p:nvSpPr>
        <p:spPr>
          <a:xfrm>
            <a:off x="2073348" y="287078"/>
            <a:ext cx="5337544" cy="49042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Coal  Formation</a:t>
            </a:r>
          </a:p>
        </p:txBody>
      </p:sp>
      <p:sp>
        <p:nvSpPr>
          <p:cNvPr id="6" name="Rounded Rectangle 5"/>
          <p:cNvSpPr/>
          <p:nvPr/>
        </p:nvSpPr>
        <p:spPr>
          <a:xfrm>
            <a:off x="9101470" y="1107115"/>
            <a:ext cx="2700670" cy="516609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Plants are buried over time, they compacted and buried even more. The heat and pressure change plant to coal.</a:t>
            </a:r>
          </a:p>
          <a:p>
            <a:pPr algn="ctr"/>
            <a:endParaRPr lang="en-US" dirty="0"/>
          </a:p>
        </p:txBody>
      </p:sp>
    </p:spTree>
    <p:extLst>
      <p:ext uri="{BB962C8B-B14F-4D97-AF65-F5344CB8AC3E}">
        <p14:creationId xmlns:p14="http://schemas.microsoft.com/office/powerpoint/2010/main" val="150039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1086030" cy="5342860"/>
          </a:xfrm>
        </p:spPr>
        <p:txBody>
          <a:bodyPr>
            <a:normAutofit fontScale="55000" lnSpcReduction="20000"/>
          </a:bodyPr>
          <a:lstStyle/>
          <a:p>
            <a:pPr fontAlgn="base"/>
            <a:r>
              <a:rPr lang="en-US" sz="4200" b="1" dirty="0"/>
              <a:t>Oil</a:t>
            </a:r>
          </a:p>
          <a:p>
            <a:pPr fontAlgn="base"/>
            <a:r>
              <a:rPr lang="en-US" sz="4200" dirty="0"/>
              <a:t> What we commonly refer to as oil is scientifically known as </a:t>
            </a:r>
            <a:r>
              <a:rPr lang="en-US" sz="4200" b="1" u="sng" dirty="0">
                <a:hlinkClick r:id="rId2"/>
              </a:rPr>
              <a:t>petroleum</a:t>
            </a:r>
            <a:r>
              <a:rPr lang="en-US" sz="4200" dirty="0"/>
              <a:t>, from the Latin terms </a:t>
            </a:r>
            <a:r>
              <a:rPr lang="en-US" sz="4200" dirty="0" err="1"/>
              <a:t>petra</a:t>
            </a:r>
            <a:r>
              <a:rPr lang="en-US" sz="4200" dirty="0"/>
              <a:t> (rock) and oleum (oil). Petroleum is made of the remains of small animals, algae, and other organisms that lived in marine environments hundreds of millions of years ago. Oil deposits form when these remains become trapped underground and are subject to high pressure and temperature.</a:t>
            </a:r>
          </a:p>
          <a:p>
            <a:pPr fontAlgn="base"/>
            <a:r>
              <a:rPr lang="en-US" sz="4200" dirty="0"/>
              <a:t>Because it is a liquid and can be processed into different fuels, petroleum is especially useful for powering engines in automobiles, ships, trains, and airplanes. Petroleum also has many important industrial uses, such as making plastics, lubricants, and fertilizers. Petroleum is also the basis for synthetic fibers, such as rayon and nylon. Many cosmetic and pharmaceutical products such as petroleum jelly and tar shampoos that treat dandruff, contain forms of petroleum.</a:t>
            </a:r>
          </a:p>
          <a:p>
            <a:pPr fontAlgn="base"/>
            <a:r>
              <a:rPr lang="en-US" sz="4200" dirty="0"/>
              <a:t>As with coal, burning oil and natural gas emits carbon dioxide. Oil can also be spilled, which can be disastrous for wildlife and water quality</a:t>
            </a:r>
            <a:endParaRPr lang="en-US" dirty="0"/>
          </a:p>
        </p:txBody>
      </p:sp>
      <p:pic>
        <p:nvPicPr>
          <p:cNvPr id="4" name="Picture 3"/>
          <p:cNvPicPr>
            <a:picLocks noChangeAspect="1"/>
          </p:cNvPicPr>
          <p:nvPr/>
        </p:nvPicPr>
        <p:blipFill>
          <a:blip r:embed="rId3"/>
          <a:stretch>
            <a:fillRect/>
          </a:stretch>
        </p:blipFill>
        <p:spPr>
          <a:xfrm>
            <a:off x="786811" y="86058"/>
            <a:ext cx="3952875" cy="295275"/>
          </a:xfrm>
          <a:prstGeom prst="rect">
            <a:avLst/>
          </a:prstGeom>
        </p:spPr>
      </p:pic>
    </p:spTree>
    <p:extLst>
      <p:ext uri="{BB962C8B-B14F-4D97-AF65-F5344CB8AC3E}">
        <p14:creationId xmlns:p14="http://schemas.microsoft.com/office/powerpoint/2010/main" val="210572672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894</TotalTime>
  <Words>965</Words>
  <Application>Microsoft Office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AvenirLTW01</vt:lpstr>
      <vt:lpstr>Century Gothic</vt:lpstr>
      <vt:lpstr>inherit</vt:lpstr>
      <vt:lpstr>Wingdings 3</vt:lpstr>
      <vt:lpstr>Slice</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HK TECH</dc:creator>
  <cp:lastModifiedBy>Fazila</cp:lastModifiedBy>
  <cp:revision>30</cp:revision>
  <dcterms:created xsi:type="dcterms:W3CDTF">2020-12-26T20:43:36Z</dcterms:created>
  <dcterms:modified xsi:type="dcterms:W3CDTF">2023-12-19T07:41:44Z</dcterms:modified>
</cp:coreProperties>
</file>