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C96FDDD-7DCF-4829-8A29-A8978CDF01F1}" type="datetimeFigureOut">
              <a:rPr lang="en-US" smtClean="0"/>
              <a:t>2/19/2021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110399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6FDDD-7DCF-4829-8A29-A8978CDF01F1}"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108537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C96FDDD-7DCF-4829-8A29-A8978CDF01F1}" type="datetimeFigureOut">
              <a:rPr lang="en-US" smtClean="0"/>
              <a:t>2/19/2021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3923478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C96FDDD-7DCF-4829-8A29-A8978CDF01F1}" type="datetimeFigureOut">
              <a:rPr lang="en-US" smtClean="0"/>
              <a:t>2/19/2021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5AD8055-0324-4C47-8DC4-C76C5C99DF30}"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3959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C96FDDD-7DCF-4829-8A29-A8978CDF01F1}" type="datetimeFigureOut">
              <a:rPr lang="en-US" smtClean="0"/>
              <a:t>2/19/2021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1849676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C96FDDD-7DCF-4829-8A29-A8978CDF01F1}"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180281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C96FDDD-7DCF-4829-8A29-A8978CDF01F1}"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187680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6FDDD-7DCF-4829-8A29-A8978CDF01F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2908203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C96FDDD-7DCF-4829-8A29-A8978CDF01F1}" type="datetimeFigureOut">
              <a:rPr lang="en-US" smtClean="0"/>
              <a:t>2/19/2021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241276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6FDDD-7DCF-4829-8A29-A8978CDF01F1}"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244973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C96FDDD-7DCF-4829-8A29-A8978CDF01F1}" type="datetimeFigureOut">
              <a:rPr lang="en-US" smtClean="0"/>
              <a:t>2/19/2021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12904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96FDDD-7DCF-4829-8A29-A8978CDF01F1}"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32080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96FDDD-7DCF-4829-8A29-A8978CDF01F1}"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403842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96FDDD-7DCF-4829-8A29-A8978CDF01F1}"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389048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6FDDD-7DCF-4829-8A29-A8978CDF01F1}"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170642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6FDDD-7DCF-4829-8A29-A8978CDF01F1}"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38986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6FDDD-7DCF-4829-8A29-A8978CDF01F1}"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D8055-0324-4C47-8DC4-C76C5C99DF30}" type="slidenum">
              <a:rPr lang="en-US" smtClean="0"/>
              <a:t>‹#›</a:t>
            </a:fld>
            <a:endParaRPr lang="en-US"/>
          </a:p>
        </p:txBody>
      </p:sp>
    </p:spTree>
    <p:extLst>
      <p:ext uri="{BB962C8B-B14F-4D97-AF65-F5344CB8AC3E}">
        <p14:creationId xmlns:p14="http://schemas.microsoft.com/office/powerpoint/2010/main" val="121958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C96FDDD-7DCF-4829-8A29-A8978CDF01F1}" type="datetimeFigureOut">
              <a:rPr lang="en-US" smtClean="0"/>
              <a:t>2/19/2021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AD8055-0324-4C47-8DC4-C76C5C99DF30}" type="slidenum">
              <a:rPr lang="en-US" smtClean="0"/>
              <a:t>‹#›</a:t>
            </a:fld>
            <a:endParaRPr lang="en-US"/>
          </a:p>
        </p:txBody>
      </p:sp>
    </p:spTree>
    <p:extLst>
      <p:ext uri="{BB962C8B-B14F-4D97-AF65-F5344CB8AC3E}">
        <p14:creationId xmlns:p14="http://schemas.microsoft.com/office/powerpoint/2010/main" val="37302850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000044843" TargetMode="External"/><Relationship Id="rId1" Type="http://schemas.openxmlformats.org/officeDocument/2006/relationships/slideLayout" Target="../slideLayouts/slideLayout2.xml"/><Relationship Id="rId4" Type="http://schemas.openxmlformats.org/officeDocument/2006/relationships/hyperlink" Target="https://www.youtube.com/watch?v=CAe3lkYNKt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000044DB8" TargetMode="External"/><Relationship Id="rId1" Type="http://schemas.openxmlformats.org/officeDocument/2006/relationships/slideLayout" Target="../slideLayouts/slideLayout2.xml"/><Relationship Id="rId5" Type="http://schemas.openxmlformats.org/officeDocument/2006/relationships/hyperlink" Target="https://www.youtube.com/watch?v=ieheeeKTbac" TargetMode="External"/><Relationship Id="rId4" Type="http://schemas.openxmlformats.org/officeDocument/2006/relationships/hyperlink" Target="https://www.youtube.com/watch?v=LvYbfGruLC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IgQrHW53Lw"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vJAgrUBF4w"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kGmQC87Bv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000044C36"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000044C3E" TargetMode="External"/><Relationship Id="rId7" Type="http://schemas.openxmlformats.org/officeDocument/2006/relationships/hyperlink" Target="https://www.youtube.com/watch?v=OrobTDEYs2M" TargetMode="External"/><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AE07" TargetMode="External"/><Relationship Id="rId1" Type="http://schemas.openxmlformats.org/officeDocument/2006/relationships/slideLayout" Target="../slideLayouts/slideLayout2.xml"/><Relationship Id="rId6" Type="http://schemas.openxmlformats.org/officeDocument/2006/relationships/hyperlink" Target="https://www.youtube.com/watch?v=X3BYFv-CaJM"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00004456A"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youtube.com/watch?v=-mNQW5OShMA"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00004428B" TargetMode="External"/><Relationship Id="rId1" Type="http://schemas.openxmlformats.org/officeDocument/2006/relationships/slideLayout" Target="../slideLayouts/slideLayout2.xml"/><Relationship Id="rId4" Type="http://schemas.openxmlformats.org/officeDocument/2006/relationships/hyperlink" Target="https://www.youtube.com/watch?v=2vLoIBJMY2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43550" y="0"/>
            <a:ext cx="6648450" cy="1543050"/>
          </a:xfrm>
          <a:prstGeom prst="rect">
            <a:avLst/>
          </a:prstGeom>
        </p:spPr>
      </p:pic>
      <p:sp>
        <p:nvSpPr>
          <p:cNvPr id="5" name="Rectangle 4"/>
          <p:cNvSpPr/>
          <p:nvPr/>
        </p:nvSpPr>
        <p:spPr>
          <a:xfrm>
            <a:off x="723900" y="1123950"/>
            <a:ext cx="3267075" cy="1477328"/>
          </a:xfrm>
          <a:prstGeom prst="rect">
            <a:avLst/>
          </a:prstGeom>
        </p:spPr>
        <p:txBody>
          <a:bodyPr wrap="square">
            <a:spAutoFit/>
          </a:bodyPr>
          <a:lstStyle/>
          <a:p>
            <a:pPr fontAlgn="base"/>
            <a:r>
              <a:rPr lang="en-US" b="1" dirty="0">
                <a:latin typeface="inherit"/>
              </a:rPr>
              <a:t>Guiding Questions</a:t>
            </a:r>
          </a:p>
          <a:p>
            <a:pPr fontAlgn="base">
              <a:buFont typeface="Arial" panose="020B0604020202020204" pitchFamily="34" charset="0"/>
              <a:buChar char="•"/>
            </a:pPr>
            <a:r>
              <a:rPr lang="en-US" dirty="0">
                <a:solidFill>
                  <a:schemeClr val="accent2">
                    <a:lumMod val="20000"/>
                    <a:lumOff val="80000"/>
                  </a:schemeClr>
                </a:solidFill>
                <a:latin typeface="inherit"/>
              </a:rPr>
              <a:t>How do waves interact with different materials</a:t>
            </a:r>
            <a:r>
              <a:rPr lang="en-US" dirty="0">
                <a:solidFill>
                  <a:schemeClr val="bg1"/>
                </a:solidFill>
                <a:latin typeface="inherit"/>
              </a:rPr>
              <a:t>?</a:t>
            </a:r>
          </a:p>
          <a:p>
            <a:pPr fontAlgn="base">
              <a:buFont typeface="Arial" panose="020B0604020202020204" pitchFamily="34" charset="0"/>
              <a:buChar char="•"/>
            </a:pPr>
            <a:r>
              <a:rPr lang="en-US" dirty="0">
                <a:solidFill>
                  <a:schemeClr val="accent1">
                    <a:lumMod val="40000"/>
                    <a:lumOff val="60000"/>
                  </a:schemeClr>
                </a:solidFill>
                <a:latin typeface="inherit"/>
              </a:rPr>
              <a:t>How do waves interact with each other?</a:t>
            </a:r>
            <a:endParaRPr lang="en-US" b="0" i="0" dirty="0">
              <a:solidFill>
                <a:schemeClr val="accent1">
                  <a:lumMod val="40000"/>
                  <a:lumOff val="60000"/>
                </a:schemeClr>
              </a:solidFill>
              <a:effectLst/>
              <a:latin typeface="inherit"/>
            </a:endParaRPr>
          </a:p>
        </p:txBody>
      </p:sp>
      <p:pic>
        <p:nvPicPr>
          <p:cNvPr id="6" name="Picture 5"/>
          <p:cNvPicPr>
            <a:picLocks noChangeAspect="1"/>
          </p:cNvPicPr>
          <p:nvPr/>
        </p:nvPicPr>
        <p:blipFill>
          <a:blip r:embed="rId3"/>
          <a:stretch>
            <a:fillRect/>
          </a:stretch>
        </p:blipFill>
        <p:spPr>
          <a:xfrm>
            <a:off x="646897" y="2695273"/>
            <a:ext cx="4029075" cy="2152651"/>
          </a:xfrm>
          <a:prstGeom prst="rect">
            <a:avLst/>
          </a:prstGeom>
        </p:spPr>
      </p:pic>
      <p:pic>
        <p:nvPicPr>
          <p:cNvPr id="7" name="Picture 6"/>
          <p:cNvPicPr>
            <a:picLocks noChangeAspect="1"/>
          </p:cNvPicPr>
          <p:nvPr/>
        </p:nvPicPr>
        <p:blipFill>
          <a:blip r:embed="rId4"/>
          <a:stretch>
            <a:fillRect/>
          </a:stretch>
        </p:blipFill>
        <p:spPr>
          <a:xfrm>
            <a:off x="5543550" y="1685924"/>
            <a:ext cx="6648450" cy="3381375"/>
          </a:xfrm>
          <a:prstGeom prst="rect">
            <a:avLst/>
          </a:prstGeom>
        </p:spPr>
      </p:pic>
      <p:sp>
        <p:nvSpPr>
          <p:cNvPr id="2" name="Rounded Rectangle 1"/>
          <p:cNvSpPr/>
          <p:nvPr/>
        </p:nvSpPr>
        <p:spPr>
          <a:xfrm>
            <a:off x="10616665" y="6457950"/>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402</a:t>
            </a:r>
          </a:p>
        </p:txBody>
      </p:sp>
    </p:spTree>
    <p:extLst>
      <p:ext uri="{BB962C8B-B14F-4D97-AF65-F5344CB8AC3E}">
        <p14:creationId xmlns:p14="http://schemas.microsoft.com/office/powerpoint/2010/main" val="235709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249" y="243959"/>
            <a:ext cx="3699218" cy="584775"/>
          </a:xfrm>
          <a:prstGeom prst="rect">
            <a:avLst/>
          </a:prstGeom>
        </p:spPr>
        <p:txBody>
          <a:bodyPr wrap="none">
            <a:spAutoFit/>
          </a:bodyPr>
          <a:lstStyle/>
          <a:p>
            <a:pPr fontAlgn="base"/>
            <a:r>
              <a:rPr lang="en-US" sz="3200" b="1" dirty="0">
                <a:solidFill>
                  <a:schemeClr val="bg1"/>
                </a:solidFill>
                <a:latin typeface="AvenirLTW01"/>
              </a:rPr>
              <a:t>Wave Interference</a:t>
            </a:r>
            <a:endParaRPr lang="en-US" sz="3200" b="1" i="0" dirty="0">
              <a:solidFill>
                <a:schemeClr val="bg1"/>
              </a:solidFill>
              <a:effectLst/>
              <a:latin typeface="AvenirLTW01"/>
            </a:endParaRPr>
          </a:p>
        </p:txBody>
      </p:sp>
      <p:sp>
        <p:nvSpPr>
          <p:cNvPr id="7" name="Rectangle 6"/>
          <p:cNvSpPr/>
          <p:nvPr/>
        </p:nvSpPr>
        <p:spPr>
          <a:xfrm>
            <a:off x="2155959" y="1945148"/>
            <a:ext cx="4455066" cy="369332"/>
          </a:xfrm>
          <a:prstGeom prst="rect">
            <a:avLst/>
          </a:prstGeom>
        </p:spPr>
        <p:txBody>
          <a:bodyPr wrap="none">
            <a:spAutoFit/>
          </a:bodyPr>
          <a:lstStyle/>
          <a:p>
            <a:r>
              <a:rPr lang="en-US" dirty="0">
                <a:solidFill>
                  <a:schemeClr val="accent2">
                    <a:lumMod val="60000"/>
                    <a:lumOff val="40000"/>
                  </a:schemeClr>
                </a:solidFill>
                <a:latin typeface="Avenir LT Roman"/>
              </a:rPr>
              <a:t>The interaction between waves that meet</a:t>
            </a:r>
            <a:r>
              <a:rPr lang="en-US" dirty="0">
                <a:solidFill>
                  <a:srgbClr val="333333"/>
                </a:solidFill>
                <a:latin typeface="Avenir LT Roman"/>
              </a:rPr>
              <a:t>.</a:t>
            </a:r>
            <a:endParaRPr lang="en-US" dirty="0"/>
          </a:p>
        </p:txBody>
      </p:sp>
      <p:sp>
        <p:nvSpPr>
          <p:cNvPr id="8" name="Rectangle 7"/>
          <p:cNvSpPr/>
          <p:nvPr/>
        </p:nvSpPr>
        <p:spPr>
          <a:xfrm>
            <a:off x="106532" y="1948816"/>
            <a:ext cx="1838326" cy="461665"/>
          </a:xfrm>
          <a:prstGeom prst="rect">
            <a:avLst/>
          </a:prstGeom>
        </p:spPr>
        <p:txBody>
          <a:bodyPr wrap="square">
            <a:spAutoFit/>
          </a:bodyPr>
          <a:lstStyle/>
          <a:p>
            <a:r>
              <a:rPr lang="en-US" sz="2400" dirty="0">
                <a:solidFill>
                  <a:schemeClr val="accent2"/>
                </a:solidFill>
                <a:latin typeface="Avenir LT Roman"/>
              </a:rPr>
              <a:t>Interference</a:t>
            </a:r>
            <a:endParaRPr lang="en-US" sz="2400" dirty="0">
              <a:solidFill>
                <a:schemeClr val="accent2"/>
              </a:solidFill>
            </a:endParaRPr>
          </a:p>
        </p:txBody>
      </p:sp>
      <p:sp>
        <p:nvSpPr>
          <p:cNvPr id="9" name="Rectangle 8"/>
          <p:cNvSpPr/>
          <p:nvPr/>
        </p:nvSpPr>
        <p:spPr>
          <a:xfrm>
            <a:off x="574146" y="3107208"/>
            <a:ext cx="5901290" cy="1200329"/>
          </a:xfrm>
          <a:prstGeom prst="rect">
            <a:avLst/>
          </a:prstGeom>
        </p:spPr>
        <p:txBody>
          <a:bodyPr wrap="square">
            <a:spAutoFit/>
          </a:bodyPr>
          <a:lstStyle/>
          <a:p>
            <a:r>
              <a:rPr lang="en-US" dirty="0">
                <a:solidFill>
                  <a:schemeClr val="accent2">
                    <a:lumMod val="60000"/>
                    <a:lumOff val="40000"/>
                  </a:schemeClr>
                </a:solidFill>
                <a:latin typeface="AvenirLTW01"/>
              </a:rPr>
              <a:t>Have you ever seen two ocean waves collide from opposite directions so they momentarily form a bigger, hill-like shape before continuing in their original directions?</a:t>
            </a:r>
            <a:endParaRPr lang="en-US" dirty="0">
              <a:solidFill>
                <a:schemeClr val="accent2">
                  <a:lumMod val="60000"/>
                  <a:lumOff val="40000"/>
                </a:schemeClr>
              </a:solidFill>
            </a:endParaRPr>
          </a:p>
        </p:txBody>
      </p:sp>
      <p:pic>
        <p:nvPicPr>
          <p:cNvPr id="12" name="Picture 11"/>
          <p:cNvPicPr>
            <a:picLocks noChangeAspect="1"/>
          </p:cNvPicPr>
          <p:nvPr/>
        </p:nvPicPr>
        <p:blipFill>
          <a:blip r:embed="rId2"/>
          <a:stretch>
            <a:fillRect/>
          </a:stretch>
        </p:blipFill>
        <p:spPr>
          <a:xfrm>
            <a:off x="6822126" y="243959"/>
            <a:ext cx="4891164" cy="5476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ounded Rectangle 9"/>
          <p:cNvSpPr/>
          <p:nvPr/>
        </p:nvSpPr>
        <p:spPr>
          <a:xfrm>
            <a:off x="10768156" y="243959"/>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406</a:t>
            </a:r>
          </a:p>
        </p:txBody>
      </p:sp>
    </p:spTree>
    <p:extLst>
      <p:ext uri="{BB962C8B-B14F-4D97-AF65-F5344CB8AC3E}">
        <p14:creationId xmlns:p14="http://schemas.microsoft.com/office/powerpoint/2010/main" val="332989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39734" y="167014"/>
            <a:ext cx="3792513" cy="369332"/>
          </a:xfrm>
          <a:prstGeom prst="rect">
            <a:avLst/>
          </a:prstGeom>
        </p:spPr>
        <p:txBody>
          <a:bodyPr wrap="none">
            <a:spAutoFit/>
          </a:bodyPr>
          <a:lstStyle/>
          <a:p>
            <a:r>
              <a:rPr lang="en-US" dirty="0">
                <a:solidFill>
                  <a:srgbClr val="000000"/>
                </a:solidFill>
                <a:latin typeface="AvenirLTW01"/>
              </a:rPr>
              <a:t>  Wave </a:t>
            </a:r>
            <a:r>
              <a:rPr lang="en-US" b="1" u="sng" dirty="0">
                <a:solidFill>
                  <a:srgbClr val="02659C"/>
                </a:solidFill>
                <a:latin typeface="AvenirLTW01"/>
                <a:hlinkClick r:id="rId2"/>
              </a:rPr>
              <a:t>interference</a:t>
            </a:r>
            <a:r>
              <a:rPr lang="en-US" dirty="0">
                <a:solidFill>
                  <a:srgbClr val="000000"/>
                </a:solidFill>
                <a:latin typeface="AvenirLTW01"/>
              </a:rPr>
              <a:t> are two types.</a:t>
            </a:r>
            <a:endParaRPr lang="en-US" dirty="0"/>
          </a:p>
        </p:txBody>
      </p:sp>
      <p:sp>
        <p:nvSpPr>
          <p:cNvPr id="6" name="Rectangle 5"/>
          <p:cNvSpPr/>
          <p:nvPr/>
        </p:nvSpPr>
        <p:spPr>
          <a:xfrm>
            <a:off x="95249" y="243959"/>
            <a:ext cx="3699218" cy="584775"/>
          </a:xfrm>
          <a:prstGeom prst="rect">
            <a:avLst/>
          </a:prstGeom>
        </p:spPr>
        <p:txBody>
          <a:bodyPr wrap="none">
            <a:spAutoFit/>
          </a:bodyPr>
          <a:lstStyle/>
          <a:p>
            <a:pPr fontAlgn="base"/>
            <a:r>
              <a:rPr lang="en-US" sz="3200" b="1" dirty="0">
                <a:solidFill>
                  <a:schemeClr val="bg1"/>
                </a:solidFill>
                <a:latin typeface="AvenirLTW01"/>
              </a:rPr>
              <a:t>Wave Interference</a:t>
            </a:r>
            <a:endParaRPr lang="en-US" sz="3200" b="1" i="0" dirty="0">
              <a:solidFill>
                <a:schemeClr val="bg1"/>
              </a:solidFill>
              <a:effectLst/>
              <a:latin typeface="AvenirLTW01"/>
            </a:endParaRPr>
          </a:p>
        </p:txBody>
      </p:sp>
      <p:sp>
        <p:nvSpPr>
          <p:cNvPr id="7" name="Rectangle 6"/>
          <p:cNvSpPr/>
          <p:nvPr/>
        </p:nvSpPr>
        <p:spPr>
          <a:xfrm>
            <a:off x="4112306" y="524541"/>
            <a:ext cx="3583032" cy="369332"/>
          </a:xfrm>
          <a:prstGeom prst="rect">
            <a:avLst/>
          </a:prstGeom>
        </p:spPr>
        <p:txBody>
          <a:bodyPr wrap="none">
            <a:spAutoFit/>
          </a:bodyPr>
          <a:lstStyle/>
          <a:p>
            <a:r>
              <a:rPr lang="en-US" b="1" dirty="0">
                <a:solidFill>
                  <a:schemeClr val="accent2"/>
                </a:solidFill>
                <a:latin typeface="AvenirLTW01"/>
              </a:rPr>
              <a:t>Constructive Interference  and </a:t>
            </a:r>
            <a:endParaRPr lang="en-US" dirty="0">
              <a:solidFill>
                <a:schemeClr val="accent2"/>
              </a:solidFill>
            </a:endParaRPr>
          </a:p>
        </p:txBody>
      </p:sp>
      <p:sp>
        <p:nvSpPr>
          <p:cNvPr id="8" name="Rectangle 7"/>
          <p:cNvSpPr/>
          <p:nvPr/>
        </p:nvSpPr>
        <p:spPr>
          <a:xfrm>
            <a:off x="7695337" y="536346"/>
            <a:ext cx="2890535" cy="369332"/>
          </a:xfrm>
          <a:prstGeom prst="rect">
            <a:avLst/>
          </a:prstGeom>
        </p:spPr>
        <p:txBody>
          <a:bodyPr wrap="none">
            <a:spAutoFit/>
          </a:bodyPr>
          <a:lstStyle/>
          <a:p>
            <a:r>
              <a:rPr lang="en-US" b="1" dirty="0">
                <a:solidFill>
                  <a:schemeClr val="accent2"/>
                </a:solidFill>
                <a:latin typeface="AvenirLTW01"/>
              </a:rPr>
              <a:t>Destructive Interference</a:t>
            </a:r>
            <a:endParaRPr lang="en-US" dirty="0">
              <a:solidFill>
                <a:schemeClr val="accent2"/>
              </a:solidFill>
            </a:endParaRPr>
          </a:p>
        </p:txBody>
      </p:sp>
      <p:sp>
        <p:nvSpPr>
          <p:cNvPr id="9" name="Rectangle 8"/>
          <p:cNvSpPr/>
          <p:nvPr/>
        </p:nvSpPr>
        <p:spPr>
          <a:xfrm>
            <a:off x="161925" y="1242179"/>
            <a:ext cx="11106150" cy="3139321"/>
          </a:xfrm>
          <a:prstGeom prst="rect">
            <a:avLst/>
          </a:prstGeom>
        </p:spPr>
        <p:txBody>
          <a:bodyPr wrap="square">
            <a:spAutoFit/>
          </a:bodyPr>
          <a:lstStyle/>
          <a:p>
            <a:r>
              <a:rPr lang="en-US" b="1">
                <a:solidFill>
                  <a:schemeClr val="accent2"/>
                </a:solidFill>
                <a:latin typeface="AvenirLTW01"/>
              </a:rPr>
              <a:t>Constructive Interference </a:t>
            </a:r>
            <a:r>
              <a:rPr lang="en-US">
                <a:solidFill>
                  <a:schemeClr val="accent2">
                    <a:lumMod val="60000"/>
                    <a:lumOff val="40000"/>
                  </a:schemeClr>
                </a:solidFill>
                <a:latin typeface="AvenirLTW01"/>
              </a:rPr>
              <a:t>When two waves combine to form a wave with a smaller amplitude than either original wave had, this is called destructive interference.</a:t>
            </a:r>
          </a:p>
          <a:p>
            <a:endParaRPr lang="en-US">
              <a:solidFill>
                <a:schemeClr val="accent2">
                  <a:lumMod val="60000"/>
                  <a:lumOff val="40000"/>
                </a:schemeClr>
              </a:solidFill>
              <a:latin typeface="AvenirLTW01"/>
            </a:endParaRPr>
          </a:p>
          <a:p>
            <a:r>
              <a:rPr lang="en-US">
                <a:solidFill>
                  <a:schemeClr val="accent2">
                    <a:lumMod val="60000"/>
                    <a:lumOff val="40000"/>
                  </a:schemeClr>
                </a:solidFill>
                <a:latin typeface="AvenirLTW01"/>
              </a:rPr>
              <a:t> Destructive interference occurs when the crest of one wave overlaps the trough of another wave. If the crest has a larger amplitude than the trough of the other wave, the crest ″wins,″ and part of it remains. </a:t>
            </a:r>
          </a:p>
          <a:p>
            <a:endParaRPr lang="en-US">
              <a:solidFill>
                <a:schemeClr val="accent2">
                  <a:lumMod val="60000"/>
                  <a:lumOff val="40000"/>
                </a:schemeClr>
              </a:solidFill>
              <a:latin typeface="AvenirLTW01"/>
            </a:endParaRPr>
          </a:p>
          <a:p>
            <a:r>
              <a:rPr lang="en-US">
                <a:solidFill>
                  <a:schemeClr val="accent2">
                    <a:lumMod val="60000"/>
                    <a:lumOff val="40000"/>
                  </a:schemeClr>
                </a:solidFill>
                <a:latin typeface="AvenirLTW01"/>
              </a:rPr>
              <a:t>If the original trough has a larger amplitude than the crest of the other wave, the result is a trough. If a crest and trough have equal amplitudes, they cancel each other out, as shown in </a:t>
            </a:r>
            <a:r>
              <a:rPr lang="en-US" b="1">
                <a:solidFill>
                  <a:schemeClr val="accent2">
                    <a:lumMod val="60000"/>
                    <a:lumOff val="40000"/>
                  </a:schemeClr>
                </a:solidFill>
                <a:latin typeface="AvenirLTW01"/>
              </a:rPr>
              <a:t>Figure 4</a:t>
            </a:r>
            <a:r>
              <a:rPr lang="en-US">
                <a:solidFill>
                  <a:schemeClr val="accent2">
                    <a:lumMod val="60000"/>
                    <a:lumOff val="40000"/>
                  </a:schemeClr>
                </a:solidFill>
                <a:latin typeface="AvenirLTW01"/>
              </a:rPr>
              <a:t>.</a:t>
            </a:r>
          </a:p>
          <a:p>
            <a:endParaRPr lang="en-US">
              <a:solidFill>
                <a:schemeClr val="accent2">
                  <a:lumMod val="60000"/>
                  <a:lumOff val="40000"/>
                </a:schemeClr>
              </a:solidFill>
              <a:latin typeface="AvenirLTW01"/>
            </a:endParaRPr>
          </a:p>
          <a:p>
            <a:r>
              <a:rPr lang="en-US">
                <a:solidFill>
                  <a:schemeClr val="accent2">
                    <a:lumMod val="60000"/>
                    <a:lumOff val="40000"/>
                  </a:schemeClr>
                </a:solidFill>
                <a:latin typeface="AvenirLTW01"/>
              </a:rPr>
              <a:t> Destructive interference is used in noise-canceling headphones to block out distracting noises in a listener′s surroundings.</a:t>
            </a:r>
            <a:endParaRPr lang="en-US" dirty="0">
              <a:solidFill>
                <a:schemeClr val="accent2">
                  <a:lumMod val="60000"/>
                  <a:lumOff val="40000"/>
                </a:schemeClr>
              </a:solidFill>
            </a:endParaRPr>
          </a:p>
        </p:txBody>
      </p:sp>
      <p:pic>
        <p:nvPicPr>
          <p:cNvPr id="11" name="Picture 10"/>
          <p:cNvPicPr>
            <a:picLocks noChangeAspect="1"/>
          </p:cNvPicPr>
          <p:nvPr/>
        </p:nvPicPr>
        <p:blipFill>
          <a:blip r:embed="rId3"/>
          <a:stretch>
            <a:fillRect/>
          </a:stretch>
        </p:blipFill>
        <p:spPr>
          <a:xfrm>
            <a:off x="401033" y="4648200"/>
            <a:ext cx="11019441" cy="1905000"/>
          </a:xfrm>
          <a:prstGeom prst="rect">
            <a:avLst/>
          </a:prstGeom>
        </p:spPr>
      </p:pic>
      <p:sp>
        <p:nvSpPr>
          <p:cNvPr id="10" name="Rounded Rectangle 9"/>
          <p:cNvSpPr/>
          <p:nvPr/>
        </p:nvSpPr>
        <p:spPr>
          <a:xfrm>
            <a:off x="10477514" y="69621"/>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406</a:t>
            </a:r>
          </a:p>
        </p:txBody>
      </p:sp>
      <p:sp>
        <p:nvSpPr>
          <p:cNvPr id="2" name="Rectangle 1"/>
          <p:cNvSpPr/>
          <p:nvPr/>
        </p:nvSpPr>
        <p:spPr>
          <a:xfrm>
            <a:off x="3722101" y="4278868"/>
            <a:ext cx="5833648" cy="369332"/>
          </a:xfrm>
          <a:prstGeom prst="rect">
            <a:avLst/>
          </a:prstGeom>
        </p:spPr>
        <p:txBody>
          <a:bodyPr wrap="none">
            <a:spAutoFit/>
          </a:bodyPr>
          <a:lstStyle/>
          <a:p>
            <a:r>
              <a:rPr lang="en-US" dirty="0">
                <a:hlinkClick r:id="rId4"/>
              </a:rPr>
              <a:t>https://www.youtube.com/watch?v=CAe3lkYNKt8</a:t>
            </a:r>
            <a:endParaRPr lang="en-US" dirty="0"/>
          </a:p>
        </p:txBody>
      </p:sp>
    </p:spTree>
    <p:extLst>
      <p:ext uri="{BB962C8B-B14F-4D97-AF65-F5344CB8AC3E}">
        <p14:creationId xmlns:p14="http://schemas.microsoft.com/office/powerpoint/2010/main" val="27039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81449" y="536346"/>
            <a:ext cx="2826415" cy="369332"/>
          </a:xfrm>
          <a:prstGeom prst="rect">
            <a:avLst/>
          </a:prstGeom>
        </p:spPr>
        <p:txBody>
          <a:bodyPr wrap="none">
            <a:spAutoFit/>
          </a:bodyPr>
          <a:lstStyle/>
          <a:p>
            <a:r>
              <a:rPr lang="en-US" b="1" dirty="0">
                <a:solidFill>
                  <a:schemeClr val="accent2"/>
                </a:solidFill>
                <a:latin typeface="AvenirLTW01"/>
              </a:rPr>
              <a:t>Destructive Interference</a:t>
            </a:r>
            <a:endParaRPr lang="en-US" dirty="0">
              <a:solidFill>
                <a:schemeClr val="accent2"/>
              </a:solidFill>
            </a:endParaRPr>
          </a:p>
        </p:txBody>
      </p:sp>
      <p:sp>
        <p:nvSpPr>
          <p:cNvPr id="7" name="Rectangle 6"/>
          <p:cNvSpPr/>
          <p:nvPr/>
        </p:nvSpPr>
        <p:spPr>
          <a:xfrm>
            <a:off x="95249" y="243959"/>
            <a:ext cx="3699218" cy="584775"/>
          </a:xfrm>
          <a:prstGeom prst="rect">
            <a:avLst/>
          </a:prstGeom>
        </p:spPr>
        <p:txBody>
          <a:bodyPr wrap="none">
            <a:spAutoFit/>
          </a:bodyPr>
          <a:lstStyle/>
          <a:p>
            <a:pPr fontAlgn="base"/>
            <a:r>
              <a:rPr lang="en-US" sz="3200" b="1" dirty="0">
                <a:solidFill>
                  <a:schemeClr val="bg1"/>
                </a:solidFill>
                <a:latin typeface="AvenirLTW01"/>
              </a:rPr>
              <a:t>Wave Interference</a:t>
            </a:r>
            <a:endParaRPr lang="en-US" sz="3200" b="1" i="0" dirty="0">
              <a:solidFill>
                <a:schemeClr val="bg1"/>
              </a:solidFill>
              <a:effectLst/>
              <a:latin typeface="AvenirLTW01"/>
            </a:endParaRPr>
          </a:p>
        </p:txBody>
      </p:sp>
      <p:sp>
        <p:nvSpPr>
          <p:cNvPr id="8" name="Rectangle 7"/>
          <p:cNvSpPr/>
          <p:nvPr/>
        </p:nvSpPr>
        <p:spPr>
          <a:xfrm>
            <a:off x="125581" y="1198066"/>
            <a:ext cx="10723394" cy="3139321"/>
          </a:xfrm>
          <a:prstGeom prst="rect">
            <a:avLst/>
          </a:prstGeom>
        </p:spPr>
        <p:txBody>
          <a:bodyPr wrap="square">
            <a:spAutoFit/>
          </a:bodyPr>
          <a:lstStyle/>
          <a:p>
            <a:r>
              <a:rPr lang="en-US" dirty="0">
                <a:solidFill>
                  <a:schemeClr val="accent2">
                    <a:lumMod val="60000"/>
                    <a:lumOff val="40000"/>
                  </a:schemeClr>
                </a:solidFill>
                <a:latin typeface="AvenirLTW01"/>
              </a:rPr>
              <a:t>When two waves combine to form a wave with a smaller amplitude than either original wave had, this is called destructive interference. </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Destructive interference occurs when the crest of one wave overlaps the trough of another wave. If the crest has a larger amplitude than the trough of the other wave, the crest ″wins,″ and part of it remains. </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If the original trough has a larger amplitude than the crest of the other wave, the result is a trough. If a crest and trough have equal amplitudes, they cancel each other out, as shown in </a:t>
            </a:r>
            <a:r>
              <a:rPr lang="en-US" b="1" dirty="0">
                <a:solidFill>
                  <a:schemeClr val="accent2">
                    <a:lumMod val="60000"/>
                    <a:lumOff val="40000"/>
                  </a:schemeClr>
                </a:solidFill>
                <a:latin typeface="AvenirLTW01"/>
              </a:rPr>
              <a:t>Figure 4</a:t>
            </a:r>
            <a:r>
              <a:rPr lang="en-US" dirty="0">
                <a:solidFill>
                  <a:schemeClr val="accent2">
                    <a:lumMod val="60000"/>
                    <a:lumOff val="40000"/>
                  </a:schemeClr>
                </a:solidFill>
                <a:latin typeface="AvenirLTW01"/>
              </a:rPr>
              <a:t>.</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 Destructive interference is used in noise-canceling headphones to block out distracting noises in a listener′s surroundings.</a:t>
            </a:r>
            <a:endParaRPr lang="en-US" dirty="0">
              <a:solidFill>
                <a:schemeClr val="accent2">
                  <a:lumMod val="60000"/>
                  <a:lumOff val="40000"/>
                </a:schemeClr>
              </a:solidFill>
            </a:endParaRPr>
          </a:p>
        </p:txBody>
      </p:sp>
      <p:pic>
        <p:nvPicPr>
          <p:cNvPr id="9" name="Picture 8"/>
          <p:cNvPicPr>
            <a:picLocks noChangeAspect="1"/>
          </p:cNvPicPr>
          <p:nvPr/>
        </p:nvPicPr>
        <p:blipFill>
          <a:blip r:embed="rId2"/>
          <a:stretch>
            <a:fillRect/>
          </a:stretch>
        </p:blipFill>
        <p:spPr>
          <a:xfrm>
            <a:off x="381000" y="4470737"/>
            <a:ext cx="10706100" cy="1863388"/>
          </a:xfrm>
          <a:prstGeom prst="rect">
            <a:avLst/>
          </a:prstGeom>
        </p:spPr>
      </p:pic>
      <p:sp>
        <p:nvSpPr>
          <p:cNvPr id="10" name="Rounded Rectangle 9"/>
          <p:cNvSpPr/>
          <p:nvPr/>
        </p:nvSpPr>
        <p:spPr>
          <a:xfrm>
            <a:off x="10508982" y="505628"/>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407</a:t>
            </a:r>
          </a:p>
        </p:txBody>
      </p:sp>
    </p:spTree>
    <p:extLst>
      <p:ext uri="{BB962C8B-B14F-4D97-AF65-F5344CB8AC3E}">
        <p14:creationId xmlns:p14="http://schemas.microsoft.com/office/powerpoint/2010/main" val="309411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62725" y="1387078"/>
            <a:ext cx="5057774" cy="2561361"/>
          </a:xfrm>
          <a:prstGeom prst="rect">
            <a:avLst/>
          </a:prstGeom>
        </p:spPr>
      </p:pic>
      <p:sp>
        <p:nvSpPr>
          <p:cNvPr id="5" name="Rectangle 4"/>
          <p:cNvSpPr/>
          <p:nvPr/>
        </p:nvSpPr>
        <p:spPr>
          <a:xfrm>
            <a:off x="4933950" y="419011"/>
            <a:ext cx="7019925" cy="738664"/>
          </a:xfrm>
          <a:prstGeom prst="rect">
            <a:avLst/>
          </a:prstGeom>
        </p:spPr>
        <p:txBody>
          <a:bodyPr wrap="square">
            <a:spAutoFit/>
          </a:bodyPr>
          <a:lstStyle/>
          <a:p>
            <a:pPr fontAlgn="base"/>
            <a:r>
              <a:rPr lang="en-US" sz="1400" b="1" dirty="0">
                <a:solidFill>
                  <a:srgbClr val="1D42A5"/>
                </a:solidFill>
                <a:latin typeface="inherit"/>
              </a:rPr>
              <a:t>Interfering Waves</a:t>
            </a:r>
            <a:r>
              <a:rPr lang="en-US" sz="1400" b="1" dirty="0"/>
              <a:t> </a:t>
            </a:r>
            <a:r>
              <a:rPr lang="en-US" sz="1400" b="1" dirty="0">
                <a:latin typeface="inherit"/>
              </a:rPr>
              <a:t>Figure 5</a:t>
            </a:r>
            <a:endParaRPr lang="en-US" sz="1400" b="1" dirty="0"/>
          </a:p>
          <a:p>
            <a:pPr fontAlgn="base"/>
            <a:r>
              <a:rPr lang="en-US" sz="1400" dirty="0">
                <a:solidFill>
                  <a:schemeClr val="accent2"/>
                </a:solidFill>
                <a:latin typeface="inherit"/>
              </a:rPr>
              <a:t>Ripples created by rain water on a pond interfere with one another in a pattern that exhibits both constructive and destructive interference</a:t>
            </a:r>
            <a:endParaRPr lang="en-US" sz="1400" b="0" i="0" dirty="0">
              <a:solidFill>
                <a:schemeClr val="accent2"/>
              </a:solidFill>
              <a:effectLst/>
              <a:latin typeface="inherit"/>
            </a:endParaRPr>
          </a:p>
        </p:txBody>
      </p:sp>
      <p:pic>
        <p:nvPicPr>
          <p:cNvPr id="6" name="Picture 5"/>
          <p:cNvPicPr>
            <a:picLocks noChangeAspect="1"/>
          </p:cNvPicPr>
          <p:nvPr/>
        </p:nvPicPr>
        <p:blipFill>
          <a:blip r:embed="rId3"/>
          <a:stretch>
            <a:fillRect/>
          </a:stretch>
        </p:blipFill>
        <p:spPr>
          <a:xfrm>
            <a:off x="471487" y="3948439"/>
            <a:ext cx="10887075" cy="2620239"/>
          </a:xfrm>
          <a:prstGeom prst="rect">
            <a:avLst/>
          </a:prstGeom>
        </p:spPr>
      </p:pic>
      <p:pic>
        <p:nvPicPr>
          <p:cNvPr id="7" name="Picture 6"/>
          <p:cNvPicPr>
            <a:picLocks noChangeAspect="1"/>
          </p:cNvPicPr>
          <p:nvPr/>
        </p:nvPicPr>
        <p:blipFill>
          <a:blip r:embed="rId4"/>
          <a:stretch>
            <a:fillRect/>
          </a:stretch>
        </p:blipFill>
        <p:spPr>
          <a:xfrm>
            <a:off x="1252537" y="1387078"/>
            <a:ext cx="3681413" cy="1841897"/>
          </a:xfrm>
          <a:prstGeom prst="rect">
            <a:avLst/>
          </a:prstGeom>
        </p:spPr>
      </p:pic>
      <p:sp>
        <p:nvSpPr>
          <p:cNvPr id="8" name="Rectangle 7"/>
          <p:cNvSpPr/>
          <p:nvPr/>
        </p:nvSpPr>
        <p:spPr>
          <a:xfrm>
            <a:off x="95249" y="243959"/>
            <a:ext cx="3699218" cy="584775"/>
          </a:xfrm>
          <a:prstGeom prst="rect">
            <a:avLst/>
          </a:prstGeom>
        </p:spPr>
        <p:txBody>
          <a:bodyPr wrap="none">
            <a:spAutoFit/>
          </a:bodyPr>
          <a:lstStyle/>
          <a:p>
            <a:pPr fontAlgn="base"/>
            <a:r>
              <a:rPr lang="en-US" sz="3200" b="1" dirty="0">
                <a:solidFill>
                  <a:schemeClr val="bg1"/>
                </a:solidFill>
                <a:latin typeface="AvenirLTW01"/>
              </a:rPr>
              <a:t>Wave Interference</a:t>
            </a:r>
            <a:endParaRPr lang="en-US" sz="3200" b="1" i="0" dirty="0">
              <a:solidFill>
                <a:schemeClr val="bg1"/>
              </a:solidFill>
              <a:effectLst/>
              <a:latin typeface="AvenirLTW01"/>
            </a:endParaRPr>
          </a:p>
        </p:txBody>
      </p:sp>
      <p:sp>
        <p:nvSpPr>
          <p:cNvPr id="9" name="Rounded Rectangle 8"/>
          <p:cNvSpPr/>
          <p:nvPr/>
        </p:nvSpPr>
        <p:spPr>
          <a:xfrm>
            <a:off x="10607140" y="336321"/>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407</a:t>
            </a:r>
          </a:p>
        </p:txBody>
      </p:sp>
    </p:spTree>
    <p:extLst>
      <p:ext uri="{BB962C8B-B14F-4D97-AF65-F5344CB8AC3E}">
        <p14:creationId xmlns:p14="http://schemas.microsoft.com/office/powerpoint/2010/main" val="74481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2500" y="628366"/>
            <a:ext cx="6096000" cy="646331"/>
          </a:xfrm>
          <a:prstGeom prst="rect">
            <a:avLst/>
          </a:prstGeom>
        </p:spPr>
        <p:txBody>
          <a:bodyPr>
            <a:spAutoFit/>
          </a:bodyPr>
          <a:lstStyle/>
          <a:p>
            <a:r>
              <a:rPr lang="en-US" dirty="0">
                <a:solidFill>
                  <a:schemeClr val="accent3">
                    <a:lumMod val="60000"/>
                    <a:lumOff val="40000"/>
                  </a:schemeClr>
                </a:solidFill>
                <a:latin typeface="Avenir LT Roman"/>
              </a:rPr>
              <a:t>A wave that appears to stand in one place, even though it is two waves interfering as they pass through each other.</a:t>
            </a:r>
            <a:endParaRPr lang="en-US" dirty="0">
              <a:solidFill>
                <a:schemeClr val="accent3">
                  <a:lumMod val="60000"/>
                  <a:lumOff val="40000"/>
                </a:schemeClr>
              </a:solidFill>
            </a:endParaRPr>
          </a:p>
        </p:txBody>
      </p:sp>
      <p:sp>
        <p:nvSpPr>
          <p:cNvPr id="5" name="Rectangle 4"/>
          <p:cNvSpPr/>
          <p:nvPr/>
        </p:nvSpPr>
        <p:spPr>
          <a:xfrm>
            <a:off x="4228406" y="305513"/>
            <a:ext cx="2267643" cy="461665"/>
          </a:xfrm>
          <a:prstGeom prst="rect">
            <a:avLst/>
          </a:prstGeom>
        </p:spPr>
        <p:txBody>
          <a:bodyPr wrap="square">
            <a:spAutoFit/>
          </a:bodyPr>
          <a:lstStyle/>
          <a:p>
            <a:r>
              <a:rPr lang="en-US" sz="2400" dirty="0">
                <a:solidFill>
                  <a:schemeClr val="accent2">
                    <a:lumMod val="60000"/>
                    <a:lumOff val="40000"/>
                  </a:schemeClr>
                </a:solidFill>
                <a:latin typeface="Avenir LT Roman"/>
              </a:rPr>
              <a:t>Standing wave</a:t>
            </a:r>
            <a:endParaRPr lang="en-US" sz="2400" dirty="0">
              <a:solidFill>
                <a:schemeClr val="accent2">
                  <a:lumMod val="60000"/>
                  <a:lumOff val="40000"/>
                </a:schemeClr>
              </a:solidFill>
            </a:endParaRPr>
          </a:p>
        </p:txBody>
      </p:sp>
      <p:sp>
        <p:nvSpPr>
          <p:cNvPr id="6" name="Rectangle 5"/>
          <p:cNvSpPr/>
          <p:nvPr/>
        </p:nvSpPr>
        <p:spPr>
          <a:xfrm>
            <a:off x="95249" y="1597550"/>
            <a:ext cx="6096000" cy="3693319"/>
          </a:xfrm>
          <a:prstGeom prst="rect">
            <a:avLst/>
          </a:prstGeom>
        </p:spPr>
        <p:txBody>
          <a:bodyPr>
            <a:spAutoFit/>
          </a:bodyPr>
          <a:lstStyle/>
          <a:p>
            <a:pPr fontAlgn="base"/>
            <a:r>
              <a:rPr lang="en-US" b="1" dirty="0">
                <a:solidFill>
                  <a:schemeClr val="accent1"/>
                </a:solidFill>
              </a:rPr>
              <a:t>Standing Waves</a:t>
            </a:r>
          </a:p>
          <a:p>
            <a:pPr fontAlgn="base"/>
            <a:r>
              <a:rPr lang="en-US" dirty="0">
                <a:solidFill>
                  <a:srgbClr val="000000"/>
                </a:solidFill>
                <a:latin typeface="AvenirLTW01"/>
              </a:rPr>
              <a:t> </a:t>
            </a:r>
            <a:r>
              <a:rPr lang="en-US" dirty="0">
                <a:solidFill>
                  <a:schemeClr val="accent2">
                    <a:lumMod val="60000"/>
                    <a:lumOff val="40000"/>
                  </a:schemeClr>
                </a:solidFill>
                <a:latin typeface="AvenirLTW01"/>
              </a:rPr>
              <a:t>Look at the rope setup in </a:t>
            </a:r>
            <a:r>
              <a:rPr lang="en-US" b="1" dirty="0">
                <a:solidFill>
                  <a:schemeClr val="accent2">
                    <a:lumMod val="60000"/>
                    <a:lumOff val="40000"/>
                  </a:schemeClr>
                </a:solidFill>
                <a:latin typeface="inherit"/>
              </a:rPr>
              <a:t>Figure 6</a:t>
            </a:r>
            <a:r>
              <a:rPr lang="en-US" dirty="0">
                <a:solidFill>
                  <a:schemeClr val="accent2">
                    <a:lumMod val="60000"/>
                    <a:lumOff val="40000"/>
                  </a:schemeClr>
                </a:solidFill>
                <a:latin typeface="AvenirLTW01"/>
              </a:rPr>
              <a:t>. The rope is tied to a doorknob, and someone shakes the free end. This motion can generate standing waves. </a:t>
            </a:r>
          </a:p>
          <a:p>
            <a:pPr fontAlgn="base"/>
            <a:endParaRPr lang="en-US" dirty="0">
              <a:solidFill>
                <a:srgbClr val="000000"/>
              </a:solidFill>
              <a:latin typeface="AvenirLTW01"/>
            </a:endParaRPr>
          </a:p>
          <a:p>
            <a:pPr fontAlgn="base"/>
            <a:r>
              <a:rPr lang="en-US" dirty="0">
                <a:solidFill>
                  <a:schemeClr val="accent2">
                    <a:lumMod val="60000"/>
                    <a:lumOff val="40000"/>
                  </a:schemeClr>
                </a:solidFill>
                <a:latin typeface="AvenirLTW01"/>
              </a:rPr>
              <a:t>A </a:t>
            </a:r>
            <a:r>
              <a:rPr lang="en-US" b="1" u="sng" dirty="0">
                <a:solidFill>
                  <a:schemeClr val="accent1">
                    <a:lumMod val="75000"/>
                  </a:schemeClr>
                </a:solidFill>
                <a:latin typeface="inherit"/>
                <a:hlinkClick r:id="rId2"/>
              </a:rPr>
              <a:t>standing wave</a:t>
            </a:r>
            <a:r>
              <a:rPr lang="en-US" dirty="0">
                <a:solidFill>
                  <a:schemeClr val="accent2">
                    <a:lumMod val="60000"/>
                    <a:lumOff val="40000"/>
                  </a:schemeClr>
                </a:solidFill>
                <a:latin typeface="AvenirLTW01"/>
              </a:rPr>
              <a:t> is a wave that appears to stand in one place. Standing waves are produced by two waves interfering with each other as they travel in opposite directions. </a:t>
            </a:r>
          </a:p>
          <a:p>
            <a:pPr fontAlgn="base"/>
            <a:endParaRPr lang="en-US" dirty="0">
              <a:solidFill>
                <a:schemeClr val="accent2">
                  <a:lumMod val="60000"/>
                  <a:lumOff val="40000"/>
                </a:schemeClr>
              </a:solidFill>
              <a:latin typeface="AvenirLTW01"/>
            </a:endParaRPr>
          </a:p>
          <a:p>
            <a:pPr fontAlgn="base"/>
            <a:r>
              <a:rPr lang="en-US" dirty="0">
                <a:solidFill>
                  <a:schemeClr val="accent2">
                    <a:lumMod val="60000"/>
                    <a:lumOff val="40000"/>
                  </a:schemeClr>
                </a:solidFill>
                <a:latin typeface="AvenirLTW01"/>
              </a:rPr>
              <a:t>Standing waves on the rope appear when an incoming wave and wave reflected from the doorknob have just the right frequency to interfere as shown.</a:t>
            </a:r>
            <a:endParaRPr lang="en-US" b="0" i="0" dirty="0">
              <a:solidFill>
                <a:schemeClr val="accent2">
                  <a:lumMod val="60000"/>
                  <a:lumOff val="40000"/>
                </a:schemeClr>
              </a:solidFill>
              <a:effectLst/>
              <a:latin typeface="AvenirLTW01"/>
            </a:endParaRPr>
          </a:p>
        </p:txBody>
      </p:sp>
      <p:pic>
        <p:nvPicPr>
          <p:cNvPr id="7" name="Picture 6"/>
          <p:cNvPicPr>
            <a:picLocks noChangeAspect="1"/>
          </p:cNvPicPr>
          <p:nvPr/>
        </p:nvPicPr>
        <p:blipFill>
          <a:blip r:embed="rId3"/>
          <a:stretch>
            <a:fillRect/>
          </a:stretch>
        </p:blipFill>
        <p:spPr>
          <a:xfrm>
            <a:off x="6096000" y="1597550"/>
            <a:ext cx="5429249" cy="4914900"/>
          </a:xfrm>
          <a:prstGeom prst="rect">
            <a:avLst/>
          </a:prstGeom>
        </p:spPr>
      </p:pic>
      <p:sp>
        <p:nvSpPr>
          <p:cNvPr id="8" name="Rectangle 7"/>
          <p:cNvSpPr/>
          <p:nvPr/>
        </p:nvSpPr>
        <p:spPr>
          <a:xfrm>
            <a:off x="95249" y="243959"/>
            <a:ext cx="3699218" cy="584775"/>
          </a:xfrm>
          <a:prstGeom prst="rect">
            <a:avLst/>
          </a:prstGeom>
        </p:spPr>
        <p:txBody>
          <a:bodyPr wrap="none">
            <a:spAutoFit/>
          </a:bodyPr>
          <a:lstStyle/>
          <a:p>
            <a:pPr fontAlgn="base"/>
            <a:r>
              <a:rPr lang="en-US" sz="3200" b="1" dirty="0">
                <a:solidFill>
                  <a:schemeClr val="bg1"/>
                </a:solidFill>
                <a:latin typeface="AvenirLTW01"/>
              </a:rPr>
              <a:t>Wave Interference</a:t>
            </a:r>
            <a:endParaRPr lang="en-US" sz="3200" b="1" i="0" dirty="0">
              <a:solidFill>
                <a:schemeClr val="bg1"/>
              </a:solidFill>
              <a:effectLst/>
              <a:latin typeface="AvenirLTW01"/>
            </a:endParaRPr>
          </a:p>
        </p:txBody>
      </p:sp>
      <p:sp>
        <p:nvSpPr>
          <p:cNvPr id="9" name="Rounded Rectangle 8"/>
          <p:cNvSpPr/>
          <p:nvPr/>
        </p:nvSpPr>
        <p:spPr>
          <a:xfrm>
            <a:off x="10670298" y="171745"/>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408</a:t>
            </a:r>
          </a:p>
        </p:txBody>
      </p:sp>
      <p:sp>
        <p:nvSpPr>
          <p:cNvPr id="2" name="Rectangle 1"/>
          <p:cNvSpPr/>
          <p:nvPr/>
        </p:nvSpPr>
        <p:spPr>
          <a:xfrm>
            <a:off x="1841668" y="5936575"/>
            <a:ext cx="5841664" cy="369332"/>
          </a:xfrm>
          <a:prstGeom prst="rect">
            <a:avLst/>
          </a:prstGeom>
        </p:spPr>
        <p:txBody>
          <a:bodyPr wrap="none">
            <a:spAutoFit/>
          </a:bodyPr>
          <a:lstStyle/>
          <a:p>
            <a:r>
              <a:rPr lang="en-US" dirty="0">
                <a:hlinkClick r:id="rId4"/>
              </a:rPr>
              <a:t>https://www.youtube.com/watch?v=LvYbfGruLCo</a:t>
            </a:r>
            <a:endParaRPr lang="en-US" dirty="0"/>
          </a:p>
        </p:txBody>
      </p:sp>
      <p:sp>
        <p:nvSpPr>
          <p:cNvPr id="3" name="Rectangle 2"/>
          <p:cNvSpPr/>
          <p:nvPr/>
        </p:nvSpPr>
        <p:spPr>
          <a:xfrm>
            <a:off x="1939982" y="6305907"/>
            <a:ext cx="5870518" cy="369332"/>
          </a:xfrm>
          <a:prstGeom prst="rect">
            <a:avLst/>
          </a:prstGeom>
        </p:spPr>
        <p:txBody>
          <a:bodyPr wrap="none">
            <a:spAutoFit/>
          </a:bodyPr>
          <a:lstStyle/>
          <a:p>
            <a:r>
              <a:rPr lang="en-US" dirty="0">
                <a:hlinkClick r:id="rId5"/>
              </a:rPr>
              <a:t>https://www.youtube.com/watch?v=ieheeeKTbac</a:t>
            </a:r>
            <a:endParaRPr lang="en-US" dirty="0"/>
          </a:p>
        </p:txBody>
      </p:sp>
    </p:spTree>
    <p:extLst>
      <p:ext uri="{BB962C8B-B14F-4D97-AF65-F5344CB8AC3E}">
        <p14:creationId xmlns:p14="http://schemas.microsoft.com/office/powerpoint/2010/main" val="347189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275" y="1649790"/>
            <a:ext cx="5476875" cy="4524315"/>
          </a:xfrm>
          <a:prstGeom prst="rect">
            <a:avLst/>
          </a:prstGeom>
        </p:spPr>
        <p:txBody>
          <a:bodyPr wrap="square">
            <a:spAutoFit/>
          </a:bodyPr>
          <a:lstStyle/>
          <a:p>
            <a:r>
              <a:rPr lang="en-US" dirty="0">
                <a:solidFill>
                  <a:schemeClr val="accent2">
                    <a:lumMod val="60000"/>
                    <a:lumOff val="40000"/>
                  </a:schemeClr>
                </a:solidFill>
                <a:latin typeface="AvenirLTW01"/>
              </a:rPr>
              <a:t>In a standing wave, destructive interference between the two colliding waves produces points with zero amplitude, called nodes. </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The nodes are always evenly spaced along the wave. Points of maximum amplitude on a standing wave are called antinodes. </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Antinodes always occur halfway between two nodes. The frequency and wavelength of the interfering waves determine how many nodes and antinodes the standing wave will have.</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 When seen in real life, the antinodes appear to pulse in and out from the rope’s rest position while the nodes appear motionless.</a:t>
            </a:r>
            <a:endParaRPr lang="en-US" dirty="0">
              <a:solidFill>
                <a:schemeClr val="accent2">
                  <a:lumMod val="60000"/>
                  <a:lumOff val="40000"/>
                </a:schemeClr>
              </a:solidFill>
            </a:endParaRPr>
          </a:p>
        </p:txBody>
      </p:sp>
      <p:sp>
        <p:nvSpPr>
          <p:cNvPr id="5" name="Rectangle 4"/>
          <p:cNvSpPr/>
          <p:nvPr/>
        </p:nvSpPr>
        <p:spPr>
          <a:xfrm>
            <a:off x="95249" y="243959"/>
            <a:ext cx="3699218" cy="584775"/>
          </a:xfrm>
          <a:prstGeom prst="rect">
            <a:avLst/>
          </a:prstGeom>
        </p:spPr>
        <p:txBody>
          <a:bodyPr wrap="none">
            <a:spAutoFit/>
          </a:bodyPr>
          <a:lstStyle/>
          <a:p>
            <a:pPr fontAlgn="base"/>
            <a:r>
              <a:rPr lang="en-US" sz="3200" b="1" dirty="0">
                <a:solidFill>
                  <a:schemeClr val="bg1"/>
                </a:solidFill>
                <a:latin typeface="AvenirLTW01"/>
              </a:rPr>
              <a:t>Wave Interference</a:t>
            </a:r>
            <a:endParaRPr lang="en-US" sz="3200" b="1" i="0" dirty="0">
              <a:solidFill>
                <a:schemeClr val="bg1"/>
              </a:solidFill>
              <a:effectLst/>
              <a:latin typeface="AvenirLTW01"/>
            </a:endParaRPr>
          </a:p>
        </p:txBody>
      </p:sp>
      <p:sp>
        <p:nvSpPr>
          <p:cNvPr id="6" name="Rectangle 5"/>
          <p:cNvSpPr/>
          <p:nvPr/>
        </p:nvSpPr>
        <p:spPr>
          <a:xfrm>
            <a:off x="95249" y="805993"/>
            <a:ext cx="2267643" cy="461665"/>
          </a:xfrm>
          <a:prstGeom prst="rect">
            <a:avLst/>
          </a:prstGeom>
        </p:spPr>
        <p:txBody>
          <a:bodyPr wrap="square">
            <a:spAutoFit/>
          </a:bodyPr>
          <a:lstStyle/>
          <a:p>
            <a:r>
              <a:rPr lang="en-US" sz="2400" dirty="0">
                <a:solidFill>
                  <a:schemeClr val="bg1"/>
                </a:solidFill>
                <a:latin typeface="Avenir LT Roman"/>
              </a:rPr>
              <a:t>Standing wave</a:t>
            </a:r>
            <a:endParaRPr lang="en-US" sz="2400" dirty="0">
              <a:solidFill>
                <a:schemeClr val="bg1"/>
              </a:solidFill>
            </a:endParaRPr>
          </a:p>
        </p:txBody>
      </p:sp>
      <p:pic>
        <p:nvPicPr>
          <p:cNvPr id="7" name="Picture 6"/>
          <p:cNvPicPr>
            <a:picLocks noChangeAspect="1"/>
          </p:cNvPicPr>
          <p:nvPr/>
        </p:nvPicPr>
        <p:blipFill>
          <a:blip r:embed="rId2"/>
          <a:stretch>
            <a:fillRect/>
          </a:stretch>
        </p:blipFill>
        <p:spPr>
          <a:xfrm>
            <a:off x="6153149" y="2287965"/>
            <a:ext cx="5495925" cy="3217485"/>
          </a:xfrm>
          <a:prstGeom prst="rect">
            <a:avLst/>
          </a:prstGeom>
        </p:spPr>
      </p:pic>
      <p:sp>
        <p:nvSpPr>
          <p:cNvPr id="8" name="Rounded Rectangle 7"/>
          <p:cNvSpPr/>
          <p:nvPr/>
        </p:nvSpPr>
        <p:spPr>
          <a:xfrm>
            <a:off x="10140415" y="336321"/>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408</a:t>
            </a:r>
          </a:p>
        </p:txBody>
      </p:sp>
    </p:spTree>
    <p:extLst>
      <p:ext uri="{BB962C8B-B14F-4D97-AF65-F5344CB8AC3E}">
        <p14:creationId xmlns:p14="http://schemas.microsoft.com/office/powerpoint/2010/main" val="180977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49" y="243959"/>
            <a:ext cx="3699218" cy="584775"/>
          </a:xfrm>
          <a:prstGeom prst="rect">
            <a:avLst/>
          </a:prstGeom>
        </p:spPr>
        <p:txBody>
          <a:bodyPr wrap="none">
            <a:spAutoFit/>
          </a:bodyPr>
          <a:lstStyle/>
          <a:p>
            <a:pPr fontAlgn="base"/>
            <a:r>
              <a:rPr lang="en-US" sz="3200" b="1" dirty="0">
                <a:solidFill>
                  <a:schemeClr val="bg1"/>
                </a:solidFill>
                <a:latin typeface="AvenirLTW01"/>
              </a:rPr>
              <a:t>Wave Interference</a:t>
            </a:r>
            <a:endParaRPr lang="en-US" sz="3200" b="1" i="0" dirty="0">
              <a:solidFill>
                <a:schemeClr val="bg1"/>
              </a:solidFill>
              <a:effectLst/>
              <a:latin typeface="AvenirLTW01"/>
            </a:endParaRPr>
          </a:p>
        </p:txBody>
      </p:sp>
      <p:sp>
        <p:nvSpPr>
          <p:cNvPr id="5" name="Rectangle 4"/>
          <p:cNvSpPr/>
          <p:nvPr/>
        </p:nvSpPr>
        <p:spPr>
          <a:xfrm>
            <a:off x="447674" y="1390768"/>
            <a:ext cx="10106025" cy="923330"/>
          </a:xfrm>
          <a:prstGeom prst="rect">
            <a:avLst/>
          </a:prstGeom>
        </p:spPr>
        <p:txBody>
          <a:bodyPr wrap="square">
            <a:spAutoFit/>
          </a:bodyPr>
          <a:lstStyle/>
          <a:p>
            <a:r>
              <a:rPr lang="en-US" dirty="0">
                <a:solidFill>
                  <a:schemeClr val="accent2">
                    <a:lumMod val="60000"/>
                    <a:lumOff val="40000"/>
                  </a:schemeClr>
                </a:solidFill>
                <a:latin typeface="AvenirLTW01"/>
              </a:rPr>
              <a:t>Standing waves can sometimes appear on lakes when the wind and pressure around them are just right. The water appears to have a node in the center of the lake, and the water wave rolls around that node</a:t>
            </a:r>
            <a:r>
              <a:rPr lang="en-US" dirty="0">
                <a:solidFill>
                  <a:srgbClr val="000000"/>
                </a:solidFill>
                <a:latin typeface="AvenirLTW01"/>
              </a:rPr>
              <a:t>.</a:t>
            </a:r>
            <a:endParaRPr lang="en-US" dirty="0"/>
          </a:p>
        </p:txBody>
      </p:sp>
      <p:sp>
        <p:nvSpPr>
          <p:cNvPr id="6" name="Rectangle 5"/>
          <p:cNvSpPr/>
          <p:nvPr/>
        </p:nvSpPr>
        <p:spPr>
          <a:xfrm>
            <a:off x="95249" y="805993"/>
            <a:ext cx="2267643" cy="461665"/>
          </a:xfrm>
          <a:prstGeom prst="rect">
            <a:avLst/>
          </a:prstGeom>
        </p:spPr>
        <p:txBody>
          <a:bodyPr wrap="square">
            <a:spAutoFit/>
          </a:bodyPr>
          <a:lstStyle/>
          <a:p>
            <a:r>
              <a:rPr lang="en-US" sz="2400" dirty="0">
                <a:solidFill>
                  <a:schemeClr val="bg1"/>
                </a:solidFill>
                <a:latin typeface="Avenir LT Roman"/>
              </a:rPr>
              <a:t>Standing wave</a:t>
            </a:r>
            <a:endParaRPr lang="en-US" sz="2400" dirty="0">
              <a:solidFill>
                <a:schemeClr val="bg1"/>
              </a:solidFill>
            </a:endParaRPr>
          </a:p>
        </p:txBody>
      </p:sp>
      <p:pic>
        <p:nvPicPr>
          <p:cNvPr id="8" name="Picture 7"/>
          <p:cNvPicPr>
            <a:picLocks noChangeAspect="1"/>
          </p:cNvPicPr>
          <p:nvPr/>
        </p:nvPicPr>
        <p:blipFill>
          <a:blip r:embed="rId2"/>
          <a:stretch>
            <a:fillRect/>
          </a:stretch>
        </p:blipFill>
        <p:spPr>
          <a:xfrm>
            <a:off x="1229070" y="2647950"/>
            <a:ext cx="8882062" cy="3105150"/>
          </a:xfrm>
          <a:prstGeom prst="rect">
            <a:avLst/>
          </a:prstGeom>
        </p:spPr>
      </p:pic>
      <p:sp>
        <p:nvSpPr>
          <p:cNvPr id="7" name="Rounded Rectangle 6"/>
          <p:cNvSpPr/>
          <p:nvPr/>
        </p:nvSpPr>
        <p:spPr>
          <a:xfrm>
            <a:off x="10197565" y="336321"/>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408</a:t>
            </a:r>
          </a:p>
        </p:txBody>
      </p:sp>
    </p:spTree>
    <p:extLst>
      <p:ext uri="{BB962C8B-B14F-4D97-AF65-F5344CB8AC3E}">
        <p14:creationId xmlns:p14="http://schemas.microsoft.com/office/powerpoint/2010/main" val="280752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583" y="901184"/>
            <a:ext cx="1744388" cy="461665"/>
          </a:xfrm>
          <a:prstGeom prst="rect">
            <a:avLst/>
          </a:prstGeom>
        </p:spPr>
        <p:txBody>
          <a:bodyPr wrap="none">
            <a:spAutoFit/>
          </a:bodyPr>
          <a:lstStyle/>
          <a:p>
            <a:r>
              <a:rPr lang="en-US" sz="2400" dirty="0">
                <a:solidFill>
                  <a:schemeClr val="bg1"/>
                </a:solidFill>
                <a:latin typeface="Avenir LT Roman"/>
              </a:rPr>
              <a:t>Resonance</a:t>
            </a:r>
            <a:endParaRPr lang="en-US" sz="2400" dirty="0">
              <a:solidFill>
                <a:schemeClr val="bg1"/>
              </a:solidFill>
            </a:endParaRPr>
          </a:p>
        </p:txBody>
      </p:sp>
      <p:sp>
        <p:nvSpPr>
          <p:cNvPr id="5" name="Rectangle 4"/>
          <p:cNvSpPr/>
          <p:nvPr/>
        </p:nvSpPr>
        <p:spPr>
          <a:xfrm>
            <a:off x="95249" y="243959"/>
            <a:ext cx="3699218" cy="584775"/>
          </a:xfrm>
          <a:prstGeom prst="rect">
            <a:avLst/>
          </a:prstGeom>
        </p:spPr>
        <p:txBody>
          <a:bodyPr wrap="none">
            <a:spAutoFit/>
          </a:bodyPr>
          <a:lstStyle/>
          <a:p>
            <a:pPr fontAlgn="base"/>
            <a:r>
              <a:rPr lang="en-US" sz="3200" b="1" dirty="0">
                <a:solidFill>
                  <a:schemeClr val="bg1"/>
                </a:solidFill>
                <a:latin typeface="AvenirLTW01"/>
              </a:rPr>
              <a:t>Wave Interference</a:t>
            </a:r>
            <a:endParaRPr lang="en-US" sz="3200" b="1" i="0" dirty="0">
              <a:solidFill>
                <a:schemeClr val="bg1"/>
              </a:solidFill>
              <a:effectLst/>
              <a:latin typeface="AvenirLTW01"/>
            </a:endParaRPr>
          </a:p>
        </p:txBody>
      </p:sp>
      <p:sp>
        <p:nvSpPr>
          <p:cNvPr id="6" name="Rectangle 5"/>
          <p:cNvSpPr/>
          <p:nvPr/>
        </p:nvSpPr>
        <p:spPr>
          <a:xfrm>
            <a:off x="2295525" y="977384"/>
            <a:ext cx="6096000" cy="923330"/>
          </a:xfrm>
          <a:prstGeom prst="rect">
            <a:avLst/>
          </a:prstGeom>
        </p:spPr>
        <p:txBody>
          <a:bodyPr>
            <a:spAutoFit/>
          </a:bodyPr>
          <a:lstStyle/>
          <a:p>
            <a:r>
              <a:rPr lang="en-US" dirty="0">
                <a:solidFill>
                  <a:schemeClr val="accent3"/>
                </a:solidFill>
                <a:latin typeface="Avenir LT Roman"/>
              </a:rPr>
              <a:t>The increase in the amplitude of a vibration that occurs when external vibrations match an object’s natural frequency.</a:t>
            </a:r>
            <a:endParaRPr lang="en-US" dirty="0">
              <a:solidFill>
                <a:schemeClr val="accent3"/>
              </a:solidFill>
            </a:endParaRPr>
          </a:p>
        </p:txBody>
      </p:sp>
      <p:sp>
        <p:nvSpPr>
          <p:cNvPr id="9" name="Rectangle 8"/>
          <p:cNvSpPr/>
          <p:nvPr/>
        </p:nvSpPr>
        <p:spPr>
          <a:xfrm>
            <a:off x="266700" y="2184738"/>
            <a:ext cx="4762500" cy="3139321"/>
          </a:xfrm>
          <a:prstGeom prst="rect">
            <a:avLst/>
          </a:prstGeom>
        </p:spPr>
        <p:txBody>
          <a:bodyPr wrap="square">
            <a:spAutoFit/>
          </a:bodyPr>
          <a:lstStyle/>
          <a:p>
            <a:r>
              <a:rPr lang="en-US" dirty="0">
                <a:solidFill>
                  <a:schemeClr val="accent2">
                    <a:lumMod val="60000"/>
                    <a:lumOff val="40000"/>
                  </a:schemeClr>
                </a:solidFill>
                <a:latin typeface="AvenirLTW01"/>
              </a:rPr>
              <a:t>Think about the last time you swung on a swing at a playground. You may have noticed that it is difficult to get yourself going.</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 Once you are in motion, you can pull on the chains of the swing and pump your legs at the right time to keep yourself swinging. </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The swing has a natural frequency, and your actions match that frequency to create greater amplitudes in your motion.</a:t>
            </a:r>
            <a:endParaRPr lang="en-US" dirty="0">
              <a:solidFill>
                <a:schemeClr val="accent2">
                  <a:lumMod val="60000"/>
                  <a:lumOff val="40000"/>
                </a:schemeClr>
              </a:solidFill>
            </a:endParaRPr>
          </a:p>
        </p:txBody>
      </p:sp>
      <p:pic>
        <p:nvPicPr>
          <p:cNvPr id="10" name="Picture 9"/>
          <p:cNvPicPr>
            <a:picLocks noChangeAspect="1"/>
          </p:cNvPicPr>
          <p:nvPr/>
        </p:nvPicPr>
        <p:blipFill>
          <a:blip r:embed="rId2"/>
          <a:stretch>
            <a:fillRect/>
          </a:stretch>
        </p:blipFill>
        <p:spPr>
          <a:xfrm>
            <a:off x="5934075" y="1742658"/>
            <a:ext cx="5353050" cy="4029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ounded Rectangle 6"/>
          <p:cNvSpPr/>
          <p:nvPr/>
        </p:nvSpPr>
        <p:spPr>
          <a:xfrm>
            <a:off x="10045165" y="336321"/>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409</a:t>
            </a:r>
          </a:p>
        </p:txBody>
      </p:sp>
      <p:sp>
        <p:nvSpPr>
          <p:cNvPr id="2" name="Rectangle 1"/>
          <p:cNvSpPr/>
          <p:nvPr/>
        </p:nvSpPr>
        <p:spPr>
          <a:xfrm>
            <a:off x="2340138" y="5871507"/>
            <a:ext cx="6006773" cy="369332"/>
          </a:xfrm>
          <a:prstGeom prst="rect">
            <a:avLst/>
          </a:prstGeom>
        </p:spPr>
        <p:txBody>
          <a:bodyPr wrap="none">
            <a:spAutoFit/>
          </a:bodyPr>
          <a:lstStyle/>
          <a:p>
            <a:r>
              <a:rPr lang="en-US" dirty="0">
                <a:hlinkClick r:id="rId3"/>
              </a:rPr>
              <a:t>https://www.youtube.com/watch?v=MIgQrHW53Lw</a:t>
            </a:r>
            <a:endParaRPr lang="en-US" dirty="0"/>
          </a:p>
        </p:txBody>
      </p:sp>
    </p:spTree>
    <p:extLst>
      <p:ext uri="{BB962C8B-B14F-4D97-AF65-F5344CB8AC3E}">
        <p14:creationId xmlns:p14="http://schemas.microsoft.com/office/powerpoint/2010/main" val="236255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9825" y="1625501"/>
            <a:ext cx="6096000" cy="2308324"/>
          </a:xfrm>
          <a:prstGeom prst="rect">
            <a:avLst/>
          </a:prstGeom>
        </p:spPr>
        <p:txBody>
          <a:bodyPr>
            <a:spAutoFit/>
          </a:bodyPr>
          <a:lstStyle/>
          <a:p>
            <a:r>
              <a:rPr lang="en-US" dirty="0">
                <a:solidFill>
                  <a:schemeClr val="accent3">
                    <a:lumMod val="60000"/>
                    <a:lumOff val="40000"/>
                  </a:schemeClr>
                </a:solidFill>
                <a:latin typeface="AvenirLTW01"/>
              </a:rPr>
              <a:t>Most objects have at least one natural frequency of vibration. Standing waves occur in an object when it vibrates at one of these natural frequencies.</a:t>
            </a:r>
          </a:p>
          <a:p>
            <a:endParaRPr lang="en-US" dirty="0">
              <a:solidFill>
                <a:schemeClr val="accent3">
                  <a:lumMod val="60000"/>
                  <a:lumOff val="40000"/>
                </a:schemeClr>
              </a:solidFill>
              <a:latin typeface="AvenirLTW01"/>
            </a:endParaRPr>
          </a:p>
          <a:p>
            <a:r>
              <a:rPr lang="en-US" dirty="0">
                <a:solidFill>
                  <a:schemeClr val="accent3">
                    <a:lumMod val="60000"/>
                    <a:lumOff val="40000"/>
                  </a:schemeClr>
                </a:solidFill>
                <a:latin typeface="AvenirLTW01"/>
              </a:rPr>
              <a:t> If a nearby object vibrates at the same frequency, it can cause resonance.</a:t>
            </a:r>
          </a:p>
          <a:p>
            <a:r>
              <a:rPr lang="en-US" dirty="0">
                <a:solidFill>
                  <a:schemeClr val="accent3">
                    <a:lumMod val="60000"/>
                    <a:lumOff val="40000"/>
                  </a:schemeClr>
                </a:solidFill>
                <a:latin typeface="AvenirLTW01"/>
              </a:rPr>
              <a:t> </a:t>
            </a:r>
          </a:p>
          <a:p>
            <a:r>
              <a:rPr lang="en-US" dirty="0">
                <a:solidFill>
                  <a:schemeClr val="accent3">
                    <a:lumMod val="60000"/>
                    <a:lumOff val="40000"/>
                  </a:schemeClr>
                </a:solidFill>
                <a:latin typeface="AvenirLTW01"/>
              </a:rPr>
              <a:t>.</a:t>
            </a:r>
            <a:endParaRPr lang="en-US" dirty="0">
              <a:solidFill>
                <a:schemeClr val="accent3">
                  <a:lumMod val="60000"/>
                  <a:lumOff val="40000"/>
                </a:schemeClr>
              </a:solidFill>
            </a:endParaRPr>
          </a:p>
        </p:txBody>
      </p:sp>
      <p:sp>
        <p:nvSpPr>
          <p:cNvPr id="5" name="Rectangle 4"/>
          <p:cNvSpPr/>
          <p:nvPr/>
        </p:nvSpPr>
        <p:spPr>
          <a:xfrm>
            <a:off x="2409825" y="3807262"/>
            <a:ext cx="6096000" cy="923330"/>
          </a:xfrm>
          <a:prstGeom prst="rect">
            <a:avLst/>
          </a:prstGeom>
        </p:spPr>
        <p:txBody>
          <a:bodyPr>
            <a:spAutoFit/>
          </a:bodyPr>
          <a:lstStyle/>
          <a:p>
            <a:r>
              <a:rPr lang="en-US" dirty="0">
                <a:solidFill>
                  <a:schemeClr val="accent3">
                    <a:lumMod val="60000"/>
                    <a:lumOff val="40000"/>
                  </a:schemeClr>
                </a:solidFill>
                <a:latin typeface="AvenirLTW01"/>
              </a:rPr>
              <a:t>When engineers build a bridge, they have to make sure that bridge supports are not placed at potential nodes for a standing wave</a:t>
            </a:r>
            <a:r>
              <a:rPr lang="en-US" dirty="0">
                <a:solidFill>
                  <a:srgbClr val="000000"/>
                </a:solidFill>
                <a:latin typeface="AvenirLTW01"/>
              </a:rPr>
              <a:t>.</a:t>
            </a:r>
            <a:endParaRPr lang="en-US" dirty="0"/>
          </a:p>
        </p:txBody>
      </p:sp>
      <p:sp>
        <p:nvSpPr>
          <p:cNvPr id="6" name="Rectangle 5"/>
          <p:cNvSpPr/>
          <p:nvPr/>
        </p:nvSpPr>
        <p:spPr>
          <a:xfrm>
            <a:off x="95249" y="243959"/>
            <a:ext cx="3699218" cy="584775"/>
          </a:xfrm>
          <a:prstGeom prst="rect">
            <a:avLst/>
          </a:prstGeom>
        </p:spPr>
        <p:txBody>
          <a:bodyPr wrap="none">
            <a:spAutoFit/>
          </a:bodyPr>
          <a:lstStyle/>
          <a:p>
            <a:pPr fontAlgn="base"/>
            <a:r>
              <a:rPr lang="en-US" sz="3200" b="1" dirty="0">
                <a:solidFill>
                  <a:schemeClr val="bg1"/>
                </a:solidFill>
                <a:latin typeface="AvenirLTW01"/>
              </a:rPr>
              <a:t>Wave Interference</a:t>
            </a:r>
            <a:endParaRPr lang="en-US" sz="3200" b="1" i="0" dirty="0">
              <a:solidFill>
                <a:schemeClr val="bg1"/>
              </a:solidFill>
              <a:effectLst/>
              <a:latin typeface="AvenirLTW01"/>
            </a:endParaRPr>
          </a:p>
        </p:txBody>
      </p:sp>
      <p:sp>
        <p:nvSpPr>
          <p:cNvPr id="7" name="Rectangle 6"/>
          <p:cNvSpPr/>
          <p:nvPr/>
        </p:nvSpPr>
        <p:spPr>
          <a:xfrm>
            <a:off x="2476500" y="1021020"/>
            <a:ext cx="1744388" cy="461665"/>
          </a:xfrm>
          <a:prstGeom prst="rect">
            <a:avLst/>
          </a:prstGeom>
        </p:spPr>
        <p:txBody>
          <a:bodyPr wrap="none">
            <a:spAutoFit/>
          </a:bodyPr>
          <a:lstStyle/>
          <a:p>
            <a:r>
              <a:rPr lang="en-US" sz="2400" dirty="0">
                <a:solidFill>
                  <a:schemeClr val="accent2">
                    <a:lumMod val="60000"/>
                    <a:lumOff val="40000"/>
                  </a:schemeClr>
                </a:solidFill>
                <a:latin typeface="Avenir LT Roman"/>
              </a:rPr>
              <a:t>Resonance</a:t>
            </a:r>
            <a:endParaRPr lang="en-US" sz="2400" dirty="0">
              <a:solidFill>
                <a:schemeClr val="accent2">
                  <a:lumMod val="60000"/>
                  <a:lumOff val="40000"/>
                </a:schemeClr>
              </a:solidFill>
            </a:endParaRPr>
          </a:p>
        </p:txBody>
      </p:sp>
      <p:pic>
        <p:nvPicPr>
          <p:cNvPr id="9" name="Picture 8"/>
          <p:cNvPicPr>
            <a:picLocks noChangeAspect="1"/>
          </p:cNvPicPr>
          <p:nvPr/>
        </p:nvPicPr>
        <p:blipFill>
          <a:blip r:embed="rId2"/>
          <a:stretch>
            <a:fillRect/>
          </a:stretch>
        </p:blipFill>
        <p:spPr>
          <a:xfrm>
            <a:off x="6424612" y="4976812"/>
            <a:ext cx="4600575" cy="1476375"/>
          </a:xfrm>
          <a:prstGeom prst="rect">
            <a:avLst/>
          </a:prstGeom>
        </p:spPr>
      </p:pic>
      <p:sp>
        <p:nvSpPr>
          <p:cNvPr id="8" name="Rounded Rectangle 7"/>
          <p:cNvSpPr/>
          <p:nvPr/>
        </p:nvSpPr>
        <p:spPr>
          <a:xfrm>
            <a:off x="10149940" y="433446"/>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409</a:t>
            </a:r>
          </a:p>
        </p:txBody>
      </p:sp>
      <p:sp>
        <p:nvSpPr>
          <p:cNvPr id="2" name="Rectangle 1"/>
          <p:cNvSpPr/>
          <p:nvPr/>
        </p:nvSpPr>
        <p:spPr>
          <a:xfrm>
            <a:off x="497990" y="5930920"/>
            <a:ext cx="5926622" cy="369332"/>
          </a:xfrm>
          <a:prstGeom prst="rect">
            <a:avLst/>
          </a:prstGeom>
        </p:spPr>
        <p:txBody>
          <a:bodyPr wrap="none">
            <a:spAutoFit/>
          </a:bodyPr>
          <a:lstStyle/>
          <a:p>
            <a:r>
              <a:rPr lang="en-US" dirty="0">
                <a:hlinkClick r:id="rId3"/>
              </a:rPr>
              <a:t>https://www.youtube.com/watch?v=wvJAgrUBF4w</a:t>
            </a:r>
            <a:endParaRPr lang="en-US" dirty="0"/>
          </a:p>
        </p:txBody>
      </p:sp>
    </p:spTree>
    <p:extLst>
      <p:ext uri="{BB962C8B-B14F-4D97-AF65-F5344CB8AC3E}">
        <p14:creationId xmlns:p14="http://schemas.microsoft.com/office/powerpoint/2010/main" val="3075108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49" y="243959"/>
            <a:ext cx="3699218" cy="584775"/>
          </a:xfrm>
          <a:prstGeom prst="rect">
            <a:avLst/>
          </a:prstGeom>
        </p:spPr>
        <p:txBody>
          <a:bodyPr wrap="none">
            <a:spAutoFit/>
          </a:bodyPr>
          <a:lstStyle/>
          <a:p>
            <a:pPr fontAlgn="base"/>
            <a:r>
              <a:rPr lang="en-US" sz="3200" b="1" dirty="0">
                <a:solidFill>
                  <a:schemeClr val="bg1"/>
                </a:solidFill>
                <a:latin typeface="AvenirLTW01"/>
              </a:rPr>
              <a:t>Wave Interference</a:t>
            </a:r>
            <a:endParaRPr lang="en-US" sz="3200" b="1" i="0" dirty="0">
              <a:solidFill>
                <a:schemeClr val="bg1"/>
              </a:solidFill>
              <a:effectLst/>
              <a:latin typeface="AvenirLTW01"/>
            </a:endParaRPr>
          </a:p>
        </p:txBody>
      </p:sp>
      <p:sp>
        <p:nvSpPr>
          <p:cNvPr id="5" name="Rectangle 4"/>
          <p:cNvSpPr/>
          <p:nvPr/>
        </p:nvSpPr>
        <p:spPr>
          <a:xfrm>
            <a:off x="2476500" y="1021020"/>
            <a:ext cx="1744388" cy="461665"/>
          </a:xfrm>
          <a:prstGeom prst="rect">
            <a:avLst/>
          </a:prstGeom>
        </p:spPr>
        <p:txBody>
          <a:bodyPr wrap="none">
            <a:spAutoFit/>
          </a:bodyPr>
          <a:lstStyle/>
          <a:p>
            <a:r>
              <a:rPr lang="en-US" sz="2400" dirty="0">
                <a:solidFill>
                  <a:schemeClr val="accent2">
                    <a:lumMod val="60000"/>
                    <a:lumOff val="40000"/>
                  </a:schemeClr>
                </a:solidFill>
                <a:latin typeface="Avenir LT Roman"/>
              </a:rPr>
              <a:t>Resonance</a:t>
            </a:r>
            <a:endParaRPr lang="en-US" sz="2400" dirty="0">
              <a:solidFill>
                <a:schemeClr val="accent2">
                  <a:lumMod val="60000"/>
                  <a:lumOff val="40000"/>
                </a:schemeClr>
              </a:solidFill>
            </a:endParaRPr>
          </a:p>
        </p:txBody>
      </p:sp>
      <p:sp>
        <p:nvSpPr>
          <p:cNvPr id="6" name="Rectangle 5"/>
          <p:cNvSpPr/>
          <p:nvPr/>
        </p:nvSpPr>
        <p:spPr>
          <a:xfrm>
            <a:off x="542925" y="2027188"/>
            <a:ext cx="5524500" cy="3139321"/>
          </a:xfrm>
          <a:prstGeom prst="rect">
            <a:avLst/>
          </a:prstGeom>
        </p:spPr>
        <p:txBody>
          <a:bodyPr wrap="square">
            <a:spAutoFit/>
          </a:bodyPr>
          <a:lstStyle/>
          <a:p>
            <a:r>
              <a:rPr lang="en-US" dirty="0">
                <a:solidFill>
                  <a:schemeClr val="accent2">
                    <a:lumMod val="60000"/>
                    <a:lumOff val="40000"/>
                  </a:schemeClr>
                </a:solidFill>
                <a:latin typeface="AvenirLTW01"/>
              </a:rPr>
              <a:t>Understanding the resonance of different materials is also useful for people who build guitars, violins, or other wood-based stringed instruments.</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 If the wood in a guitar, such as the one in </a:t>
            </a:r>
            <a:r>
              <a:rPr lang="en-US" b="1" dirty="0">
                <a:solidFill>
                  <a:schemeClr val="accent2">
                    <a:lumMod val="60000"/>
                    <a:lumOff val="40000"/>
                  </a:schemeClr>
                </a:solidFill>
                <a:latin typeface="AvenirLTW01"/>
              </a:rPr>
              <a:t>Figure 7</a:t>
            </a:r>
            <a:r>
              <a:rPr lang="en-US" dirty="0">
                <a:solidFill>
                  <a:schemeClr val="accent2">
                    <a:lumMod val="60000"/>
                    <a:lumOff val="40000"/>
                  </a:schemeClr>
                </a:solidFill>
                <a:latin typeface="AvenirLTW01"/>
              </a:rPr>
              <a:t>, resonates too much with a certain note, it may sound too loud when that particular note is struck. </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Likewise, if the wood does not resonate with any particular note, the instrument may lack volume or “presence” and sound dull.</a:t>
            </a:r>
            <a:endParaRPr lang="en-US" dirty="0">
              <a:solidFill>
                <a:schemeClr val="accent2">
                  <a:lumMod val="60000"/>
                  <a:lumOff val="40000"/>
                </a:schemeClr>
              </a:solidFill>
            </a:endParaRPr>
          </a:p>
        </p:txBody>
      </p:sp>
      <p:sp>
        <p:nvSpPr>
          <p:cNvPr id="7" name="Rectangle 6"/>
          <p:cNvSpPr/>
          <p:nvPr/>
        </p:nvSpPr>
        <p:spPr>
          <a:xfrm>
            <a:off x="5972176" y="243959"/>
            <a:ext cx="5943600" cy="1200329"/>
          </a:xfrm>
          <a:prstGeom prst="rect">
            <a:avLst/>
          </a:prstGeom>
        </p:spPr>
        <p:txBody>
          <a:bodyPr wrap="square">
            <a:spAutoFit/>
          </a:bodyPr>
          <a:lstStyle/>
          <a:p>
            <a:pPr fontAlgn="base"/>
            <a:r>
              <a:rPr lang="en-US" b="1" dirty="0">
                <a:solidFill>
                  <a:srgbClr val="1D42A5"/>
                </a:solidFill>
                <a:latin typeface="inherit"/>
              </a:rPr>
              <a:t>Musical Resonance</a:t>
            </a:r>
            <a:r>
              <a:rPr lang="en-US" b="1" dirty="0"/>
              <a:t> </a:t>
            </a:r>
            <a:r>
              <a:rPr lang="en-US" b="1" dirty="0">
                <a:solidFill>
                  <a:srgbClr val="7030A0"/>
                </a:solidFill>
                <a:latin typeface="inherit"/>
              </a:rPr>
              <a:t>Figure 7</a:t>
            </a:r>
            <a:endParaRPr lang="en-US" b="1" dirty="0">
              <a:solidFill>
                <a:srgbClr val="7030A0"/>
              </a:solidFill>
            </a:endParaRPr>
          </a:p>
          <a:p>
            <a:pPr fontAlgn="base"/>
            <a:r>
              <a:rPr lang="en-US" dirty="0">
                <a:solidFill>
                  <a:srgbClr val="7030A0"/>
                </a:solidFill>
                <a:latin typeface="inherit"/>
              </a:rPr>
              <a:t>The types of wood and construction techniques used to make a guitar affect aspects of its sound, including its resonance</a:t>
            </a:r>
            <a:r>
              <a:rPr lang="en-US" dirty="0">
                <a:solidFill>
                  <a:srgbClr val="000000"/>
                </a:solidFill>
                <a:latin typeface="inherit"/>
              </a:rPr>
              <a:t>.</a:t>
            </a:r>
            <a:endParaRPr lang="en-US" b="0" i="0" dirty="0">
              <a:solidFill>
                <a:srgbClr val="000000"/>
              </a:solidFill>
              <a:effectLst/>
              <a:latin typeface="inherit"/>
            </a:endParaRPr>
          </a:p>
        </p:txBody>
      </p:sp>
      <p:pic>
        <p:nvPicPr>
          <p:cNvPr id="8" name="Picture 7"/>
          <p:cNvPicPr>
            <a:picLocks noChangeAspect="1"/>
          </p:cNvPicPr>
          <p:nvPr/>
        </p:nvPicPr>
        <p:blipFill>
          <a:blip r:embed="rId2"/>
          <a:stretch>
            <a:fillRect/>
          </a:stretch>
        </p:blipFill>
        <p:spPr>
          <a:xfrm>
            <a:off x="5972175" y="1687770"/>
            <a:ext cx="5686425" cy="4827330"/>
          </a:xfrm>
          <a:prstGeom prst="rect">
            <a:avLst/>
          </a:prstGeom>
        </p:spPr>
      </p:pic>
      <p:sp>
        <p:nvSpPr>
          <p:cNvPr id="9" name="Rounded Rectangle 8"/>
          <p:cNvSpPr/>
          <p:nvPr/>
        </p:nvSpPr>
        <p:spPr>
          <a:xfrm>
            <a:off x="10264240" y="243959"/>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409</a:t>
            </a:r>
          </a:p>
        </p:txBody>
      </p:sp>
    </p:spTree>
    <p:extLst>
      <p:ext uri="{BB962C8B-B14F-4D97-AF65-F5344CB8AC3E}">
        <p14:creationId xmlns:p14="http://schemas.microsoft.com/office/powerpoint/2010/main" val="205417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922" y="1470062"/>
            <a:ext cx="6096000" cy="2585323"/>
          </a:xfrm>
          <a:prstGeom prst="rect">
            <a:avLst/>
          </a:prstGeom>
        </p:spPr>
        <p:txBody>
          <a:bodyPr>
            <a:spAutoFit/>
          </a:bodyPr>
          <a:lstStyle/>
          <a:p>
            <a:r>
              <a:rPr lang="en-US" dirty="0">
                <a:solidFill>
                  <a:schemeClr val="accent2">
                    <a:lumMod val="60000"/>
                    <a:lumOff val="40000"/>
                  </a:schemeClr>
                </a:solidFill>
                <a:latin typeface="AvenirLTW01"/>
              </a:rPr>
              <a:t>If you’ve ever been to the beach, you’ve seen how different kinds of waves move. Some ocean waves crash into rocks or piers, while others reach the shore smoothly.</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Rays of sunlight hit the surface of the water, and some bounce off while others pass through.</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In general, when waves encounter different media, they are either reflected, transmitted, or absorbed.</a:t>
            </a:r>
            <a:endParaRPr lang="en-US" dirty="0">
              <a:solidFill>
                <a:schemeClr val="accent2">
                  <a:lumMod val="60000"/>
                  <a:lumOff val="40000"/>
                </a:schemeClr>
              </a:solidFill>
            </a:endParaRPr>
          </a:p>
        </p:txBody>
      </p:sp>
      <p:sp>
        <p:nvSpPr>
          <p:cNvPr id="6" name="Rectangle 5"/>
          <p:cNvSpPr/>
          <p:nvPr/>
        </p:nvSpPr>
        <p:spPr>
          <a:xfrm>
            <a:off x="-86627" y="195030"/>
            <a:ext cx="7657033" cy="584775"/>
          </a:xfrm>
          <a:prstGeom prst="rect">
            <a:avLst/>
          </a:prstGeom>
        </p:spPr>
        <p:txBody>
          <a:bodyPr wrap="none">
            <a:spAutoFit/>
          </a:bodyPr>
          <a:lstStyle/>
          <a:p>
            <a:pPr fontAlgn="base"/>
            <a:r>
              <a:rPr lang="en-US" sz="3200" b="1" dirty="0">
                <a:solidFill>
                  <a:schemeClr val="bg1"/>
                </a:solidFill>
                <a:latin typeface="AvenirLTW01"/>
              </a:rPr>
              <a:t>Reflection, Refraction</a:t>
            </a:r>
            <a:r>
              <a:rPr lang="en-US" sz="3200" b="1" dirty="0">
                <a:solidFill>
                  <a:schemeClr val="accent2">
                    <a:lumMod val="60000"/>
                    <a:lumOff val="40000"/>
                  </a:schemeClr>
                </a:solidFill>
                <a:latin typeface="AvenirLTW01"/>
              </a:rPr>
              <a:t>, and Absorption</a:t>
            </a:r>
            <a:endParaRPr lang="en-US" sz="3200" b="1" i="0" dirty="0">
              <a:solidFill>
                <a:schemeClr val="accent2">
                  <a:lumMod val="60000"/>
                  <a:lumOff val="40000"/>
                </a:schemeClr>
              </a:solidFill>
              <a:effectLst/>
              <a:latin typeface="AvenirLTW01"/>
            </a:endParaRPr>
          </a:p>
        </p:txBody>
      </p:sp>
      <p:pic>
        <p:nvPicPr>
          <p:cNvPr id="3" name="Picture 2"/>
          <p:cNvPicPr>
            <a:picLocks noChangeAspect="1"/>
          </p:cNvPicPr>
          <p:nvPr/>
        </p:nvPicPr>
        <p:blipFill>
          <a:blip r:embed="rId2"/>
          <a:stretch>
            <a:fillRect/>
          </a:stretch>
        </p:blipFill>
        <p:spPr>
          <a:xfrm>
            <a:off x="6217920" y="779804"/>
            <a:ext cx="5496025" cy="5938629"/>
          </a:xfrm>
          <a:prstGeom prst="rect">
            <a:avLst/>
          </a:prstGeom>
        </p:spPr>
      </p:pic>
      <p:pic>
        <p:nvPicPr>
          <p:cNvPr id="4" name="Picture 3"/>
          <p:cNvPicPr>
            <a:picLocks noChangeAspect="1"/>
          </p:cNvPicPr>
          <p:nvPr/>
        </p:nvPicPr>
        <p:blipFill>
          <a:blip r:embed="rId3"/>
          <a:stretch>
            <a:fillRect/>
          </a:stretch>
        </p:blipFill>
        <p:spPr>
          <a:xfrm>
            <a:off x="198922" y="4555958"/>
            <a:ext cx="5499234" cy="2046973"/>
          </a:xfrm>
          <a:prstGeom prst="rect">
            <a:avLst/>
          </a:prstGeom>
        </p:spPr>
      </p:pic>
      <p:sp>
        <p:nvSpPr>
          <p:cNvPr id="7" name="Rounded Rectangle 6"/>
          <p:cNvSpPr/>
          <p:nvPr/>
        </p:nvSpPr>
        <p:spPr>
          <a:xfrm>
            <a:off x="10270156" y="287392"/>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403</a:t>
            </a:r>
          </a:p>
        </p:txBody>
      </p:sp>
    </p:spTree>
    <p:extLst>
      <p:ext uri="{BB962C8B-B14F-4D97-AF65-F5344CB8AC3E}">
        <p14:creationId xmlns:p14="http://schemas.microsoft.com/office/powerpoint/2010/main" val="3430133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7425" y="1266825"/>
            <a:ext cx="6858000" cy="5505450"/>
          </a:xfrm>
          <a:prstGeom prst="rect">
            <a:avLst/>
          </a:prstGeom>
        </p:spPr>
      </p:pic>
      <p:pic>
        <p:nvPicPr>
          <p:cNvPr id="5" name="Picture 4"/>
          <p:cNvPicPr>
            <a:picLocks noChangeAspect="1"/>
          </p:cNvPicPr>
          <p:nvPr/>
        </p:nvPicPr>
        <p:blipFill>
          <a:blip r:embed="rId3"/>
          <a:stretch>
            <a:fillRect/>
          </a:stretch>
        </p:blipFill>
        <p:spPr>
          <a:xfrm>
            <a:off x="2457450" y="333375"/>
            <a:ext cx="6724650" cy="790575"/>
          </a:xfrm>
          <a:prstGeom prst="rect">
            <a:avLst/>
          </a:prstGeom>
        </p:spPr>
      </p:pic>
      <p:sp>
        <p:nvSpPr>
          <p:cNvPr id="6" name="Rounded Rectangle 5"/>
          <p:cNvSpPr/>
          <p:nvPr/>
        </p:nvSpPr>
        <p:spPr>
          <a:xfrm>
            <a:off x="9759415" y="333375"/>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410</a:t>
            </a:r>
          </a:p>
        </p:txBody>
      </p:sp>
    </p:spTree>
    <p:extLst>
      <p:ext uri="{BB962C8B-B14F-4D97-AF65-F5344CB8AC3E}">
        <p14:creationId xmlns:p14="http://schemas.microsoft.com/office/powerpoint/2010/main" val="136048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0727330">
            <a:off x="3714749" y="1990726"/>
            <a:ext cx="3771900" cy="2811780"/>
          </a:xfrm>
          <a:prstGeom prst="rect">
            <a:avLst/>
          </a:prstGeom>
        </p:spPr>
      </p:pic>
    </p:spTree>
    <p:extLst>
      <p:ext uri="{BB962C8B-B14F-4D97-AF65-F5344CB8AC3E}">
        <p14:creationId xmlns:p14="http://schemas.microsoft.com/office/powerpoint/2010/main" val="2671274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451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1381" y="185405"/>
            <a:ext cx="7657033" cy="584775"/>
          </a:xfrm>
          <a:prstGeom prst="rect">
            <a:avLst/>
          </a:prstGeom>
        </p:spPr>
        <p:txBody>
          <a:bodyPr wrap="none">
            <a:spAutoFit/>
          </a:bodyPr>
          <a:lstStyle/>
          <a:p>
            <a:pPr fontAlgn="base"/>
            <a:r>
              <a:rPr lang="en-US" sz="3200" b="1" dirty="0">
                <a:solidFill>
                  <a:schemeClr val="bg1"/>
                </a:solidFill>
                <a:latin typeface="AvenirLTW01"/>
              </a:rPr>
              <a:t>Reflection, Refraction</a:t>
            </a:r>
            <a:r>
              <a:rPr lang="en-US" sz="3200" b="1" dirty="0">
                <a:solidFill>
                  <a:schemeClr val="accent2">
                    <a:lumMod val="60000"/>
                    <a:lumOff val="40000"/>
                  </a:schemeClr>
                </a:solidFill>
                <a:latin typeface="AvenirLTW01"/>
              </a:rPr>
              <a:t>, and Absorption</a:t>
            </a:r>
            <a:endParaRPr lang="en-US" sz="3200" b="1" i="0" dirty="0">
              <a:solidFill>
                <a:schemeClr val="accent2">
                  <a:lumMod val="60000"/>
                  <a:lumOff val="40000"/>
                </a:schemeClr>
              </a:solidFill>
              <a:effectLst/>
              <a:latin typeface="AvenirLTW01"/>
            </a:endParaRPr>
          </a:p>
        </p:txBody>
      </p:sp>
      <p:sp>
        <p:nvSpPr>
          <p:cNvPr id="10" name="Rectangle 9"/>
          <p:cNvSpPr/>
          <p:nvPr/>
        </p:nvSpPr>
        <p:spPr>
          <a:xfrm>
            <a:off x="141172" y="2757713"/>
            <a:ext cx="6096000" cy="1754326"/>
          </a:xfrm>
          <a:prstGeom prst="rect">
            <a:avLst/>
          </a:prstGeom>
        </p:spPr>
        <p:txBody>
          <a:bodyPr>
            <a:spAutoFit/>
          </a:bodyPr>
          <a:lstStyle/>
          <a:p>
            <a:pPr fontAlgn="base"/>
            <a:endParaRPr lang="en-US" b="1" dirty="0"/>
          </a:p>
          <a:p>
            <a:pPr fontAlgn="base"/>
            <a:endParaRPr lang="en-US" b="1" dirty="0"/>
          </a:p>
          <a:p>
            <a:pPr fontAlgn="base"/>
            <a:r>
              <a:rPr lang="en-US" dirty="0">
                <a:solidFill>
                  <a:srgbClr val="000000"/>
                </a:solidFill>
                <a:latin typeface="AvenirLTW01"/>
              </a:rPr>
              <a:t> </a:t>
            </a:r>
            <a:r>
              <a:rPr lang="en-US" dirty="0">
                <a:solidFill>
                  <a:schemeClr val="accent1"/>
                </a:solidFill>
                <a:latin typeface="AvenirLTW01"/>
              </a:rPr>
              <a:t>Some waves are completely blocked by an obstruction, but their energy is not absorbed or converted to another form of energy. These types of waves bounce off, or reflect from, those obstructions.</a:t>
            </a:r>
          </a:p>
        </p:txBody>
      </p:sp>
      <p:sp>
        <p:nvSpPr>
          <p:cNvPr id="11" name="Rectangle 10"/>
          <p:cNvSpPr/>
          <p:nvPr/>
        </p:nvSpPr>
        <p:spPr>
          <a:xfrm>
            <a:off x="221381" y="1302281"/>
            <a:ext cx="6015791" cy="1477328"/>
          </a:xfrm>
          <a:prstGeom prst="rect">
            <a:avLst/>
          </a:prstGeom>
        </p:spPr>
        <p:txBody>
          <a:bodyPr wrap="square">
            <a:spAutoFit/>
          </a:bodyPr>
          <a:lstStyle/>
          <a:p>
            <a:pPr fontAlgn="base"/>
            <a:endParaRPr lang="en-US" b="1" dirty="0"/>
          </a:p>
          <a:p>
            <a:pPr fontAlgn="base"/>
            <a:endParaRPr lang="en-US" b="1" dirty="0"/>
          </a:p>
          <a:p>
            <a:pPr fontAlgn="base"/>
            <a:r>
              <a:rPr lang="en-US" b="1" dirty="0"/>
              <a:t>Reflection - </a:t>
            </a:r>
            <a:r>
              <a:rPr lang="en-US" b="1" dirty="0">
                <a:solidFill>
                  <a:schemeClr val="accent2"/>
                </a:solidFill>
              </a:rPr>
              <a:t>The bouncing back of an object or a wave when it hits a surface through which it cannot pass.</a:t>
            </a:r>
          </a:p>
        </p:txBody>
      </p:sp>
      <p:pic>
        <p:nvPicPr>
          <p:cNvPr id="12" name="Picture 11"/>
          <p:cNvPicPr>
            <a:picLocks noChangeAspect="1"/>
          </p:cNvPicPr>
          <p:nvPr/>
        </p:nvPicPr>
        <p:blipFill>
          <a:blip r:embed="rId2"/>
          <a:stretch>
            <a:fillRect/>
          </a:stretch>
        </p:blipFill>
        <p:spPr>
          <a:xfrm>
            <a:off x="6073340" y="770180"/>
            <a:ext cx="5938988" cy="582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5"/>
          <p:cNvSpPr/>
          <p:nvPr/>
        </p:nvSpPr>
        <p:spPr>
          <a:xfrm>
            <a:off x="10453036" y="185405"/>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403</a:t>
            </a:r>
          </a:p>
        </p:txBody>
      </p:sp>
      <p:sp>
        <p:nvSpPr>
          <p:cNvPr id="8" name="Rectangle 7"/>
          <p:cNvSpPr/>
          <p:nvPr/>
        </p:nvSpPr>
        <p:spPr>
          <a:xfrm>
            <a:off x="1810727" y="5443480"/>
            <a:ext cx="6067687" cy="369332"/>
          </a:xfrm>
          <a:prstGeom prst="rect">
            <a:avLst/>
          </a:prstGeom>
        </p:spPr>
        <p:txBody>
          <a:bodyPr wrap="none">
            <a:spAutoFit/>
          </a:bodyPr>
          <a:lstStyle/>
          <a:p>
            <a:r>
              <a:rPr lang="en-US" dirty="0">
                <a:hlinkClick r:id="rId3"/>
              </a:rPr>
              <a:t>https://www.youtube.com/watch?v=skGmQC87Bvg</a:t>
            </a:r>
            <a:endParaRPr lang="en-US" dirty="0"/>
          </a:p>
        </p:txBody>
      </p:sp>
    </p:spTree>
    <p:extLst>
      <p:ext uri="{BB962C8B-B14F-4D97-AF65-F5344CB8AC3E}">
        <p14:creationId xmlns:p14="http://schemas.microsoft.com/office/powerpoint/2010/main" val="389561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93819" y="770179"/>
            <a:ext cx="4908883" cy="5226359"/>
          </a:xfrm>
          <a:prstGeom prst="rect">
            <a:avLst/>
          </a:prstGeom>
        </p:spPr>
      </p:pic>
      <p:sp>
        <p:nvSpPr>
          <p:cNvPr id="5" name="Rectangle 4"/>
          <p:cNvSpPr/>
          <p:nvPr/>
        </p:nvSpPr>
        <p:spPr>
          <a:xfrm>
            <a:off x="221381" y="1245457"/>
            <a:ext cx="6096000" cy="3970318"/>
          </a:xfrm>
          <a:prstGeom prst="rect">
            <a:avLst/>
          </a:prstGeom>
        </p:spPr>
        <p:txBody>
          <a:bodyPr>
            <a:spAutoFit/>
          </a:bodyPr>
          <a:lstStyle/>
          <a:p>
            <a:pPr fontAlgn="base"/>
            <a:r>
              <a:rPr lang="en-US" dirty="0">
                <a:solidFill>
                  <a:srgbClr val="000000"/>
                </a:solidFill>
                <a:latin typeface="AvenirLTW01"/>
              </a:rPr>
              <a:t>.</a:t>
            </a:r>
            <a:r>
              <a:rPr lang="en-US" b="1" dirty="0"/>
              <a:t> </a:t>
            </a:r>
          </a:p>
          <a:p>
            <a:pPr fontAlgn="base"/>
            <a:endParaRPr lang="en-US" dirty="0">
              <a:solidFill>
                <a:srgbClr val="000000"/>
              </a:solidFill>
              <a:latin typeface="AvenirLTW01"/>
            </a:endParaRPr>
          </a:p>
          <a:p>
            <a:pPr fontAlgn="base"/>
            <a:r>
              <a:rPr lang="en-US" dirty="0">
                <a:solidFill>
                  <a:srgbClr val="000000"/>
                </a:solidFill>
                <a:latin typeface="AvenirLTW01"/>
              </a:rPr>
              <a:t> </a:t>
            </a:r>
            <a:r>
              <a:rPr lang="en-US" dirty="0">
                <a:solidFill>
                  <a:schemeClr val="accent4"/>
                </a:solidFill>
                <a:latin typeface="AvenirLTW01"/>
              </a:rPr>
              <a:t>In a </a:t>
            </a:r>
            <a:r>
              <a:rPr lang="en-US" b="1" u="sng" dirty="0">
                <a:solidFill>
                  <a:schemeClr val="accent4"/>
                </a:solidFill>
                <a:latin typeface="inherit"/>
                <a:hlinkClick r:id="rId3"/>
              </a:rPr>
              <a:t>reflection</a:t>
            </a:r>
            <a:r>
              <a:rPr lang="en-US" dirty="0">
                <a:solidFill>
                  <a:schemeClr val="accent4"/>
                </a:solidFill>
                <a:latin typeface="AvenirLTW01"/>
              </a:rPr>
              <a:t>, the wave bounces off and heads in a different direction. The law of reflection states that the angle of incidence equals the angle of reflection.</a:t>
            </a:r>
          </a:p>
          <a:p>
            <a:pPr fontAlgn="base"/>
            <a:endParaRPr lang="en-US" dirty="0">
              <a:solidFill>
                <a:schemeClr val="accent4"/>
              </a:solidFill>
              <a:latin typeface="AvenirLTW01"/>
            </a:endParaRPr>
          </a:p>
          <a:p>
            <a:pPr fontAlgn="base"/>
            <a:r>
              <a:rPr lang="en-US" dirty="0">
                <a:solidFill>
                  <a:schemeClr val="accent4"/>
                </a:solidFill>
                <a:latin typeface="AvenirLTW01"/>
              </a:rPr>
              <a:t>This means that the angle at which the wave strikes the material will match the angle at which the reflected wave bounces off that material, as shown in </a:t>
            </a:r>
            <a:r>
              <a:rPr lang="en-US" b="1" dirty="0">
                <a:solidFill>
                  <a:schemeClr val="accent4"/>
                </a:solidFill>
                <a:latin typeface="inherit"/>
              </a:rPr>
              <a:t>Figure 2</a:t>
            </a:r>
            <a:r>
              <a:rPr lang="en-US" dirty="0">
                <a:solidFill>
                  <a:schemeClr val="accent4"/>
                </a:solidFill>
                <a:latin typeface="AvenirLTW01"/>
              </a:rPr>
              <a:t>. </a:t>
            </a:r>
          </a:p>
          <a:p>
            <a:pPr fontAlgn="base"/>
            <a:endParaRPr lang="en-US" dirty="0">
              <a:solidFill>
                <a:schemeClr val="accent4"/>
              </a:solidFill>
              <a:latin typeface="AvenirLTW01"/>
            </a:endParaRPr>
          </a:p>
          <a:p>
            <a:pPr fontAlgn="base"/>
            <a:r>
              <a:rPr lang="en-US" dirty="0">
                <a:solidFill>
                  <a:schemeClr val="accent4"/>
                </a:solidFill>
                <a:latin typeface="AvenirLTW01"/>
              </a:rPr>
              <a:t>Light reflecting from a mirror is the most familiar example of reflection. The echo of a voice from the walls of a canyon is another example</a:t>
            </a:r>
          </a:p>
          <a:p>
            <a:pPr fontAlgn="base"/>
            <a:endParaRPr lang="en-US" b="0" i="0" dirty="0">
              <a:solidFill>
                <a:srgbClr val="000000"/>
              </a:solidFill>
              <a:effectLst/>
              <a:latin typeface="AvenirLTW01"/>
            </a:endParaRPr>
          </a:p>
        </p:txBody>
      </p:sp>
      <p:sp>
        <p:nvSpPr>
          <p:cNvPr id="6" name="Rectangle 5"/>
          <p:cNvSpPr/>
          <p:nvPr/>
        </p:nvSpPr>
        <p:spPr>
          <a:xfrm>
            <a:off x="221381" y="185405"/>
            <a:ext cx="7657033" cy="584775"/>
          </a:xfrm>
          <a:prstGeom prst="rect">
            <a:avLst/>
          </a:prstGeom>
        </p:spPr>
        <p:txBody>
          <a:bodyPr wrap="none">
            <a:spAutoFit/>
          </a:bodyPr>
          <a:lstStyle/>
          <a:p>
            <a:pPr fontAlgn="base"/>
            <a:r>
              <a:rPr lang="en-US" sz="3200" b="1" dirty="0">
                <a:solidFill>
                  <a:schemeClr val="bg1"/>
                </a:solidFill>
                <a:latin typeface="AvenirLTW01"/>
              </a:rPr>
              <a:t>Reflection, Refraction</a:t>
            </a:r>
            <a:r>
              <a:rPr lang="en-US" sz="3200" b="1" dirty="0">
                <a:solidFill>
                  <a:schemeClr val="accent2">
                    <a:lumMod val="60000"/>
                    <a:lumOff val="40000"/>
                  </a:schemeClr>
                </a:solidFill>
                <a:latin typeface="AvenirLTW01"/>
              </a:rPr>
              <a:t>, and Absorption</a:t>
            </a:r>
            <a:endParaRPr lang="en-US" sz="3200" b="1" i="0" dirty="0">
              <a:solidFill>
                <a:schemeClr val="accent2">
                  <a:lumMod val="60000"/>
                  <a:lumOff val="40000"/>
                </a:schemeClr>
              </a:solidFill>
              <a:effectLst/>
              <a:latin typeface="AvenirLTW01"/>
            </a:endParaRPr>
          </a:p>
        </p:txBody>
      </p:sp>
      <p:sp>
        <p:nvSpPr>
          <p:cNvPr id="7" name="Rectangle 6"/>
          <p:cNvSpPr/>
          <p:nvPr/>
        </p:nvSpPr>
        <p:spPr>
          <a:xfrm>
            <a:off x="7878414" y="5855847"/>
            <a:ext cx="1672253" cy="369332"/>
          </a:xfrm>
          <a:prstGeom prst="rect">
            <a:avLst/>
          </a:prstGeom>
        </p:spPr>
        <p:txBody>
          <a:bodyPr wrap="none">
            <a:spAutoFit/>
          </a:bodyPr>
          <a:lstStyle/>
          <a:p>
            <a:pPr fontAlgn="base"/>
            <a:r>
              <a:rPr lang="en-US" sz="1200" dirty="0">
                <a:solidFill>
                  <a:schemeClr val="accent5"/>
                </a:solidFill>
                <a:latin typeface="AvenirLTW01"/>
              </a:rPr>
              <a:t>wave and the normal</a:t>
            </a:r>
            <a:r>
              <a:rPr lang="en-US" b="1" dirty="0">
                <a:solidFill>
                  <a:srgbClr val="000000"/>
                </a:solidFill>
                <a:latin typeface="AvenirLTW01"/>
              </a:rPr>
              <a:t>.</a:t>
            </a:r>
            <a:endParaRPr lang="en-US" b="1" dirty="0"/>
          </a:p>
        </p:txBody>
      </p:sp>
      <p:sp>
        <p:nvSpPr>
          <p:cNvPr id="8" name="Rounded Rectangle 7"/>
          <p:cNvSpPr/>
          <p:nvPr/>
        </p:nvSpPr>
        <p:spPr>
          <a:xfrm>
            <a:off x="10472286" y="141488"/>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403</a:t>
            </a:r>
          </a:p>
        </p:txBody>
      </p:sp>
    </p:spTree>
    <p:extLst>
      <p:ext uri="{BB962C8B-B14F-4D97-AF65-F5344CB8AC3E}">
        <p14:creationId xmlns:p14="http://schemas.microsoft.com/office/powerpoint/2010/main" val="239941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2851" y="1573457"/>
            <a:ext cx="6096000" cy="646331"/>
          </a:xfrm>
          <a:prstGeom prst="rect">
            <a:avLst/>
          </a:prstGeom>
        </p:spPr>
        <p:txBody>
          <a:bodyPr>
            <a:spAutoFit/>
          </a:bodyPr>
          <a:lstStyle/>
          <a:p>
            <a:r>
              <a:rPr lang="en-US" dirty="0">
                <a:solidFill>
                  <a:schemeClr val="accent1"/>
                </a:solidFill>
                <a:latin typeface="Avenir LT Roman"/>
              </a:rPr>
              <a:t>The bending of waves as they enter a new medium at an angle, caused by a change in speed.</a:t>
            </a:r>
            <a:endParaRPr lang="en-US" dirty="0">
              <a:solidFill>
                <a:schemeClr val="accent1"/>
              </a:solidFill>
            </a:endParaRPr>
          </a:p>
        </p:txBody>
      </p:sp>
      <p:sp>
        <p:nvSpPr>
          <p:cNvPr id="5" name="Rectangle 4"/>
          <p:cNvSpPr/>
          <p:nvPr/>
        </p:nvSpPr>
        <p:spPr>
          <a:xfrm>
            <a:off x="221381" y="185405"/>
            <a:ext cx="7657033" cy="584775"/>
          </a:xfrm>
          <a:prstGeom prst="rect">
            <a:avLst/>
          </a:prstGeom>
        </p:spPr>
        <p:txBody>
          <a:bodyPr wrap="none">
            <a:spAutoFit/>
          </a:bodyPr>
          <a:lstStyle/>
          <a:p>
            <a:pPr fontAlgn="base"/>
            <a:r>
              <a:rPr lang="en-US" sz="3200" b="1" dirty="0">
                <a:solidFill>
                  <a:schemeClr val="bg1"/>
                </a:solidFill>
                <a:latin typeface="AvenirLTW01"/>
              </a:rPr>
              <a:t>Reflection, Refraction</a:t>
            </a:r>
            <a:r>
              <a:rPr lang="en-US" sz="3200" b="1" dirty="0">
                <a:solidFill>
                  <a:schemeClr val="accent2">
                    <a:lumMod val="60000"/>
                    <a:lumOff val="40000"/>
                  </a:schemeClr>
                </a:solidFill>
                <a:latin typeface="AvenirLTW01"/>
              </a:rPr>
              <a:t>, and Absorption</a:t>
            </a:r>
            <a:endParaRPr lang="en-US" sz="3200" b="1" i="0" dirty="0">
              <a:solidFill>
                <a:schemeClr val="accent2">
                  <a:lumMod val="60000"/>
                  <a:lumOff val="40000"/>
                </a:schemeClr>
              </a:solidFill>
              <a:effectLst/>
              <a:latin typeface="AvenirLTW01"/>
            </a:endParaRPr>
          </a:p>
        </p:txBody>
      </p:sp>
      <p:sp>
        <p:nvSpPr>
          <p:cNvPr id="6" name="Rectangle 5"/>
          <p:cNvSpPr/>
          <p:nvPr/>
        </p:nvSpPr>
        <p:spPr>
          <a:xfrm>
            <a:off x="336884" y="1665791"/>
            <a:ext cx="1707519" cy="461665"/>
          </a:xfrm>
          <a:prstGeom prst="rect">
            <a:avLst/>
          </a:prstGeom>
        </p:spPr>
        <p:txBody>
          <a:bodyPr wrap="none">
            <a:spAutoFit/>
          </a:bodyPr>
          <a:lstStyle/>
          <a:p>
            <a:r>
              <a:rPr lang="en-US" sz="2400" b="1" dirty="0">
                <a:solidFill>
                  <a:schemeClr val="accent2">
                    <a:lumMod val="60000"/>
                    <a:lumOff val="40000"/>
                  </a:schemeClr>
                </a:solidFill>
                <a:latin typeface="AvenirLTW01"/>
              </a:rPr>
              <a:t>Refraction</a:t>
            </a:r>
            <a:endParaRPr lang="en-US" sz="2400" dirty="0">
              <a:solidFill>
                <a:schemeClr val="accent2">
                  <a:lumMod val="60000"/>
                  <a:lumOff val="40000"/>
                </a:schemeClr>
              </a:solidFill>
            </a:endParaRPr>
          </a:p>
        </p:txBody>
      </p:sp>
      <p:pic>
        <p:nvPicPr>
          <p:cNvPr id="7" name="Picture 6"/>
          <p:cNvPicPr>
            <a:picLocks noChangeAspect="1"/>
          </p:cNvPicPr>
          <p:nvPr/>
        </p:nvPicPr>
        <p:blipFill>
          <a:blip r:embed="rId2"/>
          <a:stretch>
            <a:fillRect/>
          </a:stretch>
        </p:blipFill>
        <p:spPr>
          <a:xfrm>
            <a:off x="6285298" y="2435924"/>
            <a:ext cx="4856396" cy="2896472"/>
          </a:xfrm>
          <a:prstGeom prst="rect">
            <a:avLst/>
          </a:prstGeom>
        </p:spPr>
      </p:pic>
      <p:sp>
        <p:nvSpPr>
          <p:cNvPr id="8" name="Rectangle 7"/>
          <p:cNvSpPr/>
          <p:nvPr/>
        </p:nvSpPr>
        <p:spPr>
          <a:xfrm>
            <a:off x="221381" y="3331483"/>
            <a:ext cx="5701363" cy="1477328"/>
          </a:xfrm>
          <a:prstGeom prst="rect">
            <a:avLst/>
          </a:prstGeom>
        </p:spPr>
        <p:txBody>
          <a:bodyPr wrap="square">
            <a:spAutoFit/>
          </a:bodyPr>
          <a:lstStyle/>
          <a:p>
            <a:pPr fontAlgn="base"/>
            <a:r>
              <a:rPr lang="en-US" dirty="0">
                <a:solidFill>
                  <a:srgbClr val="000000"/>
                </a:solidFill>
                <a:latin typeface="AvenirLTW01"/>
              </a:rPr>
              <a:t> </a:t>
            </a:r>
            <a:r>
              <a:rPr lang="en-US" dirty="0">
                <a:solidFill>
                  <a:schemeClr val="accent1"/>
                </a:solidFill>
                <a:latin typeface="AvenirLTW01"/>
              </a:rPr>
              <a:t>Imagine riding a bike down a smooth asphalt road. When you turn off the road onto a dirt path, the transition can be jarring. You might have to grip the handlebars hard to keep the bike going straight as each wheel is on a different surface.</a:t>
            </a:r>
            <a:endParaRPr lang="en-US" b="0" i="0" dirty="0">
              <a:solidFill>
                <a:schemeClr val="accent1"/>
              </a:solidFill>
              <a:effectLst/>
              <a:latin typeface="AvenirLTW01"/>
            </a:endParaRPr>
          </a:p>
        </p:txBody>
      </p:sp>
      <p:sp>
        <p:nvSpPr>
          <p:cNvPr id="9" name="Rounded Rectangle 8"/>
          <p:cNvSpPr/>
          <p:nvPr/>
        </p:nvSpPr>
        <p:spPr>
          <a:xfrm>
            <a:off x="10058400" y="185405"/>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403</a:t>
            </a:r>
          </a:p>
        </p:txBody>
      </p:sp>
    </p:spTree>
    <p:extLst>
      <p:ext uri="{BB962C8B-B14F-4D97-AF65-F5344CB8AC3E}">
        <p14:creationId xmlns:p14="http://schemas.microsoft.com/office/powerpoint/2010/main" val="183767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06" y="128255"/>
            <a:ext cx="7657033" cy="584775"/>
          </a:xfrm>
          <a:prstGeom prst="rect">
            <a:avLst/>
          </a:prstGeom>
        </p:spPr>
        <p:txBody>
          <a:bodyPr wrap="none">
            <a:spAutoFit/>
          </a:bodyPr>
          <a:lstStyle/>
          <a:p>
            <a:pPr fontAlgn="base"/>
            <a:r>
              <a:rPr lang="en-US" sz="3200" b="1" dirty="0">
                <a:solidFill>
                  <a:schemeClr val="bg1"/>
                </a:solidFill>
                <a:latin typeface="AvenirLTW01"/>
              </a:rPr>
              <a:t>Reflection, Refraction</a:t>
            </a:r>
            <a:r>
              <a:rPr lang="en-US" sz="3200" b="1" dirty="0">
                <a:solidFill>
                  <a:schemeClr val="accent2">
                    <a:lumMod val="60000"/>
                    <a:lumOff val="40000"/>
                  </a:schemeClr>
                </a:solidFill>
                <a:latin typeface="AvenirLTW01"/>
              </a:rPr>
              <a:t>, and Absorption</a:t>
            </a:r>
            <a:endParaRPr lang="en-US" sz="3200" b="1" i="0" dirty="0">
              <a:solidFill>
                <a:schemeClr val="accent2">
                  <a:lumMod val="60000"/>
                  <a:lumOff val="40000"/>
                </a:schemeClr>
              </a:solidFill>
              <a:effectLst/>
              <a:latin typeface="AvenirLTW01"/>
            </a:endParaRPr>
          </a:p>
        </p:txBody>
      </p:sp>
      <p:sp>
        <p:nvSpPr>
          <p:cNvPr id="5" name="Rectangle 4"/>
          <p:cNvSpPr/>
          <p:nvPr/>
        </p:nvSpPr>
        <p:spPr>
          <a:xfrm>
            <a:off x="154706" y="1493014"/>
            <a:ext cx="6096000" cy="4616648"/>
          </a:xfrm>
          <a:prstGeom prst="rect">
            <a:avLst/>
          </a:prstGeom>
        </p:spPr>
        <p:txBody>
          <a:bodyPr>
            <a:spAutoFit/>
          </a:bodyPr>
          <a:lstStyle/>
          <a:p>
            <a:pPr fontAlgn="base"/>
            <a:r>
              <a:rPr lang="en-US" sz="2400" dirty="0">
                <a:solidFill>
                  <a:schemeClr val="accent1"/>
                </a:solidFill>
                <a:latin typeface="AvenirLTW01"/>
              </a:rPr>
              <a:t>Refraction</a:t>
            </a:r>
            <a:r>
              <a:rPr lang="en-US" dirty="0">
                <a:solidFill>
                  <a:srgbClr val="000000"/>
                </a:solidFill>
                <a:latin typeface="AvenirLTW01"/>
              </a:rPr>
              <a:t>  </a:t>
            </a:r>
            <a:r>
              <a:rPr lang="en-US" dirty="0">
                <a:solidFill>
                  <a:schemeClr val="accent2">
                    <a:lumMod val="60000"/>
                    <a:lumOff val="40000"/>
                  </a:schemeClr>
                </a:solidFill>
                <a:latin typeface="AvenirLTW01"/>
              </a:rPr>
              <a:t>When light waves are </a:t>
            </a:r>
            <a:r>
              <a:rPr lang="en-US" b="1" u="sng" dirty="0">
                <a:solidFill>
                  <a:schemeClr val="accent2">
                    <a:lumMod val="60000"/>
                    <a:lumOff val="40000"/>
                  </a:schemeClr>
                </a:solidFill>
                <a:latin typeface="inherit"/>
                <a:hlinkClick r:id="rId2"/>
              </a:rPr>
              <a:t>transmitted</a:t>
            </a:r>
            <a:r>
              <a:rPr lang="en-US" dirty="0">
                <a:solidFill>
                  <a:schemeClr val="accent2">
                    <a:lumMod val="60000"/>
                    <a:lumOff val="40000"/>
                  </a:schemeClr>
                </a:solidFill>
                <a:latin typeface="AvenirLTW01"/>
              </a:rPr>
              <a:t> from one medium into another, they also bend in different directions. </a:t>
            </a:r>
          </a:p>
          <a:p>
            <a:pPr fontAlgn="base"/>
            <a:endParaRPr lang="en-US" dirty="0">
              <a:solidFill>
                <a:schemeClr val="accent2">
                  <a:lumMod val="60000"/>
                  <a:lumOff val="40000"/>
                </a:schemeClr>
              </a:solidFill>
              <a:latin typeface="AvenirLTW01"/>
            </a:endParaRPr>
          </a:p>
          <a:p>
            <a:pPr fontAlgn="base"/>
            <a:r>
              <a:rPr lang="en-US" dirty="0">
                <a:solidFill>
                  <a:schemeClr val="accent2">
                    <a:lumMod val="60000"/>
                    <a:lumOff val="40000"/>
                  </a:schemeClr>
                </a:solidFill>
                <a:latin typeface="AvenirLTW01"/>
              </a:rPr>
              <a:t>This bending is due to </a:t>
            </a:r>
            <a:r>
              <a:rPr lang="en-US" b="1" u="sng" dirty="0">
                <a:solidFill>
                  <a:schemeClr val="accent2">
                    <a:lumMod val="60000"/>
                    <a:lumOff val="40000"/>
                  </a:schemeClr>
                </a:solidFill>
                <a:latin typeface="inherit"/>
                <a:hlinkClick r:id="rId3"/>
              </a:rPr>
              <a:t>refraction</a:t>
            </a:r>
            <a:r>
              <a:rPr lang="en-US" dirty="0">
                <a:solidFill>
                  <a:schemeClr val="accent2">
                    <a:lumMod val="60000"/>
                    <a:lumOff val="40000"/>
                  </a:schemeClr>
                </a:solidFill>
                <a:latin typeface="AvenirLTW01"/>
              </a:rPr>
              <a:t>, or the bending of waves due to a change in speed.</a:t>
            </a:r>
          </a:p>
          <a:p>
            <a:pPr fontAlgn="base"/>
            <a:endParaRPr lang="en-US" dirty="0">
              <a:solidFill>
                <a:schemeClr val="accent2">
                  <a:lumMod val="60000"/>
                  <a:lumOff val="40000"/>
                </a:schemeClr>
              </a:solidFill>
              <a:latin typeface="AvenirLTW01"/>
            </a:endParaRPr>
          </a:p>
          <a:p>
            <a:pPr fontAlgn="base"/>
            <a:r>
              <a:rPr lang="en-US" dirty="0">
                <a:solidFill>
                  <a:schemeClr val="accent2">
                    <a:lumMod val="60000"/>
                    <a:lumOff val="40000"/>
                  </a:schemeClr>
                </a:solidFill>
                <a:latin typeface="AvenirLTW01"/>
              </a:rPr>
              <a:t>When a wave enters a new medium at an angle other than perpendicular, it changes direction.</a:t>
            </a:r>
          </a:p>
          <a:p>
            <a:pPr fontAlgn="base"/>
            <a:endParaRPr lang="en-US" dirty="0">
              <a:solidFill>
                <a:schemeClr val="accent2">
                  <a:lumMod val="60000"/>
                  <a:lumOff val="40000"/>
                </a:schemeClr>
              </a:solidFill>
              <a:latin typeface="AvenirLTW01"/>
            </a:endParaRPr>
          </a:p>
          <a:p>
            <a:pPr fontAlgn="base"/>
            <a:r>
              <a:rPr lang="en-US" dirty="0">
                <a:solidFill>
                  <a:schemeClr val="accent2">
                    <a:lumMod val="60000"/>
                    <a:lumOff val="40000"/>
                  </a:schemeClr>
                </a:solidFill>
                <a:latin typeface="AvenirLTW01"/>
              </a:rPr>
              <a:t> For instance, when light is directed at water at an angle, as in </a:t>
            </a:r>
            <a:r>
              <a:rPr lang="en-US" b="1" dirty="0">
                <a:solidFill>
                  <a:schemeClr val="accent2">
                    <a:lumMod val="60000"/>
                    <a:lumOff val="40000"/>
                  </a:schemeClr>
                </a:solidFill>
                <a:latin typeface="inherit"/>
              </a:rPr>
              <a:t>Figure 3</a:t>
            </a:r>
            <a:r>
              <a:rPr lang="en-US" dirty="0">
                <a:solidFill>
                  <a:schemeClr val="accent2">
                    <a:lumMod val="60000"/>
                    <a:lumOff val="40000"/>
                  </a:schemeClr>
                </a:solidFill>
                <a:latin typeface="AvenirLTW01"/>
              </a:rPr>
              <a:t>, the light slows down and bends downward.</a:t>
            </a:r>
          </a:p>
          <a:p>
            <a:pPr fontAlgn="base"/>
            <a:endParaRPr lang="en-US" dirty="0">
              <a:solidFill>
                <a:schemeClr val="accent2">
                  <a:lumMod val="60000"/>
                  <a:lumOff val="40000"/>
                </a:schemeClr>
              </a:solidFill>
              <a:latin typeface="AvenirLTW01"/>
            </a:endParaRPr>
          </a:p>
          <a:p>
            <a:pPr fontAlgn="base"/>
            <a:r>
              <a:rPr lang="en-US" dirty="0">
                <a:solidFill>
                  <a:schemeClr val="accent2">
                    <a:lumMod val="60000"/>
                    <a:lumOff val="40000"/>
                  </a:schemeClr>
                </a:solidFill>
                <a:latin typeface="AvenirLTW01"/>
              </a:rPr>
              <a:t> The wave bends toward the normal, the imaginary line that runs perpendicular from the boundary between the two media.</a:t>
            </a:r>
            <a:endParaRPr lang="en-US" b="0" i="0" dirty="0">
              <a:solidFill>
                <a:schemeClr val="accent2">
                  <a:lumMod val="60000"/>
                  <a:lumOff val="40000"/>
                </a:schemeClr>
              </a:solidFill>
              <a:effectLst/>
              <a:latin typeface="AvenirLTW01"/>
            </a:endParaRPr>
          </a:p>
        </p:txBody>
      </p:sp>
      <p:pic>
        <p:nvPicPr>
          <p:cNvPr id="6" name="Picture 5"/>
          <p:cNvPicPr>
            <a:picLocks noChangeAspect="1"/>
          </p:cNvPicPr>
          <p:nvPr/>
        </p:nvPicPr>
        <p:blipFill>
          <a:blip r:embed="rId4"/>
          <a:stretch>
            <a:fillRect/>
          </a:stretch>
        </p:blipFill>
        <p:spPr>
          <a:xfrm>
            <a:off x="6250706" y="628650"/>
            <a:ext cx="5941294" cy="4991100"/>
          </a:xfrm>
          <a:prstGeom prst="rect">
            <a:avLst/>
          </a:prstGeom>
        </p:spPr>
      </p:pic>
      <p:pic>
        <p:nvPicPr>
          <p:cNvPr id="7" name="Picture 6"/>
          <p:cNvPicPr>
            <a:picLocks noChangeAspect="1"/>
          </p:cNvPicPr>
          <p:nvPr/>
        </p:nvPicPr>
        <p:blipFill>
          <a:blip r:embed="rId5"/>
          <a:stretch>
            <a:fillRect/>
          </a:stretch>
        </p:blipFill>
        <p:spPr>
          <a:xfrm>
            <a:off x="6696075" y="4352925"/>
            <a:ext cx="1428750" cy="1152525"/>
          </a:xfrm>
          <a:prstGeom prst="rect">
            <a:avLst/>
          </a:prstGeom>
        </p:spPr>
      </p:pic>
      <p:sp>
        <p:nvSpPr>
          <p:cNvPr id="8" name="Rounded Rectangle 7"/>
          <p:cNvSpPr/>
          <p:nvPr/>
        </p:nvSpPr>
        <p:spPr>
          <a:xfrm>
            <a:off x="10483315" y="128255"/>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404</a:t>
            </a:r>
          </a:p>
        </p:txBody>
      </p:sp>
      <p:sp>
        <p:nvSpPr>
          <p:cNvPr id="2" name="Rectangle 1"/>
          <p:cNvSpPr/>
          <p:nvPr/>
        </p:nvSpPr>
        <p:spPr>
          <a:xfrm>
            <a:off x="3743183" y="6030402"/>
            <a:ext cx="5905784" cy="369332"/>
          </a:xfrm>
          <a:prstGeom prst="rect">
            <a:avLst/>
          </a:prstGeom>
        </p:spPr>
        <p:txBody>
          <a:bodyPr wrap="none">
            <a:spAutoFit/>
          </a:bodyPr>
          <a:lstStyle/>
          <a:p>
            <a:r>
              <a:rPr lang="en-US" dirty="0">
                <a:hlinkClick r:id="rId6"/>
              </a:rPr>
              <a:t>https://www.youtube.com/watch?v=X3BYFv-CaJM</a:t>
            </a:r>
            <a:endParaRPr lang="en-US" dirty="0"/>
          </a:p>
        </p:txBody>
      </p:sp>
      <p:sp>
        <p:nvSpPr>
          <p:cNvPr id="3" name="Rectangle 2"/>
          <p:cNvSpPr/>
          <p:nvPr/>
        </p:nvSpPr>
        <p:spPr>
          <a:xfrm>
            <a:off x="3898696" y="6399734"/>
            <a:ext cx="5918608" cy="369332"/>
          </a:xfrm>
          <a:prstGeom prst="rect">
            <a:avLst/>
          </a:prstGeom>
        </p:spPr>
        <p:txBody>
          <a:bodyPr wrap="none">
            <a:spAutoFit/>
          </a:bodyPr>
          <a:lstStyle/>
          <a:p>
            <a:r>
              <a:rPr lang="en-US" dirty="0">
                <a:hlinkClick r:id="rId7"/>
              </a:rPr>
              <a:t>https://www.youtube.com/watch?v=OrobTDEYs2M</a:t>
            </a:r>
            <a:endParaRPr lang="en-US" dirty="0"/>
          </a:p>
        </p:txBody>
      </p:sp>
    </p:spTree>
    <p:extLst>
      <p:ext uri="{BB962C8B-B14F-4D97-AF65-F5344CB8AC3E}">
        <p14:creationId xmlns:p14="http://schemas.microsoft.com/office/powerpoint/2010/main" val="257156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34226" y="567809"/>
            <a:ext cx="4271962" cy="2952750"/>
          </a:xfrm>
          <a:prstGeom prst="rect">
            <a:avLst/>
          </a:prstGeom>
        </p:spPr>
      </p:pic>
      <p:sp>
        <p:nvSpPr>
          <p:cNvPr id="5" name="Rectangle 4"/>
          <p:cNvSpPr/>
          <p:nvPr/>
        </p:nvSpPr>
        <p:spPr>
          <a:xfrm>
            <a:off x="154706" y="128255"/>
            <a:ext cx="7657033" cy="584775"/>
          </a:xfrm>
          <a:prstGeom prst="rect">
            <a:avLst/>
          </a:prstGeom>
        </p:spPr>
        <p:txBody>
          <a:bodyPr wrap="none">
            <a:spAutoFit/>
          </a:bodyPr>
          <a:lstStyle/>
          <a:p>
            <a:pPr fontAlgn="base"/>
            <a:r>
              <a:rPr lang="en-US" sz="3200" b="1" dirty="0">
                <a:solidFill>
                  <a:schemeClr val="bg1"/>
                </a:solidFill>
                <a:latin typeface="AvenirLTW01"/>
              </a:rPr>
              <a:t>Reflection, Refraction</a:t>
            </a:r>
            <a:r>
              <a:rPr lang="en-US" sz="3200" b="1" dirty="0">
                <a:solidFill>
                  <a:schemeClr val="accent2">
                    <a:lumMod val="60000"/>
                    <a:lumOff val="40000"/>
                  </a:schemeClr>
                </a:solidFill>
                <a:latin typeface="AvenirLTW01"/>
              </a:rPr>
              <a:t>, and Absorption</a:t>
            </a:r>
            <a:endParaRPr lang="en-US" sz="3200" b="1" i="0" dirty="0">
              <a:solidFill>
                <a:schemeClr val="accent2">
                  <a:lumMod val="60000"/>
                  <a:lumOff val="40000"/>
                </a:schemeClr>
              </a:solidFill>
              <a:effectLst/>
              <a:latin typeface="AvenirLTW01"/>
            </a:endParaRPr>
          </a:p>
        </p:txBody>
      </p:sp>
      <p:sp>
        <p:nvSpPr>
          <p:cNvPr id="6" name="Rectangle 5"/>
          <p:cNvSpPr/>
          <p:nvPr/>
        </p:nvSpPr>
        <p:spPr>
          <a:xfrm>
            <a:off x="1647825" y="1159728"/>
            <a:ext cx="5248275" cy="646331"/>
          </a:xfrm>
          <a:prstGeom prst="rect">
            <a:avLst/>
          </a:prstGeom>
        </p:spPr>
        <p:txBody>
          <a:bodyPr wrap="square">
            <a:spAutoFit/>
          </a:bodyPr>
          <a:lstStyle/>
          <a:p>
            <a:r>
              <a:rPr lang="en-US" dirty="0">
                <a:solidFill>
                  <a:schemeClr val="accent2">
                    <a:lumMod val="60000"/>
                    <a:lumOff val="40000"/>
                  </a:schemeClr>
                </a:solidFill>
                <a:latin typeface="Avenir LT Roman"/>
              </a:rPr>
              <a:t>The bending or spreading of waves as they move around a barrier or pass through an opening</a:t>
            </a:r>
            <a:r>
              <a:rPr lang="en-US" dirty="0">
                <a:solidFill>
                  <a:srgbClr val="333333"/>
                </a:solidFill>
                <a:latin typeface="Avenir LT Roman"/>
              </a:rPr>
              <a:t>.</a:t>
            </a:r>
            <a:endParaRPr lang="en-US" dirty="0"/>
          </a:p>
        </p:txBody>
      </p:sp>
      <p:sp>
        <p:nvSpPr>
          <p:cNvPr id="7" name="Rectangle 6"/>
          <p:cNvSpPr/>
          <p:nvPr/>
        </p:nvSpPr>
        <p:spPr>
          <a:xfrm>
            <a:off x="154706" y="1298228"/>
            <a:ext cx="1338828" cy="369332"/>
          </a:xfrm>
          <a:prstGeom prst="rect">
            <a:avLst/>
          </a:prstGeom>
        </p:spPr>
        <p:txBody>
          <a:bodyPr wrap="none">
            <a:spAutoFit/>
          </a:bodyPr>
          <a:lstStyle/>
          <a:p>
            <a:r>
              <a:rPr lang="en-US" b="1" dirty="0">
                <a:solidFill>
                  <a:schemeClr val="accent1"/>
                </a:solidFill>
                <a:latin typeface="AvenirLTW01"/>
              </a:rPr>
              <a:t>Diffraction</a:t>
            </a:r>
            <a:endParaRPr lang="en-US" dirty="0">
              <a:solidFill>
                <a:schemeClr val="accent1"/>
              </a:solidFill>
            </a:endParaRPr>
          </a:p>
        </p:txBody>
      </p:sp>
      <p:sp>
        <p:nvSpPr>
          <p:cNvPr id="8" name="Rectangle 7"/>
          <p:cNvSpPr/>
          <p:nvPr/>
        </p:nvSpPr>
        <p:spPr>
          <a:xfrm>
            <a:off x="238125" y="1884223"/>
            <a:ext cx="6096000" cy="1754326"/>
          </a:xfrm>
          <a:prstGeom prst="rect">
            <a:avLst/>
          </a:prstGeom>
        </p:spPr>
        <p:txBody>
          <a:bodyPr>
            <a:spAutoFit/>
          </a:bodyPr>
          <a:lstStyle/>
          <a:p>
            <a:r>
              <a:rPr lang="en-US" dirty="0">
                <a:solidFill>
                  <a:schemeClr val="accent2">
                    <a:lumMod val="60000"/>
                    <a:lumOff val="40000"/>
                  </a:schemeClr>
                </a:solidFill>
                <a:latin typeface="AvenirLTW01"/>
              </a:rPr>
              <a:t>Did you ever wonder how you can hear someone speaking even if they are around the corner of a building or doorway? This is an example of </a:t>
            </a:r>
            <a:r>
              <a:rPr lang="en-US" b="1" u="sng" dirty="0">
                <a:solidFill>
                  <a:schemeClr val="accent2">
                    <a:lumMod val="60000"/>
                    <a:lumOff val="40000"/>
                  </a:schemeClr>
                </a:solidFill>
                <a:latin typeface="AvenirLTW01"/>
                <a:hlinkClick r:id="rId3"/>
              </a:rPr>
              <a:t>diffraction</a:t>
            </a:r>
            <a:r>
              <a:rPr lang="en-US" dirty="0">
                <a:solidFill>
                  <a:schemeClr val="accent2">
                    <a:lumMod val="60000"/>
                    <a:lumOff val="40000"/>
                  </a:schemeClr>
                </a:solidFill>
                <a:latin typeface="AvenirLTW01"/>
              </a:rPr>
              <a:t>. </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Waves don’t only travel in straight lines. They are also bend around objects.</a:t>
            </a:r>
            <a:endParaRPr lang="en-US" dirty="0">
              <a:solidFill>
                <a:schemeClr val="accent2">
                  <a:lumMod val="60000"/>
                  <a:lumOff val="40000"/>
                </a:schemeClr>
              </a:solidFill>
            </a:endParaRPr>
          </a:p>
        </p:txBody>
      </p:sp>
      <p:sp>
        <p:nvSpPr>
          <p:cNvPr id="9" name="Rectangle 8"/>
          <p:cNvSpPr/>
          <p:nvPr/>
        </p:nvSpPr>
        <p:spPr>
          <a:xfrm>
            <a:off x="154706" y="4176783"/>
            <a:ext cx="6096000" cy="2031325"/>
          </a:xfrm>
          <a:prstGeom prst="rect">
            <a:avLst/>
          </a:prstGeom>
        </p:spPr>
        <p:txBody>
          <a:bodyPr>
            <a:spAutoFit/>
          </a:bodyPr>
          <a:lstStyle/>
          <a:p>
            <a:r>
              <a:rPr lang="en-US" dirty="0">
                <a:solidFill>
                  <a:schemeClr val="accent2">
                    <a:lumMod val="60000"/>
                    <a:lumOff val="40000"/>
                  </a:schemeClr>
                </a:solidFill>
                <a:latin typeface="AvenirLTW01"/>
              </a:rPr>
              <a:t>You can observe diffraction with water waves as well as sound waves. </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Water waves can diffract around a rock or an island in the ocean. Because tsunami waves can diffract all the way around an island, people on the shores of the entire island are at risk.</a:t>
            </a:r>
            <a:endParaRPr lang="en-US" dirty="0">
              <a:solidFill>
                <a:schemeClr val="accent2">
                  <a:lumMod val="60000"/>
                  <a:lumOff val="40000"/>
                </a:schemeClr>
              </a:solidFill>
            </a:endParaRPr>
          </a:p>
        </p:txBody>
      </p:sp>
      <p:pic>
        <p:nvPicPr>
          <p:cNvPr id="10" name="Picture 9"/>
          <p:cNvPicPr>
            <a:picLocks noChangeAspect="1"/>
          </p:cNvPicPr>
          <p:nvPr/>
        </p:nvPicPr>
        <p:blipFill>
          <a:blip r:embed="rId4"/>
          <a:stretch>
            <a:fillRect/>
          </a:stretch>
        </p:blipFill>
        <p:spPr>
          <a:xfrm>
            <a:off x="7134226" y="3638549"/>
            <a:ext cx="4271962" cy="3000375"/>
          </a:xfrm>
          <a:prstGeom prst="rect">
            <a:avLst/>
          </a:prstGeom>
        </p:spPr>
      </p:pic>
      <p:sp>
        <p:nvSpPr>
          <p:cNvPr id="11" name="Rounded Rectangle 10"/>
          <p:cNvSpPr/>
          <p:nvPr/>
        </p:nvSpPr>
        <p:spPr>
          <a:xfrm>
            <a:off x="10435690" y="128255"/>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405</a:t>
            </a:r>
          </a:p>
        </p:txBody>
      </p:sp>
      <p:sp>
        <p:nvSpPr>
          <p:cNvPr id="2" name="Rectangle 1"/>
          <p:cNvSpPr/>
          <p:nvPr/>
        </p:nvSpPr>
        <p:spPr>
          <a:xfrm>
            <a:off x="1935957" y="6377010"/>
            <a:ext cx="7334250" cy="369332"/>
          </a:xfrm>
          <a:prstGeom prst="rect">
            <a:avLst/>
          </a:prstGeom>
        </p:spPr>
        <p:txBody>
          <a:bodyPr wrap="square">
            <a:spAutoFit/>
          </a:bodyPr>
          <a:lstStyle/>
          <a:p>
            <a:r>
              <a:rPr lang="en-US" dirty="0">
                <a:hlinkClick r:id="rId5"/>
              </a:rPr>
              <a:t>https://www.youtube.com/watch?v=-mNQW5OShMA</a:t>
            </a:r>
            <a:endParaRPr lang="en-US" dirty="0"/>
          </a:p>
        </p:txBody>
      </p:sp>
    </p:spTree>
    <p:extLst>
      <p:ext uri="{BB962C8B-B14F-4D97-AF65-F5344CB8AC3E}">
        <p14:creationId xmlns:p14="http://schemas.microsoft.com/office/powerpoint/2010/main" val="399428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06" y="1371486"/>
            <a:ext cx="1824538" cy="461665"/>
          </a:xfrm>
          <a:prstGeom prst="rect">
            <a:avLst/>
          </a:prstGeom>
        </p:spPr>
        <p:txBody>
          <a:bodyPr wrap="none">
            <a:spAutoFit/>
          </a:bodyPr>
          <a:lstStyle/>
          <a:p>
            <a:r>
              <a:rPr lang="en-US" sz="2400" b="1" dirty="0">
                <a:solidFill>
                  <a:schemeClr val="accent1"/>
                </a:solidFill>
                <a:latin typeface="AvenirLTW01"/>
              </a:rPr>
              <a:t>Absorption</a:t>
            </a:r>
            <a:endParaRPr lang="en-US" sz="2400" dirty="0">
              <a:solidFill>
                <a:schemeClr val="accent1"/>
              </a:solidFill>
            </a:endParaRPr>
          </a:p>
        </p:txBody>
      </p:sp>
      <p:sp>
        <p:nvSpPr>
          <p:cNvPr id="5" name="Rectangle 4"/>
          <p:cNvSpPr/>
          <p:nvPr/>
        </p:nvSpPr>
        <p:spPr>
          <a:xfrm>
            <a:off x="154706" y="128255"/>
            <a:ext cx="7657033" cy="584775"/>
          </a:xfrm>
          <a:prstGeom prst="rect">
            <a:avLst/>
          </a:prstGeom>
        </p:spPr>
        <p:txBody>
          <a:bodyPr wrap="none">
            <a:spAutoFit/>
          </a:bodyPr>
          <a:lstStyle/>
          <a:p>
            <a:pPr fontAlgn="base"/>
            <a:r>
              <a:rPr lang="en-US" sz="3200" b="1" dirty="0">
                <a:solidFill>
                  <a:schemeClr val="bg1"/>
                </a:solidFill>
                <a:latin typeface="AvenirLTW01"/>
              </a:rPr>
              <a:t>Reflection, Refraction</a:t>
            </a:r>
            <a:r>
              <a:rPr lang="en-US" sz="3200" b="1" dirty="0">
                <a:solidFill>
                  <a:schemeClr val="accent2">
                    <a:lumMod val="60000"/>
                    <a:lumOff val="40000"/>
                  </a:schemeClr>
                </a:solidFill>
                <a:latin typeface="AvenirLTW01"/>
              </a:rPr>
              <a:t>, and Absorption</a:t>
            </a:r>
            <a:endParaRPr lang="en-US" sz="3200" b="1" i="0" dirty="0">
              <a:solidFill>
                <a:schemeClr val="accent2">
                  <a:lumMod val="60000"/>
                  <a:lumOff val="40000"/>
                </a:schemeClr>
              </a:solidFill>
              <a:effectLst/>
              <a:latin typeface="AvenirLTW01"/>
            </a:endParaRPr>
          </a:p>
        </p:txBody>
      </p:sp>
      <p:sp>
        <p:nvSpPr>
          <p:cNvPr id="6" name="Rectangle 5"/>
          <p:cNvSpPr/>
          <p:nvPr/>
        </p:nvSpPr>
        <p:spPr>
          <a:xfrm>
            <a:off x="2069447" y="1320568"/>
            <a:ext cx="5500188" cy="646331"/>
          </a:xfrm>
          <a:prstGeom prst="rect">
            <a:avLst/>
          </a:prstGeom>
        </p:spPr>
        <p:txBody>
          <a:bodyPr wrap="square">
            <a:spAutoFit/>
          </a:bodyPr>
          <a:lstStyle/>
          <a:p>
            <a:r>
              <a:rPr lang="en-US" dirty="0">
                <a:solidFill>
                  <a:schemeClr val="accent2">
                    <a:lumMod val="60000"/>
                    <a:lumOff val="40000"/>
                  </a:schemeClr>
                </a:solidFill>
                <a:latin typeface="Avenir LT Roman"/>
              </a:rPr>
              <a:t>The process by which an object takes in, or absorbs, light.</a:t>
            </a:r>
            <a:endParaRPr lang="en-US" dirty="0">
              <a:solidFill>
                <a:schemeClr val="accent2">
                  <a:lumMod val="60000"/>
                  <a:lumOff val="40000"/>
                </a:schemeClr>
              </a:solidFill>
            </a:endParaRPr>
          </a:p>
        </p:txBody>
      </p:sp>
      <p:sp>
        <p:nvSpPr>
          <p:cNvPr id="7" name="Rectangle 6"/>
          <p:cNvSpPr/>
          <p:nvPr/>
        </p:nvSpPr>
        <p:spPr>
          <a:xfrm>
            <a:off x="154706" y="2567827"/>
            <a:ext cx="6096000" cy="2308324"/>
          </a:xfrm>
          <a:prstGeom prst="rect">
            <a:avLst/>
          </a:prstGeom>
        </p:spPr>
        <p:txBody>
          <a:bodyPr>
            <a:spAutoFit/>
          </a:bodyPr>
          <a:lstStyle/>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When you think of something being absorbed, you might think of how a paper towel soaks up water. Waves can be absorbed by certain materials, too.</a:t>
            </a:r>
          </a:p>
          <a:p>
            <a:endParaRPr lang="en-US" dirty="0">
              <a:solidFill>
                <a:srgbClr val="000000"/>
              </a:solidFill>
              <a:latin typeface="AvenirLTW01"/>
            </a:endParaRPr>
          </a:p>
          <a:p>
            <a:r>
              <a:rPr lang="en-US" dirty="0">
                <a:solidFill>
                  <a:srgbClr val="000000"/>
                </a:solidFill>
                <a:latin typeface="AvenirLTW01"/>
              </a:rPr>
              <a:t> </a:t>
            </a:r>
            <a:r>
              <a:rPr lang="en-US" dirty="0">
                <a:solidFill>
                  <a:schemeClr val="accent2">
                    <a:lumMod val="60000"/>
                    <a:lumOff val="40000"/>
                  </a:schemeClr>
                </a:solidFill>
                <a:latin typeface="AvenirLTW01"/>
              </a:rPr>
              <a:t>In </a:t>
            </a:r>
            <a:r>
              <a:rPr lang="en-US" b="1" u="sng" dirty="0">
                <a:solidFill>
                  <a:schemeClr val="accent1"/>
                </a:solidFill>
                <a:latin typeface="AvenirLTW01"/>
                <a:hlinkClick r:id="rId2"/>
              </a:rPr>
              <a:t>absorption</a:t>
            </a:r>
            <a:r>
              <a:rPr lang="en-US" dirty="0">
                <a:solidFill>
                  <a:schemeClr val="accent2">
                    <a:lumMod val="60000"/>
                    <a:lumOff val="40000"/>
                  </a:schemeClr>
                </a:solidFill>
                <a:latin typeface="AvenirLTW01"/>
              </a:rPr>
              <a:t>, the energy of a wave is transferred to the material it encounters. When ocean waves reach a shoreline, most of their energy is absorbed by the shore.</a:t>
            </a:r>
            <a:endParaRPr lang="en-US" dirty="0">
              <a:solidFill>
                <a:schemeClr val="accent2">
                  <a:lumMod val="60000"/>
                  <a:lumOff val="40000"/>
                </a:schemeClr>
              </a:solidFill>
            </a:endParaRPr>
          </a:p>
        </p:txBody>
      </p:sp>
      <p:pic>
        <p:nvPicPr>
          <p:cNvPr id="10" name="Picture 9"/>
          <p:cNvPicPr>
            <a:picLocks noChangeAspect="1"/>
          </p:cNvPicPr>
          <p:nvPr/>
        </p:nvPicPr>
        <p:blipFill>
          <a:blip r:embed="rId3"/>
          <a:stretch>
            <a:fillRect/>
          </a:stretch>
        </p:blipFill>
        <p:spPr>
          <a:xfrm>
            <a:off x="6610351" y="1320569"/>
            <a:ext cx="4754714" cy="4746856"/>
          </a:xfrm>
          <a:prstGeom prst="rect">
            <a:avLst/>
          </a:prstGeom>
        </p:spPr>
      </p:pic>
      <p:sp>
        <p:nvSpPr>
          <p:cNvPr id="8" name="Rounded Rectangle 7"/>
          <p:cNvSpPr/>
          <p:nvPr/>
        </p:nvSpPr>
        <p:spPr>
          <a:xfrm>
            <a:off x="10569040" y="220617"/>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405</a:t>
            </a:r>
          </a:p>
        </p:txBody>
      </p:sp>
      <p:sp>
        <p:nvSpPr>
          <p:cNvPr id="2" name="Rectangle 1"/>
          <p:cNvSpPr/>
          <p:nvPr/>
        </p:nvSpPr>
        <p:spPr>
          <a:xfrm>
            <a:off x="1066975" y="5610827"/>
            <a:ext cx="5806398" cy="369332"/>
          </a:xfrm>
          <a:prstGeom prst="rect">
            <a:avLst/>
          </a:prstGeom>
        </p:spPr>
        <p:txBody>
          <a:bodyPr wrap="none">
            <a:spAutoFit/>
          </a:bodyPr>
          <a:lstStyle/>
          <a:p>
            <a:r>
              <a:rPr lang="en-US" dirty="0">
                <a:hlinkClick r:id="rId4"/>
              </a:rPr>
              <a:t>https://www.youtube.com/watch?v=2vLoIBJMY2Y</a:t>
            </a:r>
            <a:endParaRPr lang="en-US" dirty="0"/>
          </a:p>
        </p:txBody>
      </p:sp>
    </p:spTree>
    <p:extLst>
      <p:ext uri="{BB962C8B-B14F-4D97-AF65-F5344CB8AC3E}">
        <p14:creationId xmlns:p14="http://schemas.microsoft.com/office/powerpoint/2010/main" val="329256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599" y="4552950"/>
            <a:ext cx="7134225" cy="2128837"/>
          </a:xfrm>
          <a:prstGeom prst="rect">
            <a:avLst/>
          </a:prstGeom>
        </p:spPr>
      </p:pic>
      <p:sp>
        <p:nvSpPr>
          <p:cNvPr id="5" name="Rectangle 4"/>
          <p:cNvSpPr/>
          <p:nvPr/>
        </p:nvSpPr>
        <p:spPr>
          <a:xfrm>
            <a:off x="516656" y="1272065"/>
            <a:ext cx="5865094" cy="2308324"/>
          </a:xfrm>
          <a:prstGeom prst="rect">
            <a:avLst/>
          </a:prstGeom>
        </p:spPr>
        <p:txBody>
          <a:bodyPr wrap="square">
            <a:spAutoFit/>
          </a:bodyPr>
          <a:lstStyle/>
          <a:p>
            <a:r>
              <a:rPr lang="en-US" dirty="0">
                <a:solidFill>
                  <a:schemeClr val="accent2">
                    <a:lumMod val="60000"/>
                    <a:lumOff val="40000"/>
                  </a:schemeClr>
                </a:solidFill>
                <a:latin typeface="AvenirLTW01"/>
              </a:rPr>
              <a:t>When light waves encounter the surface of a different medium or material, the light waves may be reflected, refracted, or absorbed.</a:t>
            </a:r>
          </a:p>
          <a:p>
            <a:endParaRPr lang="en-US" dirty="0">
              <a:solidFill>
                <a:schemeClr val="accent2">
                  <a:lumMod val="60000"/>
                  <a:lumOff val="40000"/>
                </a:schemeClr>
              </a:solidFill>
              <a:latin typeface="AvenirLTW01"/>
            </a:endParaRPr>
          </a:p>
          <a:p>
            <a:r>
              <a:rPr lang="en-US" dirty="0">
                <a:solidFill>
                  <a:schemeClr val="accent2">
                    <a:lumMod val="60000"/>
                    <a:lumOff val="40000"/>
                  </a:schemeClr>
                </a:solidFill>
                <a:latin typeface="AvenirLTW01"/>
              </a:rPr>
              <a:t> What happens to the waves depends on the type of material they hit. Light is mostly absorbed by dark materials, such as the surface of a parking lot, and mostly reflected by light materials, such as snow.</a:t>
            </a:r>
            <a:endParaRPr lang="en-US" dirty="0">
              <a:solidFill>
                <a:schemeClr val="accent2">
                  <a:lumMod val="60000"/>
                  <a:lumOff val="40000"/>
                </a:schemeClr>
              </a:solidFill>
            </a:endParaRPr>
          </a:p>
        </p:txBody>
      </p:sp>
      <p:sp>
        <p:nvSpPr>
          <p:cNvPr id="6" name="Rectangle 5"/>
          <p:cNvSpPr/>
          <p:nvPr/>
        </p:nvSpPr>
        <p:spPr>
          <a:xfrm>
            <a:off x="154706" y="128255"/>
            <a:ext cx="7657033" cy="584775"/>
          </a:xfrm>
          <a:prstGeom prst="rect">
            <a:avLst/>
          </a:prstGeom>
        </p:spPr>
        <p:txBody>
          <a:bodyPr wrap="none">
            <a:spAutoFit/>
          </a:bodyPr>
          <a:lstStyle/>
          <a:p>
            <a:pPr fontAlgn="base"/>
            <a:r>
              <a:rPr lang="en-US" sz="3200" b="1" dirty="0">
                <a:solidFill>
                  <a:schemeClr val="bg1"/>
                </a:solidFill>
                <a:latin typeface="AvenirLTW01"/>
              </a:rPr>
              <a:t>Reflection, Refraction</a:t>
            </a:r>
            <a:r>
              <a:rPr lang="en-US" sz="3200" b="1" dirty="0">
                <a:solidFill>
                  <a:schemeClr val="accent2">
                    <a:lumMod val="60000"/>
                    <a:lumOff val="40000"/>
                  </a:schemeClr>
                </a:solidFill>
                <a:latin typeface="AvenirLTW01"/>
              </a:rPr>
              <a:t>, and Absorption</a:t>
            </a:r>
            <a:endParaRPr lang="en-US" sz="3200" b="1" i="0" dirty="0">
              <a:solidFill>
                <a:schemeClr val="accent2">
                  <a:lumMod val="60000"/>
                  <a:lumOff val="40000"/>
                </a:schemeClr>
              </a:solidFill>
              <a:effectLst/>
              <a:latin typeface="AvenirLTW01"/>
            </a:endParaRPr>
          </a:p>
        </p:txBody>
      </p:sp>
      <p:pic>
        <p:nvPicPr>
          <p:cNvPr id="7" name="Picture 6"/>
          <p:cNvPicPr>
            <a:picLocks noChangeAspect="1"/>
          </p:cNvPicPr>
          <p:nvPr/>
        </p:nvPicPr>
        <p:blipFill>
          <a:blip r:embed="rId3"/>
          <a:stretch>
            <a:fillRect/>
          </a:stretch>
        </p:blipFill>
        <p:spPr>
          <a:xfrm>
            <a:off x="6612656" y="906989"/>
            <a:ext cx="4988793" cy="3645961"/>
          </a:xfrm>
          <a:prstGeom prst="rect">
            <a:avLst/>
          </a:prstGeom>
        </p:spPr>
      </p:pic>
      <p:sp>
        <p:nvSpPr>
          <p:cNvPr id="8" name="Rounded Rectangle 7"/>
          <p:cNvSpPr/>
          <p:nvPr/>
        </p:nvSpPr>
        <p:spPr>
          <a:xfrm>
            <a:off x="10569040" y="128255"/>
            <a:ext cx="1156235"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 405</a:t>
            </a:r>
          </a:p>
        </p:txBody>
      </p:sp>
    </p:spTree>
    <p:extLst>
      <p:ext uri="{BB962C8B-B14F-4D97-AF65-F5344CB8AC3E}">
        <p14:creationId xmlns:p14="http://schemas.microsoft.com/office/powerpoint/2010/main" val="132270455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618</TotalTime>
  <Words>1156</Words>
  <Application>Microsoft Office PowerPoint</Application>
  <PresentationFormat>Widescreen</PresentationFormat>
  <Paragraphs>162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 LT Roman</vt:lpstr>
      <vt:lpstr>AvenirLTW01</vt:lpstr>
      <vt:lpstr>Century Gothic</vt:lpstr>
      <vt:lpstr>inherit</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HK TECH</dc:creator>
  <cp:lastModifiedBy>HK TECH</cp:lastModifiedBy>
  <cp:revision>33</cp:revision>
  <dcterms:created xsi:type="dcterms:W3CDTF">2021-02-17T16:41:45Z</dcterms:created>
  <dcterms:modified xsi:type="dcterms:W3CDTF">2021-02-18T21:57:06Z</dcterms:modified>
</cp:coreProperties>
</file>