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29"/>
  </p:notesMasterIdLst>
  <p:sldIdLst>
    <p:sldId id="256" r:id="rId2"/>
    <p:sldId id="259" r:id="rId3"/>
    <p:sldId id="282" r:id="rId4"/>
    <p:sldId id="283" r:id="rId5"/>
    <p:sldId id="280" r:id="rId6"/>
    <p:sldId id="257" r:id="rId7"/>
    <p:sldId id="258" r:id="rId8"/>
    <p:sldId id="260" r:id="rId9"/>
    <p:sldId id="261" r:id="rId10"/>
    <p:sldId id="262" r:id="rId11"/>
    <p:sldId id="263" r:id="rId12"/>
    <p:sldId id="265" r:id="rId13"/>
    <p:sldId id="264" r:id="rId14"/>
    <p:sldId id="266" r:id="rId15"/>
    <p:sldId id="267" r:id="rId16"/>
    <p:sldId id="271" r:id="rId17"/>
    <p:sldId id="272" r:id="rId18"/>
    <p:sldId id="268" r:id="rId19"/>
    <p:sldId id="269" r:id="rId20"/>
    <p:sldId id="270" r:id="rId21"/>
    <p:sldId id="273" r:id="rId22"/>
    <p:sldId id="274" r:id="rId23"/>
    <p:sldId id="276" r:id="rId24"/>
    <p:sldId id="277" r:id="rId25"/>
    <p:sldId id="278" r:id="rId26"/>
    <p:sldId id="279" r:id="rId27"/>
    <p:sldId id="281"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3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6346E2-C231-4534-AD7C-786ECDF7AA32}" type="datetimeFigureOut">
              <a:rPr lang="en-US" smtClean="0"/>
              <a:t>11/26/2024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3268D0-FE84-4A9B-A7A0-AD51A2C4B6EA}" type="slidenum">
              <a:rPr lang="en-US" smtClean="0"/>
              <a:t>‹#›</a:t>
            </a:fld>
            <a:endParaRPr lang="en-US"/>
          </a:p>
        </p:txBody>
      </p:sp>
    </p:spTree>
    <p:extLst>
      <p:ext uri="{BB962C8B-B14F-4D97-AF65-F5344CB8AC3E}">
        <p14:creationId xmlns:p14="http://schemas.microsoft.com/office/powerpoint/2010/main" val="401291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liveworksheets.com/lc1493797gc"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https://www.liveworksheets.com/lc1493797gc</a:t>
            </a:r>
            <a:endParaRPr lang="en-US" dirty="0"/>
          </a:p>
        </p:txBody>
      </p:sp>
      <p:sp>
        <p:nvSpPr>
          <p:cNvPr id="4" name="Slide Number Placeholder 3"/>
          <p:cNvSpPr>
            <a:spLocks noGrp="1"/>
          </p:cNvSpPr>
          <p:nvPr>
            <p:ph type="sldNum" sz="quarter" idx="5"/>
          </p:nvPr>
        </p:nvSpPr>
        <p:spPr/>
        <p:txBody>
          <a:bodyPr/>
          <a:lstStyle/>
          <a:p>
            <a:fld id="{943268D0-FE84-4A9B-A7A0-AD51A2C4B6EA}" type="slidenum">
              <a:rPr lang="en-US" smtClean="0"/>
              <a:t>5</a:t>
            </a:fld>
            <a:endParaRPr lang="en-US"/>
          </a:p>
        </p:txBody>
      </p:sp>
    </p:spTree>
    <p:extLst>
      <p:ext uri="{BB962C8B-B14F-4D97-AF65-F5344CB8AC3E}">
        <p14:creationId xmlns:p14="http://schemas.microsoft.com/office/powerpoint/2010/main" val="60303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8" name="Slide Number Placeholder 7"/>
          <p:cNvSpPr>
            <a:spLocks noGrp="1"/>
          </p:cNvSpPr>
          <p:nvPr>
            <p:ph type="sldNum" sz="quarter" idx="11"/>
          </p:nvPr>
        </p:nvSpPr>
        <p:spPr/>
        <p:txBody>
          <a:bodyPr/>
          <a:lstStyle/>
          <a:p>
            <a:fld id="{B6F15528-21DE-4FAA-801E-634DDDAF4B2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1D8BD707-D9CF-40AE-B4C6-C98DA3205C09}" type="datetimeFigureOut">
              <a:rPr lang="en-US" smtClean="0"/>
              <a:pPr/>
              <a:t>11/26/2024</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300" y="838200"/>
            <a:ext cx="8153400" cy="3215640"/>
          </a:xfrm>
        </p:spPr>
        <p:txBody>
          <a:bodyPr>
            <a:noAutofit/>
          </a:bodyPr>
          <a:lstStyle/>
          <a:p>
            <a:pPr algn="ctr"/>
            <a:r>
              <a:rPr lang="en-US" sz="6600" dirty="0">
                <a:ln w="5000" cmpd="sng">
                  <a:noFill/>
                  <a:prstDash val="solid"/>
                </a:ln>
                <a:solidFill>
                  <a:schemeClr val="tx1"/>
                </a:solidFill>
                <a:latin typeface="Lucida Calligraphy" pitchFamily="66" charset="0"/>
              </a:rPr>
              <a:t>Topic 3</a:t>
            </a:r>
            <a:br>
              <a:rPr lang="en-US" sz="6600" dirty="0">
                <a:ln w="5000" cmpd="sng">
                  <a:noFill/>
                  <a:prstDash val="solid"/>
                </a:ln>
                <a:solidFill>
                  <a:schemeClr val="tx1"/>
                </a:solidFill>
                <a:latin typeface="Lucida Calligraphy" pitchFamily="66" charset="0"/>
              </a:rPr>
            </a:br>
            <a:r>
              <a:rPr lang="en-US" sz="6600" dirty="0">
                <a:ln w="5000" cmpd="sng">
                  <a:noFill/>
                  <a:prstDash val="solid"/>
                </a:ln>
                <a:solidFill>
                  <a:schemeClr val="tx1"/>
                </a:solidFill>
                <a:latin typeface="Lucida Calligraphy" pitchFamily="66" charset="0"/>
              </a:rPr>
              <a:t>Lesson 4</a:t>
            </a:r>
            <a:br>
              <a:rPr lang="en-US" sz="6600" dirty="0">
                <a:ln w="5000" cmpd="sng">
                  <a:noFill/>
                  <a:prstDash val="solid"/>
                </a:ln>
                <a:solidFill>
                  <a:schemeClr val="tx1"/>
                </a:solidFill>
                <a:latin typeface="Lucida Calligraphy" pitchFamily="66" charset="0"/>
              </a:rPr>
            </a:br>
            <a:r>
              <a:rPr lang="en-US" sz="6600" dirty="0">
                <a:ln w="5000" cmpd="sng">
                  <a:noFill/>
                  <a:prstDash val="solid"/>
                </a:ln>
                <a:solidFill>
                  <a:schemeClr val="tx1"/>
                </a:solidFill>
                <a:latin typeface="Lucida Calligraphy" pitchFamily="66" charset="0"/>
              </a:rPr>
              <a:t>Factors influencing growth</a:t>
            </a:r>
            <a:br>
              <a:rPr lang="en-US" sz="6600" dirty="0">
                <a:ln w="5000" cmpd="sng">
                  <a:noFill/>
                  <a:prstDash val="solid"/>
                </a:ln>
                <a:solidFill>
                  <a:schemeClr val="tx1"/>
                </a:solidFill>
                <a:latin typeface="Lucida Calligraphy" pitchFamily="66" charset="0"/>
              </a:rPr>
            </a:br>
            <a:endParaRPr lang="en-US" sz="6600" dirty="0">
              <a:ln w="5000" cmpd="sng">
                <a:noFill/>
                <a:prstDash val="solid"/>
              </a:ln>
              <a:solidFill>
                <a:schemeClr val="tx1"/>
              </a:solidFill>
            </a:endParaRPr>
          </a:p>
        </p:txBody>
      </p:sp>
    </p:spTree>
    <p:extLst>
      <p:ext uri="{BB962C8B-B14F-4D97-AF65-F5344CB8AC3E}">
        <p14:creationId xmlns:p14="http://schemas.microsoft.com/office/powerpoint/2010/main" val="266179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52400" y="152400"/>
            <a:ext cx="8382000" cy="6705600"/>
          </a:xfrm>
        </p:spPr>
        <p:txBody>
          <a:bodyPr>
            <a:normAutofit fontScale="47500" lnSpcReduction="20000"/>
          </a:bodyPr>
          <a:lstStyle/>
          <a:p>
            <a:pPr marL="36576" indent="0">
              <a:buNone/>
            </a:pPr>
            <a:r>
              <a:rPr lang="en-US" sz="5100" b="1" u="sng" dirty="0"/>
              <a:t>Seasonal Change:</a:t>
            </a:r>
          </a:p>
          <a:p>
            <a:pPr marL="36576" indent="0">
              <a:buNone/>
            </a:pPr>
            <a:r>
              <a:rPr lang="en-US" sz="3400" dirty="0"/>
              <a:t>       Depending on where you live, you may have noticed flowers blooming in the spring and the leaves of trees changing color in autumn. These changes are caused by changing conditions brought on by the seasons. In many plants, the amount of darkness it experiences determines when it blooms. </a:t>
            </a:r>
          </a:p>
          <a:p>
            <a:pPr marL="36576" indent="0">
              <a:buNone/>
            </a:pPr>
            <a:r>
              <a:rPr lang="en-US" sz="3600" b="1" u="sng" dirty="0" err="1"/>
              <a:t>Photoperiodism</a:t>
            </a:r>
            <a:r>
              <a:rPr lang="en-US" sz="3600" b="1" u="sng" dirty="0"/>
              <a:t>:</a:t>
            </a:r>
          </a:p>
          <a:p>
            <a:pPr marL="0" indent="0">
              <a:lnSpc>
                <a:spcPct val="120000"/>
              </a:lnSpc>
              <a:spcBef>
                <a:spcPts val="0"/>
              </a:spcBef>
              <a:buNone/>
            </a:pPr>
            <a:r>
              <a:rPr lang="en-US" dirty="0"/>
              <a:t>         </a:t>
            </a:r>
            <a:r>
              <a:rPr lang="en-US" sz="3400" dirty="0"/>
              <a:t>A plant’s response to seasonal changes in the </a:t>
            </a:r>
          </a:p>
          <a:p>
            <a:pPr marL="0" indent="0">
              <a:lnSpc>
                <a:spcPct val="120000"/>
              </a:lnSpc>
              <a:spcBef>
                <a:spcPts val="0"/>
              </a:spcBef>
              <a:buNone/>
            </a:pPr>
            <a:r>
              <a:rPr lang="en-US" sz="3400" dirty="0"/>
              <a:t>length of night and day is called </a:t>
            </a:r>
            <a:r>
              <a:rPr lang="en-US" sz="3400" dirty="0" err="1"/>
              <a:t>photoperiodism</a:t>
            </a:r>
            <a:r>
              <a:rPr lang="en-US" sz="3400" dirty="0"/>
              <a:t>. </a:t>
            </a:r>
          </a:p>
          <a:p>
            <a:pPr marL="0" indent="0">
              <a:lnSpc>
                <a:spcPct val="120000"/>
              </a:lnSpc>
              <a:spcBef>
                <a:spcPts val="0"/>
              </a:spcBef>
              <a:buNone/>
            </a:pPr>
            <a:r>
              <a:rPr lang="en-US" sz="3400" dirty="0"/>
              <a:t>        As shown in Figure 2, plants respond differently </a:t>
            </a:r>
          </a:p>
          <a:p>
            <a:pPr marL="0" indent="0">
              <a:lnSpc>
                <a:spcPct val="120000"/>
              </a:lnSpc>
              <a:spcBef>
                <a:spcPts val="0"/>
              </a:spcBef>
              <a:buNone/>
            </a:pPr>
            <a:r>
              <a:rPr lang="en-US" sz="3400" dirty="0"/>
              <a:t>to the length of nights. Other plants are not affected </a:t>
            </a:r>
          </a:p>
          <a:p>
            <a:pPr marL="0" indent="0">
              <a:lnSpc>
                <a:spcPct val="120000"/>
              </a:lnSpc>
              <a:spcBef>
                <a:spcPts val="0"/>
              </a:spcBef>
              <a:buNone/>
            </a:pPr>
            <a:r>
              <a:rPr lang="en-US" sz="3400" dirty="0"/>
              <a:t>at all by the lengths of days and nights. </a:t>
            </a:r>
          </a:p>
          <a:p>
            <a:pPr marL="36576" indent="0">
              <a:buNone/>
            </a:pPr>
            <a:r>
              <a:rPr lang="en-US" b="1" u="sng" dirty="0"/>
              <a:t>Dormancy:</a:t>
            </a:r>
          </a:p>
          <a:p>
            <a:pPr marL="36576" indent="0">
              <a:buNone/>
            </a:pPr>
            <a:r>
              <a:rPr lang="en-US" sz="3400" dirty="0"/>
              <a:t>      Dormancy is a period when an organism’s growth </a:t>
            </a:r>
          </a:p>
          <a:p>
            <a:pPr marL="36576" indent="0">
              <a:buNone/>
            </a:pPr>
            <a:r>
              <a:rPr lang="en-US" sz="3400" dirty="0"/>
              <a:t>or activity stops. As winter draws near, many plants </a:t>
            </a:r>
          </a:p>
          <a:p>
            <a:pPr marL="36576" indent="0">
              <a:buNone/>
            </a:pPr>
            <a:r>
              <a:rPr lang="en-US" sz="3400" dirty="0"/>
              <a:t>prepare to go into a state of dormancy. Dormancy </a:t>
            </a:r>
          </a:p>
          <a:p>
            <a:pPr marL="36576" indent="0">
              <a:buNone/>
            </a:pPr>
            <a:r>
              <a:rPr lang="en-US" sz="3400" dirty="0"/>
              <a:t>helps plants survive freezing temperatures and the</a:t>
            </a:r>
          </a:p>
          <a:p>
            <a:pPr marL="36576" indent="0">
              <a:buNone/>
            </a:pPr>
            <a:r>
              <a:rPr lang="en-US" sz="3400" dirty="0"/>
              <a:t>lack of liquid water. With many trees, the first visible</a:t>
            </a:r>
          </a:p>
          <a:p>
            <a:pPr marL="36576" indent="0">
              <a:buNone/>
            </a:pPr>
            <a:r>
              <a:rPr lang="en-US" sz="3400" dirty="0"/>
              <a:t>change is that the leaves begin to turn color. Cooler</a:t>
            </a:r>
          </a:p>
          <a:p>
            <a:pPr marL="36576" indent="0">
              <a:buNone/>
            </a:pPr>
            <a:r>
              <a:rPr lang="en-US" sz="3400" dirty="0"/>
              <a:t>weather and shorter days cause the leaves to stop </a:t>
            </a:r>
          </a:p>
          <a:p>
            <a:pPr marL="36576" indent="0">
              <a:buNone/>
            </a:pPr>
            <a:r>
              <a:rPr lang="en-US" sz="3400" dirty="0"/>
              <a:t>making chlorophyll. As chlorophyll breaks down, </a:t>
            </a:r>
          </a:p>
          <a:p>
            <a:pPr marL="36576" indent="0">
              <a:buNone/>
            </a:pPr>
            <a:r>
              <a:rPr lang="en-US" sz="3400" dirty="0"/>
              <a:t>yellow and orange pigments become visible. This </a:t>
            </a:r>
          </a:p>
          <a:p>
            <a:pPr marL="36576" indent="0">
              <a:buNone/>
            </a:pPr>
            <a:r>
              <a:rPr lang="en-US" sz="3400" dirty="0"/>
              <a:t>causes the brilliant colors of autumn leaves like the </a:t>
            </a:r>
          </a:p>
          <a:p>
            <a:pPr marL="36576" indent="0">
              <a:buNone/>
            </a:pPr>
            <a:r>
              <a:rPr lang="en-US" sz="3400" dirty="0"/>
              <a:t>ones shown in Figure 2. Over the next few weeks, </a:t>
            </a:r>
          </a:p>
          <a:p>
            <a:pPr marL="36576" indent="0">
              <a:buNone/>
            </a:pPr>
            <a:r>
              <a:rPr lang="en-US" sz="3400" dirty="0"/>
              <a:t>sugar and water are transported out of the tree’s </a:t>
            </a:r>
          </a:p>
          <a:p>
            <a:pPr marL="36576" indent="0">
              <a:buNone/>
            </a:pPr>
            <a:r>
              <a:rPr lang="en-US" sz="3400" dirty="0"/>
              <a:t>leaves. When the leaves fall to the ground, the tree</a:t>
            </a:r>
          </a:p>
          <a:p>
            <a:pPr marL="36576" indent="0">
              <a:buNone/>
            </a:pPr>
            <a:r>
              <a:rPr lang="en-US" sz="3400" dirty="0"/>
              <a:t>is ready for winter. </a:t>
            </a:r>
          </a:p>
        </p:txBody>
      </p:sp>
      <p:pic>
        <p:nvPicPr>
          <p:cNvPr id="1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0845" t="53969" r="50058" b="17888"/>
          <a:stretch/>
        </p:blipFill>
        <p:spPr bwMode="auto">
          <a:xfrm>
            <a:off x="5105400" y="1143000"/>
            <a:ext cx="3200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1079" t="54746" r="32565" b="24730"/>
          <a:stretch/>
        </p:blipFill>
        <p:spPr bwMode="auto">
          <a:xfrm>
            <a:off x="5105401" y="3886200"/>
            <a:ext cx="3200400" cy="2767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495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467600" cy="715962"/>
          </a:xfrm>
        </p:spPr>
        <p:txBody>
          <a:bodyPr>
            <a:normAutofit fontScale="90000"/>
          </a:bodyPr>
          <a:lstStyle/>
          <a:p>
            <a:pPr algn="ctr"/>
            <a:r>
              <a:rPr lang="en-US" b="1" dirty="0"/>
              <a:t>Environmental Conditions</a:t>
            </a:r>
          </a:p>
        </p:txBody>
      </p:sp>
      <p:sp>
        <p:nvSpPr>
          <p:cNvPr id="6" name="Content Placeholder 5"/>
          <p:cNvSpPr>
            <a:spLocks noGrp="1"/>
          </p:cNvSpPr>
          <p:nvPr>
            <p:ph idx="1"/>
          </p:nvPr>
        </p:nvSpPr>
        <p:spPr>
          <a:xfrm>
            <a:off x="228600" y="762000"/>
            <a:ext cx="8382000" cy="5943600"/>
          </a:xfrm>
        </p:spPr>
        <p:txBody>
          <a:bodyPr>
            <a:normAutofit/>
          </a:bodyPr>
          <a:lstStyle/>
          <a:p>
            <a:pPr marL="36576" indent="0">
              <a:buNone/>
            </a:pPr>
            <a:r>
              <a:rPr lang="en-US" sz="1800" dirty="0"/>
              <a:t>In ideal conditions, a plant will reach a certain maximum size that is normal for its species. However, in some cases, plants do not get enough of the resources they need, so they do not grow as large as they normally would. A lack of sunlight, for instance, may keep a plant from growing to full size or weaken its structure. In addition to sunlight, plants need nutrient-rich soil and water to grow. Soil contains the nutrients a plant needs to carry out its life processes. Nutrient-poor soil may result from an area being overly crowded with plants. Competition for the nutrients in the soil may mean that few plants get the nutrients they need. Similarly, if a plant does not receive enough</a:t>
            </a:r>
          </a:p>
          <a:p>
            <a:pPr marL="36576" indent="0">
              <a:buNone/>
            </a:pPr>
            <a:r>
              <a:rPr lang="en-US" sz="1800" dirty="0"/>
              <a:t>water, it will not grow to a healthy size. </a:t>
            </a:r>
          </a:p>
          <a:p>
            <a:pPr marL="36576" indent="0">
              <a:buNone/>
            </a:pPr>
            <a:r>
              <a:rPr lang="en-US" sz="1800" dirty="0"/>
              <a:t>Diseases like the one shown in Figure 3</a:t>
            </a:r>
          </a:p>
          <a:p>
            <a:pPr marL="36576" indent="0">
              <a:buNone/>
            </a:pPr>
            <a:r>
              <a:rPr lang="en-US" sz="1800" dirty="0"/>
              <a:t>can impact plant growth as well.</a:t>
            </a:r>
          </a:p>
          <a:p>
            <a:pPr marL="36576" indent="0">
              <a:buNone/>
            </a:pPr>
            <a:r>
              <a:rPr lang="en-US" sz="2000" b="1" u="sng" dirty="0"/>
              <a:t>Reading Check:</a:t>
            </a:r>
            <a:endParaRPr lang="en-US" sz="2000" dirty="0"/>
          </a:p>
          <a:p>
            <a:pPr marL="36576" indent="0">
              <a:buNone/>
            </a:pPr>
            <a:r>
              <a:rPr lang="en-US" sz="1800" dirty="0"/>
              <a:t>Insects, worms, and other pests can cause </a:t>
            </a:r>
          </a:p>
          <a:p>
            <a:pPr marL="36576" indent="0">
              <a:buNone/>
            </a:pPr>
            <a:r>
              <a:rPr lang="en-US" sz="1800" dirty="0"/>
              <a:t>disease in plants and have an impact on</a:t>
            </a:r>
          </a:p>
          <a:p>
            <a:pPr marL="36576" indent="0">
              <a:buNone/>
            </a:pPr>
            <a:r>
              <a:rPr lang="en-US" sz="1800" dirty="0"/>
              <a:t>their growth. Circle the diseased parts of </a:t>
            </a:r>
          </a:p>
          <a:p>
            <a:pPr marL="36576" indent="0">
              <a:buNone/>
            </a:pPr>
            <a:r>
              <a:rPr lang="en-US" sz="1800" dirty="0"/>
              <a:t>the plant.</a:t>
            </a:r>
          </a:p>
          <a:p>
            <a:pPr marL="36576" indent="0">
              <a:buNone/>
            </a:pPr>
            <a:endParaRPr lang="en-US" sz="1800" b="1" u="sng" dirty="0"/>
          </a:p>
          <a:p>
            <a:pPr marL="36576" indent="0">
              <a:buNone/>
            </a:pPr>
            <a:endParaRPr lang="en-US" sz="1800" dirty="0"/>
          </a:p>
          <a:p>
            <a:pPr marL="36576" indent="0">
              <a:buNone/>
            </a:pPr>
            <a:endParaRPr lang="en-US" sz="1800" dirty="0"/>
          </a:p>
          <a:p>
            <a:pPr marL="36576" indent="0">
              <a:buNone/>
            </a:pPr>
            <a:endParaRPr lang="en-US" sz="1800" dirty="0"/>
          </a:p>
          <a:p>
            <a:pPr marL="36576" indent="0">
              <a:buNone/>
            </a:pPr>
            <a:endParaRPr lang="en-US" sz="1800" dirty="0"/>
          </a:p>
          <a:p>
            <a:pPr marL="36576" indent="0">
              <a:buNone/>
            </a:pPr>
            <a:endParaRPr lang="en-US" sz="1800" dirty="0"/>
          </a:p>
          <a:p>
            <a:pPr marL="36576" indent="0">
              <a:buNone/>
            </a:pPr>
            <a:endParaRPr lang="en-US" sz="1800" dirty="0"/>
          </a:p>
          <a:p>
            <a:pPr marL="36576" indent="0">
              <a:buNone/>
            </a:pPr>
            <a:endParaRPr lang="en-US" sz="1800" dirty="0"/>
          </a:p>
          <a:p>
            <a:pPr marL="36576" indent="0">
              <a:buNone/>
            </a:pPr>
            <a:endParaRPr lang="en-US" sz="1800" dirty="0"/>
          </a:p>
          <a:p>
            <a:pPr marL="36576" indent="0">
              <a:buNone/>
            </a:pPr>
            <a:endParaRPr lang="en-US" sz="2000" dirty="0"/>
          </a:p>
          <a:p>
            <a:pPr marL="36576" indent="0">
              <a:buNone/>
            </a:pPr>
            <a:endParaRPr lang="en-US" sz="1600" dirty="0"/>
          </a:p>
        </p:txBody>
      </p:sp>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874" t="15096" r="30642" b="21775"/>
          <a:stretch/>
        </p:blipFill>
        <p:spPr bwMode="auto">
          <a:xfrm>
            <a:off x="4724400" y="3048000"/>
            <a:ext cx="3855717"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6865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467600" cy="715962"/>
          </a:xfrm>
        </p:spPr>
        <p:txBody>
          <a:bodyPr>
            <a:normAutofit fontScale="90000"/>
          </a:bodyPr>
          <a:lstStyle/>
          <a:p>
            <a:pPr algn="ctr"/>
            <a:r>
              <a:rPr lang="en-US" b="1" dirty="0"/>
              <a:t>Environmental Conditions</a:t>
            </a:r>
          </a:p>
        </p:txBody>
      </p:sp>
      <p:sp>
        <p:nvSpPr>
          <p:cNvPr id="6" name="Content Placeholder 5"/>
          <p:cNvSpPr>
            <a:spLocks noGrp="1"/>
          </p:cNvSpPr>
          <p:nvPr>
            <p:ph idx="1"/>
          </p:nvPr>
        </p:nvSpPr>
        <p:spPr>
          <a:xfrm>
            <a:off x="228600" y="762000"/>
            <a:ext cx="8382000" cy="5943600"/>
          </a:xfrm>
        </p:spPr>
        <p:txBody>
          <a:bodyPr>
            <a:normAutofit/>
          </a:bodyPr>
          <a:lstStyle/>
          <a:p>
            <a:pPr marL="36576" indent="0">
              <a:buNone/>
            </a:pPr>
            <a:r>
              <a:rPr lang="en-US" sz="1800" dirty="0"/>
              <a:t>In ideal conditions, a plant will reach a certain maximum size that is normal for its species. However, in some cases, plants do not get enough of the resources they need, so they do not grow as large as they normally would. A lack of sunlight, for instance, may keep a plant from growing to full size or weaken its structure. In addition to sunlight, plants need nutrient-rich soil and water to grow. Soil contains the nutrients a plant needs to carry out its life processes. Nutrient-poor soil may result from an area being overly crowded with plants. Competition for the nutrients in the soil may mean that few plants get the nutrients they need. Similarly, if a plant does not receive enough</a:t>
            </a:r>
          </a:p>
          <a:p>
            <a:pPr marL="36576" indent="0">
              <a:buNone/>
            </a:pPr>
            <a:r>
              <a:rPr lang="en-US" sz="1800" dirty="0"/>
              <a:t>water, it will not grow to a healthy size. </a:t>
            </a:r>
          </a:p>
          <a:p>
            <a:pPr marL="36576" indent="0">
              <a:buNone/>
            </a:pPr>
            <a:r>
              <a:rPr lang="en-US" sz="1800" dirty="0"/>
              <a:t>Diseases like the one shown in Figure 3</a:t>
            </a:r>
          </a:p>
          <a:p>
            <a:pPr marL="36576" indent="0">
              <a:buNone/>
            </a:pPr>
            <a:r>
              <a:rPr lang="en-US" sz="1800" dirty="0"/>
              <a:t>can impact plant growth as well.</a:t>
            </a:r>
          </a:p>
          <a:p>
            <a:pPr marL="36576" indent="0">
              <a:buNone/>
            </a:pPr>
            <a:r>
              <a:rPr lang="en-US" sz="2000" b="1" u="sng" dirty="0"/>
              <a:t>Reading Check:</a:t>
            </a:r>
            <a:endParaRPr lang="en-US" sz="2000" dirty="0"/>
          </a:p>
          <a:p>
            <a:pPr marL="36576" indent="0">
              <a:buNone/>
            </a:pPr>
            <a:r>
              <a:rPr lang="en-US" sz="1800" dirty="0"/>
              <a:t>Insects, worms, and other pests can cause </a:t>
            </a:r>
          </a:p>
          <a:p>
            <a:pPr marL="36576" indent="0">
              <a:buNone/>
            </a:pPr>
            <a:r>
              <a:rPr lang="en-US" sz="1800" dirty="0"/>
              <a:t>disease in plants and have an impact on</a:t>
            </a:r>
          </a:p>
          <a:p>
            <a:pPr marL="36576" indent="0">
              <a:buNone/>
            </a:pPr>
            <a:r>
              <a:rPr lang="en-US" sz="1800" dirty="0"/>
              <a:t>their growth. Circle the diseased parts of </a:t>
            </a:r>
          </a:p>
          <a:p>
            <a:pPr marL="36576" indent="0">
              <a:buNone/>
            </a:pPr>
            <a:r>
              <a:rPr lang="en-US" sz="1800" dirty="0"/>
              <a:t>the plant.</a:t>
            </a:r>
          </a:p>
          <a:p>
            <a:pPr marL="36576" indent="0">
              <a:buNone/>
            </a:pPr>
            <a:endParaRPr lang="en-US" sz="1800" b="1" u="sng" dirty="0"/>
          </a:p>
          <a:p>
            <a:pPr marL="36576" indent="0">
              <a:buNone/>
            </a:pPr>
            <a:endParaRPr lang="en-US" sz="1800" dirty="0"/>
          </a:p>
          <a:p>
            <a:pPr marL="36576" indent="0">
              <a:buNone/>
            </a:pPr>
            <a:endParaRPr lang="en-US" sz="1800" dirty="0"/>
          </a:p>
          <a:p>
            <a:pPr marL="36576" indent="0">
              <a:buNone/>
            </a:pPr>
            <a:endParaRPr lang="en-US" sz="1800" dirty="0"/>
          </a:p>
          <a:p>
            <a:pPr marL="36576" indent="0">
              <a:buNone/>
            </a:pPr>
            <a:endParaRPr lang="en-US" sz="1800" dirty="0"/>
          </a:p>
          <a:p>
            <a:pPr marL="36576" indent="0">
              <a:buNone/>
            </a:pPr>
            <a:endParaRPr lang="en-US" sz="1800" dirty="0"/>
          </a:p>
          <a:p>
            <a:pPr marL="36576" indent="0">
              <a:buNone/>
            </a:pPr>
            <a:endParaRPr lang="en-US" sz="1800" dirty="0"/>
          </a:p>
          <a:p>
            <a:pPr marL="36576" indent="0">
              <a:buNone/>
            </a:pPr>
            <a:endParaRPr lang="en-US" sz="1800" dirty="0"/>
          </a:p>
          <a:p>
            <a:pPr marL="36576" indent="0">
              <a:buNone/>
            </a:pPr>
            <a:endParaRPr lang="en-US" sz="1800" dirty="0"/>
          </a:p>
          <a:p>
            <a:pPr marL="36576" indent="0">
              <a:buNone/>
            </a:pPr>
            <a:endParaRPr lang="en-US" sz="2000" dirty="0"/>
          </a:p>
          <a:p>
            <a:pPr marL="36576" indent="0">
              <a:buNone/>
            </a:pPr>
            <a:endParaRPr lang="en-US" sz="1600" dirty="0"/>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0962" t="14008" r="50496" b="64690"/>
          <a:stretch/>
        </p:blipFill>
        <p:spPr bwMode="auto">
          <a:xfrm>
            <a:off x="4750524" y="3048000"/>
            <a:ext cx="3631476"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5837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838200"/>
          </a:xfrm>
        </p:spPr>
        <p:txBody>
          <a:bodyPr/>
          <a:lstStyle/>
          <a:p>
            <a:pPr algn="ctr"/>
            <a:r>
              <a:rPr lang="en-US" b="1" dirty="0"/>
              <a:t>Animal Growth</a:t>
            </a:r>
          </a:p>
        </p:txBody>
      </p:sp>
      <p:sp>
        <p:nvSpPr>
          <p:cNvPr id="5" name="Content Placeholder 4"/>
          <p:cNvSpPr>
            <a:spLocks noGrp="1"/>
          </p:cNvSpPr>
          <p:nvPr>
            <p:ph idx="1"/>
          </p:nvPr>
        </p:nvSpPr>
        <p:spPr>
          <a:xfrm>
            <a:off x="381000" y="762000"/>
            <a:ext cx="8153400" cy="5867400"/>
          </a:xfrm>
        </p:spPr>
        <p:txBody>
          <a:bodyPr>
            <a:normAutofit fontScale="47500" lnSpcReduction="20000"/>
          </a:bodyPr>
          <a:lstStyle/>
          <a:p>
            <a:pPr marL="36576" indent="0">
              <a:buNone/>
            </a:pPr>
            <a:br>
              <a:rPr lang="en-US" dirty="0"/>
            </a:br>
            <a:r>
              <a:rPr lang="en-US" dirty="0"/>
              <a:t>Like plants, animals grow and develop starting at the beginning of their lives. Also like plants, their growth is affected by both internal and external stimuli to which they are constantly responding. </a:t>
            </a:r>
          </a:p>
          <a:p>
            <a:pPr marL="36576" indent="0">
              <a:buNone/>
            </a:pPr>
            <a:r>
              <a:rPr lang="en-US" sz="5100" b="1" u="sng" dirty="0"/>
              <a:t>Embryo Development:</a:t>
            </a:r>
            <a:br>
              <a:rPr lang="en-US" dirty="0"/>
            </a:br>
            <a:r>
              <a:rPr lang="en-US" dirty="0"/>
              <a:t>             After fertilization, the offspring of animals develop in different ways. The growing offspring, or embryo, may develop in following different ways:</a:t>
            </a:r>
          </a:p>
          <a:p>
            <a:pPr marL="36576" indent="0">
              <a:buNone/>
            </a:pPr>
            <a:r>
              <a:rPr lang="en-US" b="1" u="sng" dirty="0"/>
              <a:t>Outside mother's body:</a:t>
            </a:r>
            <a:r>
              <a:rPr lang="en-US" dirty="0"/>
              <a:t> </a:t>
            </a:r>
            <a:br>
              <a:rPr lang="en-US" dirty="0"/>
            </a:br>
            <a:r>
              <a:rPr lang="en-US" dirty="0"/>
              <a:t>            One way animal embryos develop is inside an egg that is laid outside the parent's body. Most invertebrates lay eggs. Many fish, reptiles, and birds do, too. The contents of the egg provide the nutrients a developing embryo needs. The eggs of land vertebrates, such as reptiles and birds, are called amniotic eggs. When inside the parent's body, amniotic eggs are covered with membranes and a leathery shell. </a:t>
            </a:r>
          </a:p>
          <a:p>
            <a:pPr marL="36576" indent="0">
              <a:buNone/>
            </a:pPr>
            <a:r>
              <a:rPr lang="en-US" b="1" u="sng" dirty="0"/>
              <a:t>Outside mother's body:</a:t>
            </a:r>
          </a:p>
          <a:p>
            <a:pPr marL="36576" indent="0">
              <a:buNone/>
            </a:pPr>
            <a:r>
              <a:rPr lang="en-US" dirty="0"/>
              <a:t>            This can occur in two ways:</a:t>
            </a:r>
            <a:br>
              <a:rPr lang="en-US" dirty="0"/>
            </a:br>
            <a:r>
              <a:rPr lang="en-US" dirty="0"/>
              <a:t>            1. In some cases, an embryo develops inside an egg that is kept, or retained, within the parent's body. The developing embryo gets its nutrients from the egg's yolk, just like the offspring of egg-laying animals. The egg hatches either before or after being </a:t>
            </a:r>
          </a:p>
          <a:p>
            <a:pPr marL="36576" indent="0">
              <a:buNone/>
            </a:pPr>
            <a:r>
              <a:rPr lang="en-US" dirty="0"/>
              <a:t>released from the parent's body. This type of development is found </a:t>
            </a:r>
          </a:p>
          <a:p>
            <a:pPr marL="36576" indent="0">
              <a:buNone/>
            </a:pPr>
            <a:r>
              <a:rPr lang="en-US" dirty="0"/>
              <a:t>in some species of fish, amphibians, and reptiles. </a:t>
            </a:r>
          </a:p>
          <a:p>
            <a:pPr marL="36576" indent="0">
              <a:buNone/>
            </a:pPr>
            <a:br>
              <a:rPr lang="en-US" dirty="0"/>
            </a:br>
            <a:r>
              <a:rPr lang="en-US" dirty="0"/>
              <a:t>            2. In placental mammals, which include elephants, wolves, </a:t>
            </a:r>
          </a:p>
          <a:p>
            <a:pPr marL="36576" indent="0">
              <a:buNone/>
            </a:pPr>
            <a:r>
              <a:rPr lang="en-US" dirty="0"/>
              <a:t>and humans, the embryo develops inside the mother's body. The </a:t>
            </a:r>
          </a:p>
          <a:p>
            <a:pPr marL="36576" indent="0">
              <a:buNone/>
            </a:pPr>
            <a:r>
              <a:rPr lang="en-US" dirty="0"/>
              <a:t>mother provides the embryo with everything it needs during </a:t>
            </a:r>
          </a:p>
          <a:p>
            <a:pPr marL="36576" indent="0">
              <a:buNone/>
            </a:pPr>
            <a:r>
              <a:rPr lang="en-US" dirty="0"/>
              <a:t>development. As is shown in Figure 4, essential nutrients and </a:t>
            </a:r>
          </a:p>
          <a:p>
            <a:pPr marL="36576" indent="0">
              <a:buNone/>
            </a:pPr>
            <a:r>
              <a:rPr lang="en-US" dirty="0"/>
              <a:t>gases are exchanged between the embryo and the mother through </a:t>
            </a:r>
          </a:p>
          <a:p>
            <a:pPr marL="36576" indent="0">
              <a:buNone/>
            </a:pPr>
            <a:r>
              <a:rPr lang="en-US" dirty="0"/>
              <a:t>an organ called placenta. The embryo develops inside its mother's </a:t>
            </a:r>
          </a:p>
          <a:p>
            <a:pPr marL="36576" indent="0">
              <a:buNone/>
            </a:pPr>
            <a:r>
              <a:rPr lang="en-US" dirty="0"/>
              <a:t>body until its body systems can function on their own.</a:t>
            </a:r>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988" t="15718" r="30204" b="23951"/>
          <a:stretch/>
        </p:blipFill>
        <p:spPr bwMode="auto">
          <a:xfrm>
            <a:off x="5791200" y="3886200"/>
            <a:ext cx="3122024" cy="283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3897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8600" y="304800"/>
            <a:ext cx="8382000" cy="5821363"/>
          </a:xfrm>
        </p:spPr>
        <p:txBody>
          <a:bodyPr>
            <a:normAutofit/>
          </a:bodyPr>
          <a:lstStyle/>
          <a:p>
            <a:pPr marL="36576" indent="0" algn="ctr">
              <a:buNone/>
            </a:pPr>
            <a:r>
              <a:rPr lang="en-US" sz="2400" b="1" u="sng" dirty="0"/>
              <a:t>Life Cycles </a:t>
            </a:r>
            <a:r>
              <a:rPr lang="en-US" sz="2400" b="1" u="sng" dirty="0" err="1"/>
              <a:t>Vs</a:t>
            </a:r>
            <a:r>
              <a:rPr lang="en-US" sz="2400" b="1" u="sng" dirty="0"/>
              <a:t> Metamorphosis</a:t>
            </a:r>
          </a:p>
          <a:p>
            <a:pPr marL="36576" indent="0">
              <a:buNone/>
            </a:pPr>
            <a:r>
              <a:rPr lang="en-US" sz="1800" b="1" u="sng" dirty="0"/>
              <a:t>Life cycle:</a:t>
            </a:r>
            <a:br>
              <a:rPr lang="en-US" sz="1600" dirty="0"/>
            </a:br>
            <a:r>
              <a:rPr lang="en-US" sz="1600" dirty="0"/>
              <a:t>Many young animals, including most vertebrates, look like small versions of adults from the time they are born. </a:t>
            </a:r>
          </a:p>
          <a:p>
            <a:pPr marL="36576" indent="0">
              <a:buNone/>
            </a:pPr>
            <a:r>
              <a:rPr lang="en-US" sz="1800" b="1" u="sng" dirty="0"/>
              <a:t>Metamorphosis:</a:t>
            </a:r>
          </a:p>
          <a:p>
            <a:pPr marL="36576" indent="0">
              <a:buNone/>
            </a:pPr>
            <a:r>
              <a:rPr lang="en-US" sz="1600" dirty="0"/>
              <a:t>Other animals go through the process of metamorphosis, or major body changes, as they grow &amp; develop into adults (Figure 5). </a:t>
            </a:r>
          </a:p>
          <a:p>
            <a:pPr marL="36576" indent="0">
              <a:buNone/>
            </a:pPr>
            <a:endParaRPr lang="en-US" sz="1600"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783" t="17739" r="36589" b="55050"/>
          <a:stretch/>
        </p:blipFill>
        <p:spPr bwMode="auto">
          <a:xfrm>
            <a:off x="5867400" y="2209800"/>
            <a:ext cx="3047999"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035" t="26913" r="53382" b="61892"/>
          <a:stretch/>
        </p:blipFill>
        <p:spPr bwMode="auto">
          <a:xfrm>
            <a:off x="3810000" y="2209800"/>
            <a:ext cx="2057400" cy="1780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677" t="49433" r="47143" b="23020"/>
          <a:stretch/>
        </p:blipFill>
        <p:spPr bwMode="auto">
          <a:xfrm>
            <a:off x="304800" y="2743200"/>
            <a:ext cx="3200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490" t="56456" r="36589" b="31753"/>
          <a:stretch/>
        </p:blipFill>
        <p:spPr bwMode="auto">
          <a:xfrm>
            <a:off x="3505200" y="4648200"/>
            <a:ext cx="1981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0025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7696200" cy="5821363"/>
          </a:xfrm>
          <a:ln>
            <a:solidFill>
              <a:srgbClr val="002060"/>
            </a:solidFill>
          </a:ln>
        </p:spPr>
        <p:txBody>
          <a:bodyPr>
            <a:normAutofit/>
          </a:bodyPr>
          <a:lstStyle/>
          <a:p>
            <a:pPr marL="36576" indent="0" algn="ctr">
              <a:buNone/>
            </a:pPr>
            <a:endParaRPr lang="en-US" sz="3200" b="1" u="sng" dirty="0"/>
          </a:p>
          <a:p>
            <a:pPr marL="36576" indent="0" algn="ctr">
              <a:buNone/>
            </a:pPr>
            <a:endParaRPr lang="en-US" sz="3200" b="1" u="sng" dirty="0"/>
          </a:p>
          <a:p>
            <a:pPr marL="36576" indent="0" algn="ctr">
              <a:buNone/>
            </a:pPr>
            <a:r>
              <a:rPr lang="en-US" sz="3200" b="1" u="sng" dirty="0"/>
              <a:t>Factors affecting growth:</a:t>
            </a:r>
            <a:r>
              <a:rPr lang="en-US" sz="3200" dirty="0"/>
              <a:t> </a:t>
            </a:r>
          </a:p>
          <a:p>
            <a:pPr marL="36576" indent="0" algn="ctr">
              <a:buNone/>
            </a:pPr>
            <a:br>
              <a:rPr lang="en-US" sz="3200" dirty="0"/>
            </a:br>
            <a:r>
              <a:rPr lang="en-US" sz="1800" dirty="0"/>
              <a:t>Animal growth and development are affected by two type of factors:</a:t>
            </a:r>
          </a:p>
          <a:p>
            <a:pPr algn="ctr">
              <a:buClr>
                <a:srgbClr val="002060"/>
              </a:buClr>
            </a:pPr>
            <a:r>
              <a:rPr lang="en-US" sz="1800" dirty="0"/>
              <a:t>External factors </a:t>
            </a:r>
          </a:p>
          <a:p>
            <a:pPr algn="ctr">
              <a:buClr>
                <a:srgbClr val="002060"/>
              </a:buClr>
            </a:pPr>
            <a:r>
              <a:rPr lang="en-US" sz="1800" dirty="0"/>
              <a:t>Internal factors. </a:t>
            </a:r>
            <a:endParaRPr lang="en-US" sz="3200" dirty="0"/>
          </a:p>
          <a:p>
            <a:pPr marL="36576" indent="0">
              <a:buNone/>
            </a:pPr>
            <a:endParaRPr lang="en-US" dirty="0"/>
          </a:p>
        </p:txBody>
      </p:sp>
    </p:spTree>
    <p:extLst>
      <p:ext uri="{BB962C8B-B14F-4D97-AF65-F5344CB8AC3E}">
        <p14:creationId xmlns:p14="http://schemas.microsoft.com/office/powerpoint/2010/main" val="385896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92162"/>
          </a:xfrm>
        </p:spPr>
        <p:txBody>
          <a:bodyPr>
            <a:noAutofit/>
          </a:bodyPr>
          <a:lstStyle/>
          <a:p>
            <a:pPr algn="ctr"/>
            <a:r>
              <a:rPr lang="en-US" sz="4800" b="1" dirty="0"/>
              <a:t>External factors</a:t>
            </a:r>
            <a:endParaRPr lang="en-US" sz="4800" dirty="0"/>
          </a:p>
        </p:txBody>
      </p:sp>
      <p:sp>
        <p:nvSpPr>
          <p:cNvPr id="3" name="Content Placeholder 2"/>
          <p:cNvSpPr>
            <a:spLocks noGrp="1"/>
          </p:cNvSpPr>
          <p:nvPr>
            <p:ph idx="1"/>
          </p:nvPr>
        </p:nvSpPr>
        <p:spPr>
          <a:xfrm>
            <a:off x="457200" y="1295400"/>
            <a:ext cx="8001000" cy="5105400"/>
          </a:xfrm>
        </p:spPr>
        <p:txBody>
          <a:bodyPr>
            <a:normAutofit fontScale="77500" lnSpcReduction="20000"/>
          </a:bodyPr>
          <a:lstStyle/>
          <a:p>
            <a:pPr marL="36576" indent="0" algn="ctr">
              <a:buNone/>
            </a:pPr>
            <a:r>
              <a:rPr lang="en-US" sz="3200" dirty="0"/>
              <a:t>External factors, on the other hand, are the environmental conditions that an animal may or may not have any control over.</a:t>
            </a:r>
          </a:p>
          <a:p>
            <a:pPr marL="36576" indent="0" algn="ctr">
              <a:buNone/>
            </a:pPr>
            <a:endParaRPr lang="en-US" sz="1300" dirty="0"/>
          </a:p>
          <a:p>
            <a:pPr marL="36576" indent="0">
              <a:buNone/>
            </a:pPr>
            <a:r>
              <a:rPr lang="en-US" sz="3300" b="1" u="sng" dirty="0"/>
              <a:t>Environmental conditions:</a:t>
            </a:r>
          </a:p>
          <a:p>
            <a:pPr marL="36576" indent="0">
              <a:buNone/>
            </a:pPr>
            <a:r>
              <a:rPr lang="en-US" sz="2200" dirty="0"/>
              <a:t>Access to resources and exposure to</a:t>
            </a:r>
          </a:p>
          <a:p>
            <a:pPr marL="36576" indent="0">
              <a:buNone/>
            </a:pPr>
            <a:r>
              <a:rPr lang="en-US" sz="2200" dirty="0"/>
              <a:t>diseases and parasites can also affect the</a:t>
            </a:r>
          </a:p>
          <a:p>
            <a:pPr marL="36576" indent="0">
              <a:buNone/>
            </a:pPr>
            <a:r>
              <a:rPr lang="en-US" sz="2200" dirty="0"/>
              <a:t>growth and development of animals. If </a:t>
            </a:r>
          </a:p>
          <a:p>
            <a:pPr marL="36576" indent="0">
              <a:buNone/>
            </a:pPr>
            <a:r>
              <a:rPr lang="en-US" sz="2200" dirty="0"/>
              <a:t>animals do not receive the nutrition they </a:t>
            </a:r>
          </a:p>
          <a:p>
            <a:pPr marL="36576" indent="0">
              <a:buNone/>
            </a:pPr>
            <a:r>
              <a:rPr lang="en-US" sz="2200" dirty="0"/>
              <a:t>need during development or if they become</a:t>
            </a:r>
          </a:p>
          <a:p>
            <a:pPr marL="36576" indent="0">
              <a:buNone/>
            </a:pPr>
            <a:r>
              <a:rPr lang="en-US" sz="2200" dirty="0"/>
              <a:t>sick, they may not reach their full adult size. </a:t>
            </a:r>
          </a:p>
          <a:p>
            <a:pPr marL="36576" indent="0">
              <a:buNone/>
            </a:pPr>
            <a:r>
              <a:rPr lang="en-US" sz="2200" dirty="0"/>
              <a:t>Space is another resource that can affect </a:t>
            </a:r>
          </a:p>
          <a:p>
            <a:pPr marL="36576" indent="0">
              <a:buNone/>
            </a:pPr>
            <a:r>
              <a:rPr lang="en-US" sz="2200" dirty="0"/>
              <a:t>animal growth. For example, the growth of </a:t>
            </a:r>
          </a:p>
          <a:p>
            <a:pPr marL="36576" indent="0">
              <a:buNone/>
            </a:pPr>
            <a:r>
              <a:rPr lang="en-US" sz="2200" dirty="0"/>
              <a:t>some species of fish, such as goldfish like </a:t>
            </a:r>
          </a:p>
          <a:p>
            <a:pPr marL="36576" indent="0">
              <a:buNone/>
            </a:pPr>
            <a:r>
              <a:rPr lang="en-US" sz="2200" dirty="0"/>
              <a:t>the one in Figure 6, is affected by how large </a:t>
            </a:r>
          </a:p>
          <a:p>
            <a:pPr marL="36576" indent="0">
              <a:buNone/>
            </a:pPr>
            <a:r>
              <a:rPr lang="en-US" sz="2200" dirty="0"/>
              <a:t>a body of water they live in. If its living space </a:t>
            </a:r>
          </a:p>
          <a:p>
            <a:pPr marL="36576" indent="0">
              <a:buNone/>
            </a:pPr>
            <a:r>
              <a:rPr lang="en-US" sz="2200" dirty="0"/>
              <a:t>is not large enough, it will not reach its full </a:t>
            </a:r>
          </a:p>
          <a:p>
            <a:pPr marL="36576" indent="0">
              <a:buNone/>
            </a:pPr>
            <a:r>
              <a:rPr lang="en-US" sz="2200" dirty="0"/>
              <a:t>adult size.</a:t>
            </a: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62" t="36398" r="68251" b="18354"/>
          <a:stretch/>
        </p:blipFill>
        <p:spPr bwMode="auto">
          <a:xfrm>
            <a:off x="4918158" y="2514600"/>
            <a:ext cx="3463842" cy="3729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3403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dirty="0"/>
              <a:t>Internal Factors</a:t>
            </a:r>
            <a:endParaRPr lang="en-US" b="1" dirty="0"/>
          </a:p>
        </p:txBody>
      </p:sp>
      <p:sp>
        <p:nvSpPr>
          <p:cNvPr id="3" name="Content Placeholder 2"/>
          <p:cNvSpPr>
            <a:spLocks noGrp="1"/>
          </p:cNvSpPr>
          <p:nvPr>
            <p:ph idx="1"/>
          </p:nvPr>
        </p:nvSpPr>
        <p:spPr>
          <a:xfrm>
            <a:off x="457200" y="1219200"/>
            <a:ext cx="7467600" cy="4525963"/>
          </a:xfrm>
        </p:spPr>
        <p:txBody>
          <a:bodyPr>
            <a:normAutofit lnSpcReduction="10000"/>
          </a:bodyPr>
          <a:lstStyle/>
          <a:p>
            <a:pPr marL="36576" indent="0" algn="ctr">
              <a:buNone/>
            </a:pPr>
            <a:r>
              <a:rPr lang="en-US" sz="2400" dirty="0"/>
              <a:t>Internal factors include genetic and hormonal characteristics that are part of an organism's life processes</a:t>
            </a:r>
            <a:r>
              <a:rPr lang="en-US" sz="2800" dirty="0"/>
              <a:t>.</a:t>
            </a:r>
            <a:r>
              <a:rPr lang="en-US" sz="3200" dirty="0"/>
              <a:t> </a:t>
            </a:r>
            <a:endParaRPr lang="en-US" sz="1900" dirty="0"/>
          </a:p>
          <a:p>
            <a:pPr marL="36576" indent="0">
              <a:buNone/>
            </a:pPr>
            <a:r>
              <a:rPr lang="en-US" sz="1800" b="1" u="sng" dirty="0"/>
              <a:t>Genes:</a:t>
            </a:r>
          </a:p>
          <a:p>
            <a:pPr marL="36576" indent="0">
              <a:buNone/>
            </a:pPr>
            <a:r>
              <a:rPr lang="en-US" sz="1800" dirty="0"/>
              <a:t>      The genes an offspring inherits from its parents are a major factor in how it develops and grows. In your own classroom, you can probably observe how students’ heights vary. Part of these differences is due to the genes your classmates inherited from their parents. Children usually grow up to be about the same height as their parents. </a:t>
            </a:r>
            <a:r>
              <a:rPr lang="en-US" sz="1800" b="1" u="sng" dirty="0"/>
              <a:t>Hormones:</a:t>
            </a:r>
          </a:p>
          <a:p>
            <a:pPr marL="36576" indent="0">
              <a:buNone/>
            </a:pPr>
            <a:r>
              <a:rPr lang="en-US" sz="1800" b="1" dirty="0"/>
              <a:t>      </a:t>
            </a:r>
            <a:r>
              <a:rPr lang="en-US" sz="1800" dirty="0"/>
              <a:t> Another internal factor that influences growth and development are the hormones that are naturally produced by animals’ bodies. For instance, male animals produce greater amounts of testosterone than female animals. In many animal species, the production of testosterone in male animals results in males growing to be larger than females. </a:t>
            </a:r>
          </a:p>
        </p:txBody>
      </p:sp>
    </p:spTree>
    <p:extLst>
      <p:ext uri="{BB962C8B-B14F-4D97-AF65-F5344CB8AC3E}">
        <p14:creationId xmlns:p14="http://schemas.microsoft.com/office/powerpoint/2010/main" val="673464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92162"/>
          </a:xfrm>
        </p:spPr>
        <p:txBody>
          <a:bodyPr>
            <a:normAutofit fontScale="90000"/>
          </a:bodyPr>
          <a:lstStyle/>
          <a:p>
            <a:pPr algn="ctr"/>
            <a:r>
              <a:rPr lang="en-US" b="1" dirty="0"/>
              <a:t>Reading Check</a:t>
            </a:r>
          </a:p>
        </p:txBody>
      </p:sp>
      <p:sp>
        <p:nvSpPr>
          <p:cNvPr id="4" name="Content Placeholder 3"/>
          <p:cNvSpPr>
            <a:spLocks noGrp="1"/>
          </p:cNvSpPr>
          <p:nvPr>
            <p:ph idx="1"/>
          </p:nvPr>
        </p:nvSpPr>
        <p:spPr>
          <a:xfrm>
            <a:off x="457200" y="1143000"/>
            <a:ext cx="7467600" cy="4983163"/>
          </a:xfrm>
        </p:spPr>
        <p:txBody>
          <a:bodyPr>
            <a:normAutofit/>
          </a:bodyPr>
          <a:lstStyle/>
          <a:p>
            <a:pPr marL="36576" indent="0">
              <a:buNone/>
            </a:pPr>
            <a:r>
              <a:rPr lang="en-US" sz="2000" dirty="0"/>
              <a:t>How is your life cycle different from the animals that undergo metamorphosis?</a:t>
            </a:r>
          </a:p>
          <a:p>
            <a:pPr marL="36576" indent="0">
              <a:buNone/>
            </a:pPr>
            <a:r>
              <a:rPr lang="en-US" sz="2000" dirty="0"/>
              <a:t>____________________________________________________________________________________________________________________________________________________________________________________________________________</a:t>
            </a:r>
          </a:p>
          <a:p>
            <a:pPr marL="36576" indent="0">
              <a:buNone/>
            </a:pPr>
            <a:endParaRPr lang="en-US" sz="2000" dirty="0"/>
          </a:p>
          <a:p>
            <a:pPr marL="36576" indent="0">
              <a:buNone/>
            </a:pPr>
            <a:r>
              <a:rPr lang="en-US" sz="2000" dirty="0"/>
              <a:t>In ideal conditions, a goldfish will grow to be about 10 to 20cm long. But most people think of goldfish as very small fish that only grow to be a few centimeters long. What conclusion can you draw from this information?</a:t>
            </a:r>
          </a:p>
          <a:p>
            <a:pPr marL="36576" indent="0">
              <a:buNone/>
            </a:pPr>
            <a:r>
              <a:rPr lang="en-US" sz="2000" dirty="0"/>
              <a:t>____________________________________________________________________________________________________________________________________________________________________________________________________________</a:t>
            </a:r>
          </a:p>
          <a:p>
            <a:pPr marL="36576" indent="0">
              <a:buNone/>
            </a:pPr>
            <a:endParaRPr lang="en-US" sz="2000" dirty="0"/>
          </a:p>
        </p:txBody>
      </p:sp>
    </p:spTree>
    <p:extLst>
      <p:ext uri="{BB962C8B-B14F-4D97-AF65-F5344CB8AC3E}">
        <p14:creationId xmlns:p14="http://schemas.microsoft.com/office/powerpoint/2010/main" val="263919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7467600" cy="792162"/>
          </a:xfrm>
        </p:spPr>
        <p:txBody>
          <a:bodyPr>
            <a:normAutofit fontScale="90000"/>
          </a:bodyPr>
          <a:lstStyle/>
          <a:p>
            <a:pPr algn="ctr"/>
            <a:r>
              <a:rPr lang="en-US" b="1" dirty="0"/>
              <a:t>Reading Check</a:t>
            </a:r>
          </a:p>
        </p:txBody>
      </p:sp>
      <p:sp>
        <p:nvSpPr>
          <p:cNvPr id="4" name="Content Placeholder 3"/>
          <p:cNvSpPr>
            <a:spLocks noGrp="1"/>
          </p:cNvSpPr>
          <p:nvPr>
            <p:ph idx="1"/>
          </p:nvPr>
        </p:nvSpPr>
        <p:spPr>
          <a:xfrm>
            <a:off x="457200" y="1676400"/>
            <a:ext cx="7467600" cy="4449763"/>
          </a:xfrm>
        </p:spPr>
        <p:txBody>
          <a:bodyPr>
            <a:normAutofit/>
          </a:bodyPr>
          <a:lstStyle/>
          <a:p>
            <a:pPr marL="36576" indent="0">
              <a:buNone/>
            </a:pPr>
            <a:r>
              <a:rPr lang="en-US" sz="2000" dirty="0"/>
              <a:t>How is your life cycle different from the animals that undergo metamorphosis?</a:t>
            </a:r>
          </a:p>
          <a:p>
            <a:pPr marL="36576" indent="0">
              <a:buNone/>
            </a:pPr>
            <a:r>
              <a:rPr lang="en-US" sz="2000" u="sng" dirty="0">
                <a:solidFill>
                  <a:srgbClr val="002060"/>
                </a:solidFill>
              </a:rPr>
              <a:t>When we are born, we look like an adult. Organisms that undergo metamorphosis do not look like an adult of the same species.</a:t>
            </a:r>
          </a:p>
          <a:p>
            <a:pPr marL="36576" indent="0">
              <a:buNone/>
            </a:pPr>
            <a:endParaRPr lang="en-US" sz="2000" u="sng" dirty="0">
              <a:solidFill>
                <a:srgbClr val="002060"/>
              </a:solidFill>
            </a:endParaRPr>
          </a:p>
          <a:p>
            <a:pPr marL="36576" indent="0">
              <a:buNone/>
            </a:pPr>
            <a:r>
              <a:rPr lang="en-US" sz="2000" dirty="0"/>
              <a:t>In ideal conditions, a goldfish will grow to be about 10 to 20cm long. But most people think of goldfish as very small fish that only grow to be a few centimeters long. What conclusion can you draw from this information?</a:t>
            </a:r>
          </a:p>
          <a:p>
            <a:pPr marL="36576" indent="0">
              <a:buNone/>
            </a:pPr>
            <a:r>
              <a:rPr lang="en-US" sz="2000" u="sng" dirty="0">
                <a:solidFill>
                  <a:srgbClr val="002060"/>
                </a:solidFill>
              </a:rPr>
              <a:t>Most people probably do not provide their pet goldfish with enough space to develop and grow to a healthy size.</a:t>
            </a:r>
          </a:p>
        </p:txBody>
      </p:sp>
    </p:spTree>
    <p:extLst>
      <p:ext uri="{BB962C8B-B14F-4D97-AF65-F5344CB8AC3E}">
        <p14:creationId xmlns:p14="http://schemas.microsoft.com/office/powerpoint/2010/main" val="1732215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Lucida Calligraphy" pitchFamily="66" charset="0"/>
              </a:rPr>
              <a:t>Objectives</a:t>
            </a:r>
          </a:p>
        </p:txBody>
      </p:sp>
      <p:sp>
        <p:nvSpPr>
          <p:cNvPr id="3" name="Content Placeholder 2"/>
          <p:cNvSpPr>
            <a:spLocks noGrp="1"/>
          </p:cNvSpPr>
          <p:nvPr>
            <p:ph idx="1"/>
          </p:nvPr>
        </p:nvSpPr>
        <p:spPr/>
        <p:txBody>
          <a:bodyPr>
            <a:normAutofit/>
          </a:bodyPr>
          <a:lstStyle/>
          <a:p>
            <a:pPr marL="36576" indent="0" algn="ctr">
              <a:buNone/>
            </a:pPr>
            <a:r>
              <a:rPr lang="en-US" sz="1800" dirty="0"/>
              <a:t>Students will describe the cause-and-effect relationship for</a:t>
            </a:r>
          </a:p>
          <a:p>
            <a:pPr marL="36576" indent="0" algn="ctr">
              <a:buNone/>
            </a:pPr>
            <a:r>
              <a:rPr lang="en-US" sz="1800" dirty="0"/>
              <a:t>• environmental factors that influence an organism’s growth.</a:t>
            </a:r>
          </a:p>
          <a:p>
            <a:pPr marL="36576" indent="0" algn="ctr">
              <a:buNone/>
            </a:pPr>
            <a:r>
              <a:rPr lang="en-US" sz="1800" dirty="0"/>
              <a:t>• genetic factors that influence an organism’s growth.</a:t>
            </a:r>
          </a:p>
          <a:p>
            <a:pPr marL="36576" indent="0" algn="ctr">
              <a:buNone/>
            </a:pPr>
            <a:endParaRPr lang="en-US" sz="1800" dirty="0"/>
          </a:p>
          <a:p>
            <a:pPr marL="36576" indent="0" algn="ctr">
              <a:buNone/>
            </a:pPr>
            <a:r>
              <a:rPr lang="en-US" sz="1800" dirty="0"/>
              <a:t>Students will construct explanations to identify</a:t>
            </a:r>
          </a:p>
          <a:p>
            <a:pPr marL="36576" indent="0" algn="ctr">
              <a:buNone/>
            </a:pPr>
            <a:r>
              <a:rPr lang="en-US" sz="1800" dirty="0"/>
              <a:t>• methods to stimulate plant growth.</a:t>
            </a:r>
          </a:p>
          <a:p>
            <a:pPr marL="36576" indent="0" algn="ctr">
              <a:buNone/>
            </a:pPr>
            <a:endParaRPr lang="en-US" sz="1800" dirty="0"/>
          </a:p>
          <a:p>
            <a:pPr marL="36576" indent="0" algn="ctr">
              <a:buNone/>
            </a:pPr>
            <a:r>
              <a:rPr lang="en-US" sz="1800" dirty="0"/>
              <a:t>Students will identify the mechanisms that factor and control</a:t>
            </a:r>
          </a:p>
          <a:p>
            <a:pPr marL="36576" indent="0" algn="ctr">
              <a:buNone/>
            </a:pPr>
            <a:r>
              <a:rPr lang="en-US" sz="1800" dirty="0"/>
              <a:t>• plant growth.</a:t>
            </a:r>
          </a:p>
          <a:p>
            <a:pPr marL="36576" indent="0" algn="ctr">
              <a:buNone/>
            </a:pPr>
            <a:r>
              <a:rPr lang="en-US" sz="1800" dirty="0"/>
              <a:t>• animal growth.</a:t>
            </a:r>
          </a:p>
          <a:p>
            <a:pPr marL="36576" indent="0" algn="ctr">
              <a:buNone/>
            </a:pPr>
            <a:endParaRPr lang="en-US" sz="1800" dirty="0"/>
          </a:p>
        </p:txBody>
      </p:sp>
    </p:spTree>
    <p:extLst>
      <p:ext uri="{BB962C8B-B14F-4D97-AF65-F5344CB8AC3E}">
        <p14:creationId xmlns:p14="http://schemas.microsoft.com/office/powerpoint/2010/main" val="778545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7467600" cy="4525963"/>
          </a:xfrm>
        </p:spPr>
        <p:txBody>
          <a:bodyPr>
            <a:normAutofit/>
          </a:bodyPr>
          <a:lstStyle/>
          <a:p>
            <a:pPr marL="36576" indent="0" algn="ctr">
              <a:buNone/>
            </a:pPr>
            <a:endParaRPr lang="en-US" sz="2800" dirty="0">
              <a:latin typeface="Lucida Calligraphy" pitchFamily="66" charset="0"/>
            </a:endParaRPr>
          </a:p>
          <a:p>
            <a:pPr marL="36576" indent="0" algn="ctr">
              <a:buNone/>
            </a:pPr>
            <a:r>
              <a:rPr lang="en-US" sz="10700" dirty="0">
                <a:latin typeface="Lucida Calligraphy" pitchFamily="66" charset="0"/>
              </a:rPr>
              <a:t>Learning check</a:t>
            </a:r>
            <a:endParaRPr lang="en-US" sz="2400" dirty="0">
              <a:latin typeface="Lucida Calligraphy" pitchFamily="66" charset="0"/>
            </a:endParaRPr>
          </a:p>
        </p:txBody>
      </p:sp>
    </p:spTree>
    <p:extLst>
      <p:ext uri="{BB962C8B-B14F-4D97-AF65-F5344CB8AC3E}">
        <p14:creationId xmlns:p14="http://schemas.microsoft.com/office/powerpoint/2010/main" val="1240683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76400"/>
            <a:ext cx="7467600" cy="3124200"/>
          </a:xfrm>
        </p:spPr>
        <p:txBody>
          <a:bodyPr/>
          <a:lstStyle/>
          <a:p>
            <a:pPr marL="36576" indent="0">
              <a:buNone/>
            </a:pPr>
            <a:r>
              <a:rPr lang="en-US" dirty="0"/>
              <a:t>Why do you think some trees evolved to go into a state of dormancy during the winter months?</a:t>
            </a:r>
          </a:p>
          <a:p>
            <a:pPr marL="36576" indent="0">
              <a:buNone/>
            </a:pPr>
            <a:r>
              <a:rPr lang="en-US" dirty="0"/>
              <a:t>______________________________________________________________________________________________________</a:t>
            </a:r>
          </a:p>
        </p:txBody>
      </p:sp>
    </p:spTree>
    <p:extLst>
      <p:ext uri="{BB962C8B-B14F-4D97-AF65-F5344CB8AC3E}">
        <p14:creationId xmlns:p14="http://schemas.microsoft.com/office/powerpoint/2010/main" val="304570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57400"/>
            <a:ext cx="7467600" cy="2438400"/>
          </a:xfrm>
        </p:spPr>
        <p:txBody>
          <a:bodyPr/>
          <a:lstStyle/>
          <a:p>
            <a:pPr marL="36576" indent="0">
              <a:buNone/>
            </a:pPr>
            <a:r>
              <a:rPr lang="en-US" dirty="0"/>
              <a:t>Why do you think some trees evolved to go into a state of dormancy during the winter months?</a:t>
            </a:r>
            <a:endParaRPr lang="en-US" u="sng" dirty="0">
              <a:solidFill>
                <a:srgbClr val="002060"/>
              </a:solidFill>
            </a:endParaRPr>
          </a:p>
          <a:p>
            <a:pPr marL="36576" indent="0">
              <a:buNone/>
            </a:pPr>
            <a:r>
              <a:rPr lang="en-US" sz="2000" u="sng" dirty="0">
                <a:solidFill>
                  <a:srgbClr val="002060"/>
                </a:solidFill>
              </a:rPr>
              <a:t>It helps them conserve energy during the winter months when resources and sunlight are limited.</a:t>
            </a:r>
            <a:endParaRPr lang="en-US" sz="2000" dirty="0"/>
          </a:p>
        </p:txBody>
      </p:sp>
    </p:spTree>
    <p:extLst>
      <p:ext uri="{BB962C8B-B14F-4D97-AF65-F5344CB8AC3E}">
        <p14:creationId xmlns:p14="http://schemas.microsoft.com/office/powerpoint/2010/main" val="4017792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7467600" cy="6477000"/>
          </a:xfrm>
        </p:spPr>
        <p:txBody>
          <a:bodyPr/>
          <a:lstStyle/>
          <a:p>
            <a:pPr marL="36576" indent="0">
              <a:buNone/>
            </a:pPr>
            <a:endParaRPr lang="en-US" dirty="0"/>
          </a:p>
          <a:p>
            <a:pPr marL="36576" indent="0">
              <a:buNone/>
            </a:pPr>
            <a:endParaRPr lang="en-US" dirty="0"/>
          </a:p>
          <a:p>
            <a:pPr marL="36576" indent="0">
              <a:buNone/>
            </a:pPr>
            <a:endParaRPr lang="en-US" dirty="0"/>
          </a:p>
          <a:p>
            <a:pPr marL="36576" indent="0">
              <a:buNone/>
            </a:pPr>
            <a:endParaRPr lang="en-US" dirty="0"/>
          </a:p>
          <a:p>
            <a:pPr marL="36576" indent="0">
              <a:buNone/>
            </a:pPr>
            <a:endParaRPr lang="en-US" dirty="0"/>
          </a:p>
          <a:p>
            <a:pPr marL="36576" indent="0">
              <a:buNone/>
            </a:pPr>
            <a:endParaRPr lang="en-US" sz="1100" dirty="0"/>
          </a:p>
          <a:p>
            <a:pPr marL="36576" indent="0">
              <a:buNone/>
            </a:pPr>
            <a:r>
              <a:rPr lang="en-US" sz="2400" dirty="0"/>
              <a:t>What would be some advantages of this type of embryo development compared to an amniotic egg laid outsider the mothers’ body?</a:t>
            </a:r>
          </a:p>
          <a:p>
            <a:pPr marL="36576" indent="0">
              <a:buNone/>
            </a:pPr>
            <a:r>
              <a:rPr lang="en-US" sz="2400" dirty="0"/>
              <a:t>________________________________________________________________________________________________________________________________________________________________________</a:t>
            </a: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988" t="15718" r="30204" b="23951"/>
          <a:stretch/>
        </p:blipFill>
        <p:spPr bwMode="auto">
          <a:xfrm>
            <a:off x="2590800" y="161103"/>
            <a:ext cx="3122024" cy="283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3192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7467600" cy="6477000"/>
          </a:xfrm>
        </p:spPr>
        <p:txBody>
          <a:bodyPr/>
          <a:lstStyle/>
          <a:p>
            <a:pPr marL="36576" indent="0">
              <a:buNone/>
            </a:pPr>
            <a:endParaRPr lang="en-US" dirty="0"/>
          </a:p>
          <a:p>
            <a:pPr marL="36576" indent="0">
              <a:buNone/>
            </a:pPr>
            <a:endParaRPr lang="en-US" dirty="0"/>
          </a:p>
          <a:p>
            <a:pPr marL="36576" indent="0">
              <a:buNone/>
            </a:pPr>
            <a:endParaRPr lang="en-US" dirty="0"/>
          </a:p>
          <a:p>
            <a:pPr marL="36576" indent="0">
              <a:buNone/>
            </a:pPr>
            <a:endParaRPr lang="en-US" dirty="0"/>
          </a:p>
          <a:p>
            <a:pPr marL="36576" indent="0">
              <a:buNone/>
            </a:pPr>
            <a:endParaRPr lang="en-US" dirty="0"/>
          </a:p>
          <a:p>
            <a:pPr marL="36576" indent="0">
              <a:buNone/>
            </a:pPr>
            <a:endParaRPr lang="en-US" sz="1100" dirty="0"/>
          </a:p>
          <a:p>
            <a:pPr marL="36576" indent="0">
              <a:buNone/>
            </a:pPr>
            <a:r>
              <a:rPr lang="en-US" sz="2400" dirty="0"/>
              <a:t>What would be some advantages of this type of embryo development compared to an amniotic egg laid outsider the mothers’ body?</a:t>
            </a:r>
            <a:endParaRPr lang="en-US" sz="2400" u="sng" dirty="0">
              <a:solidFill>
                <a:srgbClr val="002060"/>
              </a:solidFill>
            </a:endParaRPr>
          </a:p>
          <a:p>
            <a:pPr marL="36576" indent="0">
              <a:buNone/>
            </a:pPr>
            <a:r>
              <a:rPr lang="en-US" sz="2400" u="sng" dirty="0">
                <a:solidFill>
                  <a:srgbClr val="002060"/>
                </a:solidFill>
              </a:rPr>
              <a:t>The embryo would be safe inside its mother because it would not be out in open like an egg in a nest that could be crushed by </a:t>
            </a:r>
            <a:endParaRPr lang="en-US" sz="2400" dirty="0"/>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988" t="15718" r="30204" b="23951"/>
          <a:stretch/>
        </p:blipFill>
        <p:spPr bwMode="auto">
          <a:xfrm>
            <a:off x="2590800" y="161103"/>
            <a:ext cx="3122024" cy="283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6943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8601" t="22249" r="33266" b="11357"/>
          <a:stretch/>
        </p:blipFill>
        <p:spPr bwMode="auto">
          <a:xfrm>
            <a:off x="381000" y="304800"/>
            <a:ext cx="83820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7804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2903" t="33819" r="53628" b="23450"/>
          <a:stretch/>
        </p:blipFill>
        <p:spPr bwMode="auto">
          <a:xfrm>
            <a:off x="381000" y="457200"/>
            <a:ext cx="8229600" cy="579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5651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76200"/>
            <a:ext cx="8305800" cy="6400799"/>
          </a:xfrm>
          <a:prstGeom prst="rect">
            <a:avLst/>
          </a:prstGeom>
        </p:spPr>
      </p:pic>
      <p:pic>
        <p:nvPicPr>
          <p:cNvPr id="1026" name="Picture 2" descr="Human embryo Black and White Stock Photos &amp; Images - Alamy">
            <a:extLst>
              <a:ext uri="{FF2B5EF4-FFF2-40B4-BE49-F238E27FC236}">
                <a16:creationId xmlns:a16="http://schemas.microsoft.com/office/drawing/2014/main" id="{2C825B63-C36E-4FE6-8CE1-F31DC654648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666"/>
          <a:stretch/>
        </p:blipFill>
        <p:spPr bwMode="auto">
          <a:xfrm>
            <a:off x="4953000" y="4114800"/>
            <a:ext cx="1548335" cy="20394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other reason for eggs - Dynamic Behaviour Lab">
            <a:extLst>
              <a:ext uri="{FF2B5EF4-FFF2-40B4-BE49-F238E27FC236}">
                <a16:creationId xmlns:a16="http://schemas.microsoft.com/office/drawing/2014/main" id="{27B29EA1-BBD1-401A-B825-5AEE715ACF8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2322"/>
          <a:stretch/>
        </p:blipFill>
        <p:spPr bwMode="auto">
          <a:xfrm>
            <a:off x="6514708" y="4114800"/>
            <a:ext cx="2019692" cy="2113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601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9314C-FF8A-4D9F-8036-1900640ADC08}"/>
              </a:ext>
            </a:extLst>
          </p:cNvPr>
          <p:cNvSpPr>
            <a:spLocks noGrp="1"/>
          </p:cNvSpPr>
          <p:nvPr>
            <p:ph type="title"/>
          </p:nvPr>
        </p:nvSpPr>
        <p:spPr/>
        <p:txBody>
          <a:bodyPr/>
          <a:lstStyle/>
          <a:p>
            <a:r>
              <a:rPr lang="en-US" dirty="0"/>
              <a:t>Lab Activity</a:t>
            </a:r>
          </a:p>
        </p:txBody>
      </p:sp>
      <p:pic>
        <p:nvPicPr>
          <p:cNvPr id="4" name="MGS19_DL_A0606180_V0000760">
            <a:hlinkClick r:id="" action="ppaction://media"/>
            <a:extLst>
              <a:ext uri="{FF2B5EF4-FFF2-40B4-BE49-F238E27FC236}">
                <a16:creationId xmlns:a16="http://schemas.microsoft.com/office/drawing/2014/main" id="{FE82F458-AD37-4E14-899B-4351E7DDCCA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763713"/>
            <a:ext cx="7467600" cy="4200525"/>
          </a:xfrm>
        </p:spPr>
      </p:pic>
    </p:spTree>
    <p:extLst>
      <p:ext uri="{BB962C8B-B14F-4D97-AF65-F5344CB8AC3E}">
        <p14:creationId xmlns:p14="http://schemas.microsoft.com/office/powerpoint/2010/main" val="405932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6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9314C-FF8A-4D9F-8036-1900640ADC08}"/>
              </a:ext>
            </a:extLst>
          </p:cNvPr>
          <p:cNvSpPr>
            <a:spLocks noGrp="1"/>
          </p:cNvSpPr>
          <p:nvPr>
            <p:ph type="title"/>
          </p:nvPr>
        </p:nvSpPr>
        <p:spPr/>
        <p:txBody>
          <a:bodyPr/>
          <a:lstStyle/>
          <a:p>
            <a:r>
              <a:rPr lang="en-US" dirty="0"/>
              <a:t>Lab Activity</a:t>
            </a:r>
          </a:p>
        </p:txBody>
      </p:sp>
      <p:sp>
        <p:nvSpPr>
          <p:cNvPr id="5" name="Content Placeholder 4">
            <a:extLst>
              <a:ext uri="{FF2B5EF4-FFF2-40B4-BE49-F238E27FC236}">
                <a16:creationId xmlns:a16="http://schemas.microsoft.com/office/drawing/2014/main" id="{0AE74818-61B1-44A1-972E-B1B43C673AED}"/>
              </a:ext>
            </a:extLst>
          </p:cNvPr>
          <p:cNvSpPr>
            <a:spLocks noGrp="1"/>
          </p:cNvSpPr>
          <p:nvPr>
            <p:ph idx="1"/>
          </p:nvPr>
        </p:nvSpPr>
        <p:spPr>
          <a:xfrm>
            <a:off x="457200" y="1219200"/>
            <a:ext cx="8458200" cy="5364162"/>
          </a:xfrm>
        </p:spPr>
        <p:txBody>
          <a:bodyPr>
            <a:normAutofit fontScale="77500" lnSpcReduction="20000"/>
          </a:bodyPr>
          <a:lstStyle/>
          <a:p>
            <a:pPr algn="just"/>
            <a:r>
              <a:rPr lang="en-US" dirty="0"/>
              <a:t>Analyze and Interpret Data</a:t>
            </a:r>
          </a:p>
          <a:p>
            <a:pPr algn="just"/>
            <a:r>
              <a:rPr lang="en-US" dirty="0"/>
              <a:t>Cause and Effect Did rotating the seed affect root growth? If so, what was the effect?</a:t>
            </a:r>
          </a:p>
          <a:p>
            <a:pPr algn="just"/>
            <a:endParaRPr lang="en-US" dirty="0"/>
          </a:p>
          <a:p>
            <a:pPr algn="just"/>
            <a:endParaRPr lang="en-US" dirty="0"/>
          </a:p>
          <a:p>
            <a:pPr algn="just"/>
            <a:r>
              <a:rPr lang="en-US" dirty="0"/>
              <a:t>Analyze Data Did the results of your experiment provide evidence to support your hypothesis? Why or why not?</a:t>
            </a:r>
          </a:p>
          <a:p>
            <a:pPr algn="just"/>
            <a:endParaRPr lang="en-US" dirty="0"/>
          </a:p>
          <a:p>
            <a:pPr algn="just"/>
            <a:endParaRPr lang="en-US" dirty="0"/>
          </a:p>
          <a:p>
            <a:pPr algn="just"/>
            <a:r>
              <a:rPr lang="en-US" dirty="0"/>
              <a:t>Construct Explanations Use the evidence obtained from your investigation to construct an explanation for how an environmental factor affects plant growth. What environmental factor did the plant root growth respond to?</a:t>
            </a:r>
          </a:p>
        </p:txBody>
      </p:sp>
      <p:sp>
        <p:nvSpPr>
          <p:cNvPr id="6" name="Rectangle 5">
            <a:extLst>
              <a:ext uri="{FF2B5EF4-FFF2-40B4-BE49-F238E27FC236}">
                <a16:creationId xmlns:a16="http://schemas.microsoft.com/office/drawing/2014/main" id="{9ED210FC-12F5-4144-9842-158A77227ED5}"/>
              </a:ext>
            </a:extLst>
          </p:cNvPr>
          <p:cNvSpPr/>
          <p:nvPr/>
        </p:nvSpPr>
        <p:spPr>
          <a:xfrm>
            <a:off x="901046" y="2104104"/>
            <a:ext cx="8001000" cy="830997"/>
          </a:xfrm>
          <a:prstGeom prst="rect">
            <a:avLst/>
          </a:prstGeom>
        </p:spPr>
        <p:txBody>
          <a:bodyPr wrap="square">
            <a:spAutoFit/>
          </a:bodyPr>
          <a:lstStyle/>
          <a:p>
            <a:r>
              <a:rPr lang="en-IN" sz="2400" b="1" dirty="0">
                <a:latin typeface="Arial" panose="020B0604020202020204" pitchFamily="34" charset="0"/>
                <a:ea typeface="Times New Roman" panose="02020603050405020304" pitchFamily="18" charset="0"/>
                <a:cs typeface="Times New Roman" panose="02020603050405020304" pitchFamily="18" charset="0"/>
              </a:rPr>
              <a:t>Yes, there was an effect. The roots grew downward again.</a:t>
            </a:r>
            <a:endParaRPr lang="en-US" sz="2400" b="1" dirty="0"/>
          </a:p>
        </p:txBody>
      </p:sp>
      <p:sp>
        <p:nvSpPr>
          <p:cNvPr id="7" name="Rectangle 6">
            <a:extLst>
              <a:ext uri="{FF2B5EF4-FFF2-40B4-BE49-F238E27FC236}">
                <a16:creationId xmlns:a16="http://schemas.microsoft.com/office/drawing/2014/main" id="{C2DAC9C8-AD26-4357-9897-2F95B0B7FA7A}"/>
              </a:ext>
            </a:extLst>
          </p:cNvPr>
          <p:cNvSpPr/>
          <p:nvPr/>
        </p:nvSpPr>
        <p:spPr>
          <a:xfrm>
            <a:off x="898689" y="3533003"/>
            <a:ext cx="8001000" cy="707886"/>
          </a:xfrm>
          <a:prstGeom prst="rect">
            <a:avLst/>
          </a:prstGeom>
        </p:spPr>
        <p:txBody>
          <a:bodyPr wrap="square">
            <a:spAutoFit/>
          </a:bodyPr>
          <a:lstStyle/>
          <a:p>
            <a:r>
              <a:rPr lang="en-IN" sz="2000" b="1" dirty="0"/>
              <a:t>My original hypothesis was supported because the direction of the root growth changed when the seed was turned.</a:t>
            </a:r>
            <a:endParaRPr lang="en-US" sz="2800" b="1" dirty="0"/>
          </a:p>
        </p:txBody>
      </p:sp>
      <p:sp>
        <p:nvSpPr>
          <p:cNvPr id="8" name="Rectangle 7">
            <a:extLst>
              <a:ext uri="{FF2B5EF4-FFF2-40B4-BE49-F238E27FC236}">
                <a16:creationId xmlns:a16="http://schemas.microsoft.com/office/drawing/2014/main" id="{F4F9F718-043C-40FC-83DA-07A33735C6AB}"/>
              </a:ext>
            </a:extLst>
          </p:cNvPr>
          <p:cNvSpPr/>
          <p:nvPr/>
        </p:nvSpPr>
        <p:spPr>
          <a:xfrm>
            <a:off x="897903" y="5497318"/>
            <a:ext cx="8001000" cy="923330"/>
          </a:xfrm>
          <a:prstGeom prst="rect">
            <a:avLst/>
          </a:prstGeom>
        </p:spPr>
        <p:txBody>
          <a:bodyPr wrap="square">
            <a:spAutoFit/>
          </a:bodyPr>
          <a:lstStyle/>
          <a:p>
            <a:r>
              <a:rPr lang="en-IN" dirty="0"/>
              <a:t>The stimulus that the plant root growth responded to was gravity. My evidence supports the explanation that gravity affects the direction that plant roots grow; the roots will grow toward gravity, even if the plant is turned.</a:t>
            </a:r>
            <a:endParaRPr lang="en-US" sz="2400" b="1" dirty="0"/>
          </a:p>
        </p:txBody>
      </p:sp>
    </p:spTree>
    <p:extLst>
      <p:ext uri="{BB962C8B-B14F-4D97-AF65-F5344CB8AC3E}">
        <p14:creationId xmlns:p14="http://schemas.microsoft.com/office/powerpoint/2010/main" val="341456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D60170-3FD2-4473-87FC-5A353F758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964" y="0"/>
            <a:ext cx="4174072" cy="6858000"/>
          </a:xfrm>
          <a:prstGeom prst="rect">
            <a:avLst/>
          </a:prstGeom>
        </p:spPr>
      </p:pic>
    </p:spTree>
    <p:extLst>
      <p:ext uri="{BB962C8B-B14F-4D97-AF65-F5344CB8AC3E}">
        <p14:creationId xmlns:p14="http://schemas.microsoft.com/office/powerpoint/2010/main" val="329701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92162"/>
          </a:xfrm>
        </p:spPr>
        <p:txBody>
          <a:bodyPr>
            <a:noAutofit/>
          </a:bodyPr>
          <a:lstStyle/>
          <a:p>
            <a:pPr algn="ctr"/>
            <a:r>
              <a:rPr lang="en-US" sz="3200" b="1" dirty="0">
                <a:latin typeface="Lucida Calligraphy" pitchFamily="66" charset="0"/>
              </a:rPr>
              <a:t>Growth and Development of Organisms</a:t>
            </a:r>
          </a:p>
        </p:txBody>
      </p:sp>
      <p:sp>
        <p:nvSpPr>
          <p:cNvPr id="3" name="Content Placeholder 2"/>
          <p:cNvSpPr>
            <a:spLocks noGrp="1"/>
          </p:cNvSpPr>
          <p:nvPr>
            <p:ph idx="1"/>
          </p:nvPr>
        </p:nvSpPr>
        <p:spPr>
          <a:xfrm>
            <a:off x="457200" y="1219200"/>
            <a:ext cx="8305800" cy="5486400"/>
          </a:xfrm>
        </p:spPr>
        <p:txBody>
          <a:bodyPr>
            <a:noAutofit/>
          </a:bodyPr>
          <a:lstStyle/>
          <a:p>
            <a:pPr marL="36576" indent="0">
              <a:buNone/>
            </a:pPr>
            <a:r>
              <a:rPr lang="en-US" sz="1600" dirty="0"/>
              <a:t>The way organisms grow and develop, and the size they reach, varies from species to species. Several factors influence how organisms grow. For example:</a:t>
            </a:r>
          </a:p>
          <a:p>
            <a:pPr marL="36576" indent="0">
              <a:buNone/>
            </a:pPr>
            <a:r>
              <a:rPr lang="en-US" sz="1600" dirty="0"/>
              <a:t>    </a:t>
            </a:r>
            <a:r>
              <a:rPr lang="en-US" sz="1600" dirty="0">
                <a:sym typeface="Wingdings" pitchFamily="2" charset="2"/>
              </a:rPr>
              <a:t> </a:t>
            </a:r>
            <a:r>
              <a:rPr lang="en-US" sz="1600" dirty="0"/>
              <a:t>Some are determined by the genetic characteristics that are passed from parent to offspring during reproduction. </a:t>
            </a:r>
          </a:p>
          <a:p>
            <a:pPr marL="36576" indent="0">
              <a:buNone/>
            </a:pPr>
            <a:r>
              <a:rPr lang="en-US" sz="1600" dirty="0"/>
              <a:t>    </a:t>
            </a:r>
            <a:r>
              <a:rPr lang="en-US" sz="1600" dirty="0">
                <a:sym typeface="Wingdings" pitchFamily="2" charset="2"/>
              </a:rPr>
              <a:t> </a:t>
            </a:r>
            <a:r>
              <a:rPr lang="en-US" sz="1600" dirty="0"/>
              <a:t>Other factors occur outside of the organism and can be related to their access to needed resources</a:t>
            </a:r>
          </a:p>
          <a:p>
            <a:pPr marL="0" indent="0">
              <a:spcBef>
                <a:spcPts val="0"/>
              </a:spcBef>
              <a:buNone/>
            </a:pPr>
            <a:r>
              <a:rPr lang="en-US" sz="1600" dirty="0"/>
              <a:t>    </a:t>
            </a:r>
            <a:r>
              <a:rPr lang="en-US" sz="1600" dirty="0">
                <a:sym typeface="Wingdings" pitchFamily="2" charset="2"/>
              </a:rPr>
              <a:t></a:t>
            </a:r>
            <a:r>
              <a:rPr lang="en-US" sz="1600" dirty="0"/>
              <a:t> The conditions in their environment</a:t>
            </a:r>
          </a:p>
          <a:p>
            <a:pPr marL="0" indent="0">
              <a:spcBef>
                <a:spcPts val="0"/>
              </a:spcBef>
              <a:buNone/>
            </a:pPr>
            <a:r>
              <a:rPr lang="en-US" sz="1600" dirty="0"/>
              <a:t>    </a:t>
            </a:r>
            <a:r>
              <a:rPr lang="en-US" sz="1600" dirty="0">
                <a:sym typeface="Wingdings" pitchFamily="2" charset="2"/>
              </a:rPr>
              <a:t> T</a:t>
            </a:r>
            <a:r>
              <a:rPr lang="en-US" sz="1600" dirty="0"/>
              <a:t>heir responses to other stimuli. </a:t>
            </a:r>
          </a:p>
          <a:p>
            <a:pPr marL="0" indent="0">
              <a:spcBef>
                <a:spcPts val="0"/>
              </a:spcBef>
              <a:buNone/>
            </a:pPr>
            <a:r>
              <a:rPr lang="en-US" sz="1600" dirty="0"/>
              <a:t>Healthy plants inherit traits that determine </a:t>
            </a:r>
          </a:p>
          <a:p>
            <a:pPr marL="0" indent="0">
              <a:spcBef>
                <a:spcPts val="0"/>
              </a:spcBef>
              <a:buNone/>
            </a:pPr>
            <a:r>
              <a:rPr lang="en-US" sz="1600" dirty="0"/>
              <a:t>successful growth, but if the conditions </a:t>
            </a:r>
          </a:p>
          <a:p>
            <a:pPr marL="0" indent="0">
              <a:spcBef>
                <a:spcPts val="0"/>
              </a:spcBef>
              <a:buNone/>
            </a:pPr>
            <a:r>
              <a:rPr lang="en-US" sz="1600" dirty="0"/>
              <a:t>around them are not ideal, the plants may</a:t>
            </a:r>
          </a:p>
          <a:p>
            <a:pPr marL="0" indent="0">
              <a:spcBef>
                <a:spcPts val="0"/>
              </a:spcBef>
              <a:buNone/>
            </a:pPr>
            <a:r>
              <a:rPr lang="en-US" sz="1600" dirty="0"/>
              <a:t> not grow or develop normally. To increase</a:t>
            </a:r>
          </a:p>
          <a:p>
            <a:pPr marL="0" indent="0">
              <a:spcBef>
                <a:spcPts val="0"/>
              </a:spcBef>
              <a:buNone/>
            </a:pPr>
            <a:r>
              <a:rPr lang="en-US" sz="1600" dirty="0"/>
              <a:t> their odds for survival, plants and animals </a:t>
            </a:r>
          </a:p>
          <a:p>
            <a:pPr marL="0" indent="0">
              <a:spcBef>
                <a:spcPts val="0"/>
              </a:spcBef>
              <a:buNone/>
            </a:pPr>
            <a:r>
              <a:rPr lang="en-US" sz="1600" dirty="0"/>
              <a:t>have changed over time. These changes </a:t>
            </a:r>
          </a:p>
          <a:p>
            <a:pPr marL="0" indent="0">
              <a:spcBef>
                <a:spcPts val="0"/>
              </a:spcBef>
              <a:buNone/>
            </a:pPr>
            <a:r>
              <a:rPr lang="en-US" sz="1600" dirty="0"/>
              <a:t>are a result of adapting to stimuli in the</a:t>
            </a:r>
          </a:p>
          <a:p>
            <a:pPr marL="0" indent="0">
              <a:spcBef>
                <a:spcPts val="0"/>
              </a:spcBef>
              <a:buNone/>
            </a:pPr>
            <a:r>
              <a:rPr lang="en-US" sz="1600" dirty="0"/>
              <a:t> environment. The vines in Figure 1, for </a:t>
            </a:r>
          </a:p>
          <a:p>
            <a:pPr marL="0" indent="0">
              <a:spcBef>
                <a:spcPts val="0"/>
              </a:spcBef>
              <a:buNone/>
            </a:pPr>
            <a:r>
              <a:rPr lang="en-US" sz="1600" dirty="0"/>
              <a:t>example, grow in response to their environment. Vines have evolved to grow around larger trees and other structures as a means of accessing sunlight and gaining space for further growth.</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667000"/>
            <a:ext cx="4114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100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
            <a:ext cx="7467600" cy="792162"/>
          </a:xfrm>
        </p:spPr>
        <p:txBody>
          <a:bodyPr>
            <a:normAutofit fontScale="90000"/>
          </a:bodyPr>
          <a:lstStyle/>
          <a:p>
            <a:pPr algn="ctr"/>
            <a:r>
              <a:rPr lang="en-US" dirty="0"/>
              <a:t>Reading Check</a:t>
            </a:r>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1375674"/>
            <a:ext cx="5108891" cy="286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76349" y="4267200"/>
            <a:ext cx="8458200" cy="1754326"/>
          </a:xfrm>
          <a:prstGeom prst="rect">
            <a:avLst/>
          </a:prstGeom>
        </p:spPr>
        <p:txBody>
          <a:bodyPr wrap="square">
            <a:spAutoFit/>
          </a:bodyPr>
          <a:lstStyle/>
          <a:p>
            <a:r>
              <a:rPr lang="en-US" dirty="0"/>
              <a:t>How do you think the vine was able to grow up the tree? </a:t>
            </a:r>
          </a:p>
          <a:p>
            <a:r>
              <a:rPr lang="en-US" dirty="0"/>
              <a:t>__________________________________________________________________________________________________________________________________</a:t>
            </a:r>
          </a:p>
          <a:p>
            <a:r>
              <a:rPr lang="en-US" dirty="0"/>
              <a:t>Construct Explanations Why do you think the vine used the tree to grow?</a:t>
            </a:r>
          </a:p>
          <a:p>
            <a:r>
              <a:rPr lang="en-US" dirty="0"/>
              <a:t>__________________________________________________________________________________________________________________________________</a:t>
            </a:r>
          </a:p>
        </p:txBody>
      </p:sp>
      <p:sp>
        <p:nvSpPr>
          <p:cNvPr id="7" name="Rectangle 6"/>
          <p:cNvSpPr/>
          <p:nvPr/>
        </p:nvSpPr>
        <p:spPr>
          <a:xfrm>
            <a:off x="152400" y="762000"/>
            <a:ext cx="8229600" cy="646331"/>
          </a:xfrm>
          <a:prstGeom prst="rect">
            <a:avLst/>
          </a:prstGeom>
        </p:spPr>
        <p:txBody>
          <a:bodyPr wrap="square">
            <a:spAutoFit/>
          </a:bodyPr>
          <a:lstStyle/>
          <a:p>
            <a:r>
              <a:rPr lang="en-US" dirty="0"/>
              <a:t>Vines are plants that can use other structures, such as trees, for support. Circle a vine in the picture and draw an arrow to show the direction of its growth.</a:t>
            </a:r>
          </a:p>
        </p:txBody>
      </p:sp>
    </p:spTree>
    <p:extLst>
      <p:ext uri="{BB962C8B-B14F-4D97-AF65-F5344CB8AC3E}">
        <p14:creationId xmlns:p14="http://schemas.microsoft.com/office/powerpoint/2010/main" val="1109127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
            <a:ext cx="7467600" cy="792162"/>
          </a:xfrm>
        </p:spPr>
        <p:txBody>
          <a:bodyPr>
            <a:normAutofit fontScale="90000"/>
          </a:bodyPr>
          <a:lstStyle/>
          <a:p>
            <a:pPr algn="ctr"/>
            <a:r>
              <a:rPr lang="en-US" dirty="0"/>
              <a:t>Reading Check</a:t>
            </a:r>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3649" y="1380061"/>
            <a:ext cx="5943600" cy="286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76349" y="4267200"/>
            <a:ext cx="8458200" cy="1754326"/>
          </a:xfrm>
          <a:prstGeom prst="rect">
            <a:avLst/>
          </a:prstGeom>
          <a:ln>
            <a:solidFill>
              <a:srgbClr val="FF0000"/>
            </a:solidFill>
          </a:ln>
        </p:spPr>
        <p:txBody>
          <a:bodyPr wrap="square">
            <a:spAutoFit/>
          </a:bodyPr>
          <a:lstStyle/>
          <a:p>
            <a:r>
              <a:rPr lang="en-US" dirty="0"/>
              <a:t>How do you think the vine was able to grow up the tree? </a:t>
            </a:r>
          </a:p>
          <a:p>
            <a:r>
              <a:rPr lang="en-US" u="sng" dirty="0">
                <a:solidFill>
                  <a:srgbClr val="002060"/>
                </a:solidFill>
              </a:rPr>
              <a:t>As it grows from the ground, it slowly wrapped itself around the tree, attaching itself to the tree as it grew in an upward direction.</a:t>
            </a:r>
          </a:p>
          <a:p>
            <a:r>
              <a:rPr lang="en-US" dirty="0"/>
              <a:t>Construct Explanations Why do you think the vine used the tree to grow?</a:t>
            </a:r>
          </a:p>
          <a:p>
            <a:r>
              <a:rPr lang="en-US" u="sng" dirty="0">
                <a:solidFill>
                  <a:srgbClr val="002060"/>
                </a:solidFill>
              </a:rPr>
              <a:t>It probably used the tree because it is not strong enough to grow tall and get access to sunlight or other resources it needs.</a:t>
            </a:r>
          </a:p>
        </p:txBody>
      </p:sp>
      <p:sp>
        <p:nvSpPr>
          <p:cNvPr id="7" name="Rectangle 6"/>
          <p:cNvSpPr/>
          <p:nvPr/>
        </p:nvSpPr>
        <p:spPr>
          <a:xfrm>
            <a:off x="152400" y="762000"/>
            <a:ext cx="8229600" cy="646331"/>
          </a:xfrm>
          <a:prstGeom prst="rect">
            <a:avLst/>
          </a:prstGeom>
        </p:spPr>
        <p:txBody>
          <a:bodyPr wrap="square">
            <a:spAutoFit/>
          </a:bodyPr>
          <a:lstStyle/>
          <a:p>
            <a:r>
              <a:rPr lang="en-US" dirty="0"/>
              <a:t>Vines are plants that can use other structures, such as trees, for support. Circle a vine in the picture and draw an arrow to show the direction of its growth.</a:t>
            </a:r>
          </a:p>
        </p:txBody>
      </p:sp>
      <p:sp>
        <p:nvSpPr>
          <p:cNvPr id="3" name="Oval 2"/>
          <p:cNvSpPr/>
          <p:nvPr/>
        </p:nvSpPr>
        <p:spPr>
          <a:xfrm rot="484475">
            <a:off x="5944420" y="2438400"/>
            <a:ext cx="381000" cy="1371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6019800" y="2590800"/>
            <a:ext cx="152400" cy="1066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7816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467600" cy="609600"/>
          </a:xfrm>
        </p:spPr>
        <p:txBody>
          <a:bodyPr>
            <a:normAutofit fontScale="90000"/>
          </a:bodyPr>
          <a:lstStyle/>
          <a:p>
            <a:pPr algn="ctr"/>
            <a:r>
              <a:rPr lang="en-US" b="1" dirty="0"/>
              <a:t>Plant Responses and Growth</a:t>
            </a:r>
          </a:p>
        </p:txBody>
      </p:sp>
      <p:sp>
        <p:nvSpPr>
          <p:cNvPr id="3" name="Content Placeholder 2"/>
          <p:cNvSpPr>
            <a:spLocks noGrp="1"/>
          </p:cNvSpPr>
          <p:nvPr>
            <p:ph idx="1"/>
          </p:nvPr>
        </p:nvSpPr>
        <p:spPr>
          <a:xfrm>
            <a:off x="304800" y="685800"/>
            <a:ext cx="8077200" cy="5943600"/>
          </a:xfrm>
        </p:spPr>
        <p:txBody>
          <a:bodyPr>
            <a:normAutofit fontScale="55000" lnSpcReduction="20000"/>
          </a:bodyPr>
          <a:lstStyle/>
          <a:p>
            <a:pPr marL="36576" indent="0">
              <a:buNone/>
            </a:pPr>
            <a:r>
              <a:rPr lang="en-US" dirty="0"/>
              <a:t>           As with all living things, plant growth is controlled by responses to stimuli. For plants, these responses are controlled by hormones, chemicals that affect growth and development. One important plant hormone is called </a:t>
            </a:r>
            <a:r>
              <a:rPr lang="en-US" dirty="0" err="1"/>
              <a:t>auxin</a:t>
            </a:r>
            <a:r>
              <a:rPr lang="en-US" dirty="0"/>
              <a:t>. It speeds up the rate at which plant cells grow and controls a plant's response to light. </a:t>
            </a:r>
          </a:p>
          <a:p>
            <a:pPr marL="36576" indent="0">
              <a:buNone/>
            </a:pPr>
            <a:r>
              <a:rPr lang="en-US" sz="4400" b="1" u="sng" dirty="0"/>
              <a:t>Tropisms:</a:t>
            </a:r>
            <a:r>
              <a:rPr lang="en-US" sz="4400" dirty="0"/>
              <a:t> </a:t>
            </a:r>
            <a:br>
              <a:rPr lang="en-US" dirty="0"/>
            </a:br>
            <a:r>
              <a:rPr lang="en-US" dirty="0"/>
              <a:t>      A plant's growth response toward or away from a stimulus is called a tropism.</a:t>
            </a:r>
          </a:p>
          <a:p>
            <a:pPr marL="36576" indent="0">
              <a:buNone/>
            </a:pPr>
            <a:r>
              <a:rPr lang="en-US" dirty="0"/>
              <a:t>     Plants cannot move in the same way that animals do, so they often respond by growing either toward or away from a stimulus.</a:t>
            </a:r>
          </a:p>
          <a:p>
            <a:pPr marL="36576" indent="0">
              <a:buNone/>
            </a:pPr>
            <a:r>
              <a:rPr lang="en-US" dirty="0"/>
              <a:t>     The three stimuli that trigger tropisms in plants are:</a:t>
            </a:r>
          </a:p>
          <a:p>
            <a:pPr marL="36576" indent="0">
              <a:buNone/>
            </a:pPr>
            <a:r>
              <a:rPr lang="en-US" b="1" u="sng" dirty="0" err="1"/>
              <a:t>Thigmotropism</a:t>
            </a:r>
            <a:r>
              <a:rPr lang="en-US" b="1" u="sng" dirty="0"/>
              <a:t>:</a:t>
            </a:r>
            <a:br>
              <a:rPr lang="en-US" dirty="0"/>
            </a:br>
            <a:r>
              <a:rPr lang="en-US" dirty="0"/>
              <a:t>     The stems of some plants, such as the vines in Figure 1, </a:t>
            </a:r>
          </a:p>
          <a:p>
            <a:pPr marL="36576" indent="0">
              <a:buNone/>
            </a:pPr>
            <a:r>
              <a:rPr lang="en-US" dirty="0"/>
              <a:t>show a response to touch called </a:t>
            </a:r>
            <a:r>
              <a:rPr lang="en-US" dirty="0" err="1"/>
              <a:t>thigmotropism</a:t>
            </a:r>
            <a:r>
              <a:rPr lang="en-US" dirty="0"/>
              <a:t>. </a:t>
            </a:r>
          </a:p>
          <a:p>
            <a:pPr marL="36576" indent="0">
              <a:buNone/>
            </a:pPr>
            <a:r>
              <a:rPr lang="en-US" dirty="0"/>
              <a:t>      As a vine grows, it coils around any object it touches </a:t>
            </a:r>
          </a:p>
          <a:p>
            <a:pPr marL="36576" indent="0">
              <a:buNone/>
            </a:pPr>
            <a:r>
              <a:rPr lang="en-US" dirty="0"/>
              <a:t>because the vine grows toward the stimulus. </a:t>
            </a:r>
          </a:p>
          <a:p>
            <a:pPr marL="36576" indent="0">
              <a:buNone/>
            </a:pPr>
            <a:r>
              <a:rPr lang="en-US" b="1" u="sng" dirty="0"/>
              <a:t>b. </a:t>
            </a:r>
            <a:r>
              <a:rPr lang="en-US" b="1" u="sng" dirty="0" err="1"/>
              <a:t>Gravitropism</a:t>
            </a:r>
            <a:r>
              <a:rPr lang="en-US" b="1" u="sng" dirty="0"/>
              <a:t>:</a:t>
            </a:r>
          </a:p>
          <a:p>
            <a:pPr marL="36576" indent="0">
              <a:buNone/>
            </a:pPr>
            <a:r>
              <a:rPr lang="en-US" dirty="0"/>
              <a:t>      Plants also know which direction to grow, because they </a:t>
            </a:r>
          </a:p>
          <a:p>
            <a:pPr marL="36576" indent="0">
              <a:buNone/>
            </a:pPr>
            <a:r>
              <a:rPr lang="en-US" dirty="0"/>
              <a:t>respond to gravity. This response is called </a:t>
            </a:r>
            <a:r>
              <a:rPr lang="en-US" dirty="0" err="1"/>
              <a:t>gravitropism</a:t>
            </a:r>
            <a:r>
              <a:rPr lang="en-US" dirty="0"/>
              <a:t>. </a:t>
            </a:r>
          </a:p>
          <a:p>
            <a:pPr marL="36576" indent="0">
              <a:buNone/>
            </a:pPr>
            <a:r>
              <a:rPr lang="en-US" dirty="0"/>
              <a:t>      Roots show positive </a:t>
            </a:r>
            <a:r>
              <a:rPr lang="en-US" dirty="0" err="1"/>
              <a:t>gravitropism</a:t>
            </a:r>
            <a:r>
              <a:rPr lang="en-US" dirty="0"/>
              <a:t> if they grow downward. </a:t>
            </a:r>
          </a:p>
          <a:p>
            <a:pPr marL="36576" indent="0">
              <a:buNone/>
            </a:pPr>
            <a:r>
              <a:rPr lang="en-US" dirty="0"/>
              <a:t>While stems show negative </a:t>
            </a:r>
            <a:r>
              <a:rPr lang="en-US" dirty="0" err="1"/>
              <a:t>gravitropism</a:t>
            </a:r>
            <a:r>
              <a:rPr lang="en-US" dirty="0"/>
              <a:t> (Figure 2). </a:t>
            </a:r>
          </a:p>
          <a:p>
            <a:pPr marL="36576" indent="0">
              <a:buNone/>
            </a:pPr>
            <a:r>
              <a:rPr lang="en-US" b="1" u="sng" dirty="0"/>
              <a:t>c. Phototropism:</a:t>
            </a:r>
          </a:p>
          <a:p>
            <a:pPr marL="36576" indent="0">
              <a:buNone/>
            </a:pPr>
            <a:r>
              <a:rPr lang="en-US" dirty="0"/>
              <a:t>      Plants' response to light is called phototropism. </a:t>
            </a:r>
          </a:p>
          <a:p>
            <a:pPr marL="36576" indent="0">
              <a:buNone/>
            </a:pPr>
            <a:r>
              <a:rPr lang="en-US" dirty="0"/>
              <a:t>The leaves, stems, and flowers of plants grow toward light.</a:t>
            </a:r>
          </a:p>
          <a:p>
            <a:pPr marL="36576" indent="0">
              <a:buNone/>
            </a:pPr>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793" t="48993" r="40437" b="25973"/>
          <a:stretch/>
        </p:blipFill>
        <p:spPr bwMode="auto">
          <a:xfrm>
            <a:off x="6172200" y="2514600"/>
            <a:ext cx="22098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8892" t="43552" r="37376" b="34213"/>
          <a:stretch/>
        </p:blipFill>
        <p:spPr bwMode="auto">
          <a:xfrm>
            <a:off x="6172200" y="4648200"/>
            <a:ext cx="2209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5938841"/>
      </p:ext>
    </p:extLst>
  </p:cSld>
  <p:clrMapOvr>
    <a:masterClrMapping/>
  </p:clrMapOvr>
</p:sld>
</file>

<file path=ppt/theme/theme1.xml><?xml version="1.0" encoding="utf-8"?>
<a:theme xmlns:a="http://schemas.openxmlformats.org/drawingml/2006/main" name="Technic">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Technic</Template>
  <TotalTime>500</TotalTime>
  <Words>2454</Words>
  <Application>Microsoft Office PowerPoint</Application>
  <PresentationFormat>On-screen Show (4:3)</PresentationFormat>
  <Paragraphs>213</Paragraphs>
  <Slides>27</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Franklin Gothic Book</vt:lpstr>
      <vt:lpstr>Lucida Calligraphy</vt:lpstr>
      <vt:lpstr>Times New Roman</vt:lpstr>
      <vt:lpstr>Wingdings</vt:lpstr>
      <vt:lpstr>Wingdings 2</vt:lpstr>
      <vt:lpstr>Technic</vt:lpstr>
      <vt:lpstr>Topic 3 Lesson 4 Factors influencing growth </vt:lpstr>
      <vt:lpstr>Objectives</vt:lpstr>
      <vt:lpstr>Lab Activity</vt:lpstr>
      <vt:lpstr>Lab Activity</vt:lpstr>
      <vt:lpstr>PowerPoint Presentation</vt:lpstr>
      <vt:lpstr>Growth and Development of Organisms</vt:lpstr>
      <vt:lpstr>Reading Check</vt:lpstr>
      <vt:lpstr>Reading Check</vt:lpstr>
      <vt:lpstr>Plant Responses and Growth</vt:lpstr>
      <vt:lpstr>PowerPoint Presentation</vt:lpstr>
      <vt:lpstr>Environmental Conditions</vt:lpstr>
      <vt:lpstr>Environmental Conditions</vt:lpstr>
      <vt:lpstr>Animal Growth</vt:lpstr>
      <vt:lpstr>PowerPoint Presentation</vt:lpstr>
      <vt:lpstr>PowerPoint Presentation</vt:lpstr>
      <vt:lpstr>External factors</vt:lpstr>
      <vt:lpstr>Internal Factors</vt:lpstr>
      <vt:lpstr>Reading Check</vt:lpstr>
      <vt:lpstr>Reading Check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3 Lesson 3.3 Factors influencing growth</dc:title>
  <dc:creator>mahwash hafeez</dc:creator>
  <cp:lastModifiedBy>Best Techology</cp:lastModifiedBy>
  <cp:revision>59</cp:revision>
  <dcterms:created xsi:type="dcterms:W3CDTF">2006-08-16T00:00:00Z</dcterms:created>
  <dcterms:modified xsi:type="dcterms:W3CDTF">2024-11-26T05:23:07Z</dcterms:modified>
</cp:coreProperties>
</file>