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76" r:id="rId6"/>
    <p:sldId id="272" r:id="rId7"/>
    <p:sldId id="260" r:id="rId8"/>
    <p:sldId id="261" r:id="rId9"/>
    <p:sldId id="278" r:id="rId10"/>
    <p:sldId id="262" r:id="rId11"/>
    <p:sldId id="283" r:id="rId12"/>
    <p:sldId id="279" r:id="rId13"/>
    <p:sldId id="280" r:id="rId14"/>
    <p:sldId id="277" r:id="rId15"/>
    <p:sldId id="263" r:id="rId16"/>
    <p:sldId id="264" r:id="rId17"/>
    <p:sldId id="281" r:id="rId18"/>
    <p:sldId id="265" r:id="rId19"/>
    <p:sldId id="266" r:id="rId20"/>
    <p:sldId id="267" r:id="rId21"/>
    <p:sldId id="273" r:id="rId22"/>
    <p:sldId id="268" r:id="rId23"/>
    <p:sldId id="274" r:id="rId24"/>
    <p:sldId id="269" r:id="rId25"/>
    <p:sldId id="270" r:id="rId26"/>
    <p:sldId id="282" r:id="rId27"/>
    <p:sldId id="275" r:id="rId28"/>
    <p:sldId id="27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9C53EE-50DC-48C4-BC3E-9687580526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DE4E7-EBBC-4CE8-BE3E-AD6CEC41163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87307-AABC-41DB-8DF0-71B9E3BF3B6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5014C64-4DEC-4619-B6BE-86E0277D01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8AB82C-9FCD-42FC-9BB0-84857819C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525F0-C87C-46DC-B023-DD00CA3F2E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9A070-86B4-429F-A0D8-108DCF2A6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14C57-7A13-4D31-B4AE-2F9B9D3825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CE740-0469-424C-806A-A5252CA456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1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5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5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06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9560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24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87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45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2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1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2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0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9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9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1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0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DF07A-53BF-4F9E-B1A2-984EFD326CC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62844-6449-4F7D-878D-B276943F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02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content-delivery-service.savvasrealize.com/content-delivery-service/eps/prod-realize-reader/api/item/59abeea7-7e3f-4f9e-8228-6e88d6e9e602/1/file/NA_Grade_8/OPS/xhtml/glossary.xhtml#P700101450100000000000000004434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ontent-delivery-service.savvasrealize.com/content-delivery-service/eps/prod-realize-reader/api/item/59abeea7-7e3f-4f9e-8228-6e88d6e9e602/1/file/NA_Grade_8/OPS/xhtml/glossary.xhtml#P7001014501000000000000000044A2B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tent-delivery-service.savvasrealize.com/content-delivery-service/eps/prod-realize-reader/api/item/59abeea7-7e3f-4f9e-8228-6e88d6e9e602/1/file/NA_Grade_8/OPS/xhtml/glossary.xhtml#P7001014501000000000000000044CB3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ontent-delivery-service.savvasrealize.com/content-delivery-service/eps/prod-realize-reader/api/item/59abeea7-7e3f-4f9e-8228-6e88d6e9e602/1/file/NA_Grade_8/OPS/xhtml/glossary.xhtml#P700101450100000000000000004429B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hyperlink" Target="https://content-delivery-service.savvasrealize.com/content-delivery-service/eps/prod-realize-reader/api/item/59abeea7-7e3f-4f9e-8228-6e88d6e9e602/1/file/NA_Grade_8/OPS/xhtml/glossary.xhtml#P70010145010000000000000000444D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CH1</a:t>
            </a:r>
            <a:br>
              <a:rPr lang="en-US" dirty="0"/>
            </a:br>
            <a:r>
              <a:rPr lang="en-US" dirty="0"/>
              <a:t>L5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Acids and Bases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33657" y="537588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Page 48</a:t>
            </a:r>
          </a:p>
        </p:txBody>
      </p:sp>
    </p:spTree>
    <p:extLst>
      <p:ext uri="{BB962C8B-B14F-4D97-AF65-F5344CB8AC3E}">
        <p14:creationId xmlns:p14="http://schemas.microsoft.com/office/powerpoint/2010/main" val="424187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-245097"/>
            <a:ext cx="10353761" cy="1326321"/>
          </a:xfrm>
        </p:spPr>
        <p:txBody>
          <a:bodyPr/>
          <a:lstStyle/>
          <a:p>
            <a:r>
              <a:rPr lang="en-US" dirty="0"/>
              <a:t>Reaction with Carbonates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1658" y="772999"/>
                <a:ext cx="11623249" cy="5825764"/>
              </a:xfrm>
            </p:spPr>
            <p:txBody>
              <a:bodyPr>
                <a:normAutofit/>
              </a:bodyPr>
              <a:lstStyle/>
              <a:p>
                <a:pPr algn="just" fontAlgn="base"/>
                <a:r>
                  <a:rPr lang="en-US" sz="2800" dirty="0">
                    <a:effectLst/>
                  </a:rPr>
                  <a:t>Acids also react with </a:t>
                </a:r>
                <a:r>
                  <a:rPr lang="en-US" sz="2800" u="sng" dirty="0">
                    <a:effectLst/>
                  </a:rPr>
                  <a:t>carbonate ions</a:t>
                </a:r>
                <a:r>
                  <a:rPr lang="en-US" sz="2800" dirty="0">
                    <a:effectLst/>
                  </a:rPr>
                  <a:t>. </a:t>
                </a:r>
              </a:p>
              <a:p>
                <a:pPr algn="just" fontAlgn="base"/>
                <a:r>
                  <a:rPr lang="en-US" sz="2800" dirty="0">
                    <a:effectLst/>
                  </a:rPr>
                  <a:t>Carbonate ions contain </a:t>
                </a:r>
                <a:r>
                  <a:rPr lang="en-US" sz="2800" u="sng" dirty="0">
                    <a:effectLst/>
                  </a:rPr>
                  <a:t>carbon and oxygen atoms</a:t>
                </a:r>
                <a:r>
                  <a:rPr lang="en-US" sz="2800" dirty="0">
                    <a:effectLst/>
                  </a:rPr>
                  <a:t> bonded together with an </a:t>
                </a:r>
                <a:r>
                  <a:rPr lang="en-US" sz="2800" u="sng" dirty="0">
                    <a:effectLst/>
                  </a:rPr>
                  <a:t>overall negative charge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u="sng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u="sng" dirty="0" smtClean="0">
                            <a:effectLst/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800" b="0" i="1" u="sng" dirty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800" b="0" i="1" u="sng" dirty="0" smtClean="0">
                            <a:effectLst/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r>
                  <a:rPr lang="en-US" sz="2800" u="sng" dirty="0">
                    <a:effectLst/>
                  </a:rPr>
                  <a:t>). </a:t>
                </a:r>
              </a:p>
              <a:p>
                <a:pPr algn="just" fontAlgn="base"/>
                <a:r>
                  <a:rPr lang="en-US" sz="2800" dirty="0">
                    <a:effectLst/>
                  </a:rPr>
                  <a:t>One product of the reaction of an acid with a carbonate is </a:t>
                </a:r>
                <a:r>
                  <a:rPr lang="en-US" sz="2800" u="sng" dirty="0">
                    <a:effectLst/>
                  </a:rPr>
                  <a:t>carbon dioxide, a common gas. </a:t>
                </a:r>
              </a:p>
              <a:p>
                <a:pPr algn="just" fontAlgn="base"/>
                <a:r>
                  <a:rPr lang="en-US" sz="2800" dirty="0">
                    <a:effectLst/>
                  </a:rPr>
                  <a:t>Geologists use this property of acids to </a:t>
                </a:r>
                <a:r>
                  <a:rPr lang="en-US" sz="2800" u="sng" dirty="0">
                    <a:effectLst/>
                  </a:rPr>
                  <a:t>identify rocks. </a:t>
                </a:r>
              </a:p>
              <a:p>
                <a:pPr algn="just" fontAlgn="base"/>
                <a:r>
                  <a:rPr lang="en-US" sz="2800" dirty="0">
                    <a:effectLst/>
                  </a:rPr>
                  <a:t>For example, if acid poured on a rock's surface produces carbon dioxide gas, then the rock may be </a:t>
                </a:r>
                <a:r>
                  <a:rPr lang="en-US" sz="2800" u="sng" dirty="0">
                    <a:effectLst/>
                  </a:rPr>
                  <a:t>made of limestone</a:t>
                </a:r>
                <a:r>
                  <a:rPr lang="en-US" sz="2800" dirty="0">
                    <a:effectLst/>
                  </a:rPr>
                  <a:t>.</a:t>
                </a:r>
              </a:p>
              <a:p>
                <a:pPr algn="just" fontAlgn="base"/>
                <a:r>
                  <a:rPr lang="en-US" sz="2800" dirty="0">
                    <a:effectLst/>
                  </a:rPr>
                  <a:t>Objects that contain carbonate ions include limestone, seashells, eggshells, and chalk. Therefore, they can all be affected by acid.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1658" y="772999"/>
                <a:ext cx="11623249" cy="5825764"/>
              </a:xfrm>
              <a:blipFill>
                <a:blip r:embed="rId2"/>
                <a:stretch>
                  <a:fillRect l="-944" t="-524" r="-1101" b="-2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43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2F73-0AC2-4FE9-A739-5E5ED10E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action of acids with metal carbonates and bicarbonates _ Chemistry _ Khan Academ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3A78A1F-1D7A-4DA5-BBFE-A240E7CA5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867" y="143658"/>
            <a:ext cx="6056218" cy="3406623"/>
          </a:xfrm>
          <a:prstGeom prst="rect">
            <a:avLst/>
          </a:prstGeom>
        </p:spPr>
      </p:pic>
      <p:pic>
        <p:nvPicPr>
          <p:cNvPr id="5" name="Limestone Acid Test.">
            <a:hlinkClick r:id="" action="ppaction://media"/>
            <a:extLst>
              <a:ext uri="{FF2B5EF4-FFF2-40B4-BE49-F238E27FC236}">
                <a16:creationId xmlns:a16="http://schemas.microsoft.com/office/drawing/2014/main" id="{8D2838AC-93CE-4581-ABDE-E85C390274BC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0675" y="3242216"/>
            <a:ext cx="5973329" cy="3359727"/>
          </a:xfrm>
        </p:spPr>
      </p:pic>
    </p:spTree>
    <p:extLst>
      <p:ext uri="{BB962C8B-B14F-4D97-AF65-F5344CB8AC3E}">
        <p14:creationId xmlns:p14="http://schemas.microsoft.com/office/powerpoint/2010/main" val="242309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7B31-864F-4901-BF7C-B7C5B6D8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08197-5C43-4D0D-BFF5-BAEE2522C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64241E-D9C7-46FC-A7D5-E3C5A5F24396}"/>
              </a:ext>
            </a:extLst>
          </p:cNvPr>
          <p:cNvSpPr/>
          <p:nvPr/>
        </p:nvSpPr>
        <p:spPr>
          <a:xfrm>
            <a:off x="-155643" y="0"/>
            <a:ext cx="12347643" cy="69552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AED5C-66EB-4AFF-B1DF-3A7C0FA18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77" y="0"/>
            <a:ext cx="757032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6C4115-F63F-445D-ADE4-8FFF5A9C4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1" y="443356"/>
            <a:ext cx="4675968" cy="5254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3ABDAD-CC43-4EA0-B59F-BA8B1B263014}"/>
              </a:ext>
            </a:extLst>
          </p:cNvPr>
          <p:cNvSpPr txBox="1"/>
          <p:nvPr/>
        </p:nvSpPr>
        <p:spPr>
          <a:xfrm>
            <a:off x="489221" y="2776516"/>
            <a:ext cx="4132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acid reacts is with the carbonate ions in the shells, dissolving them and causing them to grow more slowly.</a:t>
            </a:r>
          </a:p>
        </p:txBody>
      </p:sp>
    </p:spTree>
    <p:extLst>
      <p:ext uri="{BB962C8B-B14F-4D97-AF65-F5344CB8AC3E}">
        <p14:creationId xmlns:p14="http://schemas.microsoft.com/office/powerpoint/2010/main" val="181644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B451-C1F4-4891-9733-3B8DF84F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-233084"/>
            <a:ext cx="10353761" cy="1326321"/>
          </a:xfrm>
        </p:spPr>
        <p:txBody>
          <a:bodyPr/>
          <a:lstStyle/>
          <a:p>
            <a:r>
              <a:rPr lang="en-US" dirty="0"/>
              <a:t>Sour Taste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39806-3745-44F5-9220-C0F69923E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5" y="968188"/>
            <a:ext cx="11707906" cy="5683624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If you've ever tasted a lemon, you've had firsthand experience with the sour taste of acids. </a:t>
            </a:r>
          </a:p>
          <a:p>
            <a:pPr algn="just"/>
            <a:r>
              <a:rPr lang="en-US" sz="2800" dirty="0"/>
              <a:t>Citrus fruits, such as lemons, grapefruit, and oranges, all contain citric acid. </a:t>
            </a:r>
          </a:p>
          <a:p>
            <a:pPr algn="just"/>
            <a:r>
              <a:rPr lang="en-US" sz="2800" dirty="0"/>
              <a:t>Many other foods, such as olives and tomatoes, also contain acids. </a:t>
            </a:r>
          </a:p>
          <a:p>
            <a:pPr algn="just"/>
            <a:r>
              <a:rPr lang="en-US" sz="2800" dirty="0"/>
              <a:t>Although sour taste is a characteristic of many acids, it is not one you should use to identify a compound as an acid. </a:t>
            </a:r>
          </a:p>
          <a:p>
            <a:pPr algn="just"/>
            <a:r>
              <a:rPr lang="en-US" sz="2800" dirty="0"/>
              <a:t>It is not safe to taste unknown chemicals.</a:t>
            </a:r>
          </a:p>
        </p:txBody>
      </p:sp>
    </p:spTree>
    <p:extLst>
      <p:ext uri="{BB962C8B-B14F-4D97-AF65-F5344CB8AC3E}">
        <p14:creationId xmlns:p14="http://schemas.microsoft.com/office/powerpoint/2010/main" val="91701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4FE03-11DC-4D2B-A4BF-AD444942C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C908A-CFC3-42CA-A4F1-A179AABE9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/>
          </a:p>
        </p:txBody>
      </p:sp>
      <p:pic>
        <p:nvPicPr>
          <p:cNvPr id="4" name="Content Placeholder 3" descr="Screen Clipping">
            <a:extLst>
              <a:ext uri="{FF2B5EF4-FFF2-40B4-BE49-F238E27FC236}">
                <a16:creationId xmlns:a16="http://schemas.microsoft.com/office/drawing/2014/main" id="{BCF30B7A-22FF-4F0C-BB99-C7A4A64B6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72" y="3855643"/>
            <a:ext cx="7322663" cy="2392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22F93-A86B-4312-8835-43B255B0F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77" y="609600"/>
            <a:ext cx="7986452" cy="2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142945"/>
            <a:ext cx="10353762" cy="3695136"/>
          </a:xfrm>
        </p:spPr>
        <p:txBody>
          <a:bodyPr/>
          <a:lstStyle/>
          <a:p>
            <a:r>
              <a:rPr lang="en-US" sz="3600" dirty="0"/>
              <a:t>A compound that changes color in presence of acids and bases</a:t>
            </a:r>
            <a:r>
              <a:rPr lang="en-US" dirty="0"/>
              <a:t> </a:t>
            </a:r>
            <a:r>
              <a:rPr lang="en-US" sz="3600" dirty="0"/>
              <a:t>is called </a:t>
            </a:r>
            <a:r>
              <a:rPr lang="en-US" sz="3600" u="sng" dirty="0">
                <a:solidFill>
                  <a:srgbClr val="FF0000"/>
                </a:solidFill>
              </a:rPr>
              <a:t>Indicator</a:t>
            </a:r>
            <a:r>
              <a:rPr lang="en-US" sz="3600" dirty="0"/>
              <a:t>.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63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958" y="0"/>
            <a:ext cx="10353761" cy="1326321"/>
          </a:xfrm>
        </p:spPr>
        <p:txBody>
          <a:bodyPr/>
          <a:lstStyle/>
          <a:p>
            <a:r>
              <a:rPr lang="en-US" dirty="0"/>
              <a:t>Litmus Paper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430" y="3162300"/>
            <a:ext cx="4120570" cy="3695700"/>
          </a:xfrm>
        </p:spPr>
      </p:pic>
      <p:sp>
        <p:nvSpPr>
          <p:cNvPr id="8" name="TextBox 7"/>
          <p:cNvSpPr txBox="1"/>
          <p:nvPr/>
        </p:nvSpPr>
        <p:spPr>
          <a:xfrm>
            <a:off x="500957" y="1149531"/>
            <a:ext cx="7441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600" dirty="0"/>
              <a:t>Litmus is a natural indicator. </a:t>
            </a:r>
          </a:p>
          <a:p>
            <a:r>
              <a:rPr lang="en-US" sz="3600" dirty="0"/>
              <a:t>Acids turn blue litmus paper red</a:t>
            </a:r>
          </a:p>
          <a:p>
            <a:r>
              <a:rPr lang="en-US" sz="3600" dirty="0"/>
              <a:t>Bases turn red Litmus paper blue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1165B-0124-4633-8D83-34857FDE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6" y="3258773"/>
            <a:ext cx="3668305" cy="36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What Turns Blue Litmus Red">
            <a:extLst>
              <a:ext uri="{FF2B5EF4-FFF2-40B4-BE49-F238E27FC236}">
                <a16:creationId xmlns:a16="http://schemas.microsoft.com/office/drawing/2014/main" id="{8BB1F599-56AF-4EE7-B411-E399D435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95" y="4097976"/>
            <a:ext cx="3083704" cy="148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9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EB31B-15B5-48ED-BE85-95CB1C02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BBCE0-5FF3-4DFE-8712-E05094FD1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D0D8D-A683-4BB4-8898-14478834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083"/>
            <a:ext cx="12192000" cy="59778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2EFF92-1E2C-465E-958F-8418500163E0}"/>
              </a:ext>
            </a:extLst>
          </p:cNvPr>
          <p:cNvSpPr/>
          <p:nvPr/>
        </p:nvSpPr>
        <p:spPr>
          <a:xfrm>
            <a:off x="8023412" y="440083"/>
            <a:ext cx="4168588" cy="761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6C81-7E73-4048-AFE4-411072F66B57}"/>
              </a:ext>
            </a:extLst>
          </p:cNvPr>
          <p:cNvSpPr txBox="1"/>
          <p:nvPr/>
        </p:nvSpPr>
        <p:spPr>
          <a:xfrm>
            <a:off x="8521766" y="3429000"/>
            <a:ext cx="4132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Make the soil less acidic.</a:t>
            </a:r>
          </a:p>
        </p:txBody>
      </p:sp>
    </p:spTree>
    <p:extLst>
      <p:ext uri="{BB962C8B-B14F-4D97-AF65-F5344CB8AC3E}">
        <p14:creationId xmlns:p14="http://schemas.microsoft.com/office/powerpoint/2010/main" val="24275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43" y="193171"/>
            <a:ext cx="10353761" cy="1326321"/>
          </a:xfrm>
        </p:spPr>
        <p:txBody>
          <a:bodyPr/>
          <a:lstStyle/>
          <a:p>
            <a:r>
              <a:rPr lang="en-US" dirty="0"/>
              <a:t>Ph scale or (Universal indicator)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7455" y="2149943"/>
            <a:ext cx="5582575" cy="36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bases?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>
                <a:effectLst/>
              </a:rPr>
              <a:t>A </a:t>
            </a:r>
            <a:r>
              <a:rPr lang="en-US" sz="3600" b="1" u="sng" dirty="0">
                <a:effectLst/>
                <a:hlinkClick r:id="rId2"/>
              </a:rPr>
              <a:t>base</a:t>
            </a:r>
            <a:r>
              <a:rPr lang="en-US" sz="3600" dirty="0">
                <a:effectLst/>
              </a:rPr>
              <a:t> tastes bitter</a:t>
            </a:r>
          </a:p>
          <a:p>
            <a:r>
              <a:rPr lang="en-US" sz="3600" dirty="0">
                <a:effectLst/>
              </a:rPr>
              <a:t>feels slippery</a:t>
            </a:r>
          </a:p>
          <a:p>
            <a:r>
              <a:rPr lang="en-US" sz="3600" dirty="0">
                <a:effectLst/>
              </a:rPr>
              <a:t>turns red litmus paper blue</a:t>
            </a:r>
          </a:p>
          <a:p>
            <a:r>
              <a:rPr lang="en-US" sz="3600" dirty="0">
                <a:effectLst/>
              </a:rPr>
              <a:t>The properties of bases are often described as the opposite of the properties of acids. </a:t>
            </a:r>
          </a:p>
          <a:p>
            <a:r>
              <a:rPr lang="en-US" sz="3900" dirty="0">
                <a:effectLst/>
              </a:rPr>
              <a:t>Bases are more likely to accept a proton. </a:t>
            </a:r>
            <a:endParaRPr lang="en-US" sz="3900" dirty="0"/>
          </a:p>
        </p:txBody>
      </p:sp>
      <p:pic>
        <p:nvPicPr>
          <p:cNvPr id="4" name="Picture 6" descr="Acids and Bases">
            <a:extLst>
              <a:ext uri="{FF2B5EF4-FFF2-40B4-BE49-F238E27FC236}">
                <a16:creationId xmlns:a16="http://schemas.microsoft.com/office/drawing/2014/main" id="{F7829703-B654-4F1D-9069-5D8AEE901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1" r="163"/>
          <a:stretch/>
        </p:blipFill>
        <p:spPr bwMode="auto">
          <a:xfrm>
            <a:off x="10358891" y="271738"/>
            <a:ext cx="1541223" cy="159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FA94EA-30C8-448B-A40E-83E23CE3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39" y="1677232"/>
            <a:ext cx="2070663" cy="20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sonal Items Flashcards | Quizlet">
            <a:extLst>
              <a:ext uri="{FF2B5EF4-FFF2-40B4-BE49-F238E27FC236}">
                <a16:creationId xmlns:a16="http://schemas.microsoft.com/office/drawing/2014/main" id="{7EA0A1FD-0658-4D03-925E-EB813A037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300" y="2331198"/>
            <a:ext cx="1881814" cy="12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Turns Blue Litmus Red">
            <a:extLst>
              <a:ext uri="{FF2B5EF4-FFF2-40B4-BE49-F238E27FC236}">
                <a16:creationId xmlns:a16="http://schemas.microsoft.com/office/drawing/2014/main" id="{42BD6104-881F-4574-993C-8CF913F41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90" y="2054384"/>
            <a:ext cx="2548515" cy="12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4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847099"/>
            <a:ext cx="10353762" cy="3695136"/>
          </a:xfrm>
        </p:spPr>
        <p:txBody>
          <a:bodyPr>
            <a:noAutofit/>
          </a:bodyPr>
          <a:lstStyle/>
          <a:p>
            <a:r>
              <a:rPr lang="en-US" sz="3200" dirty="0"/>
              <a:t>Acid</a:t>
            </a:r>
          </a:p>
          <a:p>
            <a:r>
              <a:rPr lang="en-US" sz="3200" dirty="0"/>
              <a:t>Corrosive</a:t>
            </a:r>
          </a:p>
          <a:p>
            <a:r>
              <a:rPr lang="en-US" sz="3200" dirty="0"/>
              <a:t>Indicator</a:t>
            </a:r>
          </a:p>
          <a:p>
            <a:r>
              <a:rPr lang="en-US" sz="3200" dirty="0"/>
              <a:t>Base</a:t>
            </a:r>
          </a:p>
          <a:p>
            <a:r>
              <a:rPr lang="en-US" sz="3200" dirty="0"/>
              <a:t>Neutralization </a:t>
            </a:r>
          </a:p>
          <a:p>
            <a:r>
              <a:rPr lang="en-US" sz="3200" dirty="0"/>
              <a:t>Salt</a:t>
            </a:r>
          </a:p>
        </p:txBody>
      </p:sp>
    </p:spTree>
    <p:extLst>
      <p:ext uri="{BB962C8B-B14F-4D97-AF65-F5344CB8AC3E}">
        <p14:creationId xmlns:p14="http://schemas.microsoft.com/office/powerpoint/2010/main" val="1429709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/>
              </a:rPr>
              <a:t>Bases have many uses. </a:t>
            </a:r>
          </a:p>
          <a:p>
            <a:r>
              <a:rPr lang="en-US" sz="3600" dirty="0">
                <a:effectLst/>
              </a:rPr>
              <a:t>Ammonia is a base and is used in fertilizers and household cleaners. </a:t>
            </a:r>
          </a:p>
          <a:p>
            <a:r>
              <a:rPr lang="en-US" sz="3600" dirty="0">
                <a:effectLst/>
              </a:rPr>
              <a:t>Sodium hydroxide is used in some drain cleaners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Sodium Hydroxide (Caustic Soda Beads) Lye 99% Pure (2lbs) - Food Grade Lye Drain  Cleaner Opener - HDPE Container w/Resealable Child Resistant Cap… price in  Saudi Arabia | Amazon Saudi Arabia | supermarket kanbkam">
            <a:extLst>
              <a:ext uri="{FF2B5EF4-FFF2-40B4-BE49-F238E27FC236}">
                <a16:creationId xmlns:a16="http://schemas.microsoft.com/office/drawing/2014/main" id="{30B0CFB2-D0BA-4782-A714-4C65F572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700" y="2823661"/>
            <a:ext cx="1369711" cy="393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monia vs. Bleach: Key Differences &amp; When to Use Each - Prudent Reviews">
            <a:extLst>
              <a:ext uri="{FF2B5EF4-FFF2-40B4-BE49-F238E27FC236}">
                <a16:creationId xmlns:a16="http://schemas.microsoft.com/office/drawing/2014/main" id="{FBF06AF5-89E5-46D5-A78A-9579F9D92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538" y="211459"/>
            <a:ext cx="3665873" cy="22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8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58" y="2377441"/>
            <a:ext cx="6685834" cy="1831994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F443F-B088-46B8-817E-DA4CF5E9B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06" y="86387"/>
            <a:ext cx="9303988" cy="6685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951FFC-C468-481E-B0EE-502B760CFEAF}"/>
              </a:ext>
            </a:extLst>
          </p:cNvPr>
          <p:cNvSpPr txBox="1"/>
          <p:nvPr/>
        </p:nvSpPr>
        <p:spPr>
          <a:xfrm>
            <a:off x="1621344" y="5229520"/>
            <a:ext cx="8974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Although acids and bases are both compounds, they have different tastes and textures, and they have effects on indicators.</a:t>
            </a:r>
          </a:p>
        </p:txBody>
      </p:sp>
    </p:spTree>
    <p:extLst>
      <p:ext uri="{BB962C8B-B14F-4D97-AF65-F5344CB8AC3E}">
        <p14:creationId xmlns:p14="http://schemas.microsoft.com/office/powerpoint/2010/main" val="3876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-267094"/>
            <a:ext cx="10353761" cy="1326321"/>
          </a:xfrm>
        </p:spPr>
        <p:txBody>
          <a:bodyPr/>
          <a:lstStyle/>
          <a:p>
            <a:r>
              <a:rPr lang="en-US" dirty="0"/>
              <a:t>Neutralization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895545"/>
            <a:ext cx="10353762" cy="549582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3600" dirty="0">
                <a:effectLst/>
              </a:rPr>
              <a:t>The reaction between an acid and a base is called a </a:t>
            </a:r>
            <a:r>
              <a:rPr lang="en-US" sz="3600" b="1" u="sng" dirty="0">
                <a:effectLst/>
                <a:hlinkClick r:id="rId2"/>
              </a:rPr>
              <a:t>neutralization</a:t>
            </a:r>
            <a:r>
              <a:rPr lang="en-US" sz="3600" dirty="0">
                <a:effectLst/>
              </a:rPr>
              <a:t> reaction. </a:t>
            </a:r>
          </a:p>
          <a:p>
            <a:pPr algn="just"/>
            <a:r>
              <a:rPr lang="en-US" sz="3600" dirty="0">
                <a:effectLst/>
              </a:rPr>
              <a:t>The reason for this reaction is because acids give off or donate protons, while bases take in or accept protons</a:t>
            </a:r>
            <a:r>
              <a:rPr lang="en-US" sz="3900" dirty="0">
                <a:effectLst/>
              </a:rPr>
              <a:t>. </a:t>
            </a:r>
          </a:p>
          <a:p>
            <a:pPr algn="just"/>
            <a:r>
              <a:rPr lang="en-US" sz="3900" dirty="0">
                <a:effectLst/>
              </a:rPr>
              <a:t>The results of a neutralization reaction are not always neutral. </a:t>
            </a:r>
          </a:p>
          <a:p>
            <a:pPr algn="just"/>
            <a:r>
              <a:rPr lang="en-US" sz="3900" dirty="0">
                <a:effectLst/>
              </a:rPr>
              <a:t>The final result depends on the volumes, concentrations, and strengths of the reactants.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7070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81" y="4045310"/>
            <a:ext cx="7615637" cy="2200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6CB5FB-BABE-4A73-A106-4F4B35633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979" y="1318330"/>
            <a:ext cx="7834039" cy="19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salts?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4400" dirty="0">
                <a:effectLst/>
              </a:rPr>
              <a:t>A </a:t>
            </a:r>
            <a:r>
              <a:rPr lang="en-US" sz="4400" b="1" u="sng" dirty="0">
                <a:effectLst/>
                <a:hlinkClick r:id="rId2"/>
              </a:rPr>
              <a:t>salt</a:t>
            </a:r>
            <a:r>
              <a:rPr lang="en-US" sz="4400" dirty="0">
                <a:effectLst/>
              </a:rPr>
              <a:t> is any ionic compound that can be made from a neutralization reaction.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7077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32" y="0"/>
            <a:ext cx="10353761" cy="1326321"/>
          </a:xfrm>
        </p:spPr>
        <p:txBody>
          <a:bodyPr/>
          <a:lstStyle/>
          <a:p>
            <a:r>
              <a:rPr lang="en-US" dirty="0"/>
              <a:t>Common salts</a:t>
            </a: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12" y="983194"/>
            <a:ext cx="4777718" cy="5712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17161-5E13-4DDB-B357-63D77204FB00}"/>
              </a:ext>
            </a:extLst>
          </p:cNvPr>
          <p:cNvSpPr txBox="1"/>
          <p:nvPr/>
        </p:nvSpPr>
        <p:spPr>
          <a:xfrm>
            <a:off x="6777807" y="2439186"/>
            <a:ext cx="110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NaCl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5F865-2259-41E7-9635-C4F5BD7A5941}"/>
              </a:ext>
            </a:extLst>
          </p:cNvPr>
          <p:cNvSpPr txBox="1"/>
          <p:nvPr/>
        </p:nvSpPr>
        <p:spPr>
          <a:xfrm>
            <a:off x="6777807" y="2905780"/>
            <a:ext cx="110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LiBr</a:t>
            </a:r>
            <a:endParaRPr 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89521-3B09-4BD6-BCD2-982FB528DDDE}"/>
                  </a:ext>
                </a:extLst>
              </p:cNvPr>
              <p:cNvSpPr txBox="1"/>
              <p:nvPr/>
            </p:nvSpPr>
            <p:spPr>
              <a:xfrm>
                <a:off x="6683539" y="3895594"/>
                <a:ext cx="12915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i="1" dirty="0">
                    <a:solidFill>
                      <a:srgbClr val="FF0000"/>
                    </a:solidFill>
                  </a:rPr>
                  <a:t>Ca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𝐶𝑙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89521-3B09-4BD6-BCD2-982FB528D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539" y="3895594"/>
                <a:ext cx="1291537" cy="523220"/>
              </a:xfrm>
              <a:prstGeom prst="rect">
                <a:avLst/>
              </a:prstGeom>
              <a:blipFill>
                <a:blip r:embed="rId3"/>
                <a:stretch>
                  <a:fillRect l="-2830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91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C736A-2CAC-45BD-A1ED-7475F4EA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00104-B6EB-4DB5-B39F-D67D249E6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A0D5F-ECF9-47C4-B9CE-E9BD12127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45" y="-24683"/>
            <a:ext cx="11547835" cy="690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34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9" y="150217"/>
            <a:ext cx="11906053" cy="68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55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3" y="281736"/>
            <a:ext cx="10353761" cy="132632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Content Placeholder 3" descr="Guest Post Fridays Have Been Great- Thanks to All that ..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68" y="1385988"/>
            <a:ext cx="6274209" cy="4705657"/>
          </a:xfrm>
        </p:spPr>
      </p:pic>
    </p:spTree>
    <p:extLst>
      <p:ext uri="{BB962C8B-B14F-4D97-AF65-F5344CB8AC3E}">
        <p14:creationId xmlns:p14="http://schemas.microsoft.com/office/powerpoint/2010/main" val="141494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Baking soda and vinegar reaction (video)</a:t>
            </a:r>
          </a:p>
        </p:txBody>
      </p:sp>
      <p:pic>
        <p:nvPicPr>
          <p:cNvPr id="4" name="Savvas Realize_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6700" y="2095500"/>
            <a:ext cx="6569075" cy="3695700"/>
          </a:xfrm>
        </p:spPr>
      </p:pic>
    </p:spTree>
    <p:extLst>
      <p:ext uri="{BB962C8B-B14F-4D97-AF65-F5344CB8AC3E}">
        <p14:creationId xmlns:p14="http://schemas.microsoft.com/office/powerpoint/2010/main" val="39945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66104"/>
            <a:ext cx="10353761" cy="1326321"/>
          </a:xfrm>
        </p:spPr>
        <p:txBody>
          <a:bodyPr/>
          <a:lstStyle/>
          <a:p>
            <a:r>
              <a:rPr lang="en-US" dirty="0"/>
              <a:t>What are Acids?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08" y="1325356"/>
            <a:ext cx="8951976" cy="5166540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effectLst/>
              </a:rPr>
              <a:t>An </a:t>
            </a:r>
            <a:r>
              <a:rPr lang="en-US" sz="3600" b="1" u="sng" dirty="0">
                <a:effectLst/>
                <a:hlinkClick r:id="rId2"/>
              </a:rPr>
              <a:t>acid</a:t>
            </a:r>
            <a:r>
              <a:rPr lang="en-US" sz="3600" dirty="0">
                <a:effectLst/>
              </a:rPr>
              <a:t> is a compound that reacts with metals and carbonates</a:t>
            </a:r>
          </a:p>
          <a:p>
            <a:pPr algn="just"/>
            <a:r>
              <a:rPr lang="en-US" sz="3600" dirty="0">
                <a:effectLst/>
              </a:rPr>
              <a:t>Tastes sour</a:t>
            </a:r>
          </a:p>
          <a:p>
            <a:pPr algn="just"/>
            <a:r>
              <a:rPr lang="en-US" sz="3600" dirty="0">
                <a:effectLst/>
              </a:rPr>
              <a:t>Turns blue litmus paper red</a:t>
            </a:r>
          </a:p>
          <a:p>
            <a:pPr algn="just"/>
            <a:r>
              <a:rPr lang="en-US" sz="3600" dirty="0">
                <a:effectLst/>
              </a:rPr>
              <a:t>Almost all acids contain the element hydrogen as a positively- charged ion of a single hydrogen atom.</a:t>
            </a:r>
            <a:endParaRPr lang="en-US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68AE09-C835-4D2D-BD82-FFF7EC4E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39" y="1893929"/>
            <a:ext cx="2756052" cy="275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5F03DA1-0A40-46FE-B5A1-0A6417E2C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80" y="4182600"/>
            <a:ext cx="3668305" cy="36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ids and Bases">
            <a:extLst>
              <a:ext uri="{FF2B5EF4-FFF2-40B4-BE49-F238E27FC236}">
                <a16:creationId xmlns:a16="http://schemas.microsoft.com/office/drawing/2014/main" id="{FE4B3A8D-EFEF-4453-A70F-8D019AAB9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04"/>
          <a:stretch/>
        </p:blipFill>
        <p:spPr bwMode="auto">
          <a:xfrm>
            <a:off x="9847903" y="897363"/>
            <a:ext cx="1541223" cy="159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5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4495-EAC8-447B-ACFF-5CF5DA690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19D1D-D3F1-4F9D-9F59-BE1EC7F06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D94EF-57C6-4100-9644-DF226BE2F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074"/>
            <a:ext cx="12192000" cy="6225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E6E93-C828-4702-AD98-2B8676207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4985"/>
            <a:ext cx="7475868" cy="1722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B2966-8229-4643-8507-44E9F9523E68}"/>
              </a:ext>
            </a:extLst>
          </p:cNvPr>
          <p:cNvSpPr txBox="1"/>
          <p:nvPr/>
        </p:nvSpPr>
        <p:spPr>
          <a:xfrm>
            <a:off x="1373614" y="1363125"/>
            <a:ext cx="368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Some foods, mummies, fossils in rocks, etc.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D9C3CC-83A0-44F6-B07F-F4BA5A2226D7}"/>
              </a:ext>
            </a:extLst>
          </p:cNvPr>
          <p:cNvSpPr/>
          <p:nvPr/>
        </p:nvSpPr>
        <p:spPr>
          <a:xfrm>
            <a:off x="3854522" y="5049507"/>
            <a:ext cx="1444192" cy="134131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1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DF83E2-1548-4740-BB2F-91D2EF8E1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57018"/>
            <a:ext cx="11684000" cy="6400799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How do conditions in bogs preserve human bodies?</a:t>
            </a:r>
          </a:p>
          <a:p>
            <a:pPr algn="just"/>
            <a:r>
              <a:rPr lang="en-US" sz="2800" dirty="0"/>
              <a:t>They naturally pickle the bodies. </a:t>
            </a:r>
          </a:p>
          <a:p>
            <a:pPr algn="just"/>
            <a:r>
              <a:rPr lang="en-US" sz="2800" dirty="0"/>
              <a:t>The lack of oxygen in the water and the cold temperatures of regions such as northern Europe cause the acids to saturate body tissues before they decay. </a:t>
            </a:r>
          </a:p>
          <a:p>
            <a:pPr algn="just"/>
            <a:r>
              <a:rPr lang="en-US" sz="2800" dirty="0"/>
              <a:t>As a result, the organs, hair, and skin are all preserved. </a:t>
            </a:r>
          </a:p>
          <a:p>
            <a:pPr algn="just"/>
            <a:r>
              <a:rPr lang="en-US" sz="2800" dirty="0"/>
              <a:t>The acids dissolve the bones of the bog bodies, but details such as fingerprints and tattoos are still visible on some of the bodies. </a:t>
            </a:r>
          </a:p>
          <a:p>
            <a:pPr algn="just"/>
            <a:r>
              <a:rPr lang="en-US" sz="2800" dirty="0"/>
              <a:t>And to think, the bog acids that preserved the body in the photo are about the same strength as the vinegar found in most kitchens!</a:t>
            </a:r>
          </a:p>
        </p:txBody>
      </p:sp>
    </p:spTree>
    <p:extLst>
      <p:ext uri="{BB962C8B-B14F-4D97-AF65-F5344CB8AC3E}">
        <p14:creationId xmlns:p14="http://schemas.microsoft.com/office/powerpoint/2010/main" val="45632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en-US" dirty="0"/>
              <a:t>Different types of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64" y="1099368"/>
            <a:ext cx="11567160" cy="4387031"/>
          </a:xfrm>
        </p:spPr>
        <p:txBody>
          <a:bodyPr>
            <a:normAutofit fontScale="62500" lnSpcReduction="20000"/>
          </a:bodyPr>
          <a:lstStyle/>
          <a:p>
            <a:pPr algn="just" fontAlgn="base"/>
            <a:r>
              <a:rPr lang="en-US" sz="4500" dirty="0">
                <a:effectLst/>
              </a:rPr>
              <a:t>Acids are an important part of our lives. </a:t>
            </a:r>
          </a:p>
          <a:p>
            <a:pPr algn="just" fontAlgn="base"/>
            <a:r>
              <a:rPr lang="en-US" sz="4500" dirty="0">
                <a:effectLst/>
              </a:rPr>
              <a:t>Folic acid, found in green, leafy vegetables, is important for human cell growth. </a:t>
            </a:r>
          </a:p>
          <a:p>
            <a:pPr algn="just" fontAlgn="base"/>
            <a:r>
              <a:rPr lang="en-US" sz="4500" dirty="0">
                <a:effectLst/>
              </a:rPr>
              <a:t>Hydrochloric acid in your stomach helps with digestion. </a:t>
            </a:r>
          </a:p>
          <a:p>
            <a:pPr algn="just" fontAlgn="base"/>
            <a:r>
              <a:rPr lang="en-US" sz="4500" dirty="0">
                <a:effectLst/>
              </a:rPr>
              <a:t>Phosphoric acid is an ingredient in plant fertilizers. </a:t>
            </a:r>
          </a:p>
          <a:p>
            <a:pPr algn="just" fontAlgn="base"/>
            <a:r>
              <a:rPr lang="en-US" sz="4500" dirty="0">
                <a:effectLst/>
              </a:rPr>
              <a:t>Sulfuric acid drives many types of batteries, giving it the nickname “battery acid”. </a:t>
            </a:r>
          </a:p>
          <a:p>
            <a:pPr algn="just" fontAlgn="base"/>
            <a:r>
              <a:rPr lang="en-US" sz="4500" dirty="0">
                <a:effectLst/>
              </a:rPr>
              <a:t>Oranges and tomatoes also contain acids.</a:t>
            </a:r>
            <a:endParaRPr lang="en-US" dirty="0"/>
          </a:p>
        </p:txBody>
      </p:sp>
      <p:pic>
        <p:nvPicPr>
          <p:cNvPr id="2050" name="Picture 2" descr="Folic Acid Deficiency Causes, Signs, Diagnosis, Mnemonic">
            <a:extLst>
              <a:ext uri="{FF2B5EF4-FFF2-40B4-BE49-F238E27FC236}">
                <a16:creationId xmlns:a16="http://schemas.microsoft.com/office/drawing/2014/main" id="{B7AEF5F5-C8C3-4C28-A6AD-2CA0CFE7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90" y="4590249"/>
            <a:ext cx="3107797" cy="21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Powerful Is Stomach Acid? | Wonderopolis">
            <a:extLst>
              <a:ext uri="{FF2B5EF4-FFF2-40B4-BE49-F238E27FC236}">
                <a16:creationId xmlns:a16="http://schemas.microsoft.com/office/drawing/2014/main" id="{347F60CE-C297-4D90-8A6E-2FF23A03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774" y="5212416"/>
            <a:ext cx="2403686" cy="150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Function Of Phosphorus In Plants And The Garden">
            <a:extLst>
              <a:ext uri="{FF2B5EF4-FFF2-40B4-BE49-F238E27FC236}">
                <a16:creationId xmlns:a16="http://schemas.microsoft.com/office/drawing/2014/main" id="{65466705-4B63-413F-8B47-1CBF0494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43" y="5226924"/>
            <a:ext cx="1990001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utomotive Battery Science: How Batteries Work">
            <a:extLst>
              <a:ext uri="{FF2B5EF4-FFF2-40B4-BE49-F238E27FC236}">
                <a16:creationId xmlns:a16="http://schemas.microsoft.com/office/drawing/2014/main" id="{5B0197A6-01D5-4A6B-AE44-155515355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4" y="5212416"/>
            <a:ext cx="1824168" cy="160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ranges and Tomatoes at Market. Stock Image - Image of natural, fruit:  45090791">
            <a:extLst>
              <a:ext uri="{FF2B5EF4-FFF2-40B4-BE49-F238E27FC236}">
                <a16:creationId xmlns:a16="http://schemas.microsoft.com/office/drawing/2014/main" id="{06F5229E-13B7-4A83-A72F-713582A9A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0"/>
          <a:stretch/>
        </p:blipFill>
        <p:spPr bwMode="auto">
          <a:xfrm>
            <a:off x="9567102" y="113307"/>
            <a:ext cx="2497360" cy="162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67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8481"/>
            <a:ext cx="10353761" cy="1326321"/>
          </a:xfrm>
        </p:spPr>
        <p:txBody>
          <a:bodyPr/>
          <a:lstStyle/>
          <a:p>
            <a:r>
              <a:rPr lang="en-US" dirty="0"/>
              <a:t>Reaction with Metals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44" y="1068276"/>
            <a:ext cx="10353762" cy="3695136"/>
          </a:xfrm>
        </p:spPr>
        <p:txBody>
          <a:bodyPr>
            <a:noAutofit/>
          </a:bodyPr>
          <a:lstStyle/>
          <a:p>
            <a:pPr algn="just"/>
            <a:r>
              <a:rPr lang="en-US" sz="3200" u="sng" dirty="0">
                <a:effectLst/>
              </a:rPr>
              <a:t>Acids react</a:t>
            </a:r>
            <a:r>
              <a:rPr lang="en-US" sz="3200" dirty="0">
                <a:effectLst/>
              </a:rPr>
              <a:t> with certain metals to </a:t>
            </a:r>
            <a:r>
              <a:rPr lang="en-US" sz="3200" u="sng" dirty="0">
                <a:effectLst/>
              </a:rPr>
              <a:t>produce hydrogen gas</a:t>
            </a:r>
            <a:r>
              <a:rPr lang="en-US" sz="3200" dirty="0">
                <a:effectLst/>
              </a:rPr>
              <a:t>. </a:t>
            </a:r>
          </a:p>
          <a:p>
            <a:pPr algn="just"/>
            <a:r>
              <a:rPr lang="en-US" sz="3200" dirty="0">
                <a:effectLst/>
              </a:rPr>
              <a:t>A few metals, such as </a:t>
            </a:r>
            <a:r>
              <a:rPr lang="en-US" sz="3200" u="sng" dirty="0">
                <a:effectLst/>
              </a:rPr>
              <a:t>platinum and gold</a:t>
            </a:r>
            <a:r>
              <a:rPr lang="en-US" sz="3200" dirty="0">
                <a:effectLst/>
              </a:rPr>
              <a:t>, </a:t>
            </a:r>
            <a:r>
              <a:rPr lang="en-US" sz="3200" u="sng" dirty="0">
                <a:effectLst/>
              </a:rPr>
              <a:t>do not </a:t>
            </a:r>
            <a:r>
              <a:rPr lang="en-US" sz="3200" dirty="0">
                <a:effectLst/>
              </a:rPr>
              <a:t>generally </a:t>
            </a:r>
            <a:r>
              <a:rPr lang="en-US" sz="3200" u="sng" dirty="0">
                <a:effectLst/>
              </a:rPr>
              <a:t>react</a:t>
            </a:r>
            <a:r>
              <a:rPr lang="en-US" sz="3200" dirty="0">
                <a:effectLst/>
              </a:rPr>
              <a:t> with acids, but most other metals, such as </a:t>
            </a:r>
            <a:r>
              <a:rPr lang="en-US" sz="3200" u="sng" dirty="0">
                <a:effectLst/>
              </a:rPr>
              <a:t>aluminum, zinc, and iron</a:t>
            </a:r>
            <a:r>
              <a:rPr lang="en-US" sz="3200" dirty="0">
                <a:effectLst/>
              </a:rPr>
              <a:t>, do. </a:t>
            </a:r>
          </a:p>
          <a:p>
            <a:pPr algn="just"/>
            <a:r>
              <a:rPr lang="en-US" sz="3200" dirty="0">
                <a:effectLst/>
              </a:rPr>
              <a:t>When they react, the metals seem to </a:t>
            </a:r>
            <a:r>
              <a:rPr lang="en-US" sz="3200" u="sng" dirty="0">
                <a:effectLst/>
              </a:rPr>
              <a:t>disappear in the solution</a:t>
            </a:r>
            <a:r>
              <a:rPr lang="en-US" sz="3200" dirty="0">
                <a:effectLst/>
              </a:rPr>
              <a:t>. </a:t>
            </a:r>
          </a:p>
          <a:p>
            <a:pPr algn="just"/>
            <a:r>
              <a:rPr lang="en-US" sz="3200" dirty="0">
                <a:effectLst/>
              </a:rPr>
              <a:t>This is one reason acids are described as </a:t>
            </a:r>
            <a:r>
              <a:rPr lang="en-US" sz="3200" b="1" u="sng" dirty="0">
                <a:effectLst/>
                <a:hlinkClick r:id="rId2"/>
              </a:rPr>
              <a:t>corrosive</a:t>
            </a:r>
            <a:r>
              <a:rPr lang="en-US" sz="3200" dirty="0">
                <a:effectLst/>
              </a:rPr>
              <a:t>, meaning they “wear away” other materials.</a:t>
            </a:r>
            <a:endParaRPr lang="en-US" sz="3200" dirty="0"/>
          </a:p>
        </p:txBody>
      </p:sp>
      <p:pic>
        <p:nvPicPr>
          <p:cNvPr id="3074" name="Picture 2" descr="Our Top 5 Gold and Platinum Articles - Analyzing Metals">
            <a:extLst>
              <a:ext uri="{FF2B5EF4-FFF2-40B4-BE49-F238E27FC236}">
                <a16:creationId xmlns:a16="http://schemas.microsoft.com/office/drawing/2014/main" id="{D961317D-2E1E-429A-97D1-5D28865E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22" y="2136442"/>
            <a:ext cx="1713121" cy="12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cross drawing Sticker">
            <a:extLst>
              <a:ext uri="{FF2B5EF4-FFF2-40B4-BE49-F238E27FC236}">
                <a16:creationId xmlns:a16="http://schemas.microsoft.com/office/drawing/2014/main" id="{A9D2B366-B364-4375-B131-EE2013802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295" y="1838414"/>
            <a:ext cx="1762705" cy="17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pper, Aluminium, Zinc, Iron and Lead Stock Photo - Alamy">
            <a:extLst>
              <a:ext uri="{FF2B5EF4-FFF2-40B4-BE49-F238E27FC236}">
                <a16:creationId xmlns:a16="http://schemas.microsoft.com/office/drawing/2014/main" id="{C730ECF8-A4E9-4AD5-BBAC-EC29250ED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548" y="416164"/>
            <a:ext cx="1418153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icker Tick Sticker by tekae">
            <a:extLst>
              <a:ext uri="{FF2B5EF4-FFF2-40B4-BE49-F238E27FC236}">
                <a16:creationId xmlns:a16="http://schemas.microsoft.com/office/drawing/2014/main" id="{830E570D-8915-4C9F-A7EF-34C14A4F3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225" y="455943"/>
            <a:ext cx="1431255" cy="14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odium metal reacting with concentrated hydrochloric acid on Make a GIF">
            <a:extLst>
              <a:ext uri="{FF2B5EF4-FFF2-40B4-BE49-F238E27FC236}">
                <a16:creationId xmlns:a16="http://schemas.microsoft.com/office/drawing/2014/main" id="{C7CC47DF-2909-46D6-A8BE-C2ED7D9525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264" y="3996416"/>
            <a:ext cx="2770909" cy="15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2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240AA-11F5-4200-8375-C1A9D7461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E43DB-C3C2-429D-84A2-33D4447FF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07993-4D57-4420-A220-D5A03BCDC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" y="909990"/>
            <a:ext cx="12171719" cy="5038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C3C01-27F3-4598-A67C-E52B607ABE3B}"/>
              </a:ext>
            </a:extLst>
          </p:cNvPr>
          <p:cNvSpPr txBox="1"/>
          <p:nvPr/>
        </p:nvSpPr>
        <p:spPr>
          <a:xfrm>
            <a:off x="544055" y="3134735"/>
            <a:ext cx="5366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Because gold does not react with acid, other metals are present in a lower purity gold, and they cause the reaction.</a:t>
            </a:r>
          </a:p>
        </p:txBody>
      </p:sp>
    </p:spTree>
    <p:extLst>
      <p:ext uri="{BB962C8B-B14F-4D97-AF65-F5344CB8AC3E}">
        <p14:creationId xmlns:p14="http://schemas.microsoft.com/office/powerpoint/2010/main" val="34503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228</TotalTime>
  <Words>807</Words>
  <Application>Microsoft Office PowerPoint</Application>
  <PresentationFormat>Widescreen</PresentationFormat>
  <Paragraphs>83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Bookman Old Style</vt:lpstr>
      <vt:lpstr>Calibri</vt:lpstr>
      <vt:lpstr>Cambria Math</vt:lpstr>
      <vt:lpstr>Rockwell</vt:lpstr>
      <vt:lpstr>Damask</vt:lpstr>
      <vt:lpstr>CH1 L5</vt:lpstr>
      <vt:lpstr>Vocabulary Words</vt:lpstr>
      <vt:lpstr>Baking soda and vinegar reaction (video)</vt:lpstr>
      <vt:lpstr>What are Acids?</vt:lpstr>
      <vt:lpstr>PowerPoint Presentation</vt:lpstr>
      <vt:lpstr>PowerPoint Presentation</vt:lpstr>
      <vt:lpstr>Different types of Acids</vt:lpstr>
      <vt:lpstr>Reaction with Metals</vt:lpstr>
      <vt:lpstr>PowerPoint Presentation</vt:lpstr>
      <vt:lpstr>Reaction with Carbonates</vt:lpstr>
      <vt:lpstr>PowerPoint Presentation</vt:lpstr>
      <vt:lpstr>PowerPoint Presentation</vt:lpstr>
      <vt:lpstr>Sour Taste</vt:lpstr>
      <vt:lpstr>PowerPoint Presentation</vt:lpstr>
      <vt:lpstr>Indicator</vt:lpstr>
      <vt:lpstr>Litmus Paper</vt:lpstr>
      <vt:lpstr>PowerPoint Presentation</vt:lpstr>
      <vt:lpstr>Ph scale or (Universal indicator)</vt:lpstr>
      <vt:lpstr>What are bases?</vt:lpstr>
      <vt:lpstr>Uses of bases</vt:lpstr>
      <vt:lpstr>PowerPoint Presentation</vt:lpstr>
      <vt:lpstr>Neutralization</vt:lpstr>
      <vt:lpstr>PowerPoint Presentation</vt:lpstr>
      <vt:lpstr>What are salts?</vt:lpstr>
      <vt:lpstr>Common salts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CH#1 L#5</dc:title>
  <dc:creator>Zein</dc:creator>
  <cp:lastModifiedBy>vm243</cp:lastModifiedBy>
  <cp:revision>34</cp:revision>
  <dcterms:created xsi:type="dcterms:W3CDTF">2020-10-03T11:14:32Z</dcterms:created>
  <dcterms:modified xsi:type="dcterms:W3CDTF">2026-03-04T20:30:49Z</dcterms:modified>
</cp:coreProperties>
</file>