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7" r:id="rId14"/>
    <p:sldId id="268" r:id="rId15"/>
    <p:sldId id="269" r:id="rId16"/>
    <p:sldId id="271" r:id="rId17"/>
    <p:sldId id="272" r:id="rId18"/>
    <p:sldId id="273"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zila" initials="F" lastIdx="1" clrIdx="0">
    <p:extLst>
      <p:ext uri="{19B8F6BF-5375-455C-9EA6-DF929625EA0E}">
        <p15:presenceInfo xmlns:p15="http://schemas.microsoft.com/office/powerpoint/2012/main" userId="62bd682bced7f93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F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21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09T07:09:00.994" idx="1">
    <p:pos x="2572" y="3302"/>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80102-9D9E-4297-8748-D7273D0F698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00BE1-D647-46AD-B073-CE792B8FE817}" type="slidenum">
              <a:rPr lang="en-US" smtClean="0"/>
              <a:t>‹#›</a:t>
            </a:fld>
            <a:endParaRPr lang="en-US"/>
          </a:p>
        </p:txBody>
      </p:sp>
    </p:spTree>
    <p:extLst>
      <p:ext uri="{BB962C8B-B14F-4D97-AF65-F5344CB8AC3E}">
        <p14:creationId xmlns:p14="http://schemas.microsoft.com/office/powerpoint/2010/main" val="23295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5FB8-5845-43C0-9E74-324747FAE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EC86C-CC5E-437C-B312-62167BCDB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C847C2-32DF-4F3D-98EB-35C4A57B7D1F}"/>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C80637F4-17BB-40C0-AF97-D3D73F06B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2A44A-FBFE-4567-9EED-D3D666D4B12E}"/>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9224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322D-2F6B-4967-8F8E-273EFCFF4A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4CC1A3-CE3F-44F8-99DF-CD068595F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0D9F6-A546-41FF-9762-A25C45486EB8}"/>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B21CCC23-4B4E-4F01-9DF7-BB9307D0F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F074D-27BA-468E-9422-77D57E45B658}"/>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282581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0C4F7-0012-4B73-ADBB-A8DF620A69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8B58E-BF1A-45D3-945E-BAD1E476BA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74AB1-C1F8-4DCE-AC6C-C2694E3BA7B1}"/>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5CCA6171-E6F2-4AAC-805E-9CF23AC63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976CD-F45D-4430-B77D-AD856202F486}"/>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228489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EC54-1D9F-4F1D-BA8D-10DB63D07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BEEAF-7A37-4CCC-BED6-DE45DEC30B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BD4F3-027E-4D94-9864-F69F82B4F13B}"/>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3F84DCE4-9521-4342-ABB5-4B9A48AFA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21349-5BAC-453F-A84E-10BF31598C4E}"/>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100727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618D-4522-469E-AD7E-C01B1A42D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00B57-F82F-45BB-BE61-A433A7A54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A2DFC-9F75-47F1-A991-36F78B8B2425}"/>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41C74BB9-4222-4373-AAB8-B8E1D5472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9358C-652B-4A13-B701-2F4E1CDCE873}"/>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303873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AC2B-EAD6-40D2-AC0F-1E72B6B49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6EF01-C48B-460A-A60C-59A6DC536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25E36-1734-49CC-9F32-25AEAD2F6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716D68-89FE-4524-92B6-C37D1FEA773D}"/>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6" name="Footer Placeholder 5">
            <a:extLst>
              <a:ext uri="{FF2B5EF4-FFF2-40B4-BE49-F238E27FC236}">
                <a16:creationId xmlns:a16="http://schemas.microsoft.com/office/drawing/2014/main" id="{E8B93276-A7D2-413B-9E74-0E0146F7C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E229E-044D-47C6-B362-68CA8B92D5C7}"/>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42556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9866-D043-41B5-92F5-B5245C38C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B4A0C-D596-4B6E-BFCD-F38FF96B9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52B46C-FB50-49E9-AB86-ECE4BADA7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7865B-C88B-499E-916F-22BE9FF52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E766BA-E5F9-43EB-B9C8-7380BE81F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2F9679-69E0-4009-B547-B256BDD35C2F}"/>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8" name="Footer Placeholder 7">
            <a:extLst>
              <a:ext uri="{FF2B5EF4-FFF2-40B4-BE49-F238E27FC236}">
                <a16:creationId xmlns:a16="http://schemas.microsoft.com/office/drawing/2014/main" id="{C17441ED-F9CA-4168-A44E-571179222C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292141-1332-42D3-B49F-3546E0C68CF6}"/>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165345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49B1-794D-4561-9070-476A5860BD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26BC1A-4538-4118-99E0-14CA92E0B92E}"/>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4" name="Footer Placeholder 3">
            <a:extLst>
              <a:ext uri="{FF2B5EF4-FFF2-40B4-BE49-F238E27FC236}">
                <a16:creationId xmlns:a16="http://schemas.microsoft.com/office/drawing/2014/main" id="{96A588E1-8D50-4909-8E97-446B6DE041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B0EEBD-81BF-4E14-B15E-396A2C158971}"/>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12915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C0E7DF-DE45-4DEE-8B5B-EBC7A6273D8E}"/>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3" name="Footer Placeholder 2">
            <a:extLst>
              <a:ext uri="{FF2B5EF4-FFF2-40B4-BE49-F238E27FC236}">
                <a16:creationId xmlns:a16="http://schemas.microsoft.com/office/drawing/2014/main" id="{9EE4F2FA-6296-4E1E-9A8A-CDCD9B285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059B83-D6EC-464D-B9EB-061DD59B4FB6}"/>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270789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EFE0-7146-401C-A61E-108C317FB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0547DE-FE09-4A5E-A1C1-9202E3C51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80FFB-1EA8-46FE-A62F-BF5C25435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E11A0-AABF-4F95-8D60-C0BFCA38E837}"/>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6" name="Footer Placeholder 5">
            <a:extLst>
              <a:ext uri="{FF2B5EF4-FFF2-40B4-BE49-F238E27FC236}">
                <a16:creationId xmlns:a16="http://schemas.microsoft.com/office/drawing/2014/main" id="{A6F539C1-D519-4052-BF64-3DE6B0AE2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1E72C-6076-4C33-8B19-BD3F8FBA8217}"/>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347933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220C-7F44-4996-A838-DD30AC6572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08D61B-0BC2-455A-AE04-C8E2D512F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E4482-6A81-4E53-AB47-75280F10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123CF-2150-4D5F-8A85-C2D47BFE7FF0}"/>
              </a:ext>
            </a:extLst>
          </p:cNvPr>
          <p:cNvSpPr>
            <a:spLocks noGrp="1"/>
          </p:cNvSpPr>
          <p:nvPr>
            <p:ph type="dt" sz="half" idx="10"/>
          </p:nvPr>
        </p:nvSpPr>
        <p:spPr/>
        <p:txBody>
          <a:bodyPr/>
          <a:lstStyle/>
          <a:p>
            <a:fld id="{02C84E55-C21C-4B4C-8CD6-9D45F47C5FFA}" type="datetimeFigureOut">
              <a:rPr lang="en-US" smtClean="0"/>
              <a:t>11/9/2023</a:t>
            </a:fld>
            <a:endParaRPr lang="en-US"/>
          </a:p>
        </p:txBody>
      </p:sp>
      <p:sp>
        <p:nvSpPr>
          <p:cNvPr id="6" name="Footer Placeholder 5">
            <a:extLst>
              <a:ext uri="{FF2B5EF4-FFF2-40B4-BE49-F238E27FC236}">
                <a16:creationId xmlns:a16="http://schemas.microsoft.com/office/drawing/2014/main" id="{EE52772C-CADF-4954-8522-28E464C25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90ED4-5479-4AE5-A7FE-A0BFA0ACA921}"/>
              </a:ext>
            </a:extLst>
          </p:cNvPr>
          <p:cNvSpPr>
            <a:spLocks noGrp="1"/>
          </p:cNvSpPr>
          <p:nvPr>
            <p:ph type="sldNum" sz="quarter" idx="12"/>
          </p:nvPr>
        </p:nvSpPr>
        <p:spPr/>
        <p:txBody>
          <a:bodyPr/>
          <a:lstStyle/>
          <a:p>
            <a:fld id="{F8C17EC8-5F95-4FB5-9A81-AAD945B31E79}" type="slidenum">
              <a:rPr lang="en-US" smtClean="0"/>
              <a:t>‹#›</a:t>
            </a:fld>
            <a:endParaRPr lang="en-US"/>
          </a:p>
        </p:txBody>
      </p:sp>
    </p:spTree>
    <p:extLst>
      <p:ext uri="{BB962C8B-B14F-4D97-AF65-F5344CB8AC3E}">
        <p14:creationId xmlns:p14="http://schemas.microsoft.com/office/powerpoint/2010/main" val="161121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3D974-A659-4909-8129-EA78971A0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9E2C7-E5E7-41C8-84DF-CD5DC4741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BAC23-69B9-4FA2-A29E-0CC10F718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84E55-C21C-4B4C-8CD6-9D45F47C5FFA}" type="datetimeFigureOut">
              <a:rPr lang="en-US" smtClean="0"/>
              <a:t>11/9/2023</a:t>
            </a:fld>
            <a:endParaRPr lang="en-US"/>
          </a:p>
        </p:txBody>
      </p:sp>
      <p:sp>
        <p:nvSpPr>
          <p:cNvPr id="5" name="Footer Placeholder 4">
            <a:extLst>
              <a:ext uri="{FF2B5EF4-FFF2-40B4-BE49-F238E27FC236}">
                <a16:creationId xmlns:a16="http://schemas.microsoft.com/office/drawing/2014/main" id="{FA93D925-DA38-4434-AF25-79F6E8C88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6D066-945A-4455-81FA-53101866A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17EC8-5F95-4FB5-9A81-AAD945B31E79}" type="slidenum">
              <a:rPr lang="en-US" smtClean="0"/>
              <a:t>‹#›</a:t>
            </a:fld>
            <a:endParaRPr lang="en-US"/>
          </a:p>
        </p:txBody>
      </p:sp>
    </p:spTree>
    <p:extLst>
      <p:ext uri="{BB962C8B-B14F-4D97-AF65-F5344CB8AC3E}">
        <p14:creationId xmlns:p14="http://schemas.microsoft.com/office/powerpoint/2010/main" val="16350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hyperlink" Target="https://www.savvasrealize.com/content/viewer/standalone/loader/view/a18a2edf-83da-38c9-88da-7bd64025a5a9/26/nonscorable?programId=bf73cedf-0847-39d6-b148-6f7b92117c87&amp;programVersion=23&amp;containerId=1ffd8771-73df-3a8f-a77f-70400457f438&amp;containerVersion=25&amp;backUrl=https:%2F%2Fwww.savvasrealize.com%2Fdashboard%2Fprogram%2Fbf73cedf-0847-39d6-b148-6f7b92117c87%2F23%2Ftier%2F97e9ef72-05b5-39f9-9b83-e0c6e3ed358b%2F25%2Flesson%2F1ffd8771-73df-3a8f-a77f-70400457f438%2F25&amp;locale=en&amp;programName=Elevate%20Science%20Course%203&amp;rootProgramId=bf73cedf-0847-39d6-b148-6f7b92117c87"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phet.colorado.edu/sims/html/forces-and-motion-basics/latest/forces-and-motion-basics_all.html" TargetMode="External"/><Relationship Id="rId9"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E5B5-DE8D-40E7-B56D-FF4921BD077C}"/>
              </a:ext>
            </a:extLst>
          </p:cNvPr>
          <p:cNvSpPr>
            <a:spLocks noGrp="1"/>
          </p:cNvSpPr>
          <p:nvPr>
            <p:ph type="ctrTitle"/>
          </p:nvPr>
        </p:nvSpPr>
        <p:spPr/>
        <p:txBody>
          <a:bodyPr>
            <a:normAutofit/>
          </a:bodyPr>
          <a:lstStyle/>
          <a:p>
            <a:r>
              <a:rPr lang="en-GB" sz="6600" b="1" dirty="0">
                <a:solidFill>
                  <a:schemeClr val="bg1"/>
                </a:solidFill>
              </a:rPr>
              <a:t>Topic 3</a:t>
            </a:r>
            <a:br>
              <a:rPr lang="en-GB" sz="6600" b="1" dirty="0">
                <a:solidFill>
                  <a:schemeClr val="bg1"/>
                </a:solidFill>
              </a:rPr>
            </a:br>
            <a:r>
              <a:rPr lang="en-GB" sz="6600" b="1" dirty="0">
                <a:solidFill>
                  <a:schemeClr val="bg1"/>
                </a:solidFill>
              </a:rPr>
              <a:t>Forces and Motion</a:t>
            </a:r>
            <a:endParaRPr lang="en-US" sz="6600" b="1" dirty="0">
              <a:solidFill>
                <a:schemeClr val="bg1"/>
              </a:solidFill>
            </a:endParaRPr>
          </a:p>
        </p:txBody>
      </p:sp>
      <p:sp>
        <p:nvSpPr>
          <p:cNvPr id="3" name="Subtitle 2">
            <a:extLst>
              <a:ext uri="{FF2B5EF4-FFF2-40B4-BE49-F238E27FC236}">
                <a16:creationId xmlns:a16="http://schemas.microsoft.com/office/drawing/2014/main" id="{5B2C7719-E488-4741-B230-0A4933B39C5A}"/>
              </a:ext>
            </a:extLst>
          </p:cNvPr>
          <p:cNvSpPr>
            <a:spLocks noGrp="1"/>
          </p:cNvSpPr>
          <p:nvPr>
            <p:ph type="subTitle" idx="1"/>
          </p:nvPr>
        </p:nvSpPr>
        <p:spPr/>
        <p:txBody>
          <a:bodyPr>
            <a:normAutofit/>
          </a:bodyPr>
          <a:lstStyle/>
          <a:p>
            <a:r>
              <a:rPr lang="en-GB" sz="3200" b="1" dirty="0">
                <a:solidFill>
                  <a:schemeClr val="bg1"/>
                </a:solidFill>
              </a:rPr>
              <a:t>Lesson 1</a:t>
            </a:r>
          </a:p>
          <a:p>
            <a:r>
              <a:rPr lang="en-GB" sz="3200" b="1" dirty="0">
                <a:solidFill>
                  <a:schemeClr val="bg1"/>
                </a:solidFill>
              </a:rPr>
              <a:t>Describing motion and force</a:t>
            </a:r>
            <a:endParaRPr lang="en-US" sz="3200" b="1" dirty="0">
              <a:solidFill>
                <a:schemeClr val="bg1"/>
              </a:solidFill>
            </a:endParaRPr>
          </a:p>
        </p:txBody>
      </p:sp>
    </p:spTree>
    <p:extLst>
      <p:ext uri="{BB962C8B-B14F-4D97-AF65-F5344CB8AC3E}">
        <p14:creationId xmlns:p14="http://schemas.microsoft.com/office/powerpoint/2010/main" val="102625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8B3B-6042-4515-B29F-7E88D4DEB0DF}"/>
              </a:ext>
            </a:extLst>
          </p:cNvPr>
          <p:cNvSpPr>
            <a:spLocks noGrp="1"/>
          </p:cNvSpPr>
          <p:nvPr>
            <p:ph type="title"/>
          </p:nvPr>
        </p:nvSpPr>
        <p:spPr>
          <a:xfrm>
            <a:off x="136240" y="-198288"/>
            <a:ext cx="10515600" cy="1325563"/>
          </a:xfrm>
        </p:spPr>
        <p:txBody>
          <a:bodyPr/>
          <a:lstStyle/>
          <a:p>
            <a:r>
              <a:rPr lang="en-US" sz="4400" b="1" u="sng" dirty="0">
                <a:solidFill>
                  <a:schemeClr val="bg1"/>
                </a:solidFill>
                <a:effectLst/>
                <a:latin typeface="ArialMT"/>
                <a:ea typeface="Malgun Gothic" panose="020B0503020000020004" pitchFamily="34" charset="-127"/>
                <a:cs typeface="Arial" panose="020B0604020202020204" pitchFamily="34" charset="0"/>
              </a:rPr>
              <a:t>Types of Forces:</a:t>
            </a:r>
            <a:endParaRPr lang="en-US" b="1" u="sng" dirty="0">
              <a:solidFill>
                <a:schemeClr val="bg1"/>
              </a:solidFill>
            </a:endParaRPr>
          </a:p>
        </p:txBody>
      </p:sp>
      <p:sp>
        <p:nvSpPr>
          <p:cNvPr id="3" name="Content Placeholder 2">
            <a:extLst>
              <a:ext uri="{FF2B5EF4-FFF2-40B4-BE49-F238E27FC236}">
                <a16:creationId xmlns:a16="http://schemas.microsoft.com/office/drawing/2014/main" id="{1ED35A97-A158-453D-BE34-5D35A9B991F3}"/>
              </a:ext>
            </a:extLst>
          </p:cNvPr>
          <p:cNvSpPr>
            <a:spLocks noGrp="1"/>
          </p:cNvSpPr>
          <p:nvPr>
            <p:ph idx="1"/>
          </p:nvPr>
        </p:nvSpPr>
        <p:spPr>
          <a:xfrm>
            <a:off x="136240" y="836091"/>
            <a:ext cx="6329215" cy="5934164"/>
          </a:xfrm>
        </p:spPr>
        <p:txBody>
          <a:bodyPr>
            <a:normAutofit/>
          </a:bodyPr>
          <a:lstStyle/>
          <a:p>
            <a:pPr algn="just"/>
            <a:r>
              <a:rPr lang="en-US" sz="2000" dirty="0">
                <a:effectLst/>
                <a:latin typeface="ArialMT"/>
                <a:ea typeface="Malgun Gothic" panose="020B0503020000020004" pitchFamily="34" charset="-127"/>
                <a:cs typeface="Arial" panose="020B0604020202020204" pitchFamily="34" charset="0"/>
              </a:rPr>
              <a:t>Forces can be classified as either </a:t>
            </a:r>
          </a:p>
          <a:p>
            <a:pPr algn="just"/>
            <a:r>
              <a:rPr lang="en-US" sz="2000" dirty="0">
                <a:effectLst/>
                <a:latin typeface="ArialMT"/>
                <a:ea typeface="Malgun Gothic" panose="020B0503020000020004" pitchFamily="34" charset="-127"/>
                <a:cs typeface="Arial" panose="020B0604020202020204" pitchFamily="34" charset="0"/>
              </a:rPr>
              <a:t>contact forces</a:t>
            </a:r>
          </a:p>
          <a:p>
            <a:pPr algn="just"/>
            <a:r>
              <a:rPr lang="en-US" sz="2000" dirty="0">
                <a:effectLst/>
                <a:latin typeface="ArialMT"/>
                <a:ea typeface="Malgun Gothic" panose="020B0503020000020004" pitchFamily="34" charset="-127"/>
                <a:cs typeface="Arial" panose="020B0604020202020204" pitchFamily="34" charset="0"/>
              </a:rPr>
              <a:t>noncontact forces</a:t>
            </a:r>
          </a:p>
          <a:p>
            <a:pPr algn="just"/>
            <a:endParaRPr lang="en-US" sz="1800" dirty="0">
              <a:effectLst/>
              <a:latin typeface="ArialMT"/>
              <a:ea typeface="Malgun Gothic" panose="020B0503020000020004" pitchFamily="34" charset="-127"/>
              <a:cs typeface="Arial" panose="020B0604020202020204" pitchFamily="34" charset="0"/>
            </a:endParaRPr>
          </a:p>
          <a:p>
            <a:pPr algn="just"/>
            <a:r>
              <a:rPr lang="en-US" sz="1800" b="1" u="sng" dirty="0">
                <a:solidFill>
                  <a:srgbClr val="FFFF00"/>
                </a:solidFill>
                <a:effectLst/>
                <a:latin typeface="ArialMT"/>
                <a:ea typeface="Malgun Gothic" panose="020B0503020000020004" pitchFamily="34" charset="-127"/>
                <a:cs typeface="Arial" panose="020B0604020202020204" pitchFamily="34" charset="0"/>
              </a:rPr>
              <a:t>Contact forces</a:t>
            </a:r>
            <a:r>
              <a:rPr lang="en-US" sz="1800" b="1" dirty="0">
                <a:solidFill>
                  <a:srgbClr val="FFFF00"/>
                </a:solidFill>
                <a:effectLst/>
                <a:latin typeface="ArialMT"/>
                <a:ea typeface="Malgun Gothic" panose="020B0503020000020004" pitchFamily="34" charset="-127"/>
                <a:cs typeface="Arial" panose="020B0604020202020204" pitchFamily="34" charset="0"/>
              </a:rPr>
              <a:t> </a:t>
            </a:r>
            <a:r>
              <a:rPr lang="en-US" sz="1800" dirty="0">
                <a:effectLst/>
                <a:latin typeface="ArialMT"/>
                <a:ea typeface="Malgun Gothic" panose="020B0503020000020004" pitchFamily="34" charset="-127"/>
                <a:cs typeface="Arial" panose="020B0604020202020204" pitchFamily="34" charset="0"/>
              </a:rPr>
              <a:t>are those applied only when one object actually touches another. </a:t>
            </a:r>
          </a:p>
          <a:p>
            <a:pPr algn="just"/>
            <a:r>
              <a:rPr lang="en-US" sz="1800" dirty="0">
                <a:effectLst/>
                <a:latin typeface="ArialMT"/>
                <a:ea typeface="Malgun Gothic" panose="020B0503020000020004" pitchFamily="34" charset="-127"/>
                <a:cs typeface="Arial" panose="020B0604020202020204" pitchFamily="34" charset="0"/>
              </a:rPr>
              <a:t>When you push a box across the floor, your push is a contact force because the force only exists while you touch the box. </a:t>
            </a:r>
          </a:p>
          <a:p>
            <a:pPr algn="just"/>
            <a:r>
              <a:rPr lang="en-US" sz="1800" dirty="0">
                <a:effectLst/>
                <a:latin typeface="ArialMT"/>
                <a:ea typeface="Malgun Gothic" panose="020B0503020000020004" pitchFamily="34" charset="-127"/>
                <a:cs typeface="Arial" panose="020B0604020202020204" pitchFamily="34" charset="0"/>
              </a:rPr>
              <a:t>The box may be difficult to push because there is another contact force acting on the box in the opposite direction of your push. </a:t>
            </a:r>
          </a:p>
          <a:p>
            <a:pPr algn="just"/>
            <a:r>
              <a:rPr lang="en-US" sz="1800" dirty="0">
                <a:effectLst/>
                <a:latin typeface="ArialMT"/>
                <a:ea typeface="Malgun Gothic" panose="020B0503020000020004" pitchFamily="34" charset="-127"/>
                <a:cs typeface="Arial" panose="020B0604020202020204" pitchFamily="34" charset="0"/>
              </a:rPr>
              <a:t>It is the force of friction between the box and the floor. </a:t>
            </a:r>
          </a:p>
          <a:p>
            <a:pPr algn="just"/>
            <a:r>
              <a:rPr lang="en-US" sz="1800" dirty="0">
                <a:effectLst/>
                <a:latin typeface="ArialMT"/>
                <a:ea typeface="Malgun Gothic" panose="020B0503020000020004" pitchFamily="34" charset="-127"/>
                <a:cs typeface="Arial" panose="020B0604020202020204" pitchFamily="34" charset="0"/>
              </a:rPr>
              <a:t>Friction is a contact force that two surfaces exert on each other when they rub against each other. </a:t>
            </a:r>
          </a:p>
          <a:p>
            <a:pPr algn="just"/>
            <a:r>
              <a:rPr lang="en-US" sz="1800" dirty="0">
                <a:effectLst/>
                <a:latin typeface="ArialMT"/>
                <a:ea typeface="Malgun Gothic" panose="020B0503020000020004" pitchFamily="34" charset="-127"/>
                <a:cs typeface="Arial" panose="020B0604020202020204" pitchFamily="34" charset="0"/>
              </a:rPr>
              <a:t>Friction between your feet and the sidewalk prevents you from slipping as you walk. </a:t>
            </a:r>
          </a:p>
          <a:p>
            <a:pPr algn="just"/>
            <a:r>
              <a:rPr lang="en-US" sz="1800" dirty="0">
                <a:effectLst/>
                <a:latin typeface="ArialMT"/>
                <a:ea typeface="Malgun Gothic" panose="020B0503020000020004" pitchFamily="34" charset="-127"/>
                <a:cs typeface="Arial" panose="020B0604020202020204" pitchFamily="34" charset="0"/>
              </a:rPr>
              <a:t>Ice on the sidewalk greatly reduces that friction. </a:t>
            </a:r>
          </a:p>
          <a:p>
            <a:pPr algn="just"/>
            <a:endParaRPr lang="en-US" dirty="0"/>
          </a:p>
        </p:txBody>
      </p:sp>
      <p:pic>
        <p:nvPicPr>
          <p:cNvPr id="5122" name="Picture 2" descr="Contact and Non Contact Forces - GeeksforGeeks">
            <a:extLst>
              <a:ext uri="{FF2B5EF4-FFF2-40B4-BE49-F238E27FC236}">
                <a16:creationId xmlns:a16="http://schemas.microsoft.com/office/drawing/2014/main" id="{86B0C0E7-F4FB-4466-8F37-A6A332152D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509"/>
          <a:stretch/>
        </p:blipFill>
        <p:spPr bwMode="auto">
          <a:xfrm>
            <a:off x="6733321" y="4366569"/>
            <a:ext cx="5338606" cy="24036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rces Animation Gallery - StickMan Physics">
            <a:extLst>
              <a:ext uri="{FF2B5EF4-FFF2-40B4-BE49-F238E27FC236}">
                <a16:creationId xmlns:a16="http://schemas.microsoft.com/office/drawing/2014/main" id="{85BD5A32-7A62-4F46-9924-7C77533507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3320" y="87745"/>
            <a:ext cx="2918668" cy="1641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t is easier to pull a wooden box on surface A than on surface B. Which of  the following reasons is correct?">
            <a:extLst>
              <a:ext uri="{FF2B5EF4-FFF2-40B4-BE49-F238E27FC236}">
                <a16:creationId xmlns:a16="http://schemas.microsoft.com/office/drawing/2014/main" id="{70D49B7E-2F42-4889-B2E8-A8342E4A7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7011" y="-674191"/>
            <a:ext cx="3204916" cy="24036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lking on sidewalk GIF - Conseguir el mejor gif en GIFER">
            <a:extLst>
              <a:ext uri="{FF2B5EF4-FFF2-40B4-BE49-F238E27FC236}">
                <a16:creationId xmlns:a16="http://schemas.microsoft.com/office/drawing/2014/main" id="{3A26F1FA-C120-4AF1-860E-55BAFB8D5DA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33320" y="1959295"/>
            <a:ext cx="2539989" cy="21774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lipped-in GIFs - Get the best GIF on GIPHY">
            <a:extLst>
              <a:ext uri="{FF2B5EF4-FFF2-40B4-BE49-F238E27FC236}">
                <a16:creationId xmlns:a16="http://schemas.microsoft.com/office/drawing/2014/main" id="{75C42838-6D46-457E-8419-FF4A027A605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36752" y="1956252"/>
            <a:ext cx="2519008" cy="218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4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4"/>
                                        </p:tgtEl>
                                        <p:attrNameLst>
                                          <p:attrName>style.visibility</p:attrName>
                                        </p:attrNameLst>
                                      </p:cBhvr>
                                      <p:to>
                                        <p:strVal val="visible"/>
                                      </p:to>
                                    </p:set>
                                    <p:animEffect transition="in" filter="fade">
                                      <p:cBhvr>
                                        <p:cTn id="42" dur="1000"/>
                                        <p:tgtEl>
                                          <p:spTgt spid="5124"/>
                                        </p:tgtEl>
                                      </p:cBhvr>
                                    </p:animEffect>
                                    <p:anim calcmode="lin" valueType="num">
                                      <p:cBhvr>
                                        <p:cTn id="43" dur="1000" fill="hold"/>
                                        <p:tgtEl>
                                          <p:spTgt spid="5124"/>
                                        </p:tgtEl>
                                        <p:attrNameLst>
                                          <p:attrName>ppt_x</p:attrName>
                                        </p:attrNameLst>
                                      </p:cBhvr>
                                      <p:tavLst>
                                        <p:tav tm="0">
                                          <p:val>
                                            <p:strVal val="#ppt_x"/>
                                          </p:val>
                                        </p:tav>
                                        <p:tav tm="100000">
                                          <p:val>
                                            <p:strVal val="#ppt_x"/>
                                          </p:val>
                                        </p:tav>
                                      </p:tavLst>
                                    </p:anim>
                                    <p:anim calcmode="lin" valueType="num">
                                      <p:cBhvr>
                                        <p:cTn id="4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26"/>
                                        </p:tgtEl>
                                        <p:attrNameLst>
                                          <p:attrName>style.visibility</p:attrName>
                                        </p:attrNameLst>
                                      </p:cBhvr>
                                      <p:to>
                                        <p:strVal val="visible"/>
                                      </p:to>
                                    </p:set>
                                    <p:animEffect transition="in" filter="fade">
                                      <p:cBhvr>
                                        <p:cTn id="56" dur="1000"/>
                                        <p:tgtEl>
                                          <p:spTgt spid="5126"/>
                                        </p:tgtEl>
                                      </p:cBhvr>
                                    </p:animEffect>
                                    <p:anim calcmode="lin" valueType="num">
                                      <p:cBhvr>
                                        <p:cTn id="57" dur="1000" fill="hold"/>
                                        <p:tgtEl>
                                          <p:spTgt spid="5126"/>
                                        </p:tgtEl>
                                        <p:attrNameLst>
                                          <p:attrName>ppt_x</p:attrName>
                                        </p:attrNameLst>
                                      </p:cBhvr>
                                      <p:tavLst>
                                        <p:tav tm="0">
                                          <p:val>
                                            <p:strVal val="#ppt_x"/>
                                          </p:val>
                                        </p:tav>
                                        <p:tav tm="100000">
                                          <p:val>
                                            <p:strVal val="#ppt_x"/>
                                          </p:val>
                                        </p:tav>
                                      </p:tavLst>
                                    </p:anim>
                                    <p:anim calcmode="lin" valueType="num">
                                      <p:cBhvr>
                                        <p:cTn id="58"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128"/>
                                        </p:tgtEl>
                                        <p:attrNameLst>
                                          <p:attrName>style.visibility</p:attrName>
                                        </p:attrNameLst>
                                      </p:cBhvr>
                                      <p:to>
                                        <p:strVal val="visible"/>
                                      </p:to>
                                    </p:set>
                                    <p:animEffect transition="in" filter="fade">
                                      <p:cBhvr>
                                        <p:cTn id="84" dur="1000"/>
                                        <p:tgtEl>
                                          <p:spTgt spid="5128"/>
                                        </p:tgtEl>
                                      </p:cBhvr>
                                    </p:animEffect>
                                    <p:anim calcmode="lin" valueType="num">
                                      <p:cBhvr>
                                        <p:cTn id="85" dur="1000" fill="hold"/>
                                        <p:tgtEl>
                                          <p:spTgt spid="5128"/>
                                        </p:tgtEl>
                                        <p:attrNameLst>
                                          <p:attrName>ppt_x</p:attrName>
                                        </p:attrNameLst>
                                      </p:cBhvr>
                                      <p:tavLst>
                                        <p:tav tm="0">
                                          <p:val>
                                            <p:strVal val="#ppt_x"/>
                                          </p:val>
                                        </p:tav>
                                        <p:tav tm="100000">
                                          <p:val>
                                            <p:strVal val="#ppt_x"/>
                                          </p:val>
                                        </p:tav>
                                      </p:tavLst>
                                    </p:anim>
                                    <p:anim calcmode="lin" valueType="num">
                                      <p:cBhvr>
                                        <p:cTn id="86"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animEffect transition="in" filter="fade">
                                      <p:cBhvr>
                                        <p:cTn id="91" dur="1000"/>
                                        <p:tgtEl>
                                          <p:spTgt spid="3">
                                            <p:txEl>
                                              <p:pRg st="10" end="10"/>
                                            </p:txEl>
                                          </p:spTgt>
                                        </p:tgtEl>
                                      </p:cBhvr>
                                    </p:animEffect>
                                    <p:anim calcmode="lin" valueType="num">
                                      <p:cBhvr>
                                        <p:cTn id="9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5130"/>
                                        </p:tgtEl>
                                        <p:attrNameLst>
                                          <p:attrName>style.visibility</p:attrName>
                                        </p:attrNameLst>
                                      </p:cBhvr>
                                      <p:to>
                                        <p:strVal val="visible"/>
                                      </p:to>
                                    </p:set>
                                    <p:animEffect transition="in" filter="fade">
                                      <p:cBhvr>
                                        <p:cTn id="98" dur="1000"/>
                                        <p:tgtEl>
                                          <p:spTgt spid="5130"/>
                                        </p:tgtEl>
                                      </p:cBhvr>
                                    </p:animEffect>
                                    <p:anim calcmode="lin" valueType="num">
                                      <p:cBhvr>
                                        <p:cTn id="99" dur="1000" fill="hold"/>
                                        <p:tgtEl>
                                          <p:spTgt spid="5130"/>
                                        </p:tgtEl>
                                        <p:attrNameLst>
                                          <p:attrName>ppt_x</p:attrName>
                                        </p:attrNameLst>
                                      </p:cBhvr>
                                      <p:tavLst>
                                        <p:tav tm="0">
                                          <p:val>
                                            <p:strVal val="#ppt_x"/>
                                          </p:val>
                                        </p:tav>
                                        <p:tav tm="100000">
                                          <p:val>
                                            <p:strVal val="#ppt_x"/>
                                          </p:val>
                                        </p:tav>
                                      </p:tavLst>
                                    </p:anim>
                                    <p:anim calcmode="lin" valueType="num">
                                      <p:cBhvr>
                                        <p:cTn id="100"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22"/>
                                        </p:tgtEl>
                                        <p:attrNameLst>
                                          <p:attrName>style.visibility</p:attrName>
                                        </p:attrNameLst>
                                      </p:cBhvr>
                                      <p:to>
                                        <p:strVal val="visible"/>
                                      </p:to>
                                    </p:set>
                                    <p:animEffect transition="in" filter="fade">
                                      <p:cBhvr>
                                        <p:cTn id="105" dur="1000"/>
                                        <p:tgtEl>
                                          <p:spTgt spid="5122"/>
                                        </p:tgtEl>
                                      </p:cBhvr>
                                    </p:animEffect>
                                    <p:anim calcmode="lin" valueType="num">
                                      <p:cBhvr>
                                        <p:cTn id="106" dur="1000" fill="hold"/>
                                        <p:tgtEl>
                                          <p:spTgt spid="5122"/>
                                        </p:tgtEl>
                                        <p:attrNameLst>
                                          <p:attrName>ppt_x</p:attrName>
                                        </p:attrNameLst>
                                      </p:cBhvr>
                                      <p:tavLst>
                                        <p:tav tm="0">
                                          <p:val>
                                            <p:strVal val="#ppt_x"/>
                                          </p:val>
                                        </p:tav>
                                        <p:tav tm="100000">
                                          <p:val>
                                            <p:strVal val="#ppt_x"/>
                                          </p:val>
                                        </p:tav>
                                      </p:tavLst>
                                    </p:anim>
                                    <p:anim calcmode="lin" valueType="num">
                                      <p:cBhvr>
                                        <p:cTn id="107"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78F42-B487-40C5-886D-7D312C247FDE}"/>
              </a:ext>
            </a:extLst>
          </p:cNvPr>
          <p:cNvSpPr>
            <a:spLocks noGrp="1"/>
          </p:cNvSpPr>
          <p:nvPr>
            <p:ph idx="1"/>
          </p:nvPr>
        </p:nvSpPr>
        <p:spPr>
          <a:xfrm>
            <a:off x="0" y="225288"/>
            <a:ext cx="5347855" cy="6632712"/>
          </a:xfrm>
        </p:spPr>
        <p:txBody>
          <a:bodyPr>
            <a:normAutofit lnSpcReduction="10000"/>
          </a:bodyPr>
          <a:lstStyle/>
          <a:p>
            <a:pPr algn="just"/>
            <a:r>
              <a:rPr lang="en-US" sz="2800" b="1" u="sng" dirty="0">
                <a:solidFill>
                  <a:srgbClr val="FFFF00"/>
                </a:solidFill>
                <a:effectLst/>
                <a:latin typeface="ArialMT"/>
                <a:ea typeface="Malgun Gothic" panose="020B0503020000020004" pitchFamily="34" charset="-127"/>
                <a:cs typeface="Arial" panose="020B0604020202020204" pitchFamily="34" charset="0"/>
              </a:rPr>
              <a:t>A noncontact force</a:t>
            </a:r>
            <a:r>
              <a:rPr lang="en-US" sz="2800" b="1" dirty="0">
                <a:solidFill>
                  <a:srgbClr val="FFFF00"/>
                </a:solidFill>
                <a:effectLst/>
                <a:latin typeface="ArialMT"/>
                <a:ea typeface="Malgun Gothic" panose="020B0503020000020004" pitchFamily="34" charset="-127"/>
                <a:cs typeface="Arial" panose="020B0604020202020204" pitchFamily="34" charset="0"/>
              </a:rPr>
              <a:t> </a:t>
            </a:r>
            <a:r>
              <a:rPr lang="en-US" sz="2800" dirty="0">
                <a:effectLst/>
                <a:latin typeface="ArialMT"/>
                <a:ea typeface="Malgun Gothic" panose="020B0503020000020004" pitchFamily="34" charset="-127"/>
                <a:cs typeface="Arial" panose="020B0604020202020204" pitchFamily="34" charset="0"/>
              </a:rPr>
              <a:t>is a force applied to an object whether it touches the object or not. </a:t>
            </a:r>
          </a:p>
          <a:p>
            <a:pPr algn="just"/>
            <a:endParaRPr lang="en-US" sz="2800" dirty="0">
              <a:effectLst/>
              <a:latin typeface="ArialMT"/>
              <a:ea typeface="Malgun Gothic" panose="020B0503020000020004" pitchFamily="34" charset="-127"/>
              <a:cs typeface="Arial" panose="020B0604020202020204" pitchFamily="34" charset="0"/>
            </a:endParaRPr>
          </a:p>
          <a:p>
            <a:pPr algn="just"/>
            <a:r>
              <a:rPr lang="en-US" sz="2800" dirty="0">
                <a:effectLst/>
                <a:latin typeface="ArialMT"/>
                <a:ea typeface="Malgun Gothic" panose="020B0503020000020004" pitchFamily="34" charset="-127"/>
                <a:cs typeface="Arial" panose="020B0604020202020204" pitchFamily="34" charset="0"/>
              </a:rPr>
              <a:t>One noncontact force that you experience every day is </a:t>
            </a:r>
            <a:r>
              <a:rPr lang="en-US" sz="2800" b="1" u="sng" dirty="0">
                <a:solidFill>
                  <a:srgbClr val="FFFF00"/>
                </a:solidFill>
                <a:effectLst/>
                <a:latin typeface="ArialMT"/>
                <a:ea typeface="Malgun Gothic" panose="020B0503020000020004" pitchFamily="34" charset="-127"/>
                <a:cs typeface="Arial" panose="020B0604020202020204" pitchFamily="34" charset="0"/>
              </a:rPr>
              <a:t>gravity</a:t>
            </a:r>
            <a:r>
              <a:rPr lang="en-US" sz="2800" dirty="0">
                <a:effectLst/>
                <a:latin typeface="ArialMT"/>
                <a:ea typeface="Malgun Gothic" panose="020B0503020000020004" pitchFamily="34" charset="-127"/>
                <a:cs typeface="Arial" panose="020B0604020202020204" pitchFamily="34" charset="0"/>
              </a:rPr>
              <a:t>, a force that pulls objects toward each other as a result of their masses. </a:t>
            </a:r>
          </a:p>
          <a:p>
            <a:pPr algn="just"/>
            <a:endParaRPr lang="en-US" sz="2800" dirty="0">
              <a:effectLst/>
              <a:latin typeface="ArialMT"/>
              <a:ea typeface="Malgun Gothic" panose="020B0503020000020004" pitchFamily="34" charset="-127"/>
              <a:cs typeface="Arial" panose="020B0604020202020204" pitchFamily="34" charset="0"/>
            </a:endParaRPr>
          </a:p>
          <a:p>
            <a:pPr algn="just"/>
            <a:r>
              <a:rPr lang="en-US" sz="2800" dirty="0">
                <a:effectLst/>
                <a:latin typeface="ArialMT"/>
                <a:ea typeface="Malgun Gothic" panose="020B0503020000020004" pitchFamily="34" charset="-127"/>
                <a:cs typeface="Arial" panose="020B0604020202020204" pitchFamily="34" charset="0"/>
              </a:rPr>
              <a:t>The force of gravity pulls your body toward Earth. </a:t>
            </a:r>
          </a:p>
          <a:p>
            <a:pPr algn="just"/>
            <a:endParaRPr lang="en-US" sz="2800" dirty="0">
              <a:effectLst/>
              <a:latin typeface="ArialMT"/>
              <a:ea typeface="Malgun Gothic" panose="020B0503020000020004" pitchFamily="34" charset="-127"/>
              <a:cs typeface="Arial" panose="020B0604020202020204" pitchFamily="34" charset="0"/>
            </a:endParaRPr>
          </a:p>
          <a:p>
            <a:pPr algn="just"/>
            <a:r>
              <a:rPr lang="en-US" sz="2800" b="1" u="sng" dirty="0">
                <a:solidFill>
                  <a:srgbClr val="FFFF00"/>
                </a:solidFill>
                <a:effectLst/>
                <a:latin typeface="ArialMT"/>
                <a:ea typeface="Malgun Gothic" panose="020B0503020000020004" pitchFamily="34" charset="-127"/>
                <a:cs typeface="Arial" panose="020B0604020202020204" pitchFamily="34" charset="0"/>
              </a:rPr>
              <a:t>Magnetism and electrical forces</a:t>
            </a:r>
            <a:r>
              <a:rPr lang="en-US" sz="2800" b="1" dirty="0">
                <a:solidFill>
                  <a:srgbClr val="FFFF00"/>
                </a:solidFill>
                <a:effectLst/>
                <a:latin typeface="ArialMT"/>
                <a:ea typeface="Malgun Gothic" panose="020B0503020000020004" pitchFamily="34" charset="-127"/>
                <a:cs typeface="Arial" panose="020B0604020202020204" pitchFamily="34" charset="0"/>
              </a:rPr>
              <a:t> </a:t>
            </a:r>
            <a:r>
              <a:rPr lang="en-US" sz="2800" dirty="0">
                <a:effectLst/>
                <a:latin typeface="ArialMT"/>
                <a:ea typeface="Malgun Gothic" panose="020B0503020000020004" pitchFamily="34" charset="-127"/>
                <a:cs typeface="Arial" panose="020B0604020202020204" pitchFamily="34" charset="0"/>
              </a:rPr>
              <a:t>are also noncontact forces. </a:t>
            </a:r>
          </a:p>
          <a:p>
            <a:pPr algn="just"/>
            <a:endParaRPr lang="en-US" dirty="0"/>
          </a:p>
        </p:txBody>
      </p:sp>
      <p:pic>
        <p:nvPicPr>
          <p:cNvPr id="4098" name="Picture 2" descr="What is Force? - Definition, Types, Formula, Examples, and FAQs">
            <a:extLst>
              <a:ext uri="{FF2B5EF4-FFF2-40B4-BE49-F238E27FC236}">
                <a16:creationId xmlns:a16="http://schemas.microsoft.com/office/drawing/2014/main" id="{EDAFE8DE-575F-48C8-92E2-853EDCCBC2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67926" y="138105"/>
            <a:ext cx="6584373" cy="4010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ving Animation Falling Man Gifs">
            <a:extLst>
              <a:ext uri="{FF2B5EF4-FFF2-40B4-BE49-F238E27FC236}">
                <a16:creationId xmlns:a16="http://schemas.microsoft.com/office/drawing/2014/main" id="{93F8F804-4B37-4C09-A79E-AD5EBE8166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6947" y="4359564"/>
            <a:ext cx="6595351" cy="236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5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1000"/>
                                        <p:tgtEl>
                                          <p:spTgt spid="4100"/>
                                        </p:tgtEl>
                                      </p:cBhvr>
                                    </p:animEffect>
                                    <p:anim calcmode="lin" valueType="num">
                                      <p:cBhvr>
                                        <p:cTn id="36" dur="1000" fill="hold"/>
                                        <p:tgtEl>
                                          <p:spTgt spid="4100"/>
                                        </p:tgtEl>
                                        <p:attrNameLst>
                                          <p:attrName>ppt_x</p:attrName>
                                        </p:attrNameLst>
                                      </p:cBhvr>
                                      <p:tavLst>
                                        <p:tav tm="0">
                                          <p:val>
                                            <p:strVal val="#ppt_x"/>
                                          </p:val>
                                        </p:tav>
                                        <p:tav tm="100000">
                                          <p:val>
                                            <p:strVal val="#ppt_x"/>
                                          </p:val>
                                        </p:tav>
                                      </p:tavLst>
                                    </p:anim>
                                    <p:anim calcmode="lin" valueType="num">
                                      <p:cBhvr>
                                        <p:cTn id="37"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8F3D27-1885-45A5-8160-607A62C2E176}"/>
              </a:ext>
            </a:extLst>
          </p:cNvPr>
          <p:cNvPicPr>
            <a:picLocks noChangeAspect="1"/>
          </p:cNvPicPr>
          <p:nvPr/>
        </p:nvPicPr>
        <p:blipFill>
          <a:blip r:embed="rId2"/>
          <a:stretch>
            <a:fillRect/>
          </a:stretch>
        </p:blipFill>
        <p:spPr>
          <a:xfrm>
            <a:off x="405721" y="751223"/>
            <a:ext cx="11380557" cy="2677777"/>
          </a:xfrm>
          <a:prstGeom prst="rect">
            <a:avLst/>
          </a:prstGeom>
        </p:spPr>
      </p:pic>
      <p:sp>
        <p:nvSpPr>
          <p:cNvPr id="7" name="TextBox 6">
            <a:extLst>
              <a:ext uri="{FF2B5EF4-FFF2-40B4-BE49-F238E27FC236}">
                <a16:creationId xmlns:a16="http://schemas.microsoft.com/office/drawing/2014/main" id="{FECF80C7-213F-4CAE-BEF0-60AA783C6333}"/>
              </a:ext>
            </a:extLst>
          </p:cNvPr>
          <p:cNvSpPr txBox="1"/>
          <p:nvPr/>
        </p:nvSpPr>
        <p:spPr>
          <a:xfrm>
            <a:off x="672520" y="2000890"/>
            <a:ext cx="9428685" cy="584775"/>
          </a:xfrm>
          <a:prstGeom prst="rect">
            <a:avLst/>
          </a:prstGeom>
          <a:noFill/>
        </p:spPr>
        <p:txBody>
          <a:bodyPr wrap="square" rtlCol="0">
            <a:spAutoFit/>
          </a:bodyPr>
          <a:lstStyle/>
          <a:p>
            <a:r>
              <a:rPr lang="en-US" sz="3200" dirty="0">
                <a:solidFill>
                  <a:srgbClr val="FF0000"/>
                </a:solidFill>
              </a:rPr>
              <a:t>Gravity, magnetism, and electrical forces.</a:t>
            </a:r>
          </a:p>
        </p:txBody>
      </p:sp>
    </p:spTree>
    <p:extLst>
      <p:ext uri="{BB962C8B-B14F-4D97-AF65-F5344CB8AC3E}">
        <p14:creationId xmlns:p14="http://schemas.microsoft.com/office/powerpoint/2010/main" val="16045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1F765B0-09D7-4E5E-80A2-58D41748F7C4}"/>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7BEA1715-053B-4E8D-B474-061E8F23207D}"/>
              </a:ext>
            </a:extLst>
          </p:cNvPr>
          <p:cNvPicPr>
            <a:picLocks noChangeAspect="1"/>
          </p:cNvPicPr>
          <p:nvPr/>
        </p:nvPicPr>
        <p:blipFill>
          <a:blip r:embed="rId2"/>
          <a:stretch>
            <a:fillRect/>
          </a:stretch>
        </p:blipFill>
        <p:spPr>
          <a:xfrm>
            <a:off x="378980" y="17229"/>
            <a:ext cx="11434039" cy="6823540"/>
          </a:xfrm>
          <a:prstGeom prst="rect">
            <a:avLst/>
          </a:prstGeom>
        </p:spPr>
      </p:pic>
    </p:spTree>
    <p:extLst>
      <p:ext uri="{BB962C8B-B14F-4D97-AF65-F5344CB8AC3E}">
        <p14:creationId xmlns:p14="http://schemas.microsoft.com/office/powerpoint/2010/main" val="70374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5C86-B296-4C9C-BA3D-F7BD2BB048FE}"/>
              </a:ext>
            </a:extLst>
          </p:cNvPr>
          <p:cNvSpPr>
            <a:spLocks noGrp="1"/>
          </p:cNvSpPr>
          <p:nvPr>
            <p:ph type="title"/>
          </p:nvPr>
        </p:nvSpPr>
        <p:spPr>
          <a:xfrm>
            <a:off x="838200" y="18255"/>
            <a:ext cx="10515600" cy="1325563"/>
          </a:xfrm>
        </p:spPr>
        <p:txBody>
          <a:bodyPr/>
          <a:lstStyle/>
          <a:p>
            <a:r>
              <a:rPr lang="en-US" sz="4400" b="1" u="sng" dirty="0">
                <a:solidFill>
                  <a:schemeClr val="bg1"/>
                </a:solidFill>
                <a:effectLst/>
                <a:latin typeface="ArialMT"/>
                <a:ea typeface="Malgun Gothic" panose="020B0503020000020004" pitchFamily="34" charset="-127"/>
                <a:cs typeface="Arial" panose="020B0604020202020204" pitchFamily="34" charset="0"/>
              </a:rPr>
              <a:t>Balanced and Unbalanced Forces:</a:t>
            </a:r>
            <a:endParaRPr lang="en-US" b="1" u="sng" dirty="0">
              <a:solidFill>
                <a:schemeClr val="bg1"/>
              </a:solidFill>
            </a:endParaRPr>
          </a:p>
        </p:txBody>
      </p:sp>
      <p:sp>
        <p:nvSpPr>
          <p:cNvPr id="3" name="Content Placeholder 2">
            <a:extLst>
              <a:ext uri="{FF2B5EF4-FFF2-40B4-BE49-F238E27FC236}">
                <a16:creationId xmlns:a16="http://schemas.microsoft.com/office/drawing/2014/main" id="{A62C4D02-45C1-4BCE-B20A-E9C575A48378}"/>
              </a:ext>
            </a:extLst>
          </p:cNvPr>
          <p:cNvSpPr>
            <a:spLocks noGrp="1"/>
          </p:cNvSpPr>
          <p:nvPr>
            <p:ph idx="1"/>
          </p:nvPr>
        </p:nvSpPr>
        <p:spPr>
          <a:xfrm>
            <a:off x="243840" y="1066673"/>
            <a:ext cx="11865016" cy="2362328"/>
          </a:xfrm>
        </p:spPr>
        <p:txBody>
          <a:bodyPr>
            <a:normAutofit fontScale="92500" lnSpcReduction="20000"/>
          </a:bodyPr>
          <a:lstStyle/>
          <a:p>
            <a:pPr algn="just"/>
            <a:r>
              <a:rPr lang="en-US" sz="2400" dirty="0">
                <a:effectLst/>
                <a:latin typeface="ArialMT"/>
                <a:ea typeface="Malgun Gothic" panose="020B0503020000020004" pitchFamily="34" charset="-127"/>
                <a:cs typeface="Arial" panose="020B0604020202020204" pitchFamily="34" charset="0"/>
              </a:rPr>
              <a:t>More than one force can act on an object. </a:t>
            </a:r>
          </a:p>
          <a:p>
            <a:pPr algn="just"/>
            <a:r>
              <a:rPr lang="en-US" sz="2400" b="1" dirty="0">
                <a:solidFill>
                  <a:schemeClr val="accent5">
                    <a:lumMod val="50000"/>
                  </a:schemeClr>
                </a:solidFill>
                <a:effectLst/>
                <a:latin typeface="ArialMT"/>
                <a:ea typeface="Malgun Gothic" panose="020B0503020000020004" pitchFamily="34" charset="-127"/>
                <a:cs typeface="Arial" panose="020B0604020202020204" pitchFamily="34" charset="0"/>
              </a:rPr>
              <a:t>If two forces acting on an object are equal in strength and opposite in direction, they are balanced forces.</a:t>
            </a:r>
          </a:p>
          <a:p>
            <a:pPr algn="just"/>
            <a:r>
              <a:rPr lang="en-US" sz="2400" dirty="0">
                <a:effectLst/>
                <a:latin typeface="ArialMT"/>
                <a:ea typeface="Malgun Gothic" panose="020B0503020000020004" pitchFamily="34" charset="-127"/>
                <a:cs typeface="Arial" panose="020B0604020202020204" pitchFamily="34" charset="0"/>
              </a:rPr>
              <a:t>A single book resting on a shelf has two forces acting on it. </a:t>
            </a:r>
          </a:p>
          <a:p>
            <a:pPr algn="just"/>
            <a:r>
              <a:rPr lang="en-US" sz="2400" dirty="0">
                <a:effectLst/>
                <a:latin typeface="ArialMT"/>
                <a:ea typeface="Malgun Gothic" panose="020B0503020000020004" pitchFamily="34" charset="-127"/>
                <a:cs typeface="Arial" panose="020B0604020202020204" pitchFamily="34" charset="0"/>
              </a:rPr>
              <a:t>The downward force of gravity is equal in strength and opposite in direction to the upward force of the shelf on the book. </a:t>
            </a:r>
          </a:p>
          <a:p>
            <a:pPr algn="just"/>
            <a:r>
              <a:rPr lang="en-US" sz="2400" dirty="0">
                <a:effectLst/>
                <a:latin typeface="ArialMT"/>
                <a:ea typeface="Malgun Gothic" panose="020B0503020000020004" pitchFamily="34" charset="-127"/>
                <a:cs typeface="Arial" panose="020B0604020202020204" pitchFamily="34" charset="0"/>
              </a:rPr>
              <a:t>The forces are balanced.</a:t>
            </a:r>
          </a:p>
          <a:p>
            <a:pPr algn="just"/>
            <a:endParaRPr lang="en-US" sz="3600" dirty="0"/>
          </a:p>
        </p:txBody>
      </p:sp>
      <p:pic>
        <p:nvPicPr>
          <p:cNvPr id="4" name="AVA550031">
            <a:hlinkClick r:id="" action="ppaction://media"/>
            <a:extLst>
              <a:ext uri="{FF2B5EF4-FFF2-40B4-BE49-F238E27FC236}">
                <a16:creationId xmlns:a16="http://schemas.microsoft.com/office/drawing/2014/main" id="{148DA514-072B-42CE-8916-3DC6C8EC17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92093" y="2900238"/>
            <a:ext cx="7116763" cy="3738306"/>
          </a:xfrm>
          <a:prstGeom prst="rect">
            <a:avLst/>
          </a:prstGeom>
        </p:spPr>
      </p:pic>
      <p:sp>
        <p:nvSpPr>
          <p:cNvPr id="5" name="Content Placeholder 2">
            <a:extLst>
              <a:ext uri="{FF2B5EF4-FFF2-40B4-BE49-F238E27FC236}">
                <a16:creationId xmlns:a16="http://schemas.microsoft.com/office/drawing/2014/main" id="{24ACD52A-55A9-4315-BCC1-87C96B47B870}"/>
              </a:ext>
            </a:extLst>
          </p:cNvPr>
          <p:cNvSpPr txBox="1">
            <a:spLocks/>
          </p:cNvSpPr>
          <p:nvPr/>
        </p:nvSpPr>
        <p:spPr>
          <a:xfrm>
            <a:off x="243840" y="3428999"/>
            <a:ext cx="4657344" cy="33009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latin typeface="ArialMT"/>
                <a:ea typeface="Malgun Gothic" panose="020B0503020000020004" pitchFamily="34" charset="-127"/>
                <a:cs typeface="Arial" panose="020B0604020202020204" pitchFamily="34" charset="0"/>
              </a:rPr>
              <a:t>What happens when someone pulls the book off the shelf? The pull of the person removing the book and the friction between the shelf and the book also act in opposite directions. </a:t>
            </a:r>
          </a:p>
          <a:p>
            <a:pPr algn="just"/>
            <a:r>
              <a:rPr lang="en-US" sz="2400" b="1" dirty="0">
                <a:solidFill>
                  <a:schemeClr val="accent5">
                    <a:lumMod val="50000"/>
                  </a:schemeClr>
                </a:solidFill>
                <a:latin typeface="ArialMT"/>
                <a:ea typeface="Malgun Gothic" panose="020B0503020000020004" pitchFamily="34" charset="-127"/>
                <a:cs typeface="Arial" panose="020B0604020202020204" pitchFamily="34" charset="0"/>
              </a:rPr>
              <a:t>These two forces, however are not equal in strength. The pull is stronger than the friction. These forces are unbalanced.</a:t>
            </a:r>
            <a:endParaRPr lang="en-US" sz="2400" b="1" dirty="0">
              <a:solidFill>
                <a:schemeClr val="accent5">
                  <a:lumMod val="50000"/>
                </a:schemeClr>
              </a:solidFill>
              <a:latin typeface="Calibri" panose="020F0502020204030204" pitchFamily="34" charset="0"/>
              <a:ea typeface="Malgun Gothic" panose="020B0503020000020004" pitchFamily="34" charset="-127"/>
              <a:cs typeface="Arial" panose="020B0604020202020204" pitchFamily="34" charset="0"/>
            </a:endParaRPr>
          </a:p>
          <a:p>
            <a:pPr algn="just"/>
            <a:endParaRPr lang="en-US" sz="3600" dirty="0"/>
          </a:p>
        </p:txBody>
      </p:sp>
    </p:spTree>
    <p:extLst>
      <p:ext uri="{BB962C8B-B14F-4D97-AF65-F5344CB8AC3E}">
        <p14:creationId xmlns:p14="http://schemas.microsoft.com/office/powerpoint/2010/main" val="38215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34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4"/>
                </p:tgtEl>
              </p:cMediaNode>
            </p:video>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0B6258-9ED5-451E-BDF7-BAF7CCFEA38D}"/>
              </a:ext>
            </a:extLst>
          </p:cNvPr>
          <p:cNvPicPr>
            <a:picLocks noChangeAspect="1"/>
          </p:cNvPicPr>
          <p:nvPr/>
        </p:nvPicPr>
        <p:blipFill>
          <a:blip r:embed="rId2"/>
          <a:stretch>
            <a:fillRect/>
          </a:stretch>
        </p:blipFill>
        <p:spPr>
          <a:xfrm>
            <a:off x="1313528" y="249139"/>
            <a:ext cx="9564942" cy="6359723"/>
          </a:xfrm>
          <a:prstGeom prst="rect">
            <a:avLst/>
          </a:prstGeom>
        </p:spPr>
      </p:pic>
      <p:grpSp>
        <p:nvGrpSpPr>
          <p:cNvPr id="11" name="Group 10">
            <a:extLst>
              <a:ext uri="{FF2B5EF4-FFF2-40B4-BE49-F238E27FC236}">
                <a16:creationId xmlns:a16="http://schemas.microsoft.com/office/drawing/2014/main" id="{22CE575C-CF87-4137-8AA4-8567A21F9860}"/>
              </a:ext>
            </a:extLst>
          </p:cNvPr>
          <p:cNvGrpSpPr/>
          <p:nvPr/>
        </p:nvGrpSpPr>
        <p:grpSpPr>
          <a:xfrm>
            <a:off x="4791456" y="4142232"/>
            <a:ext cx="1005840" cy="2011680"/>
            <a:chOff x="4791456" y="4142232"/>
            <a:chExt cx="1005840" cy="2011680"/>
          </a:xfrm>
        </p:grpSpPr>
        <p:pic>
          <p:nvPicPr>
            <p:cNvPr id="8" name="Picture 7">
              <a:extLst>
                <a:ext uri="{FF2B5EF4-FFF2-40B4-BE49-F238E27FC236}">
                  <a16:creationId xmlns:a16="http://schemas.microsoft.com/office/drawing/2014/main" id="{F66D4C2F-98FE-4F9A-B880-681837DD57FE}"/>
                </a:ext>
              </a:extLst>
            </p:cNvPr>
            <p:cNvPicPr>
              <a:picLocks noChangeAspect="1"/>
            </p:cNvPicPr>
            <p:nvPr/>
          </p:nvPicPr>
          <p:blipFill rotWithShape="1">
            <a:blip r:embed="rId2"/>
            <a:srcRect l="15265" t="61119" r="75366" b="7250"/>
            <a:stretch/>
          </p:blipFill>
          <p:spPr>
            <a:xfrm>
              <a:off x="4818888" y="4142232"/>
              <a:ext cx="896112" cy="2011680"/>
            </a:xfrm>
            <a:prstGeom prst="rect">
              <a:avLst/>
            </a:prstGeom>
          </p:spPr>
        </p:pic>
        <p:sp>
          <p:nvSpPr>
            <p:cNvPr id="9" name="Rectangle 8">
              <a:extLst>
                <a:ext uri="{FF2B5EF4-FFF2-40B4-BE49-F238E27FC236}">
                  <a16:creationId xmlns:a16="http://schemas.microsoft.com/office/drawing/2014/main" id="{96BACEE2-2072-472B-83AD-38345122638B}"/>
                </a:ext>
              </a:extLst>
            </p:cNvPr>
            <p:cNvSpPr/>
            <p:nvPr/>
          </p:nvSpPr>
          <p:spPr>
            <a:xfrm>
              <a:off x="4791456" y="5715000"/>
              <a:ext cx="246888"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00378C-3F00-4BB0-BCF0-E2A3A849F4D8}"/>
                </a:ext>
              </a:extLst>
            </p:cNvPr>
            <p:cNvSpPr/>
            <p:nvPr/>
          </p:nvSpPr>
          <p:spPr>
            <a:xfrm>
              <a:off x="5550408" y="5715000"/>
              <a:ext cx="246888"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2CDD9E8D-EC83-435E-8065-F987C26FA88C}"/>
              </a:ext>
            </a:extLst>
          </p:cNvPr>
          <p:cNvCxnSpPr>
            <a:cxnSpLocks/>
          </p:cNvCxnSpPr>
          <p:nvPr/>
        </p:nvCxnSpPr>
        <p:spPr>
          <a:xfrm>
            <a:off x="4270248" y="4123944"/>
            <a:ext cx="2542032" cy="0"/>
          </a:xfrm>
          <a:prstGeom prst="straightConnector1">
            <a:avLst/>
          </a:prstGeom>
          <a:ln w="38100">
            <a:solidFill>
              <a:srgbClr val="F90F95"/>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42C821-5EB2-442D-BBEB-99338468CD87}"/>
              </a:ext>
            </a:extLst>
          </p:cNvPr>
          <p:cNvSpPr txBox="1"/>
          <p:nvPr/>
        </p:nvSpPr>
        <p:spPr>
          <a:xfrm>
            <a:off x="5038344" y="3772900"/>
            <a:ext cx="894797" cy="369332"/>
          </a:xfrm>
          <a:prstGeom prst="rect">
            <a:avLst/>
          </a:prstGeom>
          <a:noFill/>
        </p:spPr>
        <p:txBody>
          <a:bodyPr wrap="none" rtlCol="0">
            <a:spAutoFit/>
          </a:bodyPr>
          <a:lstStyle/>
          <a:p>
            <a:r>
              <a:rPr lang="en-US" dirty="0"/>
              <a:t>Friction</a:t>
            </a:r>
          </a:p>
        </p:txBody>
      </p:sp>
      <p:cxnSp>
        <p:nvCxnSpPr>
          <p:cNvPr id="16" name="Straight Arrow Connector 15">
            <a:extLst>
              <a:ext uri="{FF2B5EF4-FFF2-40B4-BE49-F238E27FC236}">
                <a16:creationId xmlns:a16="http://schemas.microsoft.com/office/drawing/2014/main" id="{CA78953D-8E98-41D8-B6CA-98C8F2EAC61E}"/>
              </a:ext>
            </a:extLst>
          </p:cNvPr>
          <p:cNvCxnSpPr>
            <a:cxnSpLocks/>
          </p:cNvCxnSpPr>
          <p:nvPr/>
        </p:nvCxnSpPr>
        <p:spPr>
          <a:xfrm flipH="1">
            <a:off x="5673852" y="5163312"/>
            <a:ext cx="187909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5BDFDA-CA74-4502-BE73-3D724F14364B}"/>
              </a:ext>
            </a:extLst>
          </p:cNvPr>
          <p:cNvSpPr txBox="1"/>
          <p:nvPr/>
        </p:nvSpPr>
        <p:spPr>
          <a:xfrm>
            <a:off x="6165999" y="4838052"/>
            <a:ext cx="699102" cy="369332"/>
          </a:xfrm>
          <a:prstGeom prst="rect">
            <a:avLst/>
          </a:prstGeom>
          <a:noFill/>
        </p:spPr>
        <p:txBody>
          <a:bodyPr wrap="none" rtlCol="0">
            <a:spAutoFit/>
          </a:bodyPr>
          <a:lstStyle/>
          <a:p>
            <a:r>
              <a:rPr lang="en-US" dirty="0"/>
              <a:t>Force</a:t>
            </a:r>
          </a:p>
        </p:txBody>
      </p:sp>
    </p:spTree>
    <p:extLst>
      <p:ext uri="{BB962C8B-B14F-4D97-AF65-F5344CB8AC3E}">
        <p14:creationId xmlns:p14="http://schemas.microsoft.com/office/powerpoint/2010/main" val="32537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928D-7602-4127-877B-0F6DA7DB9A2D}"/>
              </a:ext>
            </a:extLst>
          </p:cNvPr>
          <p:cNvSpPr>
            <a:spLocks noGrp="1"/>
          </p:cNvSpPr>
          <p:nvPr>
            <p:ph type="title"/>
          </p:nvPr>
        </p:nvSpPr>
        <p:spPr>
          <a:xfrm>
            <a:off x="838200" y="-274955"/>
            <a:ext cx="10515600" cy="1325563"/>
          </a:xfrm>
        </p:spPr>
        <p:txBody>
          <a:bodyPr/>
          <a:lstStyle/>
          <a:p>
            <a:pPr algn="ctr"/>
            <a:r>
              <a:rPr lang="en-US" sz="4400" b="1" u="sng" dirty="0">
                <a:solidFill>
                  <a:srgbClr val="FF0000"/>
                </a:solidFill>
                <a:effectLst/>
                <a:latin typeface="ArialMT"/>
                <a:ea typeface="Malgun Gothic" panose="020B0503020000020004" pitchFamily="34" charset="-127"/>
                <a:cs typeface="Arial" panose="020B0604020202020204" pitchFamily="34" charset="0"/>
              </a:rPr>
              <a:t>Balanced and Unbalanced Forces:</a:t>
            </a:r>
            <a:endParaRPr lang="en-US" b="1" u="sng" dirty="0">
              <a:solidFill>
                <a:srgbClr val="FF0000"/>
              </a:solidFill>
            </a:endParaRPr>
          </a:p>
        </p:txBody>
      </p:sp>
      <p:sp>
        <p:nvSpPr>
          <p:cNvPr id="3" name="Content Placeholder 2">
            <a:extLst>
              <a:ext uri="{FF2B5EF4-FFF2-40B4-BE49-F238E27FC236}">
                <a16:creationId xmlns:a16="http://schemas.microsoft.com/office/drawing/2014/main" id="{2F78E0F5-3F88-43C2-8439-06EBC67387B0}"/>
              </a:ext>
            </a:extLst>
          </p:cNvPr>
          <p:cNvSpPr>
            <a:spLocks noGrp="1"/>
          </p:cNvSpPr>
          <p:nvPr>
            <p:ph idx="1"/>
          </p:nvPr>
        </p:nvSpPr>
        <p:spPr>
          <a:xfrm>
            <a:off x="134112" y="777240"/>
            <a:ext cx="6751320" cy="5952743"/>
          </a:xfrm>
        </p:spPr>
        <p:txBody>
          <a:bodyPr>
            <a:normAutofit/>
          </a:bodyPr>
          <a:lstStyle/>
          <a:p>
            <a:pPr algn="just"/>
            <a:r>
              <a:rPr lang="en-US" sz="2400" dirty="0">
                <a:effectLst/>
                <a:latin typeface="ArialMT"/>
                <a:ea typeface="Malgun Gothic" panose="020B0503020000020004" pitchFamily="34" charset="-127"/>
                <a:cs typeface="Arial" panose="020B0604020202020204" pitchFamily="34" charset="0"/>
              </a:rPr>
              <a:t>When the forces on an object are unbalanced, there is a nonzero net force acting on the object. </a:t>
            </a:r>
          </a:p>
          <a:p>
            <a:pPr algn="just"/>
            <a:r>
              <a:rPr lang="en-US" sz="2400" b="1" dirty="0">
                <a:solidFill>
                  <a:srgbClr val="FF0000"/>
                </a:solidFill>
                <a:effectLst/>
                <a:latin typeface="ArialMT"/>
                <a:ea typeface="Malgun Gothic" panose="020B0503020000020004" pitchFamily="34" charset="-127"/>
                <a:cs typeface="Arial" panose="020B0604020202020204" pitchFamily="34" charset="0"/>
              </a:rPr>
              <a:t>The net force </a:t>
            </a:r>
            <a:r>
              <a:rPr lang="en-US" sz="2400" dirty="0">
                <a:effectLst/>
                <a:latin typeface="ArialMT"/>
                <a:ea typeface="Malgun Gothic" panose="020B0503020000020004" pitchFamily="34" charset="-127"/>
                <a:cs typeface="Arial" panose="020B0604020202020204" pitchFamily="34" charset="0"/>
              </a:rPr>
              <a:t>on an object is the combination of all the forces acting on that object. </a:t>
            </a:r>
          </a:p>
          <a:p>
            <a:pPr algn="just"/>
            <a:r>
              <a:rPr lang="en-US" sz="2400" dirty="0">
                <a:effectLst/>
                <a:latin typeface="ArialMT"/>
                <a:ea typeface="Malgun Gothic" panose="020B0503020000020004" pitchFamily="34" charset="-127"/>
                <a:cs typeface="Arial" panose="020B0604020202020204" pitchFamily="34" charset="0"/>
              </a:rPr>
              <a:t>If the forces act in the </a:t>
            </a:r>
            <a:r>
              <a:rPr lang="en-US" sz="2400" b="1" dirty="0">
                <a:solidFill>
                  <a:srgbClr val="00B050"/>
                </a:solidFill>
                <a:effectLst/>
                <a:latin typeface="ArialMT"/>
                <a:ea typeface="Malgun Gothic" panose="020B0503020000020004" pitchFamily="34" charset="-127"/>
                <a:cs typeface="Arial" panose="020B0604020202020204" pitchFamily="34" charset="0"/>
              </a:rPr>
              <a:t>same direction</a:t>
            </a:r>
            <a:r>
              <a:rPr lang="en-US" sz="2400" dirty="0">
                <a:effectLst/>
                <a:latin typeface="ArialMT"/>
                <a:ea typeface="Malgun Gothic" panose="020B0503020000020004" pitchFamily="34" charset="-127"/>
                <a:cs typeface="Arial" panose="020B0604020202020204" pitchFamily="34" charset="0"/>
              </a:rPr>
              <a:t>, the </a:t>
            </a:r>
            <a:r>
              <a:rPr lang="en-US" sz="2400" b="1" dirty="0">
                <a:solidFill>
                  <a:srgbClr val="00B050"/>
                </a:solidFill>
                <a:effectLst/>
                <a:latin typeface="ArialMT"/>
                <a:ea typeface="Malgun Gothic" panose="020B0503020000020004" pitchFamily="34" charset="-127"/>
                <a:cs typeface="Arial" panose="020B0604020202020204" pitchFamily="34" charset="0"/>
              </a:rPr>
              <a:t>net force is the sum of the forces. </a:t>
            </a:r>
          </a:p>
          <a:p>
            <a:pPr algn="just"/>
            <a:r>
              <a:rPr lang="en-US" sz="2400" dirty="0">
                <a:effectLst/>
                <a:latin typeface="ArialMT"/>
                <a:ea typeface="Malgun Gothic" panose="020B0503020000020004" pitchFamily="34" charset="-127"/>
                <a:cs typeface="Arial" panose="020B0604020202020204" pitchFamily="34" charset="0"/>
              </a:rPr>
              <a:t>If the forces act in </a:t>
            </a:r>
            <a:r>
              <a:rPr lang="en-US" sz="2400" b="1" dirty="0">
                <a:solidFill>
                  <a:srgbClr val="00B050"/>
                </a:solidFill>
                <a:effectLst/>
                <a:latin typeface="ArialMT"/>
                <a:ea typeface="Malgun Gothic" panose="020B0503020000020004" pitchFamily="34" charset="-127"/>
                <a:cs typeface="Arial" panose="020B0604020202020204" pitchFamily="34" charset="0"/>
              </a:rPr>
              <a:t>opposite directions</a:t>
            </a:r>
            <a:r>
              <a:rPr lang="en-US" sz="2400" dirty="0">
                <a:effectLst/>
                <a:latin typeface="ArialMT"/>
                <a:ea typeface="Malgun Gothic" panose="020B0503020000020004" pitchFamily="34" charset="-127"/>
                <a:cs typeface="Arial" panose="020B0604020202020204" pitchFamily="34" charset="0"/>
              </a:rPr>
              <a:t>, the </a:t>
            </a:r>
            <a:r>
              <a:rPr lang="en-US" sz="2400" b="1" dirty="0">
                <a:solidFill>
                  <a:srgbClr val="00B050"/>
                </a:solidFill>
                <a:effectLst/>
                <a:latin typeface="ArialMT"/>
                <a:ea typeface="Malgun Gothic" panose="020B0503020000020004" pitchFamily="34" charset="-127"/>
                <a:cs typeface="Arial" panose="020B0604020202020204" pitchFamily="34" charset="0"/>
              </a:rPr>
              <a:t>net force is the difference in the strengths of those forces. </a:t>
            </a:r>
          </a:p>
          <a:p>
            <a:pPr algn="just"/>
            <a:r>
              <a:rPr lang="en-US" sz="2400" dirty="0">
                <a:effectLst/>
                <a:latin typeface="ArialMT"/>
                <a:ea typeface="Malgun Gothic" panose="020B0503020000020004" pitchFamily="34" charset="-127"/>
                <a:cs typeface="Arial" panose="020B0604020202020204" pitchFamily="34" charset="0"/>
              </a:rPr>
              <a:t>If the net force </a:t>
            </a:r>
            <a:r>
              <a:rPr lang="en-US" sz="2400" b="1" dirty="0">
                <a:solidFill>
                  <a:srgbClr val="00B050"/>
                </a:solidFill>
                <a:effectLst/>
                <a:latin typeface="ArialMT"/>
                <a:ea typeface="Malgun Gothic" panose="020B0503020000020004" pitchFamily="34" charset="-127"/>
                <a:cs typeface="Arial" panose="020B0604020202020204" pitchFamily="34" charset="0"/>
              </a:rPr>
              <a:t>turns out to be zero</a:t>
            </a:r>
            <a:r>
              <a:rPr lang="en-US" sz="2400" dirty="0">
                <a:effectLst/>
                <a:latin typeface="ArialMT"/>
                <a:ea typeface="Malgun Gothic" panose="020B0503020000020004" pitchFamily="34" charset="-127"/>
                <a:cs typeface="Arial" panose="020B0604020202020204" pitchFamily="34" charset="0"/>
              </a:rPr>
              <a:t>, the </a:t>
            </a:r>
            <a:r>
              <a:rPr lang="en-US" sz="2400" b="1" dirty="0">
                <a:solidFill>
                  <a:srgbClr val="00B050"/>
                </a:solidFill>
                <a:effectLst/>
                <a:latin typeface="ArialMT"/>
                <a:ea typeface="Malgun Gothic" panose="020B0503020000020004" pitchFamily="34" charset="-127"/>
                <a:cs typeface="Arial" panose="020B0604020202020204" pitchFamily="34" charset="0"/>
              </a:rPr>
              <a:t>forces are balanced.</a:t>
            </a:r>
          </a:p>
          <a:p>
            <a:pPr algn="just"/>
            <a:r>
              <a:rPr lang="en-US" sz="2400" dirty="0">
                <a:effectLst/>
                <a:latin typeface="ArialMT"/>
                <a:ea typeface="Malgun Gothic" panose="020B0503020000020004" pitchFamily="34" charset="-127"/>
                <a:cs typeface="Arial" panose="020B0604020202020204" pitchFamily="34" charset="0"/>
              </a:rPr>
              <a:t>Otherwise, the forces are unbalanced.</a:t>
            </a:r>
          </a:p>
          <a:p>
            <a:pPr algn="just"/>
            <a:r>
              <a:rPr lang="en-US" sz="2400" dirty="0">
                <a:effectLst/>
                <a:latin typeface="ArialMT"/>
                <a:ea typeface="Malgun Gothic" panose="020B0503020000020004" pitchFamily="34" charset="-127"/>
                <a:cs typeface="Arial" panose="020B0604020202020204" pitchFamily="34" charset="0"/>
              </a:rPr>
              <a:t> A nonzero net force acting on an object causes a change in the object's motion.</a:t>
            </a:r>
            <a:endParaRPr lang="en-US" sz="2400" dirty="0">
              <a:effectLst/>
              <a:latin typeface="Calibri" panose="020F0502020204030204" pitchFamily="34" charset="0"/>
              <a:ea typeface="Malgun Gothic" panose="020B0503020000020004" pitchFamily="34" charset="-127"/>
              <a:cs typeface="Arial" panose="020B0604020202020204" pitchFamily="34" charset="0"/>
            </a:endParaRPr>
          </a:p>
        </p:txBody>
      </p:sp>
      <p:pic>
        <p:nvPicPr>
          <p:cNvPr id="1026" name="Picture 2" descr="Balanced and Unbalanced Forces - Labster">
            <a:extLst>
              <a:ext uri="{FF2B5EF4-FFF2-40B4-BE49-F238E27FC236}">
                <a16:creationId xmlns:a16="http://schemas.microsoft.com/office/drawing/2014/main" id="{4915A246-D25D-415A-B7A9-756FB32D3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182" y="1853183"/>
            <a:ext cx="5154706"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517920-25FB-4605-A73C-3BA7467BB8A0}"/>
              </a:ext>
            </a:extLst>
          </p:cNvPr>
          <p:cNvSpPr txBox="1"/>
          <p:nvPr/>
        </p:nvSpPr>
        <p:spPr>
          <a:xfrm>
            <a:off x="7297271" y="923365"/>
            <a:ext cx="4303058" cy="646331"/>
          </a:xfrm>
          <a:prstGeom prst="rect">
            <a:avLst/>
          </a:prstGeom>
          <a:noFill/>
        </p:spPr>
        <p:txBody>
          <a:bodyPr wrap="square" rtlCol="0">
            <a:spAutoFit/>
          </a:bodyPr>
          <a:lstStyle/>
          <a:p>
            <a:pPr algn="ctr"/>
            <a:r>
              <a:rPr lang="en-US" dirty="0"/>
              <a:t>Choose which is the unbalanced force the first or the second one?</a:t>
            </a:r>
          </a:p>
        </p:txBody>
      </p:sp>
    </p:spTree>
    <p:extLst>
      <p:ext uri="{BB962C8B-B14F-4D97-AF65-F5344CB8AC3E}">
        <p14:creationId xmlns:p14="http://schemas.microsoft.com/office/powerpoint/2010/main" val="255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animEffect transition="in" filter="fade">
                                      <p:cBhvr>
                                        <p:cTn id="63" dur="1000"/>
                                        <p:tgtEl>
                                          <p:spTgt spid="4">
                                            <p:txEl>
                                              <p:pRg st="0" end="0"/>
                                            </p:txEl>
                                          </p:spTgt>
                                        </p:tgtEl>
                                      </p:cBhvr>
                                    </p:animEffect>
                                    <p:anim calcmode="lin" valueType="num">
                                      <p:cBhvr>
                                        <p:cTn id="6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1E9B-D1E4-4F91-A683-FD30C7D66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30CEFC3-6477-40BF-8AE1-40DE7AB18D59}"/>
              </a:ext>
            </a:extLst>
          </p:cNvPr>
          <p:cNvPicPr>
            <a:picLocks noGrp="1" noChangeAspect="1"/>
          </p:cNvPicPr>
          <p:nvPr>
            <p:ph idx="1"/>
          </p:nvPr>
        </p:nvPicPr>
        <p:blipFill rotWithShape="1">
          <a:blip r:embed="rId2"/>
          <a:srcRect l="2741" t="20174" r="44349" b="12520"/>
          <a:stretch/>
        </p:blipFill>
        <p:spPr>
          <a:xfrm>
            <a:off x="0" y="1"/>
            <a:ext cx="12191999" cy="4306956"/>
          </a:xfrm>
          <a:prstGeom prst="rect">
            <a:avLst/>
          </a:prstGeom>
        </p:spPr>
      </p:pic>
      <p:pic>
        <p:nvPicPr>
          <p:cNvPr id="5" name="Picture 4">
            <a:extLst>
              <a:ext uri="{FF2B5EF4-FFF2-40B4-BE49-F238E27FC236}">
                <a16:creationId xmlns:a16="http://schemas.microsoft.com/office/drawing/2014/main" id="{A6823CC5-C1F4-41C2-8075-E2E53802F007}"/>
              </a:ext>
            </a:extLst>
          </p:cNvPr>
          <p:cNvPicPr>
            <a:picLocks noChangeAspect="1"/>
          </p:cNvPicPr>
          <p:nvPr/>
        </p:nvPicPr>
        <p:blipFill rotWithShape="1">
          <a:blip r:embed="rId3"/>
          <a:srcRect l="2500" t="22595" r="44565" b="34678"/>
          <a:stretch/>
        </p:blipFill>
        <p:spPr>
          <a:xfrm>
            <a:off x="0" y="4055165"/>
            <a:ext cx="12284765" cy="2802834"/>
          </a:xfrm>
          <a:prstGeom prst="rect">
            <a:avLst/>
          </a:prstGeom>
        </p:spPr>
      </p:pic>
      <p:sp>
        <p:nvSpPr>
          <p:cNvPr id="6" name="TextBox 5">
            <a:extLst>
              <a:ext uri="{FF2B5EF4-FFF2-40B4-BE49-F238E27FC236}">
                <a16:creationId xmlns:a16="http://schemas.microsoft.com/office/drawing/2014/main" id="{87830550-D700-4F3A-8C02-4EF94900D340}"/>
              </a:ext>
            </a:extLst>
          </p:cNvPr>
          <p:cNvSpPr txBox="1"/>
          <p:nvPr/>
        </p:nvSpPr>
        <p:spPr>
          <a:xfrm>
            <a:off x="1806377" y="4705315"/>
            <a:ext cx="781376" cy="584775"/>
          </a:xfrm>
          <a:prstGeom prst="rect">
            <a:avLst/>
          </a:prstGeom>
          <a:noFill/>
        </p:spPr>
        <p:txBody>
          <a:bodyPr wrap="square" rtlCol="0">
            <a:spAutoFit/>
          </a:bodyPr>
          <a:lstStyle/>
          <a:p>
            <a:r>
              <a:rPr lang="en-US" sz="3200" dirty="0">
                <a:solidFill>
                  <a:srgbClr val="FF0000"/>
                </a:solidFill>
              </a:rPr>
              <a:t>0 N</a:t>
            </a:r>
          </a:p>
        </p:txBody>
      </p:sp>
      <p:sp>
        <p:nvSpPr>
          <p:cNvPr id="7" name="TextBox 6">
            <a:extLst>
              <a:ext uri="{FF2B5EF4-FFF2-40B4-BE49-F238E27FC236}">
                <a16:creationId xmlns:a16="http://schemas.microsoft.com/office/drawing/2014/main" id="{EB79D71A-5660-4CC6-929B-456C96A5AA20}"/>
              </a:ext>
            </a:extLst>
          </p:cNvPr>
          <p:cNvSpPr txBox="1"/>
          <p:nvPr/>
        </p:nvSpPr>
        <p:spPr>
          <a:xfrm>
            <a:off x="5751694" y="4705315"/>
            <a:ext cx="781376" cy="584775"/>
          </a:xfrm>
          <a:prstGeom prst="rect">
            <a:avLst/>
          </a:prstGeom>
          <a:noFill/>
        </p:spPr>
        <p:txBody>
          <a:bodyPr wrap="square" rtlCol="0">
            <a:spAutoFit/>
          </a:bodyPr>
          <a:lstStyle/>
          <a:p>
            <a:r>
              <a:rPr lang="en-US" sz="3200" dirty="0">
                <a:solidFill>
                  <a:srgbClr val="FF0000"/>
                </a:solidFill>
              </a:rPr>
              <a:t>4 N</a:t>
            </a:r>
          </a:p>
        </p:txBody>
      </p:sp>
      <p:sp>
        <p:nvSpPr>
          <p:cNvPr id="8" name="TextBox 7">
            <a:extLst>
              <a:ext uri="{FF2B5EF4-FFF2-40B4-BE49-F238E27FC236}">
                <a16:creationId xmlns:a16="http://schemas.microsoft.com/office/drawing/2014/main" id="{323B40FC-CBCD-4577-B3B2-C6FF9290B135}"/>
              </a:ext>
            </a:extLst>
          </p:cNvPr>
          <p:cNvSpPr txBox="1"/>
          <p:nvPr/>
        </p:nvSpPr>
        <p:spPr>
          <a:xfrm>
            <a:off x="9781150" y="4705315"/>
            <a:ext cx="781376" cy="584775"/>
          </a:xfrm>
          <a:prstGeom prst="rect">
            <a:avLst/>
          </a:prstGeom>
          <a:noFill/>
        </p:spPr>
        <p:txBody>
          <a:bodyPr wrap="square" rtlCol="0">
            <a:spAutoFit/>
          </a:bodyPr>
          <a:lstStyle/>
          <a:p>
            <a:r>
              <a:rPr lang="en-US" sz="3200" dirty="0">
                <a:solidFill>
                  <a:srgbClr val="FF0000"/>
                </a:solidFill>
              </a:rPr>
              <a:t>8 N</a:t>
            </a:r>
          </a:p>
        </p:txBody>
      </p:sp>
      <p:sp>
        <p:nvSpPr>
          <p:cNvPr id="9" name="TextBox 8">
            <a:extLst>
              <a:ext uri="{FF2B5EF4-FFF2-40B4-BE49-F238E27FC236}">
                <a16:creationId xmlns:a16="http://schemas.microsoft.com/office/drawing/2014/main" id="{2680C064-77F7-4F42-960A-89D3887E6B86}"/>
              </a:ext>
            </a:extLst>
          </p:cNvPr>
          <p:cNvSpPr txBox="1"/>
          <p:nvPr/>
        </p:nvSpPr>
        <p:spPr>
          <a:xfrm>
            <a:off x="1437569" y="5908101"/>
            <a:ext cx="524256" cy="584775"/>
          </a:xfrm>
          <a:prstGeom prst="rect">
            <a:avLst/>
          </a:prstGeom>
          <a:noFill/>
        </p:spPr>
        <p:txBody>
          <a:bodyPr wrap="square" rtlCol="0">
            <a:spAutoFit/>
          </a:bodyPr>
          <a:lstStyle/>
          <a:p>
            <a:r>
              <a:rPr lang="en-US" sz="3200" dirty="0">
                <a:solidFill>
                  <a:srgbClr val="FF0000"/>
                </a:solidFill>
              </a:rPr>
              <a:t>=</a:t>
            </a:r>
          </a:p>
        </p:txBody>
      </p:sp>
      <p:sp>
        <p:nvSpPr>
          <p:cNvPr id="10" name="TextBox 9">
            <a:extLst>
              <a:ext uri="{FF2B5EF4-FFF2-40B4-BE49-F238E27FC236}">
                <a16:creationId xmlns:a16="http://schemas.microsoft.com/office/drawing/2014/main" id="{5CFD42F5-187F-4BE1-9EE4-2BF6E3C69223}"/>
              </a:ext>
            </a:extLst>
          </p:cNvPr>
          <p:cNvSpPr txBox="1"/>
          <p:nvPr/>
        </p:nvSpPr>
        <p:spPr>
          <a:xfrm>
            <a:off x="1437569" y="6118534"/>
            <a:ext cx="524256" cy="584775"/>
          </a:xfrm>
          <a:prstGeom prst="rect">
            <a:avLst/>
          </a:prstGeom>
          <a:noFill/>
        </p:spPr>
        <p:txBody>
          <a:bodyPr wrap="square" rtlCol="0">
            <a:spAutoFit/>
          </a:bodyPr>
          <a:lstStyle/>
          <a:p>
            <a:r>
              <a:rPr lang="en-US" sz="3200" dirty="0">
                <a:solidFill>
                  <a:srgbClr val="FF0000"/>
                </a:solidFill>
              </a:rPr>
              <a:t>&lt;</a:t>
            </a:r>
          </a:p>
        </p:txBody>
      </p:sp>
      <p:sp>
        <p:nvSpPr>
          <p:cNvPr id="11" name="TextBox 10">
            <a:extLst>
              <a:ext uri="{FF2B5EF4-FFF2-40B4-BE49-F238E27FC236}">
                <a16:creationId xmlns:a16="http://schemas.microsoft.com/office/drawing/2014/main" id="{9763C9CD-B1CB-492C-9A5F-F8F8A2C744AF}"/>
              </a:ext>
            </a:extLst>
          </p:cNvPr>
          <p:cNvSpPr txBox="1"/>
          <p:nvPr/>
        </p:nvSpPr>
        <p:spPr>
          <a:xfrm>
            <a:off x="1437569" y="6350569"/>
            <a:ext cx="524256" cy="584775"/>
          </a:xfrm>
          <a:prstGeom prst="rect">
            <a:avLst/>
          </a:prstGeom>
          <a:noFill/>
        </p:spPr>
        <p:txBody>
          <a:bodyPr wrap="square" rtlCol="0">
            <a:spAutoFit/>
          </a:bodyPr>
          <a:lstStyle/>
          <a:p>
            <a:r>
              <a:rPr lang="en-US" sz="3200" dirty="0">
                <a:solidFill>
                  <a:srgbClr val="FF0000"/>
                </a:solidFill>
              </a:rPr>
              <a:t>&gt;</a:t>
            </a:r>
          </a:p>
        </p:txBody>
      </p:sp>
      <p:sp>
        <p:nvSpPr>
          <p:cNvPr id="12" name="TextBox 11">
            <a:extLst>
              <a:ext uri="{FF2B5EF4-FFF2-40B4-BE49-F238E27FC236}">
                <a16:creationId xmlns:a16="http://schemas.microsoft.com/office/drawing/2014/main" id="{85381473-13E7-47E0-8E7A-877F45861D14}"/>
              </a:ext>
            </a:extLst>
          </p:cNvPr>
          <p:cNvSpPr txBox="1"/>
          <p:nvPr/>
        </p:nvSpPr>
        <p:spPr>
          <a:xfrm>
            <a:off x="6975784" y="6357255"/>
            <a:ext cx="4378015" cy="584775"/>
          </a:xfrm>
          <a:prstGeom prst="rect">
            <a:avLst/>
          </a:prstGeom>
          <a:noFill/>
        </p:spPr>
        <p:txBody>
          <a:bodyPr wrap="square" rtlCol="0">
            <a:spAutoFit/>
          </a:bodyPr>
          <a:lstStyle/>
          <a:p>
            <a:r>
              <a:rPr lang="en-US" sz="3200" dirty="0">
                <a:solidFill>
                  <a:srgbClr val="FF0000"/>
                </a:solidFill>
              </a:rPr>
              <a:t>To the left</a:t>
            </a:r>
          </a:p>
        </p:txBody>
      </p:sp>
    </p:spTree>
    <p:extLst>
      <p:ext uri="{BB962C8B-B14F-4D97-AF65-F5344CB8AC3E}">
        <p14:creationId xmlns:p14="http://schemas.microsoft.com/office/powerpoint/2010/main" val="161428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49BC-711B-470A-852F-052010B675F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8606E4F7-E61B-4D52-A950-272E2DB40660}"/>
              </a:ext>
            </a:extLst>
          </p:cNvPr>
          <p:cNvPicPr>
            <a:picLocks noGrp="1" noChangeAspect="1"/>
          </p:cNvPicPr>
          <p:nvPr>
            <p:ph idx="1"/>
          </p:nvPr>
        </p:nvPicPr>
        <p:blipFill rotWithShape="1">
          <a:blip r:embed="rId2"/>
          <a:srcRect t="63116" r="42980" b="13387"/>
          <a:stretch/>
        </p:blipFill>
        <p:spPr>
          <a:xfrm>
            <a:off x="0" y="-1"/>
            <a:ext cx="12192000" cy="3822193"/>
          </a:xfrm>
          <a:prstGeom prst="rect">
            <a:avLst/>
          </a:prstGeom>
        </p:spPr>
      </p:pic>
      <p:sp>
        <p:nvSpPr>
          <p:cNvPr id="6" name="TextBox 5">
            <a:extLst>
              <a:ext uri="{FF2B5EF4-FFF2-40B4-BE49-F238E27FC236}">
                <a16:creationId xmlns:a16="http://schemas.microsoft.com/office/drawing/2014/main" id="{46ED27B9-1CCF-4FEF-9591-DA97489FA65E}"/>
              </a:ext>
            </a:extLst>
          </p:cNvPr>
          <p:cNvSpPr txBox="1"/>
          <p:nvPr/>
        </p:nvSpPr>
        <p:spPr>
          <a:xfrm>
            <a:off x="402336" y="1934496"/>
            <a:ext cx="10951463" cy="1077218"/>
          </a:xfrm>
          <a:prstGeom prst="rect">
            <a:avLst/>
          </a:prstGeom>
          <a:solidFill>
            <a:schemeClr val="bg1"/>
          </a:solidFill>
        </p:spPr>
        <p:txBody>
          <a:bodyPr wrap="square" rtlCol="0">
            <a:spAutoFit/>
          </a:bodyPr>
          <a:lstStyle/>
          <a:p>
            <a:r>
              <a:rPr lang="en-US" sz="3200" dirty="0">
                <a:solidFill>
                  <a:srgbClr val="FF0000"/>
                </a:solidFill>
              </a:rPr>
              <a:t>The lifting force is stronger than the force of gravity and acts in the opposite direction.</a:t>
            </a:r>
          </a:p>
        </p:txBody>
      </p:sp>
      <p:sp>
        <p:nvSpPr>
          <p:cNvPr id="3" name="Rectangle 2">
            <a:extLst>
              <a:ext uri="{FF2B5EF4-FFF2-40B4-BE49-F238E27FC236}">
                <a16:creationId xmlns:a16="http://schemas.microsoft.com/office/drawing/2014/main" id="{851FA697-87B8-47D8-908D-7B18AEC17BA8}"/>
              </a:ext>
            </a:extLst>
          </p:cNvPr>
          <p:cNvSpPr/>
          <p:nvPr/>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A065CC-C51B-4940-B505-F01CF6634E8C}"/>
              </a:ext>
            </a:extLst>
          </p:cNvPr>
          <p:cNvPicPr>
            <a:picLocks noChangeAspect="1"/>
          </p:cNvPicPr>
          <p:nvPr/>
        </p:nvPicPr>
        <p:blipFill>
          <a:blip r:embed="rId3"/>
          <a:stretch>
            <a:fillRect/>
          </a:stretch>
        </p:blipFill>
        <p:spPr>
          <a:xfrm>
            <a:off x="157219" y="2950985"/>
            <a:ext cx="4750898" cy="2743887"/>
          </a:xfrm>
          <a:prstGeom prst="rect">
            <a:avLst/>
          </a:prstGeom>
        </p:spPr>
      </p:pic>
      <p:pic>
        <p:nvPicPr>
          <p:cNvPr id="7" name="Content Placeholder 3">
            <a:hlinkClick r:id="rId4"/>
            <a:extLst>
              <a:ext uri="{FF2B5EF4-FFF2-40B4-BE49-F238E27FC236}">
                <a16:creationId xmlns:a16="http://schemas.microsoft.com/office/drawing/2014/main" id="{36ADBDEE-8755-41AB-B88B-C32FF9BC4AC4}"/>
              </a:ext>
            </a:extLst>
          </p:cNvPr>
          <p:cNvPicPr>
            <a:picLocks noChangeAspect="1"/>
          </p:cNvPicPr>
          <p:nvPr/>
        </p:nvPicPr>
        <p:blipFill>
          <a:blip r:embed="rId5"/>
          <a:stretch>
            <a:fillRect/>
          </a:stretch>
        </p:blipFill>
        <p:spPr>
          <a:xfrm>
            <a:off x="981863" y="5242547"/>
            <a:ext cx="3101609" cy="1440305"/>
          </a:xfrm>
          <a:prstGeom prst="rect">
            <a:avLst/>
          </a:prstGeom>
        </p:spPr>
      </p:pic>
      <p:pic>
        <p:nvPicPr>
          <p:cNvPr id="10" name="Picture 9">
            <a:extLst>
              <a:ext uri="{FF2B5EF4-FFF2-40B4-BE49-F238E27FC236}">
                <a16:creationId xmlns:a16="http://schemas.microsoft.com/office/drawing/2014/main" id="{4D634E3D-9419-4B02-8197-B4D3B072D4CD}"/>
              </a:ext>
            </a:extLst>
          </p:cNvPr>
          <p:cNvPicPr>
            <a:picLocks noChangeAspect="1"/>
          </p:cNvPicPr>
          <p:nvPr/>
        </p:nvPicPr>
        <p:blipFill>
          <a:blip r:embed="rId6"/>
          <a:stretch>
            <a:fillRect/>
          </a:stretch>
        </p:blipFill>
        <p:spPr>
          <a:xfrm>
            <a:off x="7304703" y="2950985"/>
            <a:ext cx="4293061" cy="3110104"/>
          </a:xfrm>
          <a:prstGeom prst="rect">
            <a:avLst/>
          </a:prstGeom>
        </p:spPr>
      </p:pic>
      <p:pic>
        <p:nvPicPr>
          <p:cNvPr id="8" name="Picture 7">
            <a:hlinkClick r:id="rId7"/>
            <a:extLst>
              <a:ext uri="{FF2B5EF4-FFF2-40B4-BE49-F238E27FC236}">
                <a16:creationId xmlns:a16="http://schemas.microsoft.com/office/drawing/2014/main" id="{E4D7C9F7-4E37-45E4-ACF8-0C85CB31FBA0}"/>
              </a:ext>
            </a:extLst>
          </p:cNvPr>
          <p:cNvPicPr>
            <a:picLocks noChangeAspect="1"/>
          </p:cNvPicPr>
          <p:nvPr/>
        </p:nvPicPr>
        <p:blipFill>
          <a:blip r:embed="rId8"/>
          <a:stretch>
            <a:fillRect/>
          </a:stretch>
        </p:blipFill>
        <p:spPr>
          <a:xfrm>
            <a:off x="7919480" y="5272903"/>
            <a:ext cx="3063505" cy="1585097"/>
          </a:xfrm>
          <a:prstGeom prst="rect">
            <a:avLst/>
          </a:prstGeom>
        </p:spPr>
      </p:pic>
    </p:spTree>
    <p:extLst>
      <p:ext uri="{BB962C8B-B14F-4D97-AF65-F5344CB8AC3E}">
        <p14:creationId xmlns:p14="http://schemas.microsoft.com/office/powerpoint/2010/main" val="37213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DA826-E84C-48A5-AF62-6A5142B5745E}"/>
              </a:ext>
            </a:extLst>
          </p:cNvPr>
          <p:cNvPicPr>
            <a:picLocks noChangeAspect="1"/>
          </p:cNvPicPr>
          <p:nvPr/>
        </p:nvPicPr>
        <p:blipFill>
          <a:blip r:embed="rId2"/>
          <a:stretch>
            <a:fillRect/>
          </a:stretch>
        </p:blipFill>
        <p:spPr>
          <a:xfrm>
            <a:off x="0" y="-28876"/>
            <a:ext cx="12192000" cy="6915750"/>
          </a:xfrm>
          <a:prstGeom prst="rect">
            <a:avLst/>
          </a:prstGeom>
        </p:spPr>
      </p:pic>
      <p:sp>
        <p:nvSpPr>
          <p:cNvPr id="5" name="TextBox 4">
            <a:extLst>
              <a:ext uri="{FF2B5EF4-FFF2-40B4-BE49-F238E27FC236}">
                <a16:creationId xmlns:a16="http://schemas.microsoft.com/office/drawing/2014/main" id="{E866D416-BAB8-41FC-A3E1-6A967874689B}"/>
              </a:ext>
            </a:extLst>
          </p:cNvPr>
          <p:cNvSpPr txBox="1"/>
          <p:nvPr/>
        </p:nvSpPr>
        <p:spPr>
          <a:xfrm>
            <a:off x="839112" y="1710560"/>
            <a:ext cx="5256888" cy="1200329"/>
          </a:xfrm>
          <a:prstGeom prst="rect">
            <a:avLst/>
          </a:prstGeom>
          <a:noFill/>
        </p:spPr>
        <p:txBody>
          <a:bodyPr wrap="square" rtlCol="0">
            <a:spAutoFit/>
          </a:bodyPr>
          <a:lstStyle/>
          <a:p>
            <a:pPr algn="just"/>
            <a:r>
              <a:rPr lang="en-US" sz="2400" dirty="0">
                <a:solidFill>
                  <a:srgbClr val="FF0000"/>
                </a:solidFill>
              </a:rPr>
              <a:t>The object applying the force and another object must touch for the force to be a contact force.</a:t>
            </a:r>
          </a:p>
        </p:txBody>
      </p:sp>
      <p:sp>
        <p:nvSpPr>
          <p:cNvPr id="6" name="TextBox 5">
            <a:extLst>
              <a:ext uri="{FF2B5EF4-FFF2-40B4-BE49-F238E27FC236}">
                <a16:creationId xmlns:a16="http://schemas.microsoft.com/office/drawing/2014/main" id="{17B44BBF-3586-47C8-A36A-6EA5303E5B7F}"/>
              </a:ext>
            </a:extLst>
          </p:cNvPr>
          <p:cNvSpPr txBox="1"/>
          <p:nvPr/>
        </p:nvSpPr>
        <p:spPr>
          <a:xfrm>
            <a:off x="839112" y="3584756"/>
            <a:ext cx="5256888" cy="461665"/>
          </a:xfrm>
          <a:prstGeom prst="rect">
            <a:avLst/>
          </a:prstGeom>
          <a:noFill/>
        </p:spPr>
        <p:txBody>
          <a:bodyPr wrap="square" rtlCol="0">
            <a:spAutoFit/>
          </a:bodyPr>
          <a:lstStyle/>
          <a:p>
            <a:pPr algn="just"/>
            <a:r>
              <a:rPr lang="en-US" sz="2400" dirty="0">
                <a:solidFill>
                  <a:srgbClr val="FF0000"/>
                </a:solidFill>
              </a:rPr>
              <a:t>The wagon itself</a:t>
            </a:r>
          </a:p>
        </p:txBody>
      </p:sp>
      <p:sp>
        <p:nvSpPr>
          <p:cNvPr id="7" name="TextBox 6">
            <a:extLst>
              <a:ext uri="{FF2B5EF4-FFF2-40B4-BE49-F238E27FC236}">
                <a16:creationId xmlns:a16="http://schemas.microsoft.com/office/drawing/2014/main" id="{C8991966-C972-49E7-8690-19B86C457AA1}"/>
              </a:ext>
            </a:extLst>
          </p:cNvPr>
          <p:cNvSpPr txBox="1"/>
          <p:nvPr/>
        </p:nvSpPr>
        <p:spPr>
          <a:xfrm>
            <a:off x="839112" y="5663233"/>
            <a:ext cx="5256888" cy="461665"/>
          </a:xfrm>
          <a:prstGeom prst="rect">
            <a:avLst/>
          </a:prstGeom>
          <a:noFill/>
        </p:spPr>
        <p:txBody>
          <a:bodyPr wrap="square" rtlCol="0">
            <a:spAutoFit/>
          </a:bodyPr>
          <a:lstStyle/>
          <a:p>
            <a:pPr algn="just"/>
            <a:r>
              <a:rPr lang="en-US" sz="2400" dirty="0">
                <a:solidFill>
                  <a:srgbClr val="FF0000"/>
                </a:solidFill>
              </a:rPr>
              <a:t>8N – 6N = 2N to the right</a:t>
            </a:r>
          </a:p>
        </p:txBody>
      </p:sp>
      <p:sp>
        <p:nvSpPr>
          <p:cNvPr id="8" name="TextBox 7">
            <a:extLst>
              <a:ext uri="{FF2B5EF4-FFF2-40B4-BE49-F238E27FC236}">
                <a16:creationId xmlns:a16="http://schemas.microsoft.com/office/drawing/2014/main" id="{1136B8FE-2A84-4C7A-AF05-75CDB14CCFA2}"/>
              </a:ext>
            </a:extLst>
          </p:cNvPr>
          <p:cNvSpPr txBox="1"/>
          <p:nvPr/>
        </p:nvSpPr>
        <p:spPr>
          <a:xfrm>
            <a:off x="6515556" y="1714515"/>
            <a:ext cx="5256888" cy="1569660"/>
          </a:xfrm>
          <a:prstGeom prst="rect">
            <a:avLst/>
          </a:prstGeom>
          <a:noFill/>
        </p:spPr>
        <p:txBody>
          <a:bodyPr wrap="square" rtlCol="0">
            <a:spAutoFit/>
          </a:bodyPr>
          <a:lstStyle/>
          <a:p>
            <a:pPr algn="just"/>
            <a:r>
              <a:rPr lang="en-US" sz="2400" dirty="0">
                <a:solidFill>
                  <a:srgbClr val="FF0000"/>
                </a:solidFill>
              </a:rPr>
              <a:t>The cow has relative motion when it is compared to a reference point that is moving in relation to the cow, such as a truck driving by.</a:t>
            </a:r>
          </a:p>
        </p:txBody>
      </p:sp>
      <p:sp>
        <p:nvSpPr>
          <p:cNvPr id="9" name="TextBox 8">
            <a:extLst>
              <a:ext uri="{FF2B5EF4-FFF2-40B4-BE49-F238E27FC236}">
                <a16:creationId xmlns:a16="http://schemas.microsoft.com/office/drawing/2014/main" id="{AD2A94F9-0873-4FF5-B8A5-E027909267DB}"/>
              </a:ext>
            </a:extLst>
          </p:cNvPr>
          <p:cNvSpPr txBox="1"/>
          <p:nvPr/>
        </p:nvSpPr>
        <p:spPr>
          <a:xfrm>
            <a:off x="6515556" y="4803292"/>
            <a:ext cx="5256888" cy="1569660"/>
          </a:xfrm>
          <a:prstGeom prst="rect">
            <a:avLst/>
          </a:prstGeom>
          <a:noFill/>
        </p:spPr>
        <p:txBody>
          <a:bodyPr wrap="square" rtlCol="0">
            <a:spAutoFit/>
          </a:bodyPr>
          <a:lstStyle/>
          <a:p>
            <a:pPr algn="just"/>
            <a:r>
              <a:rPr lang="en-US" sz="2400" dirty="0">
                <a:solidFill>
                  <a:srgbClr val="FF0000"/>
                </a:solidFill>
              </a:rPr>
              <a:t>They are unbalanced, the net force is not zero, and the strength of the force on the back of the cart is greater than the force on the front.</a:t>
            </a:r>
          </a:p>
        </p:txBody>
      </p:sp>
    </p:spTree>
    <p:extLst>
      <p:ext uri="{BB962C8B-B14F-4D97-AF65-F5344CB8AC3E}">
        <p14:creationId xmlns:p14="http://schemas.microsoft.com/office/powerpoint/2010/main" val="18156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8491-3B8B-46F9-97F7-DEDEF108427B}"/>
              </a:ext>
            </a:extLst>
          </p:cNvPr>
          <p:cNvSpPr>
            <a:spLocks noGrp="1"/>
          </p:cNvSpPr>
          <p:nvPr>
            <p:ph type="title"/>
          </p:nvPr>
        </p:nvSpPr>
        <p:spPr>
          <a:xfrm>
            <a:off x="0" y="0"/>
            <a:ext cx="11353800" cy="1325563"/>
          </a:xfrm>
        </p:spPr>
        <p:txBody>
          <a:bodyPr/>
          <a:lstStyle/>
          <a:p>
            <a:r>
              <a:rPr lang="en-US" sz="4400" b="1" u="sng" dirty="0">
                <a:solidFill>
                  <a:schemeClr val="bg1"/>
                </a:solidFill>
                <a:effectLst/>
                <a:latin typeface="ArialMT"/>
                <a:ea typeface="Malgun Gothic" panose="020B0503020000020004" pitchFamily="34" charset="-127"/>
                <a:cs typeface="Arial" panose="020B0604020202020204" pitchFamily="34" charset="0"/>
              </a:rPr>
              <a:t>An Object in Motion:</a:t>
            </a:r>
            <a:endParaRPr lang="en-US" b="1" u="sng" dirty="0">
              <a:solidFill>
                <a:schemeClr val="bg1"/>
              </a:solidFill>
            </a:endParaRPr>
          </a:p>
        </p:txBody>
      </p:sp>
      <p:sp>
        <p:nvSpPr>
          <p:cNvPr id="3" name="Content Placeholder 2">
            <a:extLst>
              <a:ext uri="{FF2B5EF4-FFF2-40B4-BE49-F238E27FC236}">
                <a16:creationId xmlns:a16="http://schemas.microsoft.com/office/drawing/2014/main" id="{564BD6C1-FF04-44B7-BC98-9DEF4AAA6D66}"/>
              </a:ext>
            </a:extLst>
          </p:cNvPr>
          <p:cNvSpPr>
            <a:spLocks noGrp="1"/>
          </p:cNvSpPr>
          <p:nvPr>
            <p:ph idx="1"/>
          </p:nvPr>
        </p:nvSpPr>
        <p:spPr>
          <a:xfrm>
            <a:off x="0" y="1060174"/>
            <a:ext cx="7076661" cy="5797826"/>
          </a:xfrm>
        </p:spPr>
        <p:txBody>
          <a:bodyPr>
            <a:normAutofit/>
          </a:bodyPr>
          <a:lstStyle/>
          <a:p>
            <a:r>
              <a:rPr lang="en-US" sz="1800" dirty="0">
                <a:effectLst/>
                <a:latin typeface="ArialMT"/>
                <a:ea typeface="Malgun Gothic" panose="020B0503020000020004" pitchFamily="34" charset="-127"/>
                <a:cs typeface="Arial" panose="020B0604020202020204" pitchFamily="34" charset="0"/>
              </a:rPr>
              <a:t>How do you decide whether something is moving?</a:t>
            </a:r>
          </a:p>
          <a:p>
            <a:r>
              <a:rPr lang="en-US" sz="1800" dirty="0">
                <a:effectLst/>
                <a:latin typeface="ArialMT"/>
                <a:ea typeface="Malgun Gothic" panose="020B0503020000020004" pitchFamily="34" charset="-127"/>
                <a:cs typeface="Arial" panose="020B0604020202020204" pitchFamily="34" charset="0"/>
              </a:rPr>
              <a:t>For example, if you were the photographer riding in the car in Figure 1, would you say the dog is moving? </a:t>
            </a:r>
          </a:p>
          <a:p>
            <a:r>
              <a:rPr lang="en-US" sz="1800" dirty="0">
                <a:effectLst/>
                <a:latin typeface="ArialMT"/>
                <a:ea typeface="Malgun Gothic" panose="020B0503020000020004" pitchFamily="34" charset="-127"/>
                <a:cs typeface="Arial" panose="020B0604020202020204" pitchFamily="34" charset="0"/>
              </a:rPr>
              <a:t>Parts of it would seem to be. </a:t>
            </a:r>
          </a:p>
          <a:p>
            <a:r>
              <a:rPr lang="en-US" sz="1800" dirty="0">
                <a:effectLst/>
                <a:latin typeface="ArialMT"/>
                <a:ea typeface="Malgun Gothic" panose="020B0503020000020004" pitchFamily="34" charset="-127"/>
                <a:cs typeface="Arial" panose="020B0604020202020204" pitchFamily="34" charset="0"/>
              </a:rPr>
              <a:t>Its eyes blink, and its ears flap in the wind. </a:t>
            </a:r>
          </a:p>
          <a:p>
            <a:r>
              <a:rPr lang="en-US" sz="1800" dirty="0">
                <a:effectLst/>
                <a:latin typeface="ArialMT"/>
                <a:ea typeface="Malgun Gothic" panose="020B0503020000020004" pitchFamily="34" charset="-127"/>
                <a:cs typeface="Arial" panose="020B0604020202020204" pitchFamily="34" charset="0"/>
              </a:rPr>
              <a:t>But to you, the dog would appear to be staying in one position. </a:t>
            </a:r>
          </a:p>
          <a:p>
            <a:pPr algn="ctr"/>
            <a:r>
              <a:rPr lang="en-US" sz="1800" dirty="0">
                <a:effectLst/>
                <a:latin typeface="ArialMT"/>
                <a:ea typeface="Malgun Gothic" panose="020B0503020000020004" pitchFamily="34" charset="-127"/>
                <a:cs typeface="Arial" panose="020B0604020202020204" pitchFamily="34" charset="0"/>
              </a:rPr>
              <a:t>You know, however, that the dog is in a car that is speeding down the road, so it must be moving. </a:t>
            </a:r>
          </a:p>
          <a:p>
            <a:pPr marL="0" indent="0" algn="ctr">
              <a:buNone/>
            </a:pPr>
            <a:r>
              <a:rPr lang="en-US" sz="1800" b="1" dirty="0">
                <a:solidFill>
                  <a:schemeClr val="bg1"/>
                </a:solidFill>
                <a:effectLst/>
                <a:latin typeface="ArialMT"/>
                <a:ea typeface="Malgun Gothic" panose="020B0503020000020004" pitchFamily="34" charset="-127"/>
                <a:cs typeface="Arial" panose="020B0604020202020204" pitchFamily="34" charset="0"/>
              </a:rPr>
              <a:t>What determines whether the dog is moving or not? </a:t>
            </a:r>
          </a:p>
          <a:p>
            <a:r>
              <a:rPr lang="en-US" sz="1800" b="1" u="sng" dirty="0">
                <a:solidFill>
                  <a:schemeClr val="bg1"/>
                </a:solidFill>
                <a:effectLst/>
                <a:latin typeface="ArialMT"/>
                <a:ea typeface="Malgun Gothic" panose="020B0503020000020004" pitchFamily="34" charset="-127"/>
                <a:cs typeface="Arial" panose="020B0604020202020204" pitchFamily="34" charset="0"/>
              </a:rPr>
              <a:t>Reference Points: </a:t>
            </a:r>
            <a:br>
              <a:rPr lang="en-US" sz="1800" dirty="0">
                <a:solidFill>
                  <a:schemeClr val="bg1"/>
                </a:solidFill>
                <a:effectLst/>
                <a:latin typeface="ArialMT"/>
                <a:ea typeface="Malgun Gothic" panose="020B0503020000020004" pitchFamily="34" charset="-127"/>
                <a:cs typeface="Arial" panose="020B0604020202020204" pitchFamily="34" charset="0"/>
              </a:rPr>
            </a:br>
            <a:endParaRPr lang="en-US" sz="1800" dirty="0">
              <a:solidFill>
                <a:schemeClr val="bg1"/>
              </a:solidFill>
              <a:effectLst/>
              <a:latin typeface="ArialMT"/>
              <a:ea typeface="Malgun Gothic" panose="020B0503020000020004" pitchFamily="34" charset="-127"/>
              <a:cs typeface="Arial" panose="020B0604020202020204" pitchFamily="34" charset="0"/>
            </a:endParaRPr>
          </a:p>
          <a:p>
            <a:r>
              <a:rPr lang="en-US" sz="1800" dirty="0">
                <a:effectLst/>
                <a:latin typeface="ArialMT"/>
                <a:ea typeface="Malgun Gothic" panose="020B0503020000020004" pitchFamily="34" charset="-127"/>
                <a:cs typeface="Arial" panose="020B0604020202020204" pitchFamily="34" charset="0"/>
              </a:rPr>
              <a:t>An object is in motion if its position changes when compared to another object. </a:t>
            </a:r>
          </a:p>
          <a:p>
            <a:r>
              <a:rPr lang="en-US" sz="1800" dirty="0">
                <a:effectLst/>
                <a:latin typeface="ArialMT"/>
                <a:ea typeface="Malgun Gothic" panose="020B0503020000020004" pitchFamily="34" charset="-127"/>
                <a:cs typeface="Arial" panose="020B0604020202020204" pitchFamily="34" charset="0"/>
              </a:rPr>
              <a:t>To decide whether the dog is moving, you might use yourself as a reference point.</a:t>
            </a:r>
          </a:p>
          <a:p>
            <a:r>
              <a:rPr lang="en-US" sz="1800" dirty="0">
                <a:effectLst/>
                <a:latin typeface="ArialMT"/>
                <a:ea typeface="Malgun Gothic" panose="020B0503020000020004" pitchFamily="34" charset="-127"/>
                <a:cs typeface="Arial" panose="020B0604020202020204" pitchFamily="34" charset="0"/>
              </a:rPr>
              <a:t> </a:t>
            </a:r>
            <a:r>
              <a:rPr lang="en-US" sz="1800" dirty="0">
                <a:latin typeface="ArialMT"/>
                <a:ea typeface="Malgun Gothic" panose="020B0503020000020004" pitchFamily="34" charset="-127"/>
                <a:cs typeface="Arial" panose="020B0604020202020204" pitchFamily="34" charset="0"/>
              </a:rPr>
              <a:t>A reference point is a place or object used for comparison to determine whether something is in motion. </a:t>
            </a:r>
          </a:p>
        </p:txBody>
      </p:sp>
      <p:pic>
        <p:nvPicPr>
          <p:cNvPr id="4" name="Picture 3">
            <a:extLst>
              <a:ext uri="{FF2B5EF4-FFF2-40B4-BE49-F238E27FC236}">
                <a16:creationId xmlns:a16="http://schemas.microsoft.com/office/drawing/2014/main" id="{C22A40DB-AFC3-4358-AF42-D8BFEA464C21}"/>
              </a:ext>
            </a:extLst>
          </p:cNvPr>
          <p:cNvPicPr>
            <a:picLocks noChangeAspect="1"/>
          </p:cNvPicPr>
          <p:nvPr/>
        </p:nvPicPr>
        <p:blipFill rotWithShape="1">
          <a:blip r:embed="rId2"/>
          <a:srcRect l="2609" t="19313" r="43804" b="12639"/>
          <a:stretch/>
        </p:blipFill>
        <p:spPr>
          <a:xfrm>
            <a:off x="7058439" y="530087"/>
            <a:ext cx="5133561" cy="5797826"/>
          </a:xfrm>
          <a:prstGeom prst="rect">
            <a:avLst/>
          </a:prstGeom>
        </p:spPr>
      </p:pic>
      <p:sp>
        <p:nvSpPr>
          <p:cNvPr id="5" name="Rectangle 4">
            <a:extLst>
              <a:ext uri="{FF2B5EF4-FFF2-40B4-BE49-F238E27FC236}">
                <a16:creationId xmlns:a16="http://schemas.microsoft.com/office/drawing/2014/main" id="{77C40278-EBB5-4CDA-8ACC-69E159886EF3}"/>
              </a:ext>
            </a:extLst>
          </p:cNvPr>
          <p:cNvSpPr/>
          <p:nvPr/>
        </p:nvSpPr>
        <p:spPr>
          <a:xfrm>
            <a:off x="265176" y="6062472"/>
            <a:ext cx="6227064" cy="265441"/>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9DB514-D965-4CC9-A4A9-100B23D14075}"/>
              </a:ext>
            </a:extLst>
          </p:cNvPr>
          <p:cNvSpPr/>
          <p:nvPr/>
        </p:nvSpPr>
        <p:spPr>
          <a:xfrm>
            <a:off x="265176" y="6327913"/>
            <a:ext cx="4434146" cy="265441"/>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66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A204-6126-45CE-8A74-E648B6D46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D1BEEA-B4EB-49DC-81A3-D296F56FB667}"/>
              </a:ext>
            </a:extLst>
          </p:cNvPr>
          <p:cNvSpPr>
            <a:spLocks noGrp="1"/>
          </p:cNvSpPr>
          <p:nvPr>
            <p:ph idx="1"/>
          </p:nvPr>
        </p:nvSpPr>
        <p:spPr/>
        <p:txBody>
          <a:bodyPr/>
          <a:lstStyle/>
          <a:p>
            <a:endParaRPr lang="en-US"/>
          </a:p>
        </p:txBody>
      </p:sp>
      <p:pic>
        <p:nvPicPr>
          <p:cNvPr id="2050" name="Picture 2" descr="Free Physics Template - Keynote - PPT &amp; Google Slides Download">
            <a:extLst>
              <a:ext uri="{FF2B5EF4-FFF2-40B4-BE49-F238E27FC236}">
                <a16:creationId xmlns:a16="http://schemas.microsoft.com/office/drawing/2014/main" id="{6F64761F-767F-4C85-8127-3B3E787D8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73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4D630F-6B6D-48ED-9BF6-883A96454E7F}"/>
              </a:ext>
            </a:extLst>
          </p:cNvPr>
          <p:cNvSpPr>
            <a:spLocks noGrp="1"/>
          </p:cNvSpPr>
          <p:nvPr>
            <p:ph idx="1"/>
          </p:nvPr>
        </p:nvSpPr>
        <p:spPr>
          <a:xfrm>
            <a:off x="0" y="225287"/>
            <a:ext cx="6281530" cy="6725476"/>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Objects that are fixed to Earth such as a tree, a stop sign, or a building make good reference points.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Suppose a tree along the road in Figure 1 is used as a reference point.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The car moves past the tree, as does the dog inside the car.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In relation to the tree, the dog changes position, and therefore is in motion.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MT"/>
                <a:ea typeface="Malgun Gothic" panose="020B0503020000020004" pitchFamily="34" charset="-127"/>
                <a:cs typeface="Arial" panose="020B0604020202020204" pitchFamily="34" charset="0"/>
              </a:rPr>
              <a:t>However, if you are the photographer in Figure 1, and you are the reference point, your position relative to the dog does not change. You could say that, compared to you, the dog is not in motion.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algun Gothic" panose="020B0503020000020004" pitchFamily="34" charset="-127"/>
              <a:cs typeface="Arial" panose="020B0604020202020204" pitchFamily="34" charset="0"/>
            </a:endParaRPr>
          </a:p>
        </p:txBody>
      </p:sp>
      <p:pic>
        <p:nvPicPr>
          <p:cNvPr id="4" name="Picture 3">
            <a:extLst>
              <a:ext uri="{FF2B5EF4-FFF2-40B4-BE49-F238E27FC236}">
                <a16:creationId xmlns:a16="http://schemas.microsoft.com/office/drawing/2014/main" id="{44C88506-ED03-4AA5-93F5-5B3668599132}"/>
              </a:ext>
            </a:extLst>
          </p:cNvPr>
          <p:cNvPicPr>
            <a:picLocks noChangeAspect="1"/>
          </p:cNvPicPr>
          <p:nvPr/>
        </p:nvPicPr>
        <p:blipFill rotWithShape="1">
          <a:blip r:embed="rId2"/>
          <a:srcRect l="1956" t="20276" r="43587" b="12639"/>
          <a:stretch/>
        </p:blipFill>
        <p:spPr>
          <a:xfrm>
            <a:off x="6281530" y="132522"/>
            <a:ext cx="5910470" cy="6725477"/>
          </a:xfrm>
          <a:prstGeom prst="rect">
            <a:avLst/>
          </a:prstGeom>
        </p:spPr>
      </p:pic>
      <p:pic>
        <p:nvPicPr>
          <p:cNvPr id="1026" name="Picture 2" descr="Reference Point Examples">
            <a:extLst>
              <a:ext uri="{FF2B5EF4-FFF2-40B4-BE49-F238E27FC236}">
                <a16:creationId xmlns:a16="http://schemas.microsoft.com/office/drawing/2014/main" id="{E2FCB33A-5A76-4D6C-A363-DB5324300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0" t="20875" r="28071" b="40606"/>
          <a:stretch/>
        </p:blipFill>
        <p:spPr bwMode="auto">
          <a:xfrm>
            <a:off x="83128" y="3991113"/>
            <a:ext cx="6115275" cy="264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9FC130-CA8B-4F94-97B1-99E8AF0622AE}"/>
              </a:ext>
            </a:extLst>
          </p:cNvPr>
          <p:cNvPicPr>
            <a:picLocks noChangeAspect="1"/>
          </p:cNvPicPr>
          <p:nvPr/>
        </p:nvPicPr>
        <p:blipFill rotWithShape="1">
          <a:blip r:embed="rId4"/>
          <a:srcRect l="4286" t="16367" r="7063" b="69950"/>
          <a:stretch/>
        </p:blipFill>
        <p:spPr>
          <a:xfrm>
            <a:off x="1416922" y="5792790"/>
            <a:ext cx="9729216" cy="932688"/>
          </a:xfrm>
          <a:prstGeom prst="rect">
            <a:avLst/>
          </a:prstGeom>
        </p:spPr>
      </p:pic>
      <p:sp>
        <p:nvSpPr>
          <p:cNvPr id="6" name="TextBox 5">
            <a:extLst>
              <a:ext uri="{FF2B5EF4-FFF2-40B4-BE49-F238E27FC236}">
                <a16:creationId xmlns:a16="http://schemas.microsoft.com/office/drawing/2014/main" id="{F502D7D0-3E4B-40CE-9D9D-9FC12E415987}"/>
              </a:ext>
            </a:extLst>
          </p:cNvPr>
          <p:cNvSpPr txBox="1"/>
          <p:nvPr/>
        </p:nvSpPr>
        <p:spPr>
          <a:xfrm>
            <a:off x="8093311" y="2972040"/>
            <a:ext cx="1241045" cy="523220"/>
          </a:xfrm>
          <a:prstGeom prst="rect">
            <a:avLst/>
          </a:prstGeom>
          <a:noFill/>
        </p:spPr>
        <p:txBody>
          <a:bodyPr wrap="none" rtlCol="0">
            <a:spAutoFit/>
          </a:bodyPr>
          <a:lstStyle/>
          <a:p>
            <a:r>
              <a:rPr lang="en-US" sz="2800" dirty="0">
                <a:solidFill>
                  <a:srgbClr val="FF0000"/>
                </a:solidFill>
              </a:rPr>
              <a:t>motion</a:t>
            </a:r>
          </a:p>
        </p:txBody>
      </p:sp>
    </p:spTree>
    <p:extLst>
      <p:ext uri="{BB962C8B-B14F-4D97-AF65-F5344CB8AC3E}">
        <p14:creationId xmlns:p14="http://schemas.microsoft.com/office/powerpoint/2010/main" val="236773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anim calcmode="lin" valueType="num">
                                      <p:cBhvr>
                                        <p:cTn id="43" dur="1000" fill="hold"/>
                                        <p:tgtEl>
                                          <p:spTgt spid="1026"/>
                                        </p:tgtEl>
                                        <p:attrNameLst>
                                          <p:attrName>ppt_x</p:attrName>
                                        </p:attrNameLst>
                                      </p:cBhvr>
                                      <p:tavLst>
                                        <p:tav tm="0">
                                          <p:val>
                                            <p:strVal val="#ppt_x"/>
                                          </p:val>
                                        </p:tav>
                                        <p:tav tm="100000">
                                          <p:val>
                                            <p:strVal val="#ppt_x"/>
                                          </p:val>
                                        </p:tav>
                                      </p:tavLst>
                                    </p:anim>
                                    <p:anim calcmode="lin" valueType="num">
                                      <p:cBhvr>
                                        <p:cTn id="4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ECCEB6-60BE-4617-8382-B698EB2F9D4B}"/>
              </a:ext>
            </a:extLst>
          </p:cNvPr>
          <p:cNvPicPr>
            <a:picLocks noChangeAspect="1"/>
          </p:cNvPicPr>
          <p:nvPr/>
        </p:nvPicPr>
        <p:blipFill>
          <a:blip r:embed="rId2"/>
          <a:stretch>
            <a:fillRect/>
          </a:stretch>
        </p:blipFill>
        <p:spPr>
          <a:xfrm>
            <a:off x="608583" y="0"/>
            <a:ext cx="10974834" cy="6816162"/>
          </a:xfrm>
          <a:prstGeom prst="rect">
            <a:avLst/>
          </a:prstGeom>
        </p:spPr>
      </p:pic>
      <p:sp>
        <p:nvSpPr>
          <p:cNvPr id="8" name="TextBox 7">
            <a:extLst>
              <a:ext uri="{FF2B5EF4-FFF2-40B4-BE49-F238E27FC236}">
                <a16:creationId xmlns:a16="http://schemas.microsoft.com/office/drawing/2014/main" id="{379CFE94-0B82-4F70-B447-5F16B3DCDF9A}"/>
              </a:ext>
            </a:extLst>
          </p:cNvPr>
          <p:cNvSpPr txBox="1"/>
          <p:nvPr/>
        </p:nvSpPr>
        <p:spPr>
          <a:xfrm>
            <a:off x="1499616" y="2456207"/>
            <a:ext cx="8623515" cy="584775"/>
          </a:xfrm>
          <a:prstGeom prst="rect">
            <a:avLst/>
          </a:prstGeom>
          <a:noFill/>
        </p:spPr>
        <p:txBody>
          <a:bodyPr wrap="none" rtlCol="0">
            <a:spAutoFit/>
          </a:bodyPr>
          <a:lstStyle/>
          <a:p>
            <a:r>
              <a:rPr lang="en-US" sz="3200" dirty="0">
                <a:solidFill>
                  <a:srgbClr val="FF0000"/>
                </a:solidFill>
              </a:rPr>
              <a:t>It was blurry, showing that something was moving.</a:t>
            </a:r>
          </a:p>
        </p:txBody>
      </p:sp>
      <p:sp>
        <p:nvSpPr>
          <p:cNvPr id="9" name="TextBox 8">
            <a:extLst>
              <a:ext uri="{FF2B5EF4-FFF2-40B4-BE49-F238E27FC236}">
                <a16:creationId xmlns:a16="http://schemas.microsoft.com/office/drawing/2014/main" id="{FC5D8ACD-7F73-4BAE-9506-A02A8FD1138B}"/>
              </a:ext>
            </a:extLst>
          </p:cNvPr>
          <p:cNvSpPr txBox="1"/>
          <p:nvPr/>
        </p:nvSpPr>
        <p:spPr>
          <a:xfrm>
            <a:off x="1499615" y="4709028"/>
            <a:ext cx="9343876" cy="1077218"/>
          </a:xfrm>
          <a:prstGeom prst="rect">
            <a:avLst/>
          </a:prstGeom>
          <a:noFill/>
        </p:spPr>
        <p:txBody>
          <a:bodyPr wrap="square" rtlCol="0">
            <a:spAutoFit/>
          </a:bodyPr>
          <a:lstStyle/>
          <a:p>
            <a:pPr algn="just"/>
            <a:r>
              <a:rPr lang="en-US" sz="3200" dirty="0">
                <a:solidFill>
                  <a:srgbClr val="FF0000"/>
                </a:solidFill>
              </a:rPr>
              <a:t>The person taking the picture is in the car and is moving at the same speed as the dog.</a:t>
            </a:r>
          </a:p>
        </p:txBody>
      </p:sp>
    </p:spTree>
    <p:extLst>
      <p:ext uri="{BB962C8B-B14F-4D97-AF65-F5344CB8AC3E}">
        <p14:creationId xmlns:p14="http://schemas.microsoft.com/office/powerpoint/2010/main" val="4630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4CC9-6242-4F00-8A8B-FB7211A3807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4A1ABCE-7ADC-4D4F-9FF6-D574C46EBFF9}"/>
              </a:ext>
            </a:extLst>
          </p:cNvPr>
          <p:cNvPicPr>
            <a:picLocks noGrp="1" noChangeAspect="1"/>
          </p:cNvPicPr>
          <p:nvPr>
            <p:ph idx="1"/>
          </p:nvPr>
        </p:nvPicPr>
        <p:blipFill rotWithShape="1">
          <a:blip r:embed="rId2"/>
          <a:srcRect t="62202" r="44692" b="12824"/>
          <a:stretch/>
        </p:blipFill>
        <p:spPr>
          <a:xfrm>
            <a:off x="0" y="0"/>
            <a:ext cx="12192000" cy="3326295"/>
          </a:xfrm>
          <a:prstGeom prst="rect">
            <a:avLst/>
          </a:prstGeom>
        </p:spPr>
      </p:pic>
      <p:sp>
        <p:nvSpPr>
          <p:cNvPr id="6" name="TextBox 5">
            <a:extLst>
              <a:ext uri="{FF2B5EF4-FFF2-40B4-BE49-F238E27FC236}">
                <a16:creationId xmlns:a16="http://schemas.microsoft.com/office/drawing/2014/main" id="{3D8ECD1D-01DD-40CB-8BCC-3CCB6DC4CEF4}"/>
              </a:ext>
            </a:extLst>
          </p:cNvPr>
          <p:cNvSpPr txBox="1"/>
          <p:nvPr/>
        </p:nvSpPr>
        <p:spPr>
          <a:xfrm>
            <a:off x="454224" y="1631329"/>
            <a:ext cx="9428685" cy="1077218"/>
          </a:xfrm>
          <a:prstGeom prst="rect">
            <a:avLst/>
          </a:prstGeom>
          <a:solidFill>
            <a:schemeClr val="bg1"/>
          </a:solidFill>
        </p:spPr>
        <p:txBody>
          <a:bodyPr wrap="square" rtlCol="0">
            <a:spAutoFit/>
          </a:bodyPr>
          <a:lstStyle/>
          <a:p>
            <a:r>
              <a:rPr lang="en-US" sz="3200" dirty="0">
                <a:solidFill>
                  <a:srgbClr val="FF0000"/>
                </a:solidFill>
              </a:rPr>
              <a:t>The car itself; another person in the car; an object in the car.</a:t>
            </a:r>
          </a:p>
        </p:txBody>
      </p:sp>
    </p:spTree>
    <p:extLst>
      <p:ext uri="{BB962C8B-B14F-4D97-AF65-F5344CB8AC3E}">
        <p14:creationId xmlns:p14="http://schemas.microsoft.com/office/powerpoint/2010/main" val="33949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2F9F-7FD2-43F6-932D-458AE86B54D7}"/>
              </a:ext>
            </a:extLst>
          </p:cNvPr>
          <p:cNvSpPr>
            <a:spLocks noGrp="1"/>
          </p:cNvSpPr>
          <p:nvPr>
            <p:ph type="title"/>
          </p:nvPr>
        </p:nvSpPr>
        <p:spPr>
          <a:xfrm>
            <a:off x="0" y="-265176"/>
            <a:ext cx="10515600" cy="1325563"/>
          </a:xfrm>
        </p:spPr>
        <p:txBody>
          <a:bodyPr/>
          <a:lstStyle/>
          <a:p>
            <a:r>
              <a:rPr lang="en-US" sz="4400" b="1" u="sng" dirty="0">
                <a:solidFill>
                  <a:schemeClr val="bg1"/>
                </a:solidFill>
                <a:effectLst/>
                <a:latin typeface="ArialMT"/>
                <a:ea typeface="Malgun Gothic" panose="020B0503020000020004" pitchFamily="34" charset="-127"/>
                <a:cs typeface="Arial" panose="020B0604020202020204" pitchFamily="34" charset="0"/>
              </a:rPr>
              <a:t>Relative Motion:</a:t>
            </a:r>
            <a:endParaRPr lang="en-US" b="1" u="sng" dirty="0">
              <a:solidFill>
                <a:schemeClr val="bg1"/>
              </a:solidFill>
            </a:endParaRPr>
          </a:p>
        </p:txBody>
      </p:sp>
      <p:sp>
        <p:nvSpPr>
          <p:cNvPr id="3" name="Content Placeholder 2">
            <a:extLst>
              <a:ext uri="{FF2B5EF4-FFF2-40B4-BE49-F238E27FC236}">
                <a16:creationId xmlns:a16="http://schemas.microsoft.com/office/drawing/2014/main" id="{EA6C82D1-AA18-429F-990E-95D51F0BADE6}"/>
              </a:ext>
            </a:extLst>
          </p:cNvPr>
          <p:cNvSpPr>
            <a:spLocks noGrp="1"/>
          </p:cNvSpPr>
          <p:nvPr>
            <p:ph idx="1"/>
          </p:nvPr>
        </p:nvSpPr>
        <p:spPr>
          <a:xfrm>
            <a:off x="-4" y="778569"/>
            <a:ext cx="5446643" cy="5814254"/>
          </a:xfrm>
        </p:spPr>
        <p:txBody>
          <a:bodyPr/>
          <a:lstStyle/>
          <a:p>
            <a:pPr algn="just"/>
            <a:r>
              <a:rPr lang="en-US" sz="1800" dirty="0">
                <a:solidFill>
                  <a:schemeClr val="bg1"/>
                </a:solidFill>
                <a:effectLst/>
                <a:latin typeface="ArialMT"/>
                <a:ea typeface="Malgun Gothic" panose="020B0503020000020004" pitchFamily="34" charset="-127"/>
                <a:cs typeface="Arial" panose="020B0604020202020204" pitchFamily="34" charset="0"/>
              </a:rPr>
              <a:t>Because motion is determined by a reference point that can change, motion is relative. </a:t>
            </a:r>
          </a:p>
          <a:p>
            <a:pPr algn="just"/>
            <a:r>
              <a:rPr lang="en-US" sz="1800" dirty="0">
                <a:solidFill>
                  <a:schemeClr val="bg1"/>
                </a:solidFill>
                <a:effectLst/>
                <a:latin typeface="ArialMT"/>
                <a:ea typeface="Malgun Gothic" panose="020B0503020000020004" pitchFamily="34" charset="-127"/>
                <a:cs typeface="Arial" panose="020B0604020202020204" pitchFamily="34" charset="0"/>
              </a:rPr>
              <a:t>Suppose you are relaxing on a beach. If you use your beach towel as your reference point, you are not moving. You and the beach towel are not changing positions relative to each other. </a:t>
            </a:r>
          </a:p>
          <a:p>
            <a:pPr algn="just"/>
            <a:r>
              <a:rPr lang="en-US" sz="1800" dirty="0">
                <a:solidFill>
                  <a:schemeClr val="bg1"/>
                </a:solidFill>
                <a:effectLst/>
                <a:latin typeface="ArialMT"/>
                <a:ea typeface="Malgun Gothic" panose="020B0503020000020004" pitchFamily="34" charset="-127"/>
                <a:cs typeface="Arial" panose="020B0604020202020204" pitchFamily="34" charset="0"/>
              </a:rPr>
              <a:t>Suppose you use the sun as a reference point instead of your beach towel. If you compare your position to the sun, you are moving quite rapidly, because you are on Earth and Earth revolves around the sun. </a:t>
            </a:r>
          </a:p>
          <a:p>
            <a:pPr algn="just"/>
            <a:r>
              <a:rPr lang="en-US" sz="1800" dirty="0">
                <a:solidFill>
                  <a:schemeClr val="bg1"/>
                </a:solidFill>
                <a:effectLst/>
                <a:latin typeface="ArialMT"/>
                <a:ea typeface="Malgun Gothic" panose="020B0503020000020004" pitchFamily="34" charset="-127"/>
                <a:cs typeface="Arial" panose="020B0604020202020204" pitchFamily="34" charset="0"/>
              </a:rPr>
              <a:t>Relative to the sun, you are moving, but relative to Earth, you are sitting still, so you don't feel as if you are in motion. </a:t>
            </a:r>
          </a:p>
          <a:p>
            <a:pPr algn="just"/>
            <a:r>
              <a:rPr lang="en-US" sz="1800" dirty="0">
                <a:solidFill>
                  <a:schemeClr val="bg1"/>
                </a:solidFill>
                <a:effectLst/>
                <a:latin typeface="ArialMT"/>
                <a:ea typeface="Malgun Gothic" panose="020B0503020000020004" pitchFamily="34" charset="-127"/>
                <a:cs typeface="Arial" panose="020B0604020202020204" pitchFamily="34" charset="0"/>
              </a:rPr>
              <a:t>See Figure 2 for another example of relative motion.</a:t>
            </a:r>
            <a:endParaRPr lang="en-US" sz="1800" dirty="0">
              <a:solidFill>
                <a:schemeClr val="bg1"/>
              </a:solidFill>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dirty="0">
              <a:solidFill>
                <a:schemeClr val="bg1"/>
              </a:solidFill>
            </a:endParaRPr>
          </a:p>
        </p:txBody>
      </p:sp>
      <p:pic>
        <p:nvPicPr>
          <p:cNvPr id="2052" name="Picture 4" descr="Imagem relacionada | Ilustração de praia, Fotos de abraços, Gifs">
            <a:extLst>
              <a:ext uri="{FF2B5EF4-FFF2-40B4-BE49-F238E27FC236}">
                <a16:creationId xmlns:a16="http://schemas.microsoft.com/office/drawing/2014/main" id="{93722697-385D-4B48-8FF8-AAAABDE38A1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3787" y="561017"/>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is Amazing Interactive Shows What The Sun Would Look Like Anywhere,  Anytime | Smart News| Smithsonian Magazine">
            <a:extLst>
              <a:ext uri="{FF2B5EF4-FFF2-40B4-BE49-F238E27FC236}">
                <a16:creationId xmlns:a16="http://schemas.microsoft.com/office/drawing/2014/main" id="{2442F06C-B18B-473E-96F4-973796567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3685696"/>
            <a:ext cx="30956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4786E7-AAD2-42BE-8E5C-48EDB1818034}"/>
              </a:ext>
            </a:extLst>
          </p:cNvPr>
          <p:cNvPicPr>
            <a:picLocks noChangeAspect="1"/>
          </p:cNvPicPr>
          <p:nvPr/>
        </p:nvPicPr>
        <p:blipFill rotWithShape="1">
          <a:blip r:embed="rId4"/>
          <a:srcRect l="2392" t="20855" r="44674" b="13219"/>
          <a:stretch/>
        </p:blipFill>
        <p:spPr>
          <a:xfrm>
            <a:off x="5446641" y="1606963"/>
            <a:ext cx="6745359" cy="5251037"/>
          </a:xfrm>
          <a:prstGeom prst="rect">
            <a:avLst/>
          </a:prstGeom>
        </p:spPr>
      </p:pic>
      <p:pic>
        <p:nvPicPr>
          <p:cNvPr id="5" name="Picture 4">
            <a:extLst>
              <a:ext uri="{FF2B5EF4-FFF2-40B4-BE49-F238E27FC236}">
                <a16:creationId xmlns:a16="http://schemas.microsoft.com/office/drawing/2014/main" id="{748329D6-E178-4E4C-A945-E1524644B783}"/>
              </a:ext>
            </a:extLst>
          </p:cNvPr>
          <p:cNvPicPr>
            <a:picLocks noChangeAspect="1"/>
          </p:cNvPicPr>
          <p:nvPr/>
        </p:nvPicPr>
        <p:blipFill rotWithShape="1">
          <a:blip r:embed="rId5"/>
          <a:srcRect l="2499" t="52175" r="43588" b="31392"/>
          <a:stretch/>
        </p:blipFill>
        <p:spPr>
          <a:xfrm>
            <a:off x="5446642" y="480528"/>
            <a:ext cx="6745357" cy="1126435"/>
          </a:xfrm>
          <a:prstGeom prst="rect">
            <a:avLst/>
          </a:prstGeom>
        </p:spPr>
      </p:pic>
      <p:pic>
        <p:nvPicPr>
          <p:cNvPr id="6" name="Picture 5">
            <a:extLst>
              <a:ext uri="{FF2B5EF4-FFF2-40B4-BE49-F238E27FC236}">
                <a16:creationId xmlns:a16="http://schemas.microsoft.com/office/drawing/2014/main" id="{78C80E04-7502-4D8E-B4B9-7D1F4FB64609}"/>
              </a:ext>
            </a:extLst>
          </p:cNvPr>
          <p:cNvPicPr>
            <a:picLocks noChangeAspect="1"/>
          </p:cNvPicPr>
          <p:nvPr/>
        </p:nvPicPr>
        <p:blipFill rotWithShape="1">
          <a:blip r:embed="rId6"/>
          <a:srcRect l="43043" t="41543" r="33696" b="13218"/>
          <a:stretch/>
        </p:blipFill>
        <p:spPr>
          <a:xfrm>
            <a:off x="5446639" y="1606962"/>
            <a:ext cx="6745359" cy="5251037"/>
          </a:xfrm>
          <a:prstGeom prst="rect">
            <a:avLst/>
          </a:prstGeom>
        </p:spPr>
      </p:pic>
    </p:spTree>
    <p:extLst>
      <p:ext uri="{BB962C8B-B14F-4D97-AF65-F5344CB8AC3E}">
        <p14:creationId xmlns:p14="http://schemas.microsoft.com/office/powerpoint/2010/main" val="350318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000"/>
                                        <p:tgtEl>
                                          <p:spTgt spid="2050"/>
                                        </p:tgtEl>
                                      </p:cBhvr>
                                    </p:animEffect>
                                    <p:anim calcmode="lin" valueType="num">
                                      <p:cBhvr>
                                        <p:cTn id="36" dur="1000" fill="hold"/>
                                        <p:tgtEl>
                                          <p:spTgt spid="2050"/>
                                        </p:tgtEl>
                                        <p:attrNameLst>
                                          <p:attrName>ppt_x</p:attrName>
                                        </p:attrNameLst>
                                      </p:cBhvr>
                                      <p:tavLst>
                                        <p:tav tm="0">
                                          <p:val>
                                            <p:strVal val="#ppt_x"/>
                                          </p:val>
                                        </p:tav>
                                        <p:tav tm="100000">
                                          <p:val>
                                            <p:strVal val="#ppt_x"/>
                                          </p:val>
                                        </p:tav>
                                      </p:tavLst>
                                    </p:anim>
                                    <p:anim calcmode="lin" valueType="num">
                                      <p:cBhvr>
                                        <p:cTn id="3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1B42-5F0B-4417-B8E4-9BEFC0B0D72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BF29C31-77DE-4EA0-84BE-DA8C18AAF738}"/>
              </a:ext>
            </a:extLst>
          </p:cNvPr>
          <p:cNvPicPr>
            <a:picLocks noGrp="1" noChangeAspect="1"/>
          </p:cNvPicPr>
          <p:nvPr>
            <p:ph idx="1"/>
          </p:nvPr>
        </p:nvPicPr>
        <p:blipFill rotWithShape="1">
          <a:blip r:embed="rId2"/>
          <a:srcRect t="47584" r="44521" b="34404"/>
          <a:stretch/>
        </p:blipFill>
        <p:spPr>
          <a:xfrm>
            <a:off x="554183" y="162098"/>
            <a:ext cx="11083636" cy="3241964"/>
          </a:xfrm>
          <a:prstGeom prst="rect">
            <a:avLst/>
          </a:prstGeom>
        </p:spPr>
      </p:pic>
      <p:sp>
        <p:nvSpPr>
          <p:cNvPr id="6" name="TextBox 5">
            <a:extLst>
              <a:ext uri="{FF2B5EF4-FFF2-40B4-BE49-F238E27FC236}">
                <a16:creationId xmlns:a16="http://schemas.microsoft.com/office/drawing/2014/main" id="{C19C1238-AFE3-441E-8784-95A53422FA6E}"/>
              </a:ext>
            </a:extLst>
          </p:cNvPr>
          <p:cNvSpPr txBox="1"/>
          <p:nvPr/>
        </p:nvSpPr>
        <p:spPr>
          <a:xfrm>
            <a:off x="974272" y="2234833"/>
            <a:ext cx="9428685" cy="1077218"/>
          </a:xfrm>
          <a:prstGeom prst="rect">
            <a:avLst/>
          </a:prstGeom>
          <a:solidFill>
            <a:schemeClr val="bg1"/>
          </a:solidFill>
        </p:spPr>
        <p:txBody>
          <a:bodyPr wrap="square" rtlCol="0">
            <a:spAutoFit/>
          </a:bodyPr>
          <a:lstStyle/>
          <a:p>
            <a:r>
              <a:rPr lang="en-US" sz="3200" dirty="0">
                <a:solidFill>
                  <a:srgbClr val="FF0000"/>
                </a:solidFill>
              </a:rPr>
              <a:t>I might use online information about the speeds and locations of all the planets.</a:t>
            </a:r>
          </a:p>
        </p:txBody>
      </p:sp>
    </p:spTree>
    <p:extLst>
      <p:ext uri="{BB962C8B-B14F-4D97-AF65-F5344CB8AC3E}">
        <p14:creationId xmlns:p14="http://schemas.microsoft.com/office/powerpoint/2010/main" val="25119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84BA-ACC9-4D02-9BF7-5ABE403E2B5A}"/>
              </a:ext>
            </a:extLst>
          </p:cNvPr>
          <p:cNvSpPr>
            <a:spLocks noGrp="1"/>
          </p:cNvSpPr>
          <p:nvPr>
            <p:ph type="title"/>
          </p:nvPr>
        </p:nvSpPr>
        <p:spPr>
          <a:xfrm>
            <a:off x="0" y="1"/>
            <a:ext cx="12192000" cy="804672"/>
          </a:xfrm>
        </p:spPr>
        <p:txBody>
          <a:bodyPr/>
          <a:lstStyle/>
          <a:p>
            <a:pPr algn="ctr"/>
            <a:r>
              <a:rPr lang="en-US" sz="4400" b="1" u="sng" dirty="0">
                <a:solidFill>
                  <a:schemeClr val="bg1"/>
                </a:solidFill>
                <a:effectLst/>
                <a:latin typeface="ArialMT"/>
                <a:ea typeface="Malgun Gothic" panose="020B0503020000020004" pitchFamily="34" charset="-127"/>
              </a:rPr>
              <a:t>How Forces Affect Motion:</a:t>
            </a:r>
            <a:endParaRPr lang="en-US" b="1" u="sng" dirty="0">
              <a:solidFill>
                <a:schemeClr val="bg1"/>
              </a:solidFill>
            </a:endParaRPr>
          </a:p>
        </p:txBody>
      </p:sp>
      <p:sp>
        <p:nvSpPr>
          <p:cNvPr id="3" name="Content Placeholder 2">
            <a:extLst>
              <a:ext uri="{FF2B5EF4-FFF2-40B4-BE49-F238E27FC236}">
                <a16:creationId xmlns:a16="http://schemas.microsoft.com/office/drawing/2014/main" id="{7C034B39-5BCB-43DA-969A-B7700A0A355E}"/>
              </a:ext>
            </a:extLst>
          </p:cNvPr>
          <p:cNvSpPr>
            <a:spLocks noGrp="1"/>
          </p:cNvSpPr>
          <p:nvPr>
            <p:ph idx="1"/>
          </p:nvPr>
        </p:nvSpPr>
        <p:spPr>
          <a:xfrm>
            <a:off x="0" y="869740"/>
            <a:ext cx="6510528" cy="5988259"/>
          </a:xfrm>
        </p:spPr>
        <p:txBody>
          <a:bodyPr>
            <a:normAutofit fontScale="92500" lnSpcReduction="10000"/>
          </a:bodyPr>
          <a:lstStyle/>
          <a:p>
            <a:pPr algn="just"/>
            <a:r>
              <a:rPr lang="en-US" sz="2400" dirty="0">
                <a:effectLst/>
                <a:latin typeface="ArialMT"/>
                <a:ea typeface="Malgun Gothic" panose="020B0503020000020004" pitchFamily="34" charset="-127"/>
              </a:rPr>
              <a:t>While objects move relative to one another, they can also speed up, slow down, and change direction. </a:t>
            </a:r>
          </a:p>
          <a:p>
            <a:pPr algn="just"/>
            <a:endParaRPr lang="en-US" sz="2400" dirty="0">
              <a:effectLst/>
              <a:latin typeface="ArialMT"/>
              <a:ea typeface="Malgun Gothic" panose="020B0503020000020004" pitchFamily="34" charset="-127"/>
            </a:endParaRPr>
          </a:p>
          <a:p>
            <a:pPr algn="just"/>
            <a:r>
              <a:rPr lang="en-US" sz="2400" dirty="0">
                <a:effectLst/>
                <a:latin typeface="ArialMT"/>
                <a:ea typeface="Malgun Gothic" panose="020B0503020000020004" pitchFamily="34" charset="-127"/>
              </a:rPr>
              <a:t>The motion of an object can change when one or more forces act on the object. </a:t>
            </a:r>
          </a:p>
          <a:p>
            <a:pPr algn="just"/>
            <a:endParaRPr lang="en-US" sz="2400" dirty="0">
              <a:effectLst/>
              <a:latin typeface="ArialMT"/>
              <a:ea typeface="Malgun Gothic" panose="020B0503020000020004" pitchFamily="34" charset="-127"/>
            </a:endParaRPr>
          </a:p>
          <a:p>
            <a:pPr algn="just"/>
            <a:r>
              <a:rPr lang="en-US" sz="2400" b="1" u="sng" dirty="0">
                <a:solidFill>
                  <a:schemeClr val="bg1"/>
                </a:solidFill>
                <a:effectLst/>
                <a:latin typeface="ArialMT"/>
                <a:ea typeface="Malgun Gothic" panose="020B0503020000020004" pitchFamily="34" charset="-127"/>
              </a:rPr>
              <a:t>A force</a:t>
            </a:r>
            <a:r>
              <a:rPr lang="en-US" sz="2400" b="1" dirty="0">
                <a:solidFill>
                  <a:schemeClr val="bg1"/>
                </a:solidFill>
                <a:effectLst/>
                <a:latin typeface="ArialMT"/>
                <a:ea typeface="Malgun Gothic" panose="020B0503020000020004" pitchFamily="34" charset="-127"/>
              </a:rPr>
              <a:t> </a:t>
            </a:r>
            <a:r>
              <a:rPr lang="en-US" sz="2400" dirty="0">
                <a:effectLst/>
                <a:latin typeface="ArialMT"/>
                <a:ea typeface="Malgun Gothic" panose="020B0503020000020004" pitchFamily="34" charset="-127"/>
              </a:rPr>
              <a:t>is a push or a pull. </a:t>
            </a:r>
          </a:p>
          <a:p>
            <a:pPr algn="just"/>
            <a:endParaRPr lang="en-US" sz="2400" dirty="0">
              <a:effectLst/>
              <a:latin typeface="ArialMT"/>
              <a:ea typeface="Malgun Gothic" panose="020B0503020000020004" pitchFamily="34" charset="-127"/>
            </a:endParaRPr>
          </a:p>
          <a:p>
            <a:pPr algn="just"/>
            <a:r>
              <a:rPr lang="en-US" sz="2400" dirty="0">
                <a:effectLst/>
                <a:latin typeface="ArialMT"/>
                <a:ea typeface="Malgun Gothic" panose="020B0503020000020004" pitchFamily="34" charset="-127"/>
              </a:rPr>
              <a:t>When one object pushes or pulls another object, the first object exerts a force on the second object. </a:t>
            </a:r>
          </a:p>
          <a:p>
            <a:pPr algn="just"/>
            <a:endParaRPr lang="en-US" sz="2400" dirty="0">
              <a:effectLst/>
              <a:latin typeface="ArialMT"/>
              <a:ea typeface="Malgun Gothic" panose="020B0503020000020004" pitchFamily="34" charset="-127"/>
            </a:endParaRPr>
          </a:p>
          <a:p>
            <a:pPr algn="just"/>
            <a:r>
              <a:rPr lang="en-US" sz="2400" dirty="0">
                <a:effectLst/>
                <a:latin typeface="ArialMT"/>
                <a:ea typeface="Malgun Gothic" panose="020B0503020000020004" pitchFamily="34" charset="-127"/>
              </a:rPr>
              <a:t>You exert a force on a book when you push it into your book bag. You exert a force on the sleeve of your jacket when you pull it off your arm. </a:t>
            </a:r>
            <a:endParaRPr lang="en-US" sz="3600" dirty="0"/>
          </a:p>
        </p:txBody>
      </p:sp>
      <p:pic>
        <p:nvPicPr>
          <p:cNvPr id="3078" name="Picture 6" descr="Shrek Running on Make a GIF">
            <a:extLst>
              <a:ext uri="{FF2B5EF4-FFF2-40B4-BE49-F238E27FC236}">
                <a16:creationId xmlns:a16="http://schemas.microsoft.com/office/drawing/2014/main" id="{0F8095F4-BD14-4840-A8DE-9DB8344C334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04673"/>
            <a:ext cx="2039112" cy="1147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F slow down - animated GIF on GIFER - by Beazius">
            <a:extLst>
              <a:ext uri="{FF2B5EF4-FFF2-40B4-BE49-F238E27FC236}">
                <a16:creationId xmlns:a16="http://schemas.microsoft.com/office/drawing/2014/main" id="{6223E2C8-619A-4929-8EA1-CBFF6FF7E5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87384" y="804672"/>
            <a:ext cx="1610581" cy="114700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IF animation: Force and Law of Motion on Behance">
            <a:extLst>
              <a:ext uri="{FF2B5EF4-FFF2-40B4-BE49-F238E27FC236}">
                <a16:creationId xmlns:a16="http://schemas.microsoft.com/office/drawing/2014/main" id="{2777A186-CA22-4CC0-B444-5DC17A740F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16837" y="804671"/>
            <a:ext cx="1615827" cy="112133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What is Force? - Definition, Types, Formula, Examples, and FAQs">
            <a:extLst>
              <a:ext uri="{FF2B5EF4-FFF2-40B4-BE49-F238E27FC236}">
                <a16:creationId xmlns:a16="http://schemas.microsoft.com/office/drawing/2014/main" id="{37CBC02E-4206-4214-BFCB-04EAB7C943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677" y="2196169"/>
            <a:ext cx="4553993" cy="246566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t Down Our Bag Kutu GIF - Put Down Our Bag Kutu Ki - Discover &amp; Share GIFs">
            <a:extLst>
              <a:ext uri="{FF2B5EF4-FFF2-40B4-BE49-F238E27FC236}">
                <a16:creationId xmlns:a16="http://schemas.microsoft.com/office/drawing/2014/main" id="{3031DAD6-7250-4882-B52E-EBDD6AE4730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95032" y="48119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aking-off-jacket GIFs - Get the best GIF on GIPHY">
            <a:extLst>
              <a:ext uri="{FF2B5EF4-FFF2-40B4-BE49-F238E27FC236}">
                <a16:creationId xmlns:a16="http://schemas.microsoft.com/office/drawing/2014/main" id="{00094C0E-E741-4AA2-B8F0-6BA5F262CAE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79508" y="481194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1000"/>
                                        <p:tgtEl>
                                          <p:spTgt spid="3080"/>
                                        </p:tgtEl>
                                      </p:cBhvr>
                                    </p:animEffect>
                                    <p:anim calcmode="lin" valueType="num">
                                      <p:cBhvr>
                                        <p:cTn id="22" dur="1000" fill="hold"/>
                                        <p:tgtEl>
                                          <p:spTgt spid="3080"/>
                                        </p:tgtEl>
                                        <p:attrNameLst>
                                          <p:attrName>ppt_x</p:attrName>
                                        </p:attrNameLst>
                                      </p:cBhvr>
                                      <p:tavLst>
                                        <p:tav tm="0">
                                          <p:val>
                                            <p:strVal val="#ppt_x"/>
                                          </p:val>
                                        </p:tav>
                                        <p:tav tm="100000">
                                          <p:val>
                                            <p:strVal val="#ppt_x"/>
                                          </p:val>
                                        </p:tav>
                                      </p:tavLst>
                                    </p:anim>
                                    <p:anim calcmode="lin" valueType="num">
                                      <p:cBhvr>
                                        <p:cTn id="23"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fade">
                                      <p:cBhvr>
                                        <p:cTn id="28" dur="1000"/>
                                        <p:tgtEl>
                                          <p:spTgt spid="3084"/>
                                        </p:tgtEl>
                                      </p:cBhvr>
                                    </p:animEffect>
                                    <p:anim calcmode="lin" valueType="num">
                                      <p:cBhvr>
                                        <p:cTn id="29" dur="1000" fill="hold"/>
                                        <p:tgtEl>
                                          <p:spTgt spid="3084"/>
                                        </p:tgtEl>
                                        <p:attrNameLst>
                                          <p:attrName>ppt_x</p:attrName>
                                        </p:attrNameLst>
                                      </p:cBhvr>
                                      <p:tavLst>
                                        <p:tav tm="0">
                                          <p:val>
                                            <p:strVal val="#ppt_x"/>
                                          </p:val>
                                        </p:tav>
                                        <p:tav tm="100000">
                                          <p:val>
                                            <p:strVal val="#ppt_x"/>
                                          </p:val>
                                        </p:tav>
                                      </p:tavLst>
                                    </p:anim>
                                    <p:anim calcmode="lin" valueType="num">
                                      <p:cBhvr>
                                        <p:cTn id="30"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86"/>
                                        </p:tgtEl>
                                        <p:attrNameLst>
                                          <p:attrName>style.visibility</p:attrName>
                                        </p:attrNameLst>
                                      </p:cBhvr>
                                      <p:to>
                                        <p:strVal val="visible"/>
                                      </p:to>
                                    </p:set>
                                    <p:animEffect transition="in" filter="fade">
                                      <p:cBhvr>
                                        <p:cTn id="49" dur="1000"/>
                                        <p:tgtEl>
                                          <p:spTgt spid="3086"/>
                                        </p:tgtEl>
                                      </p:cBhvr>
                                    </p:animEffect>
                                    <p:anim calcmode="lin" valueType="num">
                                      <p:cBhvr>
                                        <p:cTn id="50" dur="1000" fill="hold"/>
                                        <p:tgtEl>
                                          <p:spTgt spid="3086"/>
                                        </p:tgtEl>
                                        <p:attrNameLst>
                                          <p:attrName>ppt_x</p:attrName>
                                        </p:attrNameLst>
                                      </p:cBhvr>
                                      <p:tavLst>
                                        <p:tav tm="0">
                                          <p:val>
                                            <p:strVal val="#ppt_x"/>
                                          </p:val>
                                        </p:tav>
                                        <p:tav tm="100000">
                                          <p:val>
                                            <p:strVal val="#ppt_x"/>
                                          </p:val>
                                        </p:tav>
                                      </p:tavLst>
                                    </p:anim>
                                    <p:anim calcmode="lin" valueType="num">
                                      <p:cBhvr>
                                        <p:cTn id="51" dur="1000" fill="hold"/>
                                        <p:tgtEl>
                                          <p:spTgt spid="308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090"/>
                                        </p:tgtEl>
                                        <p:attrNameLst>
                                          <p:attrName>style.visibility</p:attrName>
                                        </p:attrNameLst>
                                      </p:cBhvr>
                                      <p:to>
                                        <p:strVal val="visible"/>
                                      </p:to>
                                    </p:set>
                                    <p:animEffect transition="in" filter="fade">
                                      <p:cBhvr>
                                        <p:cTn id="70" dur="1000"/>
                                        <p:tgtEl>
                                          <p:spTgt spid="3090"/>
                                        </p:tgtEl>
                                      </p:cBhvr>
                                    </p:animEffect>
                                    <p:anim calcmode="lin" valueType="num">
                                      <p:cBhvr>
                                        <p:cTn id="71" dur="1000" fill="hold"/>
                                        <p:tgtEl>
                                          <p:spTgt spid="3090"/>
                                        </p:tgtEl>
                                        <p:attrNameLst>
                                          <p:attrName>ppt_x</p:attrName>
                                        </p:attrNameLst>
                                      </p:cBhvr>
                                      <p:tavLst>
                                        <p:tav tm="0">
                                          <p:val>
                                            <p:strVal val="#ppt_x"/>
                                          </p:val>
                                        </p:tav>
                                        <p:tav tm="100000">
                                          <p:val>
                                            <p:strVal val="#ppt_x"/>
                                          </p:val>
                                        </p:tav>
                                      </p:tavLst>
                                    </p:anim>
                                    <p:anim calcmode="lin" valueType="num">
                                      <p:cBhvr>
                                        <p:cTn id="72" dur="1000" fill="hold"/>
                                        <p:tgtEl>
                                          <p:spTgt spid="309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088"/>
                                        </p:tgtEl>
                                        <p:attrNameLst>
                                          <p:attrName>style.visibility</p:attrName>
                                        </p:attrNameLst>
                                      </p:cBhvr>
                                      <p:to>
                                        <p:strVal val="visible"/>
                                      </p:to>
                                    </p:set>
                                    <p:animEffect transition="in" filter="fade">
                                      <p:cBhvr>
                                        <p:cTn id="75" dur="1000"/>
                                        <p:tgtEl>
                                          <p:spTgt spid="3088"/>
                                        </p:tgtEl>
                                      </p:cBhvr>
                                    </p:animEffect>
                                    <p:anim calcmode="lin" valueType="num">
                                      <p:cBhvr>
                                        <p:cTn id="76" dur="1000" fill="hold"/>
                                        <p:tgtEl>
                                          <p:spTgt spid="3088"/>
                                        </p:tgtEl>
                                        <p:attrNameLst>
                                          <p:attrName>ppt_x</p:attrName>
                                        </p:attrNameLst>
                                      </p:cBhvr>
                                      <p:tavLst>
                                        <p:tav tm="0">
                                          <p:val>
                                            <p:strVal val="#ppt_x"/>
                                          </p:val>
                                        </p:tav>
                                        <p:tav tm="100000">
                                          <p:val>
                                            <p:strVal val="#ppt_x"/>
                                          </p:val>
                                        </p:tav>
                                      </p:tavLst>
                                    </p:anim>
                                    <p:anim calcmode="lin" valueType="num">
                                      <p:cBhvr>
                                        <p:cTn id="77" dur="1000" fill="hold"/>
                                        <p:tgtEl>
                                          <p:spTgt spid="3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955A-BEA7-4D72-8526-D9866E50D80B}"/>
              </a:ext>
            </a:extLst>
          </p:cNvPr>
          <p:cNvSpPr>
            <a:spLocks noGrp="1"/>
          </p:cNvSpPr>
          <p:nvPr>
            <p:ph type="title"/>
          </p:nvPr>
        </p:nvSpPr>
        <p:spPr>
          <a:xfrm>
            <a:off x="0" y="18255"/>
            <a:ext cx="10515600" cy="1325563"/>
          </a:xfrm>
        </p:spPr>
        <p:txBody>
          <a:bodyPr/>
          <a:lstStyle/>
          <a:p>
            <a:r>
              <a:rPr lang="en-US" sz="4400" b="1" u="sng" dirty="0">
                <a:solidFill>
                  <a:schemeClr val="bg1"/>
                </a:solidFill>
                <a:effectLst/>
                <a:latin typeface="ArialMT"/>
                <a:ea typeface="Malgun Gothic" panose="020B0503020000020004" pitchFamily="34" charset="-127"/>
                <a:cs typeface="Arial" panose="020B0604020202020204" pitchFamily="34" charset="0"/>
              </a:rPr>
              <a:t>Describing Force:</a:t>
            </a:r>
            <a:endParaRPr lang="en-US" b="1" u="sng" dirty="0">
              <a:solidFill>
                <a:schemeClr val="bg1"/>
              </a:solidFill>
            </a:endParaRPr>
          </a:p>
        </p:txBody>
      </p:sp>
      <p:sp>
        <p:nvSpPr>
          <p:cNvPr id="3" name="Content Placeholder 2">
            <a:extLst>
              <a:ext uri="{FF2B5EF4-FFF2-40B4-BE49-F238E27FC236}">
                <a16:creationId xmlns:a16="http://schemas.microsoft.com/office/drawing/2014/main" id="{CE393499-7546-4EFF-B094-CA43AEC2577D}"/>
              </a:ext>
            </a:extLst>
          </p:cNvPr>
          <p:cNvSpPr>
            <a:spLocks noGrp="1"/>
          </p:cNvSpPr>
          <p:nvPr>
            <p:ph idx="1"/>
          </p:nvPr>
        </p:nvSpPr>
        <p:spPr>
          <a:xfrm>
            <a:off x="0" y="1096755"/>
            <a:ext cx="4969565" cy="5742989"/>
          </a:xfrm>
        </p:spPr>
        <p:txBody>
          <a:bodyPr/>
          <a:lstStyle/>
          <a:p>
            <a:pPr algn="just"/>
            <a:r>
              <a:rPr lang="en-US" sz="1800" dirty="0">
                <a:effectLst/>
                <a:latin typeface="ArialMT"/>
                <a:ea typeface="Malgun Gothic" panose="020B0503020000020004" pitchFamily="34" charset="-127"/>
                <a:cs typeface="Arial" panose="020B0604020202020204" pitchFamily="34" charset="0"/>
              </a:rPr>
              <a:t>A force is described by its strength and by the direction in which it acts. </a:t>
            </a:r>
          </a:p>
          <a:p>
            <a:pPr algn="just"/>
            <a:r>
              <a:rPr lang="en-US" sz="1800" dirty="0">
                <a:effectLst/>
                <a:latin typeface="ArialMT"/>
                <a:ea typeface="Malgun Gothic" panose="020B0503020000020004" pitchFamily="34" charset="-127"/>
                <a:cs typeface="Arial" panose="020B0604020202020204" pitchFamily="34" charset="0"/>
              </a:rPr>
              <a:t>The force needed to lift a dinner plate requires less strength than the force needed to push a refrigerator. </a:t>
            </a:r>
          </a:p>
          <a:p>
            <a:pPr algn="just"/>
            <a:r>
              <a:rPr lang="en-US" sz="1800" dirty="0">
                <a:effectLst/>
                <a:latin typeface="ArialMT"/>
                <a:ea typeface="Malgun Gothic" panose="020B0503020000020004" pitchFamily="34" charset="-127"/>
                <a:cs typeface="Arial" panose="020B0604020202020204" pitchFamily="34" charset="0"/>
              </a:rPr>
              <a:t>Pushing a faucet handle to the left is a different force from pushing it to the right. </a:t>
            </a:r>
          </a:p>
          <a:p>
            <a:pPr algn="just"/>
            <a:r>
              <a:rPr lang="en-US" sz="1800" dirty="0">
                <a:effectLst/>
                <a:latin typeface="ArialMT"/>
                <a:ea typeface="Malgun Gothic" panose="020B0503020000020004" pitchFamily="34" charset="-127"/>
                <a:cs typeface="Arial" panose="020B0604020202020204" pitchFamily="34" charset="0"/>
              </a:rPr>
              <a:t>In an image, the direction and strength of a force acting on an object can be represented by an arrow. </a:t>
            </a:r>
          </a:p>
          <a:p>
            <a:pPr algn="just"/>
            <a:r>
              <a:rPr lang="en-US" sz="1800" dirty="0">
                <a:effectLst/>
                <a:latin typeface="ArialMT"/>
                <a:ea typeface="Malgun Gothic" panose="020B0503020000020004" pitchFamily="34" charset="-127"/>
                <a:cs typeface="Arial" panose="020B0604020202020204" pitchFamily="34" charset="0"/>
              </a:rPr>
              <a:t>The arrow points in the direction of the force, as shown in Figure 3. The length of the arrow indicates the strength of the force ,the longer the arrow, the greater the force. </a:t>
            </a:r>
          </a:p>
          <a:p>
            <a:pPr algn="just"/>
            <a:r>
              <a:rPr lang="en-US" sz="1800" dirty="0">
                <a:effectLst/>
                <a:latin typeface="ArialMT"/>
                <a:ea typeface="Malgun Gothic" panose="020B0503020000020004" pitchFamily="34" charset="-127"/>
                <a:cs typeface="Arial" panose="020B0604020202020204" pitchFamily="34" charset="0"/>
              </a:rPr>
              <a:t>In the International System of Units (SI), the unit for the strength of a force is called a </a:t>
            </a:r>
            <a:r>
              <a:rPr lang="en-US" sz="1800" b="1" u="sng" dirty="0">
                <a:solidFill>
                  <a:srgbClr val="FFFF00"/>
                </a:solidFill>
                <a:effectLst/>
                <a:latin typeface="ArialMT"/>
                <a:ea typeface="Malgun Gothic" panose="020B0503020000020004" pitchFamily="34" charset="-127"/>
                <a:cs typeface="Arial" panose="020B0604020202020204" pitchFamily="34" charset="0"/>
              </a:rPr>
              <a:t>newton (N)</a:t>
            </a:r>
            <a:r>
              <a:rPr lang="en-US" sz="1800" dirty="0">
                <a:effectLst/>
                <a:latin typeface="ArialMT"/>
                <a:ea typeface="Malgun Gothic" panose="020B0503020000020004" pitchFamily="34" charset="-127"/>
                <a:cs typeface="Arial" panose="020B0604020202020204" pitchFamily="34" charset="0"/>
              </a:rPr>
              <a:t>, after the scientist Sir Isaac Newton.</a:t>
            </a:r>
            <a:endParaRPr lang="en-US" sz="1800"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dirty="0"/>
          </a:p>
        </p:txBody>
      </p:sp>
      <p:pic>
        <p:nvPicPr>
          <p:cNvPr id="4" name="Picture 3">
            <a:extLst>
              <a:ext uri="{FF2B5EF4-FFF2-40B4-BE49-F238E27FC236}">
                <a16:creationId xmlns:a16="http://schemas.microsoft.com/office/drawing/2014/main" id="{321102EC-C05E-4BDA-94B8-37893EF43500}"/>
              </a:ext>
            </a:extLst>
          </p:cNvPr>
          <p:cNvPicPr>
            <a:picLocks noChangeAspect="1"/>
          </p:cNvPicPr>
          <p:nvPr/>
        </p:nvPicPr>
        <p:blipFill rotWithShape="1">
          <a:blip r:embed="rId2"/>
          <a:srcRect l="1957" t="36902" r="50000" b="33325"/>
          <a:stretch/>
        </p:blipFill>
        <p:spPr>
          <a:xfrm>
            <a:off x="5473149" y="18255"/>
            <a:ext cx="6718852" cy="2040835"/>
          </a:xfrm>
          <a:prstGeom prst="rect">
            <a:avLst/>
          </a:prstGeom>
        </p:spPr>
      </p:pic>
      <p:pic>
        <p:nvPicPr>
          <p:cNvPr id="5" name="Picture 4">
            <a:extLst>
              <a:ext uri="{FF2B5EF4-FFF2-40B4-BE49-F238E27FC236}">
                <a16:creationId xmlns:a16="http://schemas.microsoft.com/office/drawing/2014/main" id="{E424FC0C-2FF1-4F14-88DE-F7129B99F779}"/>
              </a:ext>
            </a:extLst>
          </p:cNvPr>
          <p:cNvPicPr>
            <a:picLocks noChangeAspect="1"/>
          </p:cNvPicPr>
          <p:nvPr/>
        </p:nvPicPr>
        <p:blipFill rotWithShape="1">
          <a:blip r:embed="rId3"/>
          <a:srcRect l="6087" t="27622" r="55109" b="22499"/>
          <a:stretch/>
        </p:blipFill>
        <p:spPr>
          <a:xfrm>
            <a:off x="5473149" y="2059090"/>
            <a:ext cx="2941983" cy="2155101"/>
          </a:xfrm>
          <a:prstGeom prst="rect">
            <a:avLst/>
          </a:prstGeom>
        </p:spPr>
      </p:pic>
      <p:pic>
        <p:nvPicPr>
          <p:cNvPr id="6" name="Picture 5">
            <a:extLst>
              <a:ext uri="{FF2B5EF4-FFF2-40B4-BE49-F238E27FC236}">
                <a16:creationId xmlns:a16="http://schemas.microsoft.com/office/drawing/2014/main" id="{C5EB065E-DC4A-4F0A-82D5-68F57E9C39F7}"/>
              </a:ext>
            </a:extLst>
          </p:cNvPr>
          <p:cNvPicPr>
            <a:picLocks noChangeAspect="1"/>
          </p:cNvPicPr>
          <p:nvPr/>
        </p:nvPicPr>
        <p:blipFill rotWithShape="1">
          <a:blip r:embed="rId4"/>
          <a:srcRect l="5869" t="26655" r="55109" b="23659"/>
          <a:stretch/>
        </p:blipFill>
        <p:spPr>
          <a:xfrm>
            <a:off x="8415132" y="2059090"/>
            <a:ext cx="3737114" cy="2155101"/>
          </a:xfrm>
          <a:prstGeom prst="rect">
            <a:avLst/>
          </a:prstGeom>
        </p:spPr>
      </p:pic>
      <p:pic>
        <p:nvPicPr>
          <p:cNvPr id="7" name="Picture 6">
            <a:extLst>
              <a:ext uri="{FF2B5EF4-FFF2-40B4-BE49-F238E27FC236}">
                <a16:creationId xmlns:a16="http://schemas.microsoft.com/office/drawing/2014/main" id="{88248DAF-A370-4340-8EDA-744D71745BFA}"/>
              </a:ext>
            </a:extLst>
          </p:cNvPr>
          <p:cNvPicPr>
            <a:picLocks noChangeAspect="1"/>
          </p:cNvPicPr>
          <p:nvPr/>
        </p:nvPicPr>
        <p:blipFill rotWithShape="1">
          <a:blip r:embed="rId5"/>
          <a:srcRect l="6196" t="27815" r="54131" b="22112"/>
          <a:stretch/>
        </p:blipFill>
        <p:spPr>
          <a:xfrm>
            <a:off x="5473149" y="4186063"/>
            <a:ext cx="3644350" cy="2268785"/>
          </a:xfrm>
          <a:prstGeom prst="rect">
            <a:avLst/>
          </a:prstGeom>
        </p:spPr>
      </p:pic>
      <p:cxnSp>
        <p:nvCxnSpPr>
          <p:cNvPr id="10" name="Straight Arrow Connector 9">
            <a:extLst>
              <a:ext uri="{FF2B5EF4-FFF2-40B4-BE49-F238E27FC236}">
                <a16:creationId xmlns:a16="http://schemas.microsoft.com/office/drawing/2014/main" id="{95A99E15-6F61-44BB-B4AD-FF181F99184E}"/>
              </a:ext>
            </a:extLst>
          </p:cNvPr>
          <p:cNvCxnSpPr>
            <a:cxnSpLocks/>
          </p:cNvCxnSpPr>
          <p:nvPr/>
        </p:nvCxnSpPr>
        <p:spPr>
          <a:xfrm>
            <a:off x="6419088" y="5458968"/>
            <a:ext cx="539496" cy="0"/>
          </a:xfrm>
          <a:prstGeom prst="straightConnector1">
            <a:avLst/>
          </a:prstGeom>
          <a:ln w="57150">
            <a:solidFill>
              <a:srgbClr val="F90F9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E1BDAE-CCB2-423B-9F67-3CFC184332C0}"/>
              </a:ext>
            </a:extLst>
          </p:cNvPr>
          <p:cNvCxnSpPr/>
          <p:nvPr/>
        </p:nvCxnSpPr>
        <p:spPr>
          <a:xfrm flipH="1">
            <a:off x="9753600" y="3096768"/>
            <a:ext cx="1188720" cy="0"/>
          </a:xfrm>
          <a:prstGeom prst="straightConnector1">
            <a:avLst/>
          </a:prstGeom>
          <a:ln w="57150">
            <a:solidFill>
              <a:srgbClr val="F90F9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F75AD5-51FA-4DF1-B704-0B8069948C24}"/>
              </a:ext>
            </a:extLst>
          </p:cNvPr>
          <p:cNvSpPr/>
          <p:nvPr/>
        </p:nvSpPr>
        <p:spPr>
          <a:xfrm>
            <a:off x="9117499" y="4134447"/>
            <a:ext cx="3034747" cy="232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4916B8-6499-4333-BB27-1572632FD7E2}"/>
              </a:ext>
            </a:extLst>
          </p:cNvPr>
          <p:cNvSpPr txBox="1"/>
          <p:nvPr/>
        </p:nvSpPr>
        <p:spPr>
          <a:xfrm>
            <a:off x="9117499" y="4146524"/>
            <a:ext cx="3034747" cy="2308324"/>
          </a:xfrm>
          <a:prstGeom prst="rect">
            <a:avLst/>
          </a:prstGeom>
          <a:solidFill>
            <a:schemeClr val="bg1"/>
          </a:solidFill>
        </p:spPr>
        <p:txBody>
          <a:bodyPr wrap="square" rtlCol="0">
            <a:spAutoFit/>
          </a:bodyPr>
          <a:lstStyle/>
          <a:p>
            <a:pPr algn="just"/>
            <a:r>
              <a:rPr lang="en-US" sz="2400" dirty="0">
                <a:solidFill>
                  <a:srgbClr val="FF0000"/>
                </a:solidFill>
              </a:rPr>
              <a:t>The horse is strong enough to pull the cart. The bird and cat are not strong enough to move the elephant and the dog.</a:t>
            </a:r>
          </a:p>
        </p:txBody>
      </p:sp>
    </p:spTree>
    <p:extLst>
      <p:ext uri="{BB962C8B-B14F-4D97-AF65-F5344CB8AC3E}">
        <p14:creationId xmlns:p14="http://schemas.microsoft.com/office/powerpoint/2010/main" val="14335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righ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1371</Words>
  <Application>Microsoft Office PowerPoint</Application>
  <PresentationFormat>Widescreen</PresentationFormat>
  <Paragraphs>101</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Malgun Gothic</vt:lpstr>
      <vt:lpstr>Arial</vt:lpstr>
      <vt:lpstr>ArialMT</vt:lpstr>
      <vt:lpstr>Calibri</vt:lpstr>
      <vt:lpstr>Calibri Light</vt:lpstr>
      <vt:lpstr>Office Theme</vt:lpstr>
      <vt:lpstr>Topic 3 Forces and Motion</vt:lpstr>
      <vt:lpstr>An Object in Motion:</vt:lpstr>
      <vt:lpstr>PowerPoint Presentation</vt:lpstr>
      <vt:lpstr>PowerPoint Presentation</vt:lpstr>
      <vt:lpstr>PowerPoint Presentation</vt:lpstr>
      <vt:lpstr>Relative Motion:</vt:lpstr>
      <vt:lpstr>PowerPoint Presentation</vt:lpstr>
      <vt:lpstr>How Forces Affect Motion:</vt:lpstr>
      <vt:lpstr>Describing Force:</vt:lpstr>
      <vt:lpstr>Types of Forces:</vt:lpstr>
      <vt:lpstr>PowerPoint Presentation</vt:lpstr>
      <vt:lpstr>PowerPoint Presentation</vt:lpstr>
      <vt:lpstr>PowerPoint Presentation</vt:lpstr>
      <vt:lpstr>Balanced and Unbalanced Forces:</vt:lpstr>
      <vt:lpstr>PowerPoint Presentation</vt:lpstr>
      <vt:lpstr>Balanced and Unbalanced Forces: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Radwa Khaled</dc:creator>
  <cp:lastModifiedBy>Fazila</cp:lastModifiedBy>
  <cp:revision>48</cp:revision>
  <dcterms:created xsi:type="dcterms:W3CDTF">2020-11-07T18:54:08Z</dcterms:created>
  <dcterms:modified xsi:type="dcterms:W3CDTF">2023-11-09T04:17:52Z</dcterms:modified>
</cp:coreProperties>
</file>