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67" r:id="rId4"/>
    <p:sldId id="268" r:id="rId5"/>
    <p:sldId id="269" r:id="rId6"/>
    <p:sldId id="288" r:id="rId7"/>
    <p:sldId id="270" r:id="rId8"/>
    <p:sldId id="290" r:id="rId9"/>
    <p:sldId id="258" r:id="rId10"/>
    <p:sldId id="271" r:id="rId11"/>
    <p:sldId id="272" r:id="rId12"/>
    <p:sldId id="259" r:id="rId13"/>
    <p:sldId id="260" r:id="rId14"/>
    <p:sldId id="273" r:id="rId15"/>
    <p:sldId id="274" r:id="rId16"/>
    <p:sldId id="276" r:id="rId17"/>
    <p:sldId id="277" r:id="rId18"/>
    <p:sldId id="275" r:id="rId19"/>
    <p:sldId id="261" r:id="rId20"/>
    <p:sldId id="278" r:id="rId21"/>
    <p:sldId id="279" r:id="rId22"/>
    <p:sldId id="281" r:id="rId23"/>
    <p:sldId id="280" r:id="rId24"/>
    <p:sldId id="262" r:id="rId25"/>
    <p:sldId id="282" r:id="rId26"/>
    <p:sldId id="283" r:id="rId27"/>
    <p:sldId id="263" r:id="rId28"/>
    <p:sldId id="284" r:id="rId29"/>
    <p:sldId id="285" r:id="rId30"/>
    <p:sldId id="287" r:id="rId31"/>
    <p:sldId id="286" r:id="rId32"/>
    <p:sldId id="264" r:id="rId33"/>
    <p:sldId id="289"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208" autoAdjust="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CF539-6C3D-4E91-8490-23FDBA8F1C0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B987C8B-EB4D-407D-9D48-5040817F497A}">
      <dgm:prSet phldrT="[Text]"/>
      <dgm:spPr/>
      <dgm:t>
        <a:bodyPr/>
        <a:lstStyle/>
        <a:p>
          <a:r>
            <a:rPr lang="en-GB" dirty="0"/>
            <a:t>Chemical reactions </a:t>
          </a:r>
          <a:endParaRPr lang="en-US" dirty="0"/>
        </a:p>
      </dgm:t>
    </dgm:pt>
    <dgm:pt modelId="{8DF4DA82-2629-4CC0-8C4B-BA2359218C81}" type="parTrans" cxnId="{C96FAA5A-67F0-4C29-8E6B-85E372BA7C1E}">
      <dgm:prSet/>
      <dgm:spPr/>
      <dgm:t>
        <a:bodyPr/>
        <a:lstStyle/>
        <a:p>
          <a:endParaRPr lang="en-US"/>
        </a:p>
      </dgm:t>
    </dgm:pt>
    <dgm:pt modelId="{EE33B5AA-0F6A-4540-BB8C-359B4748A518}" type="sibTrans" cxnId="{C96FAA5A-67F0-4C29-8E6B-85E372BA7C1E}">
      <dgm:prSet/>
      <dgm:spPr/>
      <dgm:t>
        <a:bodyPr/>
        <a:lstStyle/>
        <a:p>
          <a:endParaRPr lang="en-US"/>
        </a:p>
      </dgm:t>
    </dgm:pt>
    <dgm:pt modelId="{3D5B1B8B-287C-452F-A931-786CEB2DAA9F}">
      <dgm:prSet phldrT="[Text]"/>
      <dgm:spPr/>
      <dgm:t>
        <a:bodyPr/>
        <a:lstStyle/>
        <a:p>
          <a:r>
            <a:rPr lang="en-GB" dirty="0"/>
            <a:t>Exothermic</a:t>
          </a:r>
          <a:endParaRPr lang="en-US" dirty="0"/>
        </a:p>
      </dgm:t>
    </dgm:pt>
    <dgm:pt modelId="{11B16FEB-F36B-44EF-B3ED-E659774E80C3}" type="parTrans" cxnId="{B1A3AF4A-DFD6-4D30-83C3-A3BB24C68F55}">
      <dgm:prSet/>
      <dgm:spPr/>
      <dgm:t>
        <a:bodyPr/>
        <a:lstStyle/>
        <a:p>
          <a:endParaRPr lang="en-US"/>
        </a:p>
      </dgm:t>
    </dgm:pt>
    <dgm:pt modelId="{EC225256-0C71-40EE-94C0-8377641BBC8C}" type="sibTrans" cxnId="{B1A3AF4A-DFD6-4D30-83C3-A3BB24C68F55}">
      <dgm:prSet/>
      <dgm:spPr/>
      <dgm:t>
        <a:bodyPr/>
        <a:lstStyle/>
        <a:p>
          <a:endParaRPr lang="en-US"/>
        </a:p>
      </dgm:t>
    </dgm:pt>
    <dgm:pt modelId="{7E1D350D-2DC6-4390-8950-0D6FD0E6686D}">
      <dgm:prSet phldrT="[Text]"/>
      <dgm:spPr/>
      <dgm:t>
        <a:bodyPr/>
        <a:lstStyle/>
        <a:p>
          <a:r>
            <a:rPr lang="en-GB" dirty="0"/>
            <a:t>Endothermic</a:t>
          </a:r>
          <a:endParaRPr lang="en-US" dirty="0"/>
        </a:p>
      </dgm:t>
    </dgm:pt>
    <dgm:pt modelId="{D409CD20-4898-4550-A268-2820F09A7DCE}" type="parTrans" cxnId="{4BE4E8EF-BE74-41C7-9C43-FDFF5C797D5F}">
      <dgm:prSet/>
      <dgm:spPr/>
      <dgm:t>
        <a:bodyPr/>
        <a:lstStyle/>
        <a:p>
          <a:endParaRPr lang="en-US"/>
        </a:p>
      </dgm:t>
    </dgm:pt>
    <dgm:pt modelId="{8B3446D7-2834-4417-A2A7-3FD850A77CA6}" type="sibTrans" cxnId="{4BE4E8EF-BE74-41C7-9C43-FDFF5C797D5F}">
      <dgm:prSet/>
      <dgm:spPr/>
      <dgm:t>
        <a:bodyPr/>
        <a:lstStyle/>
        <a:p>
          <a:endParaRPr lang="en-US"/>
        </a:p>
      </dgm:t>
    </dgm:pt>
    <dgm:pt modelId="{F827EEC0-D80C-42FA-BC8F-F2FCCE2688C0}" type="pres">
      <dgm:prSet presAssocID="{795CF539-6C3D-4E91-8490-23FDBA8F1C05}" presName="hierChild1" presStyleCnt="0">
        <dgm:presLayoutVars>
          <dgm:orgChart val="1"/>
          <dgm:chPref val="1"/>
          <dgm:dir/>
          <dgm:animOne val="branch"/>
          <dgm:animLvl val="lvl"/>
          <dgm:resizeHandles/>
        </dgm:presLayoutVars>
      </dgm:prSet>
      <dgm:spPr/>
    </dgm:pt>
    <dgm:pt modelId="{81731C6A-5293-4C3E-870D-6805969EC982}" type="pres">
      <dgm:prSet presAssocID="{FB987C8B-EB4D-407D-9D48-5040817F497A}" presName="hierRoot1" presStyleCnt="0">
        <dgm:presLayoutVars>
          <dgm:hierBranch val="init"/>
        </dgm:presLayoutVars>
      </dgm:prSet>
      <dgm:spPr/>
    </dgm:pt>
    <dgm:pt modelId="{687C850E-8135-4AB9-BB9E-0A8086E0D7F4}" type="pres">
      <dgm:prSet presAssocID="{FB987C8B-EB4D-407D-9D48-5040817F497A}" presName="rootComposite1" presStyleCnt="0"/>
      <dgm:spPr/>
    </dgm:pt>
    <dgm:pt modelId="{DEB300DD-CD6A-4D76-B5CB-51912F824D4B}" type="pres">
      <dgm:prSet presAssocID="{FB987C8B-EB4D-407D-9D48-5040817F497A}" presName="rootText1" presStyleLbl="node0" presStyleIdx="0" presStyleCnt="1">
        <dgm:presLayoutVars>
          <dgm:chPref val="3"/>
        </dgm:presLayoutVars>
      </dgm:prSet>
      <dgm:spPr/>
    </dgm:pt>
    <dgm:pt modelId="{3BC419F0-B91A-4E0F-8050-EB231AFFA5D0}" type="pres">
      <dgm:prSet presAssocID="{FB987C8B-EB4D-407D-9D48-5040817F497A}" presName="rootConnector1" presStyleLbl="node1" presStyleIdx="0" presStyleCnt="0"/>
      <dgm:spPr/>
    </dgm:pt>
    <dgm:pt modelId="{0A381B90-2DC9-458F-9394-D21CB7334004}" type="pres">
      <dgm:prSet presAssocID="{FB987C8B-EB4D-407D-9D48-5040817F497A}" presName="hierChild2" presStyleCnt="0"/>
      <dgm:spPr/>
    </dgm:pt>
    <dgm:pt modelId="{4719A5FC-0F2A-4DAD-A524-1B68D1CA1CF0}" type="pres">
      <dgm:prSet presAssocID="{11B16FEB-F36B-44EF-B3ED-E659774E80C3}" presName="Name37" presStyleLbl="parChTrans1D2" presStyleIdx="0" presStyleCnt="2"/>
      <dgm:spPr/>
    </dgm:pt>
    <dgm:pt modelId="{35E3F521-7B58-42D2-A6B2-A6082A9BA840}" type="pres">
      <dgm:prSet presAssocID="{3D5B1B8B-287C-452F-A931-786CEB2DAA9F}" presName="hierRoot2" presStyleCnt="0">
        <dgm:presLayoutVars>
          <dgm:hierBranch val="init"/>
        </dgm:presLayoutVars>
      </dgm:prSet>
      <dgm:spPr/>
    </dgm:pt>
    <dgm:pt modelId="{562856E6-69F3-4144-93B9-F21EA446885C}" type="pres">
      <dgm:prSet presAssocID="{3D5B1B8B-287C-452F-A931-786CEB2DAA9F}" presName="rootComposite" presStyleCnt="0"/>
      <dgm:spPr/>
    </dgm:pt>
    <dgm:pt modelId="{20B9A42B-A929-486F-AEC7-186E0B306303}" type="pres">
      <dgm:prSet presAssocID="{3D5B1B8B-287C-452F-A931-786CEB2DAA9F}" presName="rootText" presStyleLbl="node2" presStyleIdx="0" presStyleCnt="2">
        <dgm:presLayoutVars>
          <dgm:chPref val="3"/>
        </dgm:presLayoutVars>
      </dgm:prSet>
      <dgm:spPr/>
    </dgm:pt>
    <dgm:pt modelId="{47C9CB9F-7A4A-4BFF-8428-827011786CBE}" type="pres">
      <dgm:prSet presAssocID="{3D5B1B8B-287C-452F-A931-786CEB2DAA9F}" presName="rootConnector" presStyleLbl="node2" presStyleIdx="0" presStyleCnt="2"/>
      <dgm:spPr/>
    </dgm:pt>
    <dgm:pt modelId="{2A38A0B6-4396-47CE-B63D-84FA572EFF8C}" type="pres">
      <dgm:prSet presAssocID="{3D5B1B8B-287C-452F-A931-786CEB2DAA9F}" presName="hierChild4" presStyleCnt="0"/>
      <dgm:spPr/>
    </dgm:pt>
    <dgm:pt modelId="{D122F335-5DCD-4710-98DC-E2EA246CE725}" type="pres">
      <dgm:prSet presAssocID="{3D5B1B8B-287C-452F-A931-786CEB2DAA9F}" presName="hierChild5" presStyleCnt="0"/>
      <dgm:spPr/>
    </dgm:pt>
    <dgm:pt modelId="{DBF875E0-CE57-441B-95E4-2D744818A76C}" type="pres">
      <dgm:prSet presAssocID="{D409CD20-4898-4550-A268-2820F09A7DCE}" presName="Name37" presStyleLbl="parChTrans1D2" presStyleIdx="1" presStyleCnt="2"/>
      <dgm:spPr/>
    </dgm:pt>
    <dgm:pt modelId="{6E2F519A-9EA7-40B0-B85A-8603E26021D9}" type="pres">
      <dgm:prSet presAssocID="{7E1D350D-2DC6-4390-8950-0D6FD0E6686D}" presName="hierRoot2" presStyleCnt="0">
        <dgm:presLayoutVars>
          <dgm:hierBranch val="init"/>
        </dgm:presLayoutVars>
      </dgm:prSet>
      <dgm:spPr/>
    </dgm:pt>
    <dgm:pt modelId="{261E4AF7-EBBE-4C5D-90BC-7FEADB928D2A}" type="pres">
      <dgm:prSet presAssocID="{7E1D350D-2DC6-4390-8950-0D6FD0E6686D}" presName="rootComposite" presStyleCnt="0"/>
      <dgm:spPr/>
    </dgm:pt>
    <dgm:pt modelId="{9ACBE2CA-FB61-4860-A6EA-0D8864B0E7A5}" type="pres">
      <dgm:prSet presAssocID="{7E1D350D-2DC6-4390-8950-0D6FD0E6686D}" presName="rootText" presStyleLbl="node2" presStyleIdx="1" presStyleCnt="2">
        <dgm:presLayoutVars>
          <dgm:chPref val="3"/>
        </dgm:presLayoutVars>
      </dgm:prSet>
      <dgm:spPr/>
    </dgm:pt>
    <dgm:pt modelId="{DD982310-77A6-4052-BA49-C9BDDCCE174F}" type="pres">
      <dgm:prSet presAssocID="{7E1D350D-2DC6-4390-8950-0D6FD0E6686D}" presName="rootConnector" presStyleLbl="node2" presStyleIdx="1" presStyleCnt="2"/>
      <dgm:spPr/>
    </dgm:pt>
    <dgm:pt modelId="{3A84704B-66BA-4A57-B44C-9FC485BEB7DB}" type="pres">
      <dgm:prSet presAssocID="{7E1D350D-2DC6-4390-8950-0D6FD0E6686D}" presName="hierChild4" presStyleCnt="0"/>
      <dgm:spPr/>
    </dgm:pt>
    <dgm:pt modelId="{D03DC05B-D5B3-4EC4-9952-448C80F15B0E}" type="pres">
      <dgm:prSet presAssocID="{7E1D350D-2DC6-4390-8950-0D6FD0E6686D}" presName="hierChild5" presStyleCnt="0"/>
      <dgm:spPr/>
    </dgm:pt>
    <dgm:pt modelId="{4DFBB2A6-CB2A-44A4-A2F0-DAE49DADB53D}" type="pres">
      <dgm:prSet presAssocID="{FB987C8B-EB4D-407D-9D48-5040817F497A}" presName="hierChild3" presStyleCnt="0"/>
      <dgm:spPr/>
    </dgm:pt>
  </dgm:ptLst>
  <dgm:cxnLst>
    <dgm:cxn modelId="{7E5D100A-CF59-4AD8-8D55-E76EA0B8F142}" type="presOf" srcId="{795CF539-6C3D-4E91-8490-23FDBA8F1C05}" destId="{F827EEC0-D80C-42FA-BC8F-F2FCCE2688C0}" srcOrd="0" destOrd="0" presId="urn:microsoft.com/office/officeart/2005/8/layout/orgChart1"/>
    <dgm:cxn modelId="{FD347D21-0878-4E50-9948-4D62F8E58AA9}" type="presOf" srcId="{7E1D350D-2DC6-4390-8950-0D6FD0E6686D}" destId="{DD982310-77A6-4052-BA49-C9BDDCCE174F}" srcOrd="1" destOrd="0" presId="urn:microsoft.com/office/officeart/2005/8/layout/orgChart1"/>
    <dgm:cxn modelId="{A871FB23-3B36-4B59-BFA0-4DB731E857D7}" type="presOf" srcId="{11B16FEB-F36B-44EF-B3ED-E659774E80C3}" destId="{4719A5FC-0F2A-4DAD-A524-1B68D1CA1CF0}" srcOrd="0" destOrd="0" presId="urn:microsoft.com/office/officeart/2005/8/layout/orgChart1"/>
    <dgm:cxn modelId="{B1A3AF4A-DFD6-4D30-83C3-A3BB24C68F55}" srcId="{FB987C8B-EB4D-407D-9D48-5040817F497A}" destId="{3D5B1B8B-287C-452F-A931-786CEB2DAA9F}" srcOrd="0" destOrd="0" parTransId="{11B16FEB-F36B-44EF-B3ED-E659774E80C3}" sibTransId="{EC225256-0C71-40EE-94C0-8377641BBC8C}"/>
    <dgm:cxn modelId="{C96FAA5A-67F0-4C29-8E6B-85E372BA7C1E}" srcId="{795CF539-6C3D-4E91-8490-23FDBA8F1C05}" destId="{FB987C8B-EB4D-407D-9D48-5040817F497A}" srcOrd="0" destOrd="0" parTransId="{8DF4DA82-2629-4CC0-8C4B-BA2359218C81}" sibTransId="{EE33B5AA-0F6A-4540-BB8C-359B4748A518}"/>
    <dgm:cxn modelId="{578DBB92-EAD8-41F9-98D6-114CB138D972}" type="presOf" srcId="{3D5B1B8B-287C-452F-A931-786CEB2DAA9F}" destId="{20B9A42B-A929-486F-AEC7-186E0B306303}" srcOrd="0" destOrd="0" presId="urn:microsoft.com/office/officeart/2005/8/layout/orgChart1"/>
    <dgm:cxn modelId="{006B1EA2-8CFE-4784-8DA0-F79B74BFBD63}" type="presOf" srcId="{FB987C8B-EB4D-407D-9D48-5040817F497A}" destId="{3BC419F0-B91A-4E0F-8050-EB231AFFA5D0}" srcOrd="1" destOrd="0" presId="urn:microsoft.com/office/officeart/2005/8/layout/orgChart1"/>
    <dgm:cxn modelId="{4FC320AD-B493-40C1-976A-DC1CE816AAD3}" type="presOf" srcId="{7E1D350D-2DC6-4390-8950-0D6FD0E6686D}" destId="{9ACBE2CA-FB61-4860-A6EA-0D8864B0E7A5}" srcOrd="0" destOrd="0" presId="urn:microsoft.com/office/officeart/2005/8/layout/orgChart1"/>
    <dgm:cxn modelId="{AFDF0BCC-3415-4462-A919-2D6C33C00F54}" type="presOf" srcId="{FB987C8B-EB4D-407D-9D48-5040817F497A}" destId="{DEB300DD-CD6A-4D76-B5CB-51912F824D4B}" srcOrd="0" destOrd="0" presId="urn:microsoft.com/office/officeart/2005/8/layout/orgChart1"/>
    <dgm:cxn modelId="{2C8410CD-225A-44A4-9E1C-678747F4CC04}" type="presOf" srcId="{D409CD20-4898-4550-A268-2820F09A7DCE}" destId="{DBF875E0-CE57-441B-95E4-2D744818A76C}" srcOrd="0" destOrd="0" presId="urn:microsoft.com/office/officeart/2005/8/layout/orgChart1"/>
    <dgm:cxn modelId="{4BE4E8EF-BE74-41C7-9C43-FDFF5C797D5F}" srcId="{FB987C8B-EB4D-407D-9D48-5040817F497A}" destId="{7E1D350D-2DC6-4390-8950-0D6FD0E6686D}" srcOrd="1" destOrd="0" parTransId="{D409CD20-4898-4550-A268-2820F09A7DCE}" sibTransId="{8B3446D7-2834-4417-A2A7-3FD850A77CA6}"/>
    <dgm:cxn modelId="{5591ABFD-1EF6-4E8A-B705-C50E23226B03}" type="presOf" srcId="{3D5B1B8B-287C-452F-A931-786CEB2DAA9F}" destId="{47C9CB9F-7A4A-4BFF-8428-827011786CBE}" srcOrd="1" destOrd="0" presId="urn:microsoft.com/office/officeart/2005/8/layout/orgChart1"/>
    <dgm:cxn modelId="{90A8C743-50D5-4CF7-9E20-E37FB532597E}" type="presParOf" srcId="{F827EEC0-D80C-42FA-BC8F-F2FCCE2688C0}" destId="{81731C6A-5293-4C3E-870D-6805969EC982}" srcOrd="0" destOrd="0" presId="urn:microsoft.com/office/officeart/2005/8/layout/orgChart1"/>
    <dgm:cxn modelId="{3C217BD8-C903-4752-B50C-28F82C5777DF}" type="presParOf" srcId="{81731C6A-5293-4C3E-870D-6805969EC982}" destId="{687C850E-8135-4AB9-BB9E-0A8086E0D7F4}" srcOrd="0" destOrd="0" presId="urn:microsoft.com/office/officeart/2005/8/layout/orgChart1"/>
    <dgm:cxn modelId="{912097E2-992D-4B22-90DF-1D8A4E9D91EE}" type="presParOf" srcId="{687C850E-8135-4AB9-BB9E-0A8086E0D7F4}" destId="{DEB300DD-CD6A-4D76-B5CB-51912F824D4B}" srcOrd="0" destOrd="0" presId="urn:microsoft.com/office/officeart/2005/8/layout/orgChart1"/>
    <dgm:cxn modelId="{F1FCA701-D0DF-4FDA-BF86-D28F2C6B5810}" type="presParOf" srcId="{687C850E-8135-4AB9-BB9E-0A8086E0D7F4}" destId="{3BC419F0-B91A-4E0F-8050-EB231AFFA5D0}" srcOrd="1" destOrd="0" presId="urn:microsoft.com/office/officeart/2005/8/layout/orgChart1"/>
    <dgm:cxn modelId="{9D788235-2775-4341-9CAF-4B63BDE3F50E}" type="presParOf" srcId="{81731C6A-5293-4C3E-870D-6805969EC982}" destId="{0A381B90-2DC9-458F-9394-D21CB7334004}" srcOrd="1" destOrd="0" presId="urn:microsoft.com/office/officeart/2005/8/layout/orgChart1"/>
    <dgm:cxn modelId="{50573DC8-B529-44D5-A271-8CE9FBFD15EF}" type="presParOf" srcId="{0A381B90-2DC9-458F-9394-D21CB7334004}" destId="{4719A5FC-0F2A-4DAD-A524-1B68D1CA1CF0}" srcOrd="0" destOrd="0" presId="urn:microsoft.com/office/officeart/2005/8/layout/orgChart1"/>
    <dgm:cxn modelId="{66C573F4-99FF-488F-A1F2-6EFB56E04B4E}" type="presParOf" srcId="{0A381B90-2DC9-458F-9394-D21CB7334004}" destId="{35E3F521-7B58-42D2-A6B2-A6082A9BA840}" srcOrd="1" destOrd="0" presId="urn:microsoft.com/office/officeart/2005/8/layout/orgChart1"/>
    <dgm:cxn modelId="{F2C40C13-934B-42D1-9ECA-AFAE01FD6702}" type="presParOf" srcId="{35E3F521-7B58-42D2-A6B2-A6082A9BA840}" destId="{562856E6-69F3-4144-93B9-F21EA446885C}" srcOrd="0" destOrd="0" presId="urn:microsoft.com/office/officeart/2005/8/layout/orgChart1"/>
    <dgm:cxn modelId="{55E0A13B-3CB7-4CC8-B779-13A99F1FBDCF}" type="presParOf" srcId="{562856E6-69F3-4144-93B9-F21EA446885C}" destId="{20B9A42B-A929-486F-AEC7-186E0B306303}" srcOrd="0" destOrd="0" presId="urn:microsoft.com/office/officeart/2005/8/layout/orgChart1"/>
    <dgm:cxn modelId="{1C2260C7-B2AA-46BA-BB1E-8698117E16CF}" type="presParOf" srcId="{562856E6-69F3-4144-93B9-F21EA446885C}" destId="{47C9CB9F-7A4A-4BFF-8428-827011786CBE}" srcOrd="1" destOrd="0" presId="urn:microsoft.com/office/officeart/2005/8/layout/orgChart1"/>
    <dgm:cxn modelId="{2D30005E-3D6C-4729-B48F-90478DBF13D2}" type="presParOf" srcId="{35E3F521-7B58-42D2-A6B2-A6082A9BA840}" destId="{2A38A0B6-4396-47CE-B63D-84FA572EFF8C}" srcOrd="1" destOrd="0" presId="urn:microsoft.com/office/officeart/2005/8/layout/orgChart1"/>
    <dgm:cxn modelId="{BF25AF5A-A490-4ED2-8C2F-BC3A522CD009}" type="presParOf" srcId="{35E3F521-7B58-42D2-A6B2-A6082A9BA840}" destId="{D122F335-5DCD-4710-98DC-E2EA246CE725}" srcOrd="2" destOrd="0" presId="urn:microsoft.com/office/officeart/2005/8/layout/orgChart1"/>
    <dgm:cxn modelId="{8A5BD59A-19ED-4869-9CDC-E5B76EA742BA}" type="presParOf" srcId="{0A381B90-2DC9-458F-9394-D21CB7334004}" destId="{DBF875E0-CE57-441B-95E4-2D744818A76C}" srcOrd="2" destOrd="0" presId="urn:microsoft.com/office/officeart/2005/8/layout/orgChart1"/>
    <dgm:cxn modelId="{6D1B4BC0-0E29-4CD7-AE8F-B41B04911B10}" type="presParOf" srcId="{0A381B90-2DC9-458F-9394-D21CB7334004}" destId="{6E2F519A-9EA7-40B0-B85A-8603E26021D9}" srcOrd="3" destOrd="0" presId="urn:microsoft.com/office/officeart/2005/8/layout/orgChart1"/>
    <dgm:cxn modelId="{6739DC27-59F8-4FE3-BC9B-CBA80DCA8F4B}" type="presParOf" srcId="{6E2F519A-9EA7-40B0-B85A-8603E26021D9}" destId="{261E4AF7-EBBE-4C5D-90BC-7FEADB928D2A}" srcOrd="0" destOrd="0" presId="urn:microsoft.com/office/officeart/2005/8/layout/orgChart1"/>
    <dgm:cxn modelId="{B047EA7F-98F7-4B68-BBD5-30DED16450DF}" type="presParOf" srcId="{261E4AF7-EBBE-4C5D-90BC-7FEADB928D2A}" destId="{9ACBE2CA-FB61-4860-A6EA-0D8864B0E7A5}" srcOrd="0" destOrd="0" presId="urn:microsoft.com/office/officeart/2005/8/layout/orgChart1"/>
    <dgm:cxn modelId="{59ED49FF-5101-47EB-A19B-735D4F2E4F79}" type="presParOf" srcId="{261E4AF7-EBBE-4C5D-90BC-7FEADB928D2A}" destId="{DD982310-77A6-4052-BA49-C9BDDCCE174F}" srcOrd="1" destOrd="0" presId="urn:microsoft.com/office/officeart/2005/8/layout/orgChart1"/>
    <dgm:cxn modelId="{30CDD4C0-22EA-4674-96F7-96F86A112008}" type="presParOf" srcId="{6E2F519A-9EA7-40B0-B85A-8603E26021D9}" destId="{3A84704B-66BA-4A57-B44C-9FC485BEB7DB}" srcOrd="1" destOrd="0" presId="urn:microsoft.com/office/officeart/2005/8/layout/orgChart1"/>
    <dgm:cxn modelId="{3DC4C963-7681-4F1F-9358-D2FAD7DB043B}" type="presParOf" srcId="{6E2F519A-9EA7-40B0-B85A-8603E26021D9}" destId="{D03DC05B-D5B3-4EC4-9952-448C80F15B0E}" srcOrd="2" destOrd="0" presId="urn:microsoft.com/office/officeart/2005/8/layout/orgChart1"/>
    <dgm:cxn modelId="{7FA917DC-1580-4745-A9D9-6578243E4C85}" type="presParOf" srcId="{81731C6A-5293-4C3E-870D-6805969EC982}" destId="{4DFBB2A6-CB2A-44A4-A2F0-DAE49DADB53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875E0-CE57-441B-95E4-2D744818A76C}">
      <dsp:nvSpPr>
        <dsp:cNvPr id="0" name=""/>
        <dsp:cNvSpPr/>
      </dsp:nvSpPr>
      <dsp:spPr>
        <a:xfrm>
          <a:off x="4567936" y="1418888"/>
          <a:ext cx="1715443" cy="595443"/>
        </a:xfrm>
        <a:custGeom>
          <a:avLst/>
          <a:gdLst/>
          <a:ahLst/>
          <a:cxnLst/>
          <a:rect l="0" t="0" r="0" b="0"/>
          <a:pathLst>
            <a:path>
              <a:moveTo>
                <a:pt x="0" y="0"/>
              </a:moveTo>
              <a:lnTo>
                <a:pt x="0" y="297721"/>
              </a:lnTo>
              <a:lnTo>
                <a:pt x="1715443" y="297721"/>
              </a:lnTo>
              <a:lnTo>
                <a:pt x="1715443" y="5954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19A5FC-0F2A-4DAD-A524-1B68D1CA1CF0}">
      <dsp:nvSpPr>
        <dsp:cNvPr id="0" name=""/>
        <dsp:cNvSpPr/>
      </dsp:nvSpPr>
      <dsp:spPr>
        <a:xfrm>
          <a:off x="2852492" y="1418888"/>
          <a:ext cx="1715443" cy="595443"/>
        </a:xfrm>
        <a:custGeom>
          <a:avLst/>
          <a:gdLst/>
          <a:ahLst/>
          <a:cxnLst/>
          <a:rect l="0" t="0" r="0" b="0"/>
          <a:pathLst>
            <a:path>
              <a:moveTo>
                <a:pt x="1715443" y="0"/>
              </a:moveTo>
              <a:lnTo>
                <a:pt x="1715443" y="297721"/>
              </a:lnTo>
              <a:lnTo>
                <a:pt x="0" y="297721"/>
              </a:lnTo>
              <a:lnTo>
                <a:pt x="0" y="5954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B300DD-CD6A-4D76-B5CB-51912F824D4B}">
      <dsp:nvSpPr>
        <dsp:cNvPr id="0" name=""/>
        <dsp:cNvSpPr/>
      </dsp:nvSpPr>
      <dsp:spPr>
        <a:xfrm>
          <a:off x="3150214" y="1167"/>
          <a:ext cx="2835443" cy="14177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GB" sz="4500" kern="1200" dirty="0"/>
            <a:t>Chemical reactions </a:t>
          </a:r>
          <a:endParaRPr lang="en-US" sz="4500" kern="1200" dirty="0"/>
        </a:p>
      </dsp:txBody>
      <dsp:txXfrm>
        <a:off x="3150214" y="1167"/>
        <a:ext cx="2835443" cy="1417721"/>
      </dsp:txXfrm>
    </dsp:sp>
    <dsp:sp modelId="{20B9A42B-A929-486F-AEC7-186E0B306303}">
      <dsp:nvSpPr>
        <dsp:cNvPr id="0" name=""/>
        <dsp:cNvSpPr/>
      </dsp:nvSpPr>
      <dsp:spPr>
        <a:xfrm>
          <a:off x="1434770" y="2014332"/>
          <a:ext cx="2835443" cy="14177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GB" sz="4500" kern="1200" dirty="0"/>
            <a:t>Exothermic</a:t>
          </a:r>
          <a:endParaRPr lang="en-US" sz="4500" kern="1200" dirty="0"/>
        </a:p>
      </dsp:txBody>
      <dsp:txXfrm>
        <a:off x="1434770" y="2014332"/>
        <a:ext cx="2835443" cy="1417721"/>
      </dsp:txXfrm>
    </dsp:sp>
    <dsp:sp modelId="{9ACBE2CA-FB61-4860-A6EA-0D8864B0E7A5}">
      <dsp:nvSpPr>
        <dsp:cNvPr id="0" name=""/>
        <dsp:cNvSpPr/>
      </dsp:nvSpPr>
      <dsp:spPr>
        <a:xfrm>
          <a:off x="4865657" y="2014332"/>
          <a:ext cx="2835443" cy="141772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GB" sz="4500" kern="1200" dirty="0"/>
            <a:t>Endothermic</a:t>
          </a:r>
          <a:endParaRPr lang="en-US" sz="4500" kern="1200" dirty="0"/>
        </a:p>
      </dsp:txBody>
      <dsp:txXfrm>
        <a:off x="4865657" y="2014332"/>
        <a:ext cx="2835443" cy="141772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28A85-6D4A-45D1-AA1B-60F6C729FD7E}"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A9D65-9FA7-4A0D-A81C-5C5A9494F013}" type="slidenum">
              <a:rPr lang="en-US" smtClean="0"/>
              <a:t>‹#›</a:t>
            </a:fld>
            <a:endParaRPr lang="en-US"/>
          </a:p>
        </p:txBody>
      </p:sp>
    </p:spTree>
    <p:extLst>
      <p:ext uri="{BB962C8B-B14F-4D97-AF65-F5344CB8AC3E}">
        <p14:creationId xmlns:p14="http://schemas.microsoft.com/office/powerpoint/2010/main" val="219540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3A9D65-9FA7-4A0D-A81C-5C5A9494F013}" type="slidenum">
              <a:rPr lang="en-US" smtClean="0"/>
              <a:t>32</a:t>
            </a:fld>
            <a:endParaRPr lang="en-US"/>
          </a:p>
        </p:txBody>
      </p:sp>
    </p:spTree>
    <p:extLst>
      <p:ext uri="{BB962C8B-B14F-4D97-AF65-F5344CB8AC3E}">
        <p14:creationId xmlns:p14="http://schemas.microsoft.com/office/powerpoint/2010/main" val="95729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0BFE-5ED0-49FC-B8C5-E24FAE3E76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488DBD-DC2A-48C9-92AB-DF8A73821A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3B3F9E-367C-49D8-97D0-66D4C319B444}"/>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5" name="Footer Placeholder 4">
            <a:extLst>
              <a:ext uri="{FF2B5EF4-FFF2-40B4-BE49-F238E27FC236}">
                <a16:creationId xmlns:a16="http://schemas.microsoft.com/office/drawing/2014/main" id="{A72AA737-9BE7-475A-A145-E8FCE368F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95143-60F4-4906-B66D-09FAD4DDB5AD}"/>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391258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09AD-1E07-419B-B98F-0843DB245E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2F5364-8578-43CF-9F7F-D4A704E08A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218819-8FDC-423B-9F6E-BEDA9B6211D1}"/>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5" name="Footer Placeholder 4">
            <a:extLst>
              <a:ext uri="{FF2B5EF4-FFF2-40B4-BE49-F238E27FC236}">
                <a16:creationId xmlns:a16="http://schemas.microsoft.com/office/drawing/2014/main" id="{B69197DE-7DAD-49C6-8D32-A7F0BA392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474E0-86C8-4352-902E-D08309E244BF}"/>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146568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9759F-C9A4-425E-97E7-F2553F5A29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FF09B-8AF9-4646-8DCF-F16F41CFC0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A93-0824-47DA-BD26-984918173C3B}"/>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5" name="Footer Placeholder 4">
            <a:extLst>
              <a:ext uri="{FF2B5EF4-FFF2-40B4-BE49-F238E27FC236}">
                <a16:creationId xmlns:a16="http://schemas.microsoft.com/office/drawing/2014/main" id="{22808A2C-D94E-431D-972A-B50F811EF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59356-FB3C-4BFD-B7F4-A56005224716}"/>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90325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3BF1C71-3881-4097-A3E3-33DDF6DA34C7}"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34977-EA97-43F7-8D67-0FB5B1AE237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224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BF1C71-3881-4097-A3E3-33DDF6DA34C7}"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34977-EA97-43F7-8D67-0FB5B1AE2374}" type="slidenum">
              <a:rPr lang="en-US" smtClean="0"/>
              <a:t>‹#›</a:t>
            </a:fld>
            <a:endParaRPr lang="en-US"/>
          </a:p>
        </p:txBody>
      </p:sp>
    </p:spTree>
    <p:extLst>
      <p:ext uri="{BB962C8B-B14F-4D97-AF65-F5344CB8AC3E}">
        <p14:creationId xmlns:p14="http://schemas.microsoft.com/office/powerpoint/2010/main" val="3642985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BF1C71-3881-4097-A3E3-33DDF6DA34C7}"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34977-EA97-43F7-8D67-0FB5B1AE237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541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BF1C71-3881-4097-A3E3-33DDF6DA34C7}"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34977-EA97-43F7-8D67-0FB5B1AE2374}" type="slidenum">
              <a:rPr lang="en-US" smtClean="0"/>
              <a:t>‹#›</a:t>
            </a:fld>
            <a:endParaRPr lang="en-US"/>
          </a:p>
        </p:txBody>
      </p:sp>
    </p:spTree>
    <p:extLst>
      <p:ext uri="{BB962C8B-B14F-4D97-AF65-F5344CB8AC3E}">
        <p14:creationId xmlns:p14="http://schemas.microsoft.com/office/powerpoint/2010/main" val="263039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BF1C71-3881-4097-A3E3-33DDF6DA34C7}" type="datetimeFigureOut">
              <a:rPr lang="en-US" smtClean="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D34977-EA97-43F7-8D67-0FB5B1AE2374}" type="slidenum">
              <a:rPr lang="en-US" smtClean="0"/>
              <a:t>‹#›</a:t>
            </a:fld>
            <a:endParaRPr lang="en-US"/>
          </a:p>
        </p:txBody>
      </p:sp>
    </p:spTree>
    <p:extLst>
      <p:ext uri="{BB962C8B-B14F-4D97-AF65-F5344CB8AC3E}">
        <p14:creationId xmlns:p14="http://schemas.microsoft.com/office/powerpoint/2010/main" val="288797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BF1C71-3881-4097-A3E3-33DDF6DA34C7}"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D34977-EA97-43F7-8D67-0FB5B1AE2374}" type="slidenum">
              <a:rPr lang="en-US" smtClean="0"/>
              <a:t>‹#›</a:t>
            </a:fld>
            <a:endParaRPr lang="en-US"/>
          </a:p>
        </p:txBody>
      </p:sp>
    </p:spTree>
    <p:extLst>
      <p:ext uri="{BB962C8B-B14F-4D97-AF65-F5344CB8AC3E}">
        <p14:creationId xmlns:p14="http://schemas.microsoft.com/office/powerpoint/2010/main" val="2210604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F1C71-3881-4097-A3E3-33DDF6DA34C7}"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D34977-EA97-43F7-8D67-0FB5B1AE2374}" type="slidenum">
              <a:rPr lang="en-US" smtClean="0"/>
              <a:t>‹#›</a:t>
            </a:fld>
            <a:endParaRPr lang="en-US"/>
          </a:p>
        </p:txBody>
      </p:sp>
    </p:spTree>
    <p:extLst>
      <p:ext uri="{BB962C8B-B14F-4D97-AF65-F5344CB8AC3E}">
        <p14:creationId xmlns:p14="http://schemas.microsoft.com/office/powerpoint/2010/main" val="246505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F1C71-3881-4097-A3E3-33DDF6DA34C7}"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34977-EA97-43F7-8D67-0FB5B1AE2374}" type="slidenum">
              <a:rPr lang="en-US" smtClean="0"/>
              <a:t>‹#›</a:t>
            </a:fld>
            <a:endParaRPr lang="en-US"/>
          </a:p>
        </p:txBody>
      </p:sp>
    </p:spTree>
    <p:extLst>
      <p:ext uri="{BB962C8B-B14F-4D97-AF65-F5344CB8AC3E}">
        <p14:creationId xmlns:p14="http://schemas.microsoft.com/office/powerpoint/2010/main" val="430153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3F5F-2815-4C0E-9942-20F2731AB9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FD67B-3BF4-461D-87C9-6A0D79656D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5AE13-DC52-49A5-9D5F-ED44729017DB}"/>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5" name="Footer Placeholder 4">
            <a:extLst>
              <a:ext uri="{FF2B5EF4-FFF2-40B4-BE49-F238E27FC236}">
                <a16:creationId xmlns:a16="http://schemas.microsoft.com/office/drawing/2014/main" id="{E81B4959-A2AC-4F6E-AB14-8748E4DF4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8C5E-E3CF-40FE-982C-E430151B2CD7}"/>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672753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BF1C71-3881-4097-A3E3-33DDF6DA34C7}"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34977-EA97-43F7-8D67-0FB5B1AE237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726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BF1C71-3881-4097-A3E3-33DDF6DA34C7}"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34977-EA97-43F7-8D67-0FB5B1AE2374}" type="slidenum">
              <a:rPr lang="en-US" smtClean="0"/>
              <a:t>‹#›</a:t>
            </a:fld>
            <a:endParaRPr lang="en-US"/>
          </a:p>
        </p:txBody>
      </p:sp>
    </p:spTree>
    <p:extLst>
      <p:ext uri="{BB962C8B-B14F-4D97-AF65-F5344CB8AC3E}">
        <p14:creationId xmlns:p14="http://schemas.microsoft.com/office/powerpoint/2010/main" val="1904613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BF1C71-3881-4097-A3E3-33DDF6DA34C7}"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34977-EA97-43F7-8D67-0FB5B1AE2374}"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222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85A4-54A4-4DD7-95E4-639B6880C7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CC336B-2277-45E0-ACF3-1922492733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7E706D-6F4A-43CF-B397-9733F2A1E99F}"/>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5" name="Footer Placeholder 4">
            <a:extLst>
              <a:ext uri="{FF2B5EF4-FFF2-40B4-BE49-F238E27FC236}">
                <a16:creationId xmlns:a16="http://schemas.microsoft.com/office/drawing/2014/main" id="{D5AA4837-49BE-4C07-AE88-00DC6B461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2AB63-6448-4ED7-8BE0-619A1E807A89}"/>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14140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BB90-90BB-408D-B9D3-6EF8038E0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FEB73-E915-4E0D-8A0B-26D7BF7022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86FAA1-719E-442E-AC37-E09E15230E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DCAEE0-1984-47CB-8AFE-EFDC3EF5277A}"/>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6" name="Footer Placeholder 5">
            <a:extLst>
              <a:ext uri="{FF2B5EF4-FFF2-40B4-BE49-F238E27FC236}">
                <a16:creationId xmlns:a16="http://schemas.microsoft.com/office/drawing/2014/main" id="{E38271C7-8BF6-4CE6-8303-803BB4290F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D9FE5-88EB-48C7-9310-05739D7261F1}"/>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2480252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3D8E-D6D8-4B5C-9BB1-CFC8ECE624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35D201-633E-41AC-9560-269AE2499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083E43-8283-420C-8152-D5C2E6F5ED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2A87D2-9A75-4CDD-AE77-42EB346EA8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79BF4C-4E49-4CE5-8E35-A461218991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B2A4DE-79FE-43AF-8BCE-115C93363109}"/>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8" name="Footer Placeholder 7">
            <a:extLst>
              <a:ext uri="{FF2B5EF4-FFF2-40B4-BE49-F238E27FC236}">
                <a16:creationId xmlns:a16="http://schemas.microsoft.com/office/drawing/2014/main" id="{85CA9A4A-1D27-4E77-8984-3EA9EB907B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0648B8-3ADE-4C91-AD33-E6F87457C8BB}"/>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260552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8702-47C4-467D-8DA6-29401F4A2B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C7693-0AF0-4B2A-B6EB-2034F392DAC4}"/>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4" name="Footer Placeholder 3">
            <a:extLst>
              <a:ext uri="{FF2B5EF4-FFF2-40B4-BE49-F238E27FC236}">
                <a16:creationId xmlns:a16="http://schemas.microsoft.com/office/drawing/2014/main" id="{35166225-9975-4AED-8888-5481700ABD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92062-0059-4839-8641-A0DAC0B4AE89}"/>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120250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13B3FC-FFDC-423E-A718-F982F8264CA8}"/>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3" name="Footer Placeholder 2">
            <a:extLst>
              <a:ext uri="{FF2B5EF4-FFF2-40B4-BE49-F238E27FC236}">
                <a16:creationId xmlns:a16="http://schemas.microsoft.com/office/drawing/2014/main" id="{26155E54-CD49-4366-9EC8-E4E20A7143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659EB8-8943-499C-891E-E8F7F63CEB01}"/>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3815676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22EF-96E4-4491-BA90-E8DB63FB7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5D41E9-0FCD-4F10-8A47-62345C1EED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C1A8EB-B68E-4E2D-A05E-5B8373DA4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4701EF-0536-497E-8E29-D14A711703A7}"/>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6" name="Footer Placeholder 5">
            <a:extLst>
              <a:ext uri="{FF2B5EF4-FFF2-40B4-BE49-F238E27FC236}">
                <a16:creationId xmlns:a16="http://schemas.microsoft.com/office/drawing/2014/main" id="{58C9365F-12BD-4728-A9C4-A3A0138A1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66EB8-1A72-4E17-8FFD-16031FAED48B}"/>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3045564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FD07E-B187-4B2A-8061-837FAB9C2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A5569D-FB49-49EF-AC41-9CD292347B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CE2B14-2FF0-45FC-9A0C-00A1966E8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0F45B3-D936-4919-AF33-6FF5AE9EC574}"/>
              </a:ext>
            </a:extLst>
          </p:cNvPr>
          <p:cNvSpPr>
            <a:spLocks noGrp="1"/>
          </p:cNvSpPr>
          <p:nvPr>
            <p:ph type="dt" sz="half" idx="10"/>
          </p:nvPr>
        </p:nvSpPr>
        <p:spPr/>
        <p:txBody>
          <a:bodyPr/>
          <a:lstStyle/>
          <a:p>
            <a:fld id="{66BC3DF6-F3C3-4C13-BD77-5B08555866E6}" type="datetimeFigureOut">
              <a:rPr lang="en-US" smtClean="0"/>
              <a:t>3/5/2026</a:t>
            </a:fld>
            <a:endParaRPr lang="en-US"/>
          </a:p>
        </p:txBody>
      </p:sp>
      <p:sp>
        <p:nvSpPr>
          <p:cNvPr id="6" name="Footer Placeholder 5">
            <a:extLst>
              <a:ext uri="{FF2B5EF4-FFF2-40B4-BE49-F238E27FC236}">
                <a16:creationId xmlns:a16="http://schemas.microsoft.com/office/drawing/2014/main" id="{63E76E15-6840-4554-B312-C82FB9494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993ED-C820-43D9-989C-B6B9533A2A0A}"/>
              </a:ext>
            </a:extLst>
          </p:cNvPr>
          <p:cNvSpPr>
            <a:spLocks noGrp="1"/>
          </p:cNvSpPr>
          <p:nvPr>
            <p:ph type="sldNum" sz="quarter" idx="12"/>
          </p:nvPr>
        </p:nvSpPr>
        <p:spPr/>
        <p:txBody>
          <a:bodyPr/>
          <a:lstStyle/>
          <a:p>
            <a:fld id="{1CCCC8D5-5164-4CBF-B666-69AC018FDF50}" type="slidenum">
              <a:rPr lang="en-US" smtClean="0"/>
              <a:t>‹#›</a:t>
            </a:fld>
            <a:endParaRPr lang="en-US"/>
          </a:p>
        </p:txBody>
      </p:sp>
    </p:spTree>
    <p:extLst>
      <p:ext uri="{BB962C8B-B14F-4D97-AF65-F5344CB8AC3E}">
        <p14:creationId xmlns:p14="http://schemas.microsoft.com/office/powerpoint/2010/main" val="206080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8089D-484E-453C-8FF7-77D3C04207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921894-12FE-4212-BAC5-354B52483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891C6-8AD6-485C-ACDA-4638A3EB1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C3DF6-F3C3-4C13-BD77-5B08555866E6}" type="datetimeFigureOut">
              <a:rPr lang="en-US" smtClean="0"/>
              <a:t>3/5/2026</a:t>
            </a:fld>
            <a:endParaRPr lang="en-US"/>
          </a:p>
        </p:txBody>
      </p:sp>
      <p:sp>
        <p:nvSpPr>
          <p:cNvPr id="5" name="Footer Placeholder 4">
            <a:extLst>
              <a:ext uri="{FF2B5EF4-FFF2-40B4-BE49-F238E27FC236}">
                <a16:creationId xmlns:a16="http://schemas.microsoft.com/office/drawing/2014/main" id="{937443B2-EDE7-44C1-9370-2D38132FF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19FAD-3213-4BA9-A6AA-4319DD0F4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CC8D5-5164-4CBF-B666-69AC018FDF50}" type="slidenum">
              <a:rPr lang="en-US" smtClean="0"/>
              <a:t>‹#›</a:t>
            </a:fld>
            <a:endParaRPr lang="en-US"/>
          </a:p>
        </p:txBody>
      </p:sp>
    </p:spTree>
    <p:extLst>
      <p:ext uri="{BB962C8B-B14F-4D97-AF65-F5344CB8AC3E}">
        <p14:creationId xmlns:p14="http://schemas.microsoft.com/office/powerpoint/2010/main" val="1969218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3BF1C71-3881-4097-A3E3-33DDF6DA34C7}" type="datetimeFigureOut">
              <a:rPr lang="en-US" smtClean="0"/>
              <a:t>3/5/2026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5D34977-EA97-43F7-8D67-0FB5B1AE2374}"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177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13.xml"/><Relationship Id="rId4" Type="http://schemas.openxmlformats.org/officeDocument/2006/relationships/image" Target="../media/image32.gif"/></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image" Target="../media/image3.gif"/><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hyperlink" Target="https://www.savvasrealize.com/content/viewer/standalone/loader/view/737d48f2-b951-386e-b0f3-d5092635a84a/25/nonscorable?programId=bf73cedf-0847-39d6-b148-6f7b92117c87&amp;programVersion=23&amp;containerId=6b87fedd-0e1f-3a59-a26b-91b35281e7b6&amp;containerVersion=24&amp;backUrl=https:%2F%2Fwww.savvasrealize.com%2Fdashboard%2Fprogram%2Fbf73cedf-0847-39d6-b148-6f7b92117c87%2F23%2Ftier%2Fbd61f287-3c17-3b30-9259-a22187fbacd1%2F24%2Flesson%2F6b87fedd-0e1f-3a59-a26b-91b35281e7b6%2F24&amp;locale=en&amp;programName=Elevate%20Science%20Course%203&amp;rootProgramId=bf73cedf-0847-39d6-b148-6f7b92117c87"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AE91-0D46-42F7-A228-7000B21F40D6}"/>
              </a:ext>
            </a:extLst>
          </p:cNvPr>
          <p:cNvSpPr>
            <a:spLocks noGrp="1"/>
          </p:cNvSpPr>
          <p:nvPr>
            <p:ph type="ctrTitle"/>
          </p:nvPr>
        </p:nvSpPr>
        <p:spPr/>
        <p:txBody>
          <a:bodyPr>
            <a:normAutofit fontScale="90000"/>
          </a:bodyPr>
          <a:lstStyle/>
          <a:p>
            <a:pPr algn="ctr"/>
            <a:r>
              <a:rPr lang="en-GB" sz="7200" b="1" dirty="0"/>
              <a:t>Lesson 2</a:t>
            </a:r>
            <a:br>
              <a:rPr lang="en-GB" sz="7200" b="1" dirty="0"/>
            </a:br>
            <a:r>
              <a:rPr lang="en-GB" sz="7200" b="1" dirty="0"/>
              <a:t>Chemical Change</a:t>
            </a:r>
            <a:endParaRPr lang="en-US" sz="7200" b="1" dirty="0"/>
          </a:p>
        </p:txBody>
      </p:sp>
      <p:sp>
        <p:nvSpPr>
          <p:cNvPr id="3" name="Subtitle 2">
            <a:extLst>
              <a:ext uri="{FF2B5EF4-FFF2-40B4-BE49-F238E27FC236}">
                <a16:creationId xmlns:a16="http://schemas.microsoft.com/office/drawing/2014/main" id="{18D9A2E5-8769-4DD1-A9B2-764C425F68D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9433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20B6E-385C-4C17-9E28-6D241F19A500}"/>
              </a:ext>
            </a:extLst>
          </p:cNvPr>
          <p:cNvSpPr>
            <a:spLocks noGrp="1"/>
          </p:cNvSpPr>
          <p:nvPr>
            <p:ph idx="1"/>
          </p:nvPr>
        </p:nvSpPr>
        <p:spPr>
          <a:xfrm>
            <a:off x="1024128" y="365760"/>
            <a:ext cx="9720073" cy="5943600"/>
          </a:xfrm>
        </p:spPr>
        <p:txBody>
          <a:bodyPr>
            <a:normAutofit/>
          </a:bodyPr>
          <a:lstStyle/>
          <a:p>
            <a:pPr marL="0" indent="0">
              <a:buNone/>
            </a:pPr>
            <a:r>
              <a:rPr lang="en-US" sz="2400" b="1" dirty="0">
                <a:effectLst/>
                <a:latin typeface="ArialMT"/>
                <a:ea typeface="Malgun Gothic" panose="020B0503020000020004" pitchFamily="34" charset="-127"/>
                <a:cs typeface="Arial" panose="020B0604020202020204" pitchFamily="34" charset="0"/>
              </a:rPr>
              <a:t>It reacts with oxygen in the air to produce magnesium oxide, a white solid. </a:t>
            </a:r>
          </a:p>
          <a:p>
            <a:pPr marL="0" indent="0">
              <a:buNone/>
            </a:pPr>
            <a:r>
              <a:rPr lang="en-US" sz="2400" b="1" dirty="0">
                <a:effectLst/>
                <a:latin typeface="ArialMT"/>
                <a:ea typeface="Malgun Gothic" panose="020B0503020000020004" pitchFamily="34" charset="-127"/>
                <a:cs typeface="Arial" panose="020B0604020202020204" pitchFamily="34" charset="0"/>
              </a:rPr>
              <a:t>Here is what happens to the atoms during the chemical reaction.</a:t>
            </a:r>
          </a:p>
          <a:p>
            <a:pPr marL="0" indent="0">
              <a:buNone/>
            </a:pPr>
            <a:endParaRPr lang="en-US" sz="2400" b="1" dirty="0">
              <a:effectLst/>
              <a:latin typeface="Calibri" panose="020F0502020204030204" pitchFamily="34" charset="0"/>
              <a:ea typeface="Malgun Gothic" panose="020B0503020000020004" pitchFamily="34" charset="-127"/>
              <a:cs typeface="Arial" panose="020B0604020202020204" pitchFamily="34" charset="0"/>
            </a:endParaRPr>
          </a:p>
          <a:p>
            <a:pPr marL="0" indent="0">
              <a:buNone/>
            </a:pPr>
            <a:endParaRPr lang="en-US" sz="2400" b="1" dirty="0">
              <a:effectLst/>
              <a:latin typeface="ArialMT"/>
              <a:ea typeface="Malgun Gothic" panose="020B0503020000020004" pitchFamily="34" charset="-127"/>
              <a:cs typeface="Arial" panose="020B0604020202020204" pitchFamily="34" charset="0"/>
            </a:endParaRPr>
          </a:p>
          <a:p>
            <a:pPr marL="0" indent="0">
              <a:buNone/>
            </a:pPr>
            <a:r>
              <a:rPr lang="en-US" sz="2400" b="1" dirty="0">
                <a:effectLst/>
                <a:latin typeface="ArialMT"/>
                <a:ea typeface="Malgun Gothic" panose="020B0503020000020004" pitchFamily="34" charset="-127"/>
                <a:cs typeface="Arial" panose="020B0604020202020204" pitchFamily="34" charset="0"/>
              </a:rPr>
              <a:t>When the double bond breaks, each oxygen atom needs two more electrons to complete its outer shell. </a:t>
            </a:r>
          </a:p>
          <a:p>
            <a:pPr marL="0" indent="0">
              <a:buNone/>
            </a:pPr>
            <a:r>
              <a:rPr lang="en-US" sz="2400" b="1" dirty="0">
                <a:effectLst/>
                <a:latin typeface="ArialMT"/>
                <a:ea typeface="Malgun Gothic" panose="020B0503020000020004" pitchFamily="34" charset="-127"/>
                <a:cs typeface="Arial" panose="020B0604020202020204" pitchFamily="34" charset="0"/>
              </a:rPr>
              <a:t>For each oxygen atom, an atom of magnesium provides the two electrons that are needed.</a:t>
            </a:r>
            <a:endParaRPr lang="en-US" sz="2400" b="1" dirty="0">
              <a:effectLst/>
              <a:latin typeface="Calibri" panose="020F0502020204030204" pitchFamily="34" charset="0"/>
              <a:ea typeface="Malgun Gothic" panose="020B0503020000020004" pitchFamily="34" charset="-127"/>
              <a:cs typeface="Arial" panose="020B0604020202020204" pitchFamily="34" charset="0"/>
            </a:endParaRPr>
          </a:p>
          <a:p>
            <a:pPr marL="0" indent="0">
              <a:buNone/>
            </a:pPr>
            <a:r>
              <a:rPr lang="en-US" sz="2400" b="1" dirty="0">
                <a:effectLst/>
                <a:latin typeface="ArialMT"/>
                <a:ea typeface="Malgun Gothic" panose="020B0503020000020004" pitchFamily="34" charset="-127"/>
                <a:cs typeface="Arial" panose="020B0604020202020204" pitchFamily="34" charset="0"/>
              </a:rPr>
              <a:t>Magnesium transfers two electrons to each of the original oxygen atoms. The magnesium ions are then bonded to the oxygen ions by the attraction of their opposite charges: 2+ and 2-.</a:t>
            </a:r>
            <a:endParaRPr lang="en-US" sz="2400" b="1" dirty="0">
              <a:effectLst/>
              <a:latin typeface="Calibri" panose="020F0502020204030204" pitchFamily="34" charset="0"/>
              <a:ea typeface="Malgun Gothic" panose="020B0503020000020004" pitchFamily="34" charset="-127"/>
              <a:cs typeface="Arial" panose="020B0604020202020204" pitchFamily="34" charset="0"/>
            </a:endParaRPr>
          </a:p>
          <a:p>
            <a:endParaRPr lang="en-US" sz="2800" dirty="0"/>
          </a:p>
        </p:txBody>
      </p:sp>
      <p:pic>
        <p:nvPicPr>
          <p:cNvPr id="5" name="Content Placeholder 3">
            <a:extLst>
              <a:ext uri="{FF2B5EF4-FFF2-40B4-BE49-F238E27FC236}">
                <a16:creationId xmlns:a16="http://schemas.microsoft.com/office/drawing/2014/main" id="{1F928244-21E5-445E-9CCB-714027317B13}"/>
              </a:ext>
            </a:extLst>
          </p:cNvPr>
          <p:cNvPicPr>
            <a:picLocks noChangeAspect="1"/>
          </p:cNvPicPr>
          <p:nvPr/>
        </p:nvPicPr>
        <p:blipFill rotWithShape="1">
          <a:blip r:embed="rId2"/>
          <a:srcRect l="1372" t="33878" r="42808" b="43280"/>
          <a:stretch/>
        </p:blipFill>
        <p:spPr>
          <a:xfrm>
            <a:off x="3724059" y="1709225"/>
            <a:ext cx="4320209" cy="993913"/>
          </a:xfrm>
          <a:prstGeom prst="rect">
            <a:avLst/>
          </a:prstGeom>
        </p:spPr>
      </p:pic>
      <p:pic>
        <p:nvPicPr>
          <p:cNvPr id="7" name="Picture 6">
            <a:extLst>
              <a:ext uri="{FF2B5EF4-FFF2-40B4-BE49-F238E27FC236}">
                <a16:creationId xmlns:a16="http://schemas.microsoft.com/office/drawing/2014/main" id="{46D55BC1-01BF-4993-89F4-F4BC0B22EEFE}"/>
              </a:ext>
            </a:extLst>
          </p:cNvPr>
          <p:cNvPicPr>
            <a:picLocks noChangeAspect="1"/>
          </p:cNvPicPr>
          <p:nvPr/>
        </p:nvPicPr>
        <p:blipFill rotWithShape="1">
          <a:blip r:embed="rId3"/>
          <a:srcRect l="2500" t="39608" r="41630" b="25979"/>
          <a:stretch/>
        </p:blipFill>
        <p:spPr>
          <a:xfrm>
            <a:off x="2547530" y="5512394"/>
            <a:ext cx="6673266" cy="1345606"/>
          </a:xfrm>
          <a:prstGeom prst="rect">
            <a:avLst/>
          </a:prstGeom>
        </p:spPr>
      </p:pic>
    </p:spTree>
    <p:extLst>
      <p:ext uri="{BB962C8B-B14F-4D97-AF65-F5344CB8AC3E}">
        <p14:creationId xmlns:p14="http://schemas.microsoft.com/office/powerpoint/2010/main" val="8212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08B7FE-8E4A-4961-BEE6-079E88EB1147}"/>
              </a:ext>
            </a:extLst>
          </p:cNvPr>
          <p:cNvPicPr>
            <a:picLocks noChangeAspect="1"/>
          </p:cNvPicPr>
          <p:nvPr/>
        </p:nvPicPr>
        <p:blipFill rotWithShape="1">
          <a:blip r:embed="rId2"/>
          <a:srcRect t="40768" r="45761" b="42605"/>
          <a:stretch/>
        </p:blipFill>
        <p:spPr>
          <a:xfrm>
            <a:off x="0" y="-1"/>
            <a:ext cx="12192000" cy="2616591"/>
          </a:xfrm>
          <a:prstGeom prst="rect">
            <a:avLst/>
          </a:prstGeom>
        </p:spPr>
      </p:pic>
      <p:pic>
        <p:nvPicPr>
          <p:cNvPr id="9" name="Picture 8">
            <a:extLst>
              <a:ext uri="{FF2B5EF4-FFF2-40B4-BE49-F238E27FC236}">
                <a16:creationId xmlns:a16="http://schemas.microsoft.com/office/drawing/2014/main" id="{A36402CE-85A7-4999-8742-7B3C29DB60C1}"/>
              </a:ext>
            </a:extLst>
          </p:cNvPr>
          <p:cNvPicPr>
            <a:picLocks noChangeAspect="1"/>
          </p:cNvPicPr>
          <p:nvPr/>
        </p:nvPicPr>
        <p:blipFill rotWithShape="1">
          <a:blip r:embed="rId3"/>
          <a:srcRect l="30577" t="64623" r="57884" b="22448"/>
          <a:stretch/>
        </p:blipFill>
        <p:spPr>
          <a:xfrm>
            <a:off x="0" y="3010485"/>
            <a:ext cx="12192000" cy="3643533"/>
          </a:xfrm>
          <a:prstGeom prst="rect">
            <a:avLst/>
          </a:prstGeom>
        </p:spPr>
      </p:pic>
    </p:spTree>
    <p:extLst>
      <p:ext uri="{BB962C8B-B14F-4D97-AF65-F5344CB8AC3E}">
        <p14:creationId xmlns:p14="http://schemas.microsoft.com/office/powerpoint/2010/main" val="7429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DF8D3-5740-40D0-B104-9971020BCDF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DA5AE06-EC69-4525-8C01-E58B2361531E}"/>
              </a:ext>
            </a:extLst>
          </p:cNvPr>
          <p:cNvPicPr>
            <a:picLocks noGrp="1" noChangeAspect="1"/>
          </p:cNvPicPr>
          <p:nvPr>
            <p:ph idx="1"/>
          </p:nvPr>
        </p:nvPicPr>
        <p:blipFill rotWithShape="1">
          <a:blip r:embed="rId2"/>
          <a:srcRect l="2056" t="20174" r="44007" b="13129"/>
          <a:stretch/>
        </p:blipFill>
        <p:spPr>
          <a:xfrm>
            <a:off x="0" y="0"/>
            <a:ext cx="12284765" cy="4287077"/>
          </a:xfrm>
          <a:prstGeom prst="rect">
            <a:avLst/>
          </a:prstGeom>
        </p:spPr>
      </p:pic>
      <p:pic>
        <p:nvPicPr>
          <p:cNvPr id="5" name="Picture 4">
            <a:extLst>
              <a:ext uri="{FF2B5EF4-FFF2-40B4-BE49-F238E27FC236}">
                <a16:creationId xmlns:a16="http://schemas.microsoft.com/office/drawing/2014/main" id="{71C60DF7-6D62-498C-BCB1-4FE65CDFEB2E}"/>
              </a:ext>
            </a:extLst>
          </p:cNvPr>
          <p:cNvPicPr>
            <a:picLocks noChangeAspect="1"/>
          </p:cNvPicPr>
          <p:nvPr/>
        </p:nvPicPr>
        <p:blipFill rotWithShape="1">
          <a:blip r:embed="rId3"/>
          <a:srcRect l="2147" t="62446" r="43397" b="20734"/>
          <a:stretch/>
        </p:blipFill>
        <p:spPr>
          <a:xfrm>
            <a:off x="0" y="4287078"/>
            <a:ext cx="12192000" cy="2570922"/>
          </a:xfrm>
          <a:prstGeom prst="rect">
            <a:avLst/>
          </a:prstGeom>
        </p:spPr>
      </p:pic>
      <p:sp>
        <p:nvSpPr>
          <p:cNvPr id="3" name="TextBox 2">
            <a:extLst>
              <a:ext uri="{FF2B5EF4-FFF2-40B4-BE49-F238E27FC236}">
                <a16:creationId xmlns:a16="http://schemas.microsoft.com/office/drawing/2014/main" id="{6DC609B6-76AF-41A7-A20D-4BBF18C00031}"/>
              </a:ext>
            </a:extLst>
          </p:cNvPr>
          <p:cNvSpPr txBox="1"/>
          <p:nvPr/>
        </p:nvSpPr>
        <p:spPr>
          <a:xfrm>
            <a:off x="9903656" y="3429000"/>
            <a:ext cx="218049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Tw Cen MT" panose="020B0602020104020603"/>
                <a:ea typeface="+mn-ea"/>
                <a:cs typeface="+mn-cs"/>
              </a:rPr>
              <a:t>Reactant</a:t>
            </a:r>
            <a:endParaRPr kumimoji="0" lang="en-US" sz="28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EBF26705-4096-4543-917A-A11AD9C4B305}"/>
              </a:ext>
            </a:extLst>
          </p:cNvPr>
          <p:cNvSpPr txBox="1"/>
          <p:nvPr/>
        </p:nvSpPr>
        <p:spPr>
          <a:xfrm>
            <a:off x="1261404" y="1881928"/>
            <a:ext cx="218049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Tw Cen MT" panose="020B0602020104020603"/>
                <a:ea typeface="+mn-ea"/>
                <a:cs typeface="+mn-cs"/>
              </a:rPr>
              <a:t>Reactant</a:t>
            </a:r>
            <a:endParaRPr kumimoji="0" lang="en-US" sz="28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E63A085C-C19E-4C53-868A-3EE341DA7F39}"/>
              </a:ext>
            </a:extLst>
          </p:cNvPr>
          <p:cNvSpPr txBox="1"/>
          <p:nvPr/>
        </p:nvSpPr>
        <p:spPr>
          <a:xfrm>
            <a:off x="1261404" y="4603369"/>
            <a:ext cx="218049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Tw Cen MT" panose="020B0602020104020603"/>
                <a:ea typeface="+mn-ea"/>
                <a:cs typeface="+mn-cs"/>
              </a:rPr>
              <a:t>Product</a:t>
            </a:r>
            <a:endParaRPr kumimoji="0" lang="en-US" sz="28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59913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5C19-7F0B-4B39-9351-B594F7153C10}"/>
              </a:ext>
            </a:extLst>
          </p:cNvPr>
          <p:cNvSpPr>
            <a:spLocks noGrp="1"/>
          </p:cNvSpPr>
          <p:nvPr>
            <p:ph type="title"/>
          </p:nvPr>
        </p:nvSpPr>
        <p:spPr>
          <a:xfrm>
            <a:off x="1024128" y="585216"/>
            <a:ext cx="11167872" cy="1499616"/>
          </a:xfrm>
        </p:spPr>
        <p:txBody>
          <a:bodyPr>
            <a:normAutofit/>
          </a:bodyPr>
          <a:lstStyle/>
          <a:p>
            <a:r>
              <a:rPr lang="en-US" sz="5400" b="1" dirty="0">
                <a:solidFill>
                  <a:srgbClr val="FFC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Evidence of Chemical Reactions:</a:t>
            </a:r>
            <a:endParaRPr lang="en-US" b="1" dirty="0">
              <a:solidFill>
                <a:srgbClr val="FFC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15FDC6D-6A03-4D90-8473-32BB646FD4B5}"/>
              </a:ext>
            </a:extLst>
          </p:cNvPr>
          <p:cNvSpPr>
            <a:spLocks noGrp="1"/>
          </p:cNvSpPr>
          <p:nvPr>
            <p:ph idx="1"/>
          </p:nvPr>
        </p:nvSpPr>
        <p:spPr>
          <a:xfrm>
            <a:off x="194569" y="1889277"/>
            <a:ext cx="9720073" cy="4684541"/>
          </a:xfrm>
        </p:spPr>
        <p:txBody>
          <a:bodyPr>
            <a:normAutofit fontScale="92500" lnSpcReduction="10000"/>
          </a:bodyPr>
          <a:lstStyle/>
          <a:p>
            <a:pPr algn="just"/>
            <a:br>
              <a:rPr lang="en-US" sz="2400" dirty="0">
                <a:effectLst/>
                <a:latin typeface="ArialMT"/>
                <a:ea typeface="Malgun Gothic" panose="020B0503020000020004" pitchFamily="34" charset="-127"/>
                <a:cs typeface="Arial" panose="020B0604020202020204" pitchFamily="34" charset="0"/>
              </a:rPr>
            </a:br>
            <a:r>
              <a:rPr lang="en-US" sz="2400" b="1" dirty="0">
                <a:effectLst/>
                <a:latin typeface="ArialMT"/>
                <a:ea typeface="Malgun Gothic" panose="020B0503020000020004" pitchFamily="34" charset="-127"/>
                <a:cs typeface="Arial" panose="020B0604020202020204" pitchFamily="34" charset="0"/>
              </a:rPr>
              <a:t>In the chemical changes you've just read about, there is some kind of movement of energy.</a:t>
            </a:r>
          </a:p>
          <a:p>
            <a:pPr algn="just"/>
            <a:r>
              <a:rPr lang="en-US" sz="2400" b="1" dirty="0">
                <a:effectLst/>
                <a:latin typeface="ArialMT"/>
                <a:ea typeface="Malgun Gothic" panose="020B0503020000020004" pitchFamily="34" charset="-127"/>
                <a:cs typeface="Arial" panose="020B0604020202020204" pitchFamily="34" charset="0"/>
              </a:rPr>
              <a:t>For example, the reaction of magnesium and oxygen requires energy from the flame to get started, and then the chemical reaction releases energy. </a:t>
            </a:r>
          </a:p>
          <a:p>
            <a:pPr algn="just"/>
            <a:r>
              <a:rPr lang="en-US" sz="2800" b="1" dirty="0">
                <a:solidFill>
                  <a:srgbClr val="FFC000"/>
                </a:solidFill>
                <a:effectLst/>
                <a:latin typeface="ArialMT"/>
                <a:ea typeface="Malgun Gothic" panose="020B0503020000020004" pitchFamily="34" charset="-127"/>
                <a:cs typeface="Arial" panose="020B0604020202020204" pitchFamily="34" charset="0"/>
              </a:rPr>
              <a:t>Changes in energy and changes in properties are both signs that a chemical reaction has occurred. </a:t>
            </a:r>
          </a:p>
          <a:p>
            <a:pPr algn="just"/>
            <a:r>
              <a:rPr lang="en-US" sz="2400" b="1" dirty="0">
                <a:effectLst/>
                <a:latin typeface="ArialMT"/>
                <a:ea typeface="Malgun Gothic" panose="020B0503020000020004" pitchFamily="34" charset="-127"/>
                <a:cs typeface="Arial" panose="020B0604020202020204" pitchFamily="34" charset="0"/>
              </a:rPr>
              <a:t>In general, the only way to be absolutely certain that a chemical reaction has occurred is </a:t>
            </a:r>
            <a:r>
              <a:rPr lang="en-US" sz="2400" b="1" u="sng" dirty="0">
                <a:solidFill>
                  <a:srgbClr val="FFC000"/>
                </a:solidFill>
                <a:effectLst/>
                <a:latin typeface="ArialMT"/>
                <a:ea typeface="Malgun Gothic" panose="020B0503020000020004" pitchFamily="34" charset="-127"/>
                <a:cs typeface="Arial" panose="020B0604020202020204" pitchFamily="34" charset="0"/>
              </a:rPr>
              <a:t>to confirm that a new substance has been created. </a:t>
            </a:r>
          </a:p>
          <a:p>
            <a:pPr algn="just"/>
            <a:r>
              <a:rPr lang="en-US" sz="2400" b="1" dirty="0">
                <a:effectLst/>
                <a:latin typeface="ArialMT"/>
                <a:ea typeface="Malgun Gothic" panose="020B0503020000020004" pitchFamily="34" charset="-127"/>
                <a:cs typeface="Arial" panose="020B0604020202020204" pitchFamily="34" charset="0"/>
              </a:rPr>
              <a:t>However, there are other observable changes that can indicate that a chemical reaction has occurred. </a:t>
            </a:r>
            <a:endParaRPr lang="en-US" sz="2800" dirty="0"/>
          </a:p>
        </p:txBody>
      </p:sp>
    </p:spTree>
    <p:extLst>
      <p:ext uri="{BB962C8B-B14F-4D97-AF65-F5344CB8AC3E}">
        <p14:creationId xmlns:p14="http://schemas.microsoft.com/office/powerpoint/2010/main" val="37910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DEDD-523C-43B6-BB6E-C8D83739DD9D}"/>
              </a:ext>
            </a:extLst>
          </p:cNvPr>
          <p:cNvSpPr>
            <a:spLocks noGrp="1"/>
          </p:cNvSpPr>
          <p:nvPr>
            <p:ph type="title"/>
          </p:nvPr>
        </p:nvSpPr>
        <p:spPr/>
        <p:txBody>
          <a:bodyPr/>
          <a:lstStyle/>
          <a:p>
            <a:r>
              <a:rPr lang="en-US" sz="54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1-Color Change:</a:t>
            </a:r>
            <a:endParaRPr lang="en-US" b="1" u="sng" dirty="0">
              <a:solidFill>
                <a:srgbClr val="7030A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3DE0F7BD-9768-41B0-B395-B8534CF45A31}"/>
              </a:ext>
            </a:extLst>
          </p:cNvPr>
          <p:cNvSpPr>
            <a:spLocks noGrp="1"/>
          </p:cNvSpPr>
          <p:nvPr>
            <p:ph idx="1"/>
          </p:nvPr>
        </p:nvSpPr>
        <p:spPr>
          <a:xfrm>
            <a:off x="1024128" y="1730325"/>
            <a:ext cx="9720073" cy="4994031"/>
          </a:xfrm>
        </p:spPr>
        <p:txBody>
          <a:bodyPr/>
          <a:lstStyle/>
          <a:p>
            <a:pPr marL="0" indent="0">
              <a:buNone/>
            </a:pPr>
            <a:br>
              <a:rPr lang="en-US" sz="2400" dirty="0">
                <a:effectLst/>
                <a:latin typeface="ArialMT"/>
                <a:ea typeface="Malgun Gothic" panose="020B0503020000020004" pitchFamily="34" charset="-127"/>
                <a:cs typeface="Arial" panose="020B0604020202020204" pitchFamily="34" charset="0"/>
              </a:rPr>
            </a:br>
            <a:r>
              <a:rPr lang="en-US" sz="2400" b="1" dirty="0">
                <a:effectLst/>
                <a:latin typeface="ArialMT"/>
                <a:ea typeface="Malgun Gothic" panose="020B0503020000020004" pitchFamily="34" charset="-127"/>
                <a:cs typeface="Arial" panose="020B0604020202020204" pitchFamily="34" charset="0"/>
              </a:rPr>
              <a:t>A color change may signal that a new substance has formed in an otherwise unchanged object. </a:t>
            </a:r>
          </a:p>
          <a:p>
            <a:pPr marL="0" indent="0">
              <a:buNone/>
            </a:pPr>
            <a:r>
              <a:rPr lang="en-US" sz="2400" b="1" dirty="0">
                <a:effectLst/>
                <a:latin typeface="ArialMT"/>
                <a:ea typeface="Malgun Gothic" panose="020B0503020000020004" pitchFamily="34" charset="-127"/>
                <a:cs typeface="Arial" panose="020B0604020202020204" pitchFamily="34" charset="0"/>
              </a:rPr>
              <a:t>A slice of bread that just popped up from a toaster is brown. </a:t>
            </a:r>
          </a:p>
          <a:p>
            <a:pPr marL="0" indent="0">
              <a:buNone/>
            </a:pPr>
            <a:r>
              <a:rPr lang="en-US" sz="2400" b="1" dirty="0">
                <a:effectLst/>
                <a:latin typeface="ArialMT"/>
                <a:ea typeface="Malgun Gothic" panose="020B0503020000020004" pitchFamily="34" charset="-127"/>
                <a:cs typeface="Arial" panose="020B0604020202020204" pitchFamily="34" charset="0"/>
              </a:rPr>
              <a:t>This is because heat energy burns sugars in the bread, producing different carbon compounds that taste slightly different than the untoasted bread would taste.</a:t>
            </a:r>
            <a:endParaRPr lang="en-US" sz="2400" b="1" dirty="0">
              <a:effectLst/>
              <a:latin typeface="Calibri" panose="020F0502020204030204" pitchFamily="34" charset="0"/>
              <a:ea typeface="Malgun Gothic" panose="020B0503020000020004" pitchFamily="34" charset="-127"/>
              <a:cs typeface="Arial" panose="020B0604020202020204" pitchFamily="34" charset="0"/>
            </a:endParaRPr>
          </a:p>
          <a:p>
            <a:endParaRPr lang="en-US" dirty="0"/>
          </a:p>
        </p:txBody>
      </p:sp>
      <p:pic>
        <p:nvPicPr>
          <p:cNvPr id="1026" name="Picture 2" descr="Toast - Wikipedia">
            <a:extLst>
              <a:ext uri="{FF2B5EF4-FFF2-40B4-BE49-F238E27FC236}">
                <a16:creationId xmlns:a16="http://schemas.microsoft.com/office/drawing/2014/main" id="{46B213E8-91B7-4D05-815D-56140578F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102" y="4227340"/>
            <a:ext cx="3865098" cy="263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D8B9-3F3A-4857-B073-DA8A85126AD2}"/>
              </a:ext>
            </a:extLst>
          </p:cNvPr>
          <p:cNvSpPr>
            <a:spLocks noGrp="1"/>
          </p:cNvSpPr>
          <p:nvPr>
            <p:ph type="title"/>
          </p:nvPr>
        </p:nvSpPr>
        <p:spPr/>
        <p:txBody>
          <a:bodyPr/>
          <a:lstStyle/>
          <a:p>
            <a:r>
              <a:rPr lang="en-US" sz="54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2-Gas Production:</a:t>
            </a:r>
            <a:endParaRPr lang="en-US" b="1" u="sng" dirty="0">
              <a:solidFill>
                <a:srgbClr val="7030A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ED0FB7F1-D6D1-4AF4-8DC0-1364FFF04285}"/>
              </a:ext>
            </a:extLst>
          </p:cNvPr>
          <p:cNvSpPr>
            <a:spLocks noGrp="1"/>
          </p:cNvSpPr>
          <p:nvPr>
            <p:ph idx="1"/>
          </p:nvPr>
        </p:nvSpPr>
        <p:spPr>
          <a:xfrm>
            <a:off x="135199" y="1744394"/>
            <a:ext cx="5960802" cy="5113606"/>
          </a:xfrm>
        </p:spPr>
        <p:txBody>
          <a:bodyPr>
            <a:normAutofit/>
          </a:bodyPr>
          <a:lstStyle/>
          <a:p>
            <a:br>
              <a:rPr lang="en-US" sz="1800" dirty="0">
                <a:effectLst/>
                <a:latin typeface="ArialMT"/>
                <a:ea typeface="Malgun Gothic" panose="020B0503020000020004" pitchFamily="34" charset="-127"/>
                <a:cs typeface="Arial" panose="020B0604020202020204" pitchFamily="34" charset="0"/>
              </a:rPr>
            </a:br>
            <a:r>
              <a:rPr lang="en-US" sz="1800" b="1" dirty="0">
                <a:effectLst/>
                <a:latin typeface="ArialMT"/>
                <a:ea typeface="Malgun Gothic" panose="020B0503020000020004" pitchFamily="34" charset="-127"/>
                <a:cs typeface="Arial" panose="020B0604020202020204" pitchFamily="34" charset="0"/>
              </a:rPr>
              <a:t>Another observable change that is evidence of a chemical reaction is the production of gas from solid or liquid reactants.</a:t>
            </a:r>
          </a:p>
          <a:p>
            <a:r>
              <a:rPr lang="en-US" sz="1800" b="1" dirty="0">
                <a:effectLst/>
                <a:latin typeface="ArialMT"/>
                <a:ea typeface="Malgun Gothic" panose="020B0503020000020004" pitchFamily="34" charset="-127"/>
                <a:cs typeface="Arial" panose="020B0604020202020204" pitchFamily="34" charset="0"/>
              </a:rPr>
              <a:t>For example, the chemical reaction between vinegar and baking soda produces carbon dioxide gas. </a:t>
            </a:r>
          </a:p>
          <a:p>
            <a:r>
              <a:rPr lang="en-US" sz="1800" b="1" dirty="0">
                <a:effectLst/>
                <a:latin typeface="ArialMT"/>
                <a:ea typeface="Malgun Gothic" panose="020B0503020000020004" pitchFamily="34" charset="-127"/>
                <a:cs typeface="Arial" panose="020B0604020202020204" pitchFamily="34" charset="0"/>
              </a:rPr>
              <a:t>However, the presence of bubbles is not always a sign of a reaction taking place. </a:t>
            </a:r>
          </a:p>
          <a:p>
            <a:r>
              <a:rPr lang="en-US" sz="1800" b="1" dirty="0">
                <a:effectLst/>
                <a:latin typeface="ArialMT"/>
                <a:ea typeface="Malgun Gothic" panose="020B0503020000020004" pitchFamily="34" charset="-127"/>
                <a:cs typeface="Arial" panose="020B0604020202020204" pitchFamily="34" charset="0"/>
              </a:rPr>
              <a:t>Bubbles of carbon dioxide appear in soda when the bottle is opened and pressure is released.</a:t>
            </a:r>
          </a:p>
          <a:p>
            <a:pPr>
              <a:buFont typeface="Wingdings" panose="05000000000000000000" pitchFamily="2" charset="2"/>
              <a:buChar char="v"/>
            </a:pPr>
            <a:r>
              <a:rPr lang="en-US" sz="1800" b="1" u="sng" dirty="0">
                <a:solidFill>
                  <a:srgbClr val="00B050"/>
                </a:solidFill>
                <a:effectLst/>
                <a:latin typeface="ArialMT"/>
                <a:ea typeface="Malgun Gothic" panose="020B0503020000020004" pitchFamily="34" charset="-127"/>
                <a:cs typeface="Arial" panose="020B0604020202020204" pitchFamily="34" charset="0"/>
              </a:rPr>
              <a:t>The only way to be certain that any chemical reaction has taken place is the presence of one or more new substances. </a:t>
            </a:r>
            <a:endParaRPr lang="en-US" dirty="0"/>
          </a:p>
        </p:txBody>
      </p:sp>
      <p:pic>
        <p:nvPicPr>
          <p:cNvPr id="2050" name="Picture 2" descr="GIF vinegar soda reaction - animated GIF on GIFER - by Dairan">
            <a:extLst>
              <a:ext uri="{FF2B5EF4-FFF2-40B4-BE49-F238E27FC236}">
                <a16:creationId xmlns:a16="http://schemas.microsoft.com/office/drawing/2014/main" id="{B6B41D6D-5EC1-4D6A-B38D-4BD8D074A33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05102" y="1744394"/>
            <a:ext cx="5310233" cy="500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82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F3B00-48C7-492D-86F5-CA6E934D6010}"/>
              </a:ext>
            </a:extLst>
          </p:cNvPr>
          <p:cNvSpPr>
            <a:spLocks noGrp="1"/>
          </p:cNvSpPr>
          <p:nvPr>
            <p:ph type="title"/>
          </p:nvPr>
        </p:nvSpPr>
        <p:spPr>
          <a:xfrm>
            <a:off x="112542" y="163185"/>
            <a:ext cx="12192000" cy="1499616"/>
          </a:xfrm>
        </p:spPr>
        <p:txBody>
          <a:bodyPr/>
          <a:lstStyle/>
          <a:p>
            <a:r>
              <a:rPr lang="en-US" sz="54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2- Formation of a Precipitate:</a:t>
            </a:r>
            <a:endParaRPr lang="en-US" b="1" u="sng" dirty="0">
              <a:solidFill>
                <a:srgbClr val="7030A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0EBFCE5-E5F5-4529-8EDC-940D08AF28EE}"/>
              </a:ext>
            </a:extLst>
          </p:cNvPr>
          <p:cNvSpPr>
            <a:spLocks noGrp="1"/>
          </p:cNvSpPr>
          <p:nvPr>
            <p:ph idx="1"/>
          </p:nvPr>
        </p:nvSpPr>
        <p:spPr>
          <a:xfrm>
            <a:off x="112542" y="1491175"/>
            <a:ext cx="6696221" cy="5203640"/>
          </a:xfrm>
        </p:spPr>
        <p:txBody>
          <a:bodyPr/>
          <a:lstStyle/>
          <a:p>
            <a:pPr marL="0" indent="0">
              <a:buNone/>
            </a:pPr>
            <a:r>
              <a:rPr lang="en-US" sz="2400" b="1" dirty="0">
                <a:effectLst/>
                <a:latin typeface="ArialMT"/>
                <a:ea typeface="Malgun Gothic" panose="020B0503020000020004" pitchFamily="34" charset="-127"/>
                <a:cs typeface="Arial" panose="020B0604020202020204" pitchFamily="34" charset="0"/>
              </a:rPr>
              <a:t>Mixing two liquids may produce a precipitate, which is a solid that forms from liquids. </a:t>
            </a:r>
          </a:p>
          <a:p>
            <a:pPr marL="0" indent="0">
              <a:buNone/>
            </a:pPr>
            <a:endParaRPr lang="en-US" sz="2400" b="1" dirty="0">
              <a:effectLst/>
              <a:latin typeface="ArialMT"/>
              <a:ea typeface="Malgun Gothic" panose="020B0503020000020004" pitchFamily="34" charset="-127"/>
              <a:cs typeface="Arial" panose="020B0604020202020204" pitchFamily="34" charset="0"/>
            </a:endParaRPr>
          </a:p>
          <a:p>
            <a:pPr marL="0" indent="0">
              <a:buNone/>
            </a:pPr>
            <a:r>
              <a:rPr lang="en-US" sz="2400" b="1" dirty="0">
                <a:effectLst/>
                <a:latin typeface="ArialMT"/>
                <a:ea typeface="Malgun Gothic" panose="020B0503020000020004" pitchFamily="34" charset="-127"/>
                <a:cs typeface="Arial" panose="020B0604020202020204" pitchFamily="34" charset="0"/>
              </a:rPr>
              <a:t>When milk and lemon juice are mixed, a chunky precipitate forms. </a:t>
            </a:r>
          </a:p>
          <a:p>
            <a:pPr marL="0" indent="0">
              <a:buNone/>
            </a:pPr>
            <a:endParaRPr lang="en-US" sz="2400" b="1" dirty="0">
              <a:effectLst/>
              <a:latin typeface="ArialMT"/>
              <a:ea typeface="Malgun Gothic" panose="020B0503020000020004" pitchFamily="34" charset="-127"/>
              <a:cs typeface="Arial" panose="020B0604020202020204" pitchFamily="34" charset="0"/>
            </a:endParaRPr>
          </a:p>
          <a:p>
            <a:pPr marL="0" indent="0">
              <a:buNone/>
            </a:pPr>
            <a:r>
              <a:rPr lang="en-US" sz="2400" b="1" dirty="0">
                <a:effectLst/>
                <a:latin typeface="ArialMT"/>
                <a:ea typeface="Malgun Gothic" panose="020B0503020000020004" pitchFamily="34" charset="-127"/>
                <a:cs typeface="Arial" panose="020B0604020202020204" pitchFamily="34" charset="0"/>
              </a:rPr>
              <a:t>Some dairy products are made by taking advantage of similar reactions between milk and other substances.</a:t>
            </a:r>
            <a:endParaRPr lang="en-US" sz="2400" b="1" dirty="0">
              <a:effectLst/>
              <a:latin typeface="Calibri" panose="020F0502020204030204" pitchFamily="34" charset="0"/>
              <a:ea typeface="Malgun Gothic" panose="020B0503020000020004" pitchFamily="34" charset="-127"/>
              <a:cs typeface="Arial" panose="020B0604020202020204" pitchFamily="34" charset="0"/>
            </a:endParaRPr>
          </a:p>
          <a:p>
            <a:endParaRPr lang="en-US" dirty="0"/>
          </a:p>
        </p:txBody>
      </p:sp>
      <p:pic>
        <p:nvPicPr>
          <p:cNvPr id="3074" name="Picture 2" descr="Best Precipitation Reaction GIFs | Gfycat">
            <a:extLst>
              <a:ext uri="{FF2B5EF4-FFF2-40B4-BE49-F238E27FC236}">
                <a16:creationId xmlns:a16="http://schemas.microsoft.com/office/drawing/2014/main" id="{0FF4E0B9-8091-42E7-86D4-430D757B271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36083" y="1371248"/>
            <a:ext cx="41433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mistry precipitation reaction chemical reaction GIF - Find on GIFER">
            <a:extLst>
              <a:ext uri="{FF2B5EF4-FFF2-40B4-BE49-F238E27FC236}">
                <a16:creationId xmlns:a16="http://schemas.microsoft.com/office/drawing/2014/main" id="{D8339572-7A59-41A9-8174-FA8CC55FB23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48625" y="4443983"/>
            <a:ext cx="41433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ercury, Hg">
            <a:extLst>
              <a:ext uri="{FF2B5EF4-FFF2-40B4-BE49-F238E27FC236}">
                <a16:creationId xmlns:a16="http://schemas.microsoft.com/office/drawing/2014/main" id="{08EC2CCD-DFAB-43F7-8D3D-A2A6C24DA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23698"/>
            <a:ext cx="2067951" cy="257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24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A271-2EE5-4457-8DCE-98C8D045A7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A34024B-67E2-471A-94ED-81AE2D51E7A6}"/>
              </a:ext>
            </a:extLst>
          </p:cNvPr>
          <p:cNvPicPr>
            <a:picLocks noGrp="1" noChangeAspect="1"/>
          </p:cNvPicPr>
          <p:nvPr>
            <p:ph idx="1"/>
          </p:nvPr>
        </p:nvPicPr>
        <p:blipFill rotWithShape="1">
          <a:blip r:embed="rId2"/>
          <a:srcRect l="2065" t="21436" r="43370" b="13606"/>
          <a:stretch/>
        </p:blipFill>
        <p:spPr>
          <a:xfrm>
            <a:off x="0" y="0"/>
            <a:ext cx="12191999" cy="6858000"/>
          </a:xfrm>
          <a:prstGeom prst="rect">
            <a:avLst/>
          </a:prstGeom>
        </p:spPr>
      </p:pic>
      <p:sp>
        <p:nvSpPr>
          <p:cNvPr id="6" name="TextBox 5">
            <a:extLst>
              <a:ext uri="{FF2B5EF4-FFF2-40B4-BE49-F238E27FC236}">
                <a16:creationId xmlns:a16="http://schemas.microsoft.com/office/drawing/2014/main" id="{46F8E96D-0B7C-46E4-9AFC-83C7D5842F4B}"/>
              </a:ext>
            </a:extLst>
          </p:cNvPr>
          <p:cNvSpPr txBox="1"/>
          <p:nvPr/>
        </p:nvSpPr>
        <p:spPr>
          <a:xfrm>
            <a:off x="3798277" y="2883877"/>
            <a:ext cx="167874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Formation of a precipitate</a:t>
            </a:r>
            <a:endParaRPr kumimoji="0" lang="en-US" sz="20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20314F2B-E10A-4D1A-861B-C81C8288A7C0}"/>
              </a:ext>
            </a:extLst>
          </p:cNvPr>
          <p:cNvSpPr txBox="1"/>
          <p:nvPr/>
        </p:nvSpPr>
        <p:spPr>
          <a:xfrm>
            <a:off x="10346788" y="3390762"/>
            <a:ext cx="184521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00"/>
                </a:solidFill>
                <a:effectLst/>
                <a:uLnTx/>
                <a:uFillTx/>
                <a:latin typeface="Tw Cen MT" panose="020B0602020104020603"/>
                <a:ea typeface="+mn-ea"/>
                <a:cs typeface="+mn-cs"/>
              </a:rPr>
              <a:t>Color</a:t>
            </a: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 change</a:t>
            </a:r>
            <a:endParaRPr kumimoji="0" lang="en-US" sz="20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F1203E58-1587-4F72-A29D-5E2B5174AB6E}"/>
              </a:ext>
            </a:extLst>
          </p:cNvPr>
          <p:cNvSpPr txBox="1"/>
          <p:nvPr/>
        </p:nvSpPr>
        <p:spPr>
          <a:xfrm>
            <a:off x="5656736" y="5496913"/>
            <a:ext cx="184521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Gas production</a:t>
            </a:r>
            <a:endParaRPr kumimoji="0" lang="en-US" sz="20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954836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EF3140-EC39-4A00-A14D-F355C32BDA39}"/>
              </a:ext>
            </a:extLst>
          </p:cNvPr>
          <p:cNvPicPr>
            <a:picLocks noGrp="1" noChangeAspect="1"/>
          </p:cNvPicPr>
          <p:nvPr>
            <p:ph idx="1"/>
          </p:nvPr>
        </p:nvPicPr>
        <p:blipFill rotWithShape="1">
          <a:blip r:embed="rId2"/>
          <a:srcRect l="1199" t="27483" r="44350" b="56680"/>
          <a:stretch/>
        </p:blipFill>
        <p:spPr>
          <a:xfrm>
            <a:off x="0" y="318051"/>
            <a:ext cx="12191999" cy="1372637"/>
          </a:xfrm>
          <a:prstGeom prst="rect">
            <a:avLst/>
          </a:prstGeom>
        </p:spPr>
      </p:pic>
      <p:pic>
        <p:nvPicPr>
          <p:cNvPr id="2" name="Picture 1">
            <a:extLst>
              <a:ext uri="{FF2B5EF4-FFF2-40B4-BE49-F238E27FC236}">
                <a16:creationId xmlns:a16="http://schemas.microsoft.com/office/drawing/2014/main" id="{23648E4C-193F-47C6-B80C-9E67ACAAE434}"/>
              </a:ext>
            </a:extLst>
          </p:cNvPr>
          <p:cNvPicPr>
            <a:picLocks noChangeAspect="1"/>
          </p:cNvPicPr>
          <p:nvPr/>
        </p:nvPicPr>
        <p:blipFill rotWithShape="1">
          <a:blip r:embed="rId3"/>
          <a:srcRect l="6346" t="55798" r="69654" b="37635"/>
          <a:stretch/>
        </p:blipFill>
        <p:spPr>
          <a:xfrm>
            <a:off x="0" y="1690687"/>
            <a:ext cx="12192000" cy="2388943"/>
          </a:xfrm>
          <a:prstGeom prst="rect">
            <a:avLst/>
          </a:prstGeom>
        </p:spPr>
      </p:pic>
    </p:spTree>
    <p:extLst>
      <p:ext uri="{BB962C8B-B14F-4D97-AF65-F5344CB8AC3E}">
        <p14:creationId xmlns:p14="http://schemas.microsoft.com/office/powerpoint/2010/main" val="21449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C56E-2CFD-439A-8DC4-067BFF24D7B3}"/>
              </a:ext>
            </a:extLst>
          </p:cNvPr>
          <p:cNvSpPr>
            <a:spLocks noGrp="1"/>
          </p:cNvSpPr>
          <p:nvPr>
            <p:ph type="title"/>
          </p:nvPr>
        </p:nvSpPr>
        <p:spPr/>
        <p:txBody>
          <a:bodyPr/>
          <a:lstStyle/>
          <a:p>
            <a:r>
              <a:rPr lang="en-US" sz="5400" b="1" u="sng" dirty="0">
                <a:solidFill>
                  <a:srgbClr val="FFC000"/>
                </a:solidFill>
                <a:effectLst/>
                <a:latin typeface="ArialMT"/>
                <a:ea typeface="Malgun Gothic" panose="020B0503020000020004" pitchFamily="34" charset="-127"/>
                <a:cs typeface="Arial" panose="020B0604020202020204" pitchFamily="34" charset="0"/>
              </a:rPr>
              <a:t>Changes in Energy</a:t>
            </a:r>
            <a:r>
              <a:rPr lang="en-US" sz="5400" b="1" u="sng" dirty="0">
                <a:solidFill>
                  <a:srgbClr val="FFC000"/>
                </a:solidFill>
                <a:latin typeface="Calibri" panose="020F0502020204030204" pitchFamily="34" charset="0"/>
                <a:ea typeface="Malgun Gothic" panose="020B0503020000020004" pitchFamily="34" charset="-127"/>
                <a:cs typeface="Arial" panose="020B0604020202020204" pitchFamily="34" charset="0"/>
              </a:rPr>
              <a:t>:</a:t>
            </a:r>
            <a:endParaRPr lang="en-US" b="1" u="sng" dirty="0">
              <a:solidFill>
                <a:srgbClr val="FFC000"/>
              </a:solidFill>
            </a:endParaRPr>
          </a:p>
        </p:txBody>
      </p:sp>
      <p:sp>
        <p:nvSpPr>
          <p:cNvPr id="3" name="Content Placeholder 2">
            <a:extLst>
              <a:ext uri="{FF2B5EF4-FFF2-40B4-BE49-F238E27FC236}">
                <a16:creationId xmlns:a16="http://schemas.microsoft.com/office/drawing/2014/main" id="{EBAF265C-9663-49DE-AD89-D57AE2C8F98E}"/>
              </a:ext>
            </a:extLst>
          </p:cNvPr>
          <p:cNvSpPr>
            <a:spLocks noGrp="1"/>
          </p:cNvSpPr>
          <p:nvPr>
            <p:ph idx="1"/>
          </p:nvPr>
        </p:nvSpPr>
        <p:spPr>
          <a:xfrm>
            <a:off x="1024128" y="1758462"/>
            <a:ext cx="9720073" cy="4550898"/>
          </a:xfrm>
        </p:spPr>
        <p:txBody>
          <a:bodyPr/>
          <a:lstStyle/>
          <a:p>
            <a:pPr marL="0" marR="0" indent="0">
              <a:lnSpc>
                <a:spcPct val="107000"/>
              </a:lnSpc>
              <a:spcBef>
                <a:spcPts val="1000"/>
              </a:spcBef>
              <a:spcAft>
                <a:spcPts val="250"/>
              </a:spcAft>
              <a:buNone/>
            </a:pPr>
            <a:r>
              <a:rPr lang="en-US" sz="1800" b="1" dirty="0">
                <a:effectLst/>
                <a:latin typeface="ArialMT"/>
                <a:ea typeface="Malgun Gothic" panose="020B0503020000020004" pitchFamily="34" charset="-127"/>
                <a:cs typeface="Arial" panose="020B0604020202020204" pitchFamily="34" charset="0"/>
              </a:rPr>
              <a:t>You have seen that some chemical reactions, such as the browning that occurs on the surfaces of a pizza as it cooks, require energy in the form of heat. </a:t>
            </a:r>
          </a:p>
          <a:p>
            <a:pPr marL="0" marR="0" indent="0">
              <a:lnSpc>
                <a:spcPct val="107000"/>
              </a:lnSpc>
              <a:spcBef>
                <a:spcPts val="1000"/>
              </a:spcBef>
              <a:spcAft>
                <a:spcPts val="250"/>
              </a:spcAft>
              <a:buNone/>
            </a:pPr>
            <a:r>
              <a:rPr lang="en-US" sz="1800" b="1" dirty="0">
                <a:effectLst/>
                <a:latin typeface="ArialMT"/>
                <a:ea typeface="Malgun Gothic" panose="020B0503020000020004" pitchFamily="34" charset="-127"/>
                <a:cs typeface="Arial" panose="020B0604020202020204" pitchFamily="34" charset="0"/>
              </a:rPr>
              <a:t>Other chemical reactions give off energy. </a:t>
            </a:r>
          </a:p>
          <a:p>
            <a:pPr marL="0" marR="0" indent="0">
              <a:lnSpc>
                <a:spcPct val="107000"/>
              </a:lnSpc>
              <a:spcBef>
                <a:spcPts val="1000"/>
              </a:spcBef>
              <a:spcAft>
                <a:spcPts val="250"/>
              </a:spcAft>
              <a:buNone/>
            </a:pPr>
            <a:r>
              <a:rPr lang="en-US" sz="1800" b="1" dirty="0">
                <a:effectLst/>
                <a:latin typeface="ArialMT"/>
                <a:ea typeface="Malgun Gothic" panose="020B0503020000020004" pitchFamily="34" charset="-127"/>
                <a:cs typeface="Arial" panose="020B0604020202020204" pitchFamily="34" charset="0"/>
              </a:rPr>
              <a:t>Reactions are classified as exothermic or endothermic, based on the direction of heat flow.</a:t>
            </a:r>
            <a:endParaRPr lang="en-US" sz="1800" b="1" dirty="0">
              <a:effectLst/>
              <a:latin typeface="Calibri" panose="020F0502020204030204" pitchFamily="34" charset="0"/>
              <a:ea typeface="Malgun Gothic" panose="020B0503020000020004" pitchFamily="34" charset="-127"/>
              <a:cs typeface="Arial" panose="020B0604020202020204" pitchFamily="34" charset="0"/>
            </a:endParaRPr>
          </a:p>
          <a:p>
            <a:endParaRPr lang="en-US" dirty="0"/>
          </a:p>
        </p:txBody>
      </p:sp>
      <p:graphicFrame>
        <p:nvGraphicFramePr>
          <p:cNvPr id="4" name="Diagram 3">
            <a:extLst>
              <a:ext uri="{FF2B5EF4-FFF2-40B4-BE49-F238E27FC236}">
                <a16:creationId xmlns:a16="http://schemas.microsoft.com/office/drawing/2014/main" id="{2B0F7340-512A-41D9-ADB2-589CF0212ACC}"/>
              </a:ext>
            </a:extLst>
          </p:cNvPr>
          <p:cNvGraphicFramePr/>
          <p:nvPr/>
        </p:nvGraphicFramePr>
        <p:xfrm>
          <a:off x="1316228" y="3429000"/>
          <a:ext cx="9135872" cy="3433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337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6A07A-A019-4078-B92B-CB69954D40C7}"/>
              </a:ext>
            </a:extLst>
          </p:cNvPr>
          <p:cNvSpPr>
            <a:spLocks noGrp="1"/>
          </p:cNvSpPr>
          <p:nvPr>
            <p:ph type="title"/>
          </p:nvPr>
        </p:nvSpPr>
        <p:spPr>
          <a:xfrm>
            <a:off x="904858" y="548640"/>
            <a:ext cx="9720072" cy="1499616"/>
          </a:xfrm>
        </p:spPr>
        <p:txBody>
          <a:bodyPr/>
          <a:lstStyle/>
          <a:p>
            <a:r>
              <a:rPr lang="en-US" sz="5400" b="1" dirty="0">
                <a:solidFill>
                  <a:srgbClr val="FF0000"/>
                </a:solidFill>
                <a:effectLst/>
                <a:latin typeface="ArialMT"/>
                <a:ea typeface="Malgun Gothic" panose="020B0503020000020004" pitchFamily="34" charset="-127"/>
                <a:cs typeface="Arial" panose="020B0604020202020204" pitchFamily="34" charset="0"/>
              </a:rPr>
              <a:t>Changing Matter</a:t>
            </a:r>
            <a:endParaRPr lang="en-US" b="1" dirty="0">
              <a:solidFill>
                <a:srgbClr val="FF0000"/>
              </a:solidFill>
            </a:endParaRPr>
          </a:p>
        </p:txBody>
      </p:sp>
      <p:sp>
        <p:nvSpPr>
          <p:cNvPr id="3" name="Content Placeholder 2">
            <a:extLst>
              <a:ext uri="{FF2B5EF4-FFF2-40B4-BE49-F238E27FC236}">
                <a16:creationId xmlns:a16="http://schemas.microsoft.com/office/drawing/2014/main" id="{AC7C177E-4380-41B8-9242-FC2F34A29ACA}"/>
              </a:ext>
            </a:extLst>
          </p:cNvPr>
          <p:cNvSpPr>
            <a:spLocks noGrp="1"/>
          </p:cNvSpPr>
          <p:nvPr>
            <p:ph idx="1"/>
          </p:nvPr>
        </p:nvSpPr>
        <p:spPr>
          <a:xfrm>
            <a:off x="728870" y="1656522"/>
            <a:ext cx="7447722" cy="5201478"/>
          </a:xfrm>
        </p:spPr>
        <p:txBody>
          <a:bodyPr>
            <a:normAutofit/>
          </a:bodyPr>
          <a:lstStyle/>
          <a:p>
            <a:pPr algn="just"/>
            <a:br>
              <a:rPr lang="en-US" sz="1800" dirty="0">
                <a:effectLst/>
                <a:latin typeface="ArialMT"/>
                <a:ea typeface="Malgun Gothic" panose="020B0503020000020004" pitchFamily="34" charset="-127"/>
                <a:cs typeface="Arial" panose="020B0604020202020204" pitchFamily="34" charset="0"/>
              </a:rPr>
            </a:br>
            <a:r>
              <a:rPr lang="en-US" sz="2800" b="1" u="sng" dirty="0">
                <a:solidFill>
                  <a:schemeClr val="accent5">
                    <a:lumMod val="75000"/>
                  </a:schemeClr>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Introduction:</a:t>
            </a:r>
            <a:endParaRPr lang="en-US" sz="1800" b="1" u="sng" dirty="0">
              <a:solidFill>
                <a:schemeClr val="accent5">
                  <a:lumMod val="75000"/>
                </a:schemeClr>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endParaRPr>
          </a:p>
          <a:p>
            <a:pPr algn="just"/>
            <a:r>
              <a:rPr lang="en-US" sz="2000" b="1" dirty="0">
                <a:effectLst/>
                <a:latin typeface="ArialMT"/>
                <a:ea typeface="Malgun Gothic" panose="020B0503020000020004" pitchFamily="34" charset="-127"/>
                <a:cs typeface="Arial" panose="020B0604020202020204" pitchFamily="34" charset="0"/>
              </a:rPr>
              <a:t>Think about the steps in grilling veggies. You slice some of them into smaller pieces.</a:t>
            </a:r>
          </a:p>
          <a:p>
            <a:pPr algn="just"/>
            <a:r>
              <a:rPr lang="en-US" sz="2000" b="1" dirty="0">
                <a:effectLst/>
                <a:latin typeface="ArialMT"/>
                <a:ea typeface="Malgun Gothic" panose="020B0503020000020004" pitchFamily="34" charset="-127"/>
                <a:cs typeface="Arial" panose="020B0604020202020204" pitchFamily="34" charset="0"/>
              </a:rPr>
              <a:t>Then, you place them on the grill and turn on the heat.</a:t>
            </a:r>
          </a:p>
          <a:p>
            <a:pPr algn="just"/>
            <a:r>
              <a:rPr lang="en-US" sz="2000" b="1" dirty="0">
                <a:effectLst/>
                <a:latin typeface="ArialMT"/>
                <a:ea typeface="Malgun Gothic" panose="020B0503020000020004" pitchFamily="34" charset="-127"/>
                <a:cs typeface="Arial" panose="020B0604020202020204" pitchFamily="34" charset="0"/>
              </a:rPr>
              <a:t>As the veggies cook, they become charred, turning black in some areas.</a:t>
            </a:r>
          </a:p>
          <a:p>
            <a:pPr algn="just"/>
            <a:r>
              <a:rPr lang="en-US" sz="2000" b="1" dirty="0">
                <a:effectLst/>
                <a:latin typeface="ArialMT"/>
                <a:ea typeface="Malgun Gothic" panose="020B0503020000020004" pitchFamily="34" charset="-127"/>
                <a:cs typeface="Arial" panose="020B0604020202020204" pitchFamily="34" charset="0"/>
              </a:rPr>
              <a:t>The whole process involves both physical and chemical changes to matter.</a:t>
            </a:r>
            <a:endParaRPr lang="en-US" sz="2400" b="1" dirty="0"/>
          </a:p>
        </p:txBody>
      </p:sp>
      <p:pic>
        <p:nvPicPr>
          <p:cNvPr id="4" name="Content Placeholder 3">
            <a:extLst>
              <a:ext uri="{FF2B5EF4-FFF2-40B4-BE49-F238E27FC236}">
                <a16:creationId xmlns:a16="http://schemas.microsoft.com/office/drawing/2014/main" id="{B6C10EBD-FE28-4470-A207-EB2BC1473BD2}"/>
              </a:ext>
            </a:extLst>
          </p:cNvPr>
          <p:cNvPicPr>
            <a:picLocks noChangeAspect="1"/>
          </p:cNvPicPr>
          <p:nvPr/>
        </p:nvPicPr>
        <p:blipFill rotWithShape="1">
          <a:blip r:embed="rId2"/>
          <a:srcRect l="2266" t="38105" r="43665" b="12824"/>
          <a:stretch/>
        </p:blipFill>
        <p:spPr>
          <a:xfrm>
            <a:off x="8176591" y="1855304"/>
            <a:ext cx="3856383" cy="3803374"/>
          </a:xfrm>
          <a:prstGeom prst="rect">
            <a:avLst/>
          </a:prstGeom>
        </p:spPr>
      </p:pic>
    </p:spTree>
    <p:extLst>
      <p:ext uri="{BB962C8B-B14F-4D97-AF65-F5344CB8AC3E}">
        <p14:creationId xmlns:p14="http://schemas.microsoft.com/office/powerpoint/2010/main" val="242756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4055-FC99-4624-91ED-677BF2EC9FC8}"/>
              </a:ext>
            </a:extLst>
          </p:cNvPr>
          <p:cNvSpPr>
            <a:spLocks noGrp="1"/>
          </p:cNvSpPr>
          <p:nvPr>
            <p:ph type="title"/>
          </p:nvPr>
        </p:nvSpPr>
        <p:spPr>
          <a:xfrm>
            <a:off x="1024128" y="585216"/>
            <a:ext cx="11167872" cy="1499616"/>
          </a:xfrm>
        </p:spPr>
        <p:txBody>
          <a:bodyPr/>
          <a:lstStyle/>
          <a:p>
            <a:r>
              <a:rPr lang="en-US" sz="54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1- Exothermic Reaction:</a:t>
            </a:r>
            <a:endParaRPr lang="en-US" b="1" u="sng" dirty="0">
              <a:solidFill>
                <a:srgbClr val="7030A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25E978C-19BE-4721-B2CF-66132ED476FA}"/>
              </a:ext>
            </a:extLst>
          </p:cNvPr>
          <p:cNvSpPr>
            <a:spLocks noGrp="1"/>
          </p:cNvSpPr>
          <p:nvPr>
            <p:ph idx="1"/>
          </p:nvPr>
        </p:nvSpPr>
        <p:spPr>
          <a:xfrm>
            <a:off x="1024128" y="1730326"/>
            <a:ext cx="9720073" cy="5022166"/>
          </a:xfrm>
        </p:spPr>
        <p:txBody>
          <a:bodyPr>
            <a:normAutofit/>
          </a:bodyPr>
          <a:lstStyle/>
          <a:p>
            <a:pPr algn="just"/>
            <a:br>
              <a:rPr lang="en-US" sz="2400" dirty="0">
                <a:effectLst/>
                <a:latin typeface="ArialMT"/>
                <a:ea typeface="Malgun Gothic" panose="020B0503020000020004" pitchFamily="34" charset="-127"/>
                <a:cs typeface="Arial" panose="020B0604020202020204" pitchFamily="34" charset="0"/>
              </a:rPr>
            </a:br>
            <a:r>
              <a:rPr lang="en-US" sz="2400" b="1" dirty="0">
                <a:effectLst/>
                <a:latin typeface="ArialMT"/>
                <a:ea typeface="Malgun Gothic" panose="020B0503020000020004" pitchFamily="34" charset="-127"/>
                <a:cs typeface="Arial" panose="020B0604020202020204" pitchFamily="34" charset="0"/>
              </a:rPr>
              <a:t>In an exothermic reaction, the energy released as the products form is greater than the energy required to break the bonds of the reactants. </a:t>
            </a:r>
          </a:p>
          <a:p>
            <a:pPr algn="just"/>
            <a:r>
              <a:rPr lang="en-US" sz="2400" b="1" dirty="0">
                <a:effectLst/>
                <a:latin typeface="ArialMT"/>
                <a:ea typeface="Malgun Gothic" panose="020B0503020000020004" pitchFamily="34" charset="-127"/>
                <a:cs typeface="Arial" panose="020B0604020202020204" pitchFamily="34" charset="0"/>
              </a:rPr>
              <a:t>The energy is usually released as heat. </a:t>
            </a:r>
          </a:p>
          <a:p>
            <a:pPr algn="just"/>
            <a:r>
              <a:rPr lang="en-US" sz="2400" b="1" dirty="0">
                <a:effectLst/>
                <a:latin typeface="ArialMT"/>
                <a:ea typeface="Malgun Gothic" panose="020B0503020000020004" pitchFamily="34" charset="-127"/>
                <a:cs typeface="Arial" panose="020B0604020202020204" pitchFamily="34" charset="0"/>
              </a:rPr>
              <a:t>For example, some ovens and stoves burn natural gas. </a:t>
            </a:r>
          </a:p>
          <a:p>
            <a:pPr algn="just"/>
            <a:r>
              <a:rPr lang="en-US" sz="2400" b="1" dirty="0">
                <a:effectLst/>
                <a:latin typeface="ArialMT"/>
                <a:ea typeface="Malgun Gothic" panose="020B0503020000020004" pitchFamily="34" charset="-127"/>
                <a:cs typeface="Arial" panose="020B0604020202020204" pitchFamily="34" charset="0"/>
              </a:rPr>
              <a:t>When natural gas burns, it releases heat. </a:t>
            </a:r>
          </a:p>
          <a:p>
            <a:pPr algn="just"/>
            <a:r>
              <a:rPr lang="en-US" sz="2400" b="1" dirty="0">
                <a:effectLst/>
                <a:latin typeface="ArialMT"/>
                <a:ea typeface="Malgun Gothic" panose="020B0503020000020004" pitchFamily="34" charset="-127"/>
                <a:cs typeface="Arial" panose="020B0604020202020204" pitchFamily="34" charset="0"/>
              </a:rPr>
              <a:t>This heat cooks your food. </a:t>
            </a:r>
          </a:p>
          <a:p>
            <a:pPr algn="just"/>
            <a:r>
              <a:rPr lang="en-US" sz="2400" b="1" dirty="0">
                <a:effectLst/>
                <a:latin typeface="ArialMT"/>
                <a:ea typeface="Malgun Gothic" panose="020B0503020000020004" pitchFamily="34" charset="-127"/>
                <a:cs typeface="Arial" panose="020B0604020202020204" pitchFamily="34" charset="0"/>
              </a:rPr>
              <a:t>Similarly, the reactions between oxygen and other flammable fuels, such as wood, coal, wax, or oil, release energy in the form of light and heat.</a:t>
            </a:r>
            <a:endParaRPr lang="en-US" sz="2400" b="1" dirty="0">
              <a:effectLst/>
              <a:latin typeface="Calibri" panose="020F0502020204030204" pitchFamily="34" charset="0"/>
              <a:ea typeface="Malgun Gothic" panose="020B0503020000020004" pitchFamily="34" charset="-127"/>
              <a:cs typeface="Arial" panose="020B0604020202020204" pitchFamily="34" charset="0"/>
            </a:endParaRPr>
          </a:p>
          <a:p>
            <a:pPr algn="just"/>
            <a:endParaRPr lang="en-US" sz="2800" dirty="0"/>
          </a:p>
        </p:txBody>
      </p:sp>
    </p:spTree>
    <p:extLst>
      <p:ext uri="{BB962C8B-B14F-4D97-AF65-F5344CB8AC3E}">
        <p14:creationId xmlns:p14="http://schemas.microsoft.com/office/powerpoint/2010/main" val="17859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14B9E-E2EF-448D-8A32-3D9B08E24682}"/>
              </a:ext>
            </a:extLst>
          </p:cNvPr>
          <p:cNvSpPr>
            <a:spLocks noGrp="1"/>
          </p:cNvSpPr>
          <p:nvPr>
            <p:ph type="title"/>
          </p:nvPr>
        </p:nvSpPr>
        <p:spPr>
          <a:xfrm>
            <a:off x="1024128" y="585216"/>
            <a:ext cx="11167872" cy="1499616"/>
          </a:xfrm>
        </p:spPr>
        <p:txBody>
          <a:bodyPr/>
          <a:lstStyle/>
          <a:p>
            <a:r>
              <a:rPr lang="en-US" sz="54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2-Endothermic Reaction:</a:t>
            </a:r>
            <a:endParaRPr lang="en-US" b="1" u="sng" dirty="0">
              <a:solidFill>
                <a:srgbClr val="7030A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5A89BD7-1284-43AF-B3AB-932D2D0C6B83}"/>
              </a:ext>
            </a:extLst>
          </p:cNvPr>
          <p:cNvSpPr>
            <a:spLocks noGrp="1"/>
          </p:cNvSpPr>
          <p:nvPr>
            <p:ph idx="1"/>
          </p:nvPr>
        </p:nvSpPr>
        <p:spPr>
          <a:xfrm>
            <a:off x="1024128" y="1772529"/>
            <a:ext cx="9720073" cy="4923693"/>
          </a:xfrm>
        </p:spPr>
        <p:txBody>
          <a:bodyPr>
            <a:normAutofit/>
          </a:bodyPr>
          <a:lstStyle/>
          <a:p>
            <a:pPr algn="just"/>
            <a:br>
              <a:rPr lang="en-US" sz="2800" dirty="0">
                <a:effectLst/>
                <a:latin typeface="ArialMT"/>
                <a:ea typeface="Malgun Gothic" panose="020B0503020000020004" pitchFamily="34" charset="-127"/>
                <a:cs typeface="Arial" panose="020B0604020202020204" pitchFamily="34" charset="0"/>
              </a:rPr>
            </a:br>
            <a:r>
              <a:rPr lang="en-US" sz="2800" b="1" dirty="0">
                <a:effectLst/>
                <a:latin typeface="ArialMT"/>
                <a:ea typeface="Malgun Gothic" panose="020B0503020000020004" pitchFamily="34" charset="-127"/>
                <a:cs typeface="Arial" panose="020B0604020202020204" pitchFamily="34" charset="0"/>
              </a:rPr>
              <a:t>In an endothermic reaction, more energy is required to break the bonds of the reactants than is released by the formation of the products. </a:t>
            </a:r>
          </a:p>
          <a:p>
            <a:pPr algn="just"/>
            <a:r>
              <a:rPr lang="en-US" sz="2800" b="1" dirty="0">
                <a:effectLst/>
                <a:latin typeface="ArialMT"/>
                <a:ea typeface="Malgun Gothic" panose="020B0503020000020004" pitchFamily="34" charset="-127"/>
                <a:cs typeface="Arial" panose="020B0604020202020204" pitchFamily="34" charset="0"/>
              </a:rPr>
              <a:t>Some endothermic reactions draw energy from the surroundings, leaving the surroundings feeling cold. </a:t>
            </a:r>
          </a:p>
          <a:p>
            <a:pPr algn="just"/>
            <a:r>
              <a:rPr lang="en-US" sz="2800" b="1" dirty="0">
                <a:effectLst/>
                <a:latin typeface="ArialMT"/>
                <a:ea typeface="Malgun Gothic" panose="020B0503020000020004" pitchFamily="34" charset="-127"/>
                <a:cs typeface="Arial" panose="020B0604020202020204" pitchFamily="34" charset="0"/>
              </a:rPr>
              <a:t>Others require a continuous source of energy, like frying an egg in a pan on a stove. </a:t>
            </a:r>
          </a:p>
          <a:p>
            <a:pPr algn="just"/>
            <a:r>
              <a:rPr lang="en-US" sz="2800" b="1" dirty="0">
                <a:effectLst/>
                <a:latin typeface="ArialMT"/>
                <a:ea typeface="Malgun Gothic" panose="020B0503020000020004" pitchFamily="34" charset="-127"/>
                <a:cs typeface="Arial" panose="020B0604020202020204" pitchFamily="34" charset="0"/>
              </a:rPr>
              <a:t>For example, baking soda undergoes an endothermic reaction when it is mixed with vinegar, </a:t>
            </a:r>
            <a:r>
              <a:rPr lang="en-US" sz="2800" b="1" dirty="0">
                <a:latin typeface="ArialMT"/>
                <a:ea typeface="Malgun Gothic" panose="020B0503020000020004" pitchFamily="34" charset="-127"/>
                <a:cs typeface="Arial" panose="020B0604020202020204" pitchFamily="34" charset="0"/>
              </a:rPr>
              <a:t>t</a:t>
            </a:r>
            <a:r>
              <a:rPr lang="en-US" sz="2800" b="1" dirty="0">
                <a:effectLst/>
                <a:latin typeface="ArialMT"/>
                <a:ea typeface="Malgun Gothic" panose="020B0503020000020004" pitchFamily="34" charset="-127"/>
                <a:cs typeface="Arial" panose="020B0604020202020204" pitchFamily="34" charset="0"/>
              </a:rPr>
              <a:t>he reaction absorbs heat from the surrounding air.</a:t>
            </a:r>
            <a:endParaRPr lang="en-US" sz="3200" dirty="0"/>
          </a:p>
        </p:txBody>
      </p:sp>
    </p:spTree>
    <p:extLst>
      <p:ext uri="{BB962C8B-B14F-4D97-AF65-F5344CB8AC3E}">
        <p14:creationId xmlns:p14="http://schemas.microsoft.com/office/powerpoint/2010/main" val="8242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D76B-16A8-4C2C-B26E-71F0E294B18E}"/>
              </a:ext>
            </a:extLst>
          </p:cNvPr>
          <p:cNvSpPr>
            <a:spLocks noGrp="1"/>
          </p:cNvSpPr>
          <p:nvPr>
            <p:ph type="title"/>
          </p:nvPr>
        </p:nvSpPr>
        <p:spPr/>
        <p:txBody>
          <a:bodyPr/>
          <a:lstStyle/>
          <a:p>
            <a:endParaRPr lang="en-US"/>
          </a:p>
        </p:txBody>
      </p:sp>
      <p:pic>
        <p:nvPicPr>
          <p:cNvPr id="4098" name="Picture 2" descr="The Cold Pack: A Chilly Example of an Endothermic Reaction | Let's Talk  Science">
            <a:extLst>
              <a:ext uri="{FF2B5EF4-FFF2-40B4-BE49-F238E27FC236}">
                <a16:creationId xmlns:a16="http://schemas.microsoft.com/office/drawing/2014/main" id="{F5A12D5C-EE3B-4BE6-B6F3-DCDBD2EF0E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948" y="0"/>
            <a:ext cx="119950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428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8097-5EF2-4E04-861A-CDE434B4E11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C3107A1-8CFB-41DD-9D9E-D41186BE4F6C}"/>
              </a:ext>
            </a:extLst>
          </p:cNvPr>
          <p:cNvPicPr>
            <a:picLocks noGrp="1" noChangeAspect="1"/>
          </p:cNvPicPr>
          <p:nvPr>
            <p:ph idx="1"/>
          </p:nvPr>
        </p:nvPicPr>
        <p:blipFill rotWithShape="1">
          <a:blip r:embed="rId2"/>
          <a:srcRect l="1885" t="51238" r="43665" b="25311"/>
          <a:stretch/>
        </p:blipFill>
        <p:spPr>
          <a:xfrm>
            <a:off x="0" y="0"/>
            <a:ext cx="12192000" cy="1335024"/>
          </a:xfrm>
          <a:prstGeom prst="rect">
            <a:avLst/>
          </a:prstGeom>
        </p:spPr>
      </p:pic>
      <p:pic>
        <p:nvPicPr>
          <p:cNvPr id="5" name="Picture 4">
            <a:extLst>
              <a:ext uri="{FF2B5EF4-FFF2-40B4-BE49-F238E27FC236}">
                <a16:creationId xmlns:a16="http://schemas.microsoft.com/office/drawing/2014/main" id="{B9E70C47-C5E6-4620-8CD6-EE5B3742C05B}"/>
              </a:ext>
            </a:extLst>
          </p:cNvPr>
          <p:cNvPicPr>
            <a:picLocks noChangeAspect="1"/>
          </p:cNvPicPr>
          <p:nvPr/>
        </p:nvPicPr>
        <p:blipFill rotWithShape="1">
          <a:blip r:embed="rId3"/>
          <a:srcRect l="3151" t="19695" r="43914" b="13122"/>
          <a:stretch/>
        </p:blipFill>
        <p:spPr>
          <a:xfrm>
            <a:off x="0" y="1335025"/>
            <a:ext cx="12192000" cy="5522976"/>
          </a:xfrm>
          <a:prstGeom prst="rect">
            <a:avLst/>
          </a:prstGeom>
        </p:spPr>
      </p:pic>
      <p:cxnSp>
        <p:nvCxnSpPr>
          <p:cNvPr id="6" name="Straight Arrow Connector 5">
            <a:extLst>
              <a:ext uri="{FF2B5EF4-FFF2-40B4-BE49-F238E27FC236}">
                <a16:creationId xmlns:a16="http://schemas.microsoft.com/office/drawing/2014/main" id="{FAB374B8-4A51-4823-829B-A23693E6A12D}"/>
              </a:ext>
            </a:extLst>
          </p:cNvPr>
          <p:cNvCxnSpPr/>
          <p:nvPr/>
        </p:nvCxnSpPr>
        <p:spPr>
          <a:xfrm flipH="1">
            <a:off x="8597245" y="4377243"/>
            <a:ext cx="1536569" cy="7918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06C5740-7506-4269-AE1B-311708CE9633}"/>
              </a:ext>
            </a:extLst>
          </p:cNvPr>
          <p:cNvCxnSpPr>
            <a:cxnSpLocks/>
          </p:cNvCxnSpPr>
          <p:nvPr/>
        </p:nvCxnSpPr>
        <p:spPr>
          <a:xfrm flipV="1">
            <a:off x="3429660" y="4066159"/>
            <a:ext cx="1737926" cy="7226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38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DDB24C-AF62-44A7-A914-DD1EB644C02E}"/>
              </a:ext>
            </a:extLst>
          </p:cNvPr>
          <p:cNvPicPr>
            <a:picLocks noGrp="1" noChangeAspect="1"/>
          </p:cNvPicPr>
          <p:nvPr>
            <p:ph idx="1"/>
          </p:nvPr>
        </p:nvPicPr>
        <p:blipFill rotWithShape="1">
          <a:blip r:embed="rId2"/>
          <a:srcRect l="1304" t="64548" r="45762" b="20189"/>
          <a:stretch/>
        </p:blipFill>
        <p:spPr>
          <a:xfrm>
            <a:off x="286043" y="0"/>
            <a:ext cx="11619914" cy="2150722"/>
          </a:xfrm>
          <a:prstGeom prst="rect">
            <a:avLst/>
          </a:prstGeom>
        </p:spPr>
      </p:pic>
      <p:pic>
        <p:nvPicPr>
          <p:cNvPr id="6" name="Picture 5">
            <a:extLst>
              <a:ext uri="{FF2B5EF4-FFF2-40B4-BE49-F238E27FC236}">
                <a16:creationId xmlns:a16="http://schemas.microsoft.com/office/drawing/2014/main" id="{BB5651AC-F59E-48A8-8848-85CC70D4DED8}"/>
              </a:ext>
            </a:extLst>
          </p:cNvPr>
          <p:cNvPicPr>
            <a:picLocks noChangeAspect="1"/>
          </p:cNvPicPr>
          <p:nvPr/>
        </p:nvPicPr>
        <p:blipFill rotWithShape="1">
          <a:blip r:embed="rId3"/>
          <a:srcRect l="29654" t="58876" r="57308" b="31352"/>
          <a:stretch/>
        </p:blipFill>
        <p:spPr>
          <a:xfrm>
            <a:off x="286043" y="2353639"/>
            <a:ext cx="11905957" cy="2851407"/>
          </a:xfrm>
          <a:prstGeom prst="rect">
            <a:avLst/>
          </a:prstGeom>
        </p:spPr>
      </p:pic>
    </p:spTree>
    <p:extLst>
      <p:ext uri="{BB962C8B-B14F-4D97-AF65-F5344CB8AC3E}">
        <p14:creationId xmlns:p14="http://schemas.microsoft.com/office/powerpoint/2010/main" val="1652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C5FD-5CC5-43CD-BC9B-3EB0F7A02AD5}"/>
              </a:ext>
            </a:extLst>
          </p:cNvPr>
          <p:cNvSpPr>
            <a:spLocks noGrp="1"/>
          </p:cNvSpPr>
          <p:nvPr>
            <p:ph type="title"/>
          </p:nvPr>
        </p:nvSpPr>
        <p:spPr>
          <a:xfrm>
            <a:off x="1024128" y="585216"/>
            <a:ext cx="10975614" cy="1499616"/>
          </a:xfrm>
        </p:spPr>
        <p:txBody>
          <a:bodyPr/>
          <a:lstStyle/>
          <a:p>
            <a:r>
              <a:rPr lang="en-US" b="1" u="sng" dirty="0">
                <a:solidFill>
                  <a:srgbClr val="FF0000"/>
                </a:solidFill>
              </a:rPr>
              <a:t>Energy Graphs for Chemical Reactions:</a:t>
            </a:r>
          </a:p>
        </p:txBody>
      </p:sp>
      <p:sp>
        <p:nvSpPr>
          <p:cNvPr id="3" name="Content Placeholder 2">
            <a:extLst>
              <a:ext uri="{FF2B5EF4-FFF2-40B4-BE49-F238E27FC236}">
                <a16:creationId xmlns:a16="http://schemas.microsoft.com/office/drawing/2014/main" id="{5B049DD4-2DE2-47D1-B52B-AED2AABBF4D2}"/>
              </a:ext>
            </a:extLst>
          </p:cNvPr>
          <p:cNvSpPr>
            <a:spLocks noGrp="1"/>
          </p:cNvSpPr>
          <p:nvPr>
            <p:ph idx="1"/>
          </p:nvPr>
        </p:nvSpPr>
        <p:spPr>
          <a:xfrm>
            <a:off x="1024128" y="1941342"/>
            <a:ext cx="9720073" cy="4368018"/>
          </a:xfrm>
        </p:spPr>
        <p:txBody>
          <a:bodyPr>
            <a:noAutofit/>
          </a:bodyPr>
          <a:lstStyle/>
          <a:p>
            <a:pPr algn="just"/>
            <a:r>
              <a:rPr lang="en-US" sz="3200" b="1" dirty="0"/>
              <a:t>Reactants are a bit like kids on a swing set they need an initial push to get going.</a:t>
            </a:r>
          </a:p>
          <a:p>
            <a:pPr algn="just"/>
            <a:endParaRPr lang="en-US" sz="3200" b="1" dirty="0"/>
          </a:p>
          <a:p>
            <a:pPr algn="just"/>
            <a:r>
              <a:rPr lang="en-US" sz="3200" b="1" dirty="0"/>
              <a:t>The minimum amount of energy needed to start a chemical reaction is called </a:t>
            </a:r>
            <a:r>
              <a:rPr lang="en-US" sz="3200" b="1" dirty="0">
                <a:solidFill>
                  <a:srgbClr val="FFC000"/>
                </a:solidFill>
              </a:rPr>
              <a:t>activation energy</a:t>
            </a:r>
            <a:r>
              <a:rPr lang="en-US" sz="3200" b="1" dirty="0"/>
              <a:t>.</a:t>
            </a:r>
          </a:p>
          <a:p>
            <a:pPr algn="just"/>
            <a:endParaRPr lang="en-US" sz="3200" b="1" dirty="0"/>
          </a:p>
          <a:p>
            <a:pPr algn="just"/>
            <a:r>
              <a:rPr lang="en-US" sz="3200" b="1" dirty="0"/>
              <a:t>Once a reaction is underway, it will either need more energy to keep going, or it will release energy. </a:t>
            </a:r>
            <a:endParaRPr lang="en-US" sz="3200" dirty="0"/>
          </a:p>
        </p:txBody>
      </p:sp>
    </p:spTree>
    <p:extLst>
      <p:ext uri="{BB962C8B-B14F-4D97-AF65-F5344CB8AC3E}">
        <p14:creationId xmlns:p14="http://schemas.microsoft.com/office/powerpoint/2010/main" val="421553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486C99-2BDE-4459-A0B7-A5AD9E0CF41E}"/>
              </a:ext>
            </a:extLst>
          </p:cNvPr>
          <p:cNvPicPr>
            <a:picLocks noChangeAspect="1"/>
          </p:cNvPicPr>
          <p:nvPr/>
        </p:nvPicPr>
        <p:blipFill rotWithShape="1">
          <a:blip r:embed="rId2"/>
          <a:srcRect l="1739" t="34582" r="43804" b="20565"/>
          <a:stretch/>
        </p:blipFill>
        <p:spPr>
          <a:xfrm>
            <a:off x="328246" y="3372474"/>
            <a:ext cx="11535507" cy="3431041"/>
          </a:xfrm>
          <a:prstGeom prst="rect">
            <a:avLst/>
          </a:prstGeom>
        </p:spPr>
      </p:pic>
      <p:sp>
        <p:nvSpPr>
          <p:cNvPr id="6" name="TextBox 5">
            <a:extLst>
              <a:ext uri="{FF2B5EF4-FFF2-40B4-BE49-F238E27FC236}">
                <a16:creationId xmlns:a16="http://schemas.microsoft.com/office/drawing/2014/main" id="{8B89D466-25DC-4F9C-ADF4-BB70211B39CA}"/>
              </a:ext>
            </a:extLst>
          </p:cNvPr>
          <p:cNvSpPr txBox="1"/>
          <p:nvPr/>
        </p:nvSpPr>
        <p:spPr>
          <a:xfrm>
            <a:off x="464234" y="123319"/>
            <a:ext cx="11535507"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Tw Cen MT" panose="020B0602020104020603"/>
                <a:ea typeface="+mn-ea"/>
                <a:cs typeface="+mn-cs"/>
              </a:rPr>
              <a:t>An exothermic reaction's </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energy is shown in Figure 6A.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The dotted line marks the energy of the reactants before the reaction begins.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The peak on the graph shows the activation energy.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Notice that at the end of the reaction, the products have less energy than the reactants did. </a:t>
            </a:r>
            <a:b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US" sz="2000" b="1" i="0" u="none" strike="noStrike" kern="1200" cap="none" spc="0" normalizeH="0" baseline="0" noProof="0" dirty="0">
                <a:ln>
                  <a:noFill/>
                </a:ln>
                <a:solidFill>
                  <a:srgbClr val="FFC000"/>
                </a:solidFill>
                <a:effectLst/>
                <a:uLnTx/>
                <a:uFillTx/>
                <a:latin typeface="Tw Cen MT" panose="020B0602020104020603"/>
                <a:ea typeface="+mn-ea"/>
                <a:cs typeface="+mn-cs"/>
              </a:rPr>
              <a:t>An endothermic reaction</a:t>
            </a:r>
            <a:r>
              <a:rPr kumimoji="0" lang="en-US" sz="2000" b="1" i="0" u="none" strike="noStrike" kern="1200" cap="none" spc="0" normalizeH="0" baseline="0" noProof="0" dirty="0">
                <a:ln>
                  <a:noFill/>
                </a:ln>
                <a:solidFill>
                  <a:srgbClr val="FF0000"/>
                </a:solidFill>
                <a:effectLst/>
                <a:uLnTx/>
                <a:uFillTx/>
                <a:latin typeface="Tw Cen MT" panose="020B0602020104020603"/>
                <a:ea typeface="+mn-ea"/>
                <a:cs typeface="+mn-cs"/>
              </a:rPr>
              <a:t> </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is shown in Figure 6B.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Endothermic reactions need activation energy to get started, and they also need energy to continue. Notice that the energy of the products is greater than the energy of the reactants. This means that the reaction must continually absorb energy to keep going.</a:t>
            </a:r>
          </a:p>
        </p:txBody>
      </p:sp>
      <p:sp>
        <p:nvSpPr>
          <p:cNvPr id="9" name="TextBox 8">
            <a:extLst>
              <a:ext uri="{FF2B5EF4-FFF2-40B4-BE49-F238E27FC236}">
                <a16:creationId xmlns:a16="http://schemas.microsoft.com/office/drawing/2014/main" id="{857D1DD7-5DB1-494F-81A2-B6FBF17605F5}"/>
              </a:ext>
            </a:extLst>
          </p:cNvPr>
          <p:cNvSpPr txBox="1"/>
          <p:nvPr/>
        </p:nvSpPr>
        <p:spPr>
          <a:xfrm>
            <a:off x="5641144" y="3017520"/>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38750AAA-8C1E-4150-AF35-39DE54BD2B03}"/>
              </a:ext>
            </a:extLst>
          </p:cNvPr>
          <p:cNvSpPr txBox="1"/>
          <p:nvPr/>
        </p:nvSpPr>
        <p:spPr>
          <a:xfrm>
            <a:off x="5641144" y="2968283"/>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TextBox 10">
            <a:extLst>
              <a:ext uri="{FF2B5EF4-FFF2-40B4-BE49-F238E27FC236}">
                <a16:creationId xmlns:a16="http://schemas.microsoft.com/office/drawing/2014/main" id="{D96CFF88-0D3B-419A-A50F-C6F32D6C5997}"/>
              </a:ext>
            </a:extLst>
          </p:cNvPr>
          <p:cNvSpPr txBox="1"/>
          <p:nvPr/>
        </p:nvSpPr>
        <p:spPr>
          <a:xfrm>
            <a:off x="8482818" y="552860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FF19E402-D857-4611-9AB5-C4C9CFD19599}"/>
              </a:ext>
            </a:extLst>
          </p:cNvPr>
          <p:cNvSpPr txBox="1"/>
          <p:nvPr/>
        </p:nvSpPr>
        <p:spPr>
          <a:xfrm>
            <a:off x="3237419" y="5243450"/>
            <a:ext cx="20491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Tw Cen MT" panose="020B0602020104020603"/>
                <a:ea typeface="+mn-ea"/>
                <a:cs typeface="+mn-cs"/>
              </a:rPr>
              <a:t>Energy released</a:t>
            </a:r>
            <a:endParaRPr kumimoji="0" lang="en-US" sz="18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1601AAC5-20CD-4B7E-98E3-69393BE73D15}"/>
              </a:ext>
            </a:extLst>
          </p:cNvPr>
          <p:cNvSpPr txBox="1"/>
          <p:nvPr/>
        </p:nvSpPr>
        <p:spPr>
          <a:xfrm>
            <a:off x="8667549" y="4996632"/>
            <a:ext cx="20491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Tw Cen MT" panose="020B0602020104020603"/>
                <a:ea typeface="+mn-ea"/>
                <a:cs typeface="+mn-cs"/>
              </a:rPr>
              <a:t>Energy absorbed</a:t>
            </a:r>
            <a:endParaRPr kumimoji="0" lang="en-US" sz="18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pic>
        <p:nvPicPr>
          <p:cNvPr id="16" name="Content Placeholder 3">
            <a:extLst>
              <a:ext uri="{FF2B5EF4-FFF2-40B4-BE49-F238E27FC236}">
                <a16:creationId xmlns:a16="http://schemas.microsoft.com/office/drawing/2014/main" id="{68B40C0B-C29E-4B03-977F-1FE6CB2FAFBD}"/>
              </a:ext>
            </a:extLst>
          </p:cNvPr>
          <p:cNvPicPr>
            <a:picLocks noChangeAspect="1"/>
          </p:cNvPicPr>
          <p:nvPr/>
        </p:nvPicPr>
        <p:blipFill rotWithShape="1">
          <a:blip r:embed="rId3"/>
          <a:srcRect l="2057" t="23828" r="44178" b="60891"/>
          <a:stretch/>
        </p:blipFill>
        <p:spPr>
          <a:xfrm>
            <a:off x="4827562" y="2474792"/>
            <a:ext cx="7310511" cy="922818"/>
          </a:xfrm>
          <a:prstGeom prst="rect">
            <a:avLst/>
          </a:prstGeom>
        </p:spPr>
      </p:pic>
    </p:spTree>
    <p:extLst>
      <p:ext uri="{BB962C8B-B14F-4D97-AF65-F5344CB8AC3E}">
        <p14:creationId xmlns:p14="http://schemas.microsoft.com/office/powerpoint/2010/main" val="318055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A942-8894-494B-A7DC-195FEBD5945F}"/>
              </a:ext>
            </a:extLst>
          </p:cNvPr>
          <p:cNvSpPr>
            <a:spLocks noGrp="1"/>
          </p:cNvSpPr>
          <p:nvPr>
            <p:ph type="title"/>
          </p:nvPr>
        </p:nvSpPr>
        <p:spPr>
          <a:xfrm>
            <a:off x="770910" y="548640"/>
            <a:ext cx="11167872" cy="1209822"/>
          </a:xfrm>
        </p:spPr>
        <p:txBody>
          <a:bodyPr>
            <a:normAutofit/>
          </a:bodyPr>
          <a:lstStyle/>
          <a:p>
            <a:r>
              <a:rPr lang="en-US" sz="4400" b="1" dirty="0">
                <a:solidFill>
                  <a:srgbClr val="FFC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Affecting Rates of Reactions:</a:t>
            </a:r>
            <a:endParaRPr lang="en-US" sz="4400" b="1" dirty="0">
              <a:solidFill>
                <a:srgbClr val="FFC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3EAE039-CC31-4F5F-8A90-529AFB34FE2A}"/>
              </a:ext>
            </a:extLst>
          </p:cNvPr>
          <p:cNvSpPr>
            <a:spLocks noGrp="1"/>
          </p:cNvSpPr>
          <p:nvPr>
            <p:ph idx="1"/>
          </p:nvPr>
        </p:nvSpPr>
        <p:spPr>
          <a:xfrm>
            <a:off x="1024128" y="1631852"/>
            <a:ext cx="9720073" cy="4677508"/>
          </a:xfrm>
        </p:spPr>
        <p:txBody>
          <a:bodyPr>
            <a:normAutofit fontScale="92500" lnSpcReduction="10000"/>
          </a:bodyPr>
          <a:lstStyle/>
          <a:p>
            <a:r>
              <a:rPr lang="en-US" sz="2400" b="1" dirty="0">
                <a:effectLst/>
                <a:latin typeface="ArialMT"/>
                <a:ea typeface="Malgun Gothic" panose="020B0503020000020004" pitchFamily="34" charset="-127"/>
                <a:cs typeface="Arial" panose="020B0604020202020204" pitchFamily="34" charset="0"/>
              </a:rPr>
              <a:t>Chemical reactions don't all occur at the same rate. </a:t>
            </a:r>
          </a:p>
          <a:p>
            <a:r>
              <a:rPr lang="en-US" sz="2400" b="1" dirty="0">
                <a:effectLst/>
                <a:latin typeface="ArialMT"/>
                <a:ea typeface="Malgun Gothic" panose="020B0503020000020004" pitchFamily="34" charset="-127"/>
                <a:cs typeface="Arial" panose="020B0604020202020204" pitchFamily="34" charset="0"/>
              </a:rPr>
              <a:t>Some, such as explosions, are very fast. </a:t>
            </a:r>
          </a:p>
          <a:p>
            <a:r>
              <a:rPr lang="en-US" sz="2400" b="1" dirty="0">
                <a:effectLst/>
                <a:latin typeface="ArialMT"/>
                <a:ea typeface="Malgun Gothic" panose="020B0503020000020004" pitchFamily="34" charset="-127"/>
                <a:cs typeface="Arial" panose="020B0604020202020204" pitchFamily="34" charset="0"/>
              </a:rPr>
              <a:t>Others, like the rusting of iron in air, are slow. </a:t>
            </a:r>
          </a:p>
          <a:p>
            <a:r>
              <a:rPr lang="en-US" sz="2400" b="1" dirty="0">
                <a:effectLst/>
                <a:latin typeface="ArialMT"/>
                <a:ea typeface="Malgun Gothic" panose="020B0503020000020004" pitchFamily="34" charset="-127"/>
                <a:cs typeface="Arial" panose="020B0604020202020204" pitchFamily="34" charset="0"/>
              </a:rPr>
              <a:t>A particular reaction can occur at different rates depending on the conditions. </a:t>
            </a:r>
          </a:p>
          <a:p>
            <a:r>
              <a:rPr lang="en-US" sz="2400" b="1" dirty="0">
                <a:effectLst/>
                <a:latin typeface="ArialMT"/>
                <a:ea typeface="Malgun Gothic" panose="020B0503020000020004" pitchFamily="34" charset="-127"/>
                <a:cs typeface="Arial" panose="020B0604020202020204" pitchFamily="34" charset="0"/>
              </a:rPr>
              <a:t>If you want to make a chemical reaction happen faster, the particles of the reactants need to collide either more quickly or with more energy.</a:t>
            </a:r>
          </a:p>
          <a:p>
            <a:r>
              <a:rPr lang="en-US" sz="2400" b="1" dirty="0">
                <a:effectLst/>
                <a:latin typeface="ArialMT"/>
                <a:ea typeface="Malgun Gothic" panose="020B0503020000020004" pitchFamily="34" charset="-127"/>
                <a:cs typeface="Arial" panose="020B0604020202020204" pitchFamily="34" charset="0"/>
              </a:rPr>
              <a:t>Having more particles available to react is another way to make a reaction go faster. </a:t>
            </a:r>
          </a:p>
          <a:p>
            <a:pPr algn="ctr"/>
            <a:r>
              <a:rPr lang="en-US" sz="3200" b="1" u="sng" dirty="0">
                <a:solidFill>
                  <a:srgbClr val="0070C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Factors that may affect rates of reactions include surface area, temperature, concentration, and the presence of catalysts and inhibitors. </a:t>
            </a:r>
            <a:endParaRPr lang="en-US" sz="3200" dirty="0"/>
          </a:p>
        </p:txBody>
      </p:sp>
    </p:spTree>
    <p:extLst>
      <p:ext uri="{BB962C8B-B14F-4D97-AF65-F5344CB8AC3E}">
        <p14:creationId xmlns:p14="http://schemas.microsoft.com/office/powerpoint/2010/main" val="27185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522D-FA94-4174-A312-11033AF2929E}"/>
              </a:ext>
            </a:extLst>
          </p:cNvPr>
          <p:cNvSpPr>
            <a:spLocks noGrp="1"/>
          </p:cNvSpPr>
          <p:nvPr>
            <p:ph type="title"/>
          </p:nvPr>
        </p:nvSpPr>
        <p:spPr/>
        <p:txBody>
          <a:bodyPr/>
          <a:lstStyle/>
          <a:p>
            <a:r>
              <a:rPr lang="en-US" sz="54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1-Surface Area:</a:t>
            </a:r>
            <a:endParaRPr lang="en-US" b="1" u="sng" dirty="0">
              <a:solidFill>
                <a:srgbClr val="7030A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0242DF0-175B-42F3-B1D8-C1E2A352E537}"/>
              </a:ext>
            </a:extLst>
          </p:cNvPr>
          <p:cNvSpPr>
            <a:spLocks noGrp="1"/>
          </p:cNvSpPr>
          <p:nvPr>
            <p:ph idx="1"/>
          </p:nvPr>
        </p:nvSpPr>
        <p:spPr>
          <a:xfrm>
            <a:off x="1024128" y="1871003"/>
            <a:ext cx="7874775" cy="4438357"/>
          </a:xfrm>
        </p:spPr>
        <p:txBody>
          <a:bodyPr>
            <a:normAutofit/>
          </a:bodyPr>
          <a:lstStyle/>
          <a:p>
            <a:pPr marL="0" indent="0">
              <a:buNone/>
            </a:pPr>
            <a:r>
              <a:rPr lang="en-US" sz="2400" b="1" dirty="0">
                <a:effectLst/>
                <a:latin typeface="ArialMT"/>
                <a:ea typeface="Malgun Gothic" panose="020B0503020000020004" pitchFamily="34" charset="-127"/>
                <a:cs typeface="Arial" panose="020B0604020202020204" pitchFamily="34" charset="0"/>
              </a:rPr>
              <a:t>Think of a sugar cube. </a:t>
            </a:r>
          </a:p>
          <a:p>
            <a:pPr marL="0" indent="0">
              <a:buNone/>
            </a:pPr>
            <a:r>
              <a:rPr lang="en-US" sz="2400" b="1" dirty="0">
                <a:effectLst/>
                <a:latin typeface="ArialMT"/>
                <a:ea typeface="Malgun Gothic" panose="020B0503020000020004" pitchFamily="34" charset="-127"/>
                <a:cs typeface="Arial" panose="020B0604020202020204" pitchFamily="34" charset="0"/>
              </a:rPr>
              <a:t>If held over a flame, the sugar will burn, but it will burn somewhat slowly. </a:t>
            </a:r>
          </a:p>
          <a:p>
            <a:pPr marL="0" indent="0" algn="just">
              <a:buNone/>
            </a:pPr>
            <a:r>
              <a:rPr lang="en-US" sz="2400" b="1" dirty="0">
                <a:effectLst/>
                <a:latin typeface="ArialMT"/>
                <a:ea typeface="Malgun Gothic" panose="020B0503020000020004" pitchFamily="34" charset="-127"/>
                <a:cs typeface="Arial" panose="020B0604020202020204" pitchFamily="34" charset="0"/>
              </a:rPr>
              <a:t>This is because only the surface of the cube can react with oxygen in the air and the ignition provided by the flame.</a:t>
            </a:r>
          </a:p>
          <a:p>
            <a:pPr marL="0" indent="0">
              <a:buNone/>
            </a:pPr>
            <a:r>
              <a:rPr lang="en-US" sz="2400" b="1" dirty="0">
                <a:effectLst/>
                <a:latin typeface="ArialMT"/>
                <a:ea typeface="Malgun Gothic" panose="020B0503020000020004" pitchFamily="34" charset="-127"/>
                <a:cs typeface="Arial" panose="020B0604020202020204" pitchFamily="34" charset="0"/>
              </a:rPr>
              <a:t>All the grains of sugar underneath the surface can't react until they are exposed as well. </a:t>
            </a:r>
          </a:p>
          <a:p>
            <a:pPr marL="0" indent="0">
              <a:buNone/>
            </a:pPr>
            <a:r>
              <a:rPr lang="en-US" sz="2400" b="1" dirty="0">
                <a:effectLst/>
                <a:latin typeface="ArialMT"/>
                <a:ea typeface="Malgun Gothic" panose="020B0503020000020004" pitchFamily="34" charset="-127"/>
                <a:cs typeface="Arial" panose="020B0604020202020204" pitchFamily="34" charset="0"/>
              </a:rPr>
              <a:t>Increasing the surface area of the sugar cube would allow it to burn faster. </a:t>
            </a:r>
          </a:p>
          <a:p>
            <a:endParaRPr lang="en-US" dirty="0"/>
          </a:p>
        </p:txBody>
      </p:sp>
      <p:pic>
        <p:nvPicPr>
          <p:cNvPr id="5122" name="Picture 2" descr="Macro of Burning Sugar with Stock Footage Video (100% Royalty-free)  21796063 | Shutterstock">
            <a:extLst>
              <a:ext uri="{FF2B5EF4-FFF2-40B4-BE49-F238E27FC236}">
                <a16:creationId xmlns:a16="http://schemas.microsoft.com/office/drawing/2014/main" id="{5A8EB0CA-E93D-4740-85C3-6FD644ECF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8265" y="2684686"/>
            <a:ext cx="3213735" cy="235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9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4818AA-8F30-4D18-A60D-C43389E289A0}"/>
              </a:ext>
            </a:extLst>
          </p:cNvPr>
          <p:cNvPicPr>
            <a:picLocks noGrp="1" noChangeAspect="1"/>
          </p:cNvPicPr>
          <p:nvPr>
            <p:ph idx="1"/>
          </p:nvPr>
        </p:nvPicPr>
        <p:blipFill rotWithShape="1">
          <a:blip r:embed="rId2"/>
          <a:srcRect l="2500" t="66481" r="43152" b="17279"/>
          <a:stretch/>
        </p:blipFill>
        <p:spPr>
          <a:xfrm>
            <a:off x="0" y="112542"/>
            <a:ext cx="12192000" cy="1972290"/>
          </a:xfrm>
          <a:prstGeom prst="rect">
            <a:avLst/>
          </a:prstGeom>
        </p:spPr>
      </p:pic>
      <p:sp>
        <p:nvSpPr>
          <p:cNvPr id="9" name="TextBox 8">
            <a:extLst>
              <a:ext uri="{FF2B5EF4-FFF2-40B4-BE49-F238E27FC236}">
                <a16:creationId xmlns:a16="http://schemas.microsoft.com/office/drawing/2014/main" id="{04AE8E7B-67FA-478D-956A-BE5A9C96C4F8}"/>
              </a:ext>
            </a:extLst>
          </p:cNvPr>
          <p:cNvSpPr txBox="1"/>
          <p:nvPr/>
        </p:nvSpPr>
        <p:spPr>
          <a:xfrm>
            <a:off x="2811194" y="2335237"/>
            <a:ext cx="6569612"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C000"/>
                </a:solidFill>
                <a:effectLst/>
                <a:uLnTx/>
                <a:uFillTx/>
                <a:latin typeface="Tw Cen MT" panose="020B0602020104020603"/>
                <a:ea typeface="+mn-ea"/>
                <a:cs typeface="+mn-cs"/>
              </a:rPr>
              <a:t>Surface area increases</a:t>
            </a:r>
            <a:endParaRPr kumimoji="0" lang="en-US" sz="4400" b="1" i="0" u="none" strike="noStrike" kern="1200" cap="none" spc="0" normalizeH="0" baseline="0" noProof="0" dirty="0">
              <a:ln>
                <a:noFill/>
              </a:ln>
              <a:solidFill>
                <a:srgbClr val="FFC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58383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1EF31-F4CB-4665-BE34-070D680E1274}"/>
              </a:ext>
            </a:extLst>
          </p:cNvPr>
          <p:cNvSpPr>
            <a:spLocks noGrp="1"/>
          </p:cNvSpPr>
          <p:nvPr>
            <p:ph type="title"/>
          </p:nvPr>
        </p:nvSpPr>
        <p:spPr>
          <a:xfrm>
            <a:off x="1024128" y="585216"/>
            <a:ext cx="9720072" cy="1499616"/>
          </a:xfrm>
        </p:spPr>
        <p:txBody>
          <a:bodyPr/>
          <a:lstStyle/>
          <a:p>
            <a:r>
              <a:rPr lang="en-US" sz="5400" dirty="0">
                <a:effectLst/>
                <a:latin typeface="ArialMT"/>
                <a:ea typeface="Malgun Gothic" panose="020B0503020000020004" pitchFamily="34" charset="-127"/>
                <a:cs typeface="Arial" panose="020B0604020202020204" pitchFamily="34" charset="0"/>
              </a:rPr>
              <a:t>Physical Change:</a:t>
            </a:r>
            <a:endParaRPr lang="en-US" dirty="0"/>
          </a:p>
        </p:txBody>
      </p:sp>
      <p:sp>
        <p:nvSpPr>
          <p:cNvPr id="3" name="Content Placeholder 2">
            <a:extLst>
              <a:ext uri="{FF2B5EF4-FFF2-40B4-BE49-F238E27FC236}">
                <a16:creationId xmlns:a16="http://schemas.microsoft.com/office/drawing/2014/main" id="{818B68E2-D01F-48D2-B11B-9C9217259A59}"/>
              </a:ext>
            </a:extLst>
          </p:cNvPr>
          <p:cNvSpPr>
            <a:spLocks noGrp="1"/>
          </p:cNvSpPr>
          <p:nvPr>
            <p:ph idx="1"/>
          </p:nvPr>
        </p:nvSpPr>
        <p:spPr>
          <a:xfrm>
            <a:off x="246889" y="1894918"/>
            <a:ext cx="9326880" cy="4579034"/>
          </a:xfrm>
        </p:spPr>
        <p:txBody>
          <a:bodyPr>
            <a:normAutofit/>
          </a:bodyPr>
          <a:lstStyle/>
          <a:p>
            <a:pPr marL="0" indent="0" algn="just">
              <a:buNone/>
            </a:pPr>
            <a:r>
              <a:rPr lang="en-US" sz="2400" dirty="0">
                <a:effectLst/>
                <a:latin typeface="ArialMT"/>
                <a:ea typeface="Malgun Gothic" panose="020B0503020000020004" pitchFamily="34" charset="-127"/>
                <a:cs typeface="Arial" panose="020B0604020202020204" pitchFamily="34" charset="0"/>
              </a:rPr>
              <a:t>Physical change: is a change that alters the form or appearance of a substance without changing it into a different substance. </a:t>
            </a:r>
          </a:p>
          <a:p>
            <a:pPr marL="0" indent="0" algn="just">
              <a:buNone/>
            </a:pPr>
            <a:r>
              <a:rPr kumimoji="0" lang="en-US" sz="2400" b="1" i="0" u="none" strike="noStrike" kern="1200" cap="none" spc="0" normalizeH="0" baseline="0" noProof="0" dirty="0">
                <a:ln>
                  <a:noFill/>
                </a:ln>
                <a:solidFill>
                  <a:srgbClr val="FFFF00"/>
                </a:solidFill>
                <a:effectLst/>
                <a:uLnTx/>
                <a:uFillTx/>
                <a:latin typeface="ArialMT"/>
                <a:ea typeface="Malgun Gothic" panose="020B0503020000020004" pitchFamily="34" charset="-127"/>
                <a:cs typeface="Arial" panose="020B0604020202020204" pitchFamily="34" charset="0"/>
              </a:rPr>
              <a:t>Slicing an onion is an example of a physical change</a:t>
            </a:r>
            <a:endParaRPr lang="en-US" sz="2400" dirty="0">
              <a:solidFill>
                <a:srgbClr val="FFFF00"/>
              </a:solidFill>
              <a:effectLst/>
              <a:latin typeface="ArialMT"/>
              <a:ea typeface="Malgun Gothic" panose="020B0503020000020004" pitchFamily="34" charset="-127"/>
              <a:cs typeface="Arial" panose="020B0604020202020204" pitchFamily="34" charset="0"/>
            </a:endParaRPr>
          </a:p>
          <a:p>
            <a:pPr algn="just"/>
            <a:r>
              <a:rPr lang="en-US" sz="2400" dirty="0">
                <a:effectLst/>
                <a:latin typeface="ArialMT"/>
                <a:ea typeface="Malgun Gothic" panose="020B0503020000020004" pitchFamily="34" charset="-127"/>
                <a:cs typeface="Arial" panose="020B0604020202020204" pitchFamily="34" charset="0"/>
              </a:rPr>
              <a:t>The onion becomes smaller objects of different shape, but the onion pieces are made of the same matter as before. </a:t>
            </a:r>
          </a:p>
          <a:p>
            <a:pPr algn="just"/>
            <a:r>
              <a:rPr lang="en-US" sz="2400" b="1" dirty="0">
                <a:solidFill>
                  <a:srgbClr val="FFFF00"/>
                </a:solidFill>
                <a:effectLst/>
                <a:latin typeface="ArialMT"/>
                <a:ea typeface="Malgun Gothic" panose="020B0503020000020004" pitchFamily="34" charset="-127"/>
                <a:cs typeface="Arial" panose="020B0604020202020204" pitchFamily="34" charset="0"/>
              </a:rPr>
              <a:t>Water boiling is also a physical change. </a:t>
            </a:r>
          </a:p>
          <a:p>
            <a:pPr algn="just"/>
            <a:r>
              <a:rPr lang="en-US" sz="2400" dirty="0">
                <a:effectLst/>
                <a:latin typeface="ArialMT"/>
                <a:ea typeface="Malgun Gothic" panose="020B0503020000020004" pitchFamily="34" charset="-127"/>
                <a:cs typeface="Arial" panose="020B0604020202020204" pitchFamily="34" charset="0"/>
              </a:rPr>
              <a:t>While the water may not be visible as vapor in the air, it is still water molecules of two hydrogen atoms bonded to an oxygen atom. </a:t>
            </a:r>
          </a:p>
          <a:p>
            <a:pPr marL="0" indent="0" algn="just">
              <a:buNone/>
            </a:pPr>
            <a:r>
              <a:rPr lang="en-US" sz="2400" b="1" dirty="0">
                <a:solidFill>
                  <a:srgbClr val="FFFF00"/>
                </a:solidFill>
                <a:effectLst/>
                <a:latin typeface="ArialMT"/>
                <a:ea typeface="Malgun Gothic" panose="020B0503020000020004" pitchFamily="34" charset="-127"/>
                <a:cs typeface="Arial" panose="020B0604020202020204" pitchFamily="34" charset="0"/>
              </a:rPr>
              <a:t>Bending, crushing, cutting, melting, freezing, and boiling are all physical changes.</a:t>
            </a:r>
            <a:endParaRPr lang="en-US" dirty="0">
              <a:solidFill>
                <a:srgbClr val="FFFF00"/>
              </a:solidFill>
            </a:endParaRPr>
          </a:p>
        </p:txBody>
      </p:sp>
      <p:pic>
        <p:nvPicPr>
          <p:cNvPr id="1026" name="Picture 2" descr="Cutting Chopping Onion GIF - Cutting Chopping Onion Knife Skills - Discover  &amp; Share GIFs">
            <a:extLst>
              <a:ext uri="{FF2B5EF4-FFF2-40B4-BE49-F238E27FC236}">
                <a16:creationId xmlns:a16="http://schemas.microsoft.com/office/drawing/2014/main" id="{38E7F4FB-B8D0-42D4-B48F-F7A7069AB30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34612" y="1861514"/>
            <a:ext cx="2346159" cy="1295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iling-water GIFs - Get the best GIF on GIPHY">
            <a:extLst>
              <a:ext uri="{FF2B5EF4-FFF2-40B4-BE49-F238E27FC236}">
                <a16:creationId xmlns:a16="http://schemas.microsoft.com/office/drawing/2014/main" id="{2F4633F2-5074-4AA6-9A43-0A9BB2AA9EF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34612" y="3329981"/>
            <a:ext cx="2346159" cy="12952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presion,Tension,Bending,Torsion on Make a GIF">
            <a:extLst>
              <a:ext uri="{FF2B5EF4-FFF2-40B4-BE49-F238E27FC236}">
                <a16:creationId xmlns:a16="http://schemas.microsoft.com/office/drawing/2014/main" id="{A98EAED4-7736-4163-BE6B-1D38B3F730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58886" y="5828759"/>
            <a:ext cx="1720516" cy="12903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rush Can GIFs | Tenor">
            <a:extLst>
              <a:ext uri="{FF2B5EF4-FFF2-40B4-BE49-F238E27FC236}">
                <a16:creationId xmlns:a16="http://schemas.microsoft.com/office/drawing/2014/main" id="{D6A1D87C-121E-4808-A3B9-B551AF22BA5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19486" y="5828759"/>
            <a:ext cx="893157" cy="10292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ตัด ตัดกระดาษ GIF - Cut Cutting Paper Cutting - Discover &amp; Share GIFs">
            <a:extLst>
              <a:ext uri="{FF2B5EF4-FFF2-40B4-BE49-F238E27FC236}">
                <a16:creationId xmlns:a16="http://schemas.microsoft.com/office/drawing/2014/main" id="{4F1F8F10-D9C6-41AF-93A7-FADEC449569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52727" y="5832718"/>
            <a:ext cx="2011686" cy="11310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lting GIFs | Tenor">
            <a:extLst>
              <a:ext uri="{FF2B5EF4-FFF2-40B4-BE49-F238E27FC236}">
                <a16:creationId xmlns:a16="http://schemas.microsoft.com/office/drawing/2014/main" id="{C172BB21-B790-477F-9692-4D168C2352E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41206" y="5828759"/>
            <a:ext cx="1075323" cy="10753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ubble Cold GIFs | Tenor">
            <a:extLst>
              <a:ext uri="{FF2B5EF4-FFF2-40B4-BE49-F238E27FC236}">
                <a16:creationId xmlns:a16="http://schemas.microsoft.com/office/drawing/2014/main" id="{49152454-D1AF-4000-A233-B70355EE829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93322" y="5828759"/>
            <a:ext cx="1182855" cy="104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1000"/>
                                        <p:tgtEl>
                                          <p:spTgt spid="1028"/>
                                        </p:tgtEl>
                                      </p:cBhvr>
                                    </p:animEffect>
                                    <p:anim calcmode="lin" valueType="num">
                                      <p:cBhvr>
                                        <p:cTn id="43" dur="1000" fill="hold"/>
                                        <p:tgtEl>
                                          <p:spTgt spid="1028"/>
                                        </p:tgtEl>
                                        <p:attrNameLst>
                                          <p:attrName>ppt_x</p:attrName>
                                        </p:attrNameLst>
                                      </p:cBhvr>
                                      <p:tavLst>
                                        <p:tav tm="0">
                                          <p:val>
                                            <p:strVal val="#ppt_x"/>
                                          </p:val>
                                        </p:tav>
                                        <p:tav tm="100000">
                                          <p:val>
                                            <p:strVal val="#ppt_x"/>
                                          </p:val>
                                        </p:tav>
                                      </p:tavLst>
                                    </p:anim>
                                    <p:anim calcmode="lin" valueType="num">
                                      <p:cBhvr>
                                        <p:cTn id="4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30"/>
                                        </p:tgtEl>
                                        <p:attrNameLst>
                                          <p:attrName>style.visibility</p:attrName>
                                        </p:attrNameLst>
                                      </p:cBhvr>
                                      <p:to>
                                        <p:strVal val="visible"/>
                                      </p:to>
                                    </p:set>
                                    <p:animEffect transition="in" filter="fade">
                                      <p:cBhvr>
                                        <p:cTn id="63" dur="1000"/>
                                        <p:tgtEl>
                                          <p:spTgt spid="1030"/>
                                        </p:tgtEl>
                                      </p:cBhvr>
                                    </p:animEffect>
                                    <p:anim calcmode="lin" valueType="num">
                                      <p:cBhvr>
                                        <p:cTn id="64" dur="1000" fill="hold"/>
                                        <p:tgtEl>
                                          <p:spTgt spid="1030"/>
                                        </p:tgtEl>
                                        <p:attrNameLst>
                                          <p:attrName>ppt_x</p:attrName>
                                        </p:attrNameLst>
                                      </p:cBhvr>
                                      <p:tavLst>
                                        <p:tav tm="0">
                                          <p:val>
                                            <p:strVal val="#ppt_x"/>
                                          </p:val>
                                        </p:tav>
                                        <p:tav tm="100000">
                                          <p:val>
                                            <p:strVal val="#ppt_x"/>
                                          </p:val>
                                        </p:tav>
                                      </p:tavLst>
                                    </p:anim>
                                    <p:anim calcmode="lin" valueType="num">
                                      <p:cBhvr>
                                        <p:cTn id="65" dur="1000" fill="hold"/>
                                        <p:tgtEl>
                                          <p:spTgt spid="103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2"/>
                                        </p:tgtEl>
                                        <p:attrNameLst>
                                          <p:attrName>style.visibility</p:attrName>
                                        </p:attrNameLst>
                                      </p:cBhvr>
                                      <p:to>
                                        <p:strVal val="visible"/>
                                      </p:to>
                                    </p:set>
                                    <p:animEffect transition="in" filter="fade">
                                      <p:cBhvr>
                                        <p:cTn id="68" dur="1000"/>
                                        <p:tgtEl>
                                          <p:spTgt spid="1032"/>
                                        </p:tgtEl>
                                      </p:cBhvr>
                                    </p:animEffect>
                                    <p:anim calcmode="lin" valueType="num">
                                      <p:cBhvr>
                                        <p:cTn id="69" dur="1000" fill="hold"/>
                                        <p:tgtEl>
                                          <p:spTgt spid="1032"/>
                                        </p:tgtEl>
                                        <p:attrNameLst>
                                          <p:attrName>ppt_x</p:attrName>
                                        </p:attrNameLst>
                                      </p:cBhvr>
                                      <p:tavLst>
                                        <p:tav tm="0">
                                          <p:val>
                                            <p:strVal val="#ppt_x"/>
                                          </p:val>
                                        </p:tav>
                                        <p:tav tm="100000">
                                          <p:val>
                                            <p:strVal val="#ppt_x"/>
                                          </p:val>
                                        </p:tav>
                                      </p:tavLst>
                                    </p:anim>
                                    <p:anim calcmode="lin" valueType="num">
                                      <p:cBhvr>
                                        <p:cTn id="70" dur="1000" fill="hold"/>
                                        <p:tgtEl>
                                          <p:spTgt spid="1032"/>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034"/>
                                        </p:tgtEl>
                                        <p:attrNameLst>
                                          <p:attrName>style.visibility</p:attrName>
                                        </p:attrNameLst>
                                      </p:cBhvr>
                                      <p:to>
                                        <p:strVal val="visible"/>
                                      </p:to>
                                    </p:set>
                                    <p:animEffect transition="in" filter="fade">
                                      <p:cBhvr>
                                        <p:cTn id="73" dur="1000"/>
                                        <p:tgtEl>
                                          <p:spTgt spid="1034"/>
                                        </p:tgtEl>
                                      </p:cBhvr>
                                    </p:animEffect>
                                    <p:anim calcmode="lin" valueType="num">
                                      <p:cBhvr>
                                        <p:cTn id="74" dur="1000" fill="hold"/>
                                        <p:tgtEl>
                                          <p:spTgt spid="1034"/>
                                        </p:tgtEl>
                                        <p:attrNameLst>
                                          <p:attrName>ppt_x</p:attrName>
                                        </p:attrNameLst>
                                      </p:cBhvr>
                                      <p:tavLst>
                                        <p:tav tm="0">
                                          <p:val>
                                            <p:strVal val="#ppt_x"/>
                                          </p:val>
                                        </p:tav>
                                        <p:tav tm="100000">
                                          <p:val>
                                            <p:strVal val="#ppt_x"/>
                                          </p:val>
                                        </p:tav>
                                      </p:tavLst>
                                    </p:anim>
                                    <p:anim calcmode="lin" valueType="num">
                                      <p:cBhvr>
                                        <p:cTn id="75" dur="1000" fill="hold"/>
                                        <p:tgtEl>
                                          <p:spTgt spid="1034"/>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036"/>
                                        </p:tgtEl>
                                        <p:attrNameLst>
                                          <p:attrName>style.visibility</p:attrName>
                                        </p:attrNameLst>
                                      </p:cBhvr>
                                      <p:to>
                                        <p:strVal val="visible"/>
                                      </p:to>
                                    </p:set>
                                    <p:animEffect transition="in" filter="fade">
                                      <p:cBhvr>
                                        <p:cTn id="78" dur="1000"/>
                                        <p:tgtEl>
                                          <p:spTgt spid="1036"/>
                                        </p:tgtEl>
                                      </p:cBhvr>
                                    </p:animEffect>
                                    <p:anim calcmode="lin" valueType="num">
                                      <p:cBhvr>
                                        <p:cTn id="79" dur="1000" fill="hold"/>
                                        <p:tgtEl>
                                          <p:spTgt spid="1036"/>
                                        </p:tgtEl>
                                        <p:attrNameLst>
                                          <p:attrName>ppt_x</p:attrName>
                                        </p:attrNameLst>
                                      </p:cBhvr>
                                      <p:tavLst>
                                        <p:tav tm="0">
                                          <p:val>
                                            <p:strVal val="#ppt_x"/>
                                          </p:val>
                                        </p:tav>
                                        <p:tav tm="100000">
                                          <p:val>
                                            <p:strVal val="#ppt_x"/>
                                          </p:val>
                                        </p:tav>
                                      </p:tavLst>
                                    </p:anim>
                                    <p:anim calcmode="lin" valueType="num">
                                      <p:cBhvr>
                                        <p:cTn id="80" dur="1000" fill="hold"/>
                                        <p:tgtEl>
                                          <p:spTgt spid="103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038"/>
                                        </p:tgtEl>
                                        <p:attrNameLst>
                                          <p:attrName>style.visibility</p:attrName>
                                        </p:attrNameLst>
                                      </p:cBhvr>
                                      <p:to>
                                        <p:strVal val="visible"/>
                                      </p:to>
                                    </p:set>
                                    <p:animEffect transition="in" filter="fade">
                                      <p:cBhvr>
                                        <p:cTn id="83" dur="1000"/>
                                        <p:tgtEl>
                                          <p:spTgt spid="1038"/>
                                        </p:tgtEl>
                                      </p:cBhvr>
                                    </p:animEffect>
                                    <p:anim calcmode="lin" valueType="num">
                                      <p:cBhvr>
                                        <p:cTn id="84" dur="1000" fill="hold"/>
                                        <p:tgtEl>
                                          <p:spTgt spid="1038"/>
                                        </p:tgtEl>
                                        <p:attrNameLst>
                                          <p:attrName>ppt_x</p:attrName>
                                        </p:attrNameLst>
                                      </p:cBhvr>
                                      <p:tavLst>
                                        <p:tav tm="0">
                                          <p:val>
                                            <p:strVal val="#ppt_x"/>
                                          </p:val>
                                        </p:tav>
                                        <p:tav tm="100000">
                                          <p:val>
                                            <p:strVal val="#ppt_x"/>
                                          </p:val>
                                        </p:tav>
                                      </p:tavLst>
                                    </p:anim>
                                    <p:anim calcmode="lin" valueType="num">
                                      <p:cBhvr>
                                        <p:cTn id="85"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11B9-BDB4-48F1-8E4C-CB8F105BA6D5}"/>
              </a:ext>
            </a:extLst>
          </p:cNvPr>
          <p:cNvSpPr>
            <a:spLocks noGrp="1"/>
          </p:cNvSpPr>
          <p:nvPr>
            <p:ph type="title"/>
          </p:nvPr>
        </p:nvSpPr>
        <p:spPr/>
        <p:txBody>
          <a:bodyPr/>
          <a:lstStyle/>
          <a:p>
            <a:r>
              <a:rPr lang="en-US" sz="54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rPr>
              <a:t>2-Temperature:</a:t>
            </a:r>
            <a:endParaRPr lang="en-US" b="1" u="sng" dirty="0">
              <a:solidFill>
                <a:srgbClr val="7030A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58265EBE-73AF-40B8-B49C-44EB4F0E8D7B}"/>
              </a:ext>
            </a:extLst>
          </p:cNvPr>
          <p:cNvSpPr>
            <a:spLocks noGrp="1"/>
          </p:cNvSpPr>
          <p:nvPr>
            <p:ph idx="1"/>
          </p:nvPr>
        </p:nvSpPr>
        <p:spPr>
          <a:xfrm>
            <a:off x="1024128" y="1885071"/>
            <a:ext cx="9720073" cy="4424289"/>
          </a:xfrm>
        </p:spPr>
        <p:txBody>
          <a:bodyPr>
            <a:normAutofit/>
          </a:bodyPr>
          <a:lstStyle/>
          <a:p>
            <a:pPr algn="just"/>
            <a:r>
              <a:rPr lang="en-US" sz="2400" b="1" dirty="0">
                <a:effectLst/>
                <a:latin typeface="ArialMT"/>
                <a:ea typeface="Malgun Gothic" panose="020B0503020000020004" pitchFamily="34" charset="-127"/>
              </a:rPr>
              <a:t>Changing the temperature of a chemical reaction also affects the reaction rate. </a:t>
            </a:r>
          </a:p>
          <a:p>
            <a:pPr algn="just"/>
            <a:r>
              <a:rPr lang="en-US" sz="2400" b="1" dirty="0">
                <a:effectLst/>
                <a:latin typeface="ArialMT"/>
                <a:ea typeface="Malgun Gothic" panose="020B0503020000020004" pitchFamily="34" charset="-127"/>
              </a:rPr>
              <a:t>When you heat a substance, its particles move faster. </a:t>
            </a:r>
          </a:p>
          <a:p>
            <a:pPr algn="just"/>
            <a:r>
              <a:rPr lang="en-US" sz="2400" b="1" dirty="0">
                <a:effectLst/>
                <a:latin typeface="ArialMT"/>
                <a:ea typeface="Malgun Gothic" panose="020B0503020000020004" pitchFamily="34" charset="-127"/>
              </a:rPr>
              <a:t>Faster-moving particles have more energy, which helps reactions get started. </a:t>
            </a:r>
          </a:p>
          <a:p>
            <a:pPr algn="just"/>
            <a:r>
              <a:rPr lang="en-US" sz="2400" b="1" dirty="0">
                <a:effectLst/>
                <a:latin typeface="ArialMT"/>
                <a:ea typeface="Malgun Gothic" panose="020B0503020000020004" pitchFamily="34" charset="-127"/>
              </a:rPr>
              <a:t>Also, faster- moving particles come into contact more often, which means more chances for reactants to react. </a:t>
            </a:r>
          </a:p>
          <a:p>
            <a:pPr algn="just"/>
            <a:r>
              <a:rPr lang="en-US" sz="2400" b="1" dirty="0">
                <a:effectLst/>
                <a:latin typeface="ArialMT"/>
                <a:ea typeface="Malgun Gothic" panose="020B0503020000020004" pitchFamily="34" charset="-127"/>
              </a:rPr>
              <a:t>Reducing temperature slows down reaction rates because there is less energy in the movement of particles and particles interact less frequently. </a:t>
            </a:r>
          </a:p>
        </p:txBody>
      </p:sp>
    </p:spTree>
    <p:extLst>
      <p:ext uri="{BB962C8B-B14F-4D97-AF65-F5344CB8AC3E}">
        <p14:creationId xmlns:p14="http://schemas.microsoft.com/office/powerpoint/2010/main" val="340830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90E0-D74B-46DE-87DC-AF5C2C8A134C}"/>
              </a:ext>
            </a:extLst>
          </p:cNvPr>
          <p:cNvSpPr>
            <a:spLocks noGrp="1"/>
          </p:cNvSpPr>
          <p:nvPr>
            <p:ph type="title"/>
          </p:nvPr>
        </p:nvSpPr>
        <p:spPr>
          <a:xfrm>
            <a:off x="253218" y="0"/>
            <a:ext cx="10519117" cy="1499616"/>
          </a:xfrm>
        </p:spPr>
        <p:txBody>
          <a:bodyPr>
            <a:noAutofit/>
          </a:bodyPr>
          <a:lstStyle/>
          <a:p>
            <a:r>
              <a:rPr lang="en-US" sz="36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3-Other Factors:(concentration, catalyst, inhibitors)</a:t>
            </a:r>
            <a:endParaRPr lang="en-US" sz="3600" b="1" u="sng" dirty="0">
              <a:solidFill>
                <a:srgbClr val="7030A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B2AC6408-81B4-406C-B4A3-385235C9FC03}"/>
              </a:ext>
            </a:extLst>
          </p:cNvPr>
          <p:cNvSpPr txBox="1"/>
          <p:nvPr/>
        </p:nvSpPr>
        <p:spPr>
          <a:xfrm>
            <a:off x="187569" y="1282004"/>
            <a:ext cx="11816862" cy="4967450"/>
          </a:xfrm>
          <a:prstGeom prst="rect">
            <a:avLst/>
          </a:prstGeom>
          <a:noFill/>
        </p:spPr>
        <p:txBody>
          <a:bodyPr wrap="square">
            <a:spAutoFit/>
          </a:bodyPr>
          <a:lstStyle/>
          <a:p>
            <a:pPr marL="0" marR="0" lvl="0" indent="0" algn="l" defTabSz="457200" rtl="0" eaLnBrk="1" fontAlgn="auto" latinLnBrk="0" hangingPunct="1">
              <a:lnSpc>
                <a:spcPct val="107000"/>
              </a:lnSpc>
              <a:spcBef>
                <a:spcPts val="1000"/>
              </a:spcBef>
              <a:spcAft>
                <a:spcPts val="25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Another way to increase the rate of a chemical reaction is to </a:t>
            </a:r>
            <a:r>
              <a:rPr kumimoji="0" lang="en-US" sz="1800" b="1" i="0" u="sng" strike="noStrike" kern="1200" cap="none" spc="0" normalizeH="0" baseline="0" noProof="0" dirty="0">
                <a:ln>
                  <a:noFill/>
                </a:ln>
                <a:solidFill>
                  <a:srgbClr val="FF0000"/>
                </a:solidFill>
                <a:effectLst/>
                <a:uLnTx/>
                <a:uFillTx/>
                <a:latin typeface="ArialMT"/>
                <a:ea typeface="Malgun Gothic" panose="020B0503020000020004" pitchFamily="34" charset="-127"/>
                <a:cs typeface="Arial" panose="020B0604020202020204" pitchFamily="34" charset="0"/>
              </a:rPr>
              <a:t>increase the concentration </a:t>
            </a: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of the reactants.</a:t>
            </a:r>
          </a:p>
          <a:p>
            <a:pPr marL="0" marR="0" lvl="0" indent="0" algn="l" defTabSz="457200" rtl="0" eaLnBrk="1" fontAlgn="auto" latinLnBrk="0" hangingPunct="1">
              <a:lnSpc>
                <a:spcPct val="107000"/>
              </a:lnSpc>
              <a:spcBef>
                <a:spcPts val="1000"/>
              </a:spcBef>
              <a:spcAft>
                <a:spcPts val="25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Increasing the concentration of reactants supplies more particles to react.</a:t>
            </a:r>
          </a:p>
          <a:p>
            <a:pPr marL="0" marR="0" lvl="0" indent="0" algn="l" defTabSz="457200" rtl="0" eaLnBrk="1" fontAlgn="auto" latinLnBrk="0" hangingPunct="1">
              <a:lnSpc>
                <a:spcPct val="107000"/>
              </a:lnSpc>
              <a:spcBef>
                <a:spcPts val="1000"/>
              </a:spcBef>
              <a:spcAft>
                <a:spcPts val="25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For example, an acidic solution whose concentration is 10 percent reacts more quickly with a base such as baking soda than would a 2 percent acidic solution. </a:t>
            </a:r>
            <a:b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br>
            <a:r>
              <a:rPr kumimoji="0" lang="en-US" sz="1800" b="1" i="0" u="sng" strike="noStrike" kern="1200" cap="none" spc="0" normalizeH="0" baseline="0" noProof="0" dirty="0">
                <a:ln>
                  <a:noFill/>
                </a:ln>
                <a:solidFill>
                  <a:srgbClr val="FF0000"/>
                </a:solidFill>
                <a:effectLst/>
                <a:uLnTx/>
                <a:uFillTx/>
                <a:latin typeface="ArialMT"/>
                <a:ea typeface="Malgun Gothic" panose="020B0503020000020004" pitchFamily="34" charset="-127"/>
                <a:cs typeface="Arial" panose="020B0604020202020204" pitchFamily="34" charset="0"/>
              </a:rPr>
              <a:t>Catalysts</a:t>
            </a: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 also help increase rates of reactions.</a:t>
            </a:r>
          </a:p>
          <a:p>
            <a:pPr marL="0" marR="0" lvl="0" indent="0" algn="l" defTabSz="457200" rtl="0" eaLnBrk="1" fontAlgn="auto" latinLnBrk="0" hangingPunct="1">
              <a:lnSpc>
                <a:spcPct val="107000"/>
              </a:lnSpc>
              <a:spcBef>
                <a:spcPts val="1000"/>
              </a:spcBef>
              <a:spcAft>
                <a:spcPts val="25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MT"/>
                <a:ea typeface="Malgun Gothic" panose="020B0503020000020004" pitchFamily="34" charset="-127"/>
                <a:cs typeface="Arial" panose="020B0604020202020204" pitchFamily="34" charset="0"/>
              </a:rPr>
              <a:t>Catalysts</a:t>
            </a: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 are substances that lower the activation energy needed to start a reaction. </a:t>
            </a:r>
          </a:p>
          <a:p>
            <a:pPr marL="0" marR="0" lvl="0" indent="0" algn="l" defTabSz="457200" rtl="0" eaLnBrk="1" fontAlgn="auto" latinLnBrk="0" hangingPunct="1">
              <a:lnSpc>
                <a:spcPct val="107000"/>
              </a:lnSpc>
              <a:spcBef>
                <a:spcPts val="1000"/>
              </a:spcBef>
              <a:spcAft>
                <a:spcPts val="25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Although catalysts affect a reaction's rate, they are not permanently changed by a reaction and are not considered reactants. </a:t>
            </a:r>
          </a:p>
          <a:p>
            <a:pPr marL="0" marR="0" lvl="0" indent="0" algn="l" defTabSz="457200" rtl="0" eaLnBrk="1" fontAlgn="auto" latinLnBrk="0" hangingPunct="1">
              <a:lnSpc>
                <a:spcPct val="107000"/>
              </a:lnSpc>
              <a:spcBef>
                <a:spcPts val="1000"/>
              </a:spcBef>
              <a:spcAft>
                <a:spcPts val="25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You can think of these as the parents who help get kids moving on a swing set. </a:t>
            </a:r>
          </a:p>
          <a:p>
            <a:pPr marL="0" marR="0" lvl="0" indent="0" algn="l" defTabSz="457200" rtl="0" eaLnBrk="1" fontAlgn="auto" latinLnBrk="0" hangingPunct="1">
              <a:lnSpc>
                <a:spcPct val="107000"/>
              </a:lnSpc>
              <a:spcBef>
                <a:spcPts val="1000"/>
              </a:spcBef>
              <a:spcAft>
                <a:spcPts val="25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Sometimes it is more useful to slow down a reaction rather than speed it up. </a:t>
            </a:r>
          </a:p>
          <a:p>
            <a:pPr marL="0" marR="0" lvl="0" indent="0" algn="l" defTabSz="457200" rtl="0" eaLnBrk="1" fontAlgn="auto" latinLnBrk="0" hangingPunct="1">
              <a:lnSpc>
                <a:spcPct val="107000"/>
              </a:lnSpc>
              <a:spcBef>
                <a:spcPts val="1000"/>
              </a:spcBef>
              <a:spcAft>
                <a:spcPts val="25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A material used to decrease the rate of a chemical reaction is an </a:t>
            </a:r>
            <a:r>
              <a:rPr kumimoji="0" lang="en-US" sz="1800" b="1" i="0" u="sng" strike="noStrike" kern="1200" cap="none" spc="0" normalizeH="0" baseline="0" noProof="0" dirty="0">
                <a:ln>
                  <a:noFill/>
                </a:ln>
                <a:solidFill>
                  <a:srgbClr val="FF0000"/>
                </a:solidFill>
                <a:effectLst/>
                <a:uLnTx/>
                <a:uFillTx/>
                <a:latin typeface="ArialMT"/>
                <a:ea typeface="Malgun Gothic" panose="020B0503020000020004" pitchFamily="34" charset="-127"/>
                <a:cs typeface="Arial" panose="020B0604020202020204" pitchFamily="34" charset="0"/>
              </a:rPr>
              <a:t>inhibitor. </a:t>
            </a:r>
          </a:p>
          <a:p>
            <a:pPr marL="0" marR="0" lvl="0" indent="0" algn="l" defTabSz="457200" rtl="0" eaLnBrk="1" fontAlgn="auto" latinLnBrk="0" hangingPunct="1">
              <a:lnSpc>
                <a:spcPct val="107000"/>
              </a:lnSpc>
              <a:spcBef>
                <a:spcPts val="1000"/>
              </a:spcBef>
              <a:spcAft>
                <a:spcPts val="25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For example, inhibitors called preservatives are added to food to prevent spoiling.</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222019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anim calcmode="lin" valueType="num">
                                      <p:cBhvr>
                                        <p:cTn id="3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1000"/>
                                        <p:tgtEl>
                                          <p:spTgt spid="12">
                                            <p:txEl>
                                              <p:pRg st="5" end="5"/>
                                            </p:txEl>
                                          </p:spTgt>
                                        </p:tgtEl>
                                      </p:cBhvr>
                                    </p:animEffect>
                                    <p:anim calcmode="lin" valueType="num">
                                      <p:cBhvr>
                                        <p:cTn id="4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6" end="6"/>
                                            </p:txEl>
                                          </p:spTgt>
                                        </p:tgtEl>
                                        <p:attrNameLst>
                                          <p:attrName>style.visibility</p:attrName>
                                        </p:attrNameLst>
                                      </p:cBhvr>
                                      <p:to>
                                        <p:strVal val="visible"/>
                                      </p:to>
                                    </p:set>
                                    <p:animEffect transition="in" filter="fade">
                                      <p:cBhvr>
                                        <p:cTn id="49" dur="1000"/>
                                        <p:tgtEl>
                                          <p:spTgt spid="12">
                                            <p:txEl>
                                              <p:pRg st="6" end="6"/>
                                            </p:txEl>
                                          </p:spTgt>
                                        </p:tgtEl>
                                      </p:cBhvr>
                                    </p:animEffect>
                                    <p:anim calcmode="lin" valueType="num">
                                      <p:cBhvr>
                                        <p:cTn id="50"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7" end="7"/>
                                            </p:txEl>
                                          </p:spTgt>
                                        </p:tgtEl>
                                        <p:attrNameLst>
                                          <p:attrName>style.visibility</p:attrName>
                                        </p:attrNameLst>
                                      </p:cBhvr>
                                      <p:to>
                                        <p:strVal val="visible"/>
                                      </p:to>
                                    </p:set>
                                    <p:animEffect transition="in" filter="fade">
                                      <p:cBhvr>
                                        <p:cTn id="56" dur="1000"/>
                                        <p:tgtEl>
                                          <p:spTgt spid="12">
                                            <p:txEl>
                                              <p:pRg st="7" end="7"/>
                                            </p:txEl>
                                          </p:spTgt>
                                        </p:tgtEl>
                                      </p:cBhvr>
                                    </p:animEffect>
                                    <p:anim calcmode="lin" valueType="num">
                                      <p:cBhvr>
                                        <p:cTn id="57"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8" end="8"/>
                                            </p:txEl>
                                          </p:spTgt>
                                        </p:tgtEl>
                                        <p:attrNameLst>
                                          <p:attrName>style.visibility</p:attrName>
                                        </p:attrNameLst>
                                      </p:cBhvr>
                                      <p:to>
                                        <p:strVal val="visible"/>
                                      </p:to>
                                    </p:set>
                                    <p:animEffect transition="in" filter="fade">
                                      <p:cBhvr>
                                        <p:cTn id="63" dur="1000"/>
                                        <p:tgtEl>
                                          <p:spTgt spid="12">
                                            <p:txEl>
                                              <p:pRg st="8" end="8"/>
                                            </p:txEl>
                                          </p:spTgt>
                                        </p:tgtEl>
                                      </p:cBhvr>
                                    </p:animEffect>
                                    <p:anim calcmode="lin" valueType="num">
                                      <p:cBhvr>
                                        <p:cTn id="64"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1571-55C2-459C-8D63-A659892A98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6B3E94-126D-4FC5-9C81-4D260B1E205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8FB63EE-64C5-4AE0-9803-7CB35E9BC04F}"/>
              </a:ext>
            </a:extLst>
          </p:cNvPr>
          <p:cNvPicPr>
            <a:picLocks noChangeAspect="1"/>
          </p:cNvPicPr>
          <p:nvPr/>
        </p:nvPicPr>
        <p:blipFill>
          <a:blip r:embed="rId3"/>
          <a:stretch>
            <a:fillRect/>
          </a:stretch>
        </p:blipFill>
        <p:spPr>
          <a:xfrm>
            <a:off x="0" y="26451"/>
            <a:ext cx="12192000" cy="6805097"/>
          </a:xfrm>
          <a:prstGeom prst="rect">
            <a:avLst/>
          </a:prstGeom>
        </p:spPr>
      </p:pic>
      <p:pic>
        <p:nvPicPr>
          <p:cNvPr id="5" name="Picture 4">
            <a:hlinkClick r:id="rId4"/>
            <a:extLst>
              <a:ext uri="{FF2B5EF4-FFF2-40B4-BE49-F238E27FC236}">
                <a16:creationId xmlns:a16="http://schemas.microsoft.com/office/drawing/2014/main" id="{64B82006-AECF-4A6C-8300-15746736679B}"/>
              </a:ext>
            </a:extLst>
          </p:cNvPr>
          <p:cNvPicPr>
            <a:picLocks noChangeAspect="1"/>
          </p:cNvPicPr>
          <p:nvPr/>
        </p:nvPicPr>
        <p:blipFill>
          <a:blip r:embed="rId5"/>
          <a:stretch>
            <a:fillRect/>
          </a:stretch>
        </p:blipFill>
        <p:spPr>
          <a:xfrm>
            <a:off x="9968153" y="0"/>
            <a:ext cx="2223847" cy="1226234"/>
          </a:xfrm>
          <a:prstGeom prst="rect">
            <a:avLst/>
          </a:prstGeom>
        </p:spPr>
      </p:pic>
      <p:sp>
        <p:nvSpPr>
          <p:cNvPr id="6" name="Rectangle 5">
            <a:extLst>
              <a:ext uri="{FF2B5EF4-FFF2-40B4-BE49-F238E27FC236}">
                <a16:creationId xmlns:a16="http://schemas.microsoft.com/office/drawing/2014/main" id="{4A49DAF3-2EA8-4144-9874-151A04732576}"/>
              </a:ext>
            </a:extLst>
          </p:cNvPr>
          <p:cNvSpPr/>
          <p:nvPr/>
        </p:nvSpPr>
        <p:spPr>
          <a:xfrm>
            <a:off x="738433" y="2111283"/>
            <a:ext cx="4908223" cy="1200329"/>
          </a:xfrm>
          <a:prstGeom prst="rect">
            <a:avLst/>
          </a:prstGeom>
        </p:spPr>
        <p:txBody>
          <a:bodyPr wrap="square">
            <a:spAutoFit/>
          </a:bodyPr>
          <a:lstStyle/>
          <a:p>
            <a:r>
              <a:rPr lang="en-US" sz="2400" dirty="0">
                <a:solidFill>
                  <a:srgbClr val="FF0000"/>
                </a:solidFill>
              </a:rPr>
              <a:t>Reducing temperature slows down the reaction rate. The particles have less energy and interact less frequently.</a:t>
            </a:r>
          </a:p>
        </p:txBody>
      </p:sp>
      <p:sp>
        <p:nvSpPr>
          <p:cNvPr id="7" name="Rectangle 6">
            <a:extLst>
              <a:ext uri="{FF2B5EF4-FFF2-40B4-BE49-F238E27FC236}">
                <a16:creationId xmlns:a16="http://schemas.microsoft.com/office/drawing/2014/main" id="{176C6442-B653-49AD-9E6C-59A0BBDFA221}"/>
              </a:ext>
            </a:extLst>
          </p:cNvPr>
          <p:cNvSpPr/>
          <p:nvPr/>
        </p:nvSpPr>
        <p:spPr>
          <a:xfrm>
            <a:off x="738432" y="4865480"/>
            <a:ext cx="4908223" cy="1938992"/>
          </a:xfrm>
          <a:prstGeom prst="rect">
            <a:avLst/>
          </a:prstGeom>
        </p:spPr>
        <p:txBody>
          <a:bodyPr wrap="square">
            <a:spAutoFit/>
          </a:bodyPr>
          <a:lstStyle/>
          <a:p>
            <a:r>
              <a:rPr lang="en-US" sz="2400" dirty="0">
                <a:solidFill>
                  <a:srgbClr val="FF0000"/>
                </a:solidFill>
              </a:rPr>
              <a:t>Changes in physical properties such as the color of the apple and the smell ( which might indicate gas formation) indicate a chemical reaction has occurred.</a:t>
            </a:r>
          </a:p>
        </p:txBody>
      </p:sp>
      <p:sp>
        <p:nvSpPr>
          <p:cNvPr id="8" name="Rectangle 7">
            <a:extLst>
              <a:ext uri="{FF2B5EF4-FFF2-40B4-BE49-F238E27FC236}">
                <a16:creationId xmlns:a16="http://schemas.microsoft.com/office/drawing/2014/main" id="{AD31F721-5EFE-41F0-A1E0-CFFE72452E14}"/>
              </a:ext>
            </a:extLst>
          </p:cNvPr>
          <p:cNvSpPr/>
          <p:nvPr/>
        </p:nvSpPr>
        <p:spPr>
          <a:xfrm>
            <a:off x="6223167" y="2544433"/>
            <a:ext cx="4908223" cy="1200329"/>
          </a:xfrm>
          <a:prstGeom prst="rect">
            <a:avLst/>
          </a:prstGeom>
        </p:spPr>
        <p:txBody>
          <a:bodyPr wrap="square">
            <a:spAutoFit/>
          </a:bodyPr>
          <a:lstStyle/>
          <a:p>
            <a:r>
              <a:rPr lang="en-US" sz="2400" dirty="0">
                <a:solidFill>
                  <a:srgbClr val="FF0000"/>
                </a:solidFill>
              </a:rPr>
              <a:t>A chemical reaction between reactants in the two liquids caused a solid precipitate to form.</a:t>
            </a:r>
          </a:p>
        </p:txBody>
      </p:sp>
      <p:sp>
        <p:nvSpPr>
          <p:cNvPr id="9" name="Rectangle 8">
            <a:extLst>
              <a:ext uri="{FF2B5EF4-FFF2-40B4-BE49-F238E27FC236}">
                <a16:creationId xmlns:a16="http://schemas.microsoft.com/office/drawing/2014/main" id="{26EE42B8-E047-4A8B-B4C2-E4DDB611BD6A}"/>
              </a:ext>
            </a:extLst>
          </p:cNvPr>
          <p:cNvSpPr/>
          <p:nvPr/>
        </p:nvSpPr>
        <p:spPr>
          <a:xfrm>
            <a:off x="6223166" y="5518654"/>
            <a:ext cx="4908223" cy="1200329"/>
          </a:xfrm>
          <a:prstGeom prst="rect">
            <a:avLst/>
          </a:prstGeom>
        </p:spPr>
        <p:txBody>
          <a:bodyPr wrap="square">
            <a:spAutoFit/>
          </a:bodyPr>
          <a:lstStyle/>
          <a:p>
            <a:r>
              <a:rPr lang="en-US" sz="2400" dirty="0">
                <a:solidFill>
                  <a:srgbClr val="FF0000"/>
                </a:solidFill>
              </a:rPr>
              <a:t>Is the black crust a new substance that formed? If so, the silver underwent a chemical change.</a:t>
            </a:r>
          </a:p>
        </p:txBody>
      </p:sp>
    </p:spTree>
    <p:extLst>
      <p:ext uri="{BB962C8B-B14F-4D97-AF65-F5344CB8AC3E}">
        <p14:creationId xmlns:p14="http://schemas.microsoft.com/office/powerpoint/2010/main" val="405410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73C6-0956-42BC-9B61-B5C15FA69FFA}"/>
              </a:ext>
            </a:extLst>
          </p:cNvPr>
          <p:cNvSpPr>
            <a:spLocks noGrp="1"/>
          </p:cNvSpPr>
          <p:nvPr>
            <p:ph type="title"/>
          </p:nvPr>
        </p:nvSpPr>
        <p:spPr/>
        <p:txBody>
          <a:bodyPr/>
          <a:lstStyle/>
          <a:p>
            <a:endParaRPr lang="en-US"/>
          </a:p>
        </p:txBody>
      </p:sp>
      <p:pic>
        <p:nvPicPr>
          <p:cNvPr id="4" name="AVA643167">
            <a:hlinkClick r:id="" action="ppaction://media"/>
            <a:extLst>
              <a:ext uri="{FF2B5EF4-FFF2-40B4-BE49-F238E27FC236}">
                <a16:creationId xmlns:a16="http://schemas.microsoft.com/office/drawing/2014/main" id="{E2548920-9675-4C84-A315-13250E8587F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231" y="189680"/>
            <a:ext cx="11517866" cy="6478640"/>
          </a:xfrm>
        </p:spPr>
      </p:pic>
    </p:spTree>
    <p:extLst>
      <p:ext uri="{BB962C8B-B14F-4D97-AF65-F5344CB8AC3E}">
        <p14:creationId xmlns:p14="http://schemas.microsoft.com/office/powerpoint/2010/main" val="8016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F19CCE-6D23-46C0-A19B-23443978FDE0}"/>
              </a:ext>
            </a:extLst>
          </p:cNvPr>
          <p:cNvSpPr>
            <a:spLocks noGrp="1"/>
          </p:cNvSpPr>
          <p:nvPr>
            <p:ph idx="1"/>
          </p:nvPr>
        </p:nvSpPr>
        <p:spPr>
          <a:xfrm>
            <a:off x="731520" y="998806"/>
            <a:ext cx="10339754" cy="5310554"/>
          </a:xfrm>
        </p:spPr>
        <p:txBody>
          <a:bodyPr>
            <a:normAutofit/>
          </a:bodyPr>
          <a:lstStyle/>
          <a:p>
            <a:pPr algn="just"/>
            <a:r>
              <a:rPr lang="en-US" sz="2800" b="1" dirty="0">
                <a:effectLst/>
                <a:latin typeface="ArialMT"/>
                <a:ea typeface="Malgun Gothic" panose="020B0503020000020004" pitchFamily="34" charset="-127"/>
                <a:cs typeface="Arial" panose="020B0604020202020204" pitchFamily="34" charset="0"/>
              </a:rPr>
              <a:t>While physical changes may alter some physical properties of an object, the characteristic physical properties of the matter remain the same. </a:t>
            </a:r>
          </a:p>
          <a:p>
            <a:pPr algn="just"/>
            <a:r>
              <a:rPr lang="en-US" sz="3200" b="1" dirty="0">
                <a:solidFill>
                  <a:srgbClr val="FFFF00"/>
                </a:solidFill>
                <a:effectLst/>
                <a:latin typeface="ArialMT"/>
                <a:ea typeface="Malgun Gothic" panose="020B0503020000020004" pitchFamily="34" charset="-127"/>
                <a:cs typeface="Arial" panose="020B0604020202020204" pitchFamily="34" charset="0"/>
              </a:rPr>
              <a:t>Some characteristic physical properties include density, conductivity, malleability, melting point, freezing point, and boiling point. </a:t>
            </a:r>
          </a:p>
          <a:p>
            <a:pPr algn="just"/>
            <a:r>
              <a:rPr lang="en-US" sz="2800" b="1" dirty="0">
                <a:effectLst/>
                <a:latin typeface="ArialMT"/>
                <a:ea typeface="Malgun Gothic" panose="020B0503020000020004" pitchFamily="34" charset="-127"/>
                <a:cs typeface="Arial" panose="020B0604020202020204" pitchFamily="34" charset="0"/>
              </a:rPr>
              <a:t>For instance, the boiling point of water is 10</a:t>
            </a:r>
            <a:r>
              <a:rPr lang="en-GB" sz="2800" b="1" dirty="0">
                <a:latin typeface="ArialMT"/>
                <a:ea typeface="Malgun Gothic" panose="020B0503020000020004" pitchFamily="34" charset="-127"/>
                <a:cs typeface="Arial" panose="020B0604020202020204" pitchFamily="34" charset="0"/>
              </a:rPr>
              <a:t>0</a:t>
            </a:r>
            <a:r>
              <a:rPr lang="en-US" sz="2800" b="1" dirty="0">
                <a:effectLst/>
                <a:latin typeface="ArialMT"/>
                <a:ea typeface="Malgun Gothic" panose="020B0503020000020004" pitchFamily="34" charset="-127"/>
                <a:cs typeface="ArialMT"/>
              </a:rPr>
              <a:t>°</a:t>
            </a:r>
            <a:r>
              <a:rPr lang="en-US" sz="2800" b="1" dirty="0">
                <a:effectLst/>
                <a:latin typeface="ArialMT"/>
                <a:ea typeface="Malgun Gothic" panose="020B0503020000020004" pitchFamily="34" charset="-127"/>
                <a:cs typeface="Arial" panose="020B0604020202020204" pitchFamily="34" charset="0"/>
              </a:rPr>
              <a:t>C. One drop of water or one liter will both boil at this temperature.</a:t>
            </a:r>
            <a:endParaRPr lang="en-US" sz="2800" b="1" dirty="0">
              <a:effectLst/>
              <a:latin typeface="Calibri" panose="020F0502020204030204" pitchFamily="34" charset="0"/>
              <a:ea typeface="Malgun Gothic" panose="020B0503020000020004" pitchFamily="34" charset="-127"/>
              <a:cs typeface="Arial" panose="020B0604020202020204" pitchFamily="34" charset="0"/>
            </a:endParaRPr>
          </a:p>
        </p:txBody>
      </p:sp>
      <p:pic>
        <p:nvPicPr>
          <p:cNvPr id="2050" name="Picture 2" descr="Premium Vector | Density of liquids from honey and milk with high density  to water and oil with low specific mass.">
            <a:extLst>
              <a:ext uri="{FF2B5EF4-FFF2-40B4-BE49-F238E27FC236}">
                <a16:creationId xmlns:a16="http://schemas.microsoft.com/office/drawing/2014/main" id="{0CD3DBBB-75E3-4075-8877-1783FF1E4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57" y="4743877"/>
            <a:ext cx="2732383" cy="1986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Is Electrical Conductivity?">
            <a:extLst>
              <a:ext uri="{FF2B5EF4-FFF2-40B4-BE49-F238E27FC236}">
                <a16:creationId xmlns:a16="http://schemas.microsoft.com/office/drawing/2014/main" id="{2E02CE3E-4F72-41D1-9EEE-C51DD7453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293" y="4743877"/>
            <a:ext cx="2207245" cy="19865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plain the meanings of malleable and ductile - Science Class 10">
            <a:extLst>
              <a:ext uri="{FF2B5EF4-FFF2-40B4-BE49-F238E27FC236}">
                <a16:creationId xmlns:a16="http://schemas.microsoft.com/office/drawing/2014/main" id="{94EB938C-45D6-4907-AF37-44632DEA5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091" y="4743876"/>
            <a:ext cx="2466975" cy="19865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elting Point, Boiling Point and Freezing Point | Chemistry - YouTube">
            <a:extLst>
              <a:ext uri="{FF2B5EF4-FFF2-40B4-BE49-F238E27FC236}">
                <a16:creationId xmlns:a16="http://schemas.microsoft.com/office/drawing/2014/main" id="{026481FF-CC84-4CAE-9D87-283CE8FF9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619" y="4743876"/>
            <a:ext cx="3491561" cy="196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75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1000"/>
                                        <p:tgtEl>
                                          <p:spTgt spid="2052"/>
                                        </p:tgtEl>
                                      </p:cBhvr>
                                    </p:animEffect>
                                    <p:anim calcmode="lin" valueType="num">
                                      <p:cBhvr>
                                        <p:cTn id="27" dur="1000" fill="hold"/>
                                        <p:tgtEl>
                                          <p:spTgt spid="2052"/>
                                        </p:tgtEl>
                                        <p:attrNameLst>
                                          <p:attrName>ppt_x</p:attrName>
                                        </p:attrNameLst>
                                      </p:cBhvr>
                                      <p:tavLst>
                                        <p:tav tm="0">
                                          <p:val>
                                            <p:strVal val="#ppt_x"/>
                                          </p:val>
                                        </p:tav>
                                        <p:tav tm="100000">
                                          <p:val>
                                            <p:strVal val="#ppt_x"/>
                                          </p:val>
                                        </p:tav>
                                      </p:tavLst>
                                    </p:anim>
                                    <p:anim calcmode="lin" valueType="num">
                                      <p:cBhvr>
                                        <p:cTn id="28" dur="1000" fill="hold"/>
                                        <p:tgtEl>
                                          <p:spTgt spid="205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1000"/>
                                        <p:tgtEl>
                                          <p:spTgt spid="2054"/>
                                        </p:tgtEl>
                                      </p:cBhvr>
                                    </p:animEffect>
                                    <p:anim calcmode="lin" valueType="num">
                                      <p:cBhvr>
                                        <p:cTn id="32" dur="1000" fill="hold"/>
                                        <p:tgtEl>
                                          <p:spTgt spid="2054"/>
                                        </p:tgtEl>
                                        <p:attrNameLst>
                                          <p:attrName>ppt_x</p:attrName>
                                        </p:attrNameLst>
                                      </p:cBhvr>
                                      <p:tavLst>
                                        <p:tav tm="0">
                                          <p:val>
                                            <p:strVal val="#ppt_x"/>
                                          </p:val>
                                        </p:tav>
                                        <p:tav tm="100000">
                                          <p:val>
                                            <p:strVal val="#ppt_x"/>
                                          </p:val>
                                        </p:tav>
                                      </p:tavLst>
                                    </p:anim>
                                    <p:anim calcmode="lin" valueType="num">
                                      <p:cBhvr>
                                        <p:cTn id="33" dur="1000" fill="hold"/>
                                        <p:tgtEl>
                                          <p:spTgt spid="205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56"/>
                                        </p:tgtEl>
                                        <p:attrNameLst>
                                          <p:attrName>style.visibility</p:attrName>
                                        </p:attrNameLst>
                                      </p:cBhvr>
                                      <p:to>
                                        <p:strVal val="visible"/>
                                      </p:to>
                                    </p:set>
                                    <p:animEffect transition="in" filter="fade">
                                      <p:cBhvr>
                                        <p:cTn id="36" dur="1000"/>
                                        <p:tgtEl>
                                          <p:spTgt spid="2056"/>
                                        </p:tgtEl>
                                      </p:cBhvr>
                                    </p:animEffect>
                                    <p:anim calcmode="lin" valueType="num">
                                      <p:cBhvr>
                                        <p:cTn id="37" dur="1000" fill="hold"/>
                                        <p:tgtEl>
                                          <p:spTgt spid="2056"/>
                                        </p:tgtEl>
                                        <p:attrNameLst>
                                          <p:attrName>ppt_x</p:attrName>
                                        </p:attrNameLst>
                                      </p:cBhvr>
                                      <p:tavLst>
                                        <p:tav tm="0">
                                          <p:val>
                                            <p:strVal val="#ppt_x"/>
                                          </p:val>
                                        </p:tav>
                                        <p:tav tm="100000">
                                          <p:val>
                                            <p:strVal val="#ppt_x"/>
                                          </p:val>
                                        </p:tav>
                                      </p:tavLst>
                                    </p:anim>
                                    <p:anim calcmode="lin" valueType="num">
                                      <p:cBhvr>
                                        <p:cTn id="38"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1000"/>
                                        <p:tgtEl>
                                          <p:spTgt spid="3">
                                            <p:txEl>
                                              <p:pRg st="2" end="2"/>
                                            </p:txEl>
                                          </p:spTgt>
                                        </p:tgtEl>
                                      </p:cBhvr>
                                    </p:animEffect>
                                    <p:anim calcmode="lin" valueType="num">
                                      <p:cBhvr>
                                        <p:cTn id="4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0969-8A19-4EA0-942C-171293CEBAD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D80FB8D-25FD-404B-8131-3FC52C6B7F1D}"/>
              </a:ext>
            </a:extLst>
          </p:cNvPr>
          <p:cNvPicPr>
            <a:picLocks noChangeAspect="1"/>
          </p:cNvPicPr>
          <p:nvPr/>
        </p:nvPicPr>
        <p:blipFill>
          <a:blip r:embed="rId2"/>
          <a:stretch>
            <a:fillRect/>
          </a:stretch>
        </p:blipFill>
        <p:spPr>
          <a:xfrm>
            <a:off x="2101175" y="0"/>
            <a:ext cx="10090826" cy="6858000"/>
          </a:xfrm>
          <a:prstGeom prst="rect">
            <a:avLst/>
          </a:prstGeom>
        </p:spPr>
      </p:pic>
      <p:pic>
        <p:nvPicPr>
          <p:cNvPr id="5" name="Picture 4">
            <a:extLst>
              <a:ext uri="{FF2B5EF4-FFF2-40B4-BE49-F238E27FC236}">
                <a16:creationId xmlns:a16="http://schemas.microsoft.com/office/drawing/2014/main" id="{A2E103A9-A668-45D3-B835-A2F7A6DF2A29}"/>
              </a:ext>
            </a:extLst>
          </p:cNvPr>
          <p:cNvPicPr>
            <a:picLocks noChangeAspect="1"/>
          </p:cNvPicPr>
          <p:nvPr/>
        </p:nvPicPr>
        <p:blipFill>
          <a:blip r:embed="rId3"/>
          <a:stretch>
            <a:fillRect/>
          </a:stretch>
        </p:blipFill>
        <p:spPr>
          <a:xfrm>
            <a:off x="0" y="0"/>
            <a:ext cx="10392065" cy="5449610"/>
          </a:xfrm>
          <a:prstGeom prst="rect">
            <a:avLst/>
          </a:prstGeom>
        </p:spPr>
      </p:pic>
      <p:sp>
        <p:nvSpPr>
          <p:cNvPr id="7" name="Oval 6">
            <a:extLst>
              <a:ext uri="{FF2B5EF4-FFF2-40B4-BE49-F238E27FC236}">
                <a16:creationId xmlns:a16="http://schemas.microsoft.com/office/drawing/2014/main" id="{3AAD4DED-5D76-44A1-8561-97E794E63881}"/>
              </a:ext>
            </a:extLst>
          </p:cNvPr>
          <p:cNvSpPr/>
          <p:nvPr/>
        </p:nvSpPr>
        <p:spPr>
          <a:xfrm>
            <a:off x="6167336" y="5340485"/>
            <a:ext cx="1400783" cy="11478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4A2479-1A38-4EDA-A7AF-B114AB7C2005}"/>
              </a:ext>
            </a:extLst>
          </p:cNvPr>
          <p:cNvSpPr txBox="1"/>
          <p:nvPr/>
        </p:nvSpPr>
        <p:spPr>
          <a:xfrm>
            <a:off x="1444717" y="1669333"/>
            <a:ext cx="6799634" cy="830997"/>
          </a:xfrm>
          <a:prstGeom prst="rect">
            <a:avLst/>
          </a:prstGeom>
          <a:noFill/>
        </p:spPr>
        <p:txBody>
          <a:bodyPr wrap="square" rtlCol="0">
            <a:spAutoFit/>
          </a:bodyPr>
          <a:lstStyle/>
          <a:p>
            <a:r>
              <a:rPr lang="en-US" sz="2400" dirty="0">
                <a:solidFill>
                  <a:srgbClr val="FF0000"/>
                </a:solidFill>
              </a:rPr>
              <a:t>The tomato is turning black, heat from the grill causes the tomato to change color.  </a:t>
            </a:r>
          </a:p>
        </p:txBody>
      </p:sp>
      <p:sp>
        <p:nvSpPr>
          <p:cNvPr id="9" name="TextBox 8">
            <a:extLst>
              <a:ext uri="{FF2B5EF4-FFF2-40B4-BE49-F238E27FC236}">
                <a16:creationId xmlns:a16="http://schemas.microsoft.com/office/drawing/2014/main" id="{3B3A9D9E-90DB-4791-AA19-DD105B9A9096}"/>
              </a:ext>
            </a:extLst>
          </p:cNvPr>
          <p:cNvSpPr txBox="1"/>
          <p:nvPr/>
        </p:nvSpPr>
        <p:spPr>
          <a:xfrm>
            <a:off x="1529024" y="3416461"/>
            <a:ext cx="6799634" cy="1200329"/>
          </a:xfrm>
          <a:prstGeom prst="rect">
            <a:avLst/>
          </a:prstGeom>
          <a:noFill/>
        </p:spPr>
        <p:txBody>
          <a:bodyPr wrap="square" rtlCol="0">
            <a:spAutoFit/>
          </a:bodyPr>
          <a:lstStyle/>
          <a:p>
            <a:r>
              <a:rPr lang="en-US" sz="2400" dirty="0">
                <a:solidFill>
                  <a:srgbClr val="FF0000"/>
                </a:solidFill>
              </a:rPr>
              <a:t>They become hotter.</a:t>
            </a:r>
          </a:p>
          <a:p>
            <a:r>
              <a:rPr lang="en-US" sz="2400" dirty="0">
                <a:solidFill>
                  <a:srgbClr val="FF0000"/>
                </a:solidFill>
              </a:rPr>
              <a:t>Their shapes change slightly; some shrivel.</a:t>
            </a:r>
          </a:p>
          <a:p>
            <a:r>
              <a:rPr lang="en-US" sz="2400" dirty="0">
                <a:solidFill>
                  <a:srgbClr val="FF0000"/>
                </a:solidFill>
              </a:rPr>
              <a:t>Their texture changes; some become less crisp. </a:t>
            </a:r>
          </a:p>
        </p:txBody>
      </p:sp>
      <p:pic>
        <p:nvPicPr>
          <p:cNvPr id="10" name="Picture 9">
            <a:extLst>
              <a:ext uri="{FF2B5EF4-FFF2-40B4-BE49-F238E27FC236}">
                <a16:creationId xmlns:a16="http://schemas.microsoft.com/office/drawing/2014/main" id="{E6291D08-F2B5-41BD-A35B-CAA4D5E9215E}"/>
              </a:ext>
            </a:extLst>
          </p:cNvPr>
          <p:cNvPicPr>
            <a:picLocks noChangeAspect="1"/>
          </p:cNvPicPr>
          <p:nvPr/>
        </p:nvPicPr>
        <p:blipFill>
          <a:blip r:embed="rId3"/>
          <a:stretch>
            <a:fillRect/>
          </a:stretch>
        </p:blipFill>
        <p:spPr>
          <a:xfrm>
            <a:off x="472365" y="247710"/>
            <a:ext cx="9447332" cy="4954191"/>
          </a:xfrm>
          <a:prstGeom prst="rect">
            <a:avLst/>
          </a:prstGeom>
        </p:spPr>
      </p:pic>
      <p:pic>
        <p:nvPicPr>
          <p:cNvPr id="11" name="Picture 10">
            <a:extLst>
              <a:ext uri="{FF2B5EF4-FFF2-40B4-BE49-F238E27FC236}">
                <a16:creationId xmlns:a16="http://schemas.microsoft.com/office/drawing/2014/main" id="{4B366ED5-B18F-4D66-AF5B-197B3C667C03}"/>
              </a:ext>
            </a:extLst>
          </p:cNvPr>
          <p:cNvPicPr>
            <a:picLocks noChangeAspect="1"/>
          </p:cNvPicPr>
          <p:nvPr/>
        </p:nvPicPr>
        <p:blipFill>
          <a:blip r:embed="rId4"/>
          <a:stretch>
            <a:fillRect/>
          </a:stretch>
        </p:blipFill>
        <p:spPr>
          <a:xfrm>
            <a:off x="0" y="5288144"/>
            <a:ext cx="2446232" cy="1569856"/>
          </a:xfrm>
          <a:prstGeom prst="rect">
            <a:avLst/>
          </a:prstGeom>
        </p:spPr>
      </p:pic>
    </p:spTree>
    <p:extLst>
      <p:ext uri="{BB962C8B-B14F-4D97-AF65-F5344CB8AC3E}">
        <p14:creationId xmlns:p14="http://schemas.microsoft.com/office/powerpoint/2010/main" val="387015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anim calcmode="lin" valueType="num">
                                      <p:cBhvr>
                                        <p:cTn id="2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1000"/>
                                        <p:tgtEl>
                                          <p:spTgt spid="9">
                                            <p:txEl>
                                              <p:pRg st="1" end="1"/>
                                            </p:txEl>
                                          </p:spTgt>
                                        </p:tgtEl>
                                      </p:cBhvr>
                                    </p:animEffect>
                                    <p:anim calcmode="lin" valueType="num">
                                      <p:cBhvr>
                                        <p:cTn id="3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fade">
                                      <p:cBhvr>
                                        <p:cTn id="38" dur="1000"/>
                                        <p:tgtEl>
                                          <p:spTgt spid="9">
                                            <p:txEl>
                                              <p:pRg st="2" end="2"/>
                                            </p:txEl>
                                          </p:spTgt>
                                        </p:tgtEl>
                                      </p:cBhvr>
                                    </p:animEffect>
                                    <p:anim calcmode="lin" valueType="num">
                                      <p:cBhvr>
                                        <p:cTn id="3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A787-5540-4047-89C9-FB3296801D7F}"/>
              </a:ext>
            </a:extLst>
          </p:cNvPr>
          <p:cNvSpPr>
            <a:spLocks noGrp="1"/>
          </p:cNvSpPr>
          <p:nvPr>
            <p:ph type="title"/>
          </p:nvPr>
        </p:nvSpPr>
        <p:spPr>
          <a:xfrm>
            <a:off x="0" y="585216"/>
            <a:ext cx="10744200" cy="1499616"/>
          </a:xfrm>
        </p:spPr>
        <p:txBody>
          <a:bodyPr>
            <a:normAutofit/>
          </a:bodyPr>
          <a:lstStyle/>
          <a:p>
            <a:r>
              <a:rPr lang="en-US" sz="6000" b="1" dirty="0">
                <a:solidFill>
                  <a:srgbClr val="0070C0"/>
                </a:solidFill>
                <a:latin typeface="ArialMT"/>
                <a:ea typeface="Malgun Gothic" panose="020B0503020000020004" pitchFamily="34" charset="-127"/>
              </a:rPr>
              <a:t>chemical Change:</a:t>
            </a:r>
            <a:endParaRPr lang="en-US" sz="16600" b="1" dirty="0">
              <a:solidFill>
                <a:srgbClr val="0070C0"/>
              </a:solidFill>
            </a:endParaRPr>
          </a:p>
        </p:txBody>
      </p:sp>
      <p:sp>
        <p:nvSpPr>
          <p:cNvPr id="3" name="Content Placeholder 2">
            <a:extLst>
              <a:ext uri="{FF2B5EF4-FFF2-40B4-BE49-F238E27FC236}">
                <a16:creationId xmlns:a16="http://schemas.microsoft.com/office/drawing/2014/main" id="{C870943E-041F-4170-9EC2-C531B3AEDE28}"/>
              </a:ext>
            </a:extLst>
          </p:cNvPr>
          <p:cNvSpPr>
            <a:spLocks noGrp="1"/>
          </p:cNvSpPr>
          <p:nvPr>
            <p:ph idx="1"/>
          </p:nvPr>
        </p:nvSpPr>
        <p:spPr>
          <a:xfrm>
            <a:off x="239151" y="1758462"/>
            <a:ext cx="11732455" cy="5099538"/>
          </a:xfrm>
        </p:spPr>
        <p:txBody>
          <a:bodyPr>
            <a:normAutofit/>
          </a:bodyPr>
          <a:lstStyle/>
          <a:p>
            <a:r>
              <a:rPr lang="en-US" sz="2000" b="1" dirty="0">
                <a:effectLst/>
                <a:latin typeface="ArialMT"/>
                <a:ea typeface="Malgun Gothic" panose="020B0503020000020004" pitchFamily="34" charset="-127"/>
                <a:cs typeface="Arial" panose="020B0604020202020204" pitchFamily="34" charset="0"/>
              </a:rPr>
              <a:t>When veggies cook on the grill, they turn black in some places.</a:t>
            </a:r>
          </a:p>
          <a:p>
            <a:r>
              <a:rPr lang="en-US" sz="2000" b="1" dirty="0">
                <a:effectLst/>
                <a:latin typeface="ArialMT"/>
                <a:ea typeface="Malgun Gothic" panose="020B0503020000020004" pitchFamily="34" charset="-127"/>
                <a:cs typeface="Arial" panose="020B0604020202020204" pitchFamily="34" charset="0"/>
              </a:rPr>
              <a:t>Heat causes a chemical reaction that forms new compounds, resulting in the black color. </a:t>
            </a:r>
          </a:p>
          <a:p>
            <a:r>
              <a:rPr lang="en-US" sz="2000" b="1" dirty="0">
                <a:solidFill>
                  <a:srgbClr val="00B050"/>
                </a:solidFill>
                <a:effectLst/>
                <a:latin typeface="ArialMT"/>
                <a:ea typeface="Malgun Gothic" panose="020B0503020000020004" pitchFamily="34" charset="-127"/>
                <a:cs typeface="Arial" panose="020B0604020202020204" pitchFamily="34" charset="0"/>
              </a:rPr>
              <a:t>A chemical reaction can also be called a chemical change which is a change in matter that produces one or more new substances.</a:t>
            </a:r>
          </a:p>
          <a:p>
            <a:r>
              <a:rPr lang="en-US" sz="2000" b="1" dirty="0">
                <a:effectLst/>
                <a:latin typeface="ArialMT"/>
                <a:ea typeface="Malgun Gothic" panose="020B0503020000020004" pitchFamily="34" charset="-127"/>
                <a:cs typeface="Arial" panose="020B0604020202020204" pitchFamily="34" charset="0"/>
              </a:rPr>
              <a:t>In a chemical change, atoms and molecules rearrange to form new ones. </a:t>
            </a:r>
          </a:p>
          <a:p>
            <a:r>
              <a:rPr lang="en-US" sz="2000" b="1" dirty="0">
                <a:effectLst/>
                <a:latin typeface="ArialMT"/>
                <a:ea typeface="Malgun Gothic" panose="020B0503020000020004" pitchFamily="34" charset="-127"/>
                <a:cs typeface="Arial" panose="020B0604020202020204" pitchFamily="34" charset="0"/>
              </a:rPr>
              <a:t>Substances that undergo chemical changes are called </a:t>
            </a:r>
            <a:r>
              <a:rPr lang="en-US" sz="2000" b="1" dirty="0">
                <a:solidFill>
                  <a:srgbClr val="00B050"/>
                </a:solidFill>
                <a:effectLst/>
                <a:latin typeface="ArialMT"/>
                <a:ea typeface="Malgun Gothic" panose="020B0503020000020004" pitchFamily="34" charset="-127"/>
                <a:cs typeface="Arial" panose="020B0604020202020204" pitchFamily="34" charset="0"/>
              </a:rPr>
              <a:t>reactants</a:t>
            </a:r>
            <a:r>
              <a:rPr lang="en-US" sz="2000" b="1" dirty="0">
                <a:effectLst/>
                <a:latin typeface="ArialMT"/>
                <a:ea typeface="Malgun Gothic" panose="020B0503020000020004" pitchFamily="34" charset="-127"/>
                <a:cs typeface="Arial" panose="020B0604020202020204" pitchFamily="34" charset="0"/>
              </a:rPr>
              <a:t>, and what they form are called </a:t>
            </a:r>
            <a:r>
              <a:rPr lang="en-US" sz="2000" b="1" dirty="0">
                <a:solidFill>
                  <a:srgbClr val="00B050"/>
                </a:solidFill>
                <a:effectLst/>
                <a:latin typeface="ArialMT"/>
                <a:ea typeface="Malgun Gothic" panose="020B0503020000020004" pitchFamily="34" charset="-127"/>
                <a:cs typeface="Arial" panose="020B0604020202020204" pitchFamily="34" charset="0"/>
              </a:rPr>
              <a:t>products. </a:t>
            </a:r>
          </a:p>
          <a:p>
            <a:pPr algn="ctr"/>
            <a:br>
              <a:rPr lang="en-US" sz="2000" b="1" dirty="0">
                <a:effectLst/>
                <a:latin typeface="ArialMT"/>
                <a:ea typeface="Malgun Gothic" panose="020B0503020000020004" pitchFamily="34" charset="-127"/>
                <a:cs typeface="Arial" panose="020B0604020202020204" pitchFamily="34" charset="0"/>
              </a:rPr>
            </a:br>
            <a:r>
              <a:rPr lang="en-US" sz="2400" b="1" dirty="0">
                <a:solidFill>
                  <a:srgbClr val="FF0000"/>
                </a:solidFill>
                <a:effectLst/>
                <a:latin typeface="ArialMT"/>
                <a:ea typeface="Malgun Gothic" panose="020B0503020000020004" pitchFamily="34" charset="-127"/>
                <a:cs typeface="Arial" panose="020B0604020202020204" pitchFamily="34" charset="0"/>
              </a:rPr>
              <a:t>Burning and rusting are both examples of chemical changes.</a:t>
            </a:r>
          </a:p>
          <a:p>
            <a:r>
              <a:rPr lang="en-US" sz="2000" b="1" dirty="0">
                <a:effectLst/>
                <a:latin typeface="ArialMT"/>
                <a:ea typeface="Malgun Gothic" panose="020B0503020000020004" pitchFamily="34" charset="-127"/>
                <a:cs typeface="Arial" panose="020B0604020202020204" pitchFamily="34" charset="0"/>
              </a:rPr>
              <a:t>During these changes, characteristic chemical properties of the reactants can be observed. When a substance burns, you can observe the substance's flammability. When iron rusts, you can observe its reactivity with oxygen. During both of these chemical reactions, changes in color provide evidence that a chemical reaction has occurred.</a:t>
            </a:r>
            <a:endParaRPr lang="en-US" sz="2000" b="1" dirty="0">
              <a:effectLst/>
              <a:latin typeface="Calibri" panose="020F0502020204030204" pitchFamily="34" charset="0"/>
              <a:ea typeface="Malgun Gothic" panose="020B0503020000020004" pitchFamily="34" charset="-127"/>
              <a:cs typeface="Arial" panose="020B0604020202020204" pitchFamily="34" charset="0"/>
            </a:endParaRPr>
          </a:p>
          <a:p>
            <a:endParaRPr lang="en-US" sz="2400" dirty="0"/>
          </a:p>
        </p:txBody>
      </p:sp>
    </p:spTree>
    <p:extLst>
      <p:ext uri="{BB962C8B-B14F-4D97-AF65-F5344CB8AC3E}">
        <p14:creationId xmlns:p14="http://schemas.microsoft.com/office/powerpoint/2010/main" val="259182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E9AF-0602-4500-B34D-9B6DAF709C7B}"/>
              </a:ext>
            </a:extLst>
          </p:cNvPr>
          <p:cNvSpPr>
            <a:spLocks noGrp="1"/>
          </p:cNvSpPr>
          <p:nvPr>
            <p:ph type="title"/>
          </p:nvPr>
        </p:nvSpPr>
        <p:spPr/>
        <p:txBody>
          <a:bodyPr/>
          <a:lstStyle/>
          <a:p>
            <a:endParaRPr lang="en-US"/>
          </a:p>
        </p:txBody>
      </p:sp>
      <p:pic>
        <p:nvPicPr>
          <p:cNvPr id="4" name="AVA643128">
            <a:hlinkClick r:id="" action="ppaction://media"/>
            <a:extLst>
              <a:ext uri="{FF2B5EF4-FFF2-40B4-BE49-F238E27FC236}">
                <a16:creationId xmlns:a16="http://schemas.microsoft.com/office/drawing/2014/main" id="{5B3A979B-2E2A-4383-8EE5-A4368EC7C23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7066" y="189680"/>
            <a:ext cx="11517866" cy="6478640"/>
          </a:xfrm>
        </p:spPr>
      </p:pic>
    </p:spTree>
    <p:extLst>
      <p:ext uri="{BB962C8B-B14F-4D97-AF65-F5344CB8AC3E}">
        <p14:creationId xmlns:p14="http://schemas.microsoft.com/office/powerpoint/2010/main" val="14996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CA9678-0824-4D84-A836-C305D4260962}"/>
              </a:ext>
            </a:extLst>
          </p:cNvPr>
          <p:cNvPicPr>
            <a:picLocks noChangeAspect="1"/>
          </p:cNvPicPr>
          <p:nvPr/>
        </p:nvPicPr>
        <p:blipFill>
          <a:blip r:embed="rId2"/>
          <a:stretch>
            <a:fillRect/>
          </a:stretch>
        </p:blipFill>
        <p:spPr>
          <a:xfrm>
            <a:off x="0" y="0"/>
            <a:ext cx="12230686" cy="6858000"/>
          </a:xfrm>
          <a:prstGeom prst="rect">
            <a:avLst/>
          </a:prstGeom>
        </p:spPr>
      </p:pic>
      <p:sp>
        <p:nvSpPr>
          <p:cNvPr id="3" name="TextBox 2">
            <a:extLst>
              <a:ext uri="{FF2B5EF4-FFF2-40B4-BE49-F238E27FC236}">
                <a16:creationId xmlns:a16="http://schemas.microsoft.com/office/drawing/2014/main" id="{A37CD5B7-3BD5-46BD-BE23-A6B6F02449CB}"/>
              </a:ext>
            </a:extLst>
          </p:cNvPr>
          <p:cNvSpPr txBox="1"/>
          <p:nvPr/>
        </p:nvSpPr>
        <p:spPr>
          <a:xfrm>
            <a:off x="9522350" y="999493"/>
            <a:ext cx="200745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Physical change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Chemical change</a:t>
            </a:r>
            <a:endParaRPr kumimoji="0" lang="en-US" sz="20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872601E0-357B-4370-9395-FB00D66BF07B}"/>
              </a:ext>
            </a:extLst>
          </p:cNvPr>
          <p:cNvSpPr txBox="1"/>
          <p:nvPr/>
        </p:nvSpPr>
        <p:spPr>
          <a:xfrm>
            <a:off x="9610493" y="5293022"/>
            <a:ext cx="200745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Physical change</a:t>
            </a:r>
          </a:p>
        </p:txBody>
      </p:sp>
      <p:sp>
        <p:nvSpPr>
          <p:cNvPr id="8" name="TextBox 7">
            <a:extLst>
              <a:ext uri="{FF2B5EF4-FFF2-40B4-BE49-F238E27FC236}">
                <a16:creationId xmlns:a16="http://schemas.microsoft.com/office/drawing/2014/main" id="{ABD90905-6B76-41B2-9D0A-06229A28A68E}"/>
              </a:ext>
            </a:extLst>
          </p:cNvPr>
          <p:cNvSpPr txBox="1"/>
          <p:nvPr/>
        </p:nvSpPr>
        <p:spPr>
          <a:xfrm>
            <a:off x="4612307" y="5293022"/>
            <a:ext cx="200745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Physical change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Chemical change</a:t>
            </a:r>
            <a:endParaRPr kumimoji="0" lang="en-US" sz="20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429CA500-DADC-43DA-B49C-DD9AA450D9E1}"/>
              </a:ext>
            </a:extLst>
          </p:cNvPr>
          <p:cNvSpPr txBox="1"/>
          <p:nvPr/>
        </p:nvSpPr>
        <p:spPr>
          <a:xfrm>
            <a:off x="4612307" y="999493"/>
            <a:ext cx="200745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Physical change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mn-ea"/>
                <a:cs typeface="+mn-cs"/>
              </a:rPr>
              <a:t>Chemical change</a:t>
            </a:r>
            <a:endParaRPr kumimoji="0" lang="en-US" sz="20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pic>
        <p:nvPicPr>
          <p:cNvPr id="3074" name="Picture 2" descr="Wood Burning Drawing Cartoon Logs Clipart Vector Csp14833559 - Wood Fire  Clip Art - (400x436) Png Clipart Download">
            <a:extLst>
              <a:ext uri="{FF2B5EF4-FFF2-40B4-BE49-F238E27FC236}">
                <a16:creationId xmlns:a16="http://schemas.microsoft.com/office/drawing/2014/main" id="{9C7358A1-295B-43BC-9267-BF03FF66A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704" y="2548382"/>
            <a:ext cx="1615812" cy="176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0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1000"/>
                                        <p:tgtEl>
                                          <p:spTgt spid="3074"/>
                                        </p:tgtEl>
                                      </p:cBhvr>
                                    </p:animEffect>
                                    <p:anim calcmode="lin" valueType="num">
                                      <p:cBhvr>
                                        <p:cTn id="32" dur="1000" fill="hold"/>
                                        <p:tgtEl>
                                          <p:spTgt spid="3074"/>
                                        </p:tgtEl>
                                        <p:attrNameLst>
                                          <p:attrName>ppt_x</p:attrName>
                                        </p:attrNameLst>
                                      </p:cBhvr>
                                      <p:tavLst>
                                        <p:tav tm="0">
                                          <p:val>
                                            <p:strVal val="#ppt_x"/>
                                          </p:val>
                                        </p:tav>
                                        <p:tav tm="100000">
                                          <p:val>
                                            <p:strVal val="#ppt_x"/>
                                          </p:val>
                                        </p:tav>
                                      </p:tavLst>
                                    </p:anim>
                                    <p:anim calcmode="lin" valueType="num">
                                      <p:cBhvr>
                                        <p:cTn id="3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F944-D013-4335-A562-75368329FE73}"/>
              </a:ext>
            </a:extLst>
          </p:cNvPr>
          <p:cNvSpPr>
            <a:spLocks noGrp="1"/>
          </p:cNvSpPr>
          <p:nvPr>
            <p:ph type="title"/>
          </p:nvPr>
        </p:nvSpPr>
        <p:spPr>
          <a:xfrm>
            <a:off x="0" y="92831"/>
            <a:ext cx="12192000" cy="1499616"/>
          </a:xfrm>
        </p:spPr>
        <p:txBody>
          <a:bodyPr/>
          <a:lstStyle/>
          <a:p>
            <a:r>
              <a:rPr lang="en-US" sz="5400" b="1" dirty="0">
                <a:solidFill>
                  <a:srgbClr val="FF0000"/>
                </a:solidFill>
                <a:effectLst/>
                <a:latin typeface="ArialMT"/>
                <a:ea typeface="Malgun Gothic" panose="020B0503020000020004" pitchFamily="34" charset="-127"/>
                <a:cs typeface="Arial" panose="020B0604020202020204" pitchFamily="34" charset="0"/>
              </a:rPr>
              <a:t>Building and Breaking Chemical Bonds:</a:t>
            </a:r>
            <a:endParaRPr lang="en-US" b="1" dirty="0">
              <a:solidFill>
                <a:srgbClr val="FF0000"/>
              </a:solidFill>
            </a:endParaRPr>
          </a:p>
        </p:txBody>
      </p:sp>
      <p:sp>
        <p:nvSpPr>
          <p:cNvPr id="3" name="Content Placeholder 2">
            <a:extLst>
              <a:ext uri="{FF2B5EF4-FFF2-40B4-BE49-F238E27FC236}">
                <a16:creationId xmlns:a16="http://schemas.microsoft.com/office/drawing/2014/main" id="{CD02E0FC-9D99-4B15-A986-1F674DE45415}"/>
              </a:ext>
            </a:extLst>
          </p:cNvPr>
          <p:cNvSpPr>
            <a:spLocks noGrp="1"/>
          </p:cNvSpPr>
          <p:nvPr>
            <p:ph idx="1"/>
          </p:nvPr>
        </p:nvSpPr>
        <p:spPr>
          <a:xfrm>
            <a:off x="98474" y="1592447"/>
            <a:ext cx="6783093" cy="5265553"/>
          </a:xfrm>
        </p:spPr>
        <p:txBody>
          <a:bodyPr>
            <a:normAutofit/>
          </a:bodyPr>
          <a:lstStyle/>
          <a:p>
            <a:pPr marL="0" indent="0" algn="just">
              <a:buNone/>
            </a:pPr>
            <a:r>
              <a:rPr lang="en-US" sz="3600" b="1" dirty="0">
                <a:effectLst/>
                <a:latin typeface="ArialMT"/>
                <a:ea typeface="Malgun Gothic" panose="020B0503020000020004" pitchFamily="34" charset="-127"/>
                <a:cs typeface="Arial" panose="020B0604020202020204" pitchFamily="34" charset="0"/>
              </a:rPr>
              <a:t>Chemical changes occur when existing bonds break and new bonds form, as a result, new substances are made. </a:t>
            </a:r>
          </a:p>
          <a:p>
            <a:pPr marL="0" indent="0" algn="just">
              <a:buNone/>
            </a:pPr>
            <a:r>
              <a:rPr lang="en-US" sz="3600" b="1" dirty="0">
                <a:effectLst/>
                <a:latin typeface="ArialMT"/>
                <a:ea typeface="Malgun Gothic" panose="020B0503020000020004" pitchFamily="34" charset="-127"/>
                <a:cs typeface="Arial" panose="020B0604020202020204" pitchFamily="34" charset="0"/>
              </a:rPr>
              <a:t>Atoms bond when they share or transfer electrons. </a:t>
            </a:r>
          </a:p>
          <a:p>
            <a:pPr marL="0" indent="0" algn="just">
              <a:buNone/>
            </a:pPr>
            <a:r>
              <a:rPr lang="en-US" sz="3600" b="1" dirty="0">
                <a:effectLst/>
                <a:latin typeface="ArialMT"/>
                <a:ea typeface="Malgun Gothic" panose="020B0503020000020004" pitchFamily="34" charset="-127"/>
                <a:cs typeface="Arial" panose="020B0604020202020204" pitchFamily="34" charset="0"/>
              </a:rPr>
              <a:t>Figure 3 shows magnesium, a shiny metal, burning. </a:t>
            </a:r>
          </a:p>
          <a:p>
            <a:pPr algn="just"/>
            <a:endParaRPr lang="en-US" sz="4000" dirty="0"/>
          </a:p>
        </p:txBody>
      </p:sp>
      <p:pic>
        <p:nvPicPr>
          <p:cNvPr id="9" name="Picture 8">
            <a:extLst>
              <a:ext uri="{FF2B5EF4-FFF2-40B4-BE49-F238E27FC236}">
                <a16:creationId xmlns:a16="http://schemas.microsoft.com/office/drawing/2014/main" id="{965E7DED-A930-4AEA-86BD-B28A8E684C6A}"/>
              </a:ext>
            </a:extLst>
          </p:cNvPr>
          <p:cNvPicPr>
            <a:picLocks noChangeAspect="1"/>
          </p:cNvPicPr>
          <p:nvPr/>
        </p:nvPicPr>
        <p:blipFill rotWithShape="1">
          <a:blip r:embed="rId2"/>
          <a:srcRect l="11884" t="51488" r="72308" b="19370"/>
          <a:stretch/>
        </p:blipFill>
        <p:spPr>
          <a:xfrm>
            <a:off x="7166401" y="1677972"/>
            <a:ext cx="4684542" cy="4614492"/>
          </a:xfrm>
          <a:prstGeom prst="rect">
            <a:avLst/>
          </a:prstGeom>
        </p:spPr>
      </p:pic>
      <p:pic>
        <p:nvPicPr>
          <p:cNvPr id="4" name="Picture 3">
            <a:extLst>
              <a:ext uri="{FF2B5EF4-FFF2-40B4-BE49-F238E27FC236}">
                <a16:creationId xmlns:a16="http://schemas.microsoft.com/office/drawing/2014/main" id="{2563C5F6-2221-45F0-91D8-5962D29916CD}"/>
              </a:ext>
            </a:extLst>
          </p:cNvPr>
          <p:cNvPicPr>
            <a:picLocks noChangeAspect="1"/>
          </p:cNvPicPr>
          <p:nvPr/>
        </p:nvPicPr>
        <p:blipFill>
          <a:blip r:embed="rId3"/>
          <a:stretch>
            <a:fillRect/>
          </a:stretch>
        </p:blipFill>
        <p:spPr>
          <a:xfrm>
            <a:off x="9579986" y="847320"/>
            <a:ext cx="2270957" cy="830652"/>
          </a:xfrm>
          <a:prstGeom prst="rect">
            <a:avLst/>
          </a:prstGeom>
        </p:spPr>
      </p:pic>
      <p:pic>
        <p:nvPicPr>
          <p:cNvPr id="6" name="Picture 5">
            <a:extLst>
              <a:ext uri="{FF2B5EF4-FFF2-40B4-BE49-F238E27FC236}">
                <a16:creationId xmlns:a16="http://schemas.microsoft.com/office/drawing/2014/main" id="{541D694F-2EC8-4427-899E-38A08E47838F}"/>
              </a:ext>
            </a:extLst>
          </p:cNvPr>
          <p:cNvPicPr>
            <a:picLocks noChangeAspect="1"/>
          </p:cNvPicPr>
          <p:nvPr/>
        </p:nvPicPr>
        <p:blipFill rotWithShape="1">
          <a:blip r:embed="rId3"/>
          <a:srcRect l="80772" t="-18346" r="3039" b="45583"/>
          <a:stretch/>
        </p:blipFill>
        <p:spPr>
          <a:xfrm>
            <a:off x="10963374" y="1333006"/>
            <a:ext cx="801278" cy="604408"/>
          </a:xfrm>
          <a:prstGeom prst="rect">
            <a:avLst/>
          </a:prstGeom>
        </p:spPr>
      </p:pic>
    </p:spTree>
    <p:extLst>
      <p:ext uri="{BB962C8B-B14F-4D97-AF65-F5344CB8AC3E}">
        <p14:creationId xmlns:p14="http://schemas.microsoft.com/office/powerpoint/2010/main" val="134169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1905</Words>
  <Application>Microsoft Office PowerPoint</Application>
  <PresentationFormat>Widescreen</PresentationFormat>
  <Paragraphs>143</Paragraphs>
  <Slides>33</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ArialMT</vt:lpstr>
      <vt:lpstr>Calibri</vt:lpstr>
      <vt:lpstr>Calibri Light</vt:lpstr>
      <vt:lpstr>Tw Cen MT</vt:lpstr>
      <vt:lpstr>Tw Cen MT Condensed</vt:lpstr>
      <vt:lpstr>Wingdings</vt:lpstr>
      <vt:lpstr>Wingdings 3</vt:lpstr>
      <vt:lpstr>Office Theme</vt:lpstr>
      <vt:lpstr>Integral</vt:lpstr>
      <vt:lpstr>Lesson 2 Chemical Change</vt:lpstr>
      <vt:lpstr>Changing Matter</vt:lpstr>
      <vt:lpstr>Physical Change:</vt:lpstr>
      <vt:lpstr>PowerPoint Presentation</vt:lpstr>
      <vt:lpstr>PowerPoint Presentation</vt:lpstr>
      <vt:lpstr>chemical Change:</vt:lpstr>
      <vt:lpstr>PowerPoint Presentation</vt:lpstr>
      <vt:lpstr>PowerPoint Presentation</vt:lpstr>
      <vt:lpstr>Building and Breaking Chemical Bonds:</vt:lpstr>
      <vt:lpstr>PowerPoint Presentation</vt:lpstr>
      <vt:lpstr>PowerPoint Presentation</vt:lpstr>
      <vt:lpstr>PowerPoint Presentation</vt:lpstr>
      <vt:lpstr>Evidence of Chemical Reactions:</vt:lpstr>
      <vt:lpstr>1-Color Change:</vt:lpstr>
      <vt:lpstr>2-Gas Production:</vt:lpstr>
      <vt:lpstr>2- Formation of a Precipitate:</vt:lpstr>
      <vt:lpstr>PowerPoint Presentation</vt:lpstr>
      <vt:lpstr>PowerPoint Presentation</vt:lpstr>
      <vt:lpstr>Changes in Energy:</vt:lpstr>
      <vt:lpstr>1- Exothermic Reaction:</vt:lpstr>
      <vt:lpstr>2-Endothermic Reaction:</vt:lpstr>
      <vt:lpstr>PowerPoint Presentation</vt:lpstr>
      <vt:lpstr>PowerPoint Presentation</vt:lpstr>
      <vt:lpstr>PowerPoint Presentation</vt:lpstr>
      <vt:lpstr>Energy Graphs for Chemical Reactions:</vt:lpstr>
      <vt:lpstr>PowerPoint Presentation</vt:lpstr>
      <vt:lpstr>Affecting Rates of Reactions:</vt:lpstr>
      <vt:lpstr>1-Surface Area:</vt:lpstr>
      <vt:lpstr>PowerPoint Presentation</vt:lpstr>
      <vt:lpstr>2-Temperature:</vt:lpstr>
      <vt:lpstr>3-Other Factors:(concentration, catalyst, inhibitors)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Chemical Change</dc:title>
  <dc:creator>Radwa Khaled</dc:creator>
  <cp:lastModifiedBy>vm243</cp:lastModifiedBy>
  <cp:revision>30</cp:revision>
  <dcterms:created xsi:type="dcterms:W3CDTF">2020-10-16T18:58:54Z</dcterms:created>
  <dcterms:modified xsi:type="dcterms:W3CDTF">2026-03-04T20:45:51Z</dcterms:modified>
</cp:coreProperties>
</file>