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4"/>
  </p:notesMasterIdLst>
  <p:sldIdLst>
    <p:sldId id="256" r:id="rId2"/>
    <p:sldId id="257" r:id="rId3"/>
    <p:sldId id="259" r:id="rId4"/>
    <p:sldId id="261" r:id="rId5"/>
    <p:sldId id="294" r:id="rId6"/>
    <p:sldId id="260" r:id="rId7"/>
    <p:sldId id="285" r:id="rId8"/>
    <p:sldId id="286" r:id="rId9"/>
    <p:sldId id="264" r:id="rId10"/>
    <p:sldId id="263" r:id="rId11"/>
    <p:sldId id="287" r:id="rId12"/>
    <p:sldId id="288" r:id="rId13"/>
    <p:sldId id="295" r:id="rId14"/>
    <p:sldId id="258" r:id="rId15"/>
    <p:sldId id="274" r:id="rId16"/>
    <p:sldId id="289" r:id="rId17"/>
    <p:sldId id="290" r:id="rId18"/>
    <p:sldId id="292" r:id="rId19"/>
    <p:sldId id="291" r:id="rId20"/>
    <p:sldId id="262" r:id="rId21"/>
    <p:sldId id="276" r:id="rId22"/>
    <p:sldId id="293"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4CB607-5C3C-46EE-8C7E-99E1DBFFED25}">
  <a:tblStyle styleId="{454CB607-5C3C-46EE-8C7E-99E1DBFFED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0d1d5e8f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0d1d5e8f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158f2d768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158f2d768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https://www.youtube.com/watch?v=oefAI2x2CQM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https://www.youtube.com/watch?v=JQByjprj_mA</a:t>
            </a:r>
          </a:p>
        </p:txBody>
      </p:sp>
    </p:spTree>
    <p:extLst>
      <p:ext uri="{BB962C8B-B14F-4D97-AF65-F5344CB8AC3E}">
        <p14:creationId xmlns:p14="http://schemas.microsoft.com/office/powerpoint/2010/main" val="20063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158f2d768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158f2d768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https://www.youtube.com/watch?v=oefAI2x2CQM</a:t>
            </a:r>
            <a:endParaRPr dirty="0"/>
          </a:p>
        </p:txBody>
      </p:sp>
    </p:spTree>
    <p:extLst>
      <p:ext uri="{BB962C8B-B14F-4D97-AF65-F5344CB8AC3E}">
        <p14:creationId xmlns:p14="http://schemas.microsoft.com/office/powerpoint/2010/main" val="549604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58f2d768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58f2d768a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158f2d768a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158f2d768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158f2d768a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158f2d768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50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58f2d768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58f2d768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58f2d768a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158f2d768a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58f2d76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58f2d76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58f2d76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58f2d76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96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58f2d76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58f2d76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8125"/>
            <a:ext cx="9144000" cy="5143500"/>
          </a:xfrm>
          <a:prstGeom prst="rect">
            <a:avLst/>
          </a:prstGeom>
          <a:noFill/>
          <a:ln>
            <a:noFill/>
          </a:ln>
        </p:spPr>
      </p:pic>
      <p:sp>
        <p:nvSpPr>
          <p:cNvPr id="10" name="Google Shape;10;p2"/>
          <p:cNvSpPr txBox="1">
            <a:spLocks noGrp="1"/>
          </p:cNvSpPr>
          <p:nvPr>
            <p:ph type="ctrTitle"/>
          </p:nvPr>
        </p:nvSpPr>
        <p:spPr>
          <a:xfrm>
            <a:off x="3782250" y="1288914"/>
            <a:ext cx="4651500" cy="2125500"/>
          </a:xfrm>
          <a:prstGeom prst="rect">
            <a:avLst/>
          </a:prstGeom>
          <a:noFill/>
        </p:spPr>
        <p:txBody>
          <a:bodyPr spcFirstLastPara="1" wrap="square" lIns="91425" tIns="91425" rIns="91425" bIns="91425" anchor="ctr" anchorCtr="0">
            <a:noAutofit/>
          </a:bodyPr>
          <a:lstStyle>
            <a:lvl1pPr lvl="0" algn="r">
              <a:lnSpc>
                <a:spcPct val="90000"/>
              </a:lnSpc>
              <a:spcBef>
                <a:spcPts val="0"/>
              </a:spcBef>
              <a:spcAft>
                <a:spcPts val="0"/>
              </a:spcAft>
              <a:buSzPts val="4500"/>
              <a:buFont typeface="Loved by the King"/>
              <a:buNone/>
              <a:defRPr sz="57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1" name="Google Shape;11;p2"/>
          <p:cNvSpPr txBox="1">
            <a:spLocks noGrp="1"/>
          </p:cNvSpPr>
          <p:nvPr>
            <p:ph type="subTitle" idx="1"/>
          </p:nvPr>
        </p:nvSpPr>
        <p:spPr>
          <a:xfrm>
            <a:off x="4656075" y="3488887"/>
            <a:ext cx="3777900" cy="3657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500"/>
              <a:buNone/>
              <a:defRPr sz="1600">
                <a:latin typeface="Mulish Medium"/>
                <a:ea typeface="Mulish Medium"/>
                <a:cs typeface="Mulish Medium"/>
                <a:sym typeface="Mulish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24">
    <p:spTree>
      <p:nvGrpSpPr>
        <p:cNvPr id="1" name="Shape 80"/>
        <p:cNvGrpSpPr/>
        <p:nvPr/>
      </p:nvGrpSpPr>
      <p:grpSpPr>
        <a:xfrm>
          <a:off x="0" y="0"/>
          <a:ext cx="0" cy="0"/>
          <a:chOff x="0" y="0"/>
          <a:chExt cx="0" cy="0"/>
        </a:xfrm>
      </p:grpSpPr>
      <p:pic>
        <p:nvPicPr>
          <p:cNvPr id="81" name="Google Shape;81;p14"/>
          <p:cNvPicPr preferRelativeResize="0"/>
          <p:nvPr/>
        </p:nvPicPr>
        <p:blipFill rotWithShape="1">
          <a:blip r:embed="rId2">
            <a:alphaModFix/>
          </a:blip>
          <a:srcRect l="25069" r="48143"/>
          <a:stretch/>
        </p:blipFill>
        <p:spPr>
          <a:xfrm rot="10800000">
            <a:off x="6688272" y="-8125"/>
            <a:ext cx="2449277" cy="5143500"/>
          </a:xfrm>
          <a:prstGeom prst="rect">
            <a:avLst/>
          </a:prstGeom>
          <a:noFill/>
          <a:ln>
            <a:noFill/>
          </a:ln>
        </p:spPr>
      </p:pic>
      <p:pic>
        <p:nvPicPr>
          <p:cNvPr id="82" name="Google Shape;82;p14"/>
          <p:cNvPicPr preferRelativeResize="0"/>
          <p:nvPr/>
        </p:nvPicPr>
        <p:blipFill rotWithShape="1">
          <a:blip r:embed="rId3">
            <a:alphaModFix/>
          </a:blip>
          <a:srcRect l="26659"/>
          <a:stretch/>
        </p:blipFill>
        <p:spPr>
          <a:xfrm rot="10800000" flipH="1">
            <a:off x="-7275" y="0"/>
            <a:ext cx="6706027" cy="5143500"/>
          </a:xfrm>
          <a:prstGeom prst="rect">
            <a:avLst/>
          </a:prstGeom>
          <a:noFill/>
          <a:ln>
            <a:noFill/>
          </a:ln>
        </p:spPr>
      </p:pic>
      <p:sp>
        <p:nvSpPr>
          <p:cNvPr id="83" name="Google Shape;83;p14"/>
          <p:cNvSpPr txBox="1">
            <a:spLocks noGrp="1"/>
          </p:cNvSpPr>
          <p:nvPr>
            <p:ph type="subTitle" idx="1"/>
          </p:nvPr>
        </p:nvSpPr>
        <p:spPr>
          <a:xfrm>
            <a:off x="1388100" y="1428971"/>
            <a:ext cx="6367800" cy="179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8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4" name="Google Shape;84;p14"/>
          <p:cNvSpPr txBox="1">
            <a:spLocks noGrp="1"/>
          </p:cNvSpPr>
          <p:nvPr>
            <p:ph type="title"/>
          </p:nvPr>
        </p:nvSpPr>
        <p:spPr>
          <a:xfrm>
            <a:off x="1388100" y="3257329"/>
            <a:ext cx="63678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115"/>
        <p:cNvGrpSpPr/>
        <p:nvPr/>
      </p:nvGrpSpPr>
      <p:grpSpPr>
        <a:xfrm>
          <a:off x="0" y="0"/>
          <a:ext cx="0" cy="0"/>
          <a:chOff x="0" y="0"/>
          <a:chExt cx="0" cy="0"/>
        </a:xfrm>
      </p:grpSpPr>
      <p:grpSp>
        <p:nvGrpSpPr>
          <p:cNvPr id="116" name="Google Shape;116;p20"/>
          <p:cNvGrpSpPr/>
          <p:nvPr/>
        </p:nvGrpSpPr>
        <p:grpSpPr>
          <a:xfrm>
            <a:off x="0" y="-8125"/>
            <a:ext cx="9144000" cy="5143500"/>
            <a:chOff x="0" y="-8125"/>
            <a:chExt cx="9144000" cy="5143500"/>
          </a:xfrm>
        </p:grpSpPr>
        <p:pic>
          <p:nvPicPr>
            <p:cNvPr id="117" name="Google Shape;117;p20"/>
            <p:cNvPicPr preferRelativeResize="0"/>
            <p:nvPr/>
          </p:nvPicPr>
          <p:blipFill rotWithShape="1">
            <a:blip r:embed="rId2">
              <a:alphaModFix/>
            </a:blip>
            <a:srcRect l="15074"/>
            <a:stretch/>
          </p:blipFill>
          <p:spPr>
            <a:xfrm>
              <a:off x="0" y="-8125"/>
              <a:ext cx="7765550" cy="5143500"/>
            </a:xfrm>
            <a:prstGeom prst="rect">
              <a:avLst/>
            </a:prstGeom>
            <a:noFill/>
            <a:ln>
              <a:noFill/>
            </a:ln>
          </p:spPr>
        </p:pic>
        <p:pic>
          <p:nvPicPr>
            <p:cNvPr id="118" name="Google Shape;118;p20"/>
            <p:cNvPicPr preferRelativeResize="0"/>
            <p:nvPr/>
          </p:nvPicPr>
          <p:blipFill rotWithShape="1">
            <a:blip r:embed="rId3">
              <a:alphaModFix/>
            </a:blip>
            <a:srcRect l="35831" r="48145"/>
            <a:stretch/>
          </p:blipFill>
          <p:spPr>
            <a:xfrm flipH="1">
              <a:off x="7678877" y="-8125"/>
              <a:ext cx="1465123" cy="5143500"/>
            </a:xfrm>
            <a:prstGeom prst="rect">
              <a:avLst/>
            </a:prstGeom>
            <a:noFill/>
            <a:ln>
              <a:noFill/>
            </a:ln>
          </p:spPr>
        </p:pic>
      </p:grpSp>
      <p:sp>
        <p:nvSpPr>
          <p:cNvPr id="119" name="Google Shape;119;p20"/>
          <p:cNvSpPr txBox="1">
            <a:spLocks noGrp="1"/>
          </p:cNvSpPr>
          <p:nvPr>
            <p:ph type="title"/>
          </p:nvPr>
        </p:nvSpPr>
        <p:spPr>
          <a:xfrm>
            <a:off x="720000" y="539500"/>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0" name="Google Shape;120;p20"/>
          <p:cNvSpPr txBox="1">
            <a:spLocks noGrp="1"/>
          </p:cNvSpPr>
          <p:nvPr>
            <p:ph type="subTitle" idx="1"/>
          </p:nvPr>
        </p:nvSpPr>
        <p:spPr>
          <a:xfrm>
            <a:off x="719929" y="2737600"/>
            <a:ext cx="2501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2500">
                <a:latin typeface="Kanit"/>
                <a:ea typeface="Kanit"/>
                <a:cs typeface="Kanit"/>
                <a:sym typeface="Kani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20"/>
          <p:cNvSpPr txBox="1">
            <a:spLocks noGrp="1"/>
          </p:cNvSpPr>
          <p:nvPr>
            <p:ph type="subTitle" idx="2"/>
          </p:nvPr>
        </p:nvSpPr>
        <p:spPr>
          <a:xfrm>
            <a:off x="719929" y="3109075"/>
            <a:ext cx="2501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2" name="Google Shape;122;p20"/>
          <p:cNvSpPr txBox="1">
            <a:spLocks noGrp="1"/>
          </p:cNvSpPr>
          <p:nvPr>
            <p:ph type="subTitle" idx="3"/>
          </p:nvPr>
        </p:nvSpPr>
        <p:spPr>
          <a:xfrm>
            <a:off x="3320929" y="2737600"/>
            <a:ext cx="2501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2500">
                <a:latin typeface="Kanit"/>
                <a:ea typeface="Kanit"/>
                <a:cs typeface="Kanit"/>
                <a:sym typeface="Kani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0"/>
          <p:cNvSpPr txBox="1">
            <a:spLocks noGrp="1"/>
          </p:cNvSpPr>
          <p:nvPr>
            <p:ph type="subTitle" idx="4"/>
          </p:nvPr>
        </p:nvSpPr>
        <p:spPr>
          <a:xfrm>
            <a:off x="3320929" y="3109075"/>
            <a:ext cx="2501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4" name="Google Shape;124;p20"/>
          <p:cNvSpPr txBox="1">
            <a:spLocks noGrp="1"/>
          </p:cNvSpPr>
          <p:nvPr>
            <p:ph type="subTitle" idx="5"/>
          </p:nvPr>
        </p:nvSpPr>
        <p:spPr>
          <a:xfrm>
            <a:off x="5922371" y="2737600"/>
            <a:ext cx="2501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2500">
                <a:latin typeface="Kanit"/>
                <a:ea typeface="Kanit"/>
                <a:cs typeface="Kanit"/>
                <a:sym typeface="Kani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5" name="Google Shape;125;p20"/>
          <p:cNvSpPr txBox="1">
            <a:spLocks noGrp="1"/>
          </p:cNvSpPr>
          <p:nvPr>
            <p:ph type="subTitle" idx="6"/>
          </p:nvPr>
        </p:nvSpPr>
        <p:spPr>
          <a:xfrm>
            <a:off x="5922371" y="3109075"/>
            <a:ext cx="2501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56"/>
        <p:cNvGrpSpPr/>
        <p:nvPr/>
      </p:nvGrpSpPr>
      <p:grpSpPr>
        <a:xfrm>
          <a:off x="0" y="0"/>
          <a:ext cx="0" cy="0"/>
          <a:chOff x="0" y="0"/>
          <a:chExt cx="0" cy="0"/>
        </a:xfrm>
      </p:grpSpPr>
      <p:grpSp>
        <p:nvGrpSpPr>
          <p:cNvPr id="157" name="Google Shape;157;p23"/>
          <p:cNvGrpSpPr/>
          <p:nvPr/>
        </p:nvGrpSpPr>
        <p:grpSpPr>
          <a:xfrm flipH="1">
            <a:off x="0" y="0"/>
            <a:ext cx="9144002" cy="5143500"/>
            <a:chOff x="2971473" y="-8125"/>
            <a:chExt cx="9144002" cy="5143500"/>
          </a:xfrm>
        </p:grpSpPr>
        <p:pic>
          <p:nvPicPr>
            <p:cNvPr id="158" name="Google Shape;158;p23"/>
            <p:cNvPicPr preferRelativeResize="0"/>
            <p:nvPr/>
          </p:nvPicPr>
          <p:blipFill rotWithShape="1">
            <a:blip r:embed="rId2">
              <a:alphaModFix/>
            </a:blip>
            <a:srcRect l="47569"/>
            <a:stretch/>
          </p:blipFill>
          <p:spPr>
            <a:xfrm>
              <a:off x="2971473" y="-8125"/>
              <a:ext cx="4794077" cy="5143500"/>
            </a:xfrm>
            <a:prstGeom prst="rect">
              <a:avLst/>
            </a:prstGeom>
            <a:noFill/>
            <a:ln>
              <a:noFill/>
            </a:ln>
          </p:spPr>
        </p:pic>
        <p:pic>
          <p:nvPicPr>
            <p:cNvPr id="159" name="Google Shape;159;p23"/>
            <p:cNvPicPr preferRelativeResize="0"/>
            <p:nvPr/>
          </p:nvPicPr>
          <p:blipFill rotWithShape="1">
            <a:blip r:embed="rId3">
              <a:alphaModFix/>
            </a:blip>
            <a:srcRect l="3333" r="48146"/>
            <a:stretch/>
          </p:blipFill>
          <p:spPr>
            <a:xfrm flipH="1">
              <a:off x="7678873" y="-8125"/>
              <a:ext cx="4436602" cy="5143500"/>
            </a:xfrm>
            <a:prstGeom prst="rect">
              <a:avLst/>
            </a:prstGeom>
            <a:noFill/>
            <a:ln>
              <a:noFill/>
            </a:ln>
          </p:spPr>
        </p:pic>
      </p:grpSp>
      <p:sp>
        <p:nvSpPr>
          <p:cNvPr id="160" name="Google Shape;160;p23"/>
          <p:cNvSpPr txBox="1">
            <a:spLocks noGrp="1"/>
          </p:cNvSpPr>
          <p:nvPr>
            <p:ph type="title" hasCustomPrompt="1"/>
          </p:nvPr>
        </p:nvSpPr>
        <p:spPr>
          <a:xfrm>
            <a:off x="4104150" y="570971"/>
            <a:ext cx="4288500" cy="5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1" name="Google Shape;161;p23"/>
          <p:cNvSpPr txBox="1">
            <a:spLocks noGrp="1"/>
          </p:cNvSpPr>
          <p:nvPr>
            <p:ph type="subTitle" idx="1"/>
          </p:nvPr>
        </p:nvSpPr>
        <p:spPr>
          <a:xfrm>
            <a:off x="4104150" y="1117150"/>
            <a:ext cx="4288500" cy="36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2" name="Google Shape;162;p23"/>
          <p:cNvSpPr txBox="1">
            <a:spLocks noGrp="1"/>
          </p:cNvSpPr>
          <p:nvPr>
            <p:ph type="title" idx="2" hasCustomPrompt="1"/>
          </p:nvPr>
        </p:nvSpPr>
        <p:spPr>
          <a:xfrm>
            <a:off x="4104150" y="2123546"/>
            <a:ext cx="4288500" cy="5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3" name="Google Shape;163;p23"/>
          <p:cNvSpPr txBox="1">
            <a:spLocks noGrp="1"/>
          </p:cNvSpPr>
          <p:nvPr>
            <p:ph type="subTitle" idx="3"/>
          </p:nvPr>
        </p:nvSpPr>
        <p:spPr>
          <a:xfrm>
            <a:off x="4104150" y="2665384"/>
            <a:ext cx="4288500" cy="36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4" name="Google Shape;164;p23"/>
          <p:cNvSpPr txBox="1">
            <a:spLocks noGrp="1"/>
          </p:cNvSpPr>
          <p:nvPr>
            <p:ph type="title" idx="4" hasCustomPrompt="1"/>
          </p:nvPr>
        </p:nvSpPr>
        <p:spPr>
          <a:xfrm>
            <a:off x="4104150" y="3664974"/>
            <a:ext cx="4288500" cy="5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5" name="Google Shape;165;p23"/>
          <p:cNvSpPr txBox="1">
            <a:spLocks noGrp="1"/>
          </p:cNvSpPr>
          <p:nvPr>
            <p:ph type="subTitle" idx="5"/>
          </p:nvPr>
        </p:nvSpPr>
        <p:spPr>
          <a:xfrm>
            <a:off x="4104450" y="4212529"/>
            <a:ext cx="4287900" cy="36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4"/>
        <p:cNvGrpSpPr/>
        <p:nvPr/>
      </p:nvGrpSpPr>
      <p:grpSpPr>
        <a:xfrm>
          <a:off x="0" y="0"/>
          <a:ext cx="0" cy="0"/>
          <a:chOff x="0" y="0"/>
          <a:chExt cx="0" cy="0"/>
        </a:xfrm>
      </p:grpSpPr>
      <p:grpSp>
        <p:nvGrpSpPr>
          <p:cNvPr id="185" name="Google Shape;185;p26"/>
          <p:cNvGrpSpPr/>
          <p:nvPr/>
        </p:nvGrpSpPr>
        <p:grpSpPr>
          <a:xfrm rot="10800000">
            <a:off x="-7275" y="-8125"/>
            <a:ext cx="9152244" cy="5143500"/>
            <a:chOff x="3254492" y="-8125"/>
            <a:chExt cx="9152244" cy="5143500"/>
          </a:xfrm>
        </p:grpSpPr>
        <p:pic>
          <p:nvPicPr>
            <p:cNvPr id="186" name="Google Shape;186;p26"/>
            <p:cNvPicPr preferRelativeResize="0"/>
            <p:nvPr/>
          </p:nvPicPr>
          <p:blipFill rotWithShape="1">
            <a:blip r:embed="rId2">
              <a:alphaModFix/>
            </a:blip>
            <a:srcRect l="42329"/>
            <a:stretch/>
          </p:blipFill>
          <p:spPr>
            <a:xfrm>
              <a:off x="3254492" y="-8125"/>
              <a:ext cx="5273050" cy="5143500"/>
            </a:xfrm>
            <a:prstGeom prst="rect">
              <a:avLst/>
            </a:prstGeom>
            <a:noFill/>
            <a:ln>
              <a:noFill/>
            </a:ln>
          </p:spPr>
        </p:pic>
        <p:pic>
          <p:nvPicPr>
            <p:cNvPr id="187" name="Google Shape;187;p26"/>
            <p:cNvPicPr preferRelativeResize="0"/>
            <p:nvPr/>
          </p:nvPicPr>
          <p:blipFill rotWithShape="1">
            <a:blip r:embed="rId3">
              <a:alphaModFix/>
            </a:blip>
            <a:srcRect l="9327" r="38965"/>
            <a:stretch/>
          </p:blipFill>
          <p:spPr>
            <a:xfrm flipH="1">
              <a:off x="7678861" y="-8125"/>
              <a:ext cx="4727875" cy="514350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8"/>
        <p:cNvGrpSpPr/>
        <p:nvPr/>
      </p:nvGrpSpPr>
      <p:grpSpPr>
        <a:xfrm>
          <a:off x="0" y="0"/>
          <a:ext cx="0" cy="0"/>
          <a:chOff x="0" y="0"/>
          <a:chExt cx="0" cy="0"/>
        </a:xfrm>
      </p:grpSpPr>
      <p:grpSp>
        <p:nvGrpSpPr>
          <p:cNvPr id="189" name="Google Shape;189;p27"/>
          <p:cNvGrpSpPr/>
          <p:nvPr/>
        </p:nvGrpSpPr>
        <p:grpSpPr>
          <a:xfrm>
            <a:off x="0" y="-8125"/>
            <a:ext cx="9144000" cy="5143500"/>
            <a:chOff x="0" y="-8125"/>
            <a:chExt cx="9144000" cy="5143500"/>
          </a:xfrm>
        </p:grpSpPr>
        <p:pic>
          <p:nvPicPr>
            <p:cNvPr id="190" name="Google Shape;190;p27"/>
            <p:cNvPicPr preferRelativeResize="0"/>
            <p:nvPr/>
          </p:nvPicPr>
          <p:blipFill rotWithShape="1">
            <a:blip r:embed="rId2">
              <a:alphaModFix/>
            </a:blip>
            <a:srcRect l="15074"/>
            <a:stretch/>
          </p:blipFill>
          <p:spPr>
            <a:xfrm>
              <a:off x="0" y="-8125"/>
              <a:ext cx="7765550" cy="5143500"/>
            </a:xfrm>
            <a:prstGeom prst="rect">
              <a:avLst/>
            </a:prstGeom>
            <a:noFill/>
            <a:ln>
              <a:noFill/>
            </a:ln>
          </p:spPr>
        </p:pic>
        <p:pic>
          <p:nvPicPr>
            <p:cNvPr id="191" name="Google Shape;191;p27"/>
            <p:cNvPicPr preferRelativeResize="0"/>
            <p:nvPr/>
          </p:nvPicPr>
          <p:blipFill rotWithShape="1">
            <a:blip r:embed="rId3">
              <a:alphaModFix/>
            </a:blip>
            <a:srcRect l="35831" r="48145"/>
            <a:stretch/>
          </p:blipFill>
          <p:spPr>
            <a:xfrm flipH="1">
              <a:off x="7678877" y="-8125"/>
              <a:ext cx="1465123" cy="514350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grpSp>
        <p:nvGrpSpPr>
          <p:cNvPr id="13" name="Google Shape;13;p3"/>
          <p:cNvGrpSpPr/>
          <p:nvPr/>
        </p:nvGrpSpPr>
        <p:grpSpPr>
          <a:xfrm>
            <a:off x="0" y="-8125"/>
            <a:ext cx="9144000" cy="5143500"/>
            <a:chOff x="0" y="-8125"/>
            <a:chExt cx="9144000" cy="5143500"/>
          </a:xfrm>
        </p:grpSpPr>
        <p:pic>
          <p:nvPicPr>
            <p:cNvPr id="14" name="Google Shape;14;p3"/>
            <p:cNvPicPr preferRelativeResize="0"/>
            <p:nvPr/>
          </p:nvPicPr>
          <p:blipFill rotWithShape="1">
            <a:blip r:embed="rId2">
              <a:alphaModFix/>
            </a:blip>
            <a:srcRect l="27572"/>
            <a:stretch/>
          </p:blipFill>
          <p:spPr>
            <a:xfrm>
              <a:off x="0" y="-8125"/>
              <a:ext cx="6622550" cy="5143500"/>
            </a:xfrm>
            <a:prstGeom prst="rect">
              <a:avLst/>
            </a:prstGeom>
            <a:noFill/>
            <a:ln>
              <a:noFill/>
            </a:ln>
          </p:spPr>
        </p:pic>
        <p:pic>
          <p:nvPicPr>
            <p:cNvPr id="15" name="Google Shape;15;p3"/>
            <p:cNvPicPr preferRelativeResize="0"/>
            <p:nvPr/>
          </p:nvPicPr>
          <p:blipFill rotWithShape="1">
            <a:blip r:embed="rId3">
              <a:alphaModFix/>
            </a:blip>
            <a:srcRect l="20835"/>
            <a:stretch/>
          </p:blipFill>
          <p:spPr>
            <a:xfrm flipH="1">
              <a:off x="1905000" y="-8125"/>
              <a:ext cx="7239000" cy="5143500"/>
            </a:xfrm>
            <a:prstGeom prst="rect">
              <a:avLst/>
            </a:prstGeom>
            <a:noFill/>
            <a:ln>
              <a:noFill/>
            </a:ln>
          </p:spPr>
        </p:pic>
      </p:grpSp>
      <p:sp>
        <p:nvSpPr>
          <p:cNvPr id="16" name="Google Shape;16;p3"/>
          <p:cNvSpPr txBox="1">
            <a:spLocks noGrp="1"/>
          </p:cNvSpPr>
          <p:nvPr>
            <p:ph type="title"/>
          </p:nvPr>
        </p:nvSpPr>
        <p:spPr>
          <a:xfrm>
            <a:off x="1896300" y="2802249"/>
            <a:ext cx="5351400" cy="7314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55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title" idx="2" hasCustomPrompt="1"/>
          </p:nvPr>
        </p:nvSpPr>
        <p:spPr>
          <a:xfrm>
            <a:off x="4114800" y="1583870"/>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1897200" y="3533674"/>
            <a:ext cx="5349600" cy="3657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l="15074"/>
          <a:stretch/>
        </p:blipFill>
        <p:spPr>
          <a:xfrm>
            <a:off x="0" y="-8125"/>
            <a:ext cx="7765550" cy="5143500"/>
          </a:xfrm>
          <a:prstGeom prst="rect">
            <a:avLst/>
          </a:prstGeom>
          <a:noFill/>
          <a:ln>
            <a:noFill/>
          </a:ln>
        </p:spPr>
      </p:pic>
      <p:sp>
        <p:nvSpPr>
          <p:cNvPr id="21" name="Google Shape;21;p4"/>
          <p:cNvSpPr txBox="1">
            <a:spLocks noGrp="1"/>
          </p:cNvSpPr>
          <p:nvPr>
            <p:ph type="title"/>
          </p:nvPr>
        </p:nvSpPr>
        <p:spPr>
          <a:xfrm>
            <a:off x="720000" y="539500"/>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2" name="Google Shape;22;p4"/>
          <p:cNvSpPr txBox="1">
            <a:spLocks noGrp="1"/>
          </p:cNvSpPr>
          <p:nvPr>
            <p:ph type="body" idx="1"/>
          </p:nvPr>
        </p:nvSpPr>
        <p:spPr>
          <a:xfrm>
            <a:off x="716900" y="1038475"/>
            <a:ext cx="7704000" cy="35610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Inter SemiBold"/>
              <a:buAutoNum type="arabicPeriod"/>
              <a:defRPr sz="11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pic>
        <p:nvPicPr>
          <p:cNvPr id="23" name="Google Shape;23;p4"/>
          <p:cNvPicPr preferRelativeResize="0"/>
          <p:nvPr/>
        </p:nvPicPr>
        <p:blipFill rotWithShape="1">
          <a:blip r:embed="rId3">
            <a:alphaModFix/>
          </a:blip>
          <a:srcRect l="35831" r="48145"/>
          <a:stretch/>
        </p:blipFill>
        <p:spPr>
          <a:xfrm flipH="1">
            <a:off x="7678877" y="-8125"/>
            <a:ext cx="1465123"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l="73176"/>
          <a:stretch/>
        </p:blipFill>
        <p:spPr>
          <a:xfrm rot="10800000">
            <a:off x="6696950" y="-8125"/>
            <a:ext cx="2452651" cy="5143500"/>
          </a:xfrm>
          <a:prstGeom prst="rect">
            <a:avLst/>
          </a:prstGeom>
          <a:noFill/>
          <a:ln>
            <a:noFill/>
          </a:ln>
        </p:spPr>
      </p:pic>
      <p:pic>
        <p:nvPicPr>
          <p:cNvPr id="26" name="Google Shape;26;p5"/>
          <p:cNvPicPr preferRelativeResize="0"/>
          <p:nvPr/>
        </p:nvPicPr>
        <p:blipFill rotWithShape="1">
          <a:blip r:embed="rId2">
            <a:alphaModFix/>
          </a:blip>
          <a:srcRect l="26578"/>
          <a:stretch/>
        </p:blipFill>
        <p:spPr>
          <a:xfrm rot="10800000" flipH="1">
            <a:off x="-7925" y="-8125"/>
            <a:ext cx="6713525" cy="5143500"/>
          </a:xfrm>
          <a:prstGeom prst="rect">
            <a:avLst/>
          </a:prstGeom>
          <a:noFill/>
          <a:ln>
            <a:noFill/>
          </a:ln>
        </p:spPr>
      </p:pic>
      <p:sp>
        <p:nvSpPr>
          <p:cNvPr id="27" name="Google Shape;27;p5"/>
          <p:cNvSpPr txBox="1">
            <a:spLocks noGrp="1"/>
          </p:cNvSpPr>
          <p:nvPr>
            <p:ph type="title"/>
          </p:nvPr>
        </p:nvSpPr>
        <p:spPr>
          <a:xfrm>
            <a:off x="1188888" y="2701856"/>
            <a:ext cx="29133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5"/>
          <p:cNvSpPr txBox="1">
            <a:spLocks noGrp="1"/>
          </p:cNvSpPr>
          <p:nvPr>
            <p:ph type="title" idx="2"/>
          </p:nvPr>
        </p:nvSpPr>
        <p:spPr>
          <a:xfrm>
            <a:off x="5042113" y="2701886"/>
            <a:ext cx="29133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subTitle" idx="1"/>
          </p:nvPr>
        </p:nvSpPr>
        <p:spPr>
          <a:xfrm>
            <a:off x="5042113" y="3147115"/>
            <a:ext cx="2913300" cy="87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3"/>
          </p:nvPr>
        </p:nvSpPr>
        <p:spPr>
          <a:xfrm>
            <a:off x="1188588" y="3147114"/>
            <a:ext cx="2913900" cy="87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 name="Google Shape;31;p5"/>
          <p:cNvSpPr txBox="1">
            <a:spLocks noGrp="1"/>
          </p:cNvSpPr>
          <p:nvPr>
            <p:ph type="title" idx="4"/>
          </p:nvPr>
        </p:nvSpPr>
        <p:spPr>
          <a:xfrm>
            <a:off x="720000" y="539500"/>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3500"/>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32" name="Google Shape;32;p5"/>
          <p:cNvSpPr/>
          <p:nvPr/>
        </p:nvSpPr>
        <p:spPr>
          <a:xfrm>
            <a:off x="7114379" y="4747621"/>
            <a:ext cx="111863" cy="48162"/>
          </a:xfrm>
          <a:custGeom>
            <a:avLst/>
            <a:gdLst/>
            <a:ahLst/>
            <a:cxnLst/>
            <a:rect l="l" t="t" r="r" b="b"/>
            <a:pathLst>
              <a:path w="2966" h="1277" fill="none" extrusionOk="0">
                <a:moveTo>
                  <a:pt x="0" y="19"/>
                </a:moveTo>
                <a:lnTo>
                  <a:pt x="0" y="19"/>
                </a:lnTo>
                <a:lnTo>
                  <a:pt x="0" y="19"/>
                </a:lnTo>
                <a:lnTo>
                  <a:pt x="601" y="0"/>
                </a:lnTo>
                <a:lnTo>
                  <a:pt x="601" y="0"/>
                </a:lnTo>
                <a:lnTo>
                  <a:pt x="1220" y="19"/>
                </a:lnTo>
                <a:lnTo>
                  <a:pt x="1802" y="75"/>
                </a:lnTo>
                <a:lnTo>
                  <a:pt x="1802" y="75"/>
                </a:lnTo>
                <a:lnTo>
                  <a:pt x="2121" y="113"/>
                </a:lnTo>
                <a:lnTo>
                  <a:pt x="2308" y="150"/>
                </a:lnTo>
                <a:lnTo>
                  <a:pt x="2496" y="188"/>
                </a:lnTo>
                <a:lnTo>
                  <a:pt x="2684" y="263"/>
                </a:lnTo>
                <a:lnTo>
                  <a:pt x="2759" y="319"/>
                </a:lnTo>
                <a:lnTo>
                  <a:pt x="2834" y="376"/>
                </a:lnTo>
                <a:lnTo>
                  <a:pt x="2890" y="432"/>
                </a:lnTo>
                <a:lnTo>
                  <a:pt x="2928" y="507"/>
                </a:lnTo>
                <a:lnTo>
                  <a:pt x="2946" y="582"/>
                </a:lnTo>
                <a:lnTo>
                  <a:pt x="2965" y="676"/>
                </a:lnTo>
                <a:lnTo>
                  <a:pt x="2965" y="676"/>
                </a:lnTo>
                <a:lnTo>
                  <a:pt x="2965" y="770"/>
                </a:lnTo>
                <a:lnTo>
                  <a:pt x="2928" y="864"/>
                </a:lnTo>
                <a:lnTo>
                  <a:pt x="2890" y="976"/>
                </a:lnTo>
                <a:lnTo>
                  <a:pt x="2834" y="1089"/>
                </a:lnTo>
                <a:lnTo>
                  <a:pt x="2834" y="1089"/>
                </a:lnTo>
                <a:lnTo>
                  <a:pt x="2796" y="1126"/>
                </a:lnTo>
                <a:lnTo>
                  <a:pt x="2740" y="1183"/>
                </a:lnTo>
                <a:lnTo>
                  <a:pt x="2665" y="1201"/>
                </a:lnTo>
                <a:lnTo>
                  <a:pt x="2590" y="1239"/>
                </a:lnTo>
                <a:lnTo>
                  <a:pt x="2402" y="1258"/>
                </a:lnTo>
                <a:lnTo>
                  <a:pt x="2177" y="1276"/>
                </a:lnTo>
                <a:lnTo>
                  <a:pt x="2177" y="1276"/>
                </a:lnTo>
                <a:lnTo>
                  <a:pt x="1896" y="1258"/>
                </a:lnTo>
                <a:lnTo>
                  <a:pt x="1614" y="1220"/>
                </a:lnTo>
                <a:lnTo>
                  <a:pt x="1389" y="1183"/>
                </a:lnTo>
                <a:lnTo>
                  <a:pt x="1220" y="1145"/>
                </a:lnTo>
                <a:lnTo>
                  <a:pt x="1220" y="1145"/>
                </a:lnTo>
                <a:lnTo>
                  <a:pt x="976" y="1051"/>
                </a:lnTo>
                <a:lnTo>
                  <a:pt x="770" y="939"/>
                </a:lnTo>
                <a:lnTo>
                  <a:pt x="601" y="826"/>
                </a:lnTo>
                <a:lnTo>
                  <a:pt x="432" y="676"/>
                </a:lnTo>
                <a:lnTo>
                  <a:pt x="301" y="526"/>
                </a:lnTo>
                <a:lnTo>
                  <a:pt x="169" y="376"/>
                </a:lnTo>
                <a:lnTo>
                  <a:pt x="75" y="207"/>
                </a:lnTo>
                <a:lnTo>
                  <a:pt x="0" y="19"/>
                </a:lnTo>
                <a:lnTo>
                  <a:pt x="0" y="19"/>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6344360" y="4890557"/>
            <a:ext cx="21988" cy="66567"/>
          </a:xfrm>
          <a:custGeom>
            <a:avLst/>
            <a:gdLst/>
            <a:ahLst/>
            <a:cxnLst/>
            <a:rect l="l" t="t" r="r" b="b"/>
            <a:pathLst>
              <a:path w="583" h="1765" fill="none" extrusionOk="0">
                <a:moveTo>
                  <a:pt x="1" y="1765"/>
                </a:moveTo>
                <a:lnTo>
                  <a:pt x="1" y="1765"/>
                </a:lnTo>
                <a:lnTo>
                  <a:pt x="1" y="1521"/>
                </a:lnTo>
                <a:lnTo>
                  <a:pt x="1" y="1277"/>
                </a:lnTo>
                <a:lnTo>
                  <a:pt x="39" y="1052"/>
                </a:lnTo>
                <a:lnTo>
                  <a:pt x="95" y="808"/>
                </a:lnTo>
                <a:lnTo>
                  <a:pt x="170" y="583"/>
                </a:lnTo>
                <a:lnTo>
                  <a:pt x="264" y="376"/>
                </a:lnTo>
                <a:lnTo>
                  <a:pt x="414" y="170"/>
                </a:lnTo>
                <a:lnTo>
                  <a:pt x="583" y="1"/>
                </a:lnTo>
                <a:lnTo>
                  <a:pt x="583" y="1"/>
                </a:lnTo>
                <a:lnTo>
                  <a:pt x="470" y="170"/>
                </a:lnTo>
                <a:lnTo>
                  <a:pt x="376" y="339"/>
                </a:lnTo>
                <a:lnTo>
                  <a:pt x="282" y="508"/>
                </a:lnTo>
                <a:lnTo>
                  <a:pt x="207" y="695"/>
                </a:lnTo>
                <a:lnTo>
                  <a:pt x="95" y="1052"/>
                </a:lnTo>
                <a:lnTo>
                  <a:pt x="39" y="1389"/>
                </a:lnTo>
                <a:lnTo>
                  <a:pt x="39" y="1389"/>
                </a:lnTo>
                <a:lnTo>
                  <a:pt x="20" y="1577"/>
                </a:lnTo>
                <a:lnTo>
                  <a:pt x="1" y="1765"/>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grpSp>
        <p:nvGrpSpPr>
          <p:cNvPr id="39" name="Google Shape;39;p7"/>
          <p:cNvGrpSpPr/>
          <p:nvPr/>
        </p:nvGrpSpPr>
        <p:grpSpPr>
          <a:xfrm>
            <a:off x="1" y="-8125"/>
            <a:ext cx="9142106" cy="5143500"/>
            <a:chOff x="1204368" y="-8125"/>
            <a:chExt cx="9142106" cy="5143500"/>
          </a:xfrm>
        </p:grpSpPr>
        <p:pic>
          <p:nvPicPr>
            <p:cNvPr id="40" name="Google Shape;40;p7"/>
            <p:cNvPicPr preferRelativeResize="0"/>
            <p:nvPr/>
          </p:nvPicPr>
          <p:blipFill rotWithShape="1">
            <a:blip r:embed="rId2">
              <a:alphaModFix/>
            </a:blip>
            <a:srcRect l="28243"/>
            <a:stretch/>
          </p:blipFill>
          <p:spPr>
            <a:xfrm>
              <a:off x="1204368" y="-8125"/>
              <a:ext cx="6561173" cy="5143500"/>
            </a:xfrm>
            <a:prstGeom prst="rect">
              <a:avLst/>
            </a:prstGeom>
            <a:noFill/>
            <a:ln>
              <a:noFill/>
            </a:ln>
          </p:spPr>
        </p:pic>
        <p:pic>
          <p:nvPicPr>
            <p:cNvPr id="41" name="Google Shape;41;p7"/>
            <p:cNvPicPr preferRelativeResize="0"/>
            <p:nvPr/>
          </p:nvPicPr>
          <p:blipFill rotWithShape="1">
            <a:blip r:embed="rId3">
              <a:alphaModFix/>
            </a:blip>
            <a:srcRect l="22679" r="48145"/>
            <a:stretch/>
          </p:blipFill>
          <p:spPr>
            <a:xfrm flipH="1">
              <a:off x="7678874" y="-8125"/>
              <a:ext cx="2667600" cy="5143500"/>
            </a:xfrm>
            <a:prstGeom prst="rect">
              <a:avLst/>
            </a:prstGeom>
            <a:noFill/>
            <a:ln>
              <a:noFill/>
            </a:ln>
          </p:spPr>
        </p:pic>
      </p:grpSp>
      <p:sp>
        <p:nvSpPr>
          <p:cNvPr id="42" name="Google Shape;42;p7"/>
          <p:cNvSpPr txBox="1">
            <a:spLocks noGrp="1"/>
          </p:cNvSpPr>
          <p:nvPr>
            <p:ph type="body" idx="1"/>
          </p:nvPr>
        </p:nvSpPr>
        <p:spPr>
          <a:xfrm>
            <a:off x="1724550" y="1748850"/>
            <a:ext cx="5694900" cy="16458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1"/>
              </a:buClr>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23850" rtl="0">
              <a:lnSpc>
                <a:spcPct val="100000"/>
              </a:lnSpc>
              <a:spcBef>
                <a:spcPts val="1600"/>
              </a:spcBef>
              <a:spcAft>
                <a:spcPts val="0"/>
              </a:spcAft>
              <a:buSzPts val="1500"/>
              <a:buFont typeface="Nunito Light"/>
              <a:buChar char="○"/>
              <a:defRPr/>
            </a:lvl5pPr>
            <a:lvl6pPr marL="2743200" lvl="5" indent="-323850" rtl="0">
              <a:lnSpc>
                <a:spcPct val="100000"/>
              </a:lnSpc>
              <a:spcBef>
                <a:spcPts val="1600"/>
              </a:spcBef>
              <a:spcAft>
                <a:spcPts val="0"/>
              </a:spcAft>
              <a:buSzPts val="15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23850" rtl="0">
              <a:lnSpc>
                <a:spcPct val="100000"/>
              </a:lnSpc>
              <a:spcBef>
                <a:spcPts val="1600"/>
              </a:spcBef>
              <a:spcAft>
                <a:spcPts val="1600"/>
              </a:spcAft>
              <a:buSzPts val="1500"/>
              <a:buFont typeface="Nunito Light"/>
              <a:buChar char="■"/>
              <a:defRPr/>
            </a:lvl9pPr>
          </a:lstStyle>
          <a:p>
            <a:endParaRPr/>
          </a:p>
        </p:txBody>
      </p:sp>
      <p:sp>
        <p:nvSpPr>
          <p:cNvPr id="43" name="Google Shape;43;p7"/>
          <p:cNvSpPr txBox="1">
            <a:spLocks noGrp="1"/>
          </p:cNvSpPr>
          <p:nvPr>
            <p:ph type="title"/>
          </p:nvPr>
        </p:nvSpPr>
        <p:spPr>
          <a:xfrm>
            <a:off x="720000" y="539500"/>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Clr>
                <a:schemeClr val="accent1"/>
              </a:buClr>
              <a:buSzPts val="3500"/>
              <a:buNone/>
              <a:defRPr>
                <a:solidFill>
                  <a:schemeClr val="accent1"/>
                </a:solidFill>
              </a:defRPr>
            </a:lvl2pPr>
            <a:lvl3pPr lvl="2" algn="ctr" rtl="0">
              <a:spcBef>
                <a:spcPts val="0"/>
              </a:spcBef>
              <a:spcAft>
                <a:spcPts val="0"/>
              </a:spcAft>
              <a:buClr>
                <a:schemeClr val="accent1"/>
              </a:buClr>
              <a:buSzPts val="3500"/>
              <a:buNone/>
              <a:defRPr>
                <a:solidFill>
                  <a:schemeClr val="accent1"/>
                </a:solidFill>
              </a:defRPr>
            </a:lvl3pPr>
            <a:lvl4pPr lvl="3" algn="ctr" rtl="0">
              <a:spcBef>
                <a:spcPts val="0"/>
              </a:spcBef>
              <a:spcAft>
                <a:spcPts val="0"/>
              </a:spcAft>
              <a:buClr>
                <a:schemeClr val="accent1"/>
              </a:buClr>
              <a:buSzPts val="3500"/>
              <a:buNone/>
              <a:defRPr>
                <a:solidFill>
                  <a:schemeClr val="accent1"/>
                </a:solidFill>
              </a:defRPr>
            </a:lvl4pPr>
            <a:lvl5pPr lvl="4" algn="ctr" rtl="0">
              <a:spcBef>
                <a:spcPts val="0"/>
              </a:spcBef>
              <a:spcAft>
                <a:spcPts val="0"/>
              </a:spcAft>
              <a:buClr>
                <a:schemeClr val="accent1"/>
              </a:buClr>
              <a:buSzPts val="3500"/>
              <a:buNone/>
              <a:defRPr>
                <a:solidFill>
                  <a:schemeClr val="accent1"/>
                </a:solidFill>
              </a:defRPr>
            </a:lvl5pPr>
            <a:lvl6pPr lvl="5" algn="ctr" rtl="0">
              <a:spcBef>
                <a:spcPts val="0"/>
              </a:spcBef>
              <a:spcAft>
                <a:spcPts val="0"/>
              </a:spcAft>
              <a:buClr>
                <a:schemeClr val="accent1"/>
              </a:buClr>
              <a:buSzPts val="3500"/>
              <a:buNone/>
              <a:defRPr>
                <a:solidFill>
                  <a:schemeClr val="accent1"/>
                </a:solidFill>
              </a:defRPr>
            </a:lvl6pPr>
            <a:lvl7pPr lvl="6" algn="ctr" rtl="0">
              <a:spcBef>
                <a:spcPts val="0"/>
              </a:spcBef>
              <a:spcAft>
                <a:spcPts val="0"/>
              </a:spcAft>
              <a:buClr>
                <a:schemeClr val="accent1"/>
              </a:buClr>
              <a:buSzPts val="3500"/>
              <a:buNone/>
              <a:defRPr>
                <a:solidFill>
                  <a:schemeClr val="accent1"/>
                </a:solidFill>
              </a:defRPr>
            </a:lvl7pPr>
            <a:lvl8pPr lvl="7" algn="ctr" rtl="0">
              <a:spcBef>
                <a:spcPts val="0"/>
              </a:spcBef>
              <a:spcAft>
                <a:spcPts val="0"/>
              </a:spcAft>
              <a:buClr>
                <a:schemeClr val="accent1"/>
              </a:buClr>
              <a:buSzPts val="3500"/>
              <a:buNone/>
              <a:defRPr>
                <a:solidFill>
                  <a:schemeClr val="accent1"/>
                </a:solidFill>
              </a:defRPr>
            </a:lvl8pPr>
            <a:lvl9pPr lvl="8" algn="ctr" rtl="0">
              <a:spcBef>
                <a:spcPts val="0"/>
              </a:spcBef>
              <a:spcAft>
                <a:spcPts val="0"/>
              </a:spcAft>
              <a:buClr>
                <a:schemeClr val="accent1"/>
              </a:buClr>
              <a:buSzPts val="3500"/>
              <a:buNone/>
              <a:defRPr>
                <a:solidFill>
                  <a:schemeClr val="accen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grpSp>
        <p:nvGrpSpPr>
          <p:cNvPr id="45" name="Google Shape;45;p8"/>
          <p:cNvGrpSpPr/>
          <p:nvPr/>
        </p:nvGrpSpPr>
        <p:grpSpPr>
          <a:xfrm>
            <a:off x="0" y="-8125"/>
            <a:ext cx="9143998" cy="5143500"/>
            <a:chOff x="2042566" y="-8125"/>
            <a:chExt cx="9143998" cy="5143500"/>
          </a:xfrm>
        </p:grpSpPr>
        <p:pic>
          <p:nvPicPr>
            <p:cNvPr id="46" name="Google Shape;46;p8"/>
            <p:cNvPicPr preferRelativeResize="0"/>
            <p:nvPr/>
          </p:nvPicPr>
          <p:blipFill rotWithShape="1">
            <a:blip r:embed="rId2">
              <a:alphaModFix/>
            </a:blip>
            <a:srcRect l="37410"/>
            <a:stretch/>
          </p:blipFill>
          <p:spPr>
            <a:xfrm>
              <a:off x="2042566" y="-8125"/>
              <a:ext cx="5722973" cy="5143500"/>
            </a:xfrm>
            <a:prstGeom prst="rect">
              <a:avLst/>
            </a:prstGeom>
            <a:noFill/>
            <a:ln>
              <a:noFill/>
            </a:ln>
          </p:spPr>
        </p:pic>
        <p:pic>
          <p:nvPicPr>
            <p:cNvPr id="47" name="Google Shape;47;p8"/>
            <p:cNvPicPr preferRelativeResize="0"/>
            <p:nvPr/>
          </p:nvPicPr>
          <p:blipFill rotWithShape="1">
            <a:blip r:embed="rId3">
              <a:alphaModFix/>
            </a:blip>
            <a:srcRect l="13491" r="48147"/>
            <a:stretch/>
          </p:blipFill>
          <p:spPr>
            <a:xfrm flipH="1">
              <a:off x="7678864" y="-8125"/>
              <a:ext cx="3507701" cy="5143500"/>
            </a:xfrm>
            <a:prstGeom prst="rect">
              <a:avLst/>
            </a:prstGeom>
            <a:noFill/>
            <a:ln>
              <a:noFill/>
            </a:ln>
          </p:spPr>
        </p:pic>
      </p:grpSp>
      <p:sp>
        <p:nvSpPr>
          <p:cNvPr id="48" name="Google Shape;48;p8"/>
          <p:cNvSpPr txBox="1">
            <a:spLocks noGrp="1"/>
          </p:cNvSpPr>
          <p:nvPr>
            <p:ph type="title"/>
          </p:nvPr>
        </p:nvSpPr>
        <p:spPr>
          <a:xfrm>
            <a:off x="746850" y="1276500"/>
            <a:ext cx="6583500" cy="25905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SzPts val="4800"/>
              <a:buNone/>
              <a:defRPr sz="11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grpSp>
        <p:nvGrpSpPr>
          <p:cNvPr id="50" name="Google Shape;50;p9"/>
          <p:cNvGrpSpPr/>
          <p:nvPr/>
        </p:nvGrpSpPr>
        <p:grpSpPr>
          <a:xfrm>
            <a:off x="1" y="-8125"/>
            <a:ext cx="9143999" cy="5143500"/>
            <a:chOff x="1" y="-8125"/>
            <a:chExt cx="9143999" cy="5143500"/>
          </a:xfrm>
        </p:grpSpPr>
        <p:pic>
          <p:nvPicPr>
            <p:cNvPr id="51" name="Google Shape;51;p9"/>
            <p:cNvPicPr preferRelativeResize="0"/>
            <p:nvPr/>
          </p:nvPicPr>
          <p:blipFill rotWithShape="1">
            <a:blip r:embed="rId2">
              <a:alphaModFix/>
            </a:blip>
            <a:srcRect l="26739"/>
            <a:stretch/>
          </p:blipFill>
          <p:spPr>
            <a:xfrm flipH="1">
              <a:off x="2445249" y="-8125"/>
              <a:ext cx="6698750" cy="5143500"/>
            </a:xfrm>
            <a:prstGeom prst="rect">
              <a:avLst/>
            </a:prstGeom>
            <a:noFill/>
            <a:ln>
              <a:noFill/>
            </a:ln>
          </p:spPr>
        </p:pic>
        <p:pic>
          <p:nvPicPr>
            <p:cNvPr id="52" name="Google Shape;52;p9"/>
            <p:cNvPicPr preferRelativeResize="0"/>
            <p:nvPr/>
          </p:nvPicPr>
          <p:blipFill rotWithShape="1">
            <a:blip r:embed="rId3">
              <a:alphaModFix/>
            </a:blip>
            <a:srcRect l="24165" r="48144"/>
            <a:stretch/>
          </p:blipFill>
          <p:spPr>
            <a:xfrm>
              <a:off x="1" y="-8125"/>
              <a:ext cx="2531923" cy="5143500"/>
            </a:xfrm>
            <a:prstGeom prst="rect">
              <a:avLst/>
            </a:prstGeom>
            <a:noFill/>
            <a:ln>
              <a:noFill/>
            </a:ln>
          </p:spPr>
        </p:pic>
      </p:grpSp>
      <p:sp>
        <p:nvSpPr>
          <p:cNvPr id="53" name="Google Shape;53;p9"/>
          <p:cNvSpPr txBox="1">
            <a:spLocks noGrp="1"/>
          </p:cNvSpPr>
          <p:nvPr>
            <p:ph type="title"/>
          </p:nvPr>
        </p:nvSpPr>
        <p:spPr>
          <a:xfrm>
            <a:off x="2073600" y="1455151"/>
            <a:ext cx="6063600" cy="822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9"/>
          <p:cNvSpPr txBox="1">
            <a:spLocks noGrp="1"/>
          </p:cNvSpPr>
          <p:nvPr>
            <p:ph type="subTitle" idx="1"/>
          </p:nvPr>
        </p:nvSpPr>
        <p:spPr>
          <a:xfrm>
            <a:off x="2073600" y="2355449"/>
            <a:ext cx="6063600" cy="1332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a:alphaModFix/>
          </a:blip>
          <a:srcRect r="12080"/>
          <a:stretch/>
        </p:blipFill>
        <p:spPr>
          <a:xfrm>
            <a:off x="1118625" y="9200"/>
            <a:ext cx="8025374" cy="5134301"/>
          </a:xfrm>
          <a:prstGeom prst="rect">
            <a:avLst/>
          </a:prstGeom>
          <a:noFill/>
          <a:ln>
            <a:noFill/>
          </a:ln>
        </p:spPr>
      </p:pic>
      <p:sp>
        <p:nvSpPr>
          <p:cNvPr id="66" name="Google Shape;66;p13"/>
          <p:cNvSpPr txBox="1">
            <a:spLocks noGrp="1"/>
          </p:cNvSpPr>
          <p:nvPr>
            <p:ph type="title"/>
          </p:nvPr>
        </p:nvSpPr>
        <p:spPr>
          <a:xfrm>
            <a:off x="1526410" y="1471375"/>
            <a:ext cx="3065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b="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 name="Google Shape;67;p13"/>
          <p:cNvSpPr txBox="1">
            <a:spLocks noGrp="1"/>
          </p:cNvSpPr>
          <p:nvPr>
            <p:ph type="subTitle" idx="1"/>
          </p:nvPr>
        </p:nvSpPr>
        <p:spPr>
          <a:xfrm>
            <a:off x="1526410" y="1837514"/>
            <a:ext cx="3065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8" name="Google Shape;68;p13"/>
          <p:cNvSpPr txBox="1">
            <a:spLocks noGrp="1"/>
          </p:cNvSpPr>
          <p:nvPr>
            <p:ph type="title" idx="2"/>
          </p:nvPr>
        </p:nvSpPr>
        <p:spPr>
          <a:xfrm flipH="1">
            <a:off x="5465624" y="1471375"/>
            <a:ext cx="30663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b="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 name="Google Shape;69;p13"/>
          <p:cNvSpPr txBox="1">
            <a:spLocks noGrp="1"/>
          </p:cNvSpPr>
          <p:nvPr>
            <p:ph type="subTitle" idx="3"/>
          </p:nvPr>
        </p:nvSpPr>
        <p:spPr>
          <a:xfrm flipH="1">
            <a:off x="5465604" y="1837517"/>
            <a:ext cx="306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0" name="Google Shape;70;p13"/>
          <p:cNvSpPr txBox="1">
            <a:spLocks noGrp="1"/>
          </p:cNvSpPr>
          <p:nvPr>
            <p:ph type="title" idx="4" hasCustomPrompt="1"/>
          </p:nvPr>
        </p:nvSpPr>
        <p:spPr>
          <a:xfrm>
            <a:off x="682722" y="1728673"/>
            <a:ext cx="734700" cy="33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5" hasCustomPrompt="1"/>
          </p:nvPr>
        </p:nvSpPr>
        <p:spPr>
          <a:xfrm flipH="1">
            <a:off x="4624075" y="1728581"/>
            <a:ext cx="734700" cy="33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6"/>
          </p:nvPr>
        </p:nvSpPr>
        <p:spPr>
          <a:xfrm>
            <a:off x="720000" y="539500"/>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sz="37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13"/>
          <p:cNvSpPr txBox="1">
            <a:spLocks noGrp="1"/>
          </p:cNvSpPr>
          <p:nvPr>
            <p:ph type="title" idx="7"/>
          </p:nvPr>
        </p:nvSpPr>
        <p:spPr>
          <a:xfrm>
            <a:off x="1526410" y="3233698"/>
            <a:ext cx="30654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b="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 name="Google Shape;74;p13"/>
          <p:cNvSpPr txBox="1">
            <a:spLocks noGrp="1"/>
          </p:cNvSpPr>
          <p:nvPr>
            <p:ph type="subTitle" idx="8"/>
          </p:nvPr>
        </p:nvSpPr>
        <p:spPr>
          <a:xfrm>
            <a:off x="1526410" y="3601075"/>
            <a:ext cx="306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5" name="Google Shape;75;p13"/>
          <p:cNvSpPr txBox="1">
            <a:spLocks noGrp="1"/>
          </p:cNvSpPr>
          <p:nvPr>
            <p:ph type="title" idx="9"/>
          </p:nvPr>
        </p:nvSpPr>
        <p:spPr>
          <a:xfrm flipH="1">
            <a:off x="5465624" y="3233697"/>
            <a:ext cx="30663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b="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 name="Google Shape;76;p13"/>
          <p:cNvSpPr txBox="1">
            <a:spLocks noGrp="1"/>
          </p:cNvSpPr>
          <p:nvPr>
            <p:ph type="subTitle" idx="13"/>
          </p:nvPr>
        </p:nvSpPr>
        <p:spPr>
          <a:xfrm flipH="1">
            <a:off x="5465604" y="3601075"/>
            <a:ext cx="306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7" name="Google Shape;77;p13"/>
          <p:cNvSpPr txBox="1">
            <a:spLocks noGrp="1"/>
          </p:cNvSpPr>
          <p:nvPr>
            <p:ph type="title" idx="14" hasCustomPrompt="1"/>
          </p:nvPr>
        </p:nvSpPr>
        <p:spPr>
          <a:xfrm>
            <a:off x="682722" y="3490950"/>
            <a:ext cx="734700" cy="33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15" hasCustomPrompt="1"/>
          </p:nvPr>
        </p:nvSpPr>
        <p:spPr>
          <a:xfrm flipH="1">
            <a:off x="4624075" y="3490950"/>
            <a:ext cx="734700" cy="33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79" name="Google Shape;79;p13"/>
          <p:cNvPicPr preferRelativeResize="0"/>
          <p:nvPr/>
        </p:nvPicPr>
        <p:blipFill rotWithShape="1">
          <a:blip r:embed="rId3">
            <a:alphaModFix/>
          </a:blip>
          <a:srcRect l="39377" r="48144"/>
          <a:stretch/>
        </p:blipFill>
        <p:spPr>
          <a:xfrm>
            <a:off x="-1" y="0"/>
            <a:ext cx="1140974"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3500"/>
              <a:buFont typeface="Kanit"/>
              <a:buNone/>
              <a:defRPr sz="3500" b="1">
                <a:solidFill>
                  <a:schemeClr val="accent1"/>
                </a:solidFill>
                <a:latin typeface="Kanit"/>
                <a:ea typeface="Kanit"/>
                <a:cs typeface="Kanit"/>
                <a:sym typeface="Kanit"/>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1pPr>
            <a:lvl2pPr marL="914400" lvl="1"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2pPr>
            <a:lvl3pPr marL="1371600" lvl="2"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3pPr>
            <a:lvl4pPr marL="1828800" lvl="3"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marL="2286000" lvl="4"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5pPr>
            <a:lvl6pPr marL="2743200" lvl="5"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6pPr>
            <a:lvl7pPr marL="3200400" lvl="6"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7pPr>
            <a:lvl8pPr marL="3657600" lvl="7"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8pPr>
            <a:lvl9pPr marL="4114800" lvl="8" indent="-323850">
              <a:lnSpc>
                <a:spcPct val="100000"/>
              </a:lnSpc>
              <a:spcBef>
                <a:spcPts val="0"/>
              </a:spcBef>
              <a:spcAft>
                <a:spcPts val="0"/>
              </a:spcAft>
              <a:buClr>
                <a:schemeClr val="lt1"/>
              </a:buClr>
              <a:buSzPts val="1500"/>
              <a:buFont typeface="Inter"/>
              <a:buChar char="■"/>
              <a:defRPr sz="1500">
                <a:solidFill>
                  <a:schemeClr val="lt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8" r:id="rId8"/>
    <p:sldLayoutId id="2147483659" r:id="rId9"/>
    <p:sldLayoutId id="2147483660" r:id="rId10"/>
    <p:sldLayoutId id="2147483666" r:id="rId11"/>
    <p:sldLayoutId id="2147483669" r:id="rId12"/>
    <p:sldLayoutId id="2147483672" r:id="rId13"/>
    <p:sldLayoutId id="214748367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1.png"/><Relationship Id="rId5" Type="http://schemas.openxmlformats.org/officeDocument/2006/relationships/hyperlink" Target="https://www.youtube.com/watch?v=oefAI2x2CQM" TargetMode="External"/><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hyperlink" Target="https://www.youtube.com/watch?v=JQByjprj_m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hyperlink" Target="https://www.savvasrealize.com/content/viewer/standalone/loader/view/71b3cf4b-858f-30bd-b30c-e8b72d83ddb4/27/nonscorable?programId=bf73cedf-0847-39d6-b148-6f7b92117c87&amp;programVersion=23&amp;containerId=88ff3031-37eb-300c-bde0-b63413a46479&amp;containerVersion=25&amp;backUrl=https:%2F%2Fwww.savvasrealize.com%2Fdashboard%2Fprogram%2Fbf73cedf-0847-39d6-b148-6f7b92117c87%2F23%2Ftier%2F480699b5-9921-32a3-b8b5-9df6ddcabd0d%2F25%2Flesson%2F88ff3031-37eb-300c-bde0-b63413a46479%2F25&amp;locale=en&amp;programName=Elevate%20Science%20Course%203&amp;rootProgramId=bf73cedf-0847-39d6-b148-6f7b92117c8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hyperlink" Target="https://www.savvasrealize.com/content/viewer/standalone/loader/view/b6e45e84-4169-37db-8504-dcc1433bfc4e/27/nonscorable?programId=bf73cedf-0847-39d6-b148-6f7b92117c87&amp;programVersion=23&amp;containerId=88ff3031-37eb-300c-bde0-b63413a46479&amp;containerVersion=25&amp;backUrl=https:%2F%2Fwww.savvasrealize.com%2Fdashboard%2Fprogram%2Fbf73cedf-0847-39d6-b148-6f7b92117c87%2F23%2Ftier%2F480699b5-9921-32a3-b8b5-9df6ddcabd0d%2F25%2Flesson%2F88ff3031-37eb-300c-bde0-b63413a46479%2F25&amp;locale=en&amp;programName=Elevate%20Science%20Course%203&amp;rootProgramId=bf73cedf-0847-39d6-b148-6f7b92117c87"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ctrTitle"/>
          </p:nvPr>
        </p:nvSpPr>
        <p:spPr>
          <a:xfrm>
            <a:off x="3782250" y="1288914"/>
            <a:ext cx="4651500" cy="2125500"/>
          </a:xfrm>
          <a:prstGeom prst="rect">
            <a:avLst/>
          </a:prstGeom>
        </p:spPr>
        <p:txBody>
          <a:bodyPr spcFirstLastPara="1" wrap="square" lIns="91425" tIns="91425" rIns="91425" bIns="91425" anchor="ctr" anchorCtr="0">
            <a:noAutofit/>
          </a:bodyPr>
          <a:lstStyle/>
          <a:p>
            <a:pPr lvl="0"/>
            <a:r>
              <a:rPr lang="en-US" sz="4000" dirty="0"/>
              <a:t>Genetic Coding and</a:t>
            </a:r>
            <a:br>
              <a:rPr lang="en-US" sz="4000" dirty="0"/>
            </a:br>
            <a:r>
              <a:rPr lang="en-US" sz="4000" dirty="0"/>
              <a:t>Protein Synthesis</a:t>
            </a:r>
            <a:endParaRPr sz="12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p:nvPr/>
        </p:nvSpPr>
        <p:spPr>
          <a:xfrm>
            <a:off x="2967293" y="2032454"/>
            <a:ext cx="947100" cy="947100"/>
          </a:xfrm>
          <a:prstGeom prst="ellipse">
            <a:avLst/>
          </a:prstGeom>
          <a:gradFill>
            <a:gsLst>
              <a:gs pos="0">
                <a:schemeClr val="accent1"/>
              </a:gs>
              <a:gs pos="100000">
                <a:schemeClr val="lt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a:t>Pg. 196</a:t>
            </a:r>
            <a:endParaRPr sz="1100" dirty="0"/>
          </a:p>
        </p:txBody>
      </p:sp>
      <p:sp>
        <p:nvSpPr>
          <p:cNvPr id="277" name="Google Shape;277;p38"/>
          <p:cNvSpPr/>
          <p:nvPr/>
        </p:nvSpPr>
        <p:spPr>
          <a:xfrm>
            <a:off x="5132903" y="73625"/>
            <a:ext cx="947100" cy="947100"/>
          </a:xfrm>
          <a:prstGeom prst="ellipse">
            <a:avLst/>
          </a:prstGeom>
          <a:gradFill>
            <a:gsLst>
              <a:gs pos="0">
                <a:schemeClr val="accent1"/>
              </a:gs>
              <a:gs pos="100000">
                <a:schemeClr val="lt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a:t>Pg. 195  </a:t>
            </a:r>
            <a:endParaRPr sz="1100" dirty="0"/>
          </a:p>
        </p:txBody>
      </p:sp>
      <p:pic>
        <p:nvPicPr>
          <p:cNvPr id="24" name="Picture 23">
            <a:extLst>
              <a:ext uri="{FF2B5EF4-FFF2-40B4-BE49-F238E27FC236}">
                <a16:creationId xmlns:a16="http://schemas.microsoft.com/office/drawing/2014/main" id="{9275EB9F-1995-4315-AFC4-A2BF16BAA1E0}"/>
              </a:ext>
            </a:extLst>
          </p:cNvPr>
          <p:cNvPicPr>
            <a:picLocks noChangeAspect="1"/>
          </p:cNvPicPr>
          <p:nvPr/>
        </p:nvPicPr>
        <p:blipFill>
          <a:blip r:embed="rId5"/>
          <a:stretch>
            <a:fillRect/>
          </a:stretch>
        </p:blipFill>
        <p:spPr>
          <a:xfrm>
            <a:off x="2836069" y="3137811"/>
            <a:ext cx="6199775" cy="1834153"/>
          </a:xfrm>
          <a:prstGeom prst="rect">
            <a:avLst/>
          </a:prstGeom>
        </p:spPr>
      </p:pic>
      <p:pic>
        <p:nvPicPr>
          <p:cNvPr id="25" name="Picture 24">
            <a:extLst>
              <a:ext uri="{FF2B5EF4-FFF2-40B4-BE49-F238E27FC236}">
                <a16:creationId xmlns:a16="http://schemas.microsoft.com/office/drawing/2014/main" id="{BBC0B1E2-B374-4ED2-AC20-3209254667E7}"/>
              </a:ext>
            </a:extLst>
          </p:cNvPr>
          <p:cNvPicPr>
            <a:picLocks noChangeAspect="1"/>
          </p:cNvPicPr>
          <p:nvPr/>
        </p:nvPicPr>
        <p:blipFill>
          <a:blip r:embed="rId6"/>
          <a:stretch>
            <a:fillRect/>
          </a:stretch>
        </p:blipFill>
        <p:spPr>
          <a:xfrm>
            <a:off x="6238392" y="73625"/>
            <a:ext cx="2797452" cy="3064186"/>
          </a:xfrm>
          <a:prstGeom prst="rect">
            <a:avLst/>
          </a:prstGeom>
        </p:spPr>
      </p:pic>
      <p:sp>
        <p:nvSpPr>
          <p:cNvPr id="49" name="TextBox 48">
            <a:extLst>
              <a:ext uri="{FF2B5EF4-FFF2-40B4-BE49-F238E27FC236}">
                <a16:creationId xmlns:a16="http://schemas.microsoft.com/office/drawing/2014/main" id="{74F42D70-3E92-49C3-B6DA-291D8535BCF2}"/>
              </a:ext>
            </a:extLst>
          </p:cNvPr>
          <p:cNvSpPr txBox="1"/>
          <p:nvPr/>
        </p:nvSpPr>
        <p:spPr>
          <a:xfrm>
            <a:off x="2967293" y="3995419"/>
            <a:ext cx="5845790" cy="1015663"/>
          </a:xfrm>
          <a:prstGeom prst="rect">
            <a:avLst/>
          </a:prstGeom>
          <a:noFill/>
        </p:spPr>
        <p:txBody>
          <a:bodyPr wrap="square" rtlCol="0">
            <a:spAutoFit/>
          </a:bodyPr>
          <a:lstStyle/>
          <a:p>
            <a:pPr algn="just"/>
            <a:r>
              <a:rPr lang="en-US" sz="2000" dirty="0">
                <a:solidFill>
                  <a:srgbClr val="FF0000"/>
                </a:solidFill>
              </a:rPr>
              <a:t>When you unzip a zipper, the two halves part. In the same way, when DNA separates, it breaks along the center, into two halves.</a:t>
            </a:r>
          </a:p>
        </p:txBody>
      </p:sp>
      <p:sp>
        <p:nvSpPr>
          <p:cNvPr id="50" name="TextBox 49">
            <a:extLst>
              <a:ext uri="{FF2B5EF4-FFF2-40B4-BE49-F238E27FC236}">
                <a16:creationId xmlns:a16="http://schemas.microsoft.com/office/drawing/2014/main" id="{48047484-18ED-4064-A683-A90097D0E433}"/>
              </a:ext>
            </a:extLst>
          </p:cNvPr>
          <p:cNvSpPr txBox="1"/>
          <p:nvPr/>
        </p:nvSpPr>
        <p:spPr>
          <a:xfrm>
            <a:off x="6238392" y="1190081"/>
            <a:ext cx="2721253" cy="1631216"/>
          </a:xfrm>
          <a:prstGeom prst="rect">
            <a:avLst/>
          </a:prstGeom>
          <a:noFill/>
        </p:spPr>
        <p:txBody>
          <a:bodyPr wrap="square" rtlCol="0">
            <a:spAutoFit/>
          </a:bodyPr>
          <a:lstStyle/>
          <a:p>
            <a:pPr algn="just"/>
            <a:r>
              <a:rPr lang="en-US" sz="2000" dirty="0">
                <a:solidFill>
                  <a:srgbClr val="FF0000"/>
                </a:solidFill>
              </a:rPr>
              <a:t>The sequence of events in a story, a sequencer in music, a numerical sequence in math.</a:t>
            </a:r>
          </a:p>
        </p:txBody>
      </p:sp>
      <p:pic>
        <p:nvPicPr>
          <p:cNvPr id="2" name="WhatsApp Video 2024-01-15 at 7.13.52 AM">
            <a:hlinkClick r:id="" action="ppaction://media"/>
            <a:extLst>
              <a:ext uri="{FF2B5EF4-FFF2-40B4-BE49-F238E27FC236}">
                <a16:creationId xmlns:a16="http://schemas.microsoft.com/office/drawing/2014/main" id="{45033BE7-9F54-4181-A861-EDA5336D04D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156" y="171536"/>
            <a:ext cx="2597727" cy="4675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4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bldLst>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57B50E-E395-4577-A1E1-040389658D75}"/>
              </a:ext>
            </a:extLst>
          </p:cNvPr>
          <p:cNvSpPr/>
          <p:nvPr/>
        </p:nvSpPr>
        <p:spPr>
          <a:xfrm>
            <a:off x="2143124" y="0"/>
            <a:ext cx="7000875" cy="2062103"/>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chemeClr val="bg1"/>
                </a:solidFill>
              </a:rPr>
              <a:t>The process of DNA replication, or copying, ensures that each chromatid of a chromosome has identical DNA. </a:t>
            </a:r>
          </a:p>
          <a:p>
            <a:pPr marL="285750" indent="-285750" algn="just">
              <a:buFont typeface="Arial" panose="020B0604020202020204" pitchFamily="34" charset="0"/>
              <a:buChar char="•"/>
            </a:pPr>
            <a:r>
              <a:rPr lang="en-US" sz="1600" dirty="0">
                <a:solidFill>
                  <a:schemeClr val="bg1"/>
                </a:solidFill>
              </a:rPr>
              <a:t>During cell division, chromosomes split. </a:t>
            </a:r>
          </a:p>
          <a:p>
            <a:pPr marL="285750" indent="-285750" algn="just">
              <a:buFont typeface="Arial" panose="020B0604020202020204" pitchFamily="34" charset="0"/>
              <a:buChar char="•"/>
            </a:pPr>
            <a:r>
              <a:rPr lang="en-US" sz="1600" dirty="0">
                <a:solidFill>
                  <a:schemeClr val="bg1"/>
                </a:solidFill>
              </a:rPr>
              <a:t>During mitosis, the identical chromatids separate, resulting in identical DNA in each daughter cell. </a:t>
            </a:r>
          </a:p>
          <a:p>
            <a:pPr marL="285750" indent="-285750" algn="just">
              <a:buFont typeface="Arial" panose="020B0604020202020204" pitchFamily="34" charset="0"/>
              <a:buChar char="•"/>
            </a:pPr>
            <a:r>
              <a:rPr lang="en-US" sz="1600" dirty="0">
                <a:solidFill>
                  <a:schemeClr val="bg1"/>
                </a:solidFill>
              </a:rPr>
              <a:t>During meiosis, crossing over occurs before the chromatids split. </a:t>
            </a:r>
          </a:p>
          <a:p>
            <a:pPr marL="285750" indent="-285750" algn="just">
              <a:buFont typeface="Arial" panose="020B0604020202020204" pitchFamily="34" charset="0"/>
              <a:buChar char="•"/>
            </a:pPr>
            <a:r>
              <a:rPr lang="en-US" sz="1600" dirty="0">
                <a:solidFill>
                  <a:schemeClr val="bg1"/>
                </a:solidFill>
              </a:rPr>
              <a:t>No matter the type of cell division, DNA replication ensures that each cell contains the correct amount of DNA to carry out life processes.</a:t>
            </a:r>
          </a:p>
        </p:txBody>
      </p:sp>
      <p:pic>
        <p:nvPicPr>
          <p:cNvPr id="2050" name="Picture 2" descr="Mitosis: Splitting Up is Complicated - Crash Course Biology #12 on Make a  GIF">
            <a:extLst>
              <a:ext uri="{FF2B5EF4-FFF2-40B4-BE49-F238E27FC236}">
                <a16:creationId xmlns:a16="http://schemas.microsoft.com/office/drawing/2014/main" id="{3BA0A0AF-D545-496D-AC5F-2835F48778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1019" y="2152680"/>
            <a:ext cx="3871161" cy="28338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ssing Over MEIOSIS 1 min on Make a GIF">
            <a:extLst>
              <a:ext uri="{FF2B5EF4-FFF2-40B4-BE49-F238E27FC236}">
                <a16:creationId xmlns:a16="http://schemas.microsoft.com/office/drawing/2014/main" id="{DCF48839-E4C3-4644-9D8A-181DABE08C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8281" y="2152680"/>
            <a:ext cx="3778513" cy="283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fade">
                                      <p:cBhvr>
                                        <p:cTn id="35" dur="1000"/>
                                        <p:tgtEl>
                                          <p:spTgt spid="2054"/>
                                        </p:tgtEl>
                                      </p:cBhvr>
                                    </p:animEffect>
                                    <p:anim calcmode="lin" valueType="num">
                                      <p:cBhvr>
                                        <p:cTn id="36" dur="1000" fill="hold"/>
                                        <p:tgtEl>
                                          <p:spTgt spid="2054"/>
                                        </p:tgtEl>
                                        <p:attrNameLst>
                                          <p:attrName>ppt_x</p:attrName>
                                        </p:attrNameLst>
                                      </p:cBhvr>
                                      <p:tavLst>
                                        <p:tav tm="0">
                                          <p:val>
                                            <p:strVal val="#ppt_x"/>
                                          </p:val>
                                        </p:tav>
                                        <p:tav tm="100000">
                                          <p:val>
                                            <p:strVal val="#ppt_x"/>
                                          </p:val>
                                        </p:tav>
                                      </p:tavLst>
                                    </p:anim>
                                    <p:anim calcmode="lin" valueType="num">
                                      <p:cBhvr>
                                        <p:cTn id="37"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6634C-8604-4AFF-B3B0-00F6DD8A7D25}"/>
              </a:ext>
            </a:extLst>
          </p:cNvPr>
          <p:cNvPicPr>
            <a:picLocks noChangeAspect="1"/>
          </p:cNvPicPr>
          <p:nvPr/>
        </p:nvPicPr>
        <p:blipFill>
          <a:blip r:embed="rId4"/>
          <a:stretch>
            <a:fillRect/>
          </a:stretch>
        </p:blipFill>
        <p:spPr>
          <a:xfrm>
            <a:off x="152612" y="401419"/>
            <a:ext cx="8312727" cy="4384894"/>
          </a:xfrm>
          <a:prstGeom prst="rect">
            <a:avLst/>
          </a:prstGeom>
        </p:spPr>
      </p:pic>
      <p:pic>
        <p:nvPicPr>
          <p:cNvPr id="3074" name="Picture 2" descr="How to Make DNA With Pipe Cleaners &amp; Pony Beads | Sciencing">
            <a:extLst>
              <a:ext uri="{FF2B5EF4-FFF2-40B4-BE49-F238E27FC236}">
                <a16:creationId xmlns:a16="http://schemas.microsoft.com/office/drawing/2014/main" id="{7AD99DED-88D0-49CE-8611-EEEC89D4E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625" y="2236369"/>
            <a:ext cx="2932699" cy="2199524"/>
          </a:xfrm>
          <a:prstGeom prst="rect">
            <a:avLst/>
          </a:prstGeom>
          <a:noFill/>
          <a:extLst>
            <a:ext uri="{909E8E84-426E-40DD-AFC4-6F175D3DCCD1}">
              <a14:hiddenFill xmlns:a14="http://schemas.microsoft.com/office/drawing/2010/main">
                <a:solidFill>
                  <a:srgbClr val="FFFFFF"/>
                </a:solidFill>
              </a14:hiddenFill>
            </a:ext>
          </a:extLst>
        </p:spPr>
      </p:pic>
      <p:pic>
        <p:nvPicPr>
          <p:cNvPr id="2" name="WhatsApp Video 2024-01-15 at 7.14.28 AM">
            <a:hlinkClick r:id="" action="ppaction://media"/>
            <a:extLst>
              <a:ext uri="{FF2B5EF4-FFF2-40B4-BE49-F238E27FC236}">
                <a16:creationId xmlns:a16="http://schemas.microsoft.com/office/drawing/2014/main" id="{23567646-5EEE-43A3-8EE2-4BDDAC515F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3661" y="233795"/>
            <a:ext cx="2597727" cy="4675909"/>
          </a:xfrm>
          <a:prstGeom prst="rect">
            <a:avLst/>
          </a:prstGeom>
        </p:spPr>
      </p:pic>
    </p:spTree>
    <p:extLst>
      <p:ext uri="{BB962C8B-B14F-4D97-AF65-F5344CB8AC3E}">
        <p14:creationId xmlns:p14="http://schemas.microsoft.com/office/powerpoint/2010/main" val="15750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VA643140">
            <a:hlinkClick r:id="" action="ppaction://media"/>
            <a:extLst>
              <a:ext uri="{FF2B5EF4-FFF2-40B4-BE49-F238E27FC236}">
                <a16:creationId xmlns:a16="http://schemas.microsoft.com/office/drawing/2014/main" id="{A56ABA87-9BD5-4EE2-A7D2-11DB071B25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226" y="141877"/>
            <a:ext cx="8639549" cy="4859746"/>
          </a:xfrm>
          <a:prstGeom prst="rect">
            <a:avLst/>
          </a:prstGeom>
        </p:spPr>
      </p:pic>
    </p:spTree>
    <p:extLst>
      <p:ext uri="{BB962C8B-B14F-4D97-AF65-F5344CB8AC3E}">
        <p14:creationId xmlns:p14="http://schemas.microsoft.com/office/powerpoint/2010/main" val="415612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8" name="Google Shape;218;p33"/>
          <p:cNvSpPr txBox="1">
            <a:spLocks noGrp="1"/>
          </p:cNvSpPr>
          <p:nvPr>
            <p:ph type="title" idx="6"/>
          </p:nvPr>
        </p:nvSpPr>
        <p:spPr>
          <a:xfrm>
            <a:off x="91350" y="53725"/>
            <a:ext cx="7704000" cy="457200"/>
          </a:xfrm>
          <a:prstGeom prst="rect">
            <a:avLst/>
          </a:prstGeom>
          <a:noFill/>
        </p:spPr>
        <p:txBody>
          <a:bodyPr spcFirstLastPara="1" wrap="square" lIns="91425" tIns="91425" rIns="91425" bIns="91425" anchor="ctr" anchorCtr="0">
            <a:noAutofit/>
          </a:bodyPr>
          <a:lstStyle/>
          <a:p>
            <a:pPr lvl="0" algn="l"/>
            <a:r>
              <a:rPr lang="en-US" sz="2400" dirty="0"/>
              <a:t>Making Proteins</a:t>
            </a:r>
            <a:endParaRPr sz="2400" dirty="0">
              <a:solidFill>
                <a:schemeClr val="accent1"/>
              </a:solidFill>
            </a:endParaRPr>
          </a:p>
        </p:txBody>
      </p:sp>
      <p:sp>
        <p:nvSpPr>
          <p:cNvPr id="28" name="Rectangle 27">
            <a:extLst>
              <a:ext uri="{FF2B5EF4-FFF2-40B4-BE49-F238E27FC236}">
                <a16:creationId xmlns:a16="http://schemas.microsoft.com/office/drawing/2014/main" id="{0D61352F-1587-44DA-87C2-3516526D925A}"/>
              </a:ext>
            </a:extLst>
          </p:cNvPr>
          <p:cNvSpPr/>
          <p:nvPr/>
        </p:nvSpPr>
        <p:spPr>
          <a:xfrm>
            <a:off x="91351" y="510925"/>
            <a:ext cx="5745093" cy="3785652"/>
          </a:xfrm>
          <a:prstGeom prst="rect">
            <a:avLst/>
          </a:prstGeom>
        </p:spPr>
        <p:txBody>
          <a:bodyPr wrap="square">
            <a:spAutoFit/>
          </a:bodyPr>
          <a:lstStyle/>
          <a:p>
            <a:pPr marL="285750" indent="-285750" algn="just">
              <a:buFont typeface="Arial" panose="020B0604020202020204" pitchFamily="34" charset="0"/>
              <a:buChar char="•"/>
            </a:pPr>
            <a:r>
              <a:rPr lang="en-US" sz="2000" dirty="0">
                <a:solidFill>
                  <a:schemeClr val="bg1"/>
                </a:solidFill>
              </a:rPr>
              <a:t>Proteins are made from building blocks called amino acids.</a:t>
            </a:r>
          </a:p>
          <a:p>
            <a:pPr marL="285750" indent="-285750" algn="just">
              <a:buFont typeface="Arial" panose="020B0604020202020204" pitchFamily="34" charset="0"/>
              <a:buChar char="•"/>
            </a:pPr>
            <a:r>
              <a:rPr lang="en-US" sz="2000" dirty="0">
                <a:solidFill>
                  <a:schemeClr val="bg1"/>
                </a:solidFill>
              </a:rPr>
              <a:t>There are only 20 amino acids in the human body, but your body can combine them in thousands of ways to make many different types of proteins needed to carry out cell processes.</a:t>
            </a:r>
          </a:p>
          <a:p>
            <a:pPr marL="285750" indent="-285750" algn="just">
              <a:buFont typeface="Arial" panose="020B0604020202020204" pitchFamily="34" charset="0"/>
              <a:buChar char="•"/>
            </a:pPr>
            <a:r>
              <a:rPr lang="en-US" sz="2000" dirty="0">
                <a:solidFill>
                  <a:schemeClr val="bg1"/>
                </a:solidFill>
              </a:rPr>
              <a:t>Inside the cell, </a:t>
            </a:r>
            <a:r>
              <a:rPr lang="en-US" sz="2000" u="sng" dirty="0">
                <a:solidFill>
                  <a:schemeClr val="bg1"/>
                </a:solidFill>
              </a:rPr>
              <a:t>amino acids link to form proteins through a process called protein synthesis. </a:t>
            </a:r>
          </a:p>
          <a:p>
            <a:pPr marL="285750" indent="-285750" algn="just">
              <a:buFont typeface="Arial" panose="020B0604020202020204" pitchFamily="34" charset="0"/>
              <a:buChar char="•"/>
            </a:pPr>
            <a:r>
              <a:rPr lang="en-US" sz="2000" dirty="0">
                <a:solidFill>
                  <a:schemeClr val="bg1"/>
                </a:solidFill>
              </a:rPr>
              <a:t>Once the protein is made, the cell will express the trait or perform a function.</a:t>
            </a:r>
          </a:p>
        </p:txBody>
      </p:sp>
      <p:pic>
        <p:nvPicPr>
          <p:cNvPr id="58" name="Picture 2" descr="Red watch now button 19533421 PNG">
            <a:hlinkClick r:id="rId5"/>
            <a:extLst>
              <a:ext uri="{FF2B5EF4-FFF2-40B4-BE49-F238E27FC236}">
                <a16:creationId xmlns:a16="http://schemas.microsoft.com/office/drawing/2014/main" id="{22F19594-9DDB-43F0-8F6F-35B95A5D87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61" t="34510" r="17573" b="31628"/>
          <a:stretch/>
        </p:blipFill>
        <p:spPr bwMode="auto">
          <a:xfrm>
            <a:off x="1806609" y="4296577"/>
            <a:ext cx="2314575" cy="671514"/>
          </a:xfrm>
          <a:prstGeom prst="rect">
            <a:avLst/>
          </a:prstGeom>
          <a:noFill/>
          <a:extLst>
            <a:ext uri="{909E8E84-426E-40DD-AFC4-6F175D3DCCD1}">
              <a14:hiddenFill xmlns:a14="http://schemas.microsoft.com/office/drawing/2010/main">
                <a:solidFill>
                  <a:srgbClr val="FFFFFF"/>
                </a:solidFill>
              </a14:hiddenFill>
            </a:ext>
          </a:extLst>
        </p:spPr>
      </p:pic>
      <p:pic>
        <p:nvPicPr>
          <p:cNvPr id="2" name="Snapinsta.app_video_415514975_1801756840288322_8478001838027045172_n">
            <a:hlinkClick r:id="" action="ppaction://media"/>
            <a:extLst>
              <a:ext uri="{FF2B5EF4-FFF2-40B4-BE49-F238E27FC236}">
                <a16:creationId xmlns:a16="http://schemas.microsoft.com/office/drawing/2014/main" id="{41A5D32F-D9B5-47BD-B736-655C133954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3552" y="171450"/>
            <a:ext cx="2894012" cy="4736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1" end="1"/>
                                            </p:txEl>
                                          </p:spTgt>
                                        </p:tgtEl>
                                        <p:attrNameLst>
                                          <p:attrName>style.visibility</p:attrName>
                                        </p:attrNameLst>
                                      </p:cBhvr>
                                      <p:to>
                                        <p:strVal val="visible"/>
                                      </p:to>
                                    </p:set>
                                    <p:animEffect transition="in" filter="fade">
                                      <p:cBhvr>
                                        <p:cTn id="14" dur="1000"/>
                                        <p:tgtEl>
                                          <p:spTgt spid="28">
                                            <p:txEl>
                                              <p:pRg st="1" end="1"/>
                                            </p:txEl>
                                          </p:spTgt>
                                        </p:tgtEl>
                                      </p:cBhvr>
                                    </p:animEffect>
                                    <p:anim calcmode="lin" valueType="num">
                                      <p:cBhvr>
                                        <p:cTn id="15"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animEffect transition="in" filter="fade">
                                      <p:cBhvr>
                                        <p:cTn id="21" dur="1000"/>
                                        <p:tgtEl>
                                          <p:spTgt spid="28">
                                            <p:txEl>
                                              <p:pRg st="2" end="2"/>
                                            </p:txEl>
                                          </p:spTgt>
                                        </p:tgtEl>
                                      </p:cBhvr>
                                    </p:animEffect>
                                    <p:anim calcmode="lin" valueType="num">
                                      <p:cBhvr>
                                        <p:cTn id="22"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xEl>
                                              <p:pRg st="3" end="3"/>
                                            </p:txEl>
                                          </p:spTgt>
                                        </p:tgtEl>
                                        <p:attrNameLst>
                                          <p:attrName>style.visibility</p:attrName>
                                        </p:attrNameLst>
                                      </p:cBhvr>
                                      <p:to>
                                        <p:strVal val="visible"/>
                                      </p:to>
                                    </p:set>
                                    <p:animEffect transition="in" filter="fade">
                                      <p:cBhvr>
                                        <p:cTn id="28" dur="1000"/>
                                        <p:tgtEl>
                                          <p:spTgt spid="28">
                                            <p:txEl>
                                              <p:pRg st="3" end="3"/>
                                            </p:txEl>
                                          </p:spTgt>
                                        </p:tgtEl>
                                      </p:cBhvr>
                                    </p:animEffect>
                                    <p:anim calcmode="lin" valueType="num">
                                      <p:cBhvr>
                                        <p:cTn id="29"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
                </p:tgtEl>
              </p:cMediaNode>
            </p:video>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9"/>
          <p:cNvSpPr txBox="1">
            <a:spLocks noGrp="1"/>
          </p:cNvSpPr>
          <p:nvPr>
            <p:ph type="title"/>
          </p:nvPr>
        </p:nvSpPr>
        <p:spPr>
          <a:xfrm>
            <a:off x="189637" y="121442"/>
            <a:ext cx="6583500" cy="98806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7200" dirty="0"/>
              <a:t>RNA</a:t>
            </a:r>
            <a:endParaRPr sz="7200" dirty="0">
              <a:solidFill>
                <a:schemeClr val="lt1"/>
              </a:solidFill>
            </a:endParaRPr>
          </a:p>
        </p:txBody>
      </p:sp>
      <p:sp>
        <p:nvSpPr>
          <p:cNvPr id="2" name="Rectangle 1">
            <a:extLst>
              <a:ext uri="{FF2B5EF4-FFF2-40B4-BE49-F238E27FC236}">
                <a16:creationId xmlns:a16="http://schemas.microsoft.com/office/drawing/2014/main" id="{19CC3DB6-B957-459C-A4E2-5EB4A6A82DD6}"/>
              </a:ext>
            </a:extLst>
          </p:cNvPr>
          <p:cNvSpPr/>
          <p:nvPr/>
        </p:nvSpPr>
        <p:spPr>
          <a:xfrm>
            <a:off x="189637" y="906364"/>
            <a:ext cx="6025426" cy="4247317"/>
          </a:xfrm>
          <a:prstGeom prst="rect">
            <a:avLst/>
          </a:prstGeom>
        </p:spPr>
        <p:txBody>
          <a:bodyPr wrap="square">
            <a:spAutoFit/>
          </a:bodyPr>
          <a:lstStyle/>
          <a:p>
            <a:pPr algn="just"/>
            <a:r>
              <a:rPr lang="en-US" sz="1800" dirty="0">
                <a:solidFill>
                  <a:schemeClr val="bg1"/>
                </a:solidFill>
              </a:rPr>
              <a:t>The process of protein synthesis starts in the nucleus, where the DNA contains the code for the protein. </a:t>
            </a:r>
          </a:p>
          <a:p>
            <a:pPr algn="just"/>
            <a:r>
              <a:rPr lang="en-US" sz="1800" dirty="0">
                <a:solidFill>
                  <a:schemeClr val="bg1"/>
                </a:solidFill>
              </a:rPr>
              <a:t>However, the actual assembly of the protein occurs at an organelle called the ribosome. </a:t>
            </a:r>
          </a:p>
          <a:p>
            <a:pPr algn="just"/>
            <a:r>
              <a:rPr lang="en-US" sz="1800" dirty="0">
                <a:solidFill>
                  <a:schemeClr val="bg1"/>
                </a:solidFill>
              </a:rPr>
              <a:t>Before a ribosome can assemble a protein, it needs to receive the blueprint to assemble the right protein from the nucleus. </a:t>
            </a:r>
          </a:p>
          <a:p>
            <a:pPr algn="just"/>
            <a:r>
              <a:rPr lang="en-US" sz="1800" dirty="0">
                <a:solidFill>
                  <a:schemeClr val="bg1"/>
                </a:solidFill>
              </a:rPr>
              <a:t>The blueprint is transferred from the nucleus to the ribosome by a different nucleic acid called RNA (ribonucleic acid). </a:t>
            </a:r>
          </a:p>
          <a:p>
            <a:pPr algn="just"/>
            <a:r>
              <a:rPr lang="en-US" sz="1800" dirty="0">
                <a:solidFill>
                  <a:schemeClr val="bg1"/>
                </a:solidFill>
              </a:rPr>
              <a:t>Even though both RNA and DNA are nucleic acids, they have some differences. </a:t>
            </a:r>
          </a:p>
          <a:p>
            <a:pPr algn="just"/>
            <a:r>
              <a:rPr lang="en-US" sz="1800" dirty="0">
                <a:solidFill>
                  <a:schemeClr val="bg1"/>
                </a:solidFill>
              </a:rPr>
              <a:t>One difference is that RNA contains the sugar ribose instead of deoxyribose. </a:t>
            </a:r>
          </a:p>
          <a:p>
            <a:pPr algn="just"/>
            <a:r>
              <a:rPr lang="en-US" sz="1800" dirty="0">
                <a:solidFill>
                  <a:schemeClr val="bg1"/>
                </a:solidFill>
              </a:rPr>
              <a:t>Figure 4 shows two other differences.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45195-6D26-4798-BCBF-D0333D3BD7C0}"/>
              </a:ext>
            </a:extLst>
          </p:cNvPr>
          <p:cNvPicPr>
            <a:picLocks noChangeAspect="1"/>
          </p:cNvPicPr>
          <p:nvPr/>
        </p:nvPicPr>
        <p:blipFill>
          <a:blip r:embed="rId3"/>
          <a:stretch>
            <a:fillRect/>
          </a:stretch>
        </p:blipFill>
        <p:spPr>
          <a:xfrm>
            <a:off x="1" y="0"/>
            <a:ext cx="9144000" cy="5143500"/>
          </a:xfrm>
          <a:prstGeom prst="rect">
            <a:avLst/>
          </a:prstGeom>
        </p:spPr>
      </p:pic>
      <p:sp>
        <p:nvSpPr>
          <p:cNvPr id="4" name="TextBox 3">
            <a:extLst>
              <a:ext uri="{FF2B5EF4-FFF2-40B4-BE49-F238E27FC236}">
                <a16:creationId xmlns:a16="http://schemas.microsoft.com/office/drawing/2014/main" id="{0821B77F-64DB-4566-A236-38FFEE670F88}"/>
              </a:ext>
            </a:extLst>
          </p:cNvPr>
          <p:cNvSpPr txBox="1"/>
          <p:nvPr/>
        </p:nvSpPr>
        <p:spPr>
          <a:xfrm>
            <a:off x="0" y="1910030"/>
            <a:ext cx="2777687" cy="1323439"/>
          </a:xfrm>
          <a:prstGeom prst="rect">
            <a:avLst/>
          </a:prstGeom>
          <a:noFill/>
        </p:spPr>
        <p:txBody>
          <a:bodyPr wrap="square" rtlCol="0">
            <a:spAutoFit/>
          </a:bodyPr>
          <a:lstStyle/>
          <a:p>
            <a:pPr algn="just"/>
            <a:r>
              <a:rPr lang="en-US" sz="1600" dirty="0">
                <a:solidFill>
                  <a:srgbClr val="FF0000"/>
                </a:solidFill>
              </a:rPr>
              <a:t>RNA has the nitrogen base uracil, while DNA has thymine. RNA is a single strand, while DNA is a double strand.</a:t>
            </a:r>
          </a:p>
        </p:txBody>
      </p:sp>
      <p:pic>
        <p:nvPicPr>
          <p:cNvPr id="5" name="Picture 2" descr="Red watch now button 19533421 PNG">
            <a:hlinkClick r:id="rId4"/>
            <a:extLst>
              <a:ext uri="{FF2B5EF4-FFF2-40B4-BE49-F238E27FC236}">
                <a16:creationId xmlns:a16="http://schemas.microsoft.com/office/drawing/2014/main" id="{BC9A8C9B-12AD-4D3D-8C06-ED23D617B9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61" t="34510" r="17573" b="31628"/>
          <a:stretch/>
        </p:blipFill>
        <p:spPr bwMode="auto">
          <a:xfrm>
            <a:off x="557212" y="3979067"/>
            <a:ext cx="2314575" cy="67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9"/>
          <p:cNvSpPr txBox="1">
            <a:spLocks noGrp="1"/>
          </p:cNvSpPr>
          <p:nvPr>
            <p:ph type="title"/>
          </p:nvPr>
        </p:nvSpPr>
        <p:spPr>
          <a:xfrm>
            <a:off x="189637" y="121442"/>
            <a:ext cx="6583500" cy="988069"/>
          </a:xfrm>
          <a:prstGeom prst="rect">
            <a:avLst/>
          </a:prstGeom>
        </p:spPr>
        <p:txBody>
          <a:bodyPr spcFirstLastPara="1" wrap="square" lIns="91425" tIns="91425" rIns="91425" bIns="91425" anchor="ctr" anchorCtr="0">
            <a:noAutofit/>
          </a:bodyPr>
          <a:lstStyle/>
          <a:p>
            <a:pPr lvl="0"/>
            <a:r>
              <a:rPr lang="en-US" sz="4400" dirty="0"/>
              <a:t>HOW RNA Is Used</a:t>
            </a:r>
            <a:endParaRPr sz="4400" dirty="0">
              <a:solidFill>
                <a:schemeClr val="lt1"/>
              </a:solidFill>
            </a:endParaRPr>
          </a:p>
        </p:txBody>
      </p:sp>
      <p:sp>
        <p:nvSpPr>
          <p:cNvPr id="2" name="Rectangle 1">
            <a:extLst>
              <a:ext uri="{FF2B5EF4-FFF2-40B4-BE49-F238E27FC236}">
                <a16:creationId xmlns:a16="http://schemas.microsoft.com/office/drawing/2014/main" id="{19CC3DB6-B957-459C-A4E2-5EB4A6A82DD6}"/>
              </a:ext>
            </a:extLst>
          </p:cNvPr>
          <p:cNvSpPr/>
          <p:nvPr/>
        </p:nvSpPr>
        <p:spPr>
          <a:xfrm>
            <a:off x="189637" y="906364"/>
            <a:ext cx="6025426" cy="4278094"/>
          </a:xfrm>
          <a:prstGeom prst="rect">
            <a:avLst/>
          </a:prstGeom>
        </p:spPr>
        <p:txBody>
          <a:bodyPr wrap="square">
            <a:spAutoFit/>
          </a:bodyPr>
          <a:lstStyle/>
          <a:p>
            <a:pPr algn="just"/>
            <a:r>
              <a:rPr lang="en-US" sz="1600" dirty="0">
                <a:solidFill>
                  <a:schemeClr val="bg1"/>
                </a:solidFill>
              </a:rPr>
              <a:t>There are two main types of RNA involved in protein synthesis: messenger RNA and transfer RNA. </a:t>
            </a:r>
          </a:p>
          <a:p>
            <a:pPr algn="just"/>
            <a:r>
              <a:rPr lang="en-US" sz="1600" dirty="0">
                <a:solidFill>
                  <a:schemeClr val="bg1"/>
                </a:solidFill>
              </a:rPr>
              <a:t>Messenger RNA (mRNA) carries copies of instructions for the assembly of amino acids into proteins from DNA to ribosomes in the cytoplasm. </a:t>
            </a:r>
          </a:p>
          <a:p>
            <a:pPr algn="just"/>
            <a:r>
              <a:rPr lang="en-US" sz="1600" dirty="0">
                <a:solidFill>
                  <a:schemeClr val="bg1"/>
                </a:solidFill>
              </a:rPr>
              <a:t>Transfer RNA (tRNA), shown in Figure 5, carries amino acids to the ribosome during protein synthesis. </a:t>
            </a:r>
          </a:p>
          <a:p>
            <a:pPr algn="just"/>
            <a:r>
              <a:rPr lang="en-US" sz="1600" dirty="0">
                <a:solidFill>
                  <a:schemeClr val="bg1"/>
                </a:solidFill>
              </a:rPr>
              <a:t>The order of the nitrogen bases on a gene determines the structure of the protein it makes. </a:t>
            </a:r>
          </a:p>
          <a:p>
            <a:pPr algn="just"/>
            <a:r>
              <a:rPr lang="en-US" sz="1600" dirty="0">
                <a:solidFill>
                  <a:schemeClr val="bg1"/>
                </a:solidFill>
              </a:rPr>
              <a:t>In the genetic code, a group of three nitrogen bases codes for one specific amino acid. </a:t>
            </a:r>
          </a:p>
          <a:p>
            <a:pPr algn="just"/>
            <a:r>
              <a:rPr lang="en-US" sz="1600" dirty="0">
                <a:solidFill>
                  <a:schemeClr val="bg1"/>
                </a:solidFill>
              </a:rPr>
              <a:t>For example, the three-base DNA sequence C-G-T (cytosine-guanine-thymine) always codes for the amino acid alanine. </a:t>
            </a:r>
          </a:p>
          <a:p>
            <a:pPr algn="just"/>
            <a:r>
              <a:rPr lang="en-US" sz="1600" dirty="0">
                <a:solidFill>
                  <a:schemeClr val="bg1"/>
                </a:solidFill>
              </a:rPr>
              <a:t>The order of the three-base code units determines the order in which amino acids are put together to form a protein. (Figure 6). </a:t>
            </a:r>
          </a:p>
          <a:p>
            <a:pPr algn="just"/>
            <a:r>
              <a:rPr lang="en-US" sz="1600" dirty="0">
                <a:solidFill>
                  <a:schemeClr val="bg1"/>
                </a:solidFill>
              </a:rPr>
              <a:t>See Figure 7 for a summary of the entire process of protein synthesis.</a:t>
            </a:r>
          </a:p>
        </p:txBody>
      </p:sp>
      <p:pic>
        <p:nvPicPr>
          <p:cNvPr id="3" name="Picture 2">
            <a:extLst>
              <a:ext uri="{FF2B5EF4-FFF2-40B4-BE49-F238E27FC236}">
                <a16:creationId xmlns:a16="http://schemas.microsoft.com/office/drawing/2014/main" id="{A225939E-7E1A-4094-8494-A1A7F92807AA}"/>
              </a:ext>
            </a:extLst>
          </p:cNvPr>
          <p:cNvPicPr>
            <a:picLocks noChangeAspect="1"/>
          </p:cNvPicPr>
          <p:nvPr/>
        </p:nvPicPr>
        <p:blipFill>
          <a:blip r:embed="rId3"/>
          <a:stretch>
            <a:fillRect/>
          </a:stretch>
        </p:blipFill>
        <p:spPr>
          <a:xfrm>
            <a:off x="6470028" y="121442"/>
            <a:ext cx="2484335" cy="3093988"/>
          </a:xfrm>
          <a:prstGeom prst="rect">
            <a:avLst/>
          </a:prstGeom>
        </p:spPr>
      </p:pic>
      <p:sp>
        <p:nvSpPr>
          <p:cNvPr id="5" name="TextBox 4">
            <a:extLst>
              <a:ext uri="{FF2B5EF4-FFF2-40B4-BE49-F238E27FC236}">
                <a16:creationId xmlns:a16="http://schemas.microsoft.com/office/drawing/2014/main" id="{AA8E32B5-C188-4A4E-B41F-85E1F937FA51}"/>
              </a:ext>
            </a:extLst>
          </p:cNvPr>
          <p:cNvSpPr txBox="1"/>
          <p:nvPr/>
        </p:nvSpPr>
        <p:spPr>
          <a:xfrm>
            <a:off x="7586664" y="177311"/>
            <a:ext cx="1264444" cy="338554"/>
          </a:xfrm>
          <a:prstGeom prst="rect">
            <a:avLst/>
          </a:prstGeom>
          <a:noFill/>
        </p:spPr>
        <p:txBody>
          <a:bodyPr wrap="square" rtlCol="0">
            <a:spAutoFit/>
          </a:bodyPr>
          <a:lstStyle/>
          <a:p>
            <a:pPr algn="just"/>
            <a:r>
              <a:rPr lang="en-US" sz="1600" dirty="0">
                <a:solidFill>
                  <a:srgbClr val="FF0000"/>
                </a:solidFill>
              </a:rPr>
              <a:t>amino acid</a:t>
            </a:r>
          </a:p>
        </p:txBody>
      </p:sp>
    </p:spTree>
    <p:extLst>
      <p:ext uri="{BB962C8B-B14F-4D97-AF65-F5344CB8AC3E}">
        <p14:creationId xmlns:p14="http://schemas.microsoft.com/office/powerpoint/2010/main" val="40810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E6767-1AD5-4F57-A2E1-DE7359E81673}"/>
              </a:ext>
            </a:extLst>
          </p:cNvPr>
          <p:cNvPicPr>
            <a:picLocks noChangeAspect="1"/>
          </p:cNvPicPr>
          <p:nvPr/>
        </p:nvPicPr>
        <p:blipFill>
          <a:blip r:embed="rId2"/>
          <a:stretch>
            <a:fillRect/>
          </a:stretch>
        </p:blipFill>
        <p:spPr>
          <a:xfrm>
            <a:off x="0" y="0"/>
            <a:ext cx="6729413" cy="5143500"/>
          </a:xfrm>
          <a:prstGeom prst="rect">
            <a:avLst/>
          </a:prstGeom>
        </p:spPr>
      </p:pic>
      <p:sp>
        <p:nvSpPr>
          <p:cNvPr id="4" name="TextBox 3">
            <a:extLst>
              <a:ext uri="{FF2B5EF4-FFF2-40B4-BE49-F238E27FC236}">
                <a16:creationId xmlns:a16="http://schemas.microsoft.com/office/drawing/2014/main" id="{22C45589-EB89-4A34-9E15-A686391573E9}"/>
              </a:ext>
            </a:extLst>
          </p:cNvPr>
          <p:cNvSpPr txBox="1"/>
          <p:nvPr/>
        </p:nvSpPr>
        <p:spPr>
          <a:xfrm>
            <a:off x="257175" y="3767405"/>
            <a:ext cx="2777687" cy="338554"/>
          </a:xfrm>
          <a:prstGeom prst="rect">
            <a:avLst/>
          </a:prstGeom>
          <a:noFill/>
        </p:spPr>
        <p:txBody>
          <a:bodyPr wrap="square" rtlCol="0">
            <a:spAutoFit/>
          </a:bodyPr>
          <a:lstStyle/>
          <a:p>
            <a:pPr algn="just"/>
            <a:r>
              <a:rPr lang="en-US" sz="1600" dirty="0">
                <a:solidFill>
                  <a:srgbClr val="FF0000"/>
                </a:solidFill>
              </a:rPr>
              <a:t>U-G-G</a:t>
            </a:r>
          </a:p>
        </p:txBody>
      </p:sp>
      <p:sp>
        <p:nvSpPr>
          <p:cNvPr id="5" name="TextBox 4">
            <a:extLst>
              <a:ext uri="{FF2B5EF4-FFF2-40B4-BE49-F238E27FC236}">
                <a16:creationId xmlns:a16="http://schemas.microsoft.com/office/drawing/2014/main" id="{7FF2BE3A-2948-4BF5-BF15-0EA912980FA8}"/>
              </a:ext>
            </a:extLst>
          </p:cNvPr>
          <p:cNvSpPr txBox="1"/>
          <p:nvPr/>
        </p:nvSpPr>
        <p:spPr>
          <a:xfrm>
            <a:off x="257175" y="4398437"/>
            <a:ext cx="2777687" cy="338554"/>
          </a:xfrm>
          <a:prstGeom prst="rect">
            <a:avLst/>
          </a:prstGeom>
          <a:noFill/>
        </p:spPr>
        <p:txBody>
          <a:bodyPr wrap="square" rtlCol="0">
            <a:spAutoFit/>
          </a:bodyPr>
          <a:lstStyle/>
          <a:p>
            <a:pPr algn="just"/>
            <a:r>
              <a:rPr lang="en-US" sz="1600" dirty="0">
                <a:solidFill>
                  <a:srgbClr val="FF0000"/>
                </a:solidFill>
              </a:rPr>
              <a:t>tryptophan</a:t>
            </a:r>
          </a:p>
        </p:txBody>
      </p:sp>
      <p:sp>
        <p:nvSpPr>
          <p:cNvPr id="6" name="TextBox 5">
            <a:extLst>
              <a:ext uri="{FF2B5EF4-FFF2-40B4-BE49-F238E27FC236}">
                <a16:creationId xmlns:a16="http://schemas.microsoft.com/office/drawing/2014/main" id="{4648036A-B594-481D-B836-D27E215DEDEB}"/>
              </a:ext>
            </a:extLst>
          </p:cNvPr>
          <p:cNvSpPr txBox="1"/>
          <p:nvPr/>
        </p:nvSpPr>
        <p:spPr>
          <a:xfrm>
            <a:off x="3493293" y="3936682"/>
            <a:ext cx="3236119" cy="1169551"/>
          </a:xfrm>
          <a:prstGeom prst="rect">
            <a:avLst/>
          </a:prstGeom>
          <a:noFill/>
        </p:spPr>
        <p:txBody>
          <a:bodyPr wrap="square" rtlCol="0">
            <a:spAutoFit/>
          </a:bodyPr>
          <a:lstStyle/>
          <a:p>
            <a:pPr algn="just"/>
            <a:r>
              <a:rPr lang="en-US" dirty="0">
                <a:solidFill>
                  <a:srgbClr val="FF0000"/>
                </a:solidFill>
              </a:rPr>
              <a:t>A-C-G is the DNA sequence, not the mRNA sequence. You must first find the complementary mRNA sequence, U-G-C. Then use the codon table to determine the amino acid is cysteine.</a:t>
            </a:r>
          </a:p>
        </p:txBody>
      </p:sp>
    </p:spTree>
    <p:extLst>
      <p:ext uri="{BB962C8B-B14F-4D97-AF65-F5344CB8AC3E}">
        <p14:creationId xmlns:p14="http://schemas.microsoft.com/office/powerpoint/2010/main" val="20991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204B9-337C-4F34-A221-378A20B72CE7}"/>
              </a:ext>
            </a:extLst>
          </p:cNvPr>
          <p:cNvPicPr>
            <a:picLocks noChangeAspect="1"/>
          </p:cNvPicPr>
          <p:nvPr/>
        </p:nvPicPr>
        <p:blipFill>
          <a:blip r:embed="rId2"/>
          <a:stretch>
            <a:fillRect/>
          </a:stretch>
        </p:blipFill>
        <p:spPr>
          <a:xfrm>
            <a:off x="918149" y="0"/>
            <a:ext cx="3964426" cy="5143500"/>
          </a:xfrm>
          <a:prstGeom prst="rect">
            <a:avLst/>
          </a:prstGeom>
        </p:spPr>
      </p:pic>
      <p:pic>
        <p:nvPicPr>
          <p:cNvPr id="4" name="Picture 3">
            <a:extLst>
              <a:ext uri="{FF2B5EF4-FFF2-40B4-BE49-F238E27FC236}">
                <a16:creationId xmlns:a16="http://schemas.microsoft.com/office/drawing/2014/main" id="{6E4392F2-520C-4928-BBF2-7743BB7FA2DF}"/>
              </a:ext>
            </a:extLst>
          </p:cNvPr>
          <p:cNvPicPr>
            <a:picLocks noChangeAspect="1"/>
          </p:cNvPicPr>
          <p:nvPr/>
        </p:nvPicPr>
        <p:blipFill>
          <a:blip r:embed="rId3"/>
          <a:stretch>
            <a:fillRect/>
          </a:stretch>
        </p:blipFill>
        <p:spPr>
          <a:xfrm>
            <a:off x="4882575" y="-28578"/>
            <a:ext cx="3976343" cy="5143501"/>
          </a:xfrm>
          <a:prstGeom prst="rect">
            <a:avLst/>
          </a:prstGeom>
        </p:spPr>
      </p:pic>
      <p:pic>
        <p:nvPicPr>
          <p:cNvPr id="5" name="Picture 4">
            <a:hlinkClick r:id="rId4"/>
            <a:extLst>
              <a:ext uri="{FF2B5EF4-FFF2-40B4-BE49-F238E27FC236}">
                <a16:creationId xmlns:a16="http://schemas.microsoft.com/office/drawing/2014/main" id="{1A49434F-7F24-4FD7-86AB-229BDD62C005}"/>
              </a:ext>
            </a:extLst>
          </p:cNvPr>
          <p:cNvPicPr>
            <a:picLocks noChangeAspect="1"/>
          </p:cNvPicPr>
          <p:nvPr/>
        </p:nvPicPr>
        <p:blipFill>
          <a:blip r:embed="rId5"/>
          <a:stretch>
            <a:fillRect/>
          </a:stretch>
        </p:blipFill>
        <p:spPr>
          <a:xfrm>
            <a:off x="529215" y="523192"/>
            <a:ext cx="1641906" cy="796705"/>
          </a:xfrm>
          <a:prstGeom prst="rect">
            <a:avLst/>
          </a:prstGeom>
        </p:spPr>
      </p:pic>
      <p:sp>
        <p:nvSpPr>
          <p:cNvPr id="6" name="TextBox 5">
            <a:extLst>
              <a:ext uri="{FF2B5EF4-FFF2-40B4-BE49-F238E27FC236}">
                <a16:creationId xmlns:a16="http://schemas.microsoft.com/office/drawing/2014/main" id="{06BC7B62-3888-4BA9-913B-5C4482BB8ED4}"/>
              </a:ext>
            </a:extLst>
          </p:cNvPr>
          <p:cNvSpPr txBox="1"/>
          <p:nvPr/>
        </p:nvSpPr>
        <p:spPr>
          <a:xfrm>
            <a:off x="6815135" y="3336607"/>
            <a:ext cx="580489" cy="276999"/>
          </a:xfrm>
          <a:prstGeom prst="rect">
            <a:avLst/>
          </a:prstGeom>
          <a:noFill/>
        </p:spPr>
        <p:txBody>
          <a:bodyPr wrap="square" rtlCol="0">
            <a:spAutoFit/>
          </a:bodyPr>
          <a:lstStyle/>
          <a:p>
            <a:pPr algn="just"/>
            <a:r>
              <a:rPr lang="en-US" sz="1200" dirty="0">
                <a:solidFill>
                  <a:srgbClr val="FF0000"/>
                </a:solidFill>
              </a:rPr>
              <a:t>DNA</a:t>
            </a:r>
          </a:p>
        </p:txBody>
      </p:sp>
      <p:sp>
        <p:nvSpPr>
          <p:cNvPr id="7" name="TextBox 6">
            <a:extLst>
              <a:ext uri="{FF2B5EF4-FFF2-40B4-BE49-F238E27FC236}">
                <a16:creationId xmlns:a16="http://schemas.microsoft.com/office/drawing/2014/main" id="{94E10599-F143-442B-89A7-1BA0AA7281CA}"/>
              </a:ext>
            </a:extLst>
          </p:cNvPr>
          <p:cNvSpPr txBox="1"/>
          <p:nvPr/>
        </p:nvSpPr>
        <p:spPr>
          <a:xfrm>
            <a:off x="6740128" y="3746182"/>
            <a:ext cx="730505" cy="276999"/>
          </a:xfrm>
          <a:prstGeom prst="rect">
            <a:avLst/>
          </a:prstGeom>
          <a:noFill/>
        </p:spPr>
        <p:txBody>
          <a:bodyPr wrap="square" rtlCol="0">
            <a:spAutoFit/>
          </a:bodyPr>
          <a:lstStyle/>
          <a:p>
            <a:pPr algn="just"/>
            <a:r>
              <a:rPr lang="en-US" sz="1200" dirty="0">
                <a:solidFill>
                  <a:srgbClr val="FF0000"/>
                </a:solidFill>
              </a:rPr>
              <a:t>mRNA</a:t>
            </a:r>
          </a:p>
        </p:txBody>
      </p:sp>
      <p:sp>
        <p:nvSpPr>
          <p:cNvPr id="8" name="TextBox 7">
            <a:extLst>
              <a:ext uri="{FF2B5EF4-FFF2-40B4-BE49-F238E27FC236}">
                <a16:creationId xmlns:a16="http://schemas.microsoft.com/office/drawing/2014/main" id="{987E3291-EA59-4D6B-A0FF-B71026D75B6D}"/>
              </a:ext>
            </a:extLst>
          </p:cNvPr>
          <p:cNvSpPr txBox="1"/>
          <p:nvPr/>
        </p:nvSpPr>
        <p:spPr>
          <a:xfrm>
            <a:off x="6815135" y="4153553"/>
            <a:ext cx="580489" cy="276999"/>
          </a:xfrm>
          <a:prstGeom prst="rect">
            <a:avLst/>
          </a:prstGeom>
          <a:noFill/>
        </p:spPr>
        <p:txBody>
          <a:bodyPr wrap="square" rtlCol="0">
            <a:spAutoFit/>
          </a:bodyPr>
          <a:lstStyle/>
          <a:p>
            <a:pPr algn="just"/>
            <a:r>
              <a:rPr lang="en-US" sz="1200" dirty="0">
                <a:solidFill>
                  <a:srgbClr val="FF0000"/>
                </a:solidFill>
              </a:rPr>
              <a:t>tRNA</a:t>
            </a:r>
          </a:p>
        </p:txBody>
      </p:sp>
      <p:sp>
        <p:nvSpPr>
          <p:cNvPr id="9" name="TextBox 8">
            <a:extLst>
              <a:ext uri="{FF2B5EF4-FFF2-40B4-BE49-F238E27FC236}">
                <a16:creationId xmlns:a16="http://schemas.microsoft.com/office/drawing/2014/main" id="{FAF24909-7C55-47C6-885E-B967D5D9E6DC}"/>
              </a:ext>
            </a:extLst>
          </p:cNvPr>
          <p:cNvSpPr txBox="1"/>
          <p:nvPr/>
        </p:nvSpPr>
        <p:spPr>
          <a:xfrm>
            <a:off x="7264494" y="3724749"/>
            <a:ext cx="1365155" cy="276999"/>
          </a:xfrm>
          <a:prstGeom prst="rect">
            <a:avLst/>
          </a:prstGeom>
          <a:noFill/>
        </p:spPr>
        <p:txBody>
          <a:bodyPr wrap="square" rtlCol="0">
            <a:spAutoFit/>
          </a:bodyPr>
          <a:lstStyle/>
          <a:p>
            <a:pPr algn="just"/>
            <a:r>
              <a:rPr lang="en-US" sz="1200" dirty="0">
                <a:solidFill>
                  <a:srgbClr val="FF0000"/>
                </a:solidFill>
              </a:rPr>
              <a:t>A  C  A  C  U  </a:t>
            </a:r>
            <a:r>
              <a:rPr lang="en-US" sz="1200" dirty="0" err="1">
                <a:solidFill>
                  <a:srgbClr val="FF0000"/>
                </a:solidFill>
              </a:rPr>
              <a:t>U</a:t>
            </a:r>
            <a:endParaRPr lang="en-US" sz="1200" dirty="0">
              <a:solidFill>
                <a:srgbClr val="FF0000"/>
              </a:solidFill>
            </a:endParaRPr>
          </a:p>
        </p:txBody>
      </p:sp>
      <p:sp>
        <p:nvSpPr>
          <p:cNvPr id="10" name="TextBox 9">
            <a:extLst>
              <a:ext uri="{FF2B5EF4-FFF2-40B4-BE49-F238E27FC236}">
                <a16:creationId xmlns:a16="http://schemas.microsoft.com/office/drawing/2014/main" id="{77AAA22B-C911-4495-B015-6D000D0687E7}"/>
              </a:ext>
            </a:extLst>
          </p:cNvPr>
          <p:cNvSpPr txBox="1"/>
          <p:nvPr/>
        </p:nvSpPr>
        <p:spPr>
          <a:xfrm>
            <a:off x="7264494" y="4142837"/>
            <a:ext cx="1365155" cy="276999"/>
          </a:xfrm>
          <a:prstGeom prst="rect">
            <a:avLst/>
          </a:prstGeom>
          <a:noFill/>
        </p:spPr>
        <p:txBody>
          <a:bodyPr wrap="square" rtlCol="0">
            <a:spAutoFit/>
          </a:bodyPr>
          <a:lstStyle/>
          <a:p>
            <a:pPr algn="just"/>
            <a:r>
              <a:rPr lang="en-US" sz="1200" dirty="0">
                <a:solidFill>
                  <a:srgbClr val="FF0000"/>
                </a:solidFill>
              </a:rPr>
              <a:t>U  G  U G  A  </a:t>
            </a:r>
            <a:r>
              <a:rPr lang="en-US" sz="1200" dirty="0" err="1">
                <a:solidFill>
                  <a:srgbClr val="FF0000"/>
                </a:solidFill>
              </a:rPr>
              <a:t>A</a:t>
            </a:r>
            <a:endParaRPr lang="en-US" sz="1200" dirty="0">
              <a:solidFill>
                <a:srgbClr val="FF0000"/>
              </a:solidFill>
            </a:endParaRPr>
          </a:p>
        </p:txBody>
      </p:sp>
      <p:sp>
        <p:nvSpPr>
          <p:cNvPr id="11" name="TextBox 10">
            <a:extLst>
              <a:ext uri="{FF2B5EF4-FFF2-40B4-BE49-F238E27FC236}">
                <a16:creationId xmlns:a16="http://schemas.microsoft.com/office/drawing/2014/main" id="{FE411C4D-AD79-4131-B4C0-07B138A654D2}"/>
              </a:ext>
            </a:extLst>
          </p:cNvPr>
          <p:cNvSpPr txBox="1"/>
          <p:nvPr/>
        </p:nvSpPr>
        <p:spPr>
          <a:xfrm>
            <a:off x="7257350" y="4553780"/>
            <a:ext cx="765081" cy="261610"/>
          </a:xfrm>
          <a:prstGeom prst="rect">
            <a:avLst/>
          </a:prstGeom>
          <a:noFill/>
        </p:spPr>
        <p:txBody>
          <a:bodyPr wrap="square" rtlCol="0">
            <a:spAutoFit/>
          </a:bodyPr>
          <a:lstStyle/>
          <a:p>
            <a:pPr algn="just"/>
            <a:r>
              <a:rPr lang="en-US" sz="1100" dirty="0">
                <a:solidFill>
                  <a:srgbClr val="FF0000"/>
                </a:solidFill>
              </a:rPr>
              <a:t>cysteine</a:t>
            </a:r>
          </a:p>
        </p:txBody>
      </p:sp>
      <p:sp>
        <p:nvSpPr>
          <p:cNvPr id="12" name="TextBox 11">
            <a:extLst>
              <a:ext uri="{FF2B5EF4-FFF2-40B4-BE49-F238E27FC236}">
                <a16:creationId xmlns:a16="http://schemas.microsoft.com/office/drawing/2014/main" id="{4DCF53D2-C3F8-4A10-A703-6E3F9526F1D6}"/>
              </a:ext>
            </a:extLst>
          </p:cNvPr>
          <p:cNvSpPr txBox="1"/>
          <p:nvPr/>
        </p:nvSpPr>
        <p:spPr>
          <a:xfrm>
            <a:off x="7779016" y="4535565"/>
            <a:ext cx="765081" cy="430887"/>
          </a:xfrm>
          <a:prstGeom prst="rect">
            <a:avLst/>
          </a:prstGeom>
          <a:noFill/>
        </p:spPr>
        <p:txBody>
          <a:bodyPr wrap="square" rtlCol="0">
            <a:spAutoFit/>
          </a:bodyPr>
          <a:lstStyle/>
          <a:p>
            <a:pPr algn="ctr"/>
            <a:r>
              <a:rPr lang="en-US" sz="1100" dirty="0">
                <a:solidFill>
                  <a:srgbClr val="FF0000"/>
                </a:solidFill>
              </a:rPr>
              <a:t>glutamic acid</a:t>
            </a:r>
          </a:p>
        </p:txBody>
      </p:sp>
    </p:spTree>
    <p:extLst>
      <p:ext uri="{BB962C8B-B14F-4D97-AF65-F5344CB8AC3E}">
        <p14:creationId xmlns:p14="http://schemas.microsoft.com/office/powerpoint/2010/main" val="11061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Objectives</a:t>
            </a:r>
            <a:endParaRPr dirty="0">
              <a:solidFill>
                <a:schemeClr val="lt1"/>
              </a:solidFill>
            </a:endParaRPr>
          </a:p>
        </p:txBody>
      </p:sp>
      <p:sp>
        <p:nvSpPr>
          <p:cNvPr id="209" name="Google Shape;209;p32"/>
          <p:cNvSpPr txBox="1">
            <a:spLocks noGrp="1"/>
          </p:cNvSpPr>
          <p:nvPr>
            <p:ph type="body" idx="1"/>
          </p:nvPr>
        </p:nvSpPr>
        <p:spPr>
          <a:xfrm>
            <a:off x="716900" y="1038475"/>
            <a:ext cx="7704000" cy="1533275"/>
          </a:xfrm>
          <a:prstGeom prst="rect">
            <a:avLst/>
          </a:prstGeom>
        </p:spPr>
        <p:txBody>
          <a:bodyPr spcFirstLastPara="1" wrap="square" lIns="91425" tIns="91425" rIns="91425" bIns="91425" anchor="ctr" anchorCtr="0">
            <a:noAutofit/>
          </a:bodyPr>
          <a:lstStyle/>
          <a:p>
            <a:pPr marL="0" lvl="0" indent="0">
              <a:buNone/>
            </a:pPr>
            <a:r>
              <a:rPr lang="en-US" sz="2800" dirty="0"/>
              <a:t>• Why do cells undergo DNA replication?</a:t>
            </a:r>
          </a:p>
          <a:p>
            <a:pPr marL="0" lvl="0" indent="0">
              <a:buNone/>
            </a:pPr>
            <a:r>
              <a:rPr lang="en-US" sz="2800" dirty="0"/>
              <a:t>• How do cells make proteins?</a:t>
            </a:r>
          </a:p>
          <a:p>
            <a:pPr marL="0" lvl="0" indent="0">
              <a:buNone/>
            </a:pPr>
            <a:r>
              <a:rPr lang="en-US" sz="2800" dirty="0"/>
              <a:t>• Why do cells undergo protein synthesis?</a:t>
            </a:r>
            <a:endParaRPr sz="2800" dirty="0"/>
          </a:p>
        </p:txBody>
      </p:sp>
      <p:pic>
        <p:nvPicPr>
          <p:cNvPr id="2" name="Picture 1">
            <a:extLst>
              <a:ext uri="{FF2B5EF4-FFF2-40B4-BE49-F238E27FC236}">
                <a16:creationId xmlns:a16="http://schemas.microsoft.com/office/drawing/2014/main" id="{F38BCE31-50D5-4787-84F4-37D2423F3F08}"/>
              </a:ext>
            </a:extLst>
          </p:cNvPr>
          <p:cNvPicPr>
            <a:picLocks noChangeAspect="1"/>
          </p:cNvPicPr>
          <p:nvPr/>
        </p:nvPicPr>
        <p:blipFill>
          <a:blip r:embed="rId3"/>
          <a:stretch>
            <a:fillRect/>
          </a:stretch>
        </p:blipFill>
        <p:spPr>
          <a:xfrm>
            <a:off x="1230898" y="2685191"/>
            <a:ext cx="6676003" cy="22591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16" name="Picture 15">
            <a:extLst>
              <a:ext uri="{FF2B5EF4-FFF2-40B4-BE49-F238E27FC236}">
                <a16:creationId xmlns:a16="http://schemas.microsoft.com/office/drawing/2014/main" id="{7C834AEC-447A-42AC-A420-E9803C5E608A}"/>
              </a:ext>
            </a:extLst>
          </p:cNvPr>
          <p:cNvPicPr>
            <a:picLocks noChangeAspect="1"/>
          </p:cNvPicPr>
          <p:nvPr/>
        </p:nvPicPr>
        <p:blipFill>
          <a:blip r:embed="rId3"/>
          <a:stretch>
            <a:fillRect/>
          </a:stretch>
        </p:blipFill>
        <p:spPr>
          <a:xfrm>
            <a:off x="0" y="0"/>
            <a:ext cx="9143999" cy="5143500"/>
          </a:xfrm>
          <a:prstGeom prst="rect">
            <a:avLst/>
          </a:prstGeom>
        </p:spPr>
      </p:pic>
      <p:sp>
        <p:nvSpPr>
          <p:cNvPr id="35" name="TextBox 34">
            <a:extLst>
              <a:ext uri="{FF2B5EF4-FFF2-40B4-BE49-F238E27FC236}">
                <a16:creationId xmlns:a16="http://schemas.microsoft.com/office/drawing/2014/main" id="{005A0F1F-5EA7-44B7-A2CC-1C23B2A722C8}"/>
              </a:ext>
            </a:extLst>
          </p:cNvPr>
          <p:cNvSpPr txBox="1"/>
          <p:nvPr/>
        </p:nvSpPr>
        <p:spPr>
          <a:xfrm>
            <a:off x="700088" y="1288523"/>
            <a:ext cx="3493293" cy="338554"/>
          </a:xfrm>
          <a:prstGeom prst="rect">
            <a:avLst/>
          </a:prstGeom>
          <a:noFill/>
        </p:spPr>
        <p:txBody>
          <a:bodyPr wrap="square" rtlCol="0">
            <a:spAutoFit/>
          </a:bodyPr>
          <a:lstStyle/>
          <a:p>
            <a:pPr algn="just"/>
            <a:r>
              <a:rPr lang="en-US" sz="1600" dirty="0">
                <a:solidFill>
                  <a:srgbClr val="FF0000"/>
                </a:solidFill>
              </a:rPr>
              <a:t>A G C T G T</a:t>
            </a:r>
          </a:p>
        </p:txBody>
      </p:sp>
      <p:sp>
        <p:nvSpPr>
          <p:cNvPr id="36" name="TextBox 35">
            <a:extLst>
              <a:ext uri="{FF2B5EF4-FFF2-40B4-BE49-F238E27FC236}">
                <a16:creationId xmlns:a16="http://schemas.microsoft.com/office/drawing/2014/main" id="{BA4E64BF-8C25-4FA1-828B-0CBC1D9E082D}"/>
              </a:ext>
            </a:extLst>
          </p:cNvPr>
          <p:cNvSpPr txBox="1"/>
          <p:nvPr/>
        </p:nvSpPr>
        <p:spPr>
          <a:xfrm>
            <a:off x="595313" y="2476767"/>
            <a:ext cx="3493293" cy="830997"/>
          </a:xfrm>
          <a:prstGeom prst="rect">
            <a:avLst/>
          </a:prstGeom>
          <a:noFill/>
        </p:spPr>
        <p:txBody>
          <a:bodyPr wrap="square" rtlCol="0">
            <a:spAutoFit/>
          </a:bodyPr>
          <a:lstStyle/>
          <a:p>
            <a:pPr algn="just"/>
            <a:r>
              <a:rPr lang="en-US" sz="1600" dirty="0">
                <a:solidFill>
                  <a:srgbClr val="FF0000"/>
                </a:solidFill>
              </a:rPr>
              <a:t>DNA replication ensures that each cell contains the correct amount of DNA to carry out life processes.</a:t>
            </a:r>
          </a:p>
        </p:txBody>
      </p:sp>
      <p:sp>
        <p:nvSpPr>
          <p:cNvPr id="37" name="TextBox 36">
            <a:extLst>
              <a:ext uri="{FF2B5EF4-FFF2-40B4-BE49-F238E27FC236}">
                <a16:creationId xmlns:a16="http://schemas.microsoft.com/office/drawing/2014/main" id="{72860B79-50AB-4F08-BFFD-49FC3B0790C7}"/>
              </a:ext>
            </a:extLst>
          </p:cNvPr>
          <p:cNvSpPr txBox="1"/>
          <p:nvPr/>
        </p:nvSpPr>
        <p:spPr>
          <a:xfrm>
            <a:off x="595313" y="4533454"/>
            <a:ext cx="3493293" cy="584775"/>
          </a:xfrm>
          <a:prstGeom prst="rect">
            <a:avLst/>
          </a:prstGeom>
          <a:noFill/>
        </p:spPr>
        <p:txBody>
          <a:bodyPr wrap="square" rtlCol="0">
            <a:spAutoFit/>
          </a:bodyPr>
          <a:lstStyle/>
          <a:p>
            <a:pPr algn="just"/>
            <a:r>
              <a:rPr lang="en-US" sz="1600" dirty="0">
                <a:solidFill>
                  <a:srgbClr val="FF0000"/>
                </a:solidFill>
              </a:rPr>
              <a:t>A different protein will be constructed.</a:t>
            </a:r>
          </a:p>
        </p:txBody>
      </p:sp>
      <p:sp>
        <p:nvSpPr>
          <p:cNvPr id="38" name="TextBox 37">
            <a:extLst>
              <a:ext uri="{FF2B5EF4-FFF2-40B4-BE49-F238E27FC236}">
                <a16:creationId xmlns:a16="http://schemas.microsoft.com/office/drawing/2014/main" id="{78E2B9C0-6D0F-4DA3-8874-880AAE1613E6}"/>
              </a:ext>
            </a:extLst>
          </p:cNvPr>
          <p:cNvSpPr txBox="1"/>
          <p:nvPr/>
        </p:nvSpPr>
        <p:spPr>
          <a:xfrm>
            <a:off x="4516039" y="1288523"/>
            <a:ext cx="3493293" cy="1077218"/>
          </a:xfrm>
          <a:prstGeom prst="rect">
            <a:avLst/>
          </a:prstGeom>
          <a:noFill/>
        </p:spPr>
        <p:txBody>
          <a:bodyPr wrap="square" rtlCol="0">
            <a:spAutoFit/>
          </a:bodyPr>
          <a:lstStyle/>
          <a:p>
            <a:pPr algn="just"/>
            <a:r>
              <a:rPr lang="en-US" sz="1600" dirty="0">
                <a:solidFill>
                  <a:srgbClr val="FF0000"/>
                </a:solidFill>
              </a:rPr>
              <a:t>Genes that are received from parent(s) determine the proteins that are made and in turn, the traits that are expressed.</a:t>
            </a:r>
          </a:p>
        </p:txBody>
      </p:sp>
      <p:pic>
        <p:nvPicPr>
          <p:cNvPr id="5126" name="Picture 6" descr="Nucleic acid - Wikipedia">
            <a:extLst>
              <a:ext uri="{FF2B5EF4-FFF2-40B4-BE49-F238E27FC236}">
                <a16:creationId xmlns:a16="http://schemas.microsoft.com/office/drawing/2014/main" id="{7E300E8D-DB98-4F54-9F9A-9D590630D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039" y="3135188"/>
            <a:ext cx="4411943" cy="19830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14" name="Picture 13">
            <a:extLst>
              <a:ext uri="{FF2B5EF4-FFF2-40B4-BE49-F238E27FC236}">
                <a16:creationId xmlns:a16="http://schemas.microsoft.com/office/drawing/2014/main" id="{1779C54B-FC68-4784-9A6A-C116C63226B9}"/>
              </a:ext>
            </a:extLst>
          </p:cNvPr>
          <p:cNvPicPr>
            <a:picLocks noChangeAspect="1"/>
          </p:cNvPicPr>
          <p:nvPr/>
        </p:nvPicPr>
        <p:blipFill>
          <a:blip r:embed="rId3"/>
          <a:stretch>
            <a:fillRect/>
          </a:stretch>
        </p:blipFill>
        <p:spPr>
          <a:xfrm>
            <a:off x="4256913" y="257175"/>
            <a:ext cx="4629150" cy="4629150"/>
          </a:xfrm>
          <a:prstGeom prst="rect">
            <a:avLst/>
          </a:prstGeom>
        </p:spPr>
      </p:pic>
      <p:sp>
        <p:nvSpPr>
          <p:cNvPr id="21" name="TextBox 20">
            <a:extLst>
              <a:ext uri="{FF2B5EF4-FFF2-40B4-BE49-F238E27FC236}">
                <a16:creationId xmlns:a16="http://schemas.microsoft.com/office/drawing/2014/main" id="{473E8CBD-1462-4A4B-B8BE-F5F4F2764AE3}"/>
              </a:ext>
            </a:extLst>
          </p:cNvPr>
          <p:cNvSpPr txBox="1"/>
          <p:nvPr/>
        </p:nvSpPr>
        <p:spPr>
          <a:xfrm>
            <a:off x="4435793" y="818655"/>
            <a:ext cx="4257103" cy="1077218"/>
          </a:xfrm>
          <a:prstGeom prst="rect">
            <a:avLst/>
          </a:prstGeom>
          <a:noFill/>
        </p:spPr>
        <p:txBody>
          <a:bodyPr wrap="square" rtlCol="0">
            <a:spAutoFit/>
          </a:bodyPr>
          <a:lstStyle/>
          <a:p>
            <a:pPr algn="just"/>
            <a:r>
              <a:rPr lang="en-US" sz="1600" dirty="0">
                <a:solidFill>
                  <a:srgbClr val="FF0000"/>
                </a:solidFill>
              </a:rPr>
              <a:t>The sequence of nitrogen bases can be inherited. It directs the construction of proteins, which the cell uses to express the trait or perform a function.</a:t>
            </a:r>
          </a:p>
        </p:txBody>
      </p:sp>
      <p:sp>
        <p:nvSpPr>
          <p:cNvPr id="22" name="TextBox 21">
            <a:extLst>
              <a:ext uri="{FF2B5EF4-FFF2-40B4-BE49-F238E27FC236}">
                <a16:creationId xmlns:a16="http://schemas.microsoft.com/office/drawing/2014/main" id="{6EC943A0-CDF8-4640-A1AD-EF8448093B1D}"/>
              </a:ext>
            </a:extLst>
          </p:cNvPr>
          <p:cNvSpPr txBox="1"/>
          <p:nvPr/>
        </p:nvSpPr>
        <p:spPr>
          <a:xfrm>
            <a:off x="4442936" y="2778147"/>
            <a:ext cx="4257103" cy="1323439"/>
          </a:xfrm>
          <a:prstGeom prst="rect">
            <a:avLst/>
          </a:prstGeom>
          <a:noFill/>
        </p:spPr>
        <p:txBody>
          <a:bodyPr wrap="square" rtlCol="0">
            <a:spAutoFit/>
          </a:bodyPr>
          <a:lstStyle/>
          <a:p>
            <a:pPr algn="just"/>
            <a:r>
              <a:rPr lang="en-US" sz="1600" dirty="0">
                <a:solidFill>
                  <a:srgbClr val="FF0000"/>
                </a:solidFill>
              </a:rPr>
              <a:t>The next step involves nitrogen bases with sugars and phosphates pairing up with the exposed bases on each half of the DNA strand. Then, with two new complete strands formed, each double helix twists into shape.</a:t>
            </a:r>
          </a:p>
        </p:txBody>
      </p:sp>
      <p:sp>
        <p:nvSpPr>
          <p:cNvPr id="5" name="Google Shape;262;p37">
            <a:extLst>
              <a:ext uri="{FF2B5EF4-FFF2-40B4-BE49-F238E27FC236}">
                <a16:creationId xmlns:a16="http://schemas.microsoft.com/office/drawing/2014/main" id="{2081EF64-6DD9-498C-9D03-0097B1927678}"/>
              </a:ext>
            </a:extLst>
          </p:cNvPr>
          <p:cNvSpPr/>
          <p:nvPr/>
        </p:nvSpPr>
        <p:spPr>
          <a:xfrm>
            <a:off x="2865942" y="164424"/>
            <a:ext cx="1038600" cy="1044900"/>
          </a:xfrm>
          <a:prstGeom prst="ellipse">
            <a:avLst/>
          </a:prstGeom>
          <a:gradFill>
            <a:gsLst>
              <a:gs pos="0">
                <a:schemeClr val="accent1"/>
              </a:gs>
              <a:gs pos="100000">
                <a:schemeClr val="lt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5;p37">
            <a:extLst>
              <a:ext uri="{FF2B5EF4-FFF2-40B4-BE49-F238E27FC236}">
                <a16:creationId xmlns:a16="http://schemas.microsoft.com/office/drawing/2014/main" id="{11E4163F-8B4C-4219-9ED4-F28632560DB9}"/>
              </a:ext>
            </a:extLst>
          </p:cNvPr>
          <p:cNvSpPr/>
          <p:nvPr/>
        </p:nvSpPr>
        <p:spPr>
          <a:xfrm>
            <a:off x="3116616" y="416868"/>
            <a:ext cx="537252" cy="540013"/>
          </a:xfrm>
          <a:custGeom>
            <a:avLst/>
            <a:gdLst/>
            <a:ahLst/>
            <a:cxnLst/>
            <a:rect l="l" t="t" r="r" b="b"/>
            <a:pathLst>
              <a:path w="16578" h="16603" extrusionOk="0">
                <a:moveTo>
                  <a:pt x="13094" y="2670"/>
                </a:moveTo>
                <a:lnTo>
                  <a:pt x="13679" y="2746"/>
                </a:lnTo>
                <a:lnTo>
                  <a:pt x="14263" y="2848"/>
                </a:lnTo>
                <a:lnTo>
                  <a:pt x="14848" y="2924"/>
                </a:lnTo>
                <a:lnTo>
                  <a:pt x="15407" y="3000"/>
                </a:lnTo>
                <a:lnTo>
                  <a:pt x="15865" y="3432"/>
                </a:lnTo>
                <a:lnTo>
                  <a:pt x="15509" y="3432"/>
                </a:lnTo>
                <a:lnTo>
                  <a:pt x="15153" y="3407"/>
                </a:lnTo>
                <a:lnTo>
                  <a:pt x="14467" y="3305"/>
                </a:lnTo>
                <a:lnTo>
                  <a:pt x="13780" y="3204"/>
                </a:lnTo>
                <a:lnTo>
                  <a:pt x="13094" y="3102"/>
                </a:lnTo>
                <a:lnTo>
                  <a:pt x="13094" y="2670"/>
                </a:lnTo>
                <a:close/>
                <a:moveTo>
                  <a:pt x="11746" y="3610"/>
                </a:moveTo>
                <a:lnTo>
                  <a:pt x="11823" y="4246"/>
                </a:lnTo>
                <a:lnTo>
                  <a:pt x="11924" y="4882"/>
                </a:lnTo>
                <a:lnTo>
                  <a:pt x="11924" y="4882"/>
                </a:lnTo>
                <a:lnTo>
                  <a:pt x="10984" y="3941"/>
                </a:lnTo>
                <a:lnTo>
                  <a:pt x="11162" y="3839"/>
                </a:lnTo>
                <a:lnTo>
                  <a:pt x="11339" y="3737"/>
                </a:lnTo>
                <a:lnTo>
                  <a:pt x="11543" y="3687"/>
                </a:lnTo>
                <a:lnTo>
                  <a:pt x="11746" y="3610"/>
                </a:lnTo>
                <a:close/>
                <a:moveTo>
                  <a:pt x="10602" y="4246"/>
                </a:moveTo>
                <a:lnTo>
                  <a:pt x="12026" y="5695"/>
                </a:lnTo>
                <a:lnTo>
                  <a:pt x="12051" y="6000"/>
                </a:lnTo>
                <a:lnTo>
                  <a:pt x="12077" y="6331"/>
                </a:lnTo>
                <a:lnTo>
                  <a:pt x="12051" y="6610"/>
                </a:lnTo>
                <a:lnTo>
                  <a:pt x="12026" y="6916"/>
                </a:lnTo>
                <a:lnTo>
                  <a:pt x="11772" y="6661"/>
                </a:lnTo>
                <a:lnTo>
                  <a:pt x="11695" y="6610"/>
                </a:lnTo>
                <a:lnTo>
                  <a:pt x="11517" y="6610"/>
                </a:lnTo>
                <a:lnTo>
                  <a:pt x="11441" y="6661"/>
                </a:lnTo>
                <a:lnTo>
                  <a:pt x="11390" y="6763"/>
                </a:lnTo>
                <a:lnTo>
                  <a:pt x="11365" y="6839"/>
                </a:lnTo>
                <a:lnTo>
                  <a:pt x="11390" y="6941"/>
                </a:lnTo>
                <a:lnTo>
                  <a:pt x="11441" y="7017"/>
                </a:lnTo>
                <a:lnTo>
                  <a:pt x="11848" y="7449"/>
                </a:lnTo>
                <a:lnTo>
                  <a:pt x="11746" y="7627"/>
                </a:lnTo>
                <a:lnTo>
                  <a:pt x="11619" y="7831"/>
                </a:lnTo>
                <a:lnTo>
                  <a:pt x="11492" y="8009"/>
                </a:lnTo>
                <a:lnTo>
                  <a:pt x="11339" y="8161"/>
                </a:lnTo>
                <a:lnTo>
                  <a:pt x="9916" y="6738"/>
                </a:lnTo>
                <a:lnTo>
                  <a:pt x="9865" y="6407"/>
                </a:lnTo>
                <a:lnTo>
                  <a:pt x="9865" y="6102"/>
                </a:lnTo>
                <a:lnTo>
                  <a:pt x="9890" y="5797"/>
                </a:lnTo>
                <a:lnTo>
                  <a:pt x="9916" y="5492"/>
                </a:lnTo>
                <a:lnTo>
                  <a:pt x="10628" y="6204"/>
                </a:lnTo>
                <a:lnTo>
                  <a:pt x="10704" y="6254"/>
                </a:lnTo>
                <a:lnTo>
                  <a:pt x="10780" y="6280"/>
                </a:lnTo>
                <a:lnTo>
                  <a:pt x="10882" y="6254"/>
                </a:lnTo>
                <a:lnTo>
                  <a:pt x="10958" y="6204"/>
                </a:lnTo>
                <a:lnTo>
                  <a:pt x="11009" y="6127"/>
                </a:lnTo>
                <a:lnTo>
                  <a:pt x="11034" y="6026"/>
                </a:lnTo>
                <a:lnTo>
                  <a:pt x="11009" y="5949"/>
                </a:lnTo>
                <a:lnTo>
                  <a:pt x="10958" y="5873"/>
                </a:lnTo>
                <a:lnTo>
                  <a:pt x="10094" y="4983"/>
                </a:lnTo>
                <a:lnTo>
                  <a:pt x="10195" y="4780"/>
                </a:lnTo>
                <a:lnTo>
                  <a:pt x="10297" y="4602"/>
                </a:lnTo>
                <a:lnTo>
                  <a:pt x="10450" y="4424"/>
                </a:lnTo>
                <a:lnTo>
                  <a:pt x="10602" y="4246"/>
                </a:lnTo>
                <a:close/>
                <a:moveTo>
                  <a:pt x="10017" y="7526"/>
                </a:moveTo>
                <a:lnTo>
                  <a:pt x="10958" y="8466"/>
                </a:lnTo>
                <a:lnTo>
                  <a:pt x="10780" y="8568"/>
                </a:lnTo>
                <a:lnTo>
                  <a:pt x="10602" y="8670"/>
                </a:lnTo>
                <a:lnTo>
                  <a:pt x="10399" y="8746"/>
                </a:lnTo>
                <a:lnTo>
                  <a:pt x="10195" y="8797"/>
                </a:lnTo>
                <a:lnTo>
                  <a:pt x="10119" y="8161"/>
                </a:lnTo>
                <a:lnTo>
                  <a:pt x="10017" y="7526"/>
                </a:lnTo>
                <a:close/>
                <a:moveTo>
                  <a:pt x="12992" y="585"/>
                </a:moveTo>
                <a:lnTo>
                  <a:pt x="13297" y="890"/>
                </a:lnTo>
                <a:lnTo>
                  <a:pt x="13119" y="1093"/>
                </a:lnTo>
                <a:lnTo>
                  <a:pt x="12992" y="1322"/>
                </a:lnTo>
                <a:lnTo>
                  <a:pt x="12865" y="1551"/>
                </a:lnTo>
                <a:lnTo>
                  <a:pt x="12789" y="1780"/>
                </a:lnTo>
                <a:lnTo>
                  <a:pt x="12712" y="2009"/>
                </a:lnTo>
                <a:lnTo>
                  <a:pt x="12662" y="2237"/>
                </a:lnTo>
                <a:lnTo>
                  <a:pt x="12636" y="2492"/>
                </a:lnTo>
                <a:lnTo>
                  <a:pt x="12611" y="2746"/>
                </a:lnTo>
                <a:lnTo>
                  <a:pt x="12611" y="3229"/>
                </a:lnTo>
                <a:lnTo>
                  <a:pt x="12662" y="3737"/>
                </a:lnTo>
                <a:lnTo>
                  <a:pt x="12814" y="4780"/>
                </a:lnTo>
                <a:lnTo>
                  <a:pt x="12890" y="5288"/>
                </a:lnTo>
                <a:lnTo>
                  <a:pt x="12967" y="5822"/>
                </a:lnTo>
                <a:lnTo>
                  <a:pt x="12967" y="6331"/>
                </a:lnTo>
                <a:lnTo>
                  <a:pt x="12967" y="6585"/>
                </a:lnTo>
                <a:lnTo>
                  <a:pt x="12941" y="6839"/>
                </a:lnTo>
                <a:lnTo>
                  <a:pt x="12916" y="7093"/>
                </a:lnTo>
                <a:lnTo>
                  <a:pt x="12840" y="7348"/>
                </a:lnTo>
                <a:lnTo>
                  <a:pt x="12763" y="7602"/>
                </a:lnTo>
                <a:lnTo>
                  <a:pt x="12662" y="7856"/>
                </a:lnTo>
                <a:lnTo>
                  <a:pt x="12534" y="8085"/>
                </a:lnTo>
                <a:lnTo>
                  <a:pt x="12382" y="8339"/>
                </a:lnTo>
                <a:lnTo>
                  <a:pt x="12204" y="8568"/>
                </a:lnTo>
                <a:lnTo>
                  <a:pt x="12001" y="8797"/>
                </a:lnTo>
                <a:lnTo>
                  <a:pt x="11797" y="8975"/>
                </a:lnTo>
                <a:lnTo>
                  <a:pt x="11594" y="9127"/>
                </a:lnTo>
                <a:lnTo>
                  <a:pt x="11390" y="9280"/>
                </a:lnTo>
                <a:lnTo>
                  <a:pt x="11187" y="9382"/>
                </a:lnTo>
                <a:lnTo>
                  <a:pt x="10958" y="9509"/>
                </a:lnTo>
                <a:lnTo>
                  <a:pt x="10729" y="9585"/>
                </a:lnTo>
                <a:lnTo>
                  <a:pt x="10475" y="9661"/>
                </a:lnTo>
                <a:lnTo>
                  <a:pt x="10246" y="9712"/>
                </a:lnTo>
                <a:lnTo>
                  <a:pt x="10221" y="9280"/>
                </a:lnTo>
                <a:lnTo>
                  <a:pt x="10450" y="9229"/>
                </a:lnTo>
                <a:lnTo>
                  <a:pt x="10628" y="9178"/>
                </a:lnTo>
                <a:lnTo>
                  <a:pt x="10831" y="9102"/>
                </a:lnTo>
                <a:lnTo>
                  <a:pt x="11009" y="9000"/>
                </a:lnTo>
                <a:lnTo>
                  <a:pt x="11187" y="8899"/>
                </a:lnTo>
                <a:lnTo>
                  <a:pt x="11365" y="8772"/>
                </a:lnTo>
                <a:lnTo>
                  <a:pt x="11695" y="8492"/>
                </a:lnTo>
                <a:lnTo>
                  <a:pt x="11899" y="8288"/>
                </a:lnTo>
                <a:lnTo>
                  <a:pt x="12051" y="8060"/>
                </a:lnTo>
                <a:lnTo>
                  <a:pt x="12204" y="7831"/>
                </a:lnTo>
                <a:lnTo>
                  <a:pt x="12306" y="7602"/>
                </a:lnTo>
                <a:lnTo>
                  <a:pt x="12382" y="7373"/>
                </a:lnTo>
                <a:lnTo>
                  <a:pt x="12458" y="7144"/>
                </a:lnTo>
                <a:lnTo>
                  <a:pt x="12509" y="6916"/>
                </a:lnTo>
                <a:lnTo>
                  <a:pt x="12534" y="6661"/>
                </a:lnTo>
                <a:lnTo>
                  <a:pt x="12560" y="6153"/>
                </a:lnTo>
                <a:lnTo>
                  <a:pt x="12509" y="5670"/>
                </a:lnTo>
                <a:lnTo>
                  <a:pt x="12458" y="5136"/>
                </a:lnTo>
                <a:lnTo>
                  <a:pt x="12382" y="4627"/>
                </a:lnTo>
                <a:lnTo>
                  <a:pt x="12280" y="4093"/>
                </a:lnTo>
                <a:lnTo>
                  <a:pt x="12229" y="3585"/>
                </a:lnTo>
                <a:lnTo>
                  <a:pt x="12179" y="3051"/>
                </a:lnTo>
                <a:lnTo>
                  <a:pt x="12204" y="2542"/>
                </a:lnTo>
                <a:lnTo>
                  <a:pt x="12229" y="2288"/>
                </a:lnTo>
                <a:lnTo>
                  <a:pt x="12255" y="2034"/>
                </a:lnTo>
                <a:lnTo>
                  <a:pt x="12331" y="1780"/>
                </a:lnTo>
                <a:lnTo>
                  <a:pt x="12407" y="1525"/>
                </a:lnTo>
                <a:lnTo>
                  <a:pt x="12509" y="1297"/>
                </a:lnTo>
                <a:lnTo>
                  <a:pt x="12662" y="1042"/>
                </a:lnTo>
                <a:lnTo>
                  <a:pt x="12814" y="814"/>
                </a:lnTo>
                <a:lnTo>
                  <a:pt x="12992" y="585"/>
                </a:lnTo>
                <a:close/>
                <a:moveTo>
                  <a:pt x="7500" y="10043"/>
                </a:moveTo>
                <a:lnTo>
                  <a:pt x="8136" y="10144"/>
                </a:lnTo>
                <a:lnTo>
                  <a:pt x="8772" y="10221"/>
                </a:lnTo>
                <a:lnTo>
                  <a:pt x="8721" y="10424"/>
                </a:lnTo>
                <a:lnTo>
                  <a:pt x="8644" y="10602"/>
                </a:lnTo>
                <a:lnTo>
                  <a:pt x="8568" y="10805"/>
                </a:lnTo>
                <a:lnTo>
                  <a:pt x="8441" y="10983"/>
                </a:lnTo>
                <a:lnTo>
                  <a:pt x="7500" y="10043"/>
                </a:lnTo>
                <a:close/>
                <a:moveTo>
                  <a:pt x="6382" y="9890"/>
                </a:moveTo>
                <a:lnTo>
                  <a:pt x="6712" y="9916"/>
                </a:lnTo>
                <a:lnTo>
                  <a:pt x="8136" y="11365"/>
                </a:lnTo>
                <a:lnTo>
                  <a:pt x="7983" y="11517"/>
                </a:lnTo>
                <a:lnTo>
                  <a:pt x="7805" y="11645"/>
                </a:lnTo>
                <a:lnTo>
                  <a:pt x="7627" y="11772"/>
                </a:lnTo>
                <a:lnTo>
                  <a:pt x="7424" y="11873"/>
                </a:lnTo>
                <a:lnTo>
                  <a:pt x="5492" y="9941"/>
                </a:lnTo>
                <a:lnTo>
                  <a:pt x="5771" y="9890"/>
                </a:lnTo>
                <a:close/>
                <a:moveTo>
                  <a:pt x="3915" y="11009"/>
                </a:moveTo>
                <a:lnTo>
                  <a:pt x="4856" y="11950"/>
                </a:lnTo>
                <a:lnTo>
                  <a:pt x="4856" y="11950"/>
                </a:lnTo>
                <a:lnTo>
                  <a:pt x="4246" y="11848"/>
                </a:lnTo>
                <a:lnTo>
                  <a:pt x="3610" y="11746"/>
                </a:lnTo>
                <a:lnTo>
                  <a:pt x="3661" y="11568"/>
                </a:lnTo>
                <a:lnTo>
                  <a:pt x="3737" y="11365"/>
                </a:lnTo>
                <a:lnTo>
                  <a:pt x="3814" y="11187"/>
                </a:lnTo>
                <a:lnTo>
                  <a:pt x="3915" y="11009"/>
                </a:lnTo>
                <a:close/>
                <a:moveTo>
                  <a:pt x="4958" y="10094"/>
                </a:moveTo>
                <a:lnTo>
                  <a:pt x="6890" y="12026"/>
                </a:lnTo>
                <a:lnTo>
                  <a:pt x="6610" y="12077"/>
                </a:lnTo>
                <a:lnTo>
                  <a:pt x="6305" y="12102"/>
                </a:lnTo>
                <a:lnTo>
                  <a:pt x="6000" y="12077"/>
                </a:lnTo>
                <a:lnTo>
                  <a:pt x="5670" y="12051"/>
                </a:lnTo>
                <a:lnTo>
                  <a:pt x="4246" y="10628"/>
                </a:lnTo>
                <a:lnTo>
                  <a:pt x="4399" y="10475"/>
                </a:lnTo>
                <a:lnTo>
                  <a:pt x="4576" y="10322"/>
                </a:lnTo>
                <a:lnTo>
                  <a:pt x="4754" y="10195"/>
                </a:lnTo>
                <a:lnTo>
                  <a:pt x="4958" y="10094"/>
                </a:lnTo>
                <a:close/>
                <a:moveTo>
                  <a:pt x="2136" y="12255"/>
                </a:moveTo>
                <a:lnTo>
                  <a:pt x="2136" y="12687"/>
                </a:lnTo>
                <a:lnTo>
                  <a:pt x="1805" y="12789"/>
                </a:lnTo>
                <a:lnTo>
                  <a:pt x="1475" y="12916"/>
                </a:lnTo>
                <a:lnTo>
                  <a:pt x="1144" y="13094"/>
                </a:lnTo>
                <a:lnTo>
                  <a:pt x="864" y="13323"/>
                </a:lnTo>
                <a:lnTo>
                  <a:pt x="559" y="13017"/>
                </a:lnTo>
                <a:lnTo>
                  <a:pt x="915" y="12738"/>
                </a:lnTo>
                <a:lnTo>
                  <a:pt x="1093" y="12636"/>
                </a:lnTo>
                <a:lnTo>
                  <a:pt x="1297" y="12534"/>
                </a:lnTo>
                <a:lnTo>
                  <a:pt x="1500" y="12433"/>
                </a:lnTo>
                <a:lnTo>
                  <a:pt x="1703" y="12382"/>
                </a:lnTo>
                <a:lnTo>
                  <a:pt x="2136" y="12255"/>
                </a:lnTo>
                <a:close/>
                <a:moveTo>
                  <a:pt x="12992" y="0"/>
                </a:moveTo>
                <a:lnTo>
                  <a:pt x="12890" y="25"/>
                </a:lnTo>
                <a:lnTo>
                  <a:pt x="12789" y="102"/>
                </a:lnTo>
                <a:lnTo>
                  <a:pt x="12585" y="331"/>
                </a:lnTo>
                <a:lnTo>
                  <a:pt x="12382" y="559"/>
                </a:lnTo>
                <a:lnTo>
                  <a:pt x="12229" y="814"/>
                </a:lnTo>
                <a:lnTo>
                  <a:pt x="12102" y="1068"/>
                </a:lnTo>
                <a:lnTo>
                  <a:pt x="11975" y="1348"/>
                </a:lnTo>
                <a:lnTo>
                  <a:pt x="11873" y="1627"/>
                </a:lnTo>
                <a:lnTo>
                  <a:pt x="11797" y="1907"/>
                </a:lnTo>
                <a:lnTo>
                  <a:pt x="11746" y="2212"/>
                </a:lnTo>
                <a:lnTo>
                  <a:pt x="11416" y="2263"/>
                </a:lnTo>
                <a:lnTo>
                  <a:pt x="11085" y="2364"/>
                </a:lnTo>
                <a:lnTo>
                  <a:pt x="10780" y="2466"/>
                </a:lnTo>
                <a:lnTo>
                  <a:pt x="10475" y="2619"/>
                </a:lnTo>
                <a:lnTo>
                  <a:pt x="10399" y="2670"/>
                </a:lnTo>
                <a:lnTo>
                  <a:pt x="10373" y="2771"/>
                </a:lnTo>
                <a:lnTo>
                  <a:pt x="10348" y="2848"/>
                </a:lnTo>
                <a:lnTo>
                  <a:pt x="10399" y="2949"/>
                </a:lnTo>
                <a:lnTo>
                  <a:pt x="10450" y="3026"/>
                </a:lnTo>
                <a:lnTo>
                  <a:pt x="10526" y="3051"/>
                </a:lnTo>
                <a:lnTo>
                  <a:pt x="10628" y="3076"/>
                </a:lnTo>
                <a:lnTo>
                  <a:pt x="10704" y="3051"/>
                </a:lnTo>
                <a:lnTo>
                  <a:pt x="10958" y="2924"/>
                </a:lnTo>
                <a:lnTo>
                  <a:pt x="11187" y="2848"/>
                </a:lnTo>
                <a:lnTo>
                  <a:pt x="11441" y="2771"/>
                </a:lnTo>
                <a:lnTo>
                  <a:pt x="11695" y="2695"/>
                </a:lnTo>
                <a:lnTo>
                  <a:pt x="11695" y="3127"/>
                </a:lnTo>
                <a:lnTo>
                  <a:pt x="11492" y="3178"/>
                </a:lnTo>
                <a:lnTo>
                  <a:pt x="11289" y="3254"/>
                </a:lnTo>
                <a:lnTo>
                  <a:pt x="11111" y="3331"/>
                </a:lnTo>
                <a:lnTo>
                  <a:pt x="10907" y="3407"/>
                </a:lnTo>
                <a:lnTo>
                  <a:pt x="10729" y="3534"/>
                </a:lnTo>
                <a:lnTo>
                  <a:pt x="10577" y="3636"/>
                </a:lnTo>
                <a:lnTo>
                  <a:pt x="10246" y="3915"/>
                </a:lnTo>
                <a:lnTo>
                  <a:pt x="10043" y="4144"/>
                </a:lnTo>
                <a:lnTo>
                  <a:pt x="9865" y="4373"/>
                </a:lnTo>
                <a:lnTo>
                  <a:pt x="9738" y="4602"/>
                </a:lnTo>
                <a:lnTo>
                  <a:pt x="9611" y="4831"/>
                </a:lnTo>
                <a:lnTo>
                  <a:pt x="9534" y="5060"/>
                </a:lnTo>
                <a:lnTo>
                  <a:pt x="9458" y="5314"/>
                </a:lnTo>
                <a:lnTo>
                  <a:pt x="9433" y="5568"/>
                </a:lnTo>
                <a:lnTo>
                  <a:pt x="9407" y="5797"/>
                </a:lnTo>
                <a:lnTo>
                  <a:pt x="9382" y="6305"/>
                </a:lnTo>
                <a:lnTo>
                  <a:pt x="9433" y="6839"/>
                </a:lnTo>
                <a:lnTo>
                  <a:pt x="9509" y="7373"/>
                </a:lnTo>
                <a:lnTo>
                  <a:pt x="9585" y="7907"/>
                </a:lnTo>
                <a:lnTo>
                  <a:pt x="9661" y="8441"/>
                </a:lnTo>
                <a:lnTo>
                  <a:pt x="9738" y="8975"/>
                </a:lnTo>
                <a:lnTo>
                  <a:pt x="9763" y="9509"/>
                </a:lnTo>
                <a:lnTo>
                  <a:pt x="9738" y="9763"/>
                </a:lnTo>
                <a:lnTo>
                  <a:pt x="9738" y="10017"/>
                </a:lnTo>
                <a:lnTo>
                  <a:pt x="9687" y="10272"/>
                </a:lnTo>
                <a:lnTo>
                  <a:pt x="9636" y="10551"/>
                </a:lnTo>
                <a:lnTo>
                  <a:pt x="9560" y="10805"/>
                </a:lnTo>
                <a:lnTo>
                  <a:pt x="9458" y="11034"/>
                </a:lnTo>
                <a:lnTo>
                  <a:pt x="9331" y="11289"/>
                </a:lnTo>
                <a:lnTo>
                  <a:pt x="9178" y="11543"/>
                </a:lnTo>
                <a:lnTo>
                  <a:pt x="9000" y="11772"/>
                </a:lnTo>
                <a:lnTo>
                  <a:pt x="8772" y="12026"/>
                </a:lnTo>
                <a:lnTo>
                  <a:pt x="8466" y="12280"/>
                </a:lnTo>
                <a:lnTo>
                  <a:pt x="8161" y="12509"/>
                </a:lnTo>
                <a:lnTo>
                  <a:pt x="7856" y="12662"/>
                </a:lnTo>
                <a:lnTo>
                  <a:pt x="7551" y="12814"/>
                </a:lnTo>
                <a:lnTo>
                  <a:pt x="7221" y="12890"/>
                </a:lnTo>
                <a:lnTo>
                  <a:pt x="6890" y="12967"/>
                </a:lnTo>
                <a:lnTo>
                  <a:pt x="6560" y="12992"/>
                </a:lnTo>
                <a:lnTo>
                  <a:pt x="5899" y="12992"/>
                </a:lnTo>
                <a:lnTo>
                  <a:pt x="5543" y="12941"/>
                </a:lnTo>
                <a:lnTo>
                  <a:pt x="4882" y="12865"/>
                </a:lnTo>
                <a:lnTo>
                  <a:pt x="4195" y="12763"/>
                </a:lnTo>
                <a:lnTo>
                  <a:pt x="3534" y="12662"/>
                </a:lnTo>
                <a:lnTo>
                  <a:pt x="3534" y="12229"/>
                </a:lnTo>
                <a:lnTo>
                  <a:pt x="4195" y="12331"/>
                </a:lnTo>
                <a:lnTo>
                  <a:pt x="4856" y="12433"/>
                </a:lnTo>
                <a:lnTo>
                  <a:pt x="5517" y="12534"/>
                </a:lnTo>
                <a:lnTo>
                  <a:pt x="5822" y="12560"/>
                </a:lnTo>
                <a:lnTo>
                  <a:pt x="6458" y="12560"/>
                </a:lnTo>
                <a:lnTo>
                  <a:pt x="6763" y="12534"/>
                </a:lnTo>
                <a:lnTo>
                  <a:pt x="7068" y="12509"/>
                </a:lnTo>
                <a:lnTo>
                  <a:pt x="7348" y="12407"/>
                </a:lnTo>
                <a:lnTo>
                  <a:pt x="7653" y="12306"/>
                </a:lnTo>
                <a:lnTo>
                  <a:pt x="7933" y="12153"/>
                </a:lnTo>
                <a:lnTo>
                  <a:pt x="8212" y="11950"/>
                </a:lnTo>
                <a:lnTo>
                  <a:pt x="8466" y="11721"/>
                </a:lnTo>
                <a:lnTo>
                  <a:pt x="8670" y="11492"/>
                </a:lnTo>
                <a:lnTo>
                  <a:pt x="8848" y="11289"/>
                </a:lnTo>
                <a:lnTo>
                  <a:pt x="8975" y="11060"/>
                </a:lnTo>
                <a:lnTo>
                  <a:pt x="9077" y="10831"/>
                </a:lnTo>
                <a:lnTo>
                  <a:pt x="9178" y="10577"/>
                </a:lnTo>
                <a:lnTo>
                  <a:pt x="9255" y="10348"/>
                </a:lnTo>
                <a:lnTo>
                  <a:pt x="9280" y="10094"/>
                </a:lnTo>
                <a:lnTo>
                  <a:pt x="9305" y="9865"/>
                </a:lnTo>
                <a:lnTo>
                  <a:pt x="9331" y="9356"/>
                </a:lnTo>
                <a:lnTo>
                  <a:pt x="9305" y="8848"/>
                </a:lnTo>
                <a:lnTo>
                  <a:pt x="9229" y="8314"/>
                </a:lnTo>
                <a:lnTo>
                  <a:pt x="9153" y="7805"/>
                </a:lnTo>
                <a:lnTo>
                  <a:pt x="9051" y="7271"/>
                </a:lnTo>
                <a:lnTo>
                  <a:pt x="9000" y="6738"/>
                </a:lnTo>
                <a:lnTo>
                  <a:pt x="8950" y="6229"/>
                </a:lnTo>
                <a:lnTo>
                  <a:pt x="8975" y="5695"/>
                </a:lnTo>
                <a:lnTo>
                  <a:pt x="9000" y="5441"/>
                </a:lnTo>
                <a:lnTo>
                  <a:pt x="9051" y="5187"/>
                </a:lnTo>
                <a:lnTo>
                  <a:pt x="9128" y="4932"/>
                </a:lnTo>
                <a:lnTo>
                  <a:pt x="9229" y="4678"/>
                </a:lnTo>
                <a:lnTo>
                  <a:pt x="9331" y="4449"/>
                </a:lnTo>
                <a:lnTo>
                  <a:pt x="9483" y="4195"/>
                </a:lnTo>
                <a:lnTo>
                  <a:pt x="9636" y="3966"/>
                </a:lnTo>
                <a:lnTo>
                  <a:pt x="9839" y="3712"/>
                </a:lnTo>
                <a:lnTo>
                  <a:pt x="9890" y="3636"/>
                </a:lnTo>
                <a:lnTo>
                  <a:pt x="9916" y="3559"/>
                </a:lnTo>
                <a:lnTo>
                  <a:pt x="9890" y="3458"/>
                </a:lnTo>
                <a:lnTo>
                  <a:pt x="9839" y="3381"/>
                </a:lnTo>
                <a:lnTo>
                  <a:pt x="9763" y="3331"/>
                </a:lnTo>
                <a:lnTo>
                  <a:pt x="9661" y="3305"/>
                </a:lnTo>
                <a:lnTo>
                  <a:pt x="9585" y="3331"/>
                </a:lnTo>
                <a:lnTo>
                  <a:pt x="9483" y="3381"/>
                </a:lnTo>
                <a:lnTo>
                  <a:pt x="9280" y="3636"/>
                </a:lnTo>
                <a:lnTo>
                  <a:pt x="9102" y="3890"/>
                </a:lnTo>
                <a:lnTo>
                  <a:pt x="8924" y="4170"/>
                </a:lnTo>
                <a:lnTo>
                  <a:pt x="8797" y="4424"/>
                </a:lnTo>
                <a:lnTo>
                  <a:pt x="8695" y="4729"/>
                </a:lnTo>
                <a:lnTo>
                  <a:pt x="8594" y="5034"/>
                </a:lnTo>
                <a:lnTo>
                  <a:pt x="8543" y="5339"/>
                </a:lnTo>
                <a:lnTo>
                  <a:pt x="8492" y="5670"/>
                </a:lnTo>
                <a:lnTo>
                  <a:pt x="8466" y="6077"/>
                </a:lnTo>
                <a:lnTo>
                  <a:pt x="8492" y="6483"/>
                </a:lnTo>
                <a:lnTo>
                  <a:pt x="8517" y="6890"/>
                </a:lnTo>
                <a:lnTo>
                  <a:pt x="8568" y="7271"/>
                </a:lnTo>
                <a:lnTo>
                  <a:pt x="8695" y="8060"/>
                </a:lnTo>
                <a:lnTo>
                  <a:pt x="8797" y="8822"/>
                </a:lnTo>
                <a:lnTo>
                  <a:pt x="7907" y="8695"/>
                </a:lnTo>
                <a:lnTo>
                  <a:pt x="6966" y="8543"/>
                </a:lnTo>
                <a:lnTo>
                  <a:pt x="6458" y="8517"/>
                </a:lnTo>
                <a:lnTo>
                  <a:pt x="5975" y="8492"/>
                </a:lnTo>
                <a:lnTo>
                  <a:pt x="5466" y="8543"/>
                </a:lnTo>
                <a:lnTo>
                  <a:pt x="5212" y="8568"/>
                </a:lnTo>
                <a:lnTo>
                  <a:pt x="4958" y="8619"/>
                </a:lnTo>
                <a:lnTo>
                  <a:pt x="4729" y="8695"/>
                </a:lnTo>
                <a:lnTo>
                  <a:pt x="4475" y="8797"/>
                </a:lnTo>
                <a:lnTo>
                  <a:pt x="4221" y="8899"/>
                </a:lnTo>
                <a:lnTo>
                  <a:pt x="3992" y="9051"/>
                </a:lnTo>
                <a:lnTo>
                  <a:pt x="3915" y="9102"/>
                </a:lnTo>
                <a:lnTo>
                  <a:pt x="3890" y="9204"/>
                </a:lnTo>
                <a:lnTo>
                  <a:pt x="3865" y="9280"/>
                </a:lnTo>
                <a:lnTo>
                  <a:pt x="3915" y="9382"/>
                </a:lnTo>
                <a:lnTo>
                  <a:pt x="3966" y="9458"/>
                </a:lnTo>
                <a:lnTo>
                  <a:pt x="4068" y="9483"/>
                </a:lnTo>
                <a:lnTo>
                  <a:pt x="4144" y="9483"/>
                </a:lnTo>
                <a:lnTo>
                  <a:pt x="4246" y="9458"/>
                </a:lnTo>
                <a:lnTo>
                  <a:pt x="4500" y="9305"/>
                </a:lnTo>
                <a:lnTo>
                  <a:pt x="4780" y="9204"/>
                </a:lnTo>
                <a:lnTo>
                  <a:pt x="5060" y="9102"/>
                </a:lnTo>
                <a:lnTo>
                  <a:pt x="5339" y="9051"/>
                </a:lnTo>
                <a:lnTo>
                  <a:pt x="5644" y="9000"/>
                </a:lnTo>
                <a:lnTo>
                  <a:pt x="5924" y="8975"/>
                </a:lnTo>
                <a:lnTo>
                  <a:pt x="6204" y="8975"/>
                </a:lnTo>
                <a:lnTo>
                  <a:pt x="6509" y="9000"/>
                </a:lnTo>
                <a:lnTo>
                  <a:pt x="7094" y="9051"/>
                </a:lnTo>
                <a:lnTo>
                  <a:pt x="7678" y="9153"/>
                </a:lnTo>
                <a:lnTo>
                  <a:pt x="8263" y="9229"/>
                </a:lnTo>
                <a:lnTo>
                  <a:pt x="8848" y="9305"/>
                </a:lnTo>
                <a:lnTo>
                  <a:pt x="8848" y="9738"/>
                </a:lnTo>
                <a:lnTo>
                  <a:pt x="8187" y="9661"/>
                </a:lnTo>
                <a:lnTo>
                  <a:pt x="7526" y="9534"/>
                </a:lnTo>
                <a:lnTo>
                  <a:pt x="6865" y="9458"/>
                </a:lnTo>
                <a:lnTo>
                  <a:pt x="6560" y="9433"/>
                </a:lnTo>
                <a:lnTo>
                  <a:pt x="6229" y="9407"/>
                </a:lnTo>
                <a:lnTo>
                  <a:pt x="5924" y="9407"/>
                </a:lnTo>
                <a:lnTo>
                  <a:pt x="5619" y="9433"/>
                </a:lnTo>
                <a:lnTo>
                  <a:pt x="5314" y="9483"/>
                </a:lnTo>
                <a:lnTo>
                  <a:pt x="5034" y="9560"/>
                </a:lnTo>
                <a:lnTo>
                  <a:pt x="4729" y="9687"/>
                </a:lnTo>
                <a:lnTo>
                  <a:pt x="4449" y="9839"/>
                </a:lnTo>
                <a:lnTo>
                  <a:pt x="4170" y="10017"/>
                </a:lnTo>
                <a:lnTo>
                  <a:pt x="3915" y="10272"/>
                </a:lnTo>
                <a:lnTo>
                  <a:pt x="3636" y="10577"/>
                </a:lnTo>
                <a:lnTo>
                  <a:pt x="3432" y="10882"/>
                </a:lnTo>
                <a:lnTo>
                  <a:pt x="3280" y="11212"/>
                </a:lnTo>
                <a:lnTo>
                  <a:pt x="3153" y="11543"/>
                </a:lnTo>
                <a:lnTo>
                  <a:pt x="3102" y="11873"/>
                </a:lnTo>
                <a:lnTo>
                  <a:pt x="3051" y="12204"/>
                </a:lnTo>
                <a:lnTo>
                  <a:pt x="3051" y="12560"/>
                </a:lnTo>
                <a:lnTo>
                  <a:pt x="3076" y="12916"/>
                </a:lnTo>
                <a:lnTo>
                  <a:pt x="3153" y="13653"/>
                </a:lnTo>
                <a:lnTo>
                  <a:pt x="3280" y="14390"/>
                </a:lnTo>
                <a:lnTo>
                  <a:pt x="3382" y="15128"/>
                </a:lnTo>
                <a:lnTo>
                  <a:pt x="3407" y="15509"/>
                </a:lnTo>
                <a:lnTo>
                  <a:pt x="3407" y="15865"/>
                </a:lnTo>
                <a:lnTo>
                  <a:pt x="2975" y="15433"/>
                </a:lnTo>
                <a:lnTo>
                  <a:pt x="2898" y="14772"/>
                </a:lnTo>
                <a:lnTo>
                  <a:pt x="2797" y="14111"/>
                </a:lnTo>
                <a:lnTo>
                  <a:pt x="2695" y="13424"/>
                </a:lnTo>
                <a:lnTo>
                  <a:pt x="2644" y="12738"/>
                </a:lnTo>
                <a:lnTo>
                  <a:pt x="2619" y="12407"/>
                </a:lnTo>
                <a:lnTo>
                  <a:pt x="2644" y="12077"/>
                </a:lnTo>
                <a:lnTo>
                  <a:pt x="2670" y="11746"/>
                </a:lnTo>
                <a:lnTo>
                  <a:pt x="2746" y="11416"/>
                </a:lnTo>
                <a:lnTo>
                  <a:pt x="2848" y="11085"/>
                </a:lnTo>
                <a:lnTo>
                  <a:pt x="3000" y="10780"/>
                </a:lnTo>
                <a:lnTo>
                  <a:pt x="3204" y="10450"/>
                </a:lnTo>
                <a:lnTo>
                  <a:pt x="3432" y="10144"/>
                </a:lnTo>
                <a:lnTo>
                  <a:pt x="3483" y="10068"/>
                </a:lnTo>
                <a:lnTo>
                  <a:pt x="3483" y="9966"/>
                </a:lnTo>
                <a:lnTo>
                  <a:pt x="3458" y="9890"/>
                </a:lnTo>
                <a:lnTo>
                  <a:pt x="3407" y="9814"/>
                </a:lnTo>
                <a:lnTo>
                  <a:pt x="3331" y="9763"/>
                </a:lnTo>
                <a:lnTo>
                  <a:pt x="3229" y="9738"/>
                </a:lnTo>
                <a:lnTo>
                  <a:pt x="3127" y="9763"/>
                </a:lnTo>
                <a:lnTo>
                  <a:pt x="3051" y="9839"/>
                </a:lnTo>
                <a:lnTo>
                  <a:pt x="2873" y="10068"/>
                </a:lnTo>
                <a:lnTo>
                  <a:pt x="2720" y="10297"/>
                </a:lnTo>
                <a:lnTo>
                  <a:pt x="2568" y="10551"/>
                </a:lnTo>
                <a:lnTo>
                  <a:pt x="2466" y="10780"/>
                </a:lnTo>
                <a:lnTo>
                  <a:pt x="2365" y="11034"/>
                </a:lnTo>
                <a:lnTo>
                  <a:pt x="2288" y="11263"/>
                </a:lnTo>
                <a:lnTo>
                  <a:pt x="2237" y="11517"/>
                </a:lnTo>
                <a:lnTo>
                  <a:pt x="2187" y="11772"/>
                </a:lnTo>
                <a:lnTo>
                  <a:pt x="1881" y="11822"/>
                </a:lnTo>
                <a:lnTo>
                  <a:pt x="1602" y="11899"/>
                </a:lnTo>
                <a:lnTo>
                  <a:pt x="1322" y="12000"/>
                </a:lnTo>
                <a:lnTo>
                  <a:pt x="1042" y="12102"/>
                </a:lnTo>
                <a:lnTo>
                  <a:pt x="788" y="12255"/>
                </a:lnTo>
                <a:lnTo>
                  <a:pt x="534" y="12407"/>
                </a:lnTo>
                <a:lnTo>
                  <a:pt x="305" y="12585"/>
                </a:lnTo>
                <a:lnTo>
                  <a:pt x="76" y="12789"/>
                </a:lnTo>
                <a:lnTo>
                  <a:pt x="25" y="12890"/>
                </a:lnTo>
                <a:lnTo>
                  <a:pt x="0" y="13017"/>
                </a:lnTo>
                <a:lnTo>
                  <a:pt x="25" y="13119"/>
                </a:lnTo>
                <a:lnTo>
                  <a:pt x="76" y="13221"/>
                </a:lnTo>
                <a:lnTo>
                  <a:pt x="636" y="13780"/>
                </a:lnTo>
                <a:lnTo>
                  <a:pt x="737" y="13856"/>
                </a:lnTo>
                <a:lnTo>
                  <a:pt x="864" y="13882"/>
                </a:lnTo>
                <a:lnTo>
                  <a:pt x="966" y="13856"/>
                </a:lnTo>
                <a:lnTo>
                  <a:pt x="1068" y="13780"/>
                </a:lnTo>
                <a:lnTo>
                  <a:pt x="1322" y="13577"/>
                </a:lnTo>
                <a:lnTo>
                  <a:pt x="1576" y="13399"/>
                </a:lnTo>
                <a:lnTo>
                  <a:pt x="1881" y="13272"/>
                </a:lnTo>
                <a:lnTo>
                  <a:pt x="2187" y="13170"/>
                </a:lnTo>
                <a:lnTo>
                  <a:pt x="2263" y="13780"/>
                </a:lnTo>
                <a:lnTo>
                  <a:pt x="2365" y="14390"/>
                </a:lnTo>
                <a:lnTo>
                  <a:pt x="2441" y="14975"/>
                </a:lnTo>
                <a:lnTo>
                  <a:pt x="2492" y="15534"/>
                </a:lnTo>
                <a:lnTo>
                  <a:pt x="2517" y="15636"/>
                </a:lnTo>
                <a:lnTo>
                  <a:pt x="2593" y="15738"/>
                </a:lnTo>
                <a:lnTo>
                  <a:pt x="3382" y="16526"/>
                </a:lnTo>
                <a:lnTo>
                  <a:pt x="3432" y="16577"/>
                </a:lnTo>
                <a:lnTo>
                  <a:pt x="3509" y="16602"/>
                </a:lnTo>
                <a:lnTo>
                  <a:pt x="3610" y="16602"/>
                </a:lnTo>
                <a:lnTo>
                  <a:pt x="3687" y="16577"/>
                </a:lnTo>
                <a:lnTo>
                  <a:pt x="3763" y="16551"/>
                </a:lnTo>
                <a:lnTo>
                  <a:pt x="3814" y="16501"/>
                </a:lnTo>
                <a:lnTo>
                  <a:pt x="3865" y="16424"/>
                </a:lnTo>
                <a:lnTo>
                  <a:pt x="3890" y="16323"/>
                </a:lnTo>
                <a:lnTo>
                  <a:pt x="3915" y="15941"/>
                </a:lnTo>
                <a:lnTo>
                  <a:pt x="3890" y="15534"/>
                </a:lnTo>
                <a:lnTo>
                  <a:pt x="3865" y="15128"/>
                </a:lnTo>
                <a:lnTo>
                  <a:pt x="3814" y="14721"/>
                </a:lnTo>
                <a:lnTo>
                  <a:pt x="3687" y="13933"/>
                </a:lnTo>
                <a:lnTo>
                  <a:pt x="3585" y="13170"/>
                </a:lnTo>
                <a:lnTo>
                  <a:pt x="4348" y="13272"/>
                </a:lnTo>
                <a:lnTo>
                  <a:pt x="5161" y="13399"/>
                </a:lnTo>
                <a:lnTo>
                  <a:pt x="5543" y="13450"/>
                </a:lnTo>
                <a:lnTo>
                  <a:pt x="5949" y="13475"/>
                </a:lnTo>
                <a:lnTo>
                  <a:pt x="6356" y="13475"/>
                </a:lnTo>
                <a:lnTo>
                  <a:pt x="6788" y="13450"/>
                </a:lnTo>
                <a:lnTo>
                  <a:pt x="7119" y="13399"/>
                </a:lnTo>
                <a:lnTo>
                  <a:pt x="7449" y="13348"/>
                </a:lnTo>
                <a:lnTo>
                  <a:pt x="7755" y="13246"/>
                </a:lnTo>
                <a:lnTo>
                  <a:pt x="8060" y="13119"/>
                </a:lnTo>
                <a:lnTo>
                  <a:pt x="8339" y="12967"/>
                </a:lnTo>
                <a:lnTo>
                  <a:pt x="8619" y="12789"/>
                </a:lnTo>
                <a:lnTo>
                  <a:pt x="8873" y="12585"/>
                </a:lnTo>
                <a:lnTo>
                  <a:pt x="9128" y="12356"/>
                </a:lnTo>
                <a:lnTo>
                  <a:pt x="9331" y="12128"/>
                </a:lnTo>
                <a:lnTo>
                  <a:pt x="9509" y="11899"/>
                </a:lnTo>
                <a:lnTo>
                  <a:pt x="9687" y="11645"/>
                </a:lnTo>
                <a:lnTo>
                  <a:pt x="9839" y="11365"/>
                </a:lnTo>
                <a:lnTo>
                  <a:pt x="9967" y="11111"/>
                </a:lnTo>
                <a:lnTo>
                  <a:pt x="10068" y="10805"/>
                </a:lnTo>
                <a:lnTo>
                  <a:pt x="10145" y="10526"/>
                </a:lnTo>
                <a:lnTo>
                  <a:pt x="10195" y="10221"/>
                </a:lnTo>
                <a:lnTo>
                  <a:pt x="10500" y="10144"/>
                </a:lnTo>
                <a:lnTo>
                  <a:pt x="10806" y="10068"/>
                </a:lnTo>
                <a:lnTo>
                  <a:pt x="11085" y="9966"/>
                </a:lnTo>
                <a:lnTo>
                  <a:pt x="11365" y="9865"/>
                </a:lnTo>
                <a:lnTo>
                  <a:pt x="11619" y="9712"/>
                </a:lnTo>
                <a:lnTo>
                  <a:pt x="11873" y="9534"/>
                </a:lnTo>
                <a:lnTo>
                  <a:pt x="12102" y="9356"/>
                </a:lnTo>
                <a:lnTo>
                  <a:pt x="12331" y="9127"/>
                </a:lnTo>
                <a:lnTo>
                  <a:pt x="12560" y="8899"/>
                </a:lnTo>
                <a:lnTo>
                  <a:pt x="12763" y="8619"/>
                </a:lnTo>
                <a:lnTo>
                  <a:pt x="12941" y="8365"/>
                </a:lnTo>
                <a:lnTo>
                  <a:pt x="13094" y="8060"/>
                </a:lnTo>
                <a:lnTo>
                  <a:pt x="13221" y="7780"/>
                </a:lnTo>
                <a:lnTo>
                  <a:pt x="13323" y="7475"/>
                </a:lnTo>
                <a:lnTo>
                  <a:pt x="13399" y="7144"/>
                </a:lnTo>
                <a:lnTo>
                  <a:pt x="13424" y="6788"/>
                </a:lnTo>
                <a:lnTo>
                  <a:pt x="13450" y="6382"/>
                </a:lnTo>
                <a:lnTo>
                  <a:pt x="13450" y="5975"/>
                </a:lnTo>
                <a:lnTo>
                  <a:pt x="13424" y="5568"/>
                </a:lnTo>
                <a:lnTo>
                  <a:pt x="13373" y="5161"/>
                </a:lnTo>
                <a:lnTo>
                  <a:pt x="13246" y="4373"/>
                </a:lnTo>
                <a:lnTo>
                  <a:pt x="13145" y="3610"/>
                </a:lnTo>
                <a:lnTo>
                  <a:pt x="13907" y="3712"/>
                </a:lnTo>
                <a:lnTo>
                  <a:pt x="14696" y="3839"/>
                </a:lnTo>
                <a:lnTo>
                  <a:pt x="15102" y="3890"/>
                </a:lnTo>
                <a:lnTo>
                  <a:pt x="15509" y="3915"/>
                </a:lnTo>
                <a:lnTo>
                  <a:pt x="15916" y="3915"/>
                </a:lnTo>
                <a:lnTo>
                  <a:pt x="16323" y="3890"/>
                </a:lnTo>
                <a:lnTo>
                  <a:pt x="16399" y="3890"/>
                </a:lnTo>
                <a:lnTo>
                  <a:pt x="16475" y="3839"/>
                </a:lnTo>
                <a:lnTo>
                  <a:pt x="16526" y="3788"/>
                </a:lnTo>
                <a:lnTo>
                  <a:pt x="16577" y="3712"/>
                </a:lnTo>
                <a:lnTo>
                  <a:pt x="16577" y="3610"/>
                </a:lnTo>
                <a:lnTo>
                  <a:pt x="16577" y="3534"/>
                </a:lnTo>
                <a:lnTo>
                  <a:pt x="16552" y="3458"/>
                </a:lnTo>
                <a:lnTo>
                  <a:pt x="16501" y="3381"/>
                </a:lnTo>
                <a:lnTo>
                  <a:pt x="15713" y="2593"/>
                </a:lnTo>
                <a:lnTo>
                  <a:pt x="15611" y="2542"/>
                </a:lnTo>
                <a:lnTo>
                  <a:pt x="15509" y="2517"/>
                </a:lnTo>
                <a:lnTo>
                  <a:pt x="14950" y="2466"/>
                </a:lnTo>
                <a:lnTo>
                  <a:pt x="14365" y="2364"/>
                </a:lnTo>
                <a:lnTo>
                  <a:pt x="13780" y="2288"/>
                </a:lnTo>
                <a:lnTo>
                  <a:pt x="13170" y="2212"/>
                </a:lnTo>
                <a:lnTo>
                  <a:pt x="13246" y="1907"/>
                </a:lnTo>
                <a:lnTo>
                  <a:pt x="13373" y="1627"/>
                </a:lnTo>
                <a:lnTo>
                  <a:pt x="13551" y="1348"/>
                </a:lnTo>
                <a:lnTo>
                  <a:pt x="13780" y="1093"/>
                </a:lnTo>
                <a:lnTo>
                  <a:pt x="13831" y="992"/>
                </a:lnTo>
                <a:lnTo>
                  <a:pt x="13857" y="864"/>
                </a:lnTo>
                <a:lnTo>
                  <a:pt x="13831" y="763"/>
                </a:lnTo>
                <a:lnTo>
                  <a:pt x="13780" y="661"/>
                </a:lnTo>
                <a:lnTo>
                  <a:pt x="13196" y="102"/>
                </a:lnTo>
                <a:lnTo>
                  <a:pt x="13094" y="25"/>
                </a:lnTo>
                <a:lnTo>
                  <a:pt x="12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id="{E48A4B82-1A03-4663-AE9A-8AB119C5E1B6}"/>
              </a:ext>
            </a:extLst>
          </p:cNvPr>
          <p:cNvSpPr/>
          <p:nvPr/>
        </p:nvSpPr>
        <p:spPr>
          <a:xfrm>
            <a:off x="257937" y="3957755"/>
            <a:ext cx="1038600" cy="1044900"/>
          </a:xfrm>
          <a:prstGeom prst="ellipse">
            <a:avLst/>
          </a:prstGeom>
          <a:gradFill>
            <a:gsLst>
              <a:gs pos="0">
                <a:schemeClr val="accent1"/>
              </a:gs>
              <a:gs pos="100000">
                <a:schemeClr val="lt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p37">
            <a:extLst>
              <a:ext uri="{FF2B5EF4-FFF2-40B4-BE49-F238E27FC236}">
                <a16:creationId xmlns:a16="http://schemas.microsoft.com/office/drawing/2014/main" id="{4EFDAF07-D463-4546-AF7E-C318BABE329D}"/>
              </a:ext>
            </a:extLst>
          </p:cNvPr>
          <p:cNvSpPr/>
          <p:nvPr/>
        </p:nvSpPr>
        <p:spPr>
          <a:xfrm>
            <a:off x="508611" y="4256921"/>
            <a:ext cx="537252" cy="446568"/>
          </a:xfrm>
          <a:custGeom>
            <a:avLst/>
            <a:gdLst/>
            <a:ahLst/>
            <a:cxnLst/>
            <a:rect l="l" t="t" r="r" b="b"/>
            <a:pathLst>
              <a:path w="16578" h="13730" extrusionOk="0">
                <a:moveTo>
                  <a:pt x="3509" y="483"/>
                </a:moveTo>
                <a:lnTo>
                  <a:pt x="3636" y="509"/>
                </a:lnTo>
                <a:lnTo>
                  <a:pt x="3738" y="585"/>
                </a:lnTo>
                <a:lnTo>
                  <a:pt x="3814" y="687"/>
                </a:lnTo>
                <a:lnTo>
                  <a:pt x="3839" y="814"/>
                </a:lnTo>
                <a:lnTo>
                  <a:pt x="3814" y="941"/>
                </a:lnTo>
                <a:lnTo>
                  <a:pt x="3738" y="1043"/>
                </a:lnTo>
                <a:lnTo>
                  <a:pt x="3636" y="1119"/>
                </a:lnTo>
                <a:lnTo>
                  <a:pt x="3509" y="1144"/>
                </a:lnTo>
                <a:lnTo>
                  <a:pt x="3382" y="1119"/>
                </a:lnTo>
                <a:lnTo>
                  <a:pt x="3280" y="1043"/>
                </a:lnTo>
                <a:lnTo>
                  <a:pt x="3204" y="941"/>
                </a:lnTo>
                <a:lnTo>
                  <a:pt x="3178" y="814"/>
                </a:lnTo>
                <a:lnTo>
                  <a:pt x="3204" y="687"/>
                </a:lnTo>
                <a:lnTo>
                  <a:pt x="3280" y="585"/>
                </a:lnTo>
                <a:lnTo>
                  <a:pt x="3382" y="509"/>
                </a:lnTo>
                <a:lnTo>
                  <a:pt x="3509" y="483"/>
                </a:lnTo>
                <a:close/>
                <a:moveTo>
                  <a:pt x="7933" y="483"/>
                </a:moveTo>
                <a:lnTo>
                  <a:pt x="8060" y="509"/>
                </a:lnTo>
                <a:lnTo>
                  <a:pt x="8162" y="585"/>
                </a:lnTo>
                <a:lnTo>
                  <a:pt x="8213" y="687"/>
                </a:lnTo>
                <a:lnTo>
                  <a:pt x="8238" y="814"/>
                </a:lnTo>
                <a:lnTo>
                  <a:pt x="8213" y="941"/>
                </a:lnTo>
                <a:lnTo>
                  <a:pt x="8162" y="1043"/>
                </a:lnTo>
                <a:lnTo>
                  <a:pt x="8060" y="1119"/>
                </a:lnTo>
                <a:lnTo>
                  <a:pt x="7933" y="1144"/>
                </a:lnTo>
                <a:lnTo>
                  <a:pt x="7806" y="1119"/>
                </a:lnTo>
                <a:lnTo>
                  <a:pt x="7679" y="1043"/>
                </a:lnTo>
                <a:lnTo>
                  <a:pt x="7628" y="941"/>
                </a:lnTo>
                <a:lnTo>
                  <a:pt x="7602" y="814"/>
                </a:lnTo>
                <a:lnTo>
                  <a:pt x="7628" y="687"/>
                </a:lnTo>
                <a:lnTo>
                  <a:pt x="7679" y="585"/>
                </a:lnTo>
                <a:lnTo>
                  <a:pt x="7806" y="509"/>
                </a:lnTo>
                <a:lnTo>
                  <a:pt x="7933" y="483"/>
                </a:lnTo>
                <a:close/>
                <a:moveTo>
                  <a:pt x="5848" y="4602"/>
                </a:moveTo>
                <a:lnTo>
                  <a:pt x="5950" y="4628"/>
                </a:lnTo>
                <a:lnTo>
                  <a:pt x="6051" y="4704"/>
                </a:lnTo>
                <a:lnTo>
                  <a:pt x="6153" y="4780"/>
                </a:lnTo>
                <a:lnTo>
                  <a:pt x="6229" y="4856"/>
                </a:lnTo>
                <a:lnTo>
                  <a:pt x="6280" y="4958"/>
                </a:lnTo>
                <a:lnTo>
                  <a:pt x="6306" y="5085"/>
                </a:lnTo>
                <a:lnTo>
                  <a:pt x="6331" y="5212"/>
                </a:lnTo>
                <a:lnTo>
                  <a:pt x="6306" y="5339"/>
                </a:lnTo>
                <a:lnTo>
                  <a:pt x="6280" y="5441"/>
                </a:lnTo>
                <a:lnTo>
                  <a:pt x="6229" y="5543"/>
                </a:lnTo>
                <a:lnTo>
                  <a:pt x="6153" y="5644"/>
                </a:lnTo>
                <a:lnTo>
                  <a:pt x="6051" y="5721"/>
                </a:lnTo>
                <a:lnTo>
                  <a:pt x="5950" y="5772"/>
                </a:lnTo>
                <a:lnTo>
                  <a:pt x="5848" y="5797"/>
                </a:lnTo>
                <a:lnTo>
                  <a:pt x="5721" y="5822"/>
                </a:lnTo>
                <a:lnTo>
                  <a:pt x="5594" y="5797"/>
                </a:lnTo>
                <a:lnTo>
                  <a:pt x="5492" y="5772"/>
                </a:lnTo>
                <a:lnTo>
                  <a:pt x="5365" y="5721"/>
                </a:lnTo>
                <a:lnTo>
                  <a:pt x="5289" y="5644"/>
                </a:lnTo>
                <a:lnTo>
                  <a:pt x="5212" y="5568"/>
                </a:lnTo>
                <a:lnTo>
                  <a:pt x="5162" y="5467"/>
                </a:lnTo>
                <a:lnTo>
                  <a:pt x="5111" y="5339"/>
                </a:lnTo>
                <a:lnTo>
                  <a:pt x="5111" y="5238"/>
                </a:lnTo>
                <a:lnTo>
                  <a:pt x="5111" y="5212"/>
                </a:lnTo>
                <a:lnTo>
                  <a:pt x="5111" y="5085"/>
                </a:lnTo>
                <a:lnTo>
                  <a:pt x="5136" y="4983"/>
                </a:lnTo>
                <a:lnTo>
                  <a:pt x="5212" y="4882"/>
                </a:lnTo>
                <a:lnTo>
                  <a:pt x="5263" y="4780"/>
                </a:lnTo>
                <a:lnTo>
                  <a:pt x="5365" y="4704"/>
                </a:lnTo>
                <a:lnTo>
                  <a:pt x="5467" y="4653"/>
                </a:lnTo>
                <a:lnTo>
                  <a:pt x="5594" y="4602"/>
                </a:lnTo>
                <a:close/>
                <a:moveTo>
                  <a:pt x="4679" y="5619"/>
                </a:moveTo>
                <a:lnTo>
                  <a:pt x="4755" y="5746"/>
                </a:lnTo>
                <a:lnTo>
                  <a:pt x="4856" y="5899"/>
                </a:lnTo>
                <a:lnTo>
                  <a:pt x="4043" y="6356"/>
                </a:lnTo>
                <a:lnTo>
                  <a:pt x="3967" y="6204"/>
                </a:lnTo>
                <a:lnTo>
                  <a:pt x="3865" y="6077"/>
                </a:lnTo>
                <a:lnTo>
                  <a:pt x="4679" y="5619"/>
                </a:lnTo>
                <a:close/>
                <a:moveTo>
                  <a:pt x="3128" y="6153"/>
                </a:moveTo>
                <a:lnTo>
                  <a:pt x="3255" y="6204"/>
                </a:lnTo>
                <a:lnTo>
                  <a:pt x="3356" y="6255"/>
                </a:lnTo>
                <a:lnTo>
                  <a:pt x="3433" y="6331"/>
                </a:lnTo>
                <a:lnTo>
                  <a:pt x="3509" y="6433"/>
                </a:lnTo>
                <a:lnTo>
                  <a:pt x="3585" y="6534"/>
                </a:lnTo>
                <a:lnTo>
                  <a:pt x="3611" y="6636"/>
                </a:lnTo>
                <a:lnTo>
                  <a:pt x="3636" y="6763"/>
                </a:lnTo>
                <a:lnTo>
                  <a:pt x="3611" y="6890"/>
                </a:lnTo>
                <a:lnTo>
                  <a:pt x="3585" y="6992"/>
                </a:lnTo>
                <a:lnTo>
                  <a:pt x="3509" y="7119"/>
                </a:lnTo>
                <a:lnTo>
                  <a:pt x="3433" y="7195"/>
                </a:lnTo>
                <a:lnTo>
                  <a:pt x="3356" y="7272"/>
                </a:lnTo>
                <a:lnTo>
                  <a:pt x="3255" y="7323"/>
                </a:lnTo>
                <a:lnTo>
                  <a:pt x="3128" y="7373"/>
                </a:lnTo>
                <a:lnTo>
                  <a:pt x="2899" y="7373"/>
                </a:lnTo>
                <a:lnTo>
                  <a:pt x="2772" y="7323"/>
                </a:lnTo>
                <a:lnTo>
                  <a:pt x="2670" y="7272"/>
                </a:lnTo>
                <a:lnTo>
                  <a:pt x="2568" y="7195"/>
                </a:lnTo>
                <a:lnTo>
                  <a:pt x="2492" y="7119"/>
                </a:lnTo>
                <a:lnTo>
                  <a:pt x="2441" y="6992"/>
                </a:lnTo>
                <a:lnTo>
                  <a:pt x="2416" y="6890"/>
                </a:lnTo>
                <a:lnTo>
                  <a:pt x="2390" y="6763"/>
                </a:lnTo>
                <a:lnTo>
                  <a:pt x="2416" y="6636"/>
                </a:lnTo>
                <a:lnTo>
                  <a:pt x="2441" y="6534"/>
                </a:lnTo>
                <a:lnTo>
                  <a:pt x="2492" y="6433"/>
                </a:lnTo>
                <a:lnTo>
                  <a:pt x="2568" y="6331"/>
                </a:lnTo>
                <a:lnTo>
                  <a:pt x="2670" y="6255"/>
                </a:lnTo>
                <a:lnTo>
                  <a:pt x="2772" y="6204"/>
                </a:lnTo>
                <a:lnTo>
                  <a:pt x="2899" y="6153"/>
                </a:lnTo>
                <a:close/>
                <a:moveTo>
                  <a:pt x="8543" y="6153"/>
                </a:moveTo>
                <a:lnTo>
                  <a:pt x="8645" y="6204"/>
                </a:lnTo>
                <a:lnTo>
                  <a:pt x="8772" y="6255"/>
                </a:lnTo>
                <a:lnTo>
                  <a:pt x="8848" y="6331"/>
                </a:lnTo>
                <a:lnTo>
                  <a:pt x="8924" y="6433"/>
                </a:lnTo>
                <a:lnTo>
                  <a:pt x="8975" y="6534"/>
                </a:lnTo>
                <a:lnTo>
                  <a:pt x="9026" y="6636"/>
                </a:lnTo>
                <a:lnTo>
                  <a:pt x="9026" y="6763"/>
                </a:lnTo>
                <a:lnTo>
                  <a:pt x="9026" y="6890"/>
                </a:lnTo>
                <a:lnTo>
                  <a:pt x="8975" y="6992"/>
                </a:lnTo>
                <a:lnTo>
                  <a:pt x="8924" y="7119"/>
                </a:lnTo>
                <a:lnTo>
                  <a:pt x="8848" y="7195"/>
                </a:lnTo>
                <a:lnTo>
                  <a:pt x="8772" y="7272"/>
                </a:lnTo>
                <a:lnTo>
                  <a:pt x="8645" y="7323"/>
                </a:lnTo>
                <a:lnTo>
                  <a:pt x="8543" y="7373"/>
                </a:lnTo>
                <a:lnTo>
                  <a:pt x="8289" y="7373"/>
                </a:lnTo>
                <a:lnTo>
                  <a:pt x="8187" y="7323"/>
                </a:lnTo>
                <a:lnTo>
                  <a:pt x="8085" y="7272"/>
                </a:lnTo>
                <a:lnTo>
                  <a:pt x="7984" y="7195"/>
                </a:lnTo>
                <a:lnTo>
                  <a:pt x="7907" y="7119"/>
                </a:lnTo>
                <a:lnTo>
                  <a:pt x="7857" y="6992"/>
                </a:lnTo>
                <a:lnTo>
                  <a:pt x="7806" y="6890"/>
                </a:lnTo>
                <a:lnTo>
                  <a:pt x="7806" y="6763"/>
                </a:lnTo>
                <a:lnTo>
                  <a:pt x="7806" y="6636"/>
                </a:lnTo>
                <a:lnTo>
                  <a:pt x="7857" y="6534"/>
                </a:lnTo>
                <a:lnTo>
                  <a:pt x="7907" y="6433"/>
                </a:lnTo>
                <a:lnTo>
                  <a:pt x="7984" y="6331"/>
                </a:lnTo>
                <a:lnTo>
                  <a:pt x="8085" y="6255"/>
                </a:lnTo>
                <a:lnTo>
                  <a:pt x="8187" y="6204"/>
                </a:lnTo>
                <a:lnTo>
                  <a:pt x="8289" y="6153"/>
                </a:lnTo>
                <a:close/>
                <a:moveTo>
                  <a:pt x="12153" y="6585"/>
                </a:moveTo>
                <a:lnTo>
                  <a:pt x="12713" y="7348"/>
                </a:lnTo>
                <a:lnTo>
                  <a:pt x="12586" y="7424"/>
                </a:lnTo>
                <a:lnTo>
                  <a:pt x="12459" y="7551"/>
                </a:lnTo>
                <a:lnTo>
                  <a:pt x="11899" y="6763"/>
                </a:lnTo>
                <a:lnTo>
                  <a:pt x="12026" y="6687"/>
                </a:lnTo>
                <a:lnTo>
                  <a:pt x="12153" y="6585"/>
                </a:lnTo>
                <a:close/>
                <a:moveTo>
                  <a:pt x="15764" y="8009"/>
                </a:moveTo>
                <a:lnTo>
                  <a:pt x="15891" y="8034"/>
                </a:lnTo>
                <a:lnTo>
                  <a:pt x="15993" y="8085"/>
                </a:lnTo>
                <a:lnTo>
                  <a:pt x="16069" y="8187"/>
                </a:lnTo>
                <a:lnTo>
                  <a:pt x="16094" y="8314"/>
                </a:lnTo>
                <a:lnTo>
                  <a:pt x="16069" y="8441"/>
                </a:lnTo>
                <a:lnTo>
                  <a:pt x="15993" y="8568"/>
                </a:lnTo>
                <a:lnTo>
                  <a:pt x="15891" y="8619"/>
                </a:lnTo>
                <a:lnTo>
                  <a:pt x="15764" y="8645"/>
                </a:lnTo>
                <a:lnTo>
                  <a:pt x="15637" y="8619"/>
                </a:lnTo>
                <a:lnTo>
                  <a:pt x="15535" y="8568"/>
                </a:lnTo>
                <a:lnTo>
                  <a:pt x="15459" y="8441"/>
                </a:lnTo>
                <a:lnTo>
                  <a:pt x="15433" y="8314"/>
                </a:lnTo>
                <a:lnTo>
                  <a:pt x="15459" y="8187"/>
                </a:lnTo>
                <a:lnTo>
                  <a:pt x="15535" y="8085"/>
                </a:lnTo>
                <a:lnTo>
                  <a:pt x="15637" y="8034"/>
                </a:lnTo>
                <a:lnTo>
                  <a:pt x="15764" y="8009"/>
                </a:lnTo>
                <a:close/>
                <a:moveTo>
                  <a:pt x="8569" y="7856"/>
                </a:moveTo>
                <a:lnTo>
                  <a:pt x="8569" y="8797"/>
                </a:lnTo>
                <a:lnTo>
                  <a:pt x="8263" y="8797"/>
                </a:lnTo>
                <a:lnTo>
                  <a:pt x="8263" y="7856"/>
                </a:lnTo>
                <a:close/>
                <a:moveTo>
                  <a:pt x="13221" y="7704"/>
                </a:moveTo>
                <a:lnTo>
                  <a:pt x="13348" y="7729"/>
                </a:lnTo>
                <a:lnTo>
                  <a:pt x="13450" y="7755"/>
                </a:lnTo>
                <a:lnTo>
                  <a:pt x="13552" y="7806"/>
                </a:lnTo>
                <a:lnTo>
                  <a:pt x="13653" y="7882"/>
                </a:lnTo>
                <a:lnTo>
                  <a:pt x="13730" y="7984"/>
                </a:lnTo>
                <a:lnTo>
                  <a:pt x="13781" y="8085"/>
                </a:lnTo>
                <a:lnTo>
                  <a:pt x="13831" y="8212"/>
                </a:lnTo>
                <a:lnTo>
                  <a:pt x="13831" y="8314"/>
                </a:lnTo>
                <a:lnTo>
                  <a:pt x="13831" y="8441"/>
                </a:lnTo>
                <a:lnTo>
                  <a:pt x="13781" y="8568"/>
                </a:lnTo>
                <a:lnTo>
                  <a:pt x="13730" y="8670"/>
                </a:lnTo>
                <a:lnTo>
                  <a:pt x="13653" y="8746"/>
                </a:lnTo>
                <a:lnTo>
                  <a:pt x="13552" y="8823"/>
                </a:lnTo>
                <a:lnTo>
                  <a:pt x="13450" y="8899"/>
                </a:lnTo>
                <a:lnTo>
                  <a:pt x="13348" y="8924"/>
                </a:lnTo>
                <a:lnTo>
                  <a:pt x="13221" y="8950"/>
                </a:lnTo>
                <a:lnTo>
                  <a:pt x="13094" y="8924"/>
                </a:lnTo>
                <a:lnTo>
                  <a:pt x="12992" y="8899"/>
                </a:lnTo>
                <a:lnTo>
                  <a:pt x="12865" y="8823"/>
                </a:lnTo>
                <a:lnTo>
                  <a:pt x="12789" y="8746"/>
                </a:lnTo>
                <a:lnTo>
                  <a:pt x="12713" y="8670"/>
                </a:lnTo>
                <a:lnTo>
                  <a:pt x="12662" y="8568"/>
                </a:lnTo>
                <a:lnTo>
                  <a:pt x="12611" y="8441"/>
                </a:lnTo>
                <a:lnTo>
                  <a:pt x="12611" y="8314"/>
                </a:lnTo>
                <a:lnTo>
                  <a:pt x="12611" y="8212"/>
                </a:lnTo>
                <a:lnTo>
                  <a:pt x="12662" y="8085"/>
                </a:lnTo>
                <a:lnTo>
                  <a:pt x="12713" y="7984"/>
                </a:lnTo>
                <a:lnTo>
                  <a:pt x="12789" y="7882"/>
                </a:lnTo>
                <a:lnTo>
                  <a:pt x="12865" y="7806"/>
                </a:lnTo>
                <a:lnTo>
                  <a:pt x="12992" y="7755"/>
                </a:lnTo>
                <a:lnTo>
                  <a:pt x="13094" y="7729"/>
                </a:lnTo>
                <a:lnTo>
                  <a:pt x="13221" y="7704"/>
                </a:lnTo>
                <a:close/>
                <a:moveTo>
                  <a:pt x="10450" y="6356"/>
                </a:moveTo>
                <a:lnTo>
                  <a:pt x="10526" y="6484"/>
                </a:lnTo>
                <a:lnTo>
                  <a:pt x="10603" y="6585"/>
                </a:lnTo>
                <a:lnTo>
                  <a:pt x="10730" y="6661"/>
                </a:lnTo>
                <a:lnTo>
                  <a:pt x="10831" y="6738"/>
                </a:lnTo>
                <a:lnTo>
                  <a:pt x="10958" y="6814"/>
                </a:lnTo>
                <a:lnTo>
                  <a:pt x="11086" y="6865"/>
                </a:lnTo>
                <a:lnTo>
                  <a:pt x="11238" y="6890"/>
                </a:lnTo>
                <a:lnTo>
                  <a:pt x="11391" y="6890"/>
                </a:lnTo>
                <a:lnTo>
                  <a:pt x="12179" y="7984"/>
                </a:lnTo>
                <a:lnTo>
                  <a:pt x="12128" y="8162"/>
                </a:lnTo>
                <a:lnTo>
                  <a:pt x="12128" y="8314"/>
                </a:lnTo>
                <a:lnTo>
                  <a:pt x="12128" y="8517"/>
                </a:lnTo>
                <a:lnTo>
                  <a:pt x="12204" y="8721"/>
                </a:lnTo>
                <a:lnTo>
                  <a:pt x="12281" y="8899"/>
                </a:lnTo>
                <a:lnTo>
                  <a:pt x="12408" y="9051"/>
                </a:lnTo>
                <a:lnTo>
                  <a:pt x="12357" y="9102"/>
                </a:lnTo>
                <a:lnTo>
                  <a:pt x="11823" y="9840"/>
                </a:lnTo>
                <a:lnTo>
                  <a:pt x="11619" y="9763"/>
                </a:lnTo>
                <a:lnTo>
                  <a:pt x="11391" y="9738"/>
                </a:lnTo>
                <a:lnTo>
                  <a:pt x="11238" y="9763"/>
                </a:lnTo>
                <a:lnTo>
                  <a:pt x="11086" y="9789"/>
                </a:lnTo>
                <a:lnTo>
                  <a:pt x="10958" y="9840"/>
                </a:lnTo>
                <a:lnTo>
                  <a:pt x="10831" y="9890"/>
                </a:lnTo>
                <a:lnTo>
                  <a:pt x="10730" y="9967"/>
                </a:lnTo>
                <a:lnTo>
                  <a:pt x="10603" y="10068"/>
                </a:lnTo>
                <a:lnTo>
                  <a:pt x="10526" y="10170"/>
                </a:lnTo>
                <a:lnTo>
                  <a:pt x="10450" y="10297"/>
                </a:lnTo>
                <a:lnTo>
                  <a:pt x="9509" y="9992"/>
                </a:lnTo>
                <a:lnTo>
                  <a:pt x="9509" y="9840"/>
                </a:lnTo>
                <a:lnTo>
                  <a:pt x="9509" y="9687"/>
                </a:lnTo>
                <a:lnTo>
                  <a:pt x="9458" y="9560"/>
                </a:lnTo>
                <a:lnTo>
                  <a:pt x="9408" y="9433"/>
                </a:lnTo>
                <a:lnTo>
                  <a:pt x="9357" y="9306"/>
                </a:lnTo>
                <a:lnTo>
                  <a:pt x="9280" y="9204"/>
                </a:lnTo>
                <a:lnTo>
                  <a:pt x="9179" y="9077"/>
                </a:lnTo>
                <a:lnTo>
                  <a:pt x="9077" y="9001"/>
                </a:lnTo>
                <a:lnTo>
                  <a:pt x="9077" y="7653"/>
                </a:lnTo>
                <a:lnTo>
                  <a:pt x="9179" y="7551"/>
                </a:lnTo>
                <a:lnTo>
                  <a:pt x="9280" y="7450"/>
                </a:lnTo>
                <a:lnTo>
                  <a:pt x="9357" y="7348"/>
                </a:lnTo>
                <a:lnTo>
                  <a:pt x="9408" y="7221"/>
                </a:lnTo>
                <a:lnTo>
                  <a:pt x="9458" y="7094"/>
                </a:lnTo>
                <a:lnTo>
                  <a:pt x="9509" y="6941"/>
                </a:lnTo>
                <a:lnTo>
                  <a:pt x="9509" y="6814"/>
                </a:lnTo>
                <a:lnTo>
                  <a:pt x="9509" y="6661"/>
                </a:lnTo>
                <a:lnTo>
                  <a:pt x="10450" y="6356"/>
                </a:lnTo>
                <a:close/>
                <a:moveTo>
                  <a:pt x="3128" y="9280"/>
                </a:moveTo>
                <a:lnTo>
                  <a:pt x="3255" y="9331"/>
                </a:lnTo>
                <a:lnTo>
                  <a:pt x="3356" y="9382"/>
                </a:lnTo>
                <a:lnTo>
                  <a:pt x="3458" y="9458"/>
                </a:lnTo>
                <a:lnTo>
                  <a:pt x="3534" y="9560"/>
                </a:lnTo>
                <a:lnTo>
                  <a:pt x="3585" y="9662"/>
                </a:lnTo>
                <a:lnTo>
                  <a:pt x="3611" y="9763"/>
                </a:lnTo>
                <a:lnTo>
                  <a:pt x="3636" y="9890"/>
                </a:lnTo>
                <a:lnTo>
                  <a:pt x="3636" y="9916"/>
                </a:lnTo>
                <a:lnTo>
                  <a:pt x="3611" y="10018"/>
                </a:lnTo>
                <a:lnTo>
                  <a:pt x="3560" y="10145"/>
                </a:lnTo>
                <a:lnTo>
                  <a:pt x="3509" y="10246"/>
                </a:lnTo>
                <a:lnTo>
                  <a:pt x="3433" y="10323"/>
                </a:lnTo>
                <a:lnTo>
                  <a:pt x="3356" y="10399"/>
                </a:lnTo>
                <a:lnTo>
                  <a:pt x="3255" y="10450"/>
                </a:lnTo>
                <a:lnTo>
                  <a:pt x="3128" y="10475"/>
                </a:lnTo>
                <a:lnTo>
                  <a:pt x="3000" y="10501"/>
                </a:lnTo>
                <a:lnTo>
                  <a:pt x="2899" y="10475"/>
                </a:lnTo>
                <a:lnTo>
                  <a:pt x="2772" y="10450"/>
                </a:lnTo>
                <a:lnTo>
                  <a:pt x="2670" y="10399"/>
                </a:lnTo>
                <a:lnTo>
                  <a:pt x="2568" y="10323"/>
                </a:lnTo>
                <a:lnTo>
                  <a:pt x="2492" y="10221"/>
                </a:lnTo>
                <a:lnTo>
                  <a:pt x="2441" y="10119"/>
                </a:lnTo>
                <a:lnTo>
                  <a:pt x="2416" y="10018"/>
                </a:lnTo>
                <a:lnTo>
                  <a:pt x="2390" y="9890"/>
                </a:lnTo>
                <a:lnTo>
                  <a:pt x="2416" y="9763"/>
                </a:lnTo>
                <a:lnTo>
                  <a:pt x="2441" y="9636"/>
                </a:lnTo>
                <a:lnTo>
                  <a:pt x="2492" y="9534"/>
                </a:lnTo>
                <a:lnTo>
                  <a:pt x="2568" y="9458"/>
                </a:lnTo>
                <a:lnTo>
                  <a:pt x="2670" y="9382"/>
                </a:lnTo>
                <a:lnTo>
                  <a:pt x="2772" y="9331"/>
                </a:lnTo>
                <a:lnTo>
                  <a:pt x="2899" y="9280"/>
                </a:lnTo>
                <a:close/>
                <a:moveTo>
                  <a:pt x="8543" y="9280"/>
                </a:moveTo>
                <a:lnTo>
                  <a:pt x="8645" y="9331"/>
                </a:lnTo>
                <a:lnTo>
                  <a:pt x="8772" y="9382"/>
                </a:lnTo>
                <a:lnTo>
                  <a:pt x="8848" y="9458"/>
                </a:lnTo>
                <a:lnTo>
                  <a:pt x="8924" y="9534"/>
                </a:lnTo>
                <a:lnTo>
                  <a:pt x="8975" y="9636"/>
                </a:lnTo>
                <a:lnTo>
                  <a:pt x="9026" y="9763"/>
                </a:lnTo>
                <a:lnTo>
                  <a:pt x="9026" y="9890"/>
                </a:lnTo>
                <a:lnTo>
                  <a:pt x="9026" y="10018"/>
                </a:lnTo>
                <a:lnTo>
                  <a:pt x="8975" y="10119"/>
                </a:lnTo>
                <a:lnTo>
                  <a:pt x="8924" y="10221"/>
                </a:lnTo>
                <a:lnTo>
                  <a:pt x="8848" y="10323"/>
                </a:lnTo>
                <a:lnTo>
                  <a:pt x="8772" y="10399"/>
                </a:lnTo>
                <a:lnTo>
                  <a:pt x="8645" y="10450"/>
                </a:lnTo>
                <a:lnTo>
                  <a:pt x="8543" y="10475"/>
                </a:lnTo>
                <a:lnTo>
                  <a:pt x="8416" y="10501"/>
                </a:lnTo>
                <a:lnTo>
                  <a:pt x="8289" y="10475"/>
                </a:lnTo>
                <a:lnTo>
                  <a:pt x="8187" y="10450"/>
                </a:lnTo>
                <a:lnTo>
                  <a:pt x="8085" y="10399"/>
                </a:lnTo>
                <a:lnTo>
                  <a:pt x="7984" y="10323"/>
                </a:lnTo>
                <a:lnTo>
                  <a:pt x="7907" y="10221"/>
                </a:lnTo>
                <a:lnTo>
                  <a:pt x="7857" y="10119"/>
                </a:lnTo>
                <a:lnTo>
                  <a:pt x="7806" y="10018"/>
                </a:lnTo>
                <a:lnTo>
                  <a:pt x="7806" y="9890"/>
                </a:lnTo>
                <a:lnTo>
                  <a:pt x="7806" y="9763"/>
                </a:lnTo>
                <a:lnTo>
                  <a:pt x="7857" y="9636"/>
                </a:lnTo>
                <a:lnTo>
                  <a:pt x="7907" y="9534"/>
                </a:lnTo>
                <a:lnTo>
                  <a:pt x="7984" y="9458"/>
                </a:lnTo>
                <a:lnTo>
                  <a:pt x="8085" y="9382"/>
                </a:lnTo>
                <a:lnTo>
                  <a:pt x="8187" y="9331"/>
                </a:lnTo>
                <a:lnTo>
                  <a:pt x="8289" y="9280"/>
                </a:lnTo>
                <a:close/>
                <a:moveTo>
                  <a:pt x="6509" y="5950"/>
                </a:moveTo>
                <a:lnTo>
                  <a:pt x="7374" y="6433"/>
                </a:lnTo>
                <a:lnTo>
                  <a:pt x="7323" y="6585"/>
                </a:lnTo>
                <a:lnTo>
                  <a:pt x="7323" y="6763"/>
                </a:lnTo>
                <a:lnTo>
                  <a:pt x="7323" y="6890"/>
                </a:lnTo>
                <a:lnTo>
                  <a:pt x="7348" y="7017"/>
                </a:lnTo>
                <a:lnTo>
                  <a:pt x="7399" y="7145"/>
                </a:lnTo>
                <a:lnTo>
                  <a:pt x="7450" y="7272"/>
                </a:lnTo>
                <a:lnTo>
                  <a:pt x="7577" y="7475"/>
                </a:lnTo>
                <a:lnTo>
                  <a:pt x="7780" y="7653"/>
                </a:lnTo>
                <a:lnTo>
                  <a:pt x="7780" y="9001"/>
                </a:lnTo>
                <a:lnTo>
                  <a:pt x="7577" y="9179"/>
                </a:lnTo>
                <a:lnTo>
                  <a:pt x="7450" y="9382"/>
                </a:lnTo>
                <a:lnTo>
                  <a:pt x="7399" y="9509"/>
                </a:lnTo>
                <a:lnTo>
                  <a:pt x="7348" y="9611"/>
                </a:lnTo>
                <a:lnTo>
                  <a:pt x="7323" y="9763"/>
                </a:lnTo>
                <a:lnTo>
                  <a:pt x="7323" y="9890"/>
                </a:lnTo>
                <a:lnTo>
                  <a:pt x="7323" y="10043"/>
                </a:lnTo>
                <a:lnTo>
                  <a:pt x="7374" y="10221"/>
                </a:lnTo>
                <a:lnTo>
                  <a:pt x="6509" y="10704"/>
                </a:lnTo>
                <a:lnTo>
                  <a:pt x="6357" y="10551"/>
                </a:lnTo>
                <a:lnTo>
                  <a:pt x="6153" y="10450"/>
                </a:lnTo>
                <a:lnTo>
                  <a:pt x="5950" y="10373"/>
                </a:lnTo>
                <a:lnTo>
                  <a:pt x="5721" y="10348"/>
                </a:lnTo>
                <a:lnTo>
                  <a:pt x="5492" y="10373"/>
                </a:lnTo>
                <a:lnTo>
                  <a:pt x="5263" y="10450"/>
                </a:lnTo>
                <a:lnTo>
                  <a:pt x="4094" y="9763"/>
                </a:lnTo>
                <a:lnTo>
                  <a:pt x="4068" y="9585"/>
                </a:lnTo>
                <a:lnTo>
                  <a:pt x="4017" y="9433"/>
                </a:lnTo>
                <a:lnTo>
                  <a:pt x="3941" y="9280"/>
                </a:lnTo>
                <a:lnTo>
                  <a:pt x="3839" y="9153"/>
                </a:lnTo>
                <a:lnTo>
                  <a:pt x="3712" y="9026"/>
                </a:lnTo>
                <a:lnTo>
                  <a:pt x="3560" y="8950"/>
                </a:lnTo>
                <a:lnTo>
                  <a:pt x="3407" y="8873"/>
                </a:lnTo>
                <a:lnTo>
                  <a:pt x="3255" y="8823"/>
                </a:lnTo>
                <a:lnTo>
                  <a:pt x="3255" y="7831"/>
                </a:lnTo>
                <a:lnTo>
                  <a:pt x="3407" y="7780"/>
                </a:lnTo>
                <a:lnTo>
                  <a:pt x="3560" y="7704"/>
                </a:lnTo>
                <a:lnTo>
                  <a:pt x="3712" y="7602"/>
                </a:lnTo>
                <a:lnTo>
                  <a:pt x="3839" y="7500"/>
                </a:lnTo>
                <a:lnTo>
                  <a:pt x="3941" y="7373"/>
                </a:lnTo>
                <a:lnTo>
                  <a:pt x="4017" y="7221"/>
                </a:lnTo>
                <a:lnTo>
                  <a:pt x="4068" y="7043"/>
                </a:lnTo>
                <a:lnTo>
                  <a:pt x="4094" y="6890"/>
                </a:lnTo>
                <a:lnTo>
                  <a:pt x="5263" y="6204"/>
                </a:lnTo>
                <a:lnTo>
                  <a:pt x="5492" y="6280"/>
                </a:lnTo>
                <a:lnTo>
                  <a:pt x="5721" y="6306"/>
                </a:lnTo>
                <a:lnTo>
                  <a:pt x="5950" y="6280"/>
                </a:lnTo>
                <a:lnTo>
                  <a:pt x="6153" y="6204"/>
                </a:lnTo>
                <a:lnTo>
                  <a:pt x="6357" y="6102"/>
                </a:lnTo>
                <a:lnTo>
                  <a:pt x="6509" y="5950"/>
                </a:lnTo>
                <a:close/>
                <a:moveTo>
                  <a:pt x="4043" y="10297"/>
                </a:moveTo>
                <a:lnTo>
                  <a:pt x="4856" y="10755"/>
                </a:lnTo>
                <a:lnTo>
                  <a:pt x="4755" y="10907"/>
                </a:lnTo>
                <a:lnTo>
                  <a:pt x="4679" y="11035"/>
                </a:lnTo>
                <a:lnTo>
                  <a:pt x="3865" y="10577"/>
                </a:lnTo>
                <a:lnTo>
                  <a:pt x="3967" y="10424"/>
                </a:lnTo>
                <a:lnTo>
                  <a:pt x="4043" y="10297"/>
                </a:lnTo>
                <a:close/>
                <a:moveTo>
                  <a:pt x="11518" y="10246"/>
                </a:moveTo>
                <a:lnTo>
                  <a:pt x="11619" y="10272"/>
                </a:lnTo>
                <a:lnTo>
                  <a:pt x="11721" y="10348"/>
                </a:lnTo>
                <a:lnTo>
                  <a:pt x="11823" y="10424"/>
                </a:lnTo>
                <a:lnTo>
                  <a:pt x="11899" y="10501"/>
                </a:lnTo>
                <a:lnTo>
                  <a:pt x="11950" y="10602"/>
                </a:lnTo>
                <a:lnTo>
                  <a:pt x="11975" y="10729"/>
                </a:lnTo>
                <a:lnTo>
                  <a:pt x="12001" y="10857"/>
                </a:lnTo>
                <a:lnTo>
                  <a:pt x="11975" y="10984"/>
                </a:lnTo>
                <a:lnTo>
                  <a:pt x="11950" y="11085"/>
                </a:lnTo>
                <a:lnTo>
                  <a:pt x="11899" y="11187"/>
                </a:lnTo>
                <a:lnTo>
                  <a:pt x="11823" y="11289"/>
                </a:lnTo>
                <a:lnTo>
                  <a:pt x="11721" y="11365"/>
                </a:lnTo>
                <a:lnTo>
                  <a:pt x="11619" y="11416"/>
                </a:lnTo>
                <a:lnTo>
                  <a:pt x="11518" y="11441"/>
                </a:lnTo>
                <a:lnTo>
                  <a:pt x="11391" y="11467"/>
                </a:lnTo>
                <a:lnTo>
                  <a:pt x="11264" y="11441"/>
                </a:lnTo>
                <a:lnTo>
                  <a:pt x="11136" y="11416"/>
                </a:lnTo>
                <a:lnTo>
                  <a:pt x="11035" y="11365"/>
                </a:lnTo>
                <a:lnTo>
                  <a:pt x="10958" y="11289"/>
                </a:lnTo>
                <a:lnTo>
                  <a:pt x="10882" y="11187"/>
                </a:lnTo>
                <a:lnTo>
                  <a:pt x="10831" y="11085"/>
                </a:lnTo>
                <a:lnTo>
                  <a:pt x="10780" y="10984"/>
                </a:lnTo>
                <a:lnTo>
                  <a:pt x="10780" y="10857"/>
                </a:lnTo>
                <a:lnTo>
                  <a:pt x="10780" y="10729"/>
                </a:lnTo>
                <a:lnTo>
                  <a:pt x="10831" y="10602"/>
                </a:lnTo>
                <a:lnTo>
                  <a:pt x="10882" y="10501"/>
                </a:lnTo>
                <a:lnTo>
                  <a:pt x="10958" y="10424"/>
                </a:lnTo>
                <a:lnTo>
                  <a:pt x="11035" y="10348"/>
                </a:lnTo>
                <a:lnTo>
                  <a:pt x="11136" y="10272"/>
                </a:lnTo>
                <a:lnTo>
                  <a:pt x="11264" y="10246"/>
                </a:lnTo>
                <a:close/>
                <a:moveTo>
                  <a:pt x="814" y="10831"/>
                </a:moveTo>
                <a:lnTo>
                  <a:pt x="941" y="10857"/>
                </a:lnTo>
                <a:lnTo>
                  <a:pt x="1043" y="10933"/>
                </a:lnTo>
                <a:lnTo>
                  <a:pt x="1119" y="11035"/>
                </a:lnTo>
                <a:lnTo>
                  <a:pt x="1144" y="11162"/>
                </a:lnTo>
                <a:lnTo>
                  <a:pt x="1119" y="11289"/>
                </a:lnTo>
                <a:lnTo>
                  <a:pt x="1043" y="11390"/>
                </a:lnTo>
                <a:lnTo>
                  <a:pt x="941" y="11467"/>
                </a:lnTo>
                <a:lnTo>
                  <a:pt x="814" y="11492"/>
                </a:lnTo>
                <a:lnTo>
                  <a:pt x="687" y="11467"/>
                </a:lnTo>
                <a:lnTo>
                  <a:pt x="560" y="11390"/>
                </a:lnTo>
                <a:lnTo>
                  <a:pt x="509" y="11289"/>
                </a:lnTo>
                <a:lnTo>
                  <a:pt x="483" y="11162"/>
                </a:lnTo>
                <a:lnTo>
                  <a:pt x="509" y="11035"/>
                </a:lnTo>
                <a:lnTo>
                  <a:pt x="560" y="10933"/>
                </a:lnTo>
                <a:lnTo>
                  <a:pt x="687" y="10857"/>
                </a:lnTo>
                <a:lnTo>
                  <a:pt x="814" y="10831"/>
                </a:lnTo>
                <a:close/>
                <a:moveTo>
                  <a:pt x="12891" y="12585"/>
                </a:moveTo>
                <a:lnTo>
                  <a:pt x="13018" y="12611"/>
                </a:lnTo>
                <a:lnTo>
                  <a:pt x="13120" y="12687"/>
                </a:lnTo>
                <a:lnTo>
                  <a:pt x="13196" y="12789"/>
                </a:lnTo>
                <a:lnTo>
                  <a:pt x="13221" y="12916"/>
                </a:lnTo>
                <a:lnTo>
                  <a:pt x="13196" y="13043"/>
                </a:lnTo>
                <a:lnTo>
                  <a:pt x="13120" y="13145"/>
                </a:lnTo>
                <a:lnTo>
                  <a:pt x="13018" y="13221"/>
                </a:lnTo>
                <a:lnTo>
                  <a:pt x="12891" y="13246"/>
                </a:lnTo>
                <a:lnTo>
                  <a:pt x="12764" y="13221"/>
                </a:lnTo>
                <a:lnTo>
                  <a:pt x="12662" y="13145"/>
                </a:lnTo>
                <a:lnTo>
                  <a:pt x="12586" y="13043"/>
                </a:lnTo>
                <a:lnTo>
                  <a:pt x="12560" y="12916"/>
                </a:lnTo>
                <a:lnTo>
                  <a:pt x="12586" y="12789"/>
                </a:lnTo>
                <a:lnTo>
                  <a:pt x="12662" y="12687"/>
                </a:lnTo>
                <a:lnTo>
                  <a:pt x="12764" y="12611"/>
                </a:lnTo>
                <a:lnTo>
                  <a:pt x="12891" y="12585"/>
                </a:lnTo>
                <a:close/>
                <a:moveTo>
                  <a:pt x="3331" y="0"/>
                </a:moveTo>
                <a:lnTo>
                  <a:pt x="3178" y="51"/>
                </a:lnTo>
                <a:lnTo>
                  <a:pt x="3051" y="127"/>
                </a:lnTo>
                <a:lnTo>
                  <a:pt x="2924" y="229"/>
                </a:lnTo>
                <a:lnTo>
                  <a:pt x="2822" y="356"/>
                </a:lnTo>
                <a:lnTo>
                  <a:pt x="2746" y="483"/>
                </a:lnTo>
                <a:lnTo>
                  <a:pt x="2721" y="636"/>
                </a:lnTo>
                <a:lnTo>
                  <a:pt x="2695" y="814"/>
                </a:lnTo>
                <a:lnTo>
                  <a:pt x="2721" y="966"/>
                </a:lnTo>
                <a:lnTo>
                  <a:pt x="2746" y="1119"/>
                </a:lnTo>
                <a:lnTo>
                  <a:pt x="2822" y="1271"/>
                </a:lnTo>
                <a:lnTo>
                  <a:pt x="2924" y="1373"/>
                </a:lnTo>
                <a:lnTo>
                  <a:pt x="3051" y="1475"/>
                </a:lnTo>
                <a:lnTo>
                  <a:pt x="3178" y="1551"/>
                </a:lnTo>
                <a:lnTo>
                  <a:pt x="3331" y="1602"/>
                </a:lnTo>
                <a:lnTo>
                  <a:pt x="3509" y="1627"/>
                </a:lnTo>
                <a:lnTo>
                  <a:pt x="3662" y="1602"/>
                </a:lnTo>
                <a:lnTo>
                  <a:pt x="3814" y="1577"/>
                </a:lnTo>
                <a:lnTo>
                  <a:pt x="3941" y="1500"/>
                </a:lnTo>
                <a:lnTo>
                  <a:pt x="4068" y="1399"/>
                </a:lnTo>
                <a:lnTo>
                  <a:pt x="4653" y="1755"/>
                </a:lnTo>
                <a:lnTo>
                  <a:pt x="4628" y="1907"/>
                </a:lnTo>
                <a:lnTo>
                  <a:pt x="4602" y="2085"/>
                </a:lnTo>
                <a:lnTo>
                  <a:pt x="4628" y="2187"/>
                </a:lnTo>
                <a:lnTo>
                  <a:pt x="4679" y="2263"/>
                </a:lnTo>
                <a:lnTo>
                  <a:pt x="4755" y="2314"/>
                </a:lnTo>
                <a:lnTo>
                  <a:pt x="4856" y="2339"/>
                </a:lnTo>
                <a:lnTo>
                  <a:pt x="4958" y="2314"/>
                </a:lnTo>
                <a:lnTo>
                  <a:pt x="5034" y="2263"/>
                </a:lnTo>
                <a:lnTo>
                  <a:pt x="5085" y="2187"/>
                </a:lnTo>
                <a:lnTo>
                  <a:pt x="5111" y="2085"/>
                </a:lnTo>
                <a:lnTo>
                  <a:pt x="5111" y="1958"/>
                </a:lnTo>
                <a:lnTo>
                  <a:pt x="5136" y="1856"/>
                </a:lnTo>
                <a:lnTo>
                  <a:pt x="5212" y="1729"/>
                </a:lnTo>
                <a:lnTo>
                  <a:pt x="5289" y="1653"/>
                </a:lnTo>
                <a:lnTo>
                  <a:pt x="5365" y="1577"/>
                </a:lnTo>
                <a:lnTo>
                  <a:pt x="5467" y="1526"/>
                </a:lnTo>
                <a:lnTo>
                  <a:pt x="5594" y="1475"/>
                </a:lnTo>
                <a:lnTo>
                  <a:pt x="5848" y="1475"/>
                </a:lnTo>
                <a:lnTo>
                  <a:pt x="5950" y="1526"/>
                </a:lnTo>
                <a:lnTo>
                  <a:pt x="6051" y="1577"/>
                </a:lnTo>
                <a:lnTo>
                  <a:pt x="6153" y="1653"/>
                </a:lnTo>
                <a:lnTo>
                  <a:pt x="6229" y="1729"/>
                </a:lnTo>
                <a:lnTo>
                  <a:pt x="6280" y="1856"/>
                </a:lnTo>
                <a:lnTo>
                  <a:pt x="6306" y="1958"/>
                </a:lnTo>
                <a:lnTo>
                  <a:pt x="6331" y="2085"/>
                </a:lnTo>
                <a:lnTo>
                  <a:pt x="6306" y="2212"/>
                </a:lnTo>
                <a:lnTo>
                  <a:pt x="6280" y="2314"/>
                </a:lnTo>
                <a:lnTo>
                  <a:pt x="6229" y="2416"/>
                </a:lnTo>
                <a:lnTo>
                  <a:pt x="6153" y="2517"/>
                </a:lnTo>
                <a:lnTo>
                  <a:pt x="6051" y="2594"/>
                </a:lnTo>
                <a:lnTo>
                  <a:pt x="5950" y="2644"/>
                </a:lnTo>
                <a:lnTo>
                  <a:pt x="5848" y="2695"/>
                </a:lnTo>
                <a:lnTo>
                  <a:pt x="5721" y="2695"/>
                </a:lnTo>
                <a:lnTo>
                  <a:pt x="5543" y="2670"/>
                </a:lnTo>
                <a:lnTo>
                  <a:pt x="5467" y="2670"/>
                </a:lnTo>
                <a:lnTo>
                  <a:pt x="5365" y="2695"/>
                </a:lnTo>
                <a:lnTo>
                  <a:pt x="5289" y="2772"/>
                </a:lnTo>
                <a:lnTo>
                  <a:pt x="5263" y="2848"/>
                </a:lnTo>
                <a:lnTo>
                  <a:pt x="5238" y="2949"/>
                </a:lnTo>
                <a:lnTo>
                  <a:pt x="5289" y="3026"/>
                </a:lnTo>
                <a:lnTo>
                  <a:pt x="5340" y="3102"/>
                </a:lnTo>
                <a:lnTo>
                  <a:pt x="5416" y="3153"/>
                </a:lnTo>
                <a:lnTo>
                  <a:pt x="5467" y="3153"/>
                </a:lnTo>
                <a:lnTo>
                  <a:pt x="5467" y="4119"/>
                </a:lnTo>
                <a:lnTo>
                  <a:pt x="5314" y="4195"/>
                </a:lnTo>
                <a:lnTo>
                  <a:pt x="5162" y="4246"/>
                </a:lnTo>
                <a:lnTo>
                  <a:pt x="5009" y="4348"/>
                </a:lnTo>
                <a:lnTo>
                  <a:pt x="4907" y="4475"/>
                </a:lnTo>
                <a:lnTo>
                  <a:pt x="4780" y="4602"/>
                </a:lnTo>
                <a:lnTo>
                  <a:pt x="4704" y="4755"/>
                </a:lnTo>
                <a:lnTo>
                  <a:pt x="4653" y="4907"/>
                </a:lnTo>
                <a:lnTo>
                  <a:pt x="4628" y="5085"/>
                </a:lnTo>
                <a:lnTo>
                  <a:pt x="3458" y="5746"/>
                </a:lnTo>
                <a:lnTo>
                  <a:pt x="3255" y="5695"/>
                </a:lnTo>
                <a:lnTo>
                  <a:pt x="3000" y="5670"/>
                </a:lnTo>
                <a:lnTo>
                  <a:pt x="2797" y="5695"/>
                </a:lnTo>
                <a:lnTo>
                  <a:pt x="2594" y="5746"/>
                </a:lnTo>
                <a:lnTo>
                  <a:pt x="2390" y="5848"/>
                </a:lnTo>
                <a:lnTo>
                  <a:pt x="2238" y="5975"/>
                </a:lnTo>
                <a:lnTo>
                  <a:pt x="2111" y="6153"/>
                </a:lnTo>
                <a:lnTo>
                  <a:pt x="2009" y="6331"/>
                </a:lnTo>
                <a:lnTo>
                  <a:pt x="1933" y="6534"/>
                </a:lnTo>
                <a:lnTo>
                  <a:pt x="1907" y="6763"/>
                </a:lnTo>
                <a:lnTo>
                  <a:pt x="1933" y="6967"/>
                </a:lnTo>
                <a:lnTo>
                  <a:pt x="1983" y="7145"/>
                </a:lnTo>
                <a:lnTo>
                  <a:pt x="2060" y="7297"/>
                </a:lnTo>
                <a:lnTo>
                  <a:pt x="2161" y="7450"/>
                </a:lnTo>
                <a:lnTo>
                  <a:pt x="2289" y="7577"/>
                </a:lnTo>
                <a:lnTo>
                  <a:pt x="2416" y="7704"/>
                </a:lnTo>
                <a:lnTo>
                  <a:pt x="2594" y="7780"/>
                </a:lnTo>
                <a:lnTo>
                  <a:pt x="2772" y="7831"/>
                </a:lnTo>
                <a:lnTo>
                  <a:pt x="2772" y="8823"/>
                </a:lnTo>
                <a:lnTo>
                  <a:pt x="2594" y="8873"/>
                </a:lnTo>
                <a:lnTo>
                  <a:pt x="2416" y="8950"/>
                </a:lnTo>
                <a:lnTo>
                  <a:pt x="2289" y="9051"/>
                </a:lnTo>
                <a:lnTo>
                  <a:pt x="2161" y="9204"/>
                </a:lnTo>
                <a:lnTo>
                  <a:pt x="2060" y="9356"/>
                </a:lnTo>
                <a:lnTo>
                  <a:pt x="1983" y="9509"/>
                </a:lnTo>
                <a:lnTo>
                  <a:pt x="1933" y="9687"/>
                </a:lnTo>
                <a:lnTo>
                  <a:pt x="1907" y="9890"/>
                </a:lnTo>
                <a:lnTo>
                  <a:pt x="1933" y="10043"/>
                </a:lnTo>
                <a:lnTo>
                  <a:pt x="1958" y="10221"/>
                </a:lnTo>
                <a:lnTo>
                  <a:pt x="1348" y="10551"/>
                </a:lnTo>
                <a:lnTo>
                  <a:pt x="1246" y="10475"/>
                </a:lnTo>
                <a:lnTo>
                  <a:pt x="1094" y="10399"/>
                </a:lnTo>
                <a:lnTo>
                  <a:pt x="966" y="10348"/>
                </a:lnTo>
                <a:lnTo>
                  <a:pt x="814" y="10348"/>
                </a:lnTo>
                <a:lnTo>
                  <a:pt x="636" y="10373"/>
                </a:lnTo>
                <a:lnTo>
                  <a:pt x="483" y="10399"/>
                </a:lnTo>
                <a:lnTo>
                  <a:pt x="356" y="10475"/>
                </a:lnTo>
                <a:lnTo>
                  <a:pt x="229" y="10577"/>
                </a:lnTo>
                <a:lnTo>
                  <a:pt x="127" y="10704"/>
                </a:lnTo>
                <a:lnTo>
                  <a:pt x="51" y="10831"/>
                </a:lnTo>
                <a:lnTo>
                  <a:pt x="0" y="10984"/>
                </a:lnTo>
                <a:lnTo>
                  <a:pt x="0" y="11162"/>
                </a:lnTo>
                <a:lnTo>
                  <a:pt x="0" y="11314"/>
                </a:lnTo>
                <a:lnTo>
                  <a:pt x="51" y="11467"/>
                </a:lnTo>
                <a:lnTo>
                  <a:pt x="127" y="11619"/>
                </a:lnTo>
                <a:lnTo>
                  <a:pt x="229" y="11746"/>
                </a:lnTo>
                <a:lnTo>
                  <a:pt x="356" y="11823"/>
                </a:lnTo>
                <a:lnTo>
                  <a:pt x="483" y="11899"/>
                </a:lnTo>
                <a:lnTo>
                  <a:pt x="636" y="11950"/>
                </a:lnTo>
                <a:lnTo>
                  <a:pt x="814" y="11975"/>
                </a:lnTo>
                <a:lnTo>
                  <a:pt x="966" y="11950"/>
                </a:lnTo>
                <a:lnTo>
                  <a:pt x="1119" y="11899"/>
                </a:lnTo>
                <a:lnTo>
                  <a:pt x="1272" y="11823"/>
                </a:lnTo>
                <a:lnTo>
                  <a:pt x="1373" y="11746"/>
                </a:lnTo>
                <a:lnTo>
                  <a:pt x="1475" y="11619"/>
                </a:lnTo>
                <a:lnTo>
                  <a:pt x="1551" y="11467"/>
                </a:lnTo>
                <a:lnTo>
                  <a:pt x="1602" y="11314"/>
                </a:lnTo>
                <a:lnTo>
                  <a:pt x="1628" y="11162"/>
                </a:lnTo>
                <a:lnTo>
                  <a:pt x="1602" y="10984"/>
                </a:lnTo>
                <a:lnTo>
                  <a:pt x="2212" y="10628"/>
                </a:lnTo>
                <a:lnTo>
                  <a:pt x="2365" y="10780"/>
                </a:lnTo>
                <a:lnTo>
                  <a:pt x="2568" y="10882"/>
                </a:lnTo>
                <a:lnTo>
                  <a:pt x="2772" y="10958"/>
                </a:lnTo>
                <a:lnTo>
                  <a:pt x="3000" y="10984"/>
                </a:lnTo>
                <a:lnTo>
                  <a:pt x="3255" y="10958"/>
                </a:lnTo>
                <a:lnTo>
                  <a:pt x="3458" y="10882"/>
                </a:lnTo>
                <a:lnTo>
                  <a:pt x="4628" y="11568"/>
                </a:lnTo>
                <a:lnTo>
                  <a:pt x="4653" y="11696"/>
                </a:lnTo>
                <a:lnTo>
                  <a:pt x="4679" y="11848"/>
                </a:lnTo>
                <a:lnTo>
                  <a:pt x="4729" y="11924"/>
                </a:lnTo>
                <a:lnTo>
                  <a:pt x="4806" y="11975"/>
                </a:lnTo>
                <a:lnTo>
                  <a:pt x="4907" y="12001"/>
                </a:lnTo>
                <a:lnTo>
                  <a:pt x="5009" y="11975"/>
                </a:lnTo>
                <a:lnTo>
                  <a:pt x="5085" y="11924"/>
                </a:lnTo>
                <a:lnTo>
                  <a:pt x="5136" y="11848"/>
                </a:lnTo>
                <a:lnTo>
                  <a:pt x="5162" y="11772"/>
                </a:lnTo>
                <a:lnTo>
                  <a:pt x="5136" y="11670"/>
                </a:lnTo>
                <a:lnTo>
                  <a:pt x="5111" y="11568"/>
                </a:lnTo>
                <a:lnTo>
                  <a:pt x="5111" y="11441"/>
                </a:lnTo>
                <a:lnTo>
                  <a:pt x="5111" y="11314"/>
                </a:lnTo>
                <a:lnTo>
                  <a:pt x="5136" y="11213"/>
                </a:lnTo>
                <a:lnTo>
                  <a:pt x="5212" y="11111"/>
                </a:lnTo>
                <a:lnTo>
                  <a:pt x="5289" y="11009"/>
                </a:lnTo>
                <a:lnTo>
                  <a:pt x="5365" y="10933"/>
                </a:lnTo>
                <a:lnTo>
                  <a:pt x="5467" y="10882"/>
                </a:lnTo>
                <a:lnTo>
                  <a:pt x="5594" y="10857"/>
                </a:lnTo>
                <a:lnTo>
                  <a:pt x="5721" y="10831"/>
                </a:lnTo>
                <a:lnTo>
                  <a:pt x="5848" y="10857"/>
                </a:lnTo>
                <a:lnTo>
                  <a:pt x="5950" y="10882"/>
                </a:lnTo>
                <a:lnTo>
                  <a:pt x="6051" y="10933"/>
                </a:lnTo>
                <a:lnTo>
                  <a:pt x="6153" y="11009"/>
                </a:lnTo>
                <a:lnTo>
                  <a:pt x="6229" y="11111"/>
                </a:lnTo>
                <a:lnTo>
                  <a:pt x="6280" y="11213"/>
                </a:lnTo>
                <a:lnTo>
                  <a:pt x="6306" y="11314"/>
                </a:lnTo>
                <a:lnTo>
                  <a:pt x="6331" y="11441"/>
                </a:lnTo>
                <a:lnTo>
                  <a:pt x="6306" y="11543"/>
                </a:lnTo>
                <a:lnTo>
                  <a:pt x="6280" y="11645"/>
                </a:lnTo>
                <a:lnTo>
                  <a:pt x="6255" y="11746"/>
                </a:lnTo>
                <a:lnTo>
                  <a:pt x="6179" y="11823"/>
                </a:lnTo>
                <a:lnTo>
                  <a:pt x="6128" y="11899"/>
                </a:lnTo>
                <a:lnTo>
                  <a:pt x="6026" y="11975"/>
                </a:lnTo>
                <a:lnTo>
                  <a:pt x="5950" y="12026"/>
                </a:lnTo>
                <a:lnTo>
                  <a:pt x="5848" y="12052"/>
                </a:lnTo>
                <a:lnTo>
                  <a:pt x="5746" y="12077"/>
                </a:lnTo>
                <a:lnTo>
                  <a:pt x="5670" y="12153"/>
                </a:lnTo>
                <a:lnTo>
                  <a:pt x="5645" y="12229"/>
                </a:lnTo>
                <a:lnTo>
                  <a:pt x="5645" y="12331"/>
                </a:lnTo>
                <a:lnTo>
                  <a:pt x="5696" y="12433"/>
                </a:lnTo>
                <a:lnTo>
                  <a:pt x="5746" y="12484"/>
                </a:lnTo>
                <a:lnTo>
                  <a:pt x="5848" y="12535"/>
                </a:lnTo>
                <a:lnTo>
                  <a:pt x="5924" y="12535"/>
                </a:lnTo>
                <a:lnTo>
                  <a:pt x="6128" y="12458"/>
                </a:lnTo>
                <a:lnTo>
                  <a:pt x="6280" y="12382"/>
                </a:lnTo>
                <a:lnTo>
                  <a:pt x="6433" y="12280"/>
                </a:lnTo>
                <a:lnTo>
                  <a:pt x="6560" y="12153"/>
                </a:lnTo>
                <a:lnTo>
                  <a:pt x="6662" y="12001"/>
                </a:lnTo>
                <a:lnTo>
                  <a:pt x="6738" y="11823"/>
                </a:lnTo>
                <a:lnTo>
                  <a:pt x="6789" y="11645"/>
                </a:lnTo>
                <a:lnTo>
                  <a:pt x="6814" y="11441"/>
                </a:lnTo>
                <a:lnTo>
                  <a:pt x="6789" y="11289"/>
                </a:lnTo>
                <a:lnTo>
                  <a:pt x="6763" y="11111"/>
                </a:lnTo>
                <a:lnTo>
                  <a:pt x="7602" y="10628"/>
                </a:lnTo>
                <a:lnTo>
                  <a:pt x="7780" y="10780"/>
                </a:lnTo>
                <a:lnTo>
                  <a:pt x="7958" y="10882"/>
                </a:lnTo>
                <a:lnTo>
                  <a:pt x="8187" y="10958"/>
                </a:lnTo>
                <a:lnTo>
                  <a:pt x="8416" y="10984"/>
                </a:lnTo>
                <a:lnTo>
                  <a:pt x="8569" y="10984"/>
                </a:lnTo>
                <a:lnTo>
                  <a:pt x="8696" y="10958"/>
                </a:lnTo>
                <a:lnTo>
                  <a:pt x="8848" y="10907"/>
                </a:lnTo>
                <a:lnTo>
                  <a:pt x="8975" y="10831"/>
                </a:lnTo>
                <a:lnTo>
                  <a:pt x="9077" y="10755"/>
                </a:lnTo>
                <a:lnTo>
                  <a:pt x="9179" y="10679"/>
                </a:lnTo>
                <a:lnTo>
                  <a:pt x="9280" y="10551"/>
                </a:lnTo>
                <a:lnTo>
                  <a:pt x="9357" y="10450"/>
                </a:lnTo>
                <a:lnTo>
                  <a:pt x="10297" y="10755"/>
                </a:lnTo>
                <a:lnTo>
                  <a:pt x="10297" y="10984"/>
                </a:lnTo>
                <a:lnTo>
                  <a:pt x="10348" y="11213"/>
                </a:lnTo>
                <a:lnTo>
                  <a:pt x="10450" y="11416"/>
                </a:lnTo>
                <a:lnTo>
                  <a:pt x="10577" y="11594"/>
                </a:lnTo>
                <a:lnTo>
                  <a:pt x="10730" y="11746"/>
                </a:lnTo>
                <a:lnTo>
                  <a:pt x="10933" y="11848"/>
                </a:lnTo>
                <a:lnTo>
                  <a:pt x="11162" y="11924"/>
                </a:lnTo>
                <a:lnTo>
                  <a:pt x="11391" y="11950"/>
                </a:lnTo>
                <a:lnTo>
                  <a:pt x="11619" y="11924"/>
                </a:lnTo>
                <a:lnTo>
                  <a:pt x="11823" y="11848"/>
                </a:lnTo>
                <a:lnTo>
                  <a:pt x="12230" y="12433"/>
                </a:lnTo>
                <a:lnTo>
                  <a:pt x="12153" y="12535"/>
                </a:lnTo>
                <a:lnTo>
                  <a:pt x="12103" y="12662"/>
                </a:lnTo>
                <a:lnTo>
                  <a:pt x="12077" y="12789"/>
                </a:lnTo>
                <a:lnTo>
                  <a:pt x="12077" y="12916"/>
                </a:lnTo>
                <a:lnTo>
                  <a:pt x="12077" y="13069"/>
                </a:lnTo>
                <a:lnTo>
                  <a:pt x="12128" y="13221"/>
                </a:lnTo>
                <a:lnTo>
                  <a:pt x="12204" y="13374"/>
                </a:lnTo>
                <a:lnTo>
                  <a:pt x="12306" y="13475"/>
                </a:lnTo>
                <a:lnTo>
                  <a:pt x="12433" y="13577"/>
                </a:lnTo>
                <a:lnTo>
                  <a:pt x="12560" y="13653"/>
                </a:lnTo>
                <a:lnTo>
                  <a:pt x="12713" y="13704"/>
                </a:lnTo>
                <a:lnTo>
                  <a:pt x="12891" y="13730"/>
                </a:lnTo>
                <a:lnTo>
                  <a:pt x="13043" y="13704"/>
                </a:lnTo>
                <a:lnTo>
                  <a:pt x="13196" y="13653"/>
                </a:lnTo>
                <a:lnTo>
                  <a:pt x="13348" y="13577"/>
                </a:lnTo>
                <a:lnTo>
                  <a:pt x="13450" y="13475"/>
                </a:lnTo>
                <a:lnTo>
                  <a:pt x="13552" y="13374"/>
                </a:lnTo>
                <a:lnTo>
                  <a:pt x="13628" y="13221"/>
                </a:lnTo>
                <a:lnTo>
                  <a:pt x="13679" y="13069"/>
                </a:lnTo>
                <a:lnTo>
                  <a:pt x="13704" y="12916"/>
                </a:lnTo>
                <a:lnTo>
                  <a:pt x="13679" y="12738"/>
                </a:lnTo>
                <a:lnTo>
                  <a:pt x="13628" y="12585"/>
                </a:lnTo>
                <a:lnTo>
                  <a:pt x="13552" y="12458"/>
                </a:lnTo>
                <a:lnTo>
                  <a:pt x="13450" y="12331"/>
                </a:lnTo>
                <a:lnTo>
                  <a:pt x="13348" y="12229"/>
                </a:lnTo>
                <a:lnTo>
                  <a:pt x="13196" y="12153"/>
                </a:lnTo>
                <a:lnTo>
                  <a:pt x="13043" y="12102"/>
                </a:lnTo>
                <a:lnTo>
                  <a:pt x="12738" y="12102"/>
                </a:lnTo>
                <a:lnTo>
                  <a:pt x="12611" y="12128"/>
                </a:lnTo>
                <a:lnTo>
                  <a:pt x="12204" y="11568"/>
                </a:lnTo>
                <a:lnTo>
                  <a:pt x="12331" y="11416"/>
                </a:lnTo>
                <a:lnTo>
                  <a:pt x="12408" y="11238"/>
                </a:lnTo>
                <a:lnTo>
                  <a:pt x="12459" y="11035"/>
                </a:lnTo>
                <a:lnTo>
                  <a:pt x="12484" y="10857"/>
                </a:lnTo>
                <a:lnTo>
                  <a:pt x="12459" y="10653"/>
                </a:lnTo>
                <a:lnTo>
                  <a:pt x="12408" y="10475"/>
                </a:lnTo>
                <a:lnTo>
                  <a:pt x="12331" y="10297"/>
                </a:lnTo>
                <a:lnTo>
                  <a:pt x="12204" y="10119"/>
                </a:lnTo>
                <a:lnTo>
                  <a:pt x="12738" y="9382"/>
                </a:lnTo>
                <a:lnTo>
                  <a:pt x="12789" y="9331"/>
                </a:lnTo>
                <a:lnTo>
                  <a:pt x="12992" y="9407"/>
                </a:lnTo>
                <a:lnTo>
                  <a:pt x="13221" y="9433"/>
                </a:lnTo>
                <a:lnTo>
                  <a:pt x="13399" y="9407"/>
                </a:lnTo>
                <a:lnTo>
                  <a:pt x="13603" y="9356"/>
                </a:lnTo>
                <a:lnTo>
                  <a:pt x="13755" y="9280"/>
                </a:lnTo>
                <a:lnTo>
                  <a:pt x="13908" y="9179"/>
                </a:lnTo>
                <a:lnTo>
                  <a:pt x="14035" y="9051"/>
                </a:lnTo>
                <a:lnTo>
                  <a:pt x="14162" y="8899"/>
                </a:lnTo>
                <a:lnTo>
                  <a:pt x="14238" y="8746"/>
                </a:lnTo>
                <a:lnTo>
                  <a:pt x="14289" y="8568"/>
                </a:lnTo>
                <a:lnTo>
                  <a:pt x="15001" y="8568"/>
                </a:lnTo>
                <a:lnTo>
                  <a:pt x="15052" y="8695"/>
                </a:lnTo>
                <a:lnTo>
                  <a:pt x="15103" y="8797"/>
                </a:lnTo>
                <a:lnTo>
                  <a:pt x="15179" y="8899"/>
                </a:lnTo>
                <a:lnTo>
                  <a:pt x="15281" y="8975"/>
                </a:lnTo>
                <a:lnTo>
                  <a:pt x="15382" y="9051"/>
                </a:lnTo>
                <a:lnTo>
                  <a:pt x="15509" y="9102"/>
                </a:lnTo>
                <a:lnTo>
                  <a:pt x="15637" y="9128"/>
                </a:lnTo>
                <a:lnTo>
                  <a:pt x="15942" y="9128"/>
                </a:lnTo>
                <a:lnTo>
                  <a:pt x="16094" y="9077"/>
                </a:lnTo>
                <a:lnTo>
                  <a:pt x="16221" y="9001"/>
                </a:lnTo>
                <a:lnTo>
                  <a:pt x="16349" y="8899"/>
                </a:lnTo>
                <a:lnTo>
                  <a:pt x="16450" y="8772"/>
                </a:lnTo>
                <a:lnTo>
                  <a:pt x="16526" y="8645"/>
                </a:lnTo>
                <a:lnTo>
                  <a:pt x="16577" y="8492"/>
                </a:lnTo>
                <a:lnTo>
                  <a:pt x="16577" y="8314"/>
                </a:lnTo>
                <a:lnTo>
                  <a:pt x="16577" y="8162"/>
                </a:lnTo>
                <a:lnTo>
                  <a:pt x="16526" y="8009"/>
                </a:lnTo>
                <a:lnTo>
                  <a:pt x="16450" y="7882"/>
                </a:lnTo>
                <a:lnTo>
                  <a:pt x="16349" y="7755"/>
                </a:lnTo>
                <a:lnTo>
                  <a:pt x="16221" y="7653"/>
                </a:lnTo>
                <a:lnTo>
                  <a:pt x="16094" y="7577"/>
                </a:lnTo>
                <a:lnTo>
                  <a:pt x="15942" y="7526"/>
                </a:lnTo>
                <a:lnTo>
                  <a:pt x="15764" y="7500"/>
                </a:lnTo>
                <a:lnTo>
                  <a:pt x="15637" y="7526"/>
                </a:lnTo>
                <a:lnTo>
                  <a:pt x="15509" y="7551"/>
                </a:lnTo>
                <a:lnTo>
                  <a:pt x="15382" y="7602"/>
                </a:lnTo>
                <a:lnTo>
                  <a:pt x="15281" y="7678"/>
                </a:lnTo>
                <a:lnTo>
                  <a:pt x="15179" y="7755"/>
                </a:lnTo>
                <a:lnTo>
                  <a:pt x="15103" y="7856"/>
                </a:lnTo>
                <a:lnTo>
                  <a:pt x="15052" y="7958"/>
                </a:lnTo>
                <a:lnTo>
                  <a:pt x="15001" y="8085"/>
                </a:lnTo>
                <a:lnTo>
                  <a:pt x="14289" y="8085"/>
                </a:lnTo>
                <a:lnTo>
                  <a:pt x="14238" y="7907"/>
                </a:lnTo>
                <a:lnTo>
                  <a:pt x="14162" y="7729"/>
                </a:lnTo>
                <a:lnTo>
                  <a:pt x="14035" y="7602"/>
                </a:lnTo>
                <a:lnTo>
                  <a:pt x="13908" y="7475"/>
                </a:lnTo>
                <a:lnTo>
                  <a:pt x="13755" y="7373"/>
                </a:lnTo>
                <a:lnTo>
                  <a:pt x="13603" y="7297"/>
                </a:lnTo>
                <a:lnTo>
                  <a:pt x="13425" y="7246"/>
                </a:lnTo>
                <a:lnTo>
                  <a:pt x="13221" y="7221"/>
                </a:lnTo>
                <a:lnTo>
                  <a:pt x="12433" y="6128"/>
                </a:lnTo>
                <a:lnTo>
                  <a:pt x="12484" y="5975"/>
                </a:lnTo>
                <a:lnTo>
                  <a:pt x="12484" y="5797"/>
                </a:lnTo>
                <a:lnTo>
                  <a:pt x="12459" y="5695"/>
                </a:lnTo>
                <a:lnTo>
                  <a:pt x="12408" y="5619"/>
                </a:lnTo>
                <a:lnTo>
                  <a:pt x="12331" y="5568"/>
                </a:lnTo>
                <a:lnTo>
                  <a:pt x="12153" y="5568"/>
                </a:lnTo>
                <a:lnTo>
                  <a:pt x="12077" y="5619"/>
                </a:lnTo>
                <a:lnTo>
                  <a:pt x="12026" y="5695"/>
                </a:lnTo>
                <a:lnTo>
                  <a:pt x="12001" y="5797"/>
                </a:lnTo>
                <a:lnTo>
                  <a:pt x="11975" y="5924"/>
                </a:lnTo>
                <a:lnTo>
                  <a:pt x="11950" y="6026"/>
                </a:lnTo>
                <a:lnTo>
                  <a:pt x="11899" y="6153"/>
                </a:lnTo>
                <a:lnTo>
                  <a:pt x="11823" y="6229"/>
                </a:lnTo>
                <a:lnTo>
                  <a:pt x="11721" y="6306"/>
                </a:lnTo>
                <a:lnTo>
                  <a:pt x="11619" y="6356"/>
                </a:lnTo>
                <a:lnTo>
                  <a:pt x="11518" y="6407"/>
                </a:lnTo>
                <a:lnTo>
                  <a:pt x="11264" y="6407"/>
                </a:lnTo>
                <a:lnTo>
                  <a:pt x="11136" y="6356"/>
                </a:lnTo>
                <a:lnTo>
                  <a:pt x="11035" y="6306"/>
                </a:lnTo>
                <a:lnTo>
                  <a:pt x="10958" y="6229"/>
                </a:lnTo>
                <a:lnTo>
                  <a:pt x="10882" y="6153"/>
                </a:lnTo>
                <a:lnTo>
                  <a:pt x="10831" y="6026"/>
                </a:lnTo>
                <a:lnTo>
                  <a:pt x="10780" y="5924"/>
                </a:lnTo>
                <a:lnTo>
                  <a:pt x="10780" y="5797"/>
                </a:lnTo>
                <a:lnTo>
                  <a:pt x="10780" y="5670"/>
                </a:lnTo>
                <a:lnTo>
                  <a:pt x="10831" y="5568"/>
                </a:lnTo>
                <a:lnTo>
                  <a:pt x="10882" y="5467"/>
                </a:lnTo>
                <a:lnTo>
                  <a:pt x="10958" y="5365"/>
                </a:lnTo>
                <a:lnTo>
                  <a:pt x="11035" y="5289"/>
                </a:lnTo>
                <a:lnTo>
                  <a:pt x="11136" y="5238"/>
                </a:lnTo>
                <a:lnTo>
                  <a:pt x="11264" y="5187"/>
                </a:lnTo>
                <a:lnTo>
                  <a:pt x="11391" y="5187"/>
                </a:lnTo>
                <a:lnTo>
                  <a:pt x="11543" y="5212"/>
                </a:lnTo>
                <a:lnTo>
                  <a:pt x="11619" y="5212"/>
                </a:lnTo>
                <a:lnTo>
                  <a:pt x="11721" y="5187"/>
                </a:lnTo>
                <a:lnTo>
                  <a:pt x="11797" y="5111"/>
                </a:lnTo>
                <a:lnTo>
                  <a:pt x="11823" y="5034"/>
                </a:lnTo>
                <a:lnTo>
                  <a:pt x="11823" y="4933"/>
                </a:lnTo>
                <a:lnTo>
                  <a:pt x="11797" y="4831"/>
                </a:lnTo>
                <a:lnTo>
                  <a:pt x="11747" y="4780"/>
                </a:lnTo>
                <a:lnTo>
                  <a:pt x="11645" y="4729"/>
                </a:lnTo>
                <a:lnTo>
                  <a:pt x="11518" y="4704"/>
                </a:lnTo>
                <a:lnTo>
                  <a:pt x="11391" y="4704"/>
                </a:lnTo>
                <a:lnTo>
                  <a:pt x="11162" y="4729"/>
                </a:lnTo>
                <a:lnTo>
                  <a:pt x="10933" y="4805"/>
                </a:lnTo>
                <a:lnTo>
                  <a:pt x="10730" y="4907"/>
                </a:lnTo>
                <a:lnTo>
                  <a:pt x="10577" y="5060"/>
                </a:lnTo>
                <a:lnTo>
                  <a:pt x="10450" y="5238"/>
                </a:lnTo>
                <a:lnTo>
                  <a:pt x="10348" y="5441"/>
                </a:lnTo>
                <a:lnTo>
                  <a:pt x="10297" y="5670"/>
                </a:lnTo>
                <a:lnTo>
                  <a:pt x="10297" y="5899"/>
                </a:lnTo>
                <a:lnTo>
                  <a:pt x="9357" y="6204"/>
                </a:lnTo>
                <a:lnTo>
                  <a:pt x="9280" y="6077"/>
                </a:lnTo>
                <a:lnTo>
                  <a:pt x="9179" y="5975"/>
                </a:lnTo>
                <a:lnTo>
                  <a:pt x="9077" y="5899"/>
                </a:lnTo>
                <a:lnTo>
                  <a:pt x="8975" y="5822"/>
                </a:lnTo>
                <a:lnTo>
                  <a:pt x="8848" y="5746"/>
                </a:lnTo>
                <a:lnTo>
                  <a:pt x="8696" y="5695"/>
                </a:lnTo>
                <a:lnTo>
                  <a:pt x="8569" y="5670"/>
                </a:lnTo>
                <a:lnTo>
                  <a:pt x="8416" y="5670"/>
                </a:lnTo>
                <a:lnTo>
                  <a:pt x="8187" y="5695"/>
                </a:lnTo>
                <a:lnTo>
                  <a:pt x="7958" y="5772"/>
                </a:lnTo>
                <a:lnTo>
                  <a:pt x="7780" y="5873"/>
                </a:lnTo>
                <a:lnTo>
                  <a:pt x="7602" y="6026"/>
                </a:lnTo>
                <a:lnTo>
                  <a:pt x="6763" y="5517"/>
                </a:lnTo>
                <a:lnTo>
                  <a:pt x="6789" y="5365"/>
                </a:lnTo>
                <a:lnTo>
                  <a:pt x="6814" y="5212"/>
                </a:lnTo>
                <a:lnTo>
                  <a:pt x="6789" y="5009"/>
                </a:lnTo>
                <a:lnTo>
                  <a:pt x="6738" y="4831"/>
                </a:lnTo>
                <a:lnTo>
                  <a:pt x="6662" y="4653"/>
                </a:lnTo>
                <a:lnTo>
                  <a:pt x="6560" y="4526"/>
                </a:lnTo>
                <a:lnTo>
                  <a:pt x="6433" y="4373"/>
                </a:lnTo>
                <a:lnTo>
                  <a:pt x="6306" y="4272"/>
                </a:lnTo>
                <a:lnTo>
                  <a:pt x="6128" y="4195"/>
                </a:lnTo>
                <a:lnTo>
                  <a:pt x="5950" y="4119"/>
                </a:lnTo>
                <a:lnTo>
                  <a:pt x="5950" y="3153"/>
                </a:lnTo>
                <a:lnTo>
                  <a:pt x="6128" y="3102"/>
                </a:lnTo>
                <a:lnTo>
                  <a:pt x="6306" y="3026"/>
                </a:lnTo>
                <a:lnTo>
                  <a:pt x="6433" y="2899"/>
                </a:lnTo>
                <a:lnTo>
                  <a:pt x="6560" y="2772"/>
                </a:lnTo>
                <a:lnTo>
                  <a:pt x="6662" y="2619"/>
                </a:lnTo>
                <a:lnTo>
                  <a:pt x="6738" y="2466"/>
                </a:lnTo>
                <a:lnTo>
                  <a:pt x="6789" y="2263"/>
                </a:lnTo>
                <a:lnTo>
                  <a:pt x="6814" y="2085"/>
                </a:lnTo>
                <a:lnTo>
                  <a:pt x="6789" y="1907"/>
                </a:lnTo>
                <a:lnTo>
                  <a:pt x="6763" y="1755"/>
                </a:lnTo>
                <a:lnTo>
                  <a:pt x="7374" y="1399"/>
                </a:lnTo>
                <a:lnTo>
                  <a:pt x="7501" y="1500"/>
                </a:lnTo>
                <a:lnTo>
                  <a:pt x="7628" y="1577"/>
                </a:lnTo>
                <a:lnTo>
                  <a:pt x="7755" y="1602"/>
                </a:lnTo>
                <a:lnTo>
                  <a:pt x="7933" y="1627"/>
                </a:lnTo>
                <a:lnTo>
                  <a:pt x="8085" y="1602"/>
                </a:lnTo>
                <a:lnTo>
                  <a:pt x="8238" y="1551"/>
                </a:lnTo>
                <a:lnTo>
                  <a:pt x="8365" y="1475"/>
                </a:lnTo>
                <a:lnTo>
                  <a:pt x="8492" y="1373"/>
                </a:lnTo>
                <a:lnTo>
                  <a:pt x="8594" y="1271"/>
                </a:lnTo>
                <a:lnTo>
                  <a:pt x="8670" y="1119"/>
                </a:lnTo>
                <a:lnTo>
                  <a:pt x="8721" y="966"/>
                </a:lnTo>
                <a:lnTo>
                  <a:pt x="8746" y="814"/>
                </a:lnTo>
                <a:lnTo>
                  <a:pt x="8721" y="636"/>
                </a:lnTo>
                <a:lnTo>
                  <a:pt x="8670" y="483"/>
                </a:lnTo>
                <a:lnTo>
                  <a:pt x="8594" y="356"/>
                </a:lnTo>
                <a:lnTo>
                  <a:pt x="8492" y="229"/>
                </a:lnTo>
                <a:lnTo>
                  <a:pt x="8365" y="127"/>
                </a:lnTo>
                <a:lnTo>
                  <a:pt x="8238" y="51"/>
                </a:lnTo>
                <a:lnTo>
                  <a:pt x="8085" y="0"/>
                </a:lnTo>
                <a:lnTo>
                  <a:pt x="7755" y="0"/>
                </a:lnTo>
                <a:lnTo>
                  <a:pt x="7602" y="51"/>
                </a:lnTo>
                <a:lnTo>
                  <a:pt x="7475" y="127"/>
                </a:lnTo>
                <a:lnTo>
                  <a:pt x="7348" y="229"/>
                </a:lnTo>
                <a:lnTo>
                  <a:pt x="7246" y="356"/>
                </a:lnTo>
                <a:lnTo>
                  <a:pt x="7170" y="483"/>
                </a:lnTo>
                <a:lnTo>
                  <a:pt x="7119" y="636"/>
                </a:lnTo>
                <a:lnTo>
                  <a:pt x="7119" y="814"/>
                </a:lnTo>
                <a:lnTo>
                  <a:pt x="7119" y="992"/>
                </a:lnTo>
                <a:lnTo>
                  <a:pt x="6509" y="1348"/>
                </a:lnTo>
                <a:lnTo>
                  <a:pt x="6357" y="1195"/>
                </a:lnTo>
                <a:lnTo>
                  <a:pt x="6153" y="1068"/>
                </a:lnTo>
                <a:lnTo>
                  <a:pt x="5950" y="1017"/>
                </a:lnTo>
                <a:lnTo>
                  <a:pt x="5721" y="992"/>
                </a:lnTo>
                <a:lnTo>
                  <a:pt x="5492" y="1017"/>
                </a:lnTo>
                <a:lnTo>
                  <a:pt x="5263" y="1068"/>
                </a:lnTo>
                <a:lnTo>
                  <a:pt x="5085" y="1195"/>
                </a:lnTo>
                <a:lnTo>
                  <a:pt x="4907" y="1348"/>
                </a:lnTo>
                <a:lnTo>
                  <a:pt x="4297" y="992"/>
                </a:lnTo>
                <a:lnTo>
                  <a:pt x="4323" y="814"/>
                </a:lnTo>
                <a:lnTo>
                  <a:pt x="4297" y="636"/>
                </a:lnTo>
                <a:lnTo>
                  <a:pt x="4246" y="483"/>
                </a:lnTo>
                <a:lnTo>
                  <a:pt x="4170" y="356"/>
                </a:lnTo>
                <a:lnTo>
                  <a:pt x="4094" y="229"/>
                </a:lnTo>
                <a:lnTo>
                  <a:pt x="3967" y="127"/>
                </a:lnTo>
                <a:lnTo>
                  <a:pt x="3814" y="51"/>
                </a:lnTo>
                <a:lnTo>
                  <a:pt x="36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12292" name="Picture 4" descr="Thank-you-scientists GIFs - Get the best GIF on GIPHY">
            <a:extLst>
              <a:ext uri="{FF2B5EF4-FFF2-40B4-BE49-F238E27FC236}">
                <a16:creationId xmlns:a16="http://schemas.microsoft.com/office/drawing/2014/main" id="{0D2C7B07-F022-481E-9032-FEAF807DE4E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8575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63;p37">
            <a:extLst>
              <a:ext uri="{FF2B5EF4-FFF2-40B4-BE49-F238E27FC236}">
                <a16:creationId xmlns:a16="http://schemas.microsoft.com/office/drawing/2014/main" id="{86D2B5A0-5B8F-4C89-B080-DBE470FA5CAD}"/>
              </a:ext>
            </a:extLst>
          </p:cNvPr>
          <p:cNvSpPr/>
          <p:nvPr/>
        </p:nvSpPr>
        <p:spPr>
          <a:xfrm>
            <a:off x="311237" y="3812850"/>
            <a:ext cx="1038600" cy="1044900"/>
          </a:xfrm>
          <a:prstGeom prst="ellipse">
            <a:avLst/>
          </a:prstGeom>
          <a:gradFill>
            <a:gsLst>
              <a:gs pos="0">
                <a:schemeClr val="accent1"/>
              </a:gs>
              <a:gs pos="100000">
                <a:schemeClr val="lt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66;p37">
            <a:extLst>
              <a:ext uri="{FF2B5EF4-FFF2-40B4-BE49-F238E27FC236}">
                <a16:creationId xmlns:a16="http://schemas.microsoft.com/office/drawing/2014/main" id="{62726BC8-66CC-4F01-B547-8F76FAA3EE90}"/>
              </a:ext>
            </a:extLst>
          </p:cNvPr>
          <p:cNvGrpSpPr/>
          <p:nvPr/>
        </p:nvGrpSpPr>
        <p:grpSpPr>
          <a:xfrm>
            <a:off x="605159" y="4065700"/>
            <a:ext cx="450756" cy="539199"/>
            <a:chOff x="1766775" y="1275425"/>
            <a:chExt cx="347725" cy="414450"/>
          </a:xfrm>
        </p:grpSpPr>
        <p:sp>
          <p:nvSpPr>
            <p:cNvPr id="5" name="Google Shape;267;p37">
              <a:extLst>
                <a:ext uri="{FF2B5EF4-FFF2-40B4-BE49-F238E27FC236}">
                  <a16:creationId xmlns:a16="http://schemas.microsoft.com/office/drawing/2014/main" id="{733EFFC6-3E4C-413C-BAF4-D9CA6D469E3B}"/>
                </a:ext>
              </a:extLst>
            </p:cNvPr>
            <p:cNvSpPr/>
            <p:nvPr/>
          </p:nvSpPr>
          <p:spPr>
            <a:xfrm>
              <a:off x="1793475" y="1298950"/>
              <a:ext cx="175450" cy="368050"/>
            </a:xfrm>
            <a:custGeom>
              <a:avLst/>
              <a:gdLst/>
              <a:ahLst/>
              <a:cxnLst/>
              <a:rect l="l" t="t" r="r" b="b"/>
              <a:pathLst>
                <a:path w="7018" h="14722" extrusionOk="0">
                  <a:moveTo>
                    <a:pt x="840" y="0"/>
                  </a:moveTo>
                  <a:lnTo>
                    <a:pt x="738" y="26"/>
                  </a:lnTo>
                  <a:lnTo>
                    <a:pt x="662" y="76"/>
                  </a:lnTo>
                  <a:lnTo>
                    <a:pt x="611" y="153"/>
                  </a:lnTo>
                  <a:lnTo>
                    <a:pt x="585" y="229"/>
                  </a:lnTo>
                  <a:lnTo>
                    <a:pt x="560" y="432"/>
                  </a:lnTo>
                  <a:lnTo>
                    <a:pt x="509" y="661"/>
                  </a:lnTo>
                  <a:lnTo>
                    <a:pt x="458" y="915"/>
                  </a:lnTo>
                  <a:lnTo>
                    <a:pt x="433" y="1043"/>
                  </a:lnTo>
                  <a:lnTo>
                    <a:pt x="458" y="1170"/>
                  </a:lnTo>
                  <a:lnTo>
                    <a:pt x="509" y="1322"/>
                  </a:lnTo>
                  <a:lnTo>
                    <a:pt x="585" y="1449"/>
                  </a:lnTo>
                  <a:lnTo>
                    <a:pt x="763" y="1704"/>
                  </a:lnTo>
                  <a:lnTo>
                    <a:pt x="865" y="1856"/>
                  </a:lnTo>
                  <a:lnTo>
                    <a:pt x="941" y="2009"/>
                  </a:lnTo>
                  <a:lnTo>
                    <a:pt x="967" y="2161"/>
                  </a:lnTo>
                  <a:lnTo>
                    <a:pt x="967" y="2365"/>
                  </a:lnTo>
                  <a:lnTo>
                    <a:pt x="967" y="2644"/>
                  </a:lnTo>
                  <a:lnTo>
                    <a:pt x="992" y="2797"/>
                  </a:lnTo>
                  <a:lnTo>
                    <a:pt x="1043" y="2949"/>
                  </a:lnTo>
                  <a:lnTo>
                    <a:pt x="1119" y="3102"/>
                  </a:lnTo>
                  <a:lnTo>
                    <a:pt x="1221" y="3204"/>
                  </a:lnTo>
                  <a:lnTo>
                    <a:pt x="1450" y="3407"/>
                  </a:lnTo>
                  <a:lnTo>
                    <a:pt x="1577" y="3534"/>
                  </a:lnTo>
                  <a:lnTo>
                    <a:pt x="1704" y="3661"/>
                  </a:lnTo>
                  <a:lnTo>
                    <a:pt x="1755" y="3814"/>
                  </a:lnTo>
                  <a:lnTo>
                    <a:pt x="1780" y="3992"/>
                  </a:lnTo>
                  <a:lnTo>
                    <a:pt x="1857" y="4297"/>
                  </a:lnTo>
                  <a:lnTo>
                    <a:pt x="1908" y="4449"/>
                  </a:lnTo>
                  <a:lnTo>
                    <a:pt x="2009" y="4577"/>
                  </a:lnTo>
                  <a:lnTo>
                    <a:pt x="2111" y="4704"/>
                  </a:lnTo>
                  <a:lnTo>
                    <a:pt x="2238" y="4780"/>
                  </a:lnTo>
                  <a:lnTo>
                    <a:pt x="2492" y="4933"/>
                  </a:lnTo>
                  <a:lnTo>
                    <a:pt x="2670" y="5009"/>
                  </a:lnTo>
                  <a:lnTo>
                    <a:pt x="2797" y="5111"/>
                  </a:lnTo>
                  <a:lnTo>
                    <a:pt x="2899" y="5263"/>
                  </a:lnTo>
                  <a:lnTo>
                    <a:pt x="2975" y="5416"/>
                  </a:lnTo>
                  <a:lnTo>
                    <a:pt x="3102" y="5721"/>
                  </a:lnTo>
                  <a:lnTo>
                    <a:pt x="3077" y="5721"/>
                  </a:lnTo>
                  <a:lnTo>
                    <a:pt x="2797" y="5822"/>
                  </a:lnTo>
                  <a:lnTo>
                    <a:pt x="2670" y="5924"/>
                  </a:lnTo>
                  <a:lnTo>
                    <a:pt x="2543" y="6026"/>
                  </a:lnTo>
                  <a:lnTo>
                    <a:pt x="2441" y="6153"/>
                  </a:lnTo>
                  <a:lnTo>
                    <a:pt x="2365" y="6280"/>
                  </a:lnTo>
                  <a:lnTo>
                    <a:pt x="2289" y="6560"/>
                  </a:lnTo>
                  <a:lnTo>
                    <a:pt x="2213" y="6738"/>
                  </a:lnTo>
                  <a:lnTo>
                    <a:pt x="2136" y="6890"/>
                  </a:lnTo>
                  <a:lnTo>
                    <a:pt x="2035" y="6992"/>
                  </a:lnTo>
                  <a:lnTo>
                    <a:pt x="1857" y="7119"/>
                  </a:lnTo>
                  <a:lnTo>
                    <a:pt x="1628" y="7272"/>
                  </a:lnTo>
                  <a:lnTo>
                    <a:pt x="1501" y="7399"/>
                  </a:lnTo>
                  <a:lnTo>
                    <a:pt x="1399" y="7526"/>
                  </a:lnTo>
                  <a:lnTo>
                    <a:pt x="1348" y="7653"/>
                  </a:lnTo>
                  <a:lnTo>
                    <a:pt x="1297" y="7806"/>
                  </a:lnTo>
                  <a:lnTo>
                    <a:pt x="1272" y="8111"/>
                  </a:lnTo>
                  <a:lnTo>
                    <a:pt x="1246" y="8289"/>
                  </a:lnTo>
                  <a:lnTo>
                    <a:pt x="1221" y="8467"/>
                  </a:lnTo>
                  <a:lnTo>
                    <a:pt x="1119" y="8594"/>
                  </a:lnTo>
                  <a:lnTo>
                    <a:pt x="992" y="8746"/>
                  </a:lnTo>
                  <a:lnTo>
                    <a:pt x="789" y="8950"/>
                  </a:lnTo>
                  <a:lnTo>
                    <a:pt x="687" y="9077"/>
                  </a:lnTo>
                  <a:lnTo>
                    <a:pt x="636" y="9229"/>
                  </a:lnTo>
                  <a:lnTo>
                    <a:pt x="611" y="9382"/>
                  </a:lnTo>
                  <a:lnTo>
                    <a:pt x="585" y="9534"/>
                  </a:lnTo>
                  <a:lnTo>
                    <a:pt x="636" y="9839"/>
                  </a:lnTo>
                  <a:lnTo>
                    <a:pt x="662" y="10043"/>
                  </a:lnTo>
                  <a:lnTo>
                    <a:pt x="662" y="10195"/>
                  </a:lnTo>
                  <a:lnTo>
                    <a:pt x="585" y="10348"/>
                  </a:lnTo>
                  <a:lnTo>
                    <a:pt x="484" y="10526"/>
                  </a:lnTo>
                  <a:lnTo>
                    <a:pt x="357" y="10780"/>
                  </a:lnTo>
                  <a:lnTo>
                    <a:pt x="306" y="10933"/>
                  </a:lnTo>
                  <a:lnTo>
                    <a:pt x="255" y="11085"/>
                  </a:lnTo>
                  <a:lnTo>
                    <a:pt x="280" y="11238"/>
                  </a:lnTo>
                  <a:lnTo>
                    <a:pt x="306" y="11365"/>
                  </a:lnTo>
                  <a:lnTo>
                    <a:pt x="382" y="11441"/>
                  </a:lnTo>
                  <a:lnTo>
                    <a:pt x="433" y="11518"/>
                  </a:lnTo>
                  <a:lnTo>
                    <a:pt x="484" y="11568"/>
                  </a:lnTo>
                  <a:lnTo>
                    <a:pt x="484" y="11594"/>
                  </a:lnTo>
                  <a:lnTo>
                    <a:pt x="458" y="11619"/>
                  </a:lnTo>
                  <a:lnTo>
                    <a:pt x="407" y="11670"/>
                  </a:lnTo>
                  <a:lnTo>
                    <a:pt x="357" y="11721"/>
                  </a:lnTo>
                  <a:lnTo>
                    <a:pt x="280" y="11823"/>
                  </a:lnTo>
                  <a:lnTo>
                    <a:pt x="204" y="11924"/>
                  </a:lnTo>
                  <a:lnTo>
                    <a:pt x="179" y="12077"/>
                  </a:lnTo>
                  <a:lnTo>
                    <a:pt x="179" y="12229"/>
                  </a:lnTo>
                  <a:lnTo>
                    <a:pt x="229" y="12357"/>
                  </a:lnTo>
                  <a:lnTo>
                    <a:pt x="280" y="12458"/>
                  </a:lnTo>
                  <a:lnTo>
                    <a:pt x="331" y="12509"/>
                  </a:lnTo>
                  <a:lnTo>
                    <a:pt x="382" y="12560"/>
                  </a:lnTo>
                  <a:lnTo>
                    <a:pt x="382" y="12585"/>
                  </a:lnTo>
                  <a:lnTo>
                    <a:pt x="382" y="12611"/>
                  </a:lnTo>
                  <a:lnTo>
                    <a:pt x="331" y="12662"/>
                  </a:lnTo>
                  <a:lnTo>
                    <a:pt x="255" y="12738"/>
                  </a:lnTo>
                  <a:lnTo>
                    <a:pt x="179" y="12814"/>
                  </a:lnTo>
                  <a:lnTo>
                    <a:pt x="128" y="12916"/>
                  </a:lnTo>
                  <a:lnTo>
                    <a:pt x="77" y="13068"/>
                  </a:lnTo>
                  <a:lnTo>
                    <a:pt x="102" y="13221"/>
                  </a:lnTo>
                  <a:lnTo>
                    <a:pt x="128" y="13348"/>
                  </a:lnTo>
                  <a:lnTo>
                    <a:pt x="204" y="13450"/>
                  </a:lnTo>
                  <a:lnTo>
                    <a:pt x="255" y="13501"/>
                  </a:lnTo>
                  <a:lnTo>
                    <a:pt x="306" y="13577"/>
                  </a:lnTo>
                  <a:lnTo>
                    <a:pt x="306" y="13602"/>
                  </a:lnTo>
                  <a:lnTo>
                    <a:pt x="306" y="13628"/>
                  </a:lnTo>
                  <a:lnTo>
                    <a:pt x="255" y="13653"/>
                  </a:lnTo>
                  <a:lnTo>
                    <a:pt x="179" y="13729"/>
                  </a:lnTo>
                  <a:lnTo>
                    <a:pt x="102" y="13806"/>
                  </a:lnTo>
                  <a:lnTo>
                    <a:pt x="26" y="13907"/>
                  </a:lnTo>
                  <a:lnTo>
                    <a:pt x="1" y="14060"/>
                  </a:lnTo>
                  <a:lnTo>
                    <a:pt x="1" y="14213"/>
                  </a:lnTo>
                  <a:lnTo>
                    <a:pt x="51" y="14340"/>
                  </a:lnTo>
                  <a:lnTo>
                    <a:pt x="102" y="14441"/>
                  </a:lnTo>
                  <a:lnTo>
                    <a:pt x="179" y="14518"/>
                  </a:lnTo>
                  <a:lnTo>
                    <a:pt x="204" y="14568"/>
                  </a:lnTo>
                  <a:lnTo>
                    <a:pt x="280" y="14645"/>
                  </a:lnTo>
                  <a:lnTo>
                    <a:pt x="357" y="14696"/>
                  </a:lnTo>
                  <a:lnTo>
                    <a:pt x="433" y="14721"/>
                  </a:lnTo>
                  <a:lnTo>
                    <a:pt x="535" y="14696"/>
                  </a:lnTo>
                  <a:lnTo>
                    <a:pt x="611" y="14645"/>
                  </a:lnTo>
                  <a:lnTo>
                    <a:pt x="662" y="14568"/>
                  </a:lnTo>
                  <a:lnTo>
                    <a:pt x="687" y="14467"/>
                  </a:lnTo>
                  <a:lnTo>
                    <a:pt x="662" y="14391"/>
                  </a:lnTo>
                  <a:lnTo>
                    <a:pt x="611" y="14263"/>
                  </a:lnTo>
                  <a:lnTo>
                    <a:pt x="535" y="14187"/>
                  </a:lnTo>
                  <a:lnTo>
                    <a:pt x="484" y="14136"/>
                  </a:lnTo>
                  <a:lnTo>
                    <a:pt x="484" y="14111"/>
                  </a:lnTo>
                  <a:lnTo>
                    <a:pt x="484" y="14085"/>
                  </a:lnTo>
                  <a:lnTo>
                    <a:pt x="560" y="14035"/>
                  </a:lnTo>
                  <a:lnTo>
                    <a:pt x="611" y="13984"/>
                  </a:lnTo>
                  <a:lnTo>
                    <a:pt x="687" y="13907"/>
                  </a:lnTo>
                  <a:lnTo>
                    <a:pt x="763" y="13780"/>
                  </a:lnTo>
                  <a:lnTo>
                    <a:pt x="789" y="13628"/>
                  </a:lnTo>
                  <a:lnTo>
                    <a:pt x="789" y="13475"/>
                  </a:lnTo>
                  <a:lnTo>
                    <a:pt x="738" y="13348"/>
                  </a:lnTo>
                  <a:lnTo>
                    <a:pt x="687" y="13272"/>
                  </a:lnTo>
                  <a:lnTo>
                    <a:pt x="611" y="13196"/>
                  </a:lnTo>
                  <a:lnTo>
                    <a:pt x="585" y="13145"/>
                  </a:lnTo>
                  <a:lnTo>
                    <a:pt x="585" y="13119"/>
                  </a:lnTo>
                  <a:lnTo>
                    <a:pt x="585" y="13094"/>
                  </a:lnTo>
                  <a:lnTo>
                    <a:pt x="636" y="13043"/>
                  </a:lnTo>
                  <a:lnTo>
                    <a:pt x="713" y="12992"/>
                  </a:lnTo>
                  <a:lnTo>
                    <a:pt x="789" y="12890"/>
                  </a:lnTo>
                  <a:lnTo>
                    <a:pt x="840" y="12789"/>
                  </a:lnTo>
                  <a:lnTo>
                    <a:pt x="865" y="12636"/>
                  </a:lnTo>
                  <a:lnTo>
                    <a:pt x="865" y="12484"/>
                  </a:lnTo>
                  <a:lnTo>
                    <a:pt x="814" y="12357"/>
                  </a:lnTo>
                  <a:lnTo>
                    <a:pt x="763" y="12280"/>
                  </a:lnTo>
                  <a:lnTo>
                    <a:pt x="713" y="12204"/>
                  </a:lnTo>
                  <a:lnTo>
                    <a:pt x="662" y="12153"/>
                  </a:lnTo>
                  <a:lnTo>
                    <a:pt x="662" y="12128"/>
                  </a:lnTo>
                  <a:lnTo>
                    <a:pt x="662" y="12102"/>
                  </a:lnTo>
                  <a:lnTo>
                    <a:pt x="713" y="12051"/>
                  </a:lnTo>
                  <a:lnTo>
                    <a:pt x="789" y="12001"/>
                  </a:lnTo>
                  <a:lnTo>
                    <a:pt x="865" y="11899"/>
                  </a:lnTo>
                  <a:lnTo>
                    <a:pt x="916" y="11797"/>
                  </a:lnTo>
                  <a:lnTo>
                    <a:pt x="967" y="11645"/>
                  </a:lnTo>
                  <a:lnTo>
                    <a:pt x="967" y="11492"/>
                  </a:lnTo>
                  <a:lnTo>
                    <a:pt x="916" y="11365"/>
                  </a:lnTo>
                  <a:lnTo>
                    <a:pt x="865" y="11263"/>
                  </a:lnTo>
                  <a:lnTo>
                    <a:pt x="789" y="11212"/>
                  </a:lnTo>
                  <a:lnTo>
                    <a:pt x="763" y="11136"/>
                  </a:lnTo>
                  <a:lnTo>
                    <a:pt x="738" y="11111"/>
                  </a:lnTo>
                  <a:lnTo>
                    <a:pt x="763" y="11034"/>
                  </a:lnTo>
                  <a:lnTo>
                    <a:pt x="814" y="10958"/>
                  </a:lnTo>
                  <a:lnTo>
                    <a:pt x="916" y="10780"/>
                  </a:lnTo>
                  <a:lnTo>
                    <a:pt x="1043" y="10551"/>
                  </a:lnTo>
                  <a:lnTo>
                    <a:pt x="1094" y="10424"/>
                  </a:lnTo>
                  <a:lnTo>
                    <a:pt x="1119" y="10297"/>
                  </a:lnTo>
                  <a:lnTo>
                    <a:pt x="1145" y="10145"/>
                  </a:lnTo>
                  <a:lnTo>
                    <a:pt x="1145" y="10017"/>
                  </a:lnTo>
                  <a:lnTo>
                    <a:pt x="1119" y="9763"/>
                  </a:lnTo>
                  <a:lnTo>
                    <a:pt x="1094" y="9560"/>
                  </a:lnTo>
                  <a:lnTo>
                    <a:pt x="1094" y="9458"/>
                  </a:lnTo>
                  <a:lnTo>
                    <a:pt x="1094" y="9382"/>
                  </a:lnTo>
                  <a:lnTo>
                    <a:pt x="1119" y="9306"/>
                  </a:lnTo>
                  <a:lnTo>
                    <a:pt x="1196" y="9229"/>
                  </a:lnTo>
                  <a:lnTo>
                    <a:pt x="1323" y="9077"/>
                  </a:lnTo>
                  <a:lnTo>
                    <a:pt x="1501" y="8873"/>
                  </a:lnTo>
                  <a:lnTo>
                    <a:pt x="1577" y="8772"/>
                  </a:lnTo>
                  <a:lnTo>
                    <a:pt x="1653" y="8670"/>
                  </a:lnTo>
                  <a:lnTo>
                    <a:pt x="1704" y="8517"/>
                  </a:lnTo>
                  <a:lnTo>
                    <a:pt x="1730" y="8390"/>
                  </a:lnTo>
                  <a:lnTo>
                    <a:pt x="1755" y="8136"/>
                  </a:lnTo>
                  <a:lnTo>
                    <a:pt x="1780" y="7933"/>
                  </a:lnTo>
                  <a:lnTo>
                    <a:pt x="1806" y="7831"/>
                  </a:lnTo>
                  <a:lnTo>
                    <a:pt x="1831" y="7755"/>
                  </a:lnTo>
                  <a:lnTo>
                    <a:pt x="1882" y="7704"/>
                  </a:lnTo>
                  <a:lnTo>
                    <a:pt x="1958" y="7628"/>
                  </a:lnTo>
                  <a:lnTo>
                    <a:pt x="2111" y="7526"/>
                  </a:lnTo>
                  <a:lnTo>
                    <a:pt x="2340" y="7373"/>
                  </a:lnTo>
                  <a:lnTo>
                    <a:pt x="2441" y="7297"/>
                  </a:lnTo>
                  <a:lnTo>
                    <a:pt x="2518" y="7195"/>
                  </a:lnTo>
                  <a:lnTo>
                    <a:pt x="2594" y="7068"/>
                  </a:lnTo>
                  <a:lnTo>
                    <a:pt x="2670" y="6941"/>
                  </a:lnTo>
                  <a:lnTo>
                    <a:pt x="2747" y="6712"/>
                  </a:lnTo>
                  <a:lnTo>
                    <a:pt x="2823" y="6509"/>
                  </a:lnTo>
                  <a:lnTo>
                    <a:pt x="2848" y="6407"/>
                  </a:lnTo>
                  <a:lnTo>
                    <a:pt x="2899" y="6356"/>
                  </a:lnTo>
                  <a:lnTo>
                    <a:pt x="2975" y="6305"/>
                  </a:lnTo>
                  <a:lnTo>
                    <a:pt x="3052" y="6255"/>
                  </a:lnTo>
                  <a:lnTo>
                    <a:pt x="3230" y="6178"/>
                  </a:lnTo>
                  <a:lnTo>
                    <a:pt x="3509" y="6077"/>
                  </a:lnTo>
                  <a:lnTo>
                    <a:pt x="3764" y="6178"/>
                  </a:lnTo>
                  <a:lnTo>
                    <a:pt x="3967" y="6255"/>
                  </a:lnTo>
                  <a:lnTo>
                    <a:pt x="4043" y="6305"/>
                  </a:lnTo>
                  <a:lnTo>
                    <a:pt x="4119" y="6356"/>
                  </a:lnTo>
                  <a:lnTo>
                    <a:pt x="4170" y="6407"/>
                  </a:lnTo>
                  <a:lnTo>
                    <a:pt x="4196" y="6509"/>
                  </a:lnTo>
                  <a:lnTo>
                    <a:pt x="4272" y="6712"/>
                  </a:lnTo>
                  <a:lnTo>
                    <a:pt x="4348" y="6941"/>
                  </a:lnTo>
                  <a:lnTo>
                    <a:pt x="4399" y="7068"/>
                  </a:lnTo>
                  <a:lnTo>
                    <a:pt x="4475" y="7195"/>
                  </a:lnTo>
                  <a:lnTo>
                    <a:pt x="4577" y="7297"/>
                  </a:lnTo>
                  <a:lnTo>
                    <a:pt x="4679" y="7373"/>
                  </a:lnTo>
                  <a:lnTo>
                    <a:pt x="4882" y="7526"/>
                  </a:lnTo>
                  <a:lnTo>
                    <a:pt x="5060" y="7628"/>
                  </a:lnTo>
                  <a:lnTo>
                    <a:pt x="5136" y="7704"/>
                  </a:lnTo>
                  <a:lnTo>
                    <a:pt x="5187" y="7755"/>
                  </a:lnTo>
                  <a:lnTo>
                    <a:pt x="5213" y="7831"/>
                  </a:lnTo>
                  <a:lnTo>
                    <a:pt x="5238" y="7933"/>
                  </a:lnTo>
                  <a:lnTo>
                    <a:pt x="5264" y="8136"/>
                  </a:lnTo>
                  <a:lnTo>
                    <a:pt x="5289" y="8390"/>
                  </a:lnTo>
                  <a:lnTo>
                    <a:pt x="5314" y="8517"/>
                  </a:lnTo>
                  <a:lnTo>
                    <a:pt x="5365" y="8670"/>
                  </a:lnTo>
                  <a:lnTo>
                    <a:pt x="5416" y="8772"/>
                  </a:lnTo>
                  <a:lnTo>
                    <a:pt x="5518" y="8873"/>
                  </a:lnTo>
                  <a:lnTo>
                    <a:pt x="5670" y="9077"/>
                  </a:lnTo>
                  <a:lnTo>
                    <a:pt x="5823" y="9229"/>
                  </a:lnTo>
                  <a:lnTo>
                    <a:pt x="5874" y="9306"/>
                  </a:lnTo>
                  <a:lnTo>
                    <a:pt x="5925" y="9382"/>
                  </a:lnTo>
                  <a:lnTo>
                    <a:pt x="5925" y="9458"/>
                  </a:lnTo>
                  <a:lnTo>
                    <a:pt x="5925" y="9560"/>
                  </a:lnTo>
                  <a:lnTo>
                    <a:pt x="5899" y="9763"/>
                  </a:lnTo>
                  <a:lnTo>
                    <a:pt x="5874" y="10017"/>
                  </a:lnTo>
                  <a:lnTo>
                    <a:pt x="5874" y="10145"/>
                  </a:lnTo>
                  <a:lnTo>
                    <a:pt x="5874" y="10297"/>
                  </a:lnTo>
                  <a:lnTo>
                    <a:pt x="5925" y="10424"/>
                  </a:lnTo>
                  <a:lnTo>
                    <a:pt x="5975" y="10551"/>
                  </a:lnTo>
                  <a:lnTo>
                    <a:pt x="6103" y="10780"/>
                  </a:lnTo>
                  <a:lnTo>
                    <a:pt x="6204" y="10958"/>
                  </a:lnTo>
                  <a:lnTo>
                    <a:pt x="6255" y="11034"/>
                  </a:lnTo>
                  <a:lnTo>
                    <a:pt x="6255" y="11111"/>
                  </a:lnTo>
                  <a:lnTo>
                    <a:pt x="6255" y="11136"/>
                  </a:lnTo>
                  <a:lnTo>
                    <a:pt x="6230" y="11212"/>
                  </a:lnTo>
                  <a:lnTo>
                    <a:pt x="6153" y="11263"/>
                  </a:lnTo>
                  <a:lnTo>
                    <a:pt x="6103" y="11365"/>
                  </a:lnTo>
                  <a:lnTo>
                    <a:pt x="6052" y="11492"/>
                  </a:lnTo>
                  <a:lnTo>
                    <a:pt x="6052" y="11645"/>
                  </a:lnTo>
                  <a:lnTo>
                    <a:pt x="6077" y="11797"/>
                  </a:lnTo>
                  <a:lnTo>
                    <a:pt x="6153" y="11899"/>
                  </a:lnTo>
                  <a:lnTo>
                    <a:pt x="6230" y="12001"/>
                  </a:lnTo>
                  <a:lnTo>
                    <a:pt x="6281" y="12051"/>
                  </a:lnTo>
                  <a:lnTo>
                    <a:pt x="6357" y="12102"/>
                  </a:lnTo>
                  <a:lnTo>
                    <a:pt x="6357" y="12128"/>
                  </a:lnTo>
                  <a:lnTo>
                    <a:pt x="6357" y="12153"/>
                  </a:lnTo>
                  <a:lnTo>
                    <a:pt x="6306" y="12204"/>
                  </a:lnTo>
                  <a:lnTo>
                    <a:pt x="6255" y="12280"/>
                  </a:lnTo>
                  <a:lnTo>
                    <a:pt x="6179" y="12357"/>
                  </a:lnTo>
                  <a:lnTo>
                    <a:pt x="6153" y="12484"/>
                  </a:lnTo>
                  <a:lnTo>
                    <a:pt x="6128" y="12636"/>
                  </a:lnTo>
                  <a:lnTo>
                    <a:pt x="6179" y="12789"/>
                  </a:lnTo>
                  <a:lnTo>
                    <a:pt x="6230" y="12890"/>
                  </a:lnTo>
                  <a:lnTo>
                    <a:pt x="6306" y="12992"/>
                  </a:lnTo>
                  <a:lnTo>
                    <a:pt x="6382" y="13043"/>
                  </a:lnTo>
                  <a:lnTo>
                    <a:pt x="6433" y="13094"/>
                  </a:lnTo>
                  <a:lnTo>
                    <a:pt x="6433" y="13119"/>
                  </a:lnTo>
                  <a:lnTo>
                    <a:pt x="6433" y="13145"/>
                  </a:lnTo>
                  <a:lnTo>
                    <a:pt x="6382" y="13196"/>
                  </a:lnTo>
                  <a:lnTo>
                    <a:pt x="6331" y="13272"/>
                  </a:lnTo>
                  <a:lnTo>
                    <a:pt x="6281" y="13348"/>
                  </a:lnTo>
                  <a:lnTo>
                    <a:pt x="6230" y="13475"/>
                  </a:lnTo>
                  <a:lnTo>
                    <a:pt x="6230" y="13628"/>
                  </a:lnTo>
                  <a:lnTo>
                    <a:pt x="6255" y="13780"/>
                  </a:lnTo>
                  <a:lnTo>
                    <a:pt x="6331" y="13907"/>
                  </a:lnTo>
                  <a:lnTo>
                    <a:pt x="6408" y="13984"/>
                  </a:lnTo>
                  <a:lnTo>
                    <a:pt x="6459" y="14035"/>
                  </a:lnTo>
                  <a:lnTo>
                    <a:pt x="6509" y="14085"/>
                  </a:lnTo>
                  <a:lnTo>
                    <a:pt x="6535" y="14111"/>
                  </a:lnTo>
                  <a:lnTo>
                    <a:pt x="6535" y="14136"/>
                  </a:lnTo>
                  <a:lnTo>
                    <a:pt x="6484" y="14187"/>
                  </a:lnTo>
                  <a:lnTo>
                    <a:pt x="6408" y="14263"/>
                  </a:lnTo>
                  <a:lnTo>
                    <a:pt x="6357" y="14391"/>
                  </a:lnTo>
                  <a:lnTo>
                    <a:pt x="6331" y="14467"/>
                  </a:lnTo>
                  <a:lnTo>
                    <a:pt x="6357" y="14568"/>
                  </a:lnTo>
                  <a:lnTo>
                    <a:pt x="6408" y="14645"/>
                  </a:lnTo>
                  <a:lnTo>
                    <a:pt x="6484" y="14696"/>
                  </a:lnTo>
                  <a:lnTo>
                    <a:pt x="6586" y="14721"/>
                  </a:lnTo>
                  <a:lnTo>
                    <a:pt x="6662" y="14696"/>
                  </a:lnTo>
                  <a:lnTo>
                    <a:pt x="6738" y="14645"/>
                  </a:lnTo>
                  <a:lnTo>
                    <a:pt x="6789" y="14568"/>
                  </a:lnTo>
                  <a:lnTo>
                    <a:pt x="6840" y="14518"/>
                  </a:lnTo>
                  <a:lnTo>
                    <a:pt x="6891" y="14441"/>
                  </a:lnTo>
                  <a:lnTo>
                    <a:pt x="6967" y="14340"/>
                  </a:lnTo>
                  <a:lnTo>
                    <a:pt x="6992" y="14213"/>
                  </a:lnTo>
                  <a:lnTo>
                    <a:pt x="7018" y="14060"/>
                  </a:lnTo>
                  <a:lnTo>
                    <a:pt x="6967" y="13907"/>
                  </a:lnTo>
                  <a:lnTo>
                    <a:pt x="6916" y="13806"/>
                  </a:lnTo>
                  <a:lnTo>
                    <a:pt x="6840" y="13729"/>
                  </a:lnTo>
                  <a:lnTo>
                    <a:pt x="6764" y="13653"/>
                  </a:lnTo>
                  <a:lnTo>
                    <a:pt x="6713" y="13628"/>
                  </a:lnTo>
                  <a:lnTo>
                    <a:pt x="6713" y="13602"/>
                  </a:lnTo>
                  <a:lnTo>
                    <a:pt x="6713" y="13577"/>
                  </a:lnTo>
                  <a:lnTo>
                    <a:pt x="6764" y="13501"/>
                  </a:lnTo>
                  <a:lnTo>
                    <a:pt x="6814" y="13450"/>
                  </a:lnTo>
                  <a:lnTo>
                    <a:pt x="6865" y="13348"/>
                  </a:lnTo>
                  <a:lnTo>
                    <a:pt x="6916" y="13221"/>
                  </a:lnTo>
                  <a:lnTo>
                    <a:pt x="6916" y="13068"/>
                  </a:lnTo>
                  <a:lnTo>
                    <a:pt x="6891" y="12916"/>
                  </a:lnTo>
                  <a:lnTo>
                    <a:pt x="6840" y="12814"/>
                  </a:lnTo>
                  <a:lnTo>
                    <a:pt x="6764" y="12738"/>
                  </a:lnTo>
                  <a:lnTo>
                    <a:pt x="6687" y="12662"/>
                  </a:lnTo>
                  <a:lnTo>
                    <a:pt x="6637" y="12611"/>
                  </a:lnTo>
                  <a:lnTo>
                    <a:pt x="6611" y="12585"/>
                  </a:lnTo>
                  <a:lnTo>
                    <a:pt x="6637" y="12560"/>
                  </a:lnTo>
                  <a:lnTo>
                    <a:pt x="6662" y="12509"/>
                  </a:lnTo>
                  <a:lnTo>
                    <a:pt x="6738" y="12458"/>
                  </a:lnTo>
                  <a:lnTo>
                    <a:pt x="6789" y="12357"/>
                  </a:lnTo>
                  <a:lnTo>
                    <a:pt x="6840" y="12229"/>
                  </a:lnTo>
                  <a:lnTo>
                    <a:pt x="6840" y="12077"/>
                  </a:lnTo>
                  <a:lnTo>
                    <a:pt x="6814" y="11924"/>
                  </a:lnTo>
                  <a:lnTo>
                    <a:pt x="6738" y="11823"/>
                  </a:lnTo>
                  <a:lnTo>
                    <a:pt x="6662" y="11721"/>
                  </a:lnTo>
                  <a:lnTo>
                    <a:pt x="6586" y="11670"/>
                  </a:lnTo>
                  <a:lnTo>
                    <a:pt x="6535" y="11619"/>
                  </a:lnTo>
                  <a:lnTo>
                    <a:pt x="6535" y="11594"/>
                  </a:lnTo>
                  <a:lnTo>
                    <a:pt x="6535" y="11568"/>
                  </a:lnTo>
                  <a:lnTo>
                    <a:pt x="6586" y="11518"/>
                  </a:lnTo>
                  <a:lnTo>
                    <a:pt x="6637" y="11441"/>
                  </a:lnTo>
                  <a:lnTo>
                    <a:pt x="6713" y="11365"/>
                  </a:lnTo>
                  <a:lnTo>
                    <a:pt x="6738" y="11238"/>
                  </a:lnTo>
                  <a:lnTo>
                    <a:pt x="6738" y="11085"/>
                  </a:lnTo>
                  <a:lnTo>
                    <a:pt x="6713" y="10933"/>
                  </a:lnTo>
                  <a:lnTo>
                    <a:pt x="6662" y="10780"/>
                  </a:lnTo>
                  <a:lnTo>
                    <a:pt x="6509" y="10526"/>
                  </a:lnTo>
                  <a:lnTo>
                    <a:pt x="6433" y="10348"/>
                  </a:lnTo>
                  <a:lnTo>
                    <a:pt x="6357" y="10195"/>
                  </a:lnTo>
                  <a:lnTo>
                    <a:pt x="6357" y="10043"/>
                  </a:lnTo>
                  <a:lnTo>
                    <a:pt x="6382" y="9839"/>
                  </a:lnTo>
                  <a:lnTo>
                    <a:pt x="6408" y="9534"/>
                  </a:lnTo>
                  <a:lnTo>
                    <a:pt x="6408" y="9382"/>
                  </a:lnTo>
                  <a:lnTo>
                    <a:pt x="6382" y="9229"/>
                  </a:lnTo>
                  <a:lnTo>
                    <a:pt x="6306" y="9077"/>
                  </a:lnTo>
                  <a:lnTo>
                    <a:pt x="6230" y="8950"/>
                  </a:lnTo>
                  <a:lnTo>
                    <a:pt x="6026" y="8746"/>
                  </a:lnTo>
                  <a:lnTo>
                    <a:pt x="5899" y="8594"/>
                  </a:lnTo>
                  <a:lnTo>
                    <a:pt x="5798" y="8467"/>
                  </a:lnTo>
                  <a:lnTo>
                    <a:pt x="5772" y="8289"/>
                  </a:lnTo>
                  <a:lnTo>
                    <a:pt x="5747" y="8111"/>
                  </a:lnTo>
                  <a:lnTo>
                    <a:pt x="5721" y="7806"/>
                  </a:lnTo>
                  <a:lnTo>
                    <a:pt x="5670" y="7653"/>
                  </a:lnTo>
                  <a:lnTo>
                    <a:pt x="5594" y="7526"/>
                  </a:lnTo>
                  <a:lnTo>
                    <a:pt x="5518" y="7399"/>
                  </a:lnTo>
                  <a:lnTo>
                    <a:pt x="5391" y="7272"/>
                  </a:lnTo>
                  <a:lnTo>
                    <a:pt x="5162" y="7119"/>
                  </a:lnTo>
                  <a:lnTo>
                    <a:pt x="4984" y="6992"/>
                  </a:lnTo>
                  <a:lnTo>
                    <a:pt x="4882" y="6890"/>
                  </a:lnTo>
                  <a:lnTo>
                    <a:pt x="4806" y="6738"/>
                  </a:lnTo>
                  <a:lnTo>
                    <a:pt x="4730" y="6560"/>
                  </a:lnTo>
                  <a:lnTo>
                    <a:pt x="4628" y="6280"/>
                  </a:lnTo>
                  <a:lnTo>
                    <a:pt x="4552" y="6153"/>
                  </a:lnTo>
                  <a:lnTo>
                    <a:pt x="4475" y="6026"/>
                  </a:lnTo>
                  <a:lnTo>
                    <a:pt x="4348" y="5924"/>
                  </a:lnTo>
                  <a:lnTo>
                    <a:pt x="4221" y="5822"/>
                  </a:lnTo>
                  <a:lnTo>
                    <a:pt x="3941" y="5721"/>
                  </a:lnTo>
                  <a:lnTo>
                    <a:pt x="3916" y="5721"/>
                  </a:lnTo>
                  <a:lnTo>
                    <a:pt x="3992" y="5543"/>
                  </a:lnTo>
                  <a:lnTo>
                    <a:pt x="4069" y="5390"/>
                  </a:lnTo>
                  <a:lnTo>
                    <a:pt x="4145" y="5238"/>
                  </a:lnTo>
                  <a:lnTo>
                    <a:pt x="4221" y="5111"/>
                  </a:lnTo>
                  <a:lnTo>
                    <a:pt x="4348" y="5009"/>
                  </a:lnTo>
                  <a:lnTo>
                    <a:pt x="4526" y="4933"/>
                  </a:lnTo>
                  <a:lnTo>
                    <a:pt x="4781" y="4780"/>
                  </a:lnTo>
                  <a:lnTo>
                    <a:pt x="4908" y="4704"/>
                  </a:lnTo>
                  <a:lnTo>
                    <a:pt x="5009" y="4577"/>
                  </a:lnTo>
                  <a:lnTo>
                    <a:pt x="5111" y="4449"/>
                  </a:lnTo>
                  <a:lnTo>
                    <a:pt x="5162" y="4297"/>
                  </a:lnTo>
                  <a:lnTo>
                    <a:pt x="5213" y="3992"/>
                  </a:lnTo>
                  <a:lnTo>
                    <a:pt x="5264" y="3814"/>
                  </a:lnTo>
                  <a:lnTo>
                    <a:pt x="5314" y="3661"/>
                  </a:lnTo>
                  <a:lnTo>
                    <a:pt x="5416" y="3534"/>
                  </a:lnTo>
                  <a:lnTo>
                    <a:pt x="5569" y="3407"/>
                  </a:lnTo>
                  <a:lnTo>
                    <a:pt x="5798" y="3204"/>
                  </a:lnTo>
                  <a:lnTo>
                    <a:pt x="5899" y="3102"/>
                  </a:lnTo>
                  <a:lnTo>
                    <a:pt x="5975" y="2949"/>
                  </a:lnTo>
                  <a:lnTo>
                    <a:pt x="6026" y="2797"/>
                  </a:lnTo>
                  <a:lnTo>
                    <a:pt x="6052" y="2644"/>
                  </a:lnTo>
                  <a:lnTo>
                    <a:pt x="6052" y="2365"/>
                  </a:lnTo>
                  <a:lnTo>
                    <a:pt x="6052" y="2161"/>
                  </a:lnTo>
                  <a:lnTo>
                    <a:pt x="6077" y="2009"/>
                  </a:lnTo>
                  <a:lnTo>
                    <a:pt x="6153" y="1856"/>
                  </a:lnTo>
                  <a:lnTo>
                    <a:pt x="6255" y="1704"/>
                  </a:lnTo>
                  <a:lnTo>
                    <a:pt x="6433" y="1449"/>
                  </a:lnTo>
                  <a:lnTo>
                    <a:pt x="6509" y="1322"/>
                  </a:lnTo>
                  <a:lnTo>
                    <a:pt x="6560" y="1170"/>
                  </a:lnTo>
                  <a:lnTo>
                    <a:pt x="6560" y="1017"/>
                  </a:lnTo>
                  <a:lnTo>
                    <a:pt x="6560" y="839"/>
                  </a:lnTo>
                  <a:lnTo>
                    <a:pt x="6484" y="559"/>
                  </a:lnTo>
                  <a:lnTo>
                    <a:pt x="6459" y="382"/>
                  </a:lnTo>
                  <a:lnTo>
                    <a:pt x="6433" y="229"/>
                  </a:lnTo>
                  <a:lnTo>
                    <a:pt x="6408" y="153"/>
                  </a:lnTo>
                  <a:lnTo>
                    <a:pt x="6357" y="76"/>
                  </a:lnTo>
                  <a:lnTo>
                    <a:pt x="6281" y="26"/>
                  </a:lnTo>
                  <a:lnTo>
                    <a:pt x="6179" y="0"/>
                  </a:lnTo>
                  <a:lnTo>
                    <a:pt x="6103" y="0"/>
                  </a:lnTo>
                  <a:lnTo>
                    <a:pt x="6026" y="76"/>
                  </a:lnTo>
                  <a:lnTo>
                    <a:pt x="5950" y="153"/>
                  </a:lnTo>
                  <a:lnTo>
                    <a:pt x="5950" y="229"/>
                  </a:lnTo>
                  <a:lnTo>
                    <a:pt x="5975" y="458"/>
                  </a:lnTo>
                  <a:lnTo>
                    <a:pt x="6026" y="687"/>
                  </a:lnTo>
                  <a:lnTo>
                    <a:pt x="6077" y="890"/>
                  </a:lnTo>
                  <a:lnTo>
                    <a:pt x="6077" y="992"/>
                  </a:lnTo>
                  <a:lnTo>
                    <a:pt x="6077" y="1068"/>
                  </a:lnTo>
                  <a:lnTo>
                    <a:pt x="6052" y="1144"/>
                  </a:lnTo>
                  <a:lnTo>
                    <a:pt x="6001" y="1221"/>
                  </a:lnTo>
                  <a:lnTo>
                    <a:pt x="5874" y="1398"/>
                  </a:lnTo>
                  <a:lnTo>
                    <a:pt x="5721" y="1602"/>
                  </a:lnTo>
                  <a:lnTo>
                    <a:pt x="5670" y="1729"/>
                  </a:lnTo>
                  <a:lnTo>
                    <a:pt x="5620" y="1856"/>
                  </a:lnTo>
                  <a:lnTo>
                    <a:pt x="5569" y="1983"/>
                  </a:lnTo>
                  <a:lnTo>
                    <a:pt x="5569" y="2110"/>
                  </a:lnTo>
                  <a:lnTo>
                    <a:pt x="5569" y="2365"/>
                  </a:lnTo>
                  <a:lnTo>
                    <a:pt x="5569" y="2593"/>
                  </a:lnTo>
                  <a:lnTo>
                    <a:pt x="5569" y="2670"/>
                  </a:lnTo>
                  <a:lnTo>
                    <a:pt x="5543" y="2746"/>
                  </a:lnTo>
                  <a:lnTo>
                    <a:pt x="5492" y="2822"/>
                  </a:lnTo>
                  <a:lnTo>
                    <a:pt x="5442" y="2899"/>
                  </a:lnTo>
                  <a:lnTo>
                    <a:pt x="5264" y="3026"/>
                  </a:lnTo>
                  <a:lnTo>
                    <a:pt x="5086" y="3204"/>
                  </a:lnTo>
                  <a:lnTo>
                    <a:pt x="4984" y="3305"/>
                  </a:lnTo>
                  <a:lnTo>
                    <a:pt x="4908" y="3407"/>
                  </a:lnTo>
                  <a:lnTo>
                    <a:pt x="4831" y="3534"/>
                  </a:lnTo>
                  <a:lnTo>
                    <a:pt x="4806" y="3661"/>
                  </a:lnTo>
                  <a:lnTo>
                    <a:pt x="4755" y="3916"/>
                  </a:lnTo>
                  <a:lnTo>
                    <a:pt x="4704" y="4119"/>
                  </a:lnTo>
                  <a:lnTo>
                    <a:pt x="4679" y="4221"/>
                  </a:lnTo>
                  <a:lnTo>
                    <a:pt x="4628" y="4271"/>
                  </a:lnTo>
                  <a:lnTo>
                    <a:pt x="4577" y="4348"/>
                  </a:lnTo>
                  <a:lnTo>
                    <a:pt x="4501" y="4399"/>
                  </a:lnTo>
                  <a:lnTo>
                    <a:pt x="4297" y="4500"/>
                  </a:lnTo>
                  <a:lnTo>
                    <a:pt x="4069" y="4602"/>
                  </a:lnTo>
                  <a:lnTo>
                    <a:pt x="3967" y="4678"/>
                  </a:lnTo>
                  <a:lnTo>
                    <a:pt x="3865" y="4780"/>
                  </a:lnTo>
                  <a:lnTo>
                    <a:pt x="3738" y="4933"/>
                  </a:lnTo>
                  <a:lnTo>
                    <a:pt x="3662" y="5111"/>
                  </a:lnTo>
                  <a:lnTo>
                    <a:pt x="3509" y="5441"/>
                  </a:lnTo>
                  <a:lnTo>
                    <a:pt x="3357" y="5111"/>
                  </a:lnTo>
                  <a:lnTo>
                    <a:pt x="3280" y="4933"/>
                  </a:lnTo>
                  <a:lnTo>
                    <a:pt x="3153" y="4780"/>
                  </a:lnTo>
                  <a:lnTo>
                    <a:pt x="3052" y="4678"/>
                  </a:lnTo>
                  <a:lnTo>
                    <a:pt x="2924" y="4602"/>
                  </a:lnTo>
                  <a:lnTo>
                    <a:pt x="2696" y="4500"/>
                  </a:lnTo>
                  <a:lnTo>
                    <a:pt x="2518" y="4399"/>
                  </a:lnTo>
                  <a:lnTo>
                    <a:pt x="2441" y="4348"/>
                  </a:lnTo>
                  <a:lnTo>
                    <a:pt x="2391" y="4271"/>
                  </a:lnTo>
                  <a:lnTo>
                    <a:pt x="2340" y="4221"/>
                  </a:lnTo>
                  <a:lnTo>
                    <a:pt x="2314" y="4119"/>
                  </a:lnTo>
                  <a:lnTo>
                    <a:pt x="2263" y="3916"/>
                  </a:lnTo>
                  <a:lnTo>
                    <a:pt x="2213" y="3661"/>
                  </a:lnTo>
                  <a:lnTo>
                    <a:pt x="2162" y="3534"/>
                  </a:lnTo>
                  <a:lnTo>
                    <a:pt x="2111" y="3407"/>
                  </a:lnTo>
                  <a:lnTo>
                    <a:pt x="2035" y="3305"/>
                  </a:lnTo>
                  <a:lnTo>
                    <a:pt x="1933" y="3204"/>
                  </a:lnTo>
                  <a:lnTo>
                    <a:pt x="1755" y="3026"/>
                  </a:lnTo>
                  <a:lnTo>
                    <a:pt x="1577" y="2899"/>
                  </a:lnTo>
                  <a:lnTo>
                    <a:pt x="1526" y="2822"/>
                  </a:lnTo>
                  <a:lnTo>
                    <a:pt x="1475" y="2746"/>
                  </a:lnTo>
                  <a:lnTo>
                    <a:pt x="1450" y="2670"/>
                  </a:lnTo>
                  <a:lnTo>
                    <a:pt x="1450" y="2593"/>
                  </a:lnTo>
                  <a:lnTo>
                    <a:pt x="1450" y="2365"/>
                  </a:lnTo>
                  <a:lnTo>
                    <a:pt x="1450" y="2110"/>
                  </a:lnTo>
                  <a:lnTo>
                    <a:pt x="1424" y="1983"/>
                  </a:lnTo>
                  <a:lnTo>
                    <a:pt x="1399" y="1856"/>
                  </a:lnTo>
                  <a:lnTo>
                    <a:pt x="1348" y="1729"/>
                  </a:lnTo>
                  <a:lnTo>
                    <a:pt x="1297" y="1602"/>
                  </a:lnTo>
                  <a:lnTo>
                    <a:pt x="1145" y="1398"/>
                  </a:lnTo>
                  <a:lnTo>
                    <a:pt x="1018" y="1221"/>
                  </a:lnTo>
                  <a:lnTo>
                    <a:pt x="967" y="1144"/>
                  </a:lnTo>
                  <a:lnTo>
                    <a:pt x="941" y="1068"/>
                  </a:lnTo>
                  <a:lnTo>
                    <a:pt x="941" y="992"/>
                  </a:lnTo>
                  <a:lnTo>
                    <a:pt x="941" y="890"/>
                  </a:lnTo>
                  <a:lnTo>
                    <a:pt x="992" y="687"/>
                  </a:lnTo>
                  <a:lnTo>
                    <a:pt x="1043" y="458"/>
                  </a:lnTo>
                  <a:lnTo>
                    <a:pt x="1068" y="229"/>
                  </a:lnTo>
                  <a:lnTo>
                    <a:pt x="1043" y="153"/>
                  </a:lnTo>
                  <a:lnTo>
                    <a:pt x="992" y="76"/>
                  </a:lnTo>
                  <a:lnTo>
                    <a:pt x="9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8;p37">
              <a:extLst>
                <a:ext uri="{FF2B5EF4-FFF2-40B4-BE49-F238E27FC236}">
                  <a16:creationId xmlns:a16="http://schemas.microsoft.com/office/drawing/2014/main" id="{46272C83-BB2F-444D-B42B-045234DED92D}"/>
                </a:ext>
              </a:extLst>
            </p:cNvPr>
            <p:cNvSpPr/>
            <p:nvPr/>
          </p:nvSpPr>
          <p:spPr>
            <a:xfrm>
              <a:off x="1766775" y="1275425"/>
              <a:ext cx="228225" cy="414450"/>
            </a:xfrm>
            <a:custGeom>
              <a:avLst/>
              <a:gdLst/>
              <a:ahLst/>
              <a:cxnLst/>
              <a:rect l="l" t="t" r="r" b="b"/>
              <a:pathLst>
                <a:path w="9129" h="16578" extrusionOk="0">
                  <a:moveTo>
                    <a:pt x="1653" y="0"/>
                  </a:moveTo>
                  <a:lnTo>
                    <a:pt x="1348" y="51"/>
                  </a:lnTo>
                  <a:lnTo>
                    <a:pt x="1094" y="153"/>
                  </a:lnTo>
                  <a:lnTo>
                    <a:pt x="840" y="306"/>
                  </a:lnTo>
                  <a:lnTo>
                    <a:pt x="662" y="509"/>
                  </a:lnTo>
                  <a:lnTo>
                    <a:pt x="484" y="738"/>
                  </a:lnTo>
                  <a:lnTo>
                    <a:pt x="382" y="992"/>
                  </a:lnTo>
                  <a:lnTo>
                    <a:pt x="306" y="1272"/>
                  </a:lnTo>
                  <a:lnTo>
                    <a:pt x="306" y="1577"/>
                  </a:lnTo>
                  <a:lnTo>
                    <a:pt x="357" y="1933"/>
                  </a:lnTo>
                  <a:lnTo>
                    <a:pt x="408" y="2314"/>
                  </a:lnTo>
                  <a:lnTo>
                    <a:pt x="484" y="2645"/>
                  </a:lnTo>
                  <a:lnTo>
                    <a:pt x="586" y="3001"/>
                  </a:lnTo>
                  <a:lnTo>
                    <a:pt x="687" y="3356"/>
                  </a:lnTo>
                  <a:lnTo>
                    <a:pt x="814" y="3687"/>
                  </a:lnTo>
                  <a:lnTo>
                    <a:pt x="967" y="4018"/>
                  </a:lnTo>
                  <a:lnTo>
                    <a:pt x="1119" y="4348"/>
                  </a:lnTo>
                  <a:lnTo>
                    <a:pt x="1297" y="4653"/>
                  </a:lnTo>
                  <a:lnTo>
                    <a:pt x="1475" y="4958"/>
                  </a:lnTo>
                  <a:lnTo>
                    <a:pt x="1679" y="5263"/>
                  </a:lnTo>
                  <a:lnTo>
                    <a:pt x="1882" y="5543"/>
                  </a:lnTo>
                  <a:lnTo>
                    <a:pt x="2111" y="5797"/>
                  </a:lnTo>
                  <a:lnTo>
                    <a:pt x="2340" y="6052"/>
                  </a:lnTo>
                  <a:lnTo>
                    <a:pt x="2594" y="6306"/>
                  </a:lnTo>
                  <a:lnTo>
                    <a:pt x="2848" y="6535"/>
                  </a:lnTo>
                  <a:lnTo>
                    <a:pt x="2594" y="6789"/>
                  </a:lnTo>
                  <a:lnTo>
                    <a:pt x="2340" y="7018"/>
                  </a:lnTo>
                  <a:lnTo>
                    <a:pt x="2111" y="7272"/>
                  </a:lnTo>
                  <a:lnTo>
                    <a:pt x="1882" y="7552"/>
                  </a:lnTo>
                  <a:lnTo>
                    <a:pt x="1679" y="7831"/>
                  </a:lnTo>
                  <a:lnTo>
                    <a:pt x="1475" y="8111"/>
                  </a:lnTo>
                  <a:lnTo>
                    <a:pt x="1297" y="8416"/>
                  </a:lnTo>
                  <a:lnTo>
                    <a:pt x="1119" y="8721"/>
                  </a:lnTo>
                  <a:lnTo>
                    <a:pt x="967" y="9052"/>
                  </a:lnTo>
                  <a:lnTo>
                    <a:pt x="814" y="9382"/>
                  </a:lnTo>
                  <a:lnTo>
                    <a:pt x="687" y="9738"/>
                  </a:lnTo>
                  <a:lnTo>
                    <a:pt x="586" y="10069"/>
                  </a:lnTo>
                  <a:lnTo>
                    <a:pt x="484" y="10425"/>
                  </a:lnTo>
                  <a:lnTo>
                    <a:pt x="408" y="10780"/>
                  </a:lnTo>
                  <a:lnTo>
                    <a:pt x="357" y="11136"/>
                  </a:lnTo>
                  <a:lnTo>
                    <a:pt x="306" y="11492"/>
                  </a:lnTo>
                  <a:lnTo>
                    <a:pt x="1" y="15001"/>
                  </a:lnTo>
                  <a:lnTo>
                    <a:pt x="1" y="15281"/>
                  </a:lnTo>
                  <a:lnTo>
                    <a:pt x="77" y="15560"/>
                  </a:lnTo>
                  <a:lnTo>
                    <a:pt x="179" y="15815"/>
                  </a:lnTo>
                  <a:lnTo>
                    <a:pt x="357" y="16069"/>
                  </a:lnTo>
                  <a:lnTo>
                    <a:pt x="458" y="16171"/>
                  </a:lnTo>
                  <a:lnTo>
                    <a:pt x="586" y="16272"/>
                  </a:lnTo>
                  <a:lnTo>
                    <a:pt x="713" y="16374"/>
                  </a:lnTo>
                  <a:lnTo>
                    <a:pt x="865" y="16450"/>
                  </a:lnTo>
                  <a:lnTo>
                    <a:pt x="992" y="16501"/>
                  </a:lnTo>
                  <a:lnTo>
                    <a:pt x="1145" y="16552"/>
                  </a:lnTo>
                  <a:lnTo>
                    <a:pt x="1323" y="16577"/>
                  </a:lnTo>
                  <a:lnTo>
                    <a:pt x="1475" y="16577"/>
                  </a:lnTo>
                  <a:lnTo>
                    <a:pt x="1730" y="16552"/>
                  </a:lnTo>
                  <a:lnTo>
                    <a:pt x="1959" y="16501"/>
                  </a:lnTo>
                  <a:lnTo>
                    <a:pt x="2187" y="16374"/>
                  </a:lnTo>
                  <a:lnTo>
                    <a:pt x="2416" y="16247"/>
                  </a:lnTo>
                  <a:lnTo>
                    <a:pt x="2620" y="16043"/>
                  </a:lnTo>
                  <a:lnTo>
                    <a:pt x="2772" y="15789"/>
                  </a:lnTo>
                  <a:lnTo>
                    <a:pt x="2874" y="15535"/>
                  </a:lnTo>
                  <a:lnTo>
                    <a:pt x="2925" y="15255"/>
                  </a:lnTo>
                  <a:lnTo>
                    <a:pt x="3230" y="11747"/>
                  </a:lnTo>
                  <a:lnTo>
                    <a:pt x="3281" y="11289"/>
                  </a:lnTo>
                  <a:lnTo>
                    <a:pt x="3382" y="10806"/>
                  </a:lnTo>
                  <a:lnTo>
                    <a:pt x="3509" y="10348"/>
                  </a:lnTo>
                  <a:lnTo>
                    <a:pt x="3662" y="9891"/>
                  </a:lnTo>
                  <a:lnTo>
                    <a:pt x="3840" y="9458"/>
                  </a:lnTo>
                  <a:lnTo>
                    <a:pt x="4069" y="9026"/>
                  </a:lnTo>
                  <a:lnTo>
                    <a:pt x="4298" y="8619"/>
                  </a:lnTo>
                  <a:lnTo>
                    <a:pt x="4577" y="8238"/>
                  </a:lnTo>
                  <a:lnTo>
                    <a:pt x="4857" y="8619"/>
                  </a:lnTo>
                  <a:lnTo>
                    <a:pt x="5086" y="9026"/>
                  </a:lnTo>
                  <a:lnTo>
                    <a:pt x="5315" y="9458"/>
                  </a:lnTo>
                  <a:lnTo>
                    <a:pt x="5493" y="9891"/>
                  </a:lnTo>
                  <a:lnTo>
                    <a:pt x="5645" y="10348"/>
                  </a:lnTo>
                  <a:lnTo>
                    <a:pt x="5772" y="10806"/>
                  </a:lnTo>
                  <a:lnTo>
                    <a:pt x="5849" y="11289"/>
                  </a:lnTo>
                  <a:lnTo>
                    <a:pt x="5925" y="11747"/>
                  </a:lnTo>
                  <a:lnTo>
                    <a:pt x="6230" y="15255"/>
                  </a:lnTo>
                  <a:lnTo>
                    <a:pt x="6281" y="15535"/>
                  </a:lnTo>
                  <a:lnTo>
                    <a:pt x="6382" y="15789"/>
                  </a:lnTo>
                  <a:lnTo>
                    <a:pt x="6535" y="16043"/>
                  </a:lnTo>
                  <a:lnTo>
                    <a:pt x="6738" y="16247"/>
                  </a:lnTo>
                  <a:lnTo>
                    <a:pt x="6967" y="16399"/>
                  </a:lnTo>
                  <a:lnTo>
                    <a:pt x="7221" y="16501"/>
                  </a:lnTo>
                  <a:lnTo>
                    <a:pt x="7501" y="16577"/>
                  </a:lnTo>
                  <a:lnTo>
                    <a:pt x="7806" y="16577"/>
                  </a:lnTo>
                  <a:lnTo>
                    <a:pt x="8111" y="16526"/>
                  </a:lnTo>
                  <a:lnTo>
                    <a:pt x="8366" y="16399"/>
                  </a:lnTo>
                  <a:lnTo>
                    <a:pt x="8594" y="16247"/>
                  </a:lnTo>
                  <a:lnTo>
                    <a:pt x="8798" y="16069"/>
                  </a:lnTo>
                  <a:lnTo>
                    <a:pt x="8950" y="15815"/>
                  </a:lnTo>
                  <a:lnTo>
                    <a:pt x="9077" y="15560"/>
                  </a:lnTo>
                  <a:lnTo>
                    <a:pt x="9128" y="15281"/>
                  </a:lnTo>
                  <a:lnTo>
                    <a:pt x="9128" y="15001"/>
                  </a:lnTo>
                  <a:lnTo>
                    <a:pt x="8823" y="11492"/>
                  </a:lnTo>
                  <a:lnTo>
                    <a:pt x="8798" y="11136"/>
                  </a:lnTo>
                  <a:lnTo>
                    <a:pt x="8747" y="10780"/>
                  </a:lnTo>
                  <a:lnTo>
                    <a:pt x="8671" y="10425"/>
                  </a:lnTo>
                  <a:lnTo>
                    <a:pt x="8569" y="10069"/>
                  </a:lnTo>
                  <a:lnTo>
                    <a:pt x="8467" y="9738"/>
                  </a:lnTo>
                  <a:lnTo>
                    <a:pt x="8340" y="9382"/>
                  </a:lnTo>
                  <a:lnTo>
                    <a:pt x="8188" y="9052"/>
                  </a:lnTo>
                  <a:lnTo>
                    <a:pt x="8035" y="8721"/>
                  </a:lnTo>
                  <a:lnTo>
                    <a:pt x="7857" y="8416"/>
                  </a:lnTo>
                  <a:lnTo>
                    <a:pt x="7679" y="8111"/>
                  </a:lnTo>
                  <a:lnTo>
                    <a:pt x="7476" y="7831"/>
                  </a:lnTo>
                  <a:lnTo>
                    <a:pt x="7272" y="7552"/>
                  </a:lnTo>
                  <a:lnTo>
                    <a:pt x="7043" y="7272"/>
                  </a:lnTo>
                  <a:lnTo>
                    <a:pt x="6815" y="7018"/>
                  </a:lnTo>
                  <a:lnTo>
                    <a:pt x="6560" y="6789"/>
                  </a:lnTo>
                  <a:lnTo>
                    <a:pt x="6306" y="6535"/>
                  </a:lnTo>
                  <a:lnTo>
                    <a:pt x="6560" y="6306"/>
                  </a:lnTo>
                  <a:lnTo>
                    <a:pt x="6815" y="6052"/>
                  </a:lnTo>
                  <a:lnTo>
                    <a:pt x="7043" y="5797"/>
                  </a:lnTo>
                  <a:lnTo>
                    <a:pt x="7272" y="5543"/>
                  </a:lnTo>
                  <a:lnTo>
                    <a:pt x="7476" y="5263"/>
                  </a:lnTo>
                  <a:lnTo>
                    <a:pt x="7679" y="4958"/>
                  </a:lnTo>
                  <a:lnTo>
                    <a:pt x="7857" y="4653"/>
                  </a:lnTo>
                  <a:lnTo>
                    <a:pt x="8035" y="4348"/>
                  </a:lnTo>
                  <a:lnTo>
                    <a:pt x="8188" y="4018"/>
                  </a:lnTo>
                  <a:lnTo>
                    <a:pt x="8340" y="3687"/>
                  </a:lnTo>
                  <a:lnTo>
                    <a:pt x="8467" y="3356"/>
                  </a:lnTo>
                  <a:lnTo>
                    <a:pt x="8569" y="3001"/>
                  </a:lnTo>
                  <a:lnTo>
                    <a:pt x="8671" y="2645"/>
                  </a:lnTo>
                  <a:lnTo>
                    <a:pt x="8747" y="2314"/>
                  </a:lnTo>
                  <a:lnTo>
                    <a:pt x="8798" y="1933"/>
                  </a:lnTo>
                  <a:lnTo>
                    <a:pt x="8823" y="1577"/>
                  </a:lnTo>
                  <a:lnTo>
                    <a:pt x="8823" y="1272"/>
                  </a:lnTo>
                  <a:lnTo>
                    <a:pt x="8772" y="992"/>
                  </a:lnTo>
                  <a:lnTo>
                    <a:pt x="8645" y="738"/>
                  </a:lnTo>
                  <a:lnTo>
                    <a:pt x="8493" y="509"/>
                  </a:lnTo>
                  <a:lnTo>
                    <a:pt x="8289" y="306"/>
                  </a:lnTo>
                  <a:lnTo>
                    <a:pt x="8060" y="153"/>
                  </a:lnTo>
                  <a:lnTo>
                    <a:pt x="7806" y="51"/>
                  </a:lnTo>
                  <a:lnTo>
                    <a:pt x="7501" y="0"/>
                  </a:lnTo>
                  <a:lnTo>
                    <a:pt x="7196" y="0"/>
                  </a:lnTo>
                  <a:lnTo>
                    <a:pt x="6916" y="51"/>
                  </a:lnTo>
                  <a:lnTo>
                    <a:pt x="6662" y="178"/>
                  </a:lnTo>
                  <a:lnTo>
                    <a:pt x="6433" y="331"/>
                  </a:lnTo>
                  <a:lnTo>
                    <a:pt x="6230" y="534"/>
                  </a:lnTo>
                  <a:lnTo>
                    <a:pt x="6077" y="763"/>
                  </a:lnTo>
                  <a:lnTo>
                    <a:pt x="5976" y="1043"/>
                  </a:lnTo>
                  <a:lnTo>
                    <a:pt x="5925" y="1323"/>
                  </a:lnTo>
                  <a:lnTo>
                    <a:pt x="5849" y="1806"/>
                  </a:lnTo>
                  <a:lnTo>
                    <a:pt x="5772" y="2263"/>
                  </a:lnTo>
                  <a:lnTo>
                    <a:pt x="5645" y="2721"/>
                  </a:lnTo>
                  <a:lnTo>
                    <a:pt x="5493" y="3179"/>
                  </a:lnTo>
                  <a:lnTo>
                    <a:pt x="5315" y="3611"/>
                  </a:lnTo>
                  <a:lnTo>
                    <a:pt x="5086" y="4043"/>
                  </a:lnTo>
                  <a:lnTo>
                    <a:pt x="4857" y="4450"/>
                  </a:lnTo>
                  <a:lnTo>
                    <a:pt x="4577" y="4857"/>
                  </a:lnTo>
                  <a:lnTo>
                    <a:pt x="4374" y="4551"/>
                  </a:lnTo>
                  <a:lnTo>
                    <a:pt x="4298" y="4475"/>
                  </a:lnTo>
                  <a:lnTo>
                    <a:pt x="4221" y="4450"/>
                  </a:lnTo>
                  <a:lnTo>
                    <a:pt x="4120" y="4450"/>
                  </a:lnTo>
                  <a:lnTo>
                    <a:pt x="4018" y="4475"/>
                  </a:lnTo>
                  <a:lnTo>
                    <a:pt x="3967" y="4551"/>
                  </a:lnTo>
                  <a:lnTo>
                    <a:pt x="3916" y="4653"/>
                  </a:lnTo>
                  <a:lnTo>
                    <a:pt x="3916" y="4729"/>
                  </a:lnTo>
                  <a:lnTo>
                    <a:pt x="3967" y="4831"/>
                  </a:lnTo>
                  <a:lnTo>
                    <a:pt x="4247" y="5238"/>
                  </a:lnTo>
                  <a:lnTo>
                    <a:pt x="4323" y="5314"/>
                  </a:lnTo>
                  <a:lnTo>
                    <a:pt x="4399" y="5365"/>
                  </a:lnTo>
                  <a:lnTo>
                    <a:pt x="4476" y="5390"/>
                  </a:lnTo>
                  <a:lnTo>
                    <a:pt x="4654" y="5390"/>
                  </a:lnTo>
                  <a:lnTo>
                    <a:pt x="4755" y="5365"/>
                  </a:lnTo>
                  <a:lnTo>
                    <a:pt x="4832" y="5314"/>
                  </a:lnTo>
                  <a:lnTo>
                    <a:pt x="4882" y="5238"/>
                  </a:lnTo>
                  <a:lnTo>
                    <a:pt x="5187" y="4806"/>
                  </a:lnTo>
                  <a:lnTo>
                    <a:pt x="5467" y="4348"/>
                  </a:lnTo>
                  <a:lnTo>
                    <a:pt x="5721" y="3890"/>
                  </a:lnTo>
                  <a:lnTo>
                    <a:pt x="5925" y="3407"/>
                  </a:lnTo>
                  <a:lnTo>
                    <a:pt x="6103" y="2924"/>
                  </a:lnTo>
                  <a:lnTo>
                    <a:pt x="6230" y="2416"/>
                  </a:lnTo>
                  <a:lnTo>
                    <a:pt x="6332" y="1882"/>
                  </a:lnTo>
                  <a:lnTo>
                    <a:pt x="6408" y="1373"/>
                  </a:lnTo>
                  <a:lnTo>
                    <a:pt x="6433" y="1170"/>
                  </a:lnTo>
                  <a:lnTo>
                    <a:pt x="6510" y="992"/>
                  </a:lnTo>
                  <a:lnTo>
                    <a:pt x="6611" y="839"/>
                  </a:lnTo>
                  <a:lnTo>
                    <a:pt x="6738" y="712"/>
                  </a:lnTo>
                  <a:lnTo>
                    <a:pt x="6891" y="585"/>
                  </a:lnTo>
                  <a:lnTo>
                    <a:pt x="7069" y="509"/>
                  </a:lnTo>
                  <a:lnTo>
                    <a:pt x="7272" y="483"/>
                  </a:lnTo>
                  <a:lnTo>
                    <a:pt x="7450" y="483"/>
                  </a:lnTo>
                  <a:lnTo>
                    <a:pt x="7654" y="509"/>
                  </a:lnTo>
                  <a:lnTo>
                    <a:pt x="7832" y="585"/>
                  </a:lnTo>
                  <a:lnTo>
                    <a:pt x="7984" y="687"/>
                  </a:lnTo>
                  <a:lnTo>
                    <a:pt x="8137" y="814"/>
                  </a:lnTo>
                  <a:lnTo>
                    <a:pt x="8238" y="967"/>
                  </a:lnTo>
                  <a:lnTo>
                    <a:pt x="8315" y="1145"/>
                  </a:lnTo>
                  <a:lnTo>
                    <a:pt x="8340" y="1348"/>
                  </a:lnTo>
                  <a:lnTo>
                    <a:pt x="8340" y="1526"/>
                  </a:lnTo>
                  <a:lnTo>
                    <a:pt x="8315" y="1882"/>
                  </a:lnTo>
                  <a:lnTo>
                    <a:pt x="8264" y="2212"/>
                  </a:lnTo>
                  <a:lnTo>
                    <a:pt x="8188" y="2543"/>
                  </a:lnTo>
                  <a:lnTo>
                    <a:pt x="8111" y="2873"/>
                  </a:lnTo>
                  <a:lnTo>
                    <a:pt x="8010" y="3204"/>
                  </a:lnTo>
                  <a:lnTo>
                    <a:pt x="7882" y="3509"/>
                  </a:lnTo>
                  <a:lnTo>
                    <a:pt x="7755" y="3840"/>
                  </a:lnTo>
                  <a:lnTo>
                    <a:pt x="7603" y="4119"/>
                  </a:lnTo>
                  <a:lnTo>
                    <a:pt x="7425" y="4424"/>
                  </a:lnTo>
                  <a:lnTo>
                    <a:pt x="7247" y="4704"/>
                  </a:lnTo>
                  <a:lnTo>
                    <a:pt x="7069" y="4984"/>
                  </a:lnTo>
                  <a:lnTo>
                    <a:pt x="6866" y="5263"/>
                  </a:lnTo>
                  <a:lnTo>
                    <a:pt x="6637" y="5518"/>
                  </a:lnTo>
                  <a:lnTo>
                    <a:pt x="6408" y="5772"/>
                  </a:lnTo>
                  <a:lnTo>
                    <a:pt x="6154" y="6001"/>
                  </a:lnTo>
                  <a:lnTo>
                    <a:pt x="5899" y="6229"/>
                  </a:lnTo>
                  <a:lnTo>
                    <a:pt x="5849" y="6306"/>
                  </a:lnTo>
                  <a:lnTo>
                    <a:pt x="5798" y="6382"/>
                  </a:lnTo>
                  <a:lnTo>
                    <a:pt x="5772" y="6458"/>
                  </a:lnTo>
                  <a:lnTo>
                    <a:pt x="5772" y="6535"/>
                  </a:lnTo>
                  <a:lnTo>
                    <a:pt x="5772" y="6636"/>
                  </a:lnTo>
                  <a:lnTo>
                    <a:pt x="5798" y="6713"/>
                  </a:lnTo>
                  <a:lnTo>
                    <a:pt x="5849" y="6789"/>
                  </a:lnTo>
                  <a:lnTo>
                    <a:pt x="5899" y="6840"/>
                  </a:lnTo>
                  <a:lnTo>
                    <a:pt x="6154" y="7068"/>
                  </a:lnTo>
                  <a:lnTo>
                    <a:pt x="6408" y="7323"/>
                  </a:lnTo>
                  <a:lnTo>
                    <a:pt x="6637" y="7577"/>
                  </a:lnTo>
                  <a:lnTo>
                    <a:pt x="6866" y="7831"/>
                  </a:lnTo>
                  <a:lnTo>
                    <a:pt x="7069" y="8085"/>
                  </a:lnTo>
                  <a:lnTo>
                    <a:pt x="7247" y="8365"/>
                  </a:lnTo>
                  <a:lnTo>
                    <a:pt x="7425" y="8670"/>
                  </a:lnTo>
                  <a:lnTo>
                    <a:pt x="7603" y="8950"/>
                  </a:lnTo>
                  <a:lnTo>
                    <a:pt x="7755" y="9255"/>
                  </a:lnTo>
                  <a:lnTo>
                    <a:pt x="7882" y="9560"/>
                  </a:lnTo>
                  <a:lnTo>
                    <a:pt x="8010" y="9891"/>
                  </a:lnTo>
                  <a:lnTo>
                    <a:pt x="8111" y="10196"/>
                  </a:lnTo>
                  <a:lnTo>
                    <a:pt x="8188" y="10526"/>
                  </a:lnTo>
                  <a:lnTo>
                    <a:pt x="8264" y="10857"/>
                  </a:lnTo>
                  <a:lnTo>
                    <a:pt x="8315" y="11213"/>
                  </a:lnTo>
                  <a:lnTo>
                    <a:pt x="8340" y="11543"/>
                  </a:lnTo>
                  <a:lnTo>
                    <a:pt x="8645" y="15026"/>
                  </a:lnTo>
                  <a:lnTo>
                    <a:pt x="8645" y="15230"/>
                  </a:lnTo>
                  <a:lnTo>
                    <a:pt x="8620" y="15408"/>
                  </a:lnTo>
                  <a:lnTo>
                    <a:pt x="8544" y="15586"/>
                  </a:lnTo>
                  <a:lnTo>
                    <a:pt x="8442" y="15738"/>
                  </a:lnTo>
                  <a:lnTo>
                    <a:pt x="8289" y="15865"/>
                  </a:lnTo>
                  <a:lnTo>
                    <a:pt x="8137" y="15993"/>
                  </a:lnTo>
                  <a:lnTo>
                    <a:pt x="7959" y="16043"/>
                  </a:lnTo>
                  <a:lnTo>
                    <a:pt x="7755" y="16094"/>
                  </a:lnTo>
                  <a:lnTo>
                    <a:pt x="7577" y="16094"/>
                  </a:lnTo>
                  <a:lnTo>
                    <a:pt x="7374" y="16043"/>
                  </a:lnTo>
                  <a:lnTo>
                    <a:pt x="7196" y="15967"/>
                  </a:lnTo>
                  <a:lnTo>
                    <a:pt x="7043" y="15865"/>
                  </a:lnTo>
                  <a:lnTo>
                    <a:pt x="6916" y="15738"/>
                  </a:lnTo>
                  <a:lnTo>
                    <a:pt x="6815" y="15586"/>
                  </a:lnTo>
                  <a:lnTo>
                    <a:pt x="6738" y="15408"/>
                  </a:lnTo>
                  <a:lnTo>
                    <a:pt x="6713" y="15204"/>
                  </a:lnTo>
                  <a:lnTo>
                    <a:pt x="6408" y="11721"/>
                  </a:lnTo>
                  <a:lnTo>
                    <a:pt x="6332" y="11187"/>
                  </a:lnTo>
                  <a:lnTo>
                    <a:pt x="6230" y="10679"/>
                  </a:lnTo>
                  <a:lnTo>
                    <a:pt x="6103" y="10170"/>
                  </a:lnTo>
                  <a:lnTo>
                    <a:pt x="5925" y="9662"/>
                  </a:lnTo>
                  <a:lnTo>
                    <a:pt x="5721" y="9179"/>
                  </a:lnTo>
                  <a:lnTo>
                    <a:pt x="5467" y="8721"/>
                  </a:lnTo>
                  <a:lnTo>
                    <a:pt x="5187" y="8263"/>
                  </a:lnTo>
                  <a:lnTo>
                    <a:pt x="4882" y="7831"/>
                  </a:lnTo>
                  <a:lnTo>
                    <a:pt x="4832" y="7780"/>
                  </a:lnTo>
                  <a:lnTo>
                    <a:pt x="4755" y="7730"/>
                  </a:lnTo>
                  <a:lnTo>
                    <a:pt x="4654" y="7704"/>
                  </a:lnTo>
                  <a:lnTo>
                    <a:pt x="4577" y="7679"/>
                  </a:lnTo>
                  <a:lnTo>
                    <a:pt x="4476" y="7704"/>
                  </a:lnTo>
                  <a:lnTo>
                    <a:pt x="4399" y="7730"/>
                  </a:lnTo>
                  <a:lnTo>
                    <a:pt x="4323" y="7780"/>
                  </a:lnTo>
                  <a:lnTo>
                    <a:pt x="4247" y="7831"/>
                  </a:lnTo>
                  <a:lnTo>
                    <a:pt x="3942" y="8263"/>
                  </a:lnTo>
                  <a:lnTo>
                    <a:pt x="3687" y="8721"/>
                  </a:lnTo>
                  <a:lnTo>
                    <a:pt x="3433" y="9179"/>
                  </a:lnTo>
                  <a:lnTo>
                    <a:pt x="3230" y="9662"/>
                  </a:lnTo>
                  <a:lnTo>
                    <a:pt x="3052" y="10170"/>
                  </a:lnTo>
                  <a:lnTo>
                    <a:pt x="2925" y="10679"/>
                  </a:lnTo>
                  <a:lnTo>
                    <a:pt x="2823" y="11187"/>
                  </a:lnTo>
                  <a:lnTo>
                    <a:pt x="2747" y="11721"/>
                  </a:lnTo>
                  <a:lnTo>
                    <a:pt x="2442" y="15204"/>
                  </a:lnTo>
                  <a:lnTo>
                    <a:pt x="2416" y="15382"/>
                  </a:lnTo>
                  <a:lnTo>
                    <a:pt x="2340" y="15560"/>
                  </a:lnTo>
                  <a:lnTo>
                    <a:pt x="2238" y="15738"/>
                  </a:lnTo>
                  <a:lnTo>
                    <a:pt x="2086" y="15865"/>
                  </a:lnTo>
                  <a:lnTo>
                    <a:pt x="1933" y="15967"/>
                  </a:lnTo>
                  <a:lnTo>
                    <a:pt x="1755" y="16043"/>
                  </a:lnTo>
                  <a:lnTo>
                    <a:pt x="1577" y="16094"/>
                  </a:lnTo>
                  <a:lnTo>
                    <a:pt x="1374" y="16094"/>
                  </a:lnTo>
                  <a:lnTo>
                    <a:pt x="1196" y="16069"/>
                  </a:lnTo>
                  <a:lnTo>
                    <a:pt x="1018" y="15993"/>
                  </a:lnTo>
                  <a:lnTo>
                    <a:pt x="865" y="15891"/>
                  </a:lnTo>
                  <a:lnTo>
                    <a:pt x="713" y="15738"/>
                  </a:lnTo>
                  <a:lnTo>
                    <a:pt x="611" y="15586"/>
                  </a:lnTo>
                  <a:lnTo>
                    <a:pt x="535" y="15408"/>
                  </a:lnTo>
                  <a:lnTo>
                    <a:pt x="484" y="15230"/>
                  </a:lnTo>
                  <a:lnTo>
                    <a:pt x="484" y="15026"/>
                  </a:lnTo>
                  <a:lnTo>
                    <a:pt x="789" y="11543"/>
                  </a:lnTo>
                  <a:lnTo>
                    <a:pt x="840" y="11213"/>
                  </a:lnTo>
                  <a:lnTo>
                    <a:pt x="891" y="10857"/>
                  </a:lnTo>
                  <a:lnTo>
                    <a:pt x="967" y="10526"/>
                  </a:lnTo>
                  <a:lnTo>
                    <a:pt x="1043" y="10196"/>
                  </a:lnTo>
                  <a:lnTo>
                    <a:pt x="1145" y="9891"/>
                  </a:lnTo>
                  <a:lnTo>
                    <a:pt x="1272" y="9560"/>
                  </a:lnTo>
                  <a:lnTo>
                    <a:pt x="1399" y="9255"/>
                  </a:lnTo>
                  <a:lnTo>
                    <a:pt x="1552" y="8950"/>
                  </a:lnTo>
                  <a:lnTo>
                    <a:pt x="1704" y="8670"/>
                  </a:lnTo>
                  <a:lnTo>
                    <a:pt x="1882" y="8365"/>
                  </a:lnTo>
                  <a:lnTo>
                    <a:pt x="2086" y="8085"/>
                  </a:lnTo>
                  <a:lnTo>
                    <a:pt x="2289" y="7831"/>
                  </a:lnTo>
                  <a:lnTo>
                    <a:pt x="2518" y="7577"/>
                  </a:lnTo>
                  <a:lnTo>
                    <a:pt x="2747" y="7323"/>
                  </a:lnTo>
                  <a:lnTo>
                    <a:pt x="2976" y="7068"/>
                  </a:lnTo>
                  <a:lnTo>
                    <a:pt x="3255" y="6840"/>
                  </a:lnTo>
                  <a:lnTo>
                    <a:pt x="3306" y="6789"/>
                  </a:lnTo>
                  <a:lnTo>
                    <a:pt x="3357" y="6713"/>
                  </a:lnTo>
                  <a:lnTo>
                    <a:pt x="3382" y="6636"/>
                  </a:lnTo>
                  <a:lnTo>
                    <a:pt x="3382" y="6535"/>
                  </a:lnTo>
                  <a:lnTo>
                    <a:pt x="3382" y="6458"/>
                  </a:lnTo>
                  <a:lnTo>
                    <a:pt x="3357" y="6382"/>
                  </a:lnTo>
                  <a:lnTo>
                    <a:pt x="3306" y="6306"/>
                  </a:lnTo>
                  <a:lnTo>
                    <a:pt x="3255" y="6229"/>
                  </a:lnTo>
                  <a:lnTo>
                    <a:pt x="2976" y="6001"/>
                  </a:lnTo>
                  <a:lnTo>
                    <a:pt x="2747" y="5772"/>
                  </a:lnTo>
                  <a:lnTo>
                    <a:pt x="2518" y="5518"/>
                  </a:lnTo>
                  <a:lnTo>
                    <a:pt x="2289" y="5263"/>
                  </a:lnTo>
                  <a:lnTo>
                    <a:pt x="2086" y="4984"/>
                  </a:lnTo>
                  <a:lnTo>
                    <a:pt x="1882" y="4704"/>
                  </a:lnTo>
                  <a:lnTo>
                    <a:pt x="1704" y="4424"/>
                  </a:lnTo>
                  <a:lnTo>
                    <a:pt x="1552" y="4119"/>
                  </a:lnTo>
                  <a:lnTo>
                    <a:pt x="1399" y="3840"/>
                  </a:lnTo>
                  <a:lnTo>
                    <a:pt x="1272" y="3509"/>
                  </a:lnTo>
                  <a:lnTo>
                    <a:pt x="1145" y="3204"/>
                  </a:lnTo>
                  <a:lnTo>
                    <a:pt x="1043" y="2873"/>
                  </a:lnTo>
                  <a:lnTo>
                    <a:pt x="967" y="2543"/>
                  </a:lnTo>
                  <a:lnTo>
                    <a:pt x="891" y="2212"/>
                  </a:lnTo>
                  <a:lnTo>
                    <a:pt x="840" y="1882"/>
                  </a:lnTo>
                  <a:lnTo>
                    <a:pt x="789" y="1526"/>
                  </a:lnTo>
                  <a:lnTo>
                    <a:pt x="789" y="1348"/>
                  </a:lnTo>
                  <a:lnTo>
                    <a:pt x="840" y="1145"/>
                  </a:lnTo>
                  <a:lnTo>
                    <a:pt x="916" y="967"/>
                  </a:lnTo>
                  <a:lnTo>
                    <a:pt x="1018" y="814"/>
                  </a:lnTo>
                  <a:lnTo>
                    <a:pt x="1170" y="687"/>
                  </a:lnTo>
                  <a:lnTo>
                    <a:pt x="1323" y="585"/>
                  </a:lnTo>
                  <a:lnTo>
                    <a:pt x="1501" y="509"/>
                  </a:lnTo>
                  <a:lnTo>
                    <a:pt x="1679" y="483"/>
                  </a:lnTo>
                  <a:lnTo>
                    <a:pt x="1882" y="483"/>
                  </a:lnTo>
                  <a:lnTo>
                    <a:pt x="2086" y="509"/>
                  </a:lnTo>
                  <a:lnTo>
                    <a:pt x="2238" y="585"/>
                  </a:lnTo>
                  <a:lnTo>
                    <a:pt x="2391" y="712"/>
                  </a:lnTo>
                  <a:lnTo>
                    <a:pt x="2543" y="839"/>
                  </a:lnTo>
                  <a:lnTo>
                    <a:pt x="2645" y="992"/>
                  </a:lnTo>
                  <a:lnTo>
                    <a:pt x="2721" y="1170"/>
                  </a:lnTo>
                  <a:lnTo>
                    <a:pt x="2747" y="1373"/>
                  </a:lnTo>
                  <a:lnTo>
                    <a:pt x="2823" y="2009"/>
                  </a:lnTo>
                  <a:lnTo>
                    <a:pt x="2976" y="2619"/>
                  </a:lnTo>
                  <a:lnTo>
                    <a:pt x="3153" y="3229"/>
                  </a:lnTo>
                  <a:lnTo>
                    <a:pt x="3382" y="3814"/>
                  </a:lnTo>
                  <a:lnTo>
                    <a:pt x="3459" y="3890"/>
                  </a:lnTo>
                  <a:lnTo>
                    <a:pt x="3535" y="3941"/>
                  </a:lnTo>
                  <a:lnTo>
                    <a:pt x="3713" y="3941"/>
                  </a:lnTo>
                  <a:lnTo>
                    <a:pt x="3789" y="3865"/>
                  </a:lnTo>
                  <a:lnTo>
                    <a:pt x="3840" y="3789"/>
                  </a:lnTo>
                  <a:lnTo>
                    <a:pt x="3865" y="3712"/>
                  </a:lnTo>
                  <a:lnTo>
                    <a:pt x="3840" y="3611"/>
                  </a:lnTo>
                  <a:lnTo>
                    <a:pt x="3611" y="3051"/>
                  </a:lnTo>
                  <a:lnTo>
                    <a:pt x="3433" y="2492"/>
                  </a:lnTo>
                  <a:lnTo>
                    <a:pt x="3306" y="1907"/>
                  </a:lnTo>
                  <a:lnTo>
                    <a:pt x="3230" y="1323"/>
                  </a:lnTo>
                  <a:lnTo>
                    <a:pt x="3179" y="1043"/>
                  </a:lnTo>
                  <a:lnTo>
                    <a:pt x="3077" y="763"/>
                  </a:lnTo>
                  <a:lnTo>
                    <a:pt x="2899" y="534"/>
                  </a:lnTo>
                  <a:lnTo>
                    <a:pt x="2721" y="331"/>
                  </a:lnTo>
                  <a:lnTo>
                    <a:pt x="2492" y="178"/>
                  </a:lnTo>
                  <a:lnTo>
                    <a:pt x="2213" y="51"/>
                  </a:lnTo>
                  <a:lnTo>
                    <a:pt x="19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9;p37">
              <a:extLst>
                <a:ext uri="{FF2B5EF4-FFF2-40B4-BE49-F238E27FC236}">
                  <a16:creationId xmlns:a16="http://schemas.microsoft.com/office/drawing/2014/main" id="{AD318ACD-A8BC-4DF2-AAA2-DB69CA44843B}"/>
                </a:ext>
              </a:extLst>
            </p:cNvPr>
            <p:cNvSpPr/>
            <p:nvPr/>
          </p:nvSpPr>
          <p:spPr>
            <a:xfrm>
              <a:off x="2000700" y="1515675"/>
              <a:ext cx="90275" cy="154500"/>
            </a:xfrm>
            <a:custGeom>
              <a:avLst/>
              <a:gdLst/>
              <a:ahLst/>
              <a:cxnLst/>
              <a:rect l="l" t="t" r="r" b="b"/>
              <a:pathLst>
                <a:path w="3611" h="6180" extrusionOk="0">
                  <a:moveTo>
                    <a:pt x="3382" y="1"/>
                  </a:moveTo>
                  <a:lnTo>
                    <a:pt x="3280" y="26"/>
                  </a:lnTo>
                  <a:lnTo>
                    <a:pt x="3204" y="77"/>
                  </a:lnTo>
                  <a:lnTo>
                    <a:pt x="3153" y="154"/>
                  </a:lnTo>
                  <a:lnTo>
                    <a:pt x="3127" y="255"/>
                  </a:lnTo>
                  <a:lnTo>
                    <a:pt x="3127" y="3688"/>
                  </a:lnTo>
                  <a:lnTo>
                    <a:pt x="1449" y="3688"/>
                  </a:lnTo>
                  <a:lnTo>
                    <a:pt x="1449" y="1908"/>
                  </a:lnTo>
                  <a:lnTo>
                    <a:pt x="1449" y="1832"/>
                  </a:lnTo>
                  <a:lnTo>
                    <a:pt x="1399" y="1755"/>
                  </a:lnTo>
                  <a:lnTo>
                    <a:pt x="1322" y="1679"/>
                  </a:lnTo>
                  <a:lnTo>
                    <a:pt x="153" y="1679"/>
                  </a:lnTo>
                  <a:lnTo>
                    <a:pt x="76" y="1755"/>
                  </a:lnTo>
                  <a:lnTo>
                    <a:pt x="26" y="1832"/>
                  </a:lnTo>
                  <a:lnTo>
                    <a:pt x="0" y="1908"/>
                  </a:lnTo>
                  <a:lnTo>
                    <a:pt x="26" y="2010"/>
                  </a:lnTo>
                  <a:lnTo>
                    <a:pt x="76" y="2086"/>
                  </a:lnTo>
                  <a:lnTo>
                    <a:pt x="153" y="2137"/>
                  </a:lnTo>
                  <a:lnTo>
                    <a:pt x="229" y="2162"/>
                  </a:lnTo>
                  <a:lnTo>
                    <a:pt x="966" y="2162"/>
                  </a:lnTo>
                  <a:lnTo>
                    <a:pt x="966" y="5696"/>
                  </a:lnTo>
                  <a:lnTo>
                    <a:pt x="153" y="5696"/>
                  </a:lnTo>
                  <a:lnTo>
                    <a:pt x="76" y="5747"/>
                  </a:lnTo>
                  <a:lnTo>
                    <a:pt x="26" y="5823"/>
                  </a:lnTo>
                  <a:lnTo>
                    <a:pt x="0" y="5925"/>
                  </a:lnTo>
                  <a:lnTo>
                    <a:pt x="26" y="6027"/>
                  </a:lnTo>
                  <a:lnTo>
                    <a:pt x="76" y="6103"/>
                  </a:lnTo>
                  <a:lnTo>
                    <a:pt x="153" y="6154"/>
                  </a:lnTo>
                  <a:lnTo>
                    <a:pt x="229" y="6179"/>
                  </a:lnTo>
                  <a:lnTo>
                    <a:pt x="1221" y="6179"/>
                  </a:lnTo>
                  <a:lnTo>
                    <a:pt x="1322" y="6154"/>
                  </a:lnTo>
                  <a:lnTo>
                    <a:pt x="1399" y="6103"/>
                  </a:lnTo>
                  <a:lnTo>
                    <a:pt x="1449" y="6027"/>
                  </a:lnTo>
                  <a:lnTo>
                    <a:pt x="1449" y="5925"/>
                  </a:lnTo>
                  <a:lnTo>
                    <a:pt x="1449" y="4171"/>
                  </a:lnTo>
                  <a:lnTo>
                    <a:pt x="3382" y="4171"/>
                  </a:lnTo>
                  <a:lnTo>
                    <a:pt x="3483" y="4145"/>
                  </a:lnTo>
                  <a:lnTo>
                    <a:pt x="3560" y="4094"/>
                  </a:lnTo>
                  <a:lnTo>
                    <a:pt x="3610" y="4018"/>
                  </a:lnTo>
                  <a:lnTo>
                    <a:pt x="3610" y="3916"/>
                  </a:lnTo>
                  <a:lnTo>
                    <a:pt x="3610" y="255"/>
                  </a:lnTo>
                  <a:lnTo>
                    <a:pt x="3610" y="154"/>
                  </a:lnTo>
                  <a:lnTo>
                    <a:pt x="3560" y="77"/>
                  </a:lnTo>
                  <a:lnTo>
                    <a:pt x="3483" y="26"/>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0;p37">
              <a:extLst>
                <a:ext uri="{FF2B5EF4-FFF2-40B4-BE49-F238E27FC236}">
                  <a16:creationId xmlns:a16="http://schemas.microsoft.com/office/drawing/2014/main" id="{8952E590-A8B9-446B-BBF8-69E568086F9A}"/>
                </a:ext>
              </a:extLst>
            </p:cNvPr>
            <p:cNvSpPr/>
            <p:nvPr/>
          </p:nvSpPr>
          <p:spPr>
            <a:xfrm>
              <a:off x="2055350" y="1336450"/>
              <a:ext cx="59150" cy="174800"/>
            </a:xfrm>
            <a:custGeom>
              <a:avLst/>
              <a:gdLst/>
              <a:ahLst/>
              <a:cxnLst/>
              <a:rect l="l" t="t" r="r" b="b"/>
              <a:pathLst>
                <a:path w="2366" h="6992" extrusionOk="0">
                  <a:moveTo>
                    <a:pt x="1196" y="2187"/>
                  </a:moveTo>
                  <a:lnTo>
                    <a:pt x="1450" y="2441"/>
                  </a:lnTo>
                  <a:lnTo>
                    <a:pt x="1272" y="2441"/>
                  </a:lnTo>
                  <a:lnTo>
                    <a:pt x="1170" y="2466"/>
                  </a:lnTo>
                  <a:lnTo>
                    <a:pt x="1094" y="2517"/>
                  </a:lnTo>
                  <a:lnTo>
                    <a:pt x="1043" y="2594"/>
                  </a:lnTo>
                  <a:lnTo>
                    <a:pt x="1018" y="2695"/>
                  </a:lnTo>
                  <a:lnTo>
                    <a:pt x="1043" y="2771"/>
                  </a:lnTo>
                  <a:lnTo>
                    <a:pt x="1094" y="2848"/>
                  </a:lnTo>
                  <a:lnTo>
                    <a:pt x="1170" y="2924"/>
                  </a:lnTo>
                  <a:lnTo>
                    <a:pt x="1780" y="2924"/>
                  </a:lnTo>
                  <a:lnTo>
                    <a:pt x="1831" y="3077"/>
                  </a:lnTo>
                  <a:lnTo>
                    <a:pt x="1857" y="3255"/>
                  </a:lnTo>
                  <a:lnTo>
                    <a:pt x="1069" y="3255"/>
                  </a:lnTo>
                  <a:lnTo>
                    <a:pt x="967" y="3280"/>
                  </a:lnTo>
                  <a:lnTo>
                    <a:pt x="891" y="3331"/>
                  </a:lnTo>
                  <a:lnTo>
                    <a:pt x="840" y="3407"/>
                  </a:lnTo>
                  <a:lnTo>
                    <a:pt x="814" y="3509"/>
                  </a:lnTo>
                  <a:lnTo>
                    <a:pt x="840" y="3585"/>
                  </a:lnTo>
                  <a:lnTo>
                    <a:pt x="891" y="3661"/>
                  </a:lnTo>
                  <a:lnTo>
                    <a:pt x="967" y="3712"/>
                  </a:lnTo>
                  <a:lnTo>
                    <a:pt x="1069" y="3738"/>
                  </a:lnTo>
                  <a:lnTo>
                    <a:pt x="1857" y="3738"/>
                  </a:lnTo>
                  <a:lnTo>
                    <a:pt x="1831" y="3916"/>
                  </a:lnTo>
                  <a:lnTo>
                    <a:pt x="1780" y="4068"/>
                  </a:lnTo>
                  <a:lnTo>
                    <a:pt x="1272" y="4068"/>
                  </a:lnTo>
                  <a:lnTo>
                    <a:pt x="1170" y="4094"/>
                  </a:lnTo>
                  <a:lnTo>
                    <a:pt x="1094" y="4144"/>
                  </a:lnTo>
                  <a:lnTo>
                    <a:pt x="1043" y="4221"/>
                  </a:lnTo>
                  <a:lnTo>
                    <a:pt x="1018" y="4322"/>
                  </a:lnTo>
                  <a:lnTo>
                    <a:pt x="1043" y="4399"/>
                  </a:lnTo>
                  <a:lnTo>
                    <a:pt x="1094" y="4475"/>
                  </a:lnTo>
                  <a:lnTo>
                    <a:pt x="1170" y="4526"/>
                  </a:lnTo>
                  <a:lnTo>
                    <a:pt x="1272" y="4551"/>
                  </a:lnTo>
                  <a:lnTo>
                    <a:pt x="1450" y="4551"/>
                  </a:lnTo>
                  <a:lnTo>
                    <a:pt x="1196" y="4805"/>
                  </a:lnTo>
                  <a:lnTo>
                    <a:pt x="916" y="4551"/>
                  </a:lnTo>
                  <a:lnTo>
                    <a:pt x="789" y="4399"/>
                  </a:lnTo>
                  <a:lnTo>
                    <a:pt x="687" y="4246"/>
                  </a:lnTo>
                  <a:lnTo>
                    <a:pt x="611" y="4094"/>
                  </a:lnTo>
                  <a:lnTo>
                    <a:pt x="560" y="3916"/>
                  </a:lnTo>
                  <a:lnTo>
                    <a:pt x="509" y="3712"/>
                  </a:lnTo>
                  <a:lnTo>
                    <a:pt x="484" y="3509"/>
                  </a:lnTo>
                  <a:lnTo>
                    <a:pt x="509" y="3280"/>
                  </a:lnTo>
                  <a:lnTo>
                    <a:pt x="560" y="3077"/>
                  </a:lnTo>
                  <a:lnTo>
                    <a:pt x="611" y="2899"/>
                  </a:lnTo>
                  <a:lnTo>
                    <a:pt x="687" y="2746"/>
                  </a:lnTo>
                  <a:lnTo>
                    <a:pt x="789" y="2594"/>
                  </a:lnTo>
                  <a:lnTo>
                    <a:pt x="916" y="2466"/>
                  </a:lnTo>
                  <a:lnTo>
                    <a:pt x="1196" y="2187"/>
                  </a:lnTo>
                  <a:close/>
                  <a:moveTo>
                    <a:pt x="255" y="0"/>
                  </a:moveTo>
                  <a:lnTo>
                    <a:pt x="153" y="26"/>
                  </a:lnTo>
                  <a:lnTo>
                    <a:pt x="77" y="76"/>
                  </a:lnTo>
                  <a:lnTo>
                    <a:pt x="26" y="153"/>
                  </a:lnTo>
                  <a:lnTo>
                    <a:pt x="1" y="254"/>
                  </a:lnTo>
                  <a:lnTo>
                    <a:pt x="26" y="534"/>
                  </a:lnTo>
                  <a:lnTo>
                    <a:pt x="77" y="788"/>
                  </a:lnTo>
                  <a:lnTo>
                    <a:pt x="153" y="1017"/>
                  </a:lnTo>
                  <a:lnTo>
                    <a:pt x="255" y="1221"/>
                  </a:lnTo>
                  <a:lnTo>
                    <a:pt x="382" y="1399"/>
                  </a:lnTo>
                  <a:lnTo>
                    <a:pt x="509" y="1577"/>
                  </a:lnTo>
                  <a:lnTo>
                    <a:pt x="814" y="1882"/>
                  </a:lnTo>
                  <a:lnTo>
                    <a:pt x="509" y="2187"/>
                  </a:lnTo>
                  <a:lnTo>
                    <a:pt x="382" y="2339"/>
                  </a:lnTo>
                  <a:lnTo>
                    <a:pt x="255" y="2543"/>
                  </a:lnTo>
                  <a:lnTo>
                    <a:pt x="153" y="2746"/>
                  </a:lnTo>
                  <a:lnTo>
                    <a:pt x="77" y="2975"/>
                  </a:lnTo>
                  <a:lnTo>
                    <a:pt x="26" y="3229"/>
                  </a:lnTo>
                  <a:lnTo>
                    <a:pt x="1" y="3509"/>
                  </a:lnTo>
                  <a:lnTo>
                    <a:pt x="26" y="3788"/>
                  </a:lnTo>
                  <a:lnTo>
                    <a:pt x="77" y="4043"/>
                  </a:lnTo>
                  <a:lnTo>
                    <a:pt x="153" y="4272"/>
                  </a:lnTo>
                  <a:lnTo>
                    <a:pt x="255" y="4475"/>
                  </a:lnTo>
                  <a:lnTo>
                    <a:pt x="382" y="4653"/>
                  </a:lnTo>
                  <a:lnTo>
                    <a:pt x="509" y="4831"/>
                  </a:lnTo>
                  <a:lnTo>
                    <a:pt x="814" y="5136"/>
                  </a:lnTo>
                  <a:lnTo>
                    <a:pt x="509" y="5416"/>
                  </a:lnTo>
                  <a:lnTo>
                    <a:pt x="382" y="5594"/>
                  </a:lnTo>
                  <a:lnTo>
                    <a:pt x="255" y="5772"/>
                  </a:lnTo>
                  <a:lnTo>
                    <a:pt x="153" y="5975"/>
                  </a:lnTo>
                  <a:lnTo>
                    <a:pt x="77" y="6204"/>
                  </a:lnTo>
                  <a:lnTo>
                    <a:pt x="26" y="6458"/>
                  </a:lnTo>
                  <a:lnTo>
                    <a:pt x="1" y="6738"/>
                  </a:lnTo>
                  <a:lnTo>
                    <a:pt x="26" y="6839"/>
                  </a:lnTo>
                  <a:lnTo>
                    <a:pt x="77" y="6916"/>
                  </a:lnTo>
                  <a:lnTo>
                    <a:pt x="153" y="6967"/>
                  </a:lnTo>
                  <a:lnTo>
                    <a:pt x="255" y="6992"/>
                  </a:lnTo>
                  <a:lnTo>
                    <a:pt x="357" y="6967"/>
                  </a:lnTo>
                  <a:lnTo>
                    <a:pt x="433" y="6916"/>
                  </a:lnTo>
                  <a:lnTo>
                    <a:pt x="484" y="6839"/>
                  </a:lnTo>
                  <a:lnTo>
                    <a:pt x="484" y="6738"/>
                  </a:lnTo>
                  <a:lnTo>
                    <a:pt x="509" y="6483"/>
                  </a:lnTo>
                  <a:lnTo>
                    <a:pt x="585" y="6255"/>
                  </a:lnTo>
                  <a:lnTo>
                    <a:pt x="1119" y="6255"/>
                  </a:lnTo>
                  <a:lnTo>
                    <a:pt x="1221" y="6229"/>
                  </a:lnTo>
                  <a:lnTo>
                    <a:pt x="1297" y="6178"/>
                  </a:lnTo>
                  <a:lnTo>
                    <a:pt x="1348" y="6102"/>
                  </a:lnTo>
                  <a:lnTo>
                    <a:pt x="1348" y="6000"/>
                  </a:lnTo>
                  <a:lnTo>
                    <a:pt x="1348" y="5899"/>
                  </a:lnTo>
                  <a:lnTo>
                    <a:pt x="1297" y="5822"/>
                  </a:lnTo>
                  <a:lnTo>
                    <a:pt x="1221" y="5772"/>
                  </a:lnTo>
                  <a:lnTo>
                    <a:pt x="1119" y="5746"/>
                  </a:lnTo>
                  <a:lnTo>
                    <a:pt x="865" y="5746"/>
                  </a:lnTo>
                  <a:lnTo>
                    <a:pt x="1018" y="5594"/>
                  </a:lnTo>
                  <a:lnTo>
                    <a:pt x="1196" y="5441"/>
                  </a:lnTo>
                  <a:lnTo>
                    <a:pt x="1450" y="5695"/>
                  </a:lnTo>
                  <a:lnTo>
                    <a:pt x="1577" y="5848"/>
                  </a:lnTo>
                  <a:lnTo>
                    <a:pt x="1679" y="6000"/>
                  </a:lnTo>
                  <a:lnTo>
                    <a:pt x="1755" y="6153"/>
                  </a:lnTo>
                  <a:lnTo>
                    <a:pt x="1831" y="6331"/>
                  </a:lnTo>
                  <a:lnTo>
                    <a:pt x="1857" y="6534"/>
                  </a:lnTo>
                  <a:lnTo>
                    <a:pt x="1882" y="6738"/>
                  </a:lnTo>
                  <a:lnTo>
                    <a:pt x="1908" y="6839"/>
                  </a:lnTo>
                  <a:lnTo>
                    <a:pt x="1958" y="6916"/>
                  </a:lnTo>
                  <a:lnTo>
                    <a:pt x="2035" y="6967"/>
                  </a:lnTo>
                  <a:lnTo>
                    <a:pt x="2136" y="6992"/>
                  </a:lnTo>
                  <a:lnTo>
                    <a:pt x="2213" y="6967"/>
                  </a:lnTo>
                  <a:lnTo>
                    <a:pt x="2289" y="6916"/>
                  </a:lnTo>
                  <a:lnTo>
                    <a:pt x="2340" y="6839"/>
                  </a:lnTo>
                  <a:lnTo>
                    <a:pt x="2365" y="6738"/>
                  </a:lnTo>
                  <a:lnTo>
                    <a:pt x="2340" y="6458"/>
                  </a:lnTo>
                  <a:lnTo>
                    <a:pt x="2289" y="6204"/>
                  </a:lnTo>
                  <a:lnTo>
                    <a:pt x="2213" y="5975"/>
                  </a:lnTo>
                  <a:lnTo>
                    <a:pt x="2111" y="5772"/>
                  </a:lnTo>
                  <a:lnTo>
                    <a:pt x="1984" y="5594"/>
                  </a:lnTo>
                  <a:lnTo>
                    <a:pt x="1857" y="5416"/>
                  </a:lnTo>
                  <a:lnTo>
                    <a:pt x="1552" y="5136"/>
                  </a:lnTo>
                  <a:lnTo>
                    <a:pt x="1730" y="4958"/>
                  </a:lnTo>
                  <a:lnTo>
                    <a:pt x="1908" y="4780"/>
                  </a:lnTo>
                  <a:lnTo>
                    <a:pt x="2035" y="4577"/>
                  </a:lnTo>
                  <a:lnTo>
                    <a:pt x="2162" y="4399"/>
                  </a:lnTo>
                  <a:lnTo>
                    <a:pt x="2238" y="4195"/>
                  </a:lnTo>
                  <a:lnTo>
                    <a:pt x="2314" y="3992"/>
                  </a:lnTo>
                  <a:lnTo>
                    <a:pt x="2365" y="3763"/>
                  </a:lnTo>
                  <a:lnTo>
                    <a:pt x="2365" y="3509"/>
                  </a:lnTo>
                  <a:lnTo>
                    <a:pt x="2365" y="3255"/>
                  </a:lnTo>
                  <a:lnTo>
                    <a:pt x="2314" y="3026"/>
                  </a:lnTo>
                  <a:lnTo>
                    <a:pt x="2238" y="2797"/>
                  </a:lnTo>
                  <a:lnTo>
                    <a:pt x="2162" y="2594"/>
                  </a:lnTo>
                  <a:lnTo>
                    <a:pt x="2035" y="2416"/>
                  </a:lnTo>
                  <a:lnTo>
                    <a:pt x="1908" y="2238"/>
                  </a:lnTo>
                  <a:lnTo>
                    <a:pt x="1730" y="2060"/>
                  </a:lnTo>
                  <a:lnTo>
                    <a:pt x="1552" y="1882"/>
                  </a:lnTo>
                  <a:lnTo>
                    <a:pt x="1857" y="1577"/>
                  </a:lnTo>
                  <a:lnTo>
                    <a:pt x="1984" y="1399"/>
                  </a:lnTo>
                  <a:lnTo>
                    <a:pt x="2111" y="1221"/>
                  </a:lnTo>
                  <a:lnTo>
                    <a:pt x="2213" y="1017"/>
                  </a:lnTo>
                  <a:lnTo>
                    <a:pt x="2289" y="788"/>
                  </a:lnTo>
                  <a:lnTo>
                    <a:pt x="2340" y="534"/>
                  </a:lnTo>
                  <a:lnTo>
                    <a:pt x="2365" y="254"/>
                  </a:lnTo>
                  <a:lnTo>
                    <a:pt x="2340" y="153"/>
                  </a:lnTo>
                  <a:lnTo>
                    <a:pt x="2289" y="76"/>
                  </a:lnTo>
                  <a:lnTo>
                    <a:pt x="2213" y="26"/>
                  </a:lnTo>
                  <a:lnTo>
                    <a:pt x="2136" y="0"/>
                  </a:lnTo>
                  <a:lnTo>
                    <a:pt x="2035" y="26"/>
                  </a:lnTo>
                  <a:lnTo>
                    <a:pt x="1958" y="76"/>
                  </a:lnTo>
                  <a:lnTo>
                    <a:pt x="1908" y="153"/>
                  </a:lnTo>
                  <a:lnTo>
                    <a:pt x="1882" y="254"/>
                  </a:lnTo>
                  <a:lnTo>
                    <a:pt x="1857" y="483"/>
                  </a:lnTo>
                  <a:lnTo>
                    <a:pt x="1831" y="661"/>
                  </a:lnTo>
                  <a:lnTo>
                    <a:pt x="1755" y="839"/>
                  </a:lnTo>
                  <a:lnTo>
                    <a:pt x="1679" y="1017"/>
                  </a:lnTo>
                  <a:lnTo>
                    <a:pt x="1577" y="1144"/>
                  </a:lnTo>
                  <a:lnTo>
                    <a:pt x="1450" y="1297"/>
                  </a:lnTo>
                  <a:lnTo>
                    <a:pt x="1196" y="1551"/>
                  </a:lnTo>
                  <a:lnTo>
                    <a:pt x="1018" y="1399"/>
                  </a:lnTo>
                  <a:lnTo>
                    <a:pt x="865" y="1246"/>
                  </a:lnTo>
                  <a:lnTo>
                    <a:pt x="1119" y="1246"/>
                  </a:lnTo>
                  <a:lnTo>
                    <a:pt x="1221" y="1221"/>
                  </a:lnTo>
                  <a:lnTo>
                    <a:pt x="1297" y="1170"/>
                  </a:lnTo>
                  <a:lnTo>
                    <a:pt x="1348" y="1093"/>
                  </a:lnTo>
                  <a:lnTo>
                    <a:pt x="1348" y="992"/>
                  </a:lnTo>
                  <a:lnTo>
                    <a:pt x="1348" y="915"/>
                  </a:lnTo>
                  <a:lnTo>
                    <a:pt x="1297" y="839"/>
                  </a:lnTo>
                  <a:lnTo>
                    <a:pt x="1221" y="788"/>
                  </a:lnTo>
                  <a:lnTo>
                    <a:pt x="1119" y="763"/>
                  </a:lnTo>
                  <a:lnTo>
                    <a:pt x="585" y="763"/>
                  </a:lnTo>
                  <a:lnTo>
                    <a:pt x="509" y="534"/>
                  </a:lnTo>
                  <a:lnTo>
                    <a:pt x="484" y="254"/>
                  </a:lnTo>
                  <a:lnTo>
                    <a:pt x="484" y="153"/>
                  </a:lnTo>
                  <a:lnTo>
                    <a:pt x="433" y="76"/>
                  </a:lnTo>
                  <a:lnTo>
                    <a:pt x="357" y="26"/>
                  </a:lnTo>
                  <a:lnTo>
                    <a:pt x="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WhatsApp Video 2024-01-15 at 7.13.02 AM">
            <a:hlinkClick r:id="" action="ppaction://media"/>
            <a:extLst>
              <a:ext uri="{FF2B5EF4-FFF2-40B4-BE49-F238E27FC236}">
                <a16:creationId xmlns:a16="http://schemas.microsoft.com/office/drawing/2014/main" id="{12EE4A4A-D812-4ACB-AA1A-D1914422FB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7456" y="233795"/>
            <a:ext cx="2597727" cy="4675909"/>
          </a:xfrm>
          <a:prstGeom prst="rect">
            <a:avLst/>
          </a:prstGeom>
        </p:spPr>
      </p:pic>
    </p:spTree>
    <p:extLst>
      <p:ext uri="{BB962C8B-B14F-4D97-AF65-F5344CB8AC3E}">
        <p14:creationId xmlns:p14="http://schemas.microsoft.com/office/powerpoint/2010/main" val="191179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4"/>
          <p:cNvSpPr txBox="1">
            <a:spLocks noGrp="1"/>
          </p:cNvSpPr>
          <p:nvPr>
            <p:ph type="title"/>
          </p:nvPr>
        </p:nvSpPr>
        <p:spPr>
          <a:xfrm>
            <a:off x="1466072" y="18949"/>
            <a:ext cx="6211856" cy="731400"/>
          </a:xfrm>
          <a:prstGeom prst="rect">
            <a:avLst/>
          </a:prstGeom>
        </p:spPr>
        <p:txBody>
          <a:bodyPr spcFirstLastPara="1" wrap="square" lIns="91425" tIns="91425" rIns="91425" bIns="91425" anchor="ctr" anchorCtr="0">
            <a:noAutofit/>
          </a:bodyPr>
          <a:lstStyle/>
          <a:p>
            <a:pPr lvl="0"/>
            <a:r>
              <a:rPr lang="en-US" dirty="0"/>
              <a:t>The Genetic Code</a:t>
            </a:r>
            <a:endParaRPr dirty="0"/>
          </a:p>
        </p:txBody>
      </p:sp>
      <p:sp>
        <p:nvSpPr>
          <p:cNvPr id="238" name="Google Shape;238;p34"/>
          <p:cNvSpPr txBox="1">
            <a:spLocks noGrp="1"/>
          </p:cNvSpPr>
          <p:nvPr>
            <p:ph type="subTitle" idx="1"/>
          </p:nvPr>
        </p:nvSpPr>
        <p:spPr>
          <a:xfrm>
            <a:off x="4230914" y="750349"/>
            <a:ext cx="4763068" cy="4321969"/>
          </a:xfrm>
          <a:prstGeom prst="rect">
            <a:avLst/>
          </a:prstGeom>
          <a:solidFill>
            <a:schemeClr val="accent1">
              <a:alpha val="35000"/>
            </a:schemeClr>
          </a:solidFill>
        </p:spPr>
        <p:txBody>
          <a:bodyPr spcFirstLastPara="1" wrap="square" lIns="91425" tIns="91425" rIns="91425" bIns="91425" anchor="ctr" anchorCtr="0">
            <a:noAutofit/>
          </a:bodyPr>
          <a:lstStyle/>
          <a:p>
            <a:pPr marL="342900" lvl="0" indent="-342900" algn="just">
              <a:buFont typeface="Arial" panose="020B0604020202020204" pitchFamily="34" charset="0"/>
              <a:buChar char="•"/>
            </a:pPr>
            <a:r>
              <a:rPr lang="en-US" sz="2200" dirty="0"/>
              <a:t>Just as the couple in Figure 1 need a blueprint to renovate a house, your body needs a plan to carry out daily functions. </a:t>
            </a:r>
          </a:p>
          <a:p>
            <a:pPr marL="342900" lvl="0" indent="-342900" algn="just">
              <a:buFont typeface="Arial" panose="020B0604020202020204" pitchFamily="34" charset="0"/>
              <a:buChar char="•"/>
            </a:pPr>
            <a:r>
              <a:rPr lang="en-US" sz="2200" dirty="0"/>
              <a:t>Your "blueprint" is found in the nucleus of each cell in the form of DNA. </a:t>
            </a:r>
          </a:p>
          <a:p>
            <a:pPr marL="342900" lvl="0" indent="-342900" algn="just">
              <a:buFont typeface="Arial" panose="020B0604020202020204" pitchFamily="34" charset="0"/>
              <a:buChar char="•"/>
            </a:pPr>
            <a:r>
              <a:rPr lang="en-US" sz="2200" dirty="0"/>
              <a:t>DNA (deoxyribonucleic acid) is the genetic material that carries information about an organism and is passed from parent to offspring.</a:t>
            </a:r>
          </a:p>
        </p:txBody>
      </p:sp>
      <p:pic>
        <p:nvPicPr>
          <p:cNvPr id="5" name="Picture 4">
            <a:extLst>
              <a:ext uri="{FF2B5EF4-FFF2-40B4-BE49-F238E27FC236}">
                <a16:creationId xmlns:a16="http://schemas.microsoft.com/office/drawing/2014/main" id="{6EA9DE2B-8745-4807-AD5B-E4F8B965F13C}"/>
              </a:ext>
            </a:extLst>
          </p:cNvPr>
          <p:cNvPicPr>
            <a:picLocks noChangeAspect="1"/>
          </p:cNvPicPr>
          <p:nvPr/>
        </p:nvPicPr>
        <p:blipFill>
          <a:blip r:embed="rId3"/>
          <a:stretch>
            <a:fillRect/>
          </a:stretch>
        </p:blipFill>
        <p:spPr>
          <a:xfrm>
            <a:off x="0" y="821531"/>
            <a:ext cx="4049042" cy="4321969"/>
          </a:xfrm>
          <a:prstGeom prst="rect">
            <a:avLst/>
          </a:prstGeom>
        </p:spPr>
      </p:pic>
      <p:pic>
        <p:nvPicPr>
          <p:cNvPr id="6" name="Picture 5">
            <a:extLst>
              <a:ext uri="{FF2B5EF4-FFF2-40B4-BE49-F238E27FC236}">
                <a16:creationId xmlns:a16="http://schemas.microsoft.com/office/drawing/2014/main" id="{486955A6-0C5D-4096-9103-F8063B86FAA6}"/>
              </a:ext>
            </a:extLst>
          </p:cNvPr>
          <p:cNvPicPr>
            <a:picLocks noChangeAspect="1"/>
          </p:cNvPicPr>
          <p:nvPr/>
        </p:nvPicPr>
        <p:blipFill>
          <a:blip r:embed="rId4"/>
          <a:stretch>
            <a:fillRect/>
          </a:stretch>
        </p:blipFill>
        <p:spPr>
          <a:xfrm>
            <a:off x="2880279" y="4020482"/>
            <a:ext cx="1168763" cy="1104070"/>
          </a:xfrm>
          <a:prstGeom prst="rect">
            <a:avLst/>
          </a:prstGeom>
        </p:spPr>
      </p:pic>
      <p:sp>
        <p:nvSpPr>
          <p:cNvPr id="7" name="Oval 6">
            <a:extLst>
              <a:ext uri="{FF2B5EF4-FFF2-40B4-BE49-F238E27FC236}">
                <a16:creationId xmlns:a16="http://schemas.microsoft.com/office/drawing/2014/main" id="{7405DBC5-DAC7-46C2-9AE9-83338417A473}"/>
              </a:ext>
            </a:extLst>
          </p:cNvPr>
          <p:cNvSpPr/>
          <p:nvPr/>
        </p:nvSpPr>
        <p:spPr>
          <a:xfrm>
            <a:off x="1243013" y="2971800"/>
            <a:ext cx="592931" cy="11040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1000"/>
                                        <p:tgtEl>
                                          <p:spTgt spid="238">
                                            <p:txEl>
                                              <p:pRg st="0" end="0"/>
                                            </p:txEl>
                                          </p:spTgt>
                                        </p:tgtEl>
                                      </p:cBhvr>
                                    </p:animEffect>
                                    <p:anim calcmode="lin" valueType="num">
                                      <p:cBhvr>
                                        <p:cTn id="8" dur="1000" fill="hold"/>
                                        <p:tgtEl>
                                          <p:spTgt spid="2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8">
                                            <p:txEl>
                                              <p:pRg st="1" end="1"/>
                                            </p:txEl>
                                          </p:spTgt>
                                        </p:tgtEl>
                                        <p:attrNameLst>
                                          <p:attrName>style.visibility</p:attrName>
                                        </p:attrNameLst>
                                      </p:cBhvr>
                                      <p:to>
                                        <p:strVal val="visible"/>
                                      </p:to>
                                    </p:set>
                                    <p:animEffect transition="in" filter="fade">
                                      <p:cBhvr>
                                        <p:cTn id="14" dur="1000"/>
                                        <p:tgtEl>
                                          <p:spTgt spid="238">
                                            <p:txEl>
                                              <p:pRg st="1" end="1"/>
                                            </p:txEl>
                                          </p:spTgt>
                                        </p:tgtEl>
                                      </p:cBhvr>
                                    </p:animEffect>
                                    <p:anim calcmode="lin" valueType="num">
                                      <p:cBhvr>
                                        <p:cTn id="15" dur="1000" fill="hold"/>
                                        <p:tgtEl>
                                          <p:spTgt spid="23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8">
                                            <p:txEl>
                                              <p:pRg st="2" end="2"/>
                                            </p:txEl>
                                          </p:spTgt>
                                        </p:tgtEl>
                                        <p:attrNameLst>
                                          <p:attrName>style.visibility</p:attrName>
                                        </p:attrNameLst>
                                      </p:cBhvr>
                                      <p:to>
                                        <p:strVal val="visible"/>
                                      </p:to>
                                    </p:set>
                                    <p:animEffect transition="in" filter="fade">
                                      <p:cBhvr>
                                        <p:cTn id="21" dur="1000"/>
                                        <p:tgtEl>
                                          <p:spTgt spid="238">
                                            <p:txEl>
                                              <p:pRg st="2" end="2"/>
                                            </p:txEl>
                                          </p:spTgt>
                                        </p:tgtEl>
                                      </p:cBhvr>
                                    </p:animEffect>
                                    <p:anim calcmode="lin" valueType="num">
                                      <p:cBhvr>
                                        <p:cTn id="22" dur="1000" fill="hold"/>
                                        <p:tgtEl>
                                          <p:spTgt spid="23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6" name="Picture 5">
            <a:extLst>
              <a:ext uri="{FF2B5EF4-FFF2-40B4-BE49-F238E27FC236}">
                <a16:creationId xmlns:a16="http://schemas.microsoft.com/office/drawing/2014/main" id="{F9EA7CB3-31AA-411F-9684-2E5398894DA3}"/>
              </a:ext>
            </a:extLst>
          </p:cNvPr>
          <p:cNvPicPr>
            <a:picLocks noChangeAspect="1"/>
          </p:cNvPicPr>
          <p:nvPr/>
        </p:nvPicPr>
        <p:blipFill>
          <a:blip r:embed="rId3"/>
          <a:stretch>
            <a:fillRect/>
          </a:stretch>
        </p:blipFill>
        <p:spPr>
          <a:xfrm>
            <a:off x="0" y="240356"/>
            <a:ext cx="9144000" cy="4662787"/>
          </a:xfrm>
          <a:prstGeom prst="rect">
            <a:avLst/>
          </a:prstGeom>
        </p:spPr>
      </p:pic>
      <p:pic>
        <p:nvPicPr>
          <p:cNvPr id="9" name="Picture 8">
            <a:hlinkClick r:id="rId4"/>
            <a:extLst>
              <a:ext uri="{FF2B5EF4-FFF2-40B4-BE49-F238E27FC236}">
                <a16:creationId xmlns:a16="http://schemas.microsoft.com/office/drawing/2014/main" id="{998BDC9C-FD59-42C5-A63E-840E58DFF7D5}"/>
              </a:ext>
            </a:extLst>
          </p:cNvPr>
          <p:cNvPicPr>
            <a:picLocks noChangeAspect="1"/>
          </p:cNvPicPr>
          <p:nvPr/>
        </p:nvPicPr>
        <p:blipFill>
          <a:blip r:embed="rId5"/>
          <a:stretch>
            <a:fillRect/>
          </a:stretch>
        </p:blipFill>
        <p:spPr>
          <a:xfrm>
            <a:off x="7409168" y="0"/>
            <a:ext cx="1734832" cy="870277"/>
          </a:xfrm>
          <a:prstGeom prst="rect">
            <a:avLst/>
          </a:prstGeom>
        </p:spPr>
      </p:pic>
      <p:sp>
        <p:nvSpPr>
          <p:cNvPr id="7" name="TextBox 6">
            <a:extLst>
              <a:ext uri="{FF2B5EF4-FFF2-40B4-BE49-F238E27FC236}">
                <a16:creationId xmlns:a16="http://schemas.microsoft.com/office/drawing/2014/main" id="{66811EB7-1210-4AA8-8052-86561CFC5887}"/>
              </a:ext>
            </a:extLst>
          </p:cNvPr>
          <p:cNvSpPr txBox="1"/>
          <p:nvPr/>
        </p:nvSpPr>
        <p:spPr>
          <a:xfrm>
            <a:off x="486229" y="1944915"/>
            <a:ext cx="4685898" cy="369332"/>
          </a:xfrm>
          <a:prstGeom prst="rect">
            <a:avLst/>
          </a:prstGeom>
          <a:noFill/>
        </p:spPr>
        <p:txBody>
          <a:bodyPr wrap="none" rtlCol="0">
            <a:spAutoFit/>
          </a:bodyPr>
          <a:lstStyle/>
          <a:p>
            <a:r>
              <a:rPr lang="en-US" sz="1800" dirty="0">
                <a:solidFill>
                  <a:srgbClr val="FF0000"/>
                </a:solidFill>
              </a:rPr>
              <a:t>I used instructions to build a model airplane.</a:t>
            </a:r>
          </a:p>
        </p:txBody>
      </p:sp>
      <p:sp>
        <p:nvSpPr>
          <p:cNvPr id="11" name="TextBox 10">
            <a:extLst>
              <a:ext uri="{FF2B5EF4-FFF2-40B4-BE49-F238E27FC236}">
                <a16:creationId xmlns:a16="http://schemas.microsoft.com/office/drawing/2014/main" id="{2FC6A003-7761-4CF0-B1D3-F0BD64535F8C}"/>
              </a:ext>
            </a:extLst>
          </p:cNvPr>
          <p:cNvSpPr txBox="1"/>
          <p:nvPr/>
        </p:nvSpPr>
        <p:spPr>
          <a:xfrm>
            <a:off x="486229" y="3485615"/>
            <a:ext cx="8267627" cy="646331"/>
          </a:xfrm>
          <a:prstGeom prst="rect">
            <a:avLst/>
          </a:prstGeom>
          <a:noFill/>
        </p:spPr>
        <p:txBody>
          <a:bodyPr wrap="square" rtlCol="0">
            <a:spAutoFit/>
          </a:bodyPr>
          <a:lstStyle/>
          <a:p>
            <a:r>
              <a:rPr lang="en-US" sz="1800" dirty="0">
                <a:solidFill>
                  <a:srgbClr val="FF0000"/>
                </a:solidFill>
              </a:rPr>
              <a:t>The directions helped me figure out how the parts connected and in what order to connect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VA643097">
            <a:hlinkClick r:id="" action="ppaction://media"/>
            <a:extLst>
              <a:ext uri="{FF2B5EF4-FFF2-40B4-BE49-F238E27FC236}">
                <a16:creationId xmlns:a16="http://schemas.microsoft.com/office/drawing/2014/main" id="{2EFE4787-A873-4F56-A99A-9A9BDA1EC6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226" y="141877"/>
            <a:ext cx="8639549" cy="4859746"/>
          </a:xfrm>
          <a:prstGeom prst="rect">
            <a:avLst/>
          </a:prstGeom>
        </p:spPr>
      </p:pic>
    </p:spTree>
    <p:extLst>
      <p:ext uri="{BB962C8B-B14F-4D97-AF65-F5344CB8AC3E}">
        <p14:creationId xmlns:p14="http://schemas.microsoft.com/office/powerpoint/2010/main" val="87775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5"/>
          <p:cNvSpPr txBox="1">
            <a:spLocks noGrp="1"/>
          </p:cNvSpPr>
          <p:nvPr>
            <p:ph type="subTitle" idx="1"/>
          </p:nvPr>
        </p:nvSpPr>
        <p:spPr>
          <a:xfrm>
            <a:off x="0" y="0"/>
            <a:ext cx="3185886" cy="5143500"/>
          </a:xfrm>
          <a:prstGeom prst="rect">
            <a:avLst/>
          </a:prstGeom>
          <a:solidFill>
            <a:schemeClr val="accent1">
              <a:alpha val="58000"/>
            </a:schemeClr>
          </a:solidFill>
        </p:spPr>
        <p:txBody>
          <a:bodyPr spcFirstLastPara="1" wrap="square" lIns="91425" tIns="91425" rIns="91425" bIns="91425" anchor="ctr" anchorCtr="0">
            <a:noAutofit/>
          </a:bodyPr>
          <a:lstStyle/>
          <a:p>
            <a:pPr marL="285750" lvl="0" indent="-285750" algn="just">
              <a:buFont typeface="Arial" panose="020B0604020202020204" pitchFamily="34" charset="0"/>
              <a:buChar char="•"/>
            </a:pPr>
            <a:r>
              <a:rPr lang="en-US" sz="1600" dirty="0"/>
              <a:t>In 1953, almost 100 years after DNA was discovered, scientists realized that DNA was shaped like a double helix—a twisted ladder. </a:t>
            </a:r>
          </a:p>
          <a:p>
            <a:pPr marL="285750" lvl="0" indent="-285750" algn="just">
              <a:buFont typeface="Arial" panose="020B0604020202020204" pitchFamily="34" charset="0"/>
              <a:buChar char="•"/>
            </a:pPr>
            <a:r>
              <a:rPr lang="en-US" sz="1600" dirty="0"/>
              <a:t>The structure of DNA consists of sugars, phosphates, and nitrogen bases. </a:t>
            </a:r>
          </a:p>
          <a:p>
            <a:pPr marL="285750" lvl="0" indent="-285750" algn="just">
              <a:buFont typeface="Arial" panose="020B0604020202020204" pitchFamily="34" charset="0"/>
              <a:buChar char="•"/>
            </a:pPr>
            <a:r>
              <a:rPr lang="en-US" sz="1600" dirty="0"/>
              <a:t>The sides of the ladder are made of sugar molecules, called deoxyribose, alternating with phosphate molecules. </a:t>
            </a:r>
          </a:p>
          <a:p>
            <a:pPr marL="285750" lvl="0" indent="-285750" algn="just">
              <a:buFont typeface="Arial" panose="020B0604020202020204" pitchFamily="34" charset="0"/>
              <a:buChar char="•"/>
            </a:pPr>
            <a:r>
              <a:rPr lang="en-US" sz="1600" dirty="0"/>
              <a:t>The rungs of the ladder are made of nitrogen bases. DNA has four nitrogen bases: adenine (A), thymine (T), guanine (G), and cytosine (C).</a:t>
            </a:r>
          </a:p>
        </p:txBody>
      </p:sp>
      <p:pic>
        <p:nvPicPr>
          <p:cNvPr id="4" name="Picture 3">
            <a:extLst>
              <a:ext uri="{FF2B5EF4-FFF2-40B4-BE49-F238E27FC236}">
                <a16:creationId xmlns:a16="http://schemas.microsoft.com/office/drawing/2014/main" id="{C1223D56-9C4B-41C5-85B3-8A3247388B9E}"/>
              </a:ext>
            </a:extLst>
          </p:cNvPr>
          <p:cNvPicPr>
            <a:picLocks noChangeAspect="1"/>
          </p:cNvPicPr>
          <p:nvPr/>
        </p:nvPicPr>
        <p:blipFill>
          <a:blip r:embed="rId3"/>
          <a:stretch>
            <a:fillRect/>
          </a:stretch>
        </p:blipFill>
        <p:spPr>
          <a:xfrm>
            <a:off x="3185886" y="0"/>
            <a:ext cx="5958114" cy="5143500"/>
          </a:xfrm>
          <a:prstGeom prst="rect">
            <a:avLst/>
          </a:prstGeom>
        </p:spPr>
      </p:pic>
      <p:sp>
        <p:nvSpPr>
          <p:cNvPr id="5" name="Rectangle 4">
            <a:extLst>
              <a:ext uri="{FF2B5EF4-FFF2-40B4-BE49-F238E27FC236}">
                <a16:creationId xmlns:a16="http://schemas.microsoft.com/office/drawing/2014/main" id="{9BAAD5A8-BB37-4876-B4DE-97708902294C}"/>
              </a:ext>
            </a:extLst>
          </p:cNvPr>
          <p:cNvSpPr/>
          <p:nvPr/>
        </p:nvSpPr>
        <p:spPr>
          <a:xfrm>
            <a:off x="5138057" y="4463143"/>
            <a:ext cx="3251200" cy="68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697FD9-A5D3-4FE6-8255-0A2ED5876646}"/>
              </a:ext>
            </a:extLst>
          </p:cNvPr>
          <p:cNvSpPr txBox="1"/>
          <p:nvPr/>
        </p:nvSpPr>
        <p:spPr>
          <a:xfrm>
            <a:off x="6491865" y="2288357"/>
            <a:ext cx="304892" cy="276999"/>
          </a:xfrm>
          <a:prstGeom prst="rect">
            <a:avLst/>
          </a:prstGeom>
          <a:noFill/>
        </p:spPr>
        <p:txBody>
          <a:bodyPr wrap="none" rtlCol="0">
            <a:spAutoFit/>
          </a:bodyPr>
          <a:lstStyle/>
          <a:p>
            <a:r>
              <a:rPr lang="en-US" sz="1200" dirty="0">
                <a:solidFill>
                  <a:srgbClr val="FF0000"/>
                </a:solidFill>
              </a:rPr>
              <a:t>G</a:t>
            </a:r>
          </a:p>
        </p:txBody>
      </p:sp>
      <p:sp>
        <p:nvSpPr>
          <p:cNvPr id="9" name="TextBox 8">
            <a:extLst>
              <a:ext uri="{FF2B5EF4-FFF2-40B4-BE49-F238E27FC236}">
                <a16:creationId xmlns:a16="http://schemas.microsoft.com/office/drawing/2014/main" id="{237791A5-EBF6-4318-BE60-D1C097A97892}"/>
              </a:ext>
            </a:extLst>
          </p:cNvPr>
          <p:cNvSpPr txBox="1"/>
          <p:nvPr/>
        </p:nvSpPr>
        <p:spPr>
          <a:xfrm>
            <a:off x="6668649" y="2513909"/>
            <a:ext cx="287258" cy="276999"/>
          </a:xfrm>
          <a:prstGeom prst="rect">
            <a:avLst/>
          </a:prstGeom>
          <a:noFill/>
        </p:spPr>
        <p:txBody>
          <a:bodyPr wrap="none" rtlCol="0">
            <a:spAutoFit/>
          </a:bodyPr>
          <a:lstStyle/>
          <a:p>
            <a:r>
              <a:rPr lang="en-US" sz="1200" dirty="0">
                <a:solidFill>
                  <a:srgbClr val="FF0000"/>
                </a:solidFill>
              </a:rPr>
              <a:t>A</a:t>
            </a:r>
          </a:p>
        </p:txBody>
      </p:sp>
      <p:sp>
        <p:nvSpPr>
          <p:cNvPr id="10" name="TextBox 9">
            <a:extLst>
              <a:ext uri="{FF2B5EF4-FFF2-40B4-BE49-F238E27FC236}">
                <a16:creationId xmlns:a16="http://schemas.microsoft.com/office/drawing/2014/main" id="{79639D88-313E-4324-9D70-33A74363BB3B}"/>
              </a:ext>
            </a:extLst>
          </p:cNvPr>
          <p:cNvSpPr txBox="1"/>
          <p:nvPr/>
        </p:nvSpPr>
        <p:spPr>
          <a:xfrm>
            <a:off x="6839337" y="2721173"/>
            <a:ext cx="295274" cy="276999"/>
          </a:xfrm>
          <a:prstGeom prst="rect">
            <a:avLst/>
          </a:prstGeom>
          <a:noFill/>
        </p:spPr>
        <p:txBody>
          <a:bodyPr wrap="none" rtlCol="0">
            <a:spAutoFit/>
          </a:bodyPr>
          <a:lstStyle/>
          <a:p>
            <a:r>
              <a:rPr lang="en-US" sz="1200" dirty="0">
                <a:solidFill>
                  <a:srgbClr val="FF0000"/>
                </a:solidFill>
              </a:rPr>
              <a:t>C</a:t>
            </a:r>
          </a:p>
        </p:txBody>
      </p:sp>
      <p:sp>
        <p:nvSpPr>
          <p:cNvPr id="11" name="TextBox 10">
            <a:extLst>
              <a:ext uri="{FF2B5EF4-FFF2-40B4-BE49-F238E27FC236}">
                <a16:creationId xmlns:a16="http://schemas.microsoft.com/office/drawing/2014/main" id="{67338199-BB6D-4D21-8554-4AAB7E32108D}"/>
              </a:ext>
            </a:extLst>
          </p:cNvPr>
          <p:cNvSpPr txBox="1"/>
          <p:nvPr/>
        </p:nvSpPr>
        <p:spPr>
          <a:xfrm>
            <a:off x="7034409" y="2904053"/>
            <a:ext cx="287258" cy="276999"/>
          </a:xfrm>
          <a:prstGeom prst="rect">
            <a:avLst/>
          </a:prstGeom>
          <a:noFill/>
        </p:spPr>
        <p:txBody>
          <a:bodyPr wrap="none" rtlCol="0">
            <a:spAutoFit/>
          </a:bodyPr>
          <a:lstStyle/>
          <a:p>
            <a:r>
              <a:rPr lang="en-US" sz="1200" dirty="0">
                <a:solidFill>
                  <a:srgbClr val="FF0000"/>
                </a:solidFill>
              </a:rPr>
              <a:t>A</a:t>
            </a:r>
          </a:p>
        </p:txBody>
      </p:sp>
      <p:sp>
        <p:nvSpPr>
          <p:cNvPr id="12" name="TextBox 11">
            <a:extLst>
              <a:ext uri="{FF2B5EF4-FFF2-40B4-BE49-F238E27FC236}">
                <a16:creationId xmlns:a16="http://schemas.microsoft.com/office/drawing/2014/main" id="{C0845365-CA3D-47FC-ACF7-D9640E4CC048}"/>
              </a:ext>
            </a:extLst>
          </p:cNvPr>
          <p:cNvSpPr txBox="1"/>
          <p:nvPr/>
        </p:nvSpPr>
        <p:spPr>
          <a:xfrm>
            <a:off x="7187463" y="3079403"/>
            <a:ext cx="279244" cy="276999"/>
          </a:xfrm>
          <a:prstGeom prst="rect">
            <a:avLst/>
          </a:prstGeom>
          <a:noFill/>
        </p:spPr>
        <p:txBody>
          <a:bodyPr wrap="none" rtlCol="0">
            <a:spAutoFit/>
          </a:bodyPr>
          <a:lstStyle/>
          <a:p>
            <a:r>
              <a:rPr lang="en-US" sz="1200" dirty="0">
                <a:solidFill>
                  <a:srgbClr val="FF0000"/>
                </a:solidFill>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1000"/>
                                        <p:tgtEl>
                                          <p:spTgt spid="244">
                                            <p:txEl>
                                              <p:pRg st="0" end="0"/>
                                            </p:txEl>
                                          </p:spTgt>
                                        </p:tgtEl>
                                      </p:cBhvr>
                                    </p:animEffect>
                                    <p:anim calcmode="lin" valueType="num">
                                      <p:cBhvr>
                                        <p:cTn id="8" dur="1000" fill="hold"/>
                                        <p:tgtEl>
                                          <p:spTgt spid="2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4">
                                            <p:txEl>
                                              <p:pRg st="1" end="1"/>
                                            </p:txEl>
                                          </p:spTgt>
                                        </p:tgtEl>
                                        <p:attrNameLst>
                                          <p:attrName>style.visibility</p:attrName>
                                        </p:attrNameLst>
                                      </p:cBhvr>
                                      <p:to>
                                        <p:strVal val="visible"/>
                                      </p:to>
                                    </p:set>
                                    <p:animEffect transition="in" filter="fade">
                                      <p:cBhvr>
                                        <p:cTn id="14" dur="1000"/>
                                        <p:tgtEl>
                                          <p:spTgt spid="244">
                                            <p:txEl>
                                              <p:pRg st="1" end="1"/>
                                            </p:txEl>
                                          </p:spTgt>
                                        </p:tgtEl>
                                      </p:cBhvr>
                                    </p:animEffect>
                                    <p:anim calcmode="lin" valueType="num">
                                      <p:cBhvr>
                                        <p:cTn id="15" dur="1000" fill="hold"/>
                                        <p:tgtEl>
                                          <p:spTgt spid="24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4">
                                            <p:txEl>
                                              <p:pRg st="2" end="2"/>
                                            </p:txEl>
                                          </p:spTgt>
                                        </p:tgtEl>
                                        <p:attrNameLst>
                                          <p:attrName>style.visibility</p:attrName>
                                        </p:attrNameLst>
                                      </p:cBhvr>
                                      <p:to>
                                        <p:strVal val="visible"/>
                                      </p:to>
                                    </p:set>
                                    <p:animEffect transition="in" filter="fade">
                                      <p:cBhvr>
                                        <p:cTn id="21" dur="1000"/>
                                        <p:tgtEl>
                                          <p:spTgt spid="244">
                                            <p:txEl>
                                              <p:pRg st="2" end="2"/>
                                            </p:txEl>
                                          </p:spTgt>
                                        </p:tgtEl>
                                      </p:cBhvr>
                                    </p:animEffect>
                                    <p:anim calcmode="lin" valueType="num">
                                      <p:cBhvr>
                                        <p:cTn id="22" dur="1000" fill="hold"/>
                                        <p:tgtEl>
                                          <p:spTgt spid="24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4">
                                            <p:txEl>
                                              <p:pRg st="3" end="3"/>
                                            </p:txEl>
                                          </p:spTgt>
                                        </p:tgtEl>
                                        <p:attrNameLst>
                                          <p:attrName>style.visibility</p:attrName>
                                        </p:attrNameLst>
                                      </p:cBhvr>
                                      <p:to>
                                        <p:strVal val="visible"/>
                                      </p:to>
                                    </p:set>
                                    <p:animEffect transition="in" filter="fade">
                                      <p:cBhvr>
                                        <p:cTn id="28" dur="1000"/>
                                        <p:tgtEl>
                                          <p:spTgt spid="244">
                                            <p:txEl>
                                              <p:pRg st="3" end="3"/>
                                            </p:txEl>
                                          </p:spTgt>
                                        </p:tgtEl>
                                      </p:cBhvr>
                                    </p:animEffect>
                                    <p:anim calcmode="lin" valueType="num">
                                      <p:cBhvr>
                                        <p:cTn id="29" dur="1000" fill="hold"/>
                                        <p:tgtEl>
                                          <p:spTgt spid="24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5"/>
          <p:cNvSpPr txBox="1">
            <a:spLocks noGrp="1"/>
          </p:cNvSpPr>
          <p:nvPr>
            <p:ph type="subTitle" idx="1"/>
          </p:nvPr>
        </p:nvSpPr>
        <p:spPr>
          <a:xfrm>
            <a:off x="0" y="0"/>
            <a:ext cx="3185886" cy="5143500"/>
          </a:xfrm>
          <a:prstGeom prst="rect">
            <a:avLst/>
          </a:prstGeom>
          <a:solidFill>
            <a:schemeClr val="accent1">
              <a:alpha val="58000"/>
            </a:schemeClr>
          </a:solidFill>
        </p:spPr>
        <p:txBody>
          <a:bodyPr spcFirstLastPara="1" wrap="square" lIns="91425" tIns="91425" rIns="91425" bIns="91425" anchor="ctr" anchorCtr="0">
            <a:noAutofit/>
          </a:bodyPr>
          <a:lstStyle/>
          <a:p>
            <a:pPr marL="285750" lvl="0" indent="-285750" algn="just">
              <a:buFont typeface="Arial" panose="020B0604020202020204" pitchFamily="34" charset="0"/>
              <a:buChar char="•"/>
            </a:pPr>
            <a:r>
              <a:rPr lang="en-US" sz="1600" dirty="0"/>
              <a:t>Genes are sections of DNA found on chromosomes. </a:t>
            </a:r>
          </a:p>
          <a:p>
            <a:pPr marL="285750" lvl="0" indent="-285750" algn="just">
              <a:buFont typeface="Arial" panose="020B0604020202020204" pitchFamily="34" charset="0"/>
              <a:buChar char="•"/>
            </a:pPr>
            <a:r>
              <a:rPr lang="en-US" sz="1600" dirty="0"/>
              <a:t>Each gene consists of hundreds or thousands of nitrogen bases arranged in a sequence. </a:t>
            </a:r>
          </a:p>
          <a:p>
            <a:pPr marL="285750" lvl="0" indent="-285750" algn="just">
              <a:buFont typeface="Arial" panose="020B0604020202020204" pitchFamily="34" charset="0"/>
              <a:buChar char="•"/>
            </a:pPr>
            <a:r>
              <a:rPr lang="en-US" sz="1600" dirty="0"/>
              <a:t>And it's this order that forms the instructions for building proteins — long chains of amino acids. </a:t>
            </a:r>
          </a:p>
          <a:p>
            <a:pPr marL="285750" lvl="0" indent="-285750" algn="just">
              <a:buFont typeface="Arial" panose="020B0604020202020204" pitchFamily="34" charset="0"/>
              <a:buChar char="•"/>
            </a:pPr>
            <a:r>
              <a:rPr lang="en-US" sz="1600" dirty="0"/>
              <a:t>Genes direct the construction of proteins, which in turn affect the traits that individuals receive from their parent(s). </a:t>
            </a:r>
          </a:p>
          <a:p>
            <a:pPr marL="285750" lvl="0" indent="-285750" algn="just">
              <a:buFont typeface="Arial" panose="020B0604020202020204" pitchFamily="34" charset="0"/>
              <a:buChar char="•"/>
            </a:pPr>
            <a:r>
              <a:rPr lang="en-US" sz="1600" dirty="0"/>
              <a:t>In other words, proteins trigger cellular processes that determine how inherited traits get expressed.</a:t>
            </a:r>
          </a:p>
        </p:txBody>
      </p:sp>
      <p:pic>
        <p:nvPicPr>
          <p:cNvPr id="3" name="Picture 2">
            <a:extLst>
              <a:ext uri="{FF2B5EF4-FFF2-40B4-BE49-F238E27FC236}">
                <a16:creationId xmlns:a16="http://schemas.microsoft.com/office/drawing/2014/main" id="{8CFB39B3-1D74-4A6D-980D-1363CF584123}"/>
              </a:ext>
            </a:extLst>
          </p:cNvPr>
          <p:cNvPicPr>
            <a:picLocks noChangeAspect="1"/>
          </p:cNvPicPr>
          <p:nvPr/>
        </p:nvPicPr>
        <p:blipFill>
          <a:blip r:embed="rId3"/>
          <a:stretch>
            <a:fillRect/>
          </a:stretch>
        </p:blipFill>
        <p:spPr>
          <a:xfrm>
            <a:off x="3185886" y="0"/>
            <a:ext cx="5958114" cy="5143500"/>
          </a:xfrm>
          <a:prstGeom prst="rect">
            <a:avLst/>
          </a:prstGeom>
        </p:spPr>
      </p:pic>
      <p:pic>
        <p:nvPicPr>
          <p:cNvPr id="7" name="Picture 6">
            <a:extLst>
              <a:ext uri="{FF2B5EF4-FFF2-40B4-BE49-F238E27FC236}">
                <a16:creationId xmlns:a16="http://schemas.microsoft.com/office/drawing/2014/main" id="{4E66D3DA-DBB9-4229-A64D-133D422F8497}"/>
              </a:ext>
            </a:extLst>
          </p:cNvPr>
          <p:cNvPicPr>
            <a:picLocks noChangeAspect="1"/>
          </p:cNvPicPr>
          <p:nvPr/>
        </p:nvPicPr>
        <p:blipFill rotWithShape="1">
          <a:blip r:embed="rId4"/>
          <a:srcRect t="5790"/>
          <a:stretch/>
        </p:blipFill>
        <p:spPr>
          <a:xfrm>
            <a:off x="7096473" y="73738"/>
            <a:ext cx="1897544" cy="1292290"/>
          </a:xfrm>
          <a:prstGeom prst="rect">
            <a:avLst/>
          </a:prstGeom>
        </p:spPr>
      </p:pic>
    </p:spTree>
    <p:extLst>
      <p:ext uri="{BB962C8B-B14F-4D97-AF65-F5344CB8AC3E}">
        <p14:creationId xmlns:p14="http://schemas.microsoft.com/office/powerpoint/2010/main" val="21742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1000"/>
                                        <p:tgtEl>
                                          <p:spTgt spid="244">
                                            <p:txEl>
                                              <p:pRg st="0" end="0"/>
                                            </p:txEl>
                                          </p:spTgt>
                                        </p:tgtEl>
                                      </p:cBhvr>
                                    </p:animEffect>
                                    <p:anim calcmode="lin" valueType="num">
                                      <p:cBhvr>
                                        <p:cTn id="8" dur="1000" fill="hold"/>
                                        <p:tgtEl>
                                          <p:spTgt spid="2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4">
                                            <p:txEl>
                                              <p:pRg st="1" end="1"/>
                                            </p:txEl>
                                          </p:spTgt>
                                        </p:tgtEl>
                                        <p:attrNameLst>
                                          <p:attrName>style.visibility</p:attrName>
                                        </p:attrNameLst>
                                      </p:cBhvr>
                                      <p:to>
                                        <p:strVal val="visible"/>
                                      </p:to>
                                    </p:set>
                                    <p:animEffect transition="in" filter="fade">
                                      <p:cBhvr>
                                        <p:cTn id="14" dur="1000"/>
                                        <p:tgtEl>
                                          <p:spTgt spid="244">
                                            <p:txEl>
                                              <p:pRg st="1" end="1"/>
                                            </p:txEl>
                                          </p:spTgt>
                                        </p:tgtEl>
                                      </p:cBhvr>
                                    </p:animEffect>
                                    <p:anim calcmode="lin" valueType="num">
                                      <p:cBhvr>
                                        <p:cTn id="15" dur="1000" fill="hold"/>
                                        <p:tgtEl>
                                          <p:spTgt spid="24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4">
                                            <p:txEl>
                                              <p:pRg st="2" end="2"/>
                                            </p:txEl>
                                          </p:spTgt>
                                        </p:tgtEl>
                                        <p:attrNameLst>
                                          <p:attrName>style.visibility</p:attrName>
                                        </p:attrNameLst>
                                      </p:cBhvr>
                                      <p:to>
                                        <p:strVal val="visible"/>
                                      </p:to>
                                    </p:set>
                                    <p:animEffect transition="in" filter="fade">
                                      <p:cBhvr>
                                        <p:cTn id="21" dur="1000"/>
                                        <p:tgtEl>
                                          <p:spTgt spid="244">
                                            <p:txEl>
                                              <p:pRg st="2" end="2"/>
                                            </p:txEl>
                                          </p:spTgt>
                                        </p:tgtEl>
                                      </p:cBhvr>
                                    </p:animEffect>
                                    <p:anim calcmode="lin" valueType="num">
                                      <p:cBhvr>
                                        <p:cTn id="22" dur="1000" fill="hold"/>
                                        <p:tgtEl>
                                          <p:spTgt spid="24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4">
                                            <p:txEl>
                                              <p:pRg st="3" end="3"/>
                                            </p:txEl>
                                          </p:spTgt>
                                        </p:tgtEl>
                                        <p:attrNameLst>
                                          <p:attrName>style.visibility</p:attrName>
                                        </p:attrNameLst>
                                      </p:cBhvr>
                                      <p:to>
                                        <p:strVal val="visible"/>
                                      </p:to>
                                    </p:set>
                                    <p:animEffect transition="in" filter="fade">
                                      <p:cBhvr>
                                        <p:cTn id="28" dur="1000"/>
                                        <p:tgtEl>
                                          <p:spTgt spid="244">
                                            <p:txEl>
                                              <p:pRg st="3" end="3"/>
                                            </p:txEl>
                                          </p:spTgt>
                                        </p:tgtEl>
                                      </p:cBhvr>
                                    </p:animEffect>
                                    <p:anim calcmode="lin" valueType="num">
                                      <p:cBhvr>
                                        <p:cTn id="29" dur="1000" fill="hold"/>
                                        <p:tgtEl>
                                          <p:spTgt spid="24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4">
                                            <p:txEl>
                                              <p:pRg st="4" end="4"/>
                                            </p:txEl>
                                          </p:spTgt>
                                        </p:tgtEl>
                                        <p:attrNameLst>
                                          <p:attrName>style.visibility</p:attrName>
                                        </p:attrNameLst>
                                      </p:cBhvr>
                                      <p:to>
                                        <p:strVal val="visible"/>
                                      </p:to>
                                    </p:set>
                                    <p:animEffect transition="in" filter="fade">
                                      <p:cBhvr>
                                        <p:cTn id="35" dur="1000"/>
                                        <p:tgtEl>
                                          <p:spTgt spid="244">
                                            <p:txEl>
                                              <p:pRg st="4" end="4"/>
                                            </p:txEl>
                                          </p:spTgt>
                                        </p:tgtEl>
                                      </p:cBhvr>
                                    </p:animEffect>
                                    <p:anim calcmode="lin" valueType="num">
                                      <p:cBhvr>
                                        <p:cTn id="36" dur="1000" fill="hold"/>
                                        <p:tgtEl>
                                          <p:spTgt spid="24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37FE22-755C-40B3-BBBB-E4A2819E816B}"/>
              </a:ext>
            </a:extLst>
          </p:cNvPr>
          <p:cNvPicPr>
            <a:picLocks noChangeAspect="1"/>
          </p:cNvPicPr>
          <p:nvPr/>
        </p:nvPicPr>
        <p:blipFill>
          <a:blip r:embed="rId2"/>
          <a:stretch>
            <a:fillRect/>
          </a:stretch>
        </p:blipFill>
        <p:spPr>
          <a:xfrm>
            <a:off x="4264112" y="-188685"/>
            <a:ext cx="4879887" cy="5143500"/>
          </a:xfrm>
          <a:prstGeom prst="rect">
            <a:avLst/>
          </a:prstGeom>
        </p:spPr>
      </p:pic>
      <p:pic>
        <p:nvPicPr>
          <p:cNvPr id="5" name="Picture 4">
            <a:extLst>
              <a:ext uri="{FF2B5EF4-FFF2-40B4-BE49-F238E27FC236}">
                <a16:creationId xmlns:a16="http://schemas.microsoft.com/office/drawing/2014/main" id="{525377D0-5244-4F32-B0F3-07A5E8E80FFA}"/>
              </a:ext>
            </a:extLst>
          </p:cNvPr>
          <p:cNvPicPr>
            <a:picLocks noChangeAspect="1"/>
          </p:cNvPicPr>
          <p:nvPr/>
        </p:nvPicPr>
        <p:blipFill rotWithShape="1">
          <a:blip r:embed="rId3"/>
          <a:srcRect b="10564"/>
          <a:stretch/>
        </p:blipFill>
        <p:spPr>
          <a:xfrm>
            <a:off x="-211979" y="7726"/>
            <a:ext cx="4477657" cy="4976586"/>
          </a:xfrm>
          <a:prstGeom prst="rect">
            <a:avLst/>
          </a:prstGeom>
        </p:spPr>
      </p:pic>
      <p:sp>
        <p:nvSpPr>
          <p:cNvPr id="6" name="Rectangle 5">
            <a:extLst>
              <a:ext uri="{FF2B5EF4-FFF2-40B4-BE49-F238E27FC236}">
                <a16:creationId xmlns:a16="http://schemas.microsoft.com/office/drawing/2014/main" id="{F5076BAC-D799-41C8-AC75-28D4AB19FF51}"/>
              </a:ext>
            </a:extLst>
          </p:cNvPr>
          <p:cNvSpPr/>
          <p:nvPr/>
        </p:nvSpPr>
        <p:spPr>
          <a:xfrm>
            <a:off x="1251857" y="4840544"/>
            <a:ext cx="6373059" cy="34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A0FDC6-A868-4EF7-9972-1AE3CF74BCC7}"/>
              </a:ext>
            </a:extLst>
          </p:cNvPr>
          <p:cNvSpPr/>
          <p:nvPr/>
        </p:nvSpPr>
        <p:spPr>
          <a:xfrm>
            <a:off x="7514303" y="4943562"/>
            <a:ext cx="1629697" cy="34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CBD9DF-CA41-4D56-82F5-BD2E0F0694F0}"/>
              </a:ext>
            </a:extLst>
          </p:cNvPr>
          <p:cNvSpPr/>
          <p:nvPr/>
        </p:nvSpPr>
        <p:spPr>
          <a:xfrm>
            <a:off x="-20367" y="4988158"/>
            <a:ext cx="1629697" cy="34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6693D8-CB1C-4A65-ADA7-5BAD860CD5F2}"/>
              </a:ext>
            </a:extLst>
          </p:cNvPr>
          <p:cNvSpPr/>
          <p:nvPr/>
        </p:nvSpPr>
        <p:spPr>
          <a:xfrm>
            <a:off x="-9527" y="-328791"/>
            <a:ext cx="4295760" cy="34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8531F1D-E695-434C-A33C-E1EC93B062DB}"/>
              </a:ext>
            </a:extLst>
          </p:cNvPr>
          <p:cNvPicPr>
            <a:picLocks noChangeAspect="1"/>
          </p:cNvPicPr>
          <p:nvPr/>
        </p:nvPicPr>
        <p:blipFill rotWithShape="1">
          <a:blip r:embed="rId4"/>
          <a:srcRect t="5790"/>
          <a:stretch/>
        </p:blipFill>
        <p:spPr>
          <a:xfrm>
            <a:off x="7096473" y="73738"/>
            <a:ext cx="1897544" cy="1292290"/>
          </a:xfrm>
          <a:prstGeom prst="rect">
            <a:avLst/>
          </a:prstGeom>
        </p:spPr>
      </p:pic>
    </p:spTree>
    <p:extLst>
      <p:ext uri="{BB962C8B-B14F-4D97-AF65-F5344CB8AC3E}">
        <p14:creationId xmlns:p14="http://schemas.microsoft.com/office/powerpoint/2010/main" val="321657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 name="Title 2">
            <a:extLst>
              <a:ext uri="{FF2B5EF4-FFF2-40B4-BE49-F238E27FC236}">
                <a16:creationId xmlns:a16="http://schemas.microsoft.com/office/drawing/2014/main" id="{2F9373A7-3132-442A-A1B0-97DDC1E613C5}"/>
              </a:ext>
            </a:extLst>
          </p:cNvPr>
          <p:cNvSpPr>
            <a:spLocks noGrp="1"/>
          </p:cNvSpPr>
          <p:nvPr>
            <p:ph type="title"/>
          </p:nvPr>
        </p:nvSpPr>
        <p:spPr>
          <a:xfrm>
            <a:off x="720000" y="96814"/>
            <a:ext cx="7704000" cy="457200"/>
          </a:xfrm>
        </p:spPr>
        <p:txBody>
          <a:bodyPr/>
          <a:lstStyle/>
          <a:p>
            <a:r>
              <a:rPr lang="en-US" dirty="0"/>
              <a:t>DNA Replication</a:t>
            </a:r>
          </a:p>
        </p:txBody>
      </p:sp>
      <p:sp>
        <p:nvSpPr>
          <p:cNvPr id="5" name="Text Placeholder 4">
            <a:extLst>
              <a:ext uri="{FF2B5EF4-FFF2-40B4-BE49-F238E27FC236}">
                <a16:creationId xmlns:a16="http://schemas.microsoft.com/office/drawing/2014/main" id="{9EF79E5B-B286-455A-9147-E9488957F2BE}"/>
              </a:ext>
            </a:extLst>
          </p:cNvPr>
          <p:cNvSpPr>
            <a:spLocks noGrp="1"/>
          </p:cNvSpPr>
          <p:nvPr>
            <p:ph type="body" idx="1"/>
          </p:nvPr>
        </p:nvSpPr>
        <p:spPr>
          <a:xfrm>
            <a:off x="0" y="1850450"/>
            <a:ext cx="6293644" cy="1645800"/>
          </a:xfrm>
        </p:spPr>
        <p:txBody>
          <a:bodyPr/>
          <a:lstStyle/>
          <a:p>
            <a:pPr algn="just"/>
            <a:r>
              <a:rPr lang="en-US" dirty="0"/>
              <a:t>Scientists estimate that humans are made of approximately 37 trillion cells. </a:t>
            </a:r>
          </a:p>
          <a:p>
            <a:pPr algn="just"/>
            <a:r>
              <a:rPr lang="en-US" dirty="0"/>
              <a:t>As you grow and age, new cells form to build and repair structures or to replace cells that have died. </a:t>
            </a:r>
          </a:p>
          <a:p>
            <a:pPr algn="just"/>
            <a:r>
              <a:rPr lang="en-US" dirty="0"/>
              <a:t>For this to happen, cells need to replicate, and this requires making copies of DNA. As shown in Figure 2, DNA replication begins when the double helix untwists. </a:t>
            </a:r>
          </a:p>
          <a:p>
            <a:pPr algn="just"/>
            <a:r>
              <a:rPr lang="en-US" dirty="0"/>
              <a:t>Then, a protein breaks the DNA strand in half—at the structure's weakest point—between the nitrogen bases. </a:t>
            </a:r>
          </a:p>
          <a:p>
            <a:pPr algn="just"/>
            <a:r>
              <a:rPr lang="en-US" dirty="0"/>
              <a:t>This separation actually looks like a zipper (Figure 3), and is often referred to as "unzipping the DNA." </a:t>
            </a:r>
          </a:p>
          <a:p>
            <a:pPr algn="just"/>
            <a:r>
              <a:rPr lang="en-US" dirty="0"/>
              <a:t>Next, nitrogen bases with a sugar and phosphate attached pair up with the bases on each half of the DNA. </a:t>
            </a:r>
          </a:p>
          <a:p>
            <a:pPr algn="just"/>
            <a:r>
              <a:rPr lang="en-US" dirty="0"/>
              <a:t>Because nitrogen bases always pair in the same way, adenine with thymine and guanine with cytosine, the order of the bases on both strands are identical. </a:t>
            </a:r>
          </a:p>
          <a:p>
            <a:pPr algn="just"/>
            <a:r>
              <a:rPr lang="en-US" dirty="0"/>
              <a:t>At the end of replication, a chromosome with two identical DNA strands is formed.</a:t>
            </a:r>
          </a:p>
        </p:txBody>
      </p:sp>
      <p:pic>
        <p:nvPicPr>
          <p:cNvPr id="4" name="WhatsApp Video 2024-01-15 at 7.13.37 AM">
            <a:hlinkClick r:id="" action="ppaction://media"/>
            <a:extLst>
              <a:ext uri="{FF2B5EF4-FFF2-40B4-BE49-F238E27FC236}">
                <a16:creationId xmlns:a16="http://schemas.microsoft.com/office/drawing/2014/main" id="{3553462F-21A0-4ECA-AAD8-9BEC496FC6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9243" y="233795"/>
            <a:ext cx="2597727" cy="4675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35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4"/>
                </p:tgtEl>
              </p:cMediaNode>
            </p:video>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DNA Nanotechnology Thesis by Slidesgo">
  <a:themeElements>
    <a:clrScheme name="Simple Light">
      <a:dk1>
        <a:srgbClr val="314C72"/>
      </a:dk1>
      <a:lt1>
        <a:srgbClr val="FFFFFF"/>
      </a:lt1>
      <a:dk2>
        <a:srgbClr val="142338"/>
      </a:dk2>
      <a:lt2>
        <a:srgbClr val="EC3C63"/>
      </a:lt2>
      <a:accent1>
        <a:srgbClr val="F58BA2"/>
      </a:accent1>
      <a:accent2>
        <a:srgbClr val="376FBB"/>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1228</Words>
  <Application>Microsoft Office PowerPoint</Application>
  <PresentationFormat>On-screen Show (16:9)</PresentationFormat>
  <Paragraphs>86</Paragraphs>
  <Slides>22</Slides>
  <Notes>15</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Mulish Medium</vt:lpstr>
      <vt:lpstr>Loved by the King</vt:lpstr>
      <vt:lpstr>Kanit</vt:lpstr>
      <vt:lpstr>Roboto Condensed Light</vt:lpstr>
      <vt:lpstr>Arial</vt:lpstr>
      <vt:lpstr>Inter</vt:lpstr>
      <vt:lpstr>Inter SemiBold</vt:lpstr>
      <vt:lpstr>PT Sans</vt:lpstr>
      <vt:lpstr>Titillium Web</vt:lpstr>
      <vt:lpstr>Nunito Light</vt:lpstr>
      <vt:lpstr>DNA Nanotechnology Thesis by Slidesgo</vt:lpstr>
      <vt:lpstr>Genetic Coding and Protein Synthesis</vt:lpstr>
      <vt:lpstr>Objectives</vt:lpstr>
      <vt:lpstr>The Genetic Code</vt:lpstr>
      <vt:lpstr>PowerPoint Presentation</vt:lpstr>
      <vt:lpstr>PowerPoint Presentation</vt:lpstr>
      <vt:lpstr>PowerPoint Presentation</vt:lpstr>
      <vt:lpstr>PowerPoint Presentation</vt:lpstr>
      <vt:lpstr>PowerPoint Presentation</vt:lpstr>
      <vt:lpstr>DNA Replication</vt:lpstr>
      <vt:lpstr>PowerPoint Presentation</vt:lpstr>
      <vt:lpstr>PowerPoint Presentation</vt:lpstr>
      <vt:lpstr>PowerPoint Presentation</vt:lpstr>
      <vt:lpstr>PowerPoint Presentation</vt:lpstr>
      <vt:lpstr>Making Proteins</vt:lpstr>
      <vt:lpstr>RNA</vt:lpstr>
      <vt:lpstr>PowerPoint Presentation</vt:lpstr>
      <vt:lpstr>HOW RNA Is Used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ABSCHLUSSARBEIT NANOTECHNOLOGIE</dc:title>
  <dc:creator>Fazila Sultana</dc:creator>
  <cp:lastModifiedBy>vm243</cp:lastModifiedBy>
  <cp:revision>56</cp:revision>
  <dcterms:modified xsi:type="dcterms:W3CDTF">2026-03-04T20:58:18Z</dcterms:modified>
</cp:coreProperties>
</file>