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07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Open Sans" panose="020B0606030504020204" pitchFamily="34" charset="0"/>
      <p:regular r:id="rId13"/>
    </p:embeddedFont>
    <p:embeddedFont>
      <p:font typeface="Playfair Display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4" d="100"/>
          <a:sy n="84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125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9FCFC-B1F2-439B-D355-2783DF03D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D3F7F-65FC-6052-F840-68D66532A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026C3-2D3D-6F76-9124-CFC24CD2F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AE098-2CD5-D246-CC70-2DAA9E0C3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90FA5-8290-3C7A-3ED1-2FDFD835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218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0AE2-5041-8946-553C-648780A9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25D799-A7FB-AA17-3885-6E60550A9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DD307-9782-F4B8-568B-D9E4C484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D4B75-5B60-5675-9A91-B7E4F634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6491E-80C8-E6AE-BDB7-CFAC0397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1204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ADD6D3-2A05-FC3C-C284-CB01ABA42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A232B-AE73-AD00-00F9-F9116B7D5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D273E-1544-004B-51D5-C6189A2A3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9C80C-D7FD-B4B0-B876-EC9DC5C1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CCFFC-26A1-89DF-4419-9451F04E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270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33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713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52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677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556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44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D0A0-E341-8E90-08C1-469CAEFF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C00C0-4D05-D3D5-E05D-B4D54AA2D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A4D44-94AF-E23D-CEC2-89895B8C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80781-1ED7-B100-98BF-C84F4C6C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14F80-C645-98C1-BD8B-AC11843BC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7034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04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81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9856-3017-60DA-BB85-6FE31994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085FA-D167-AAC2-F4C9-A34337B85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3A185-C4B6-76D4-37E7-086B45C6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405A8-4A35-F51E-7ABB-AA6CCC80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E333A-45C5-39B6-6402-7B43ACD8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7514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EF18-D180-A2D1-8D55-0797DD56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B4DB9-6E64-FA09-0ACA-5061A4988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EF1C2-7145-A1DB-B91B-A996BE433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057D7-0F2A-3A0C-D2F5-5BC3D28CE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4EF2A-6373-020C-260F-D7C82067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9614B-DC86-B180-630D-3FF83FDC9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8064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00DB-1020-D63A-749E-AAD373A3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4E325-CFE8-DBBC-2068-5EF4F1BCA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CDE17-D5C6-03E5-F228-4FF8B272F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A3A49-1231-2DDE-FEAB-1EE61CEF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C1017-244E-551A-EE01-304A5CE88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6C509F-AFB8-0CC0-7DFF-56B75AAB4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525C1-FAA7-616B-DA5D-C6C4172C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3135F8-4ECB-A6AC-50CF-205DB6CD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634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AABF5-EEE6-7E21-0676-2D1DF6E7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B59F4-DCE8-A6D6-75C5-7E16B269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F8BFB-44BB-9263-FE47-24DF22261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712F9-DBCE-302A-8719-CA570929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5755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691A63-D9FB-83F3-AFD9-8E26AB3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8B1F6-22BB-2CC1-B62B-A2CCE1F4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D2889-A50E-025E-7EA7-24451FDA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3867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0534-82B1-62FA-19FA-E62C02BA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A9829-BA76-1B7F-AEFC-1A4869F1B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AF14-1BBA-D0D9-8948-1045A8AF3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EE2C2-5FB1-016B-F9C1-368D5513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B9482-DED4-981E-A107-8AD0DFD7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41FF4-9D6A-F030-6A08-8007EDEDF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216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9C91-59DC-F25C-1E2F-DA43BEA5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36D89-DCC9-5B33-EAFB-0525AAF01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5000F-EE06-739E-19EC-D24F27AC8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42082-106D-B5F5-C4CC-4D345365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65BF8-676E-7989-FC88-81BE8EE4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B6835-98DA-FD2C-03F7-BBBF5B1E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98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5DB977-EE58-2A88-AD6A-8C88B322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62B82-B42D-8FF7-57D7-3B417E54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C93B3-3DC6-DA11-94E8-10F864FC4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46486-B408-0604-C351-47CE7108E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8697-5394-BA58-8CE7-E01641DBA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0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12299" y="547375"/>
            <a:ext cx="649904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3600" b="1" dirty="0"/>
              <a:t> Executive Boardroom AV Transformation</a:t>
            </a:r>
            <a:endParaRPr lang="en-US" sz="3200" b="1" dirty="0"/>
          </a:p>
        </p:txBody>
      </p:sp>
      <p:sp>
        <p:nvSpPr>
          <p:cNvPr id="4" name="Text 1"/>
          <p:cNvSpPr/>
          <p:nvPr/>
        </p:nvSpPr>
        <p:spPr>
          <a:xfrm>
            <a:off x="594361" y="1272540"/>
            <a:ext cx="7635240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en-IN" sz="2400" b="1" dirty="0"/>
              <a:t>             Delivering a Seamless Collaboration Experience</a:t>
            </a:r>
          </a:p>
          <a:p>
            <a:r>
              <a:rPr lang="en-IN" sz="1100" dirty="0"/>
              <a:t>                                                                                  </a:t>
            </a:r>
            <a:r>
              <a:rPr lang="en-IN" b="1" dirty="0"/>
              <a:t>Integrated by </a:t>
            </a:r>
            <a:r>
              <a:rPr lang="en-IN" b="1" dirty="0">
                <a:solidFill>
                  <a:srgbClr val="FF0000"/>
                </a:solidFill>
              </a:rPr>
              <a:t>YOUR COMPANY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259FD-E59C-41FE-B099-6A133CD4952F}"/>
              </a:ext>
            </a:extLst>
          </p:cNvPr>
          <p:cNvSpPr txBox="1"/>
          <p:nvPr/>
        </p:nvSpPr>
        <p:spPr>
          <a:xfrm>
            <a:off x="2874645" y="2108538"/>
            <a:ext cx="45758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/>
              <a:t>Featuring:</a:t>
            </a:r>
          </a:p>
          <a:p>
            <a:r>
              <a:rPr lang="en-IN" sz="1800" dirty="0"/>
              <a:t>Microsoft Teams Room </a:t>
            </a:r>
          </a:p>
          <a:p>
            <a:r>
              <a:rPr lang="en-IN" sz="1800" dirty="0"/>
              <a:t>Crestron Control &amp; Automation </a:t>
            </a:r>
          </a:p>
          <a:p>
            <a:r>
              <a:rPr lang="en-IN" sz="1800" dirty="0"/>
              <a:t>DM NVX AV-over-IP Distribution </a:t>
            </a:r>
          </a:p>
          <a:p>
            <a:r>
              <a:rPr lang="en-IN" sz="1800" dirty="0"/>
              <a:t>Biamp DSP Audio </a:t>
            </a:r>
          </a:p>
          <a:p>
            <a:r>
              <a:rPr lang="en-IN" sz="1800" dirty="0"/>
              <a:t>Sennheiser Ceiling Microphone </a:t>
            </a:r>
          </a:p>
          <a:p>
            <a:r>
              <a:rPr lang="en-IN" sz="1800" dirty="0"/>
              <a:t>Intelligent Camera Tracking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85875" y="294977"/>
            <a:ext cx="752847" cy="159023"/>
          </a:xfrm>
          <a:prstGeom prst="roundRect">
            <a:avLst>
              <a:gd name="adj" fmla="val 7188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1343025" y="323552"/>
            <a:ext cx="1095747" cy="101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6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USER WORKFLOW</a:t>
            </a:r>
            <a:endParaRPr lang="en-US" sz="600" dirty="0"/>
          </a:p>
        </p:txBody>
      </p:sp>
      <p:sp>
        <p:nvSpPr>
          <p:cNvPr id="4" name="Text 2"/>
          <p:cNvSpPr/>
          <p:nvPr/>
        </p:nvSpPr>
        <p:spPr>
          <a:xfrm>
            <a:off x="1285875" y="479599"/>
            <a:ext cx="283845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Room User Journey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096" y="873249"/>
            <a:ext cx="6361733" cy="238720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02707" y="2680936"/>
            <a:ext cx="1188134" cy="184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End Session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5322030" y="2588516"/>
            <a:ext cx="959535" cy="3696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Join or Present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3890725" y="2680936"/>
            <a:ext cx="1188134" cy="184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Select Source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2688020" y="2680936"/>
            <a:ext cx="1188135" cy="184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Power On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1459027" y="2680936"/>
            <a:ext cx="1188135" cy="184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Enter Room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1285875" y="3332411"/>
            <a:ext cx="6572250" cy="2547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entire room experience is designed for zero-friction operation. From power-on to content sharing, every step is guided through the touch panel and keypad — no technical expertise required.</a:t>
            </a:r>
            <a:endParaRPr lang="en-US" sz="750" dirty="0"/>
          </a:p>
        </p:txBody>
      </p:sp>
      <p:sp>
        <p:nvSpPr>
          <p:cNvPr id="12" name="Shape 9"/>
          <p:cNvSpPr/>
          <p:nvPr/>
        </p:nvSpPr>
        <p:spPr>
          <a:xfrm>
            <a:off x="1285875" y="3682975"/>
            <a:ext cx="6572250" cy="7144"/>
          </a:xfrm>
          <a:prstGeom prst="rect">
            <a:avLst/>
          </a:prstGeom>
          <a:solidFill>
            <a:srgbClr val="39393C">
              <a:alpha val="50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1285875" y="3809926"/>
            <a:ext cx="23622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Thank You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1285875" y="4144045"/>
            <a:ext cx="7029450" cy="127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 appreciate your attention. Our team is available for technical deep-dives, commissioning support, and ongoing service.</a:t>
            </a:r>
            <a:endParaRPr lang="en-US" sz="750" dirty="0"/>
          </a:p>
        </p:txBody>
      </p:sp>
      <p:sp>
        <p:nvSpPr>
          <p:cNvPr id="15" name="Shape 12"/>
          <p:cNvSpPr/>
          <p:nvPr/>
        </p:nvSpPr>
        <p:spPr>
          <a:xfrm>
            <a:off x="1285875" y="4343400"/>
            <a:ext cx="6572250" cy="505123"/>
          </a:xfrm>
          <a:prstGeom prst="roundRect">
            <a:avLst>
              <a:gd name="adj" fmla="val 2829"/>
            </a:avLst>
          </a:prstGeom>
          <a:solidFill>
            <a:srgbClr val="E0E0EC"/>
          </a:solidFill>
          <a:ln/>
        </p:spPr>
      </p:sp>
      <p:sp>
        <p:nvSpPr>
          <p:cNvPr id="16" name="Shape 13"/>
          <p:cNvSpPr/>
          <p:nvPr/>
        </p:nvSpPr>
        <p:spPr>
          <a:xfrm>
            <a:off x="1285875" y="4343400"/>
            <a:ext cx="2190750" cy="505123"/>
          </a:xfrm>
          <a:prstGeom prst="roundRect">
            <a:avLst>
              <a:gd name="adj" fmla="val 2829"/>
            </a:avLst>
          </a:prstGeom>
          <a:solidFill>
            <a:srgbClr val="E0E0EC"/>
          </a:solidFill>
          <a:ln/>
        </p:spPr>
      </p:sp>
      <p:sp>
        <p:nvSpPr>
          <p:cNvPr id="17" name="Text 14"/>
          <p:cNvSpPr/>
          <p:nvPr/>
        </p:nvSpPr>
        <p:spPr>
          <a:xfrm>
            <a:off x="1381125" y="4438650"/>
            <a:ext cx="1190625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Commissioning</a:t>
            </a:r>
            <a:endParaRPr lang="en-US" sz="900" dirty="0"/>
          </a:p>
        </p:txBody>
      </p:sp>
      <p:sp>
        <p:nvSpPr>
          <p:cNvPr id="18" name="Text 15"/>
          <p:cNvSpPr/>
          <p:nvPr/>
        </p:nvSpPr>
        <p:spPr>
          <a:xfrm>
            <a:off x="1381125" y="4625876"/>
            <a:ext cx="2000250" cy="127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On-site setup &amp; testing</a:t>
            </a:r>
            <a:endParaRPr lang="en-US" sz="750" dirty="0"/>
          </a:p>
        </p:txBody>
      </p:sp>
      <p:sp>
        <p:nvSpPr>
          <p:cNvPr id="19" name="Shape 16"/>
          <p:cNvSpPr/>
          <p:nvPr/>
        </p:nvSpPr>
        <p:spPr>
          <a:xfrm>
            <a:off x="3476625" y="4343400"/>
            <a:ext cx="2190750" cy="505123"/>
          </a:xfrm>
          <a:prstGeom prst="rect">
            <a:avLst/>
          </a:prstGeom>
          <a:solidFill>
            <a:srgbClr val="E0E0EC"/>
          </a:solidFill>
          <a:ln/>
        </p:spPr>
      </p:sp>
      <p:sp>
        <p:nvSpPr>
          <p:cNvPr id="20" name="Shape 17"/>
          <p:cNvSpPr/>
          <p:nvPr/>
        </p:nvSpPr>
        <p:spPr>
          <a:xfrm>
            <a:off x="3476625" y="4343400"/>
            <a:ext cx="14288" cy="505123"/>
          </a:xfrm>
          <a:prstGeom prst="roundRect">
            <a:avLst>
              <a:gd name="adj" fmla="val 99997"/>
            </a:avLst>
          </a:prstGeom>
          <a:solidFill>
            <a:srgbClr val="C6C6D2"/>
          </a:solidFill>
          <a:ln/>
        </p:spPr>
      </p:sp>
      <p:sp>
        <p:nvSpPr>
          <p:cNvPr id="21" name="Text 18"/>
          <p:cNvSpPr/>
          <p:nvPr/>
        </p:nvSpPr>
        <p:spPr>
          <a:xfrm>
            <a:off x="3571875" y="4438650"/>
            <a:ext cx="1190625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Training</a:t>
            </a:r>
            <a:endParaRPr lang="en-US" sz="900" dirty="0"/>
          </a:p>
        </p:txBody>
      </p:sp>
      <p:sp>
        <p:nvSpPr>
          <p:cNvPr id="22" name="Text 19"/>
          <p:cNvSpPr/>
          <p:nvPr/>
        </p:nvSpPr>
        <p:spPr>
          <a:xfrm>
            <a:off x="3571875" y="4625876"/>
            <a:ext cx="2000250" cy="127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End-user &amp; admin sessions</a:t>
            </a:r>
            <a:endParaRPr lang="en-US" sz="750" dirty="0"/>
          </a:p>
        </p:txBody>
      </p:sp>
      <p:sp>
        <p:nvSpPr>
          <p:cNvPr id="23" name="Shape 20"/>
          <p:cNvSpPr/>
          <p:nvPr/>
        </p:nvSpPr>
        <p:spPr>
          <a:xfrm>
            <a:off x="5667375" y="4343400"/>
            <a:ext cx="2190750" cy="505123"/>
          </a:xfrm>
          <a:prstGeom prst="rect">
            <a:avLst/>
          </a:prstGeom>
          <a:solidFill>
            <a:srgbClr val="E0E0EC"/>
          </a:solidFill>
          <a:ln/>
        </p:spPr>
      </p:sp>
      <p:sp>
        <p:nvSpPr>
          <p:cNvPr id="24" name="Shape 21"/>
          <p:cNvSpPr/>
          <p:nvPr/>
        </p:nvSpPr>
        <p:spPr>
          <a:xfrm>
            <a:off x="5667375" y="4343400"/>
            <a:ext cx="14288" cy="505123"/>
          </a:xfrm>
          <a:prstGeom prst="roundRect">
            <a:avLst>
              <a:gd name="adj" fmla="val 99997"/>
            </a:avLst>
          </a:prstGeom>
          <a:solidFill>
            <a:srgbClr val="C6C6D2"/>
          </a:solidFill>
          <a:ln/>
        </p:spPr>
      </p:sp>
      <p:sp>
        <p:nvSpPr>
          <p:cNvPr id="25" name="Text 22"/>
          <p:cNvSpPr/>
          <p:nvPr/>
        </p:nvSpPr>
        <p:spPr>
          <a:xfrm>
            <a:off x="5762625" y="4438650"/>
            <a:ext cx="1190625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Support</a:t>
            </a:r>
            <a:endParaRPr lang="en-US" sz="900" dirty="0"/>
          </a:p>
        </p:txBody>
      </p:sp>
      <p:sp>
        <p:nvSpPr>
          <p:cNvPr id="26" name="Text 23"/>
          <p:cNvSpPr/>
          <p:nvPr/>
        </p:nvSpPr>
        <p:spPr>
          <a:xfrm>
            <a:off x="5762625" y="4625876"/>
            <a:ext cx="2000250" cy="127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Ongoing maintenance &amp; SLA</a:t>
            </a:r>
            <a:endParaRPr lang="en-US" sz="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4489" y="327273"/>
            <a:ext cx="963216" cy="197644"/>
          </a:xfrm>
          <a:prstGeom prst="roundRect">
            <a:avLst>
              <a:gd name="adj" fmla="val 6859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742206" y="361131"/>
            <a:ext cx="1284982" cy="129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7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PROJECT OVERVIEW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674489" y="560859"/>
            <a:ext cx="3281437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What We're Building</a:t>
            </a:r>
            <a:endParaRPr lang="en-US" sz="2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1149995"/>
            <a:ext cx="4970190" cy="28164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25071" y="1989906"/>
            <a:ext cx="2549054" cy="1136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This project delivers a fully integrated, enterprise-grade AV environment designed for seamless collaboration, reliable performance, and intuitive operation. Every subsystem is engineered to work in concert — from the moment a user enters the room to the final disconnect.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674489" y="4168825"/>
            <a:ext cx="2538338" cy="647328"/>
          </a:xfrm>
          <a:prstGeom prst="roundRect">
            <a:avLst>
              <a:gd name="adj" fmla="val 2618"/>
            </a:avLst>
          </a:prstGeom>
          <a:solidFill>
            <a:srgbClr val="F3F3F7"/>
          </a:solidFill>
          <a:ln w="14288">
            <a:solidFill>
              <a:srgbClr val="C6C6D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01737" y="4296073"/>
            <a:ext cx="14120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Unified Control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801737" y="4526533"/>
            <a:ext cx="2283842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Single-touch room management</a:t>
            </a:r>
            <a:endParaRPr lang="en-US" sz="850" dirty="0"/>
          </a:p>
        </p:txBody>
      </p:sp>
      <p:sp>
        <p:nvSpPr>
          <p:cNvPr id="10" name="Shape 7"/>
          <p:cNvSpPr/>
          <p:nvPr/>
        </p:nvSpPr>
        <p:spPr>
          <a:xfrm>
            <a:off x="3302794" y="4168825"/>
            <a:ext cx="2538338" cy="647328"/>
          </a:xfrm>
          <a:prstGeom prst="roundRect">
            <a:avLst>
              <a:gd name="adj" fmla="val 2618"/>
            </a:avLst>
          </a:prstGeom>
          <a:solidFill>
            <a:srgbClr val="F3F3F7"/>
          </a:solidFill>
          <a:ln w="14288">
            <a:solidFill>
              <a:srgbClr val="C6C6D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3430042" y="4296073"/>
            <a:ext cx="14120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Crystal-Clear AV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3430042" y="4526533"/>
            <a:ext cx="2283842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High-fidelity audio and video</a:t>
            </a:r>
            <a:endParaRPr lang="en-US" sz="850" dirty="0"/>
          </a:p>
        </p:txBody>
      </p:sp>
      <p:sp>
        <p:nvSpPr>
          <p:cNvPr id="13" name="Shape 10"/>
          <p:cNvSpPr/>
          <p:nvPr/>
        </p:nvSpPr>
        <p:spPr>
          <a:xfrm>
            <a:off x="5931098" y="4168825"/>
            <a:ext cx="2538338" cy="647328"/>
          </a:xfrm>
          <a:prstGeom prst="roundRect">
            <a:avLst>
              <a:gd name="adj" fmla="val 2618"/>
            </a:avLst>
          </a:prstGeom>
          <a:solidFill>
            <a:srgbClr val="F3F3F7"/>
          </a:solidFill>
          <a:ln w="14288">
            <a:solidFill>
              <a:srgbClr val="C6C6D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058346" y="4296073"/>
            <a:ext cx="14120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Enterprise Network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058346" y="4526533"/>
            <a:ext cx="2283842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Dedicated, managed infrastructure</a:t>
            </a:r>
            <a:endParaRPr lang="en-US" sz="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7336" y="315664"/>
            <a:ext cx="1085255" cy="187672"/>
          </a:xfrm>
          <a:prstGeom prst="roundRect">
            <a:avLst>
              <a:gd name="adj" fmla="val 6940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892448" y="348183"/>
            <a:ext cx="1412230" cy="122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6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SYSTEM ARCHITECTURE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827336" y="536525"/>
            <a:ext cx="3544267" cy="3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Integrated AV Ecosystem</a:t>
            </a:r>
            <a:endParaRPr lang="en-US" sz="2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36" y="1000348"/>
            <a:ext cx="7489254" cy="342743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13253" y="1454199"/>
            <a:ext cx="2120465" cy="207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Endpoints &amp; Network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313253" y="1720192"/>
            <a:ext cx="1826060" cy="2924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UC-C100, Lumens, JBL, AirMedia, Netgear switch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569315" y="2580760"/>
            <a:ext cx="1656708" cy="207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AV Processing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1004426" y="2846754"/>
            <a:ext cx="1678797" cy="2924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92000"/>
              </a:lnSpc>
              <a:buNone/>
            </a:pPr>
            <a:r>
              <a:rPr lang="en-US" sz="1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DM-NVX-384, OIP-N60D, TesiraFORTE DSP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6313253" y="3162448"/>
            <a:ext cx="2113908" cy="207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Control Layer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6313253" y="3428442"/>
            <a:ext cx="1826060" cy="2924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Crestron CP4N, TS-1070, Keypad</a:t>
            </a:r>
            <a:endParaRPr lang="en-US" sz="1000" dirty="0"/>
          </a:p>
        </p:txBody>
      </p:sp>
      <p:sp>
        <p:nvSpPr>
          <p:cNvPr id="12" name="Text 9"/>
          <p:cNvSpPr/>
          <p:nvPr/>
        </p:nvSpPr>
        <p:spPr>
          <a:xfrm>
            <a:off x="827336" y="4521250"/>
            <a:ext cx="7489254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architecture follows a clean layered model — control, processing, endpoints, and network — ensuring each subsystem operates independently yet communicates seamlessly through a unified IP backbone.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514201"/>
            <a:ext cx="1139130" cy="266402"/>
          </a:xfrm>
          <a:prstGeom prst="roundRect">
            <a:avLst>
              <a:gd name="adj" fmla="val 6386"/>
            </a:avLst>
          </a:prstGeom>
          <a:solidFill>
            <a:srgbClr val="E3E3E8"/>
          </a:solidFill>
          <a:ln/>
        </p:spPr>
      </p:sp>
      <p:sp>
        <p:nvSpPr>
          <p:cNvPr id="4" name="Text 1"/>
          <p:cNvSpPr/>
          <p:nvPr/>
        </p:nvSpPr>
        <p:spPr>
          <a:xfrm>
            <a:off x="581174" y="556692"/>
            <a:ext cx="142622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CONTROL SYSTEM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837307"/>
            <a:ext cx="474218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Centralised Room Control</a:t>
            </a:r>
            <a:endParaRPr lang="en-US" sz="2750" dirty="0"/>
          </a:p>
        </p:txBody>
      </p:sp>
      <p:sp>
        <p:nvSpPr>
          <p:cNvPr id="6" name="Shape 3"/>
          <p:cNvSpPr/>
          <p:nvPr/>
        </p:nvSpPr>
        <p:spPr>
          <a:xfrm>
            <a:off x="496119" y="1492895"/>
            <a:ext cx="2290465" cy="1950913"/>
          </a:xfrm>
          <a:prstGeom prst="roundRect">
            <a:avLst>
              <a:gd name="adj" fmla="val 1090"/>
            </a:avLst>
          </a:prstGeom>
          <a:solidFill>
            <a:srgbClr val="E0E0EC"/>
          </a:solidFill>
          <a:ln/>
        </p:spPr>
      </p:sp>
      <p:sp>
        <p:nvSpPr>
          <p:cNvPr id="7" name="Text 4"/>
          <p:cNvSpPr/>
          <p:nvPr/>
        </p:nvSpPr>
        <p:spPr>
          <a:xfrm>
            <a:off x="637877" y="163465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CP4N Processor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37877" y="1941165"/>
            <a:ext cx="2006947" cy="13608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Crestron's 4-Series control engine — the brain of the room. Handles all logic, routing, and device communication over IP and serial.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2928342" y="1492895"/>
            <a:ext cx="2290539" cy="1950913"/>
          </a:xfrm>
          <a:prstGeom prst="roundRect">
            <a:avLst>
              <a:gd name="adj" fmla="val 1090"/>
            </a:avLst>
          </a:prstGeom>
          <a:solidFill>
            <a:srgbClr val="E0E0EC"/>
          </a:solidFill>
          <a:ln/>
        </p:spPr>
      </p:sp>
      <p:sp>
        <p:nvSpPr>
          <p:cNvPr id="10" name="Text 7"/>
          <p:cNvSpPr/>
          <p:nvPr/>
        </p:nvSpPr>
        <p:spPr>
          <a:xfrm>
            <a:off x="3070101" y="163465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TS-1070 Touch Panel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3070101" y="1941165"/>
            <a:ext cx="2007022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10.1" tabletop touch panel providing intuitive room control — source selection, volume, camera presets, and conferencing launch.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496119" y="3585567"/>
            <a:ext cx="4722763" cy="1043657"/>
          </a:xfrm>
          <a:prstGeom prst="roundRect">
            <a:avLst>
              <a:gd name="adj" fmla="val 2038"/>
            </a:avLst>
          </a:prstGeom>
          <a:solidFill>
            <a:srgbClr val="E0E0EC"/>
          </a:solidFill>
          <a:ln/>
        </p:spPr>
      </p:sp>
      <p:sp>
        <p:nvSpPr>
          <p:cNvPr id="13" name="Text 10"/>
          <p:cNvSpPr/>
          <p:nvPr/>
        </p:nvSpPr>
        <p:spPr>
          <a:xfrm>
            <a:off x="637877" y="3727326"/>
            <a:ext cx="186459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9HZ2-KPCN-B Keypad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637877" y="4033837"/>
            <a:ext cx="44392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Wall-mounted keypad for quick-access functions — power, input recall, and mute — ideal for non-technical users.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1871" y="400422"/>
            <a:ext cx="1235422" cy="228451"/>
          </a:xfrm>
          <a:prstGeom prst="roundRect">
            <a:avLst>
              <a:gd name="adj" fmla="val 6632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517624" y="438299"/>
            <a:ext cx="1541115" cy="152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VIDEO CONFERENCING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41871" y="673819"/>
            <a:ext cx="5138365" cy="39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Enterprise-Grade Collaboration</a:t>
            </a:r>
            <a:endParaRPr lang="en-US" sz="2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71" y="1499295"/>
            <a:ext cx="5261297" cy="298139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16005" y="1349425"/>
            <a:ext cx="20354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UC-C100 MTR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6016005" y="1659136"/>
            <a:ext cx="2690813" cy="7637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Crestron's UC platform delivers native integration with Microsoft Teams, Zoom, and other UC platforms — enabling one-touch join and seamless meeting experiences.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6016005" y="2535362"/>
            <a:ext cx="209125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TSS-1070 Touch Panel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6016005" y="2845073"/>
            <a:ext cx="2690813" cy="7637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Dedicated touch interface for video conferencing control — dial, mute, camera framing, and content sharing — all from a single surface.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6016005" y="3735363"/>
            <a:ext cx="2690813" cy="881137"/>
          </a:xfrm>
          <a:prstGeom prst="roundRect">
            <a:avLst>
              <a:gd name="adj" fmla="val 2149"/>
            </a:avLst>
          </a:prstGeom>
          <a:solidFill>
            <a:srgbClr val="B6D6FC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211" y="3925565"/>
            <a:ext cx="157758" cy="12620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426175" y="3879354"/>
            <a:ext cx="2154436" cy="5728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Both devices integrate natively with the Crestron control layer for unified room management.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85664"/>
            <a:ext cx="1295623" cy="266402"/>
          </a:xfrm>
          <a:prstGeom prst="roundRect">
            <a:avLst>
              <a:gd name="adj" fmla="val 6386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828154"/>
            <a:ext cx="158271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VIDEO DISTRIBUTION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08770"/>
            <a:ext cx="498172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Signal Routing &amp; Extension</a:t>
            </a:r>
            <a:endParaRPr lang="en-US" sz="2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764357"/>
            <a:ext cx="2312566" cy="142927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96119" y="337080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DM-NVX-384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96119" y="3677320"/>
            <a:ext cx="398725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AV-over-IP matrix switching and extension. Distributes 4K video, audio, and control signals across the enterprise LAN with sub-10ms latency.</a:t>
            </a:r>
            <a:endParaRPr lang="en-US" sz="11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553" y="1764357"/>
            <a:ext cx="2312640" cy="142927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660553" y="337080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OIP-N60D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4660553" y="3677320"/>
            <a:ext cx="3987329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Open IP distribution endpoint for extending and receiving video streams. Enables flexible, scalable video routing without dedicated matrix hardware.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55935"/>
            <a:ext cx="1427783" cy="266402"/>
          </a:xfrm>
          <a:prstGeom prst="roundRect">
            <a:avLst>
              <a:gd name="adj" fmla="val 6386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498425"/>
            <a:ext cx="1714872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PRESENTATION SYSTEM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79041"/>
            <a:ext cx="608446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Wireless &amp; Wired Content Sharing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613371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AirMedia AM-3200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496119" y="1976586"/>
            <a:ext cx="2628230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Wireless presentation gateway supporting BYOD content sharing. Guests connect via browser or app — no drivers required. Supports simultaneous multi-user display.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496119" y="325241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Kramer SWT3-31-HU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96119" y="3615630"/>
            <a:ext cx="2628230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3×1 HDMI switcher with HDCP compliance. Provides reliable wired input switching for laptops, document cameras, and other HDMI sources.</a:t>
            </a:r>
            <a:endParaRPr lang="en-US" sz="11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988" y="1594098"/>
            <a:ext cx="5177582" cy="29339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0640" y="517401"/>
            <a:ext cx="1082278" cy="255240"/>
          </a:xfrm>
          <a:prstGeom prst="roundRect">
            <a:avLst>
              <a:gd name="adj" fmla="val 6457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563017" y="558552"/>
            <a:ext cx="1374725" cy="17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CAMERA &amp; AUDIO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0640" y="825847"/>
            <a:ext cx="4493047" cy="42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Immersive AV Experience</a:t>
            </a:r>
            <a:endParaRPr lang="en-US" sz="2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640" y="1454497"/>
            <a:ext cx="343272" cy="34327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80640" y="1964010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Lumens VC-TR60A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80640" y="2258318"/>
            <a:ext cx="2616696" cy="6489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4K PTZ camera with 30× optical zoom. Supports auto-framing, preset positions, and RS-232/IP control integration.</a:t>
            </a:r>
            <a:endParaRPr lang="en-US" sz="10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3578" y="1454497"/>
            <a:ext cx="343272" cy="34327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63578" y="1964010"/>
            <a:ext cx="2381845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Biamp TesiraFORTE DAN VT4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3263578" y="2258318"/>
            <a:ext cx="2616771" cy="6489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DSP with Dante networking. Handles AEC, mixing, routing, and audio processing for the entire room.</a:t>
            </a:r>
            <a:endParaRPr lang="en-US" sz="10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6589" y="1454497"/>
            <a:ext cx="343272" cy="34327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046589" y="1964010"/>
            <a:ext cx="1952625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Crown CT8150 Amplifier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6046589" y="2258318"/>
            <a:ext cx="2616696" cy="6489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8-channel installer amplifier delivering clean, reliable power to all room loudspeakers.</a:t>
            </a:r>
            <a:endParaRPr lang="en-US" sz="10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640" y="3173313"/>
            <a:ext cx="343272" cy="343272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480640" y="3682826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JBL Ceiling Speakers</a:t>
            </a:r>
            <a:endParaRPr lang="en-US" sz="1350" dirty="0"/>
          </a:p>
        </p:txBody>
      </p:sp>
      <p:sp>
        <p:nvSpPr>
          <p:cNvPr id="16" name="Text 10"/>
          <p:cNvSpPr/>
          <p:nvPr/>
        </p:nvSpPr>
        <p:spPr>
          <a:xfrm>
            <a:off x="480640" y="3977134"/>
            <a:ext cx="2616696" cy="6489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Commercial-grade ceiling loudspeakers providing even coverage and clear speech intelligibility.</a:t>
            </a:r>
            <a:endParaRPr lang="en-US" sz="10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3578" y="3173313"/>
            <a:ext cx="343272" cy="34327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3263578" y="3682826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TCC M Ceiling Mic</a:t>
            </a:r>
            <a:endParaRPr lang="en-US" sz="1350" dirty="0"/>
          </a:p>
        </p:txBody>
      </p:sp>
      <p:sp>
        <p:nvSpPr>
          <p:cNvPr id="19" name="Text 12"/>
          <p:cNvSpPr/>
          <p:nvPr/>
        </p:nvSpPr>
        <p:spPr>
          <a:xfrm>
            <a:off x="3263578" y="3977134"/>
            <a:ext cx="2616771" cy="6489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Beam-steering ceiling microphone array for hands-free voice pickup across the full room.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7336" y="350416"/>
            <a:ext cx="1290786" cy="187672"/>
          </a:xfrm>
          <a:prstGeom prst="roundRect">
            <a:avLst>
              <a:gd name="adj" fmla="val 6940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892448" y="382935"/>
            <a:ext cx="1617762" cy="122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6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NETWORK INFRASTRUCTURE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827336" y="571277"/>
            <a:ext cx="3238723" cy="3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Dedicated AV Network</a:t>
            </a:r>
            <a:endParaRPr lang="en-US" sz="2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36" y="1128564"/>
            <a:ext cx="4775299" cy="270599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872163" y="2129433"/>
            <a:ext cx="18139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Netgear GSM4230PX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5872163" y="2381994"/>
            <a:ext cx="2449116" cy="4598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28-port Gigabit managed PoE+ switch providing dedicated network segmentation for all AV-over-IP, control, and endpoint devices.</a:t>
            </a:r>
            <a:endParaRPr lang="en-US" sz="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048" y="4021485"/>
            <a:ext cx="2455292" cy="77152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2981" y="4144268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PoE+ Delivery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992981" y="4363641"/>
            <a:ext cx="2152576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Powered devices — cameras, touch panels, endpoints</a:t>
            </a:r>
            <a:endParaRPr lang="en-US" sz="8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7099" y="4021485"/>
            <a:ext cx="2455366" cy="77152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517032" y="4144268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VLAN Segmentation</a:t>
            </a:r>
            <a:endParaRPr lang="en-US" sz="1050" dirty="0"/>
          </a:p>
        </p:txBody>
      </p:sp>
      <p:sp>
        <p:nvSpPr>
          <p:cNvPr id="13" name="Text 8"/>
          <p:cNvSpPr/>
          <p:nvPr/>
        </p:nvSpPr>
        <p:spPr>
          <a:xfrm>
            <a:off x="3517032" y="4363641"/>
            <a:ext cx="2152650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 traffic isolated from corporate IT network</a:t>
            </a:r>
            <a:endParaRPr lang="en-US" sz="8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1224" y="4021485"/>
            <a:ext cx="2455366" cy="77152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041157" y="4144268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QoS Prioritisation</a:t>
            </a:r>
            <a:endParaRPr lang="en-US" sz="1050" dirty="0"/>
          </a:p>
        </p:txBody>
      </p:sp>
      <p:sp>
        <p:nvSpPr>
          <p:cNvPr id="16" name="Text 10"/>
          <p:cNvSpPr/>
          <p:nvPr/>
        </p:nvSpPr>
        <p:spPr>
          <a:xfrm>
            <a:off x="6041157" y="4363641"/>
            <a:ext cx="2152650" cy="153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Latency-sensitive AV streams prioritised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682</Words>
  <Application>Microsoft Office PowerPoint</Application>
  <PresentationFormat>On-screen Show (16:9)</PresentationFormat>
  <Paragraphs>103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 Light</vt:lpstr>
      <vt:lpstr>Open Sans</vt:lpstr>
      <vt:lpstr>Arial</vt:lpstr>
      <vt:lpstr>Playfair Display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VIJENDER MAURYA</cp:lastModifiedBy>
  <cp:revision>4</cp:revision>
  <dcterms:created xsi:type="dcterms:W3CDTF">2026-05-29T01:58:08Z</dcterms:created>
  <dcterms:modified xsi:type="dcterms:W3CDTF">2026-05-31T10:24:45Z</dcterms:modified>
</cp:coreProperties>
</file>