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handoutMasterIdLst>
    <p:handoutMasterId r:id="rId35"/>
  </p:handoutMasterIdLst>
  <p:sldIdLst>
    <p:sldId id="358" r:id="rId2"/>
    <p:sldId id="359" r:id="rId3"/>
    <p:sldId id="256" r:id="rId4"/>
    <p:sldId id="288" r:id="rId5"/>
    <p:sldId id="302" r:id="rId6"/>
    <p:sldId id="305" r:id="rId7"/>
    <p:sldId id="285" r:id="rId8"/>
    <p:sldId id="295" r:id="rId9"/>
    <p:sldId id="292" r:id="rId10"/>
    <p:sldId id="312" r:id="rId11"/>
    <p:sldId id="313" r:id="rId12"/>
    <p:sldId id="314" r:id="rId13"/>
    <p:sldId id="315" r:id="rId14"/>
    <p:sldId id="318" r:id="rId15"/>
    <p:sldId id="320" r:id="rId16"/>
    <p:sldId id="332" r:id="rId17"/>
    <p:sldId id="325" r:id="rId18"/>
    <p:sldId id="339" r:id="rId19"/>
    <p:sldId id="340" r:id="rId20"/>
    <p:sldId id="344" r:id="rId21"/>
    <p:sldId id="357" r:id="rId22"/>
    <p:sldId id="349" r:id="rId23"/>
    <p:sldId id="345" r:id="rId24"/>
    <p:sldId id="336" r:id="rId25"/>
    <p:sldId id="337" r:id="rId26"/>
    <p:sldId id="351" r:id="rId27"/>
    <p:sldId id="353" r:id="rId28"/>
    <p:sldId id="287" r:id="rId29"/>
    <p:sldId id="354" r:id="rId30"/>
    <p:sldId id="356" r:id="rId31"/>
    <p:sldId id="355" r:id="rId32"/>
    <p:sldId id="286" r:id="rId33"/>
  </p:sldIdLst>
  <p:sldSz cx="12192000" cy="6858000"/>
  <p:notesSz cx="6858000" cy="9144000"/>
  <p:embeddedFontLst>
    <p:embeddedFont>
      <p:font typeface="Eras Bold ITC" panose="020B0907030504020204" pitchFamily="34" charset="0"/>
      <p:regular r:id="rId36"/>
    </p:embeddedFont>
    <p:embeddedFont>
      <p:font typeface="Segoe UI" panose="020B0502040204020203" pitchFamily="34" charset="0"/>
      <p:regular r:id="rId37"/>
      <p:bold r:id="rId38"/>
      <p:italic r:id="rId39"/>
      <p:boldItalic r:id="rId40"/>
    </p:embeddedFont>
    <p:embeddedFont>
      <p:font typeface="Segoe UI Black" panose="020B0A02040204020203" pitchFamily="34" charset="0"/>
      <p:bold r:id="rId41"/>
      <p:boldItalic r:id="rId42"/>
    </p:embeddedFont>
    <p:embeddedFont>
      <p:font typeface="Segoe UI Semibold" panose="020B0702040204020203" pitchFamily="34" charset="0"/>
      <p:bold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 userDrawn="1">
          <p15:clr>
            <a:srgbClr val="A4A3A4"/>
          </p15:clr>
        </p15:guide>
        <p15:guide id="2" pos="302" userDrawn="1">
          <p15:clr>
            <a:srgbClr val="A4A3A4"/>
          </p15:clr>
        </p15:guide>
        <p15:guide id="3" orient="horz" pos="3974" userDrawn="1">
          <p15:clr>
            <a:srgbClr val="A4A3A4"/>
          </p15:clr>
        </p15:guide>
        <p15:guide id="4" pos="73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FF"/>
    <a:srgbClr val="D2242A"/>
    <a:srgbClr val="CC3300"/>
    <a:srgbClr val="FF7C80"/>
    <a:srgbClr val="FFCCFF"/>
    <a:srgbClr val="CCFFCC"/>
    <a:srgbClr val="FFFFCC"/>
    <a:srgbClr val="CCECFF"/>
    <a:srgbClr val="91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2540" autoAdjust="0"/>
  </p:normalViewPr>
  <p:slideViewPr>
    <p:cSldViewPr snapToGrid="0" showGuides="1">
      <p:cViewPr varScale="1">
        <p:scale>
          <a:sx n="91" d="100"/>
          <a:sy n="91" d="100"/>
        </p:scale>
        <p:origin x="2904" y="102"/>
      </p:cViewPr>
      <p:guideLst>
        <p:guide orient="horz" pos="368"/>
        <p:guide pos="302"/>
        <p:guide orient="horz" pos="3974"/>
        <p:guide pos="737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5748" y="102"/>
      </p:cViewPr>
      <p:guideLst/>
    </p:cSldViewPr>
  </p:notesViewPr>
  <p:gridSpacing cx="120000" cy="120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65B7E0-3F1B-D80D-F999-A4C2DE3896D9}"/>
              </a:ext>
            </a:extLst>
          </p:cNvPr>
          <p:cNvSpPr>
            <a:spLocks noGrp="1"/>
          </p:cNvSpPr>
          <p:nvPr>
            <p:ph type="hdr" sz="quarter"/>
          </p:nvPr>
        </p:nvSpPr>
        <p:spPr>
          <a:xfrm>
            <a:off x="0" y="0"/>
            <a:ext cx="5737860" cy="458788"/>
          </a:xfrm>
          <a:prstGeom prst="rect">
            <a:avLst/>
          </a:prstGeom>
        </p:spPr>
        <p:txBody>
          <a:bodyPr vert="horz" lIns="91440" tIns="45720" rIns="91440" bIns="45720" rtlCol="0"/>
          <a:lstStyle>
            <a:lvl1pPr algn="l">
              <a:defRPr sz="1200"/>
            </a:lvl1pPr>
          </a:lstStyle>
          <a:p>
            <a:r>
              <a:rPr lang="en-US" b="1" dirty="0"/>
              <a:t>Pickleball Scott’s – Pickleball Clinic II: Investment Planning - Choosing Your Next Paddle</a:t>
            </a:r>
            <a:endParaRPr lang="en-US" dirty="0"/>
          </a:p>
          <a:p>
            <a:endParaRPr lang="en-US" dirty="0"/>
          </a:p>
        </p:txBody>
      </p:sp>
      <p:sp>
        <p:nvSpPr>
          <p:cNvPr id="4" name="Footer Placeholder 3">
            <a:extLst>
              <a:ext uri="{FF2B5EF4-FFF2-40B4-BE49-F238E27FC236}">
                <a16:creationId xmlns:a16="http://schemas.microsoft.com/office/drawing/2014/main" id="{A864E86A-6730-6506-DE20-624ADE4990E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Promo Code: </a:t>
            </a:r>
            <a:r>
              <a:rPr lang="en-US" b="1" dirty="0"/>
              <a:t>ADV-SMILEWSKI</a:t>
            </a:r>
          </a:p>
        </p:txBody>
      </p:sp>
      <p:sp>
        <p:nvSpPr>
          <p:cNvPr id="5" name="Slide Number Placeholder 4">
            <a:extLst>
              <a:ext uri="{FF2B5EF4-FFF2-40B4-BE49-F238E27FC236}">
                <a16:creationId xmlns:a16="http://schemas.microsoft.com/office/drawing/2014/main" id="{CAC3DEF3-88C8-B44F-8A11-711260F3AE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BC6FD9-7F44-43ED-AF47-C0154D83100B}" type="slidenum">
              <a:rPr lang="en-US" smtClean="0"/>
              <a:t>‹#›</a:t>
            </a:fld>
            <a:endParaRPr lang="en-US"/>
          </a:p>
        </p:txBody>
      </p:sp>
    </p:spTree>
    <p:extLst>
      <p:ext uri="{BB962C8B-B14F-4D97-AF65-F5344CB8AC3E}">
        <p14:creationId xmlns:p14="http://schemas.microsoft.com/office/powerpoint/2010/main" val="3997211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6A85A-E4C6-49A3-BB58-0FCB8EDE7821}" type="datetimeFigureOut">
              <a:rPr lang="en-US" smtClean="0"/>
              <a:t>9/28/2025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A21E6-16C9-4CC6-8ED3-1FFA41F55962}" type="slidenum">
              <a:rPr lang="en-US" smtClean="0"/>
              <a:t>‹#›</a:t>
            </a:fld>
            <a:endParaRPr lang="en-US" dirty="0"/>
          </a:p>
        </p:txBody>
      </p:sp>
    </p:spTree>
    <p:extLst>
      <p:ext uri="{BB962C8B-B14F-4D97-AF65-F5344CB8AC3E}">
        <p14:creationId xmlns:p14="http://schemas.microsoft.com/office/powerpoint/2010/main" val="243385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elkirk.com/collections/vanguard-contro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elkirk.com/blogs/paddles-and-product-education/what-is-the-sweet-spot-on-a-pickleball-paddl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elkirk.com/blogs/paddles-and-product-education/what-is-the-sweet-spot-on-a-pickleball-paddl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selkirk.com/pages/selkirku/the-traits-of-a-power-pickleball-paddl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elkirk.com/pages/selkirku/what-makes-a-control-paddle#:~:text=Control%20in%20pickleball%20refers%20to,wider%20body%2C%20and%20heavier%20weight."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selkirk.com/pages/selkirku/what-makes-a-control-paddl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elkirk.com/pages/selkirku/how-to-select-a-paddl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Please note, there are many videos within the YouTube collection which will not pertain to Clinic II, but will apply to Clinic III.</a:t>
            </a:r>
          </a:p>
        </p:txBody>
      </p:sp>
      <p:sp>
        <p:nvSpPr>
          <p:cNvPr id="4" name="Slide Number Placeholder 3"/>
          <p:cNvSpPr>
            <a:spLocks noGrp="1"/>
          </p:cNvSpPr>
          <p:nvPr>
            <p:ph type="sldNum" sz="quarter" idx="5"/>
          </p:nvPr>
        </p:nvSpPr>
        <p:spPr/>
        <p:txBody>
          <a:bodyPr/>
          <a:lstStyle/>
          <a:p>
            <a:fld id="{2E7A21E6-16C9-4CC6-8ED3-1FFA41F55962}" type="slidenum">
              <a:rPr lang="en-US" smtClean="0"/>
              <a:t>1</a:t>
            </a:fld>
            <a:endParaRPr lang="en-US" dirty="0"/>
          </a:p>
        </p:txBody>
      </p:sp>
    </p:spTree>
    <p:extLst>
      <p:ext uri="{BB962C8B-B14F-4D97-AF65-F5344CB8AC3E}">
        <p14:creationId xmlns:p14="http://schemas.microsoft.com/office/powerpoint/2010/main" val="258299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They strike a sweet balance between touch, control, and durability. </a:t>
            </a:r>
          </a:p>
          <a:p>
            <a:pPr marL="0" indent="0">
              <a:buFont typeface="Arial" panose="020B0604020202020204" pitchFamily="34" charset="0"/>
              <a:buNone/>
            </a:pPr>
            <a:endParaRPr lang="en-US" dirty="0"/>
          </a:p>
          <a:p>
            <a:pPr marL="0" indent="0">
              <a:buFont typeface="Arial" panose="020B0604020202020204" pitchFamily="34" charset="0"/>
              <a:buNone/>
            </a:pPr>
            <a:r>
              <a:rPr lang="en-US" b="1" u="sng" dirty="0"/>
              <a:t>Advantages</a:t>
            </a:r>
            <a:r>
              <a:rPr lang="en-US" b="1" dirty="0"/>
              <a:t>:</a:t>
            </a:r>
          </a:p>
          <a:p>
            <a:pPr marL="171450" indent="-171450">
              <a:buFont typeface="Arial" panose="020B0604020202020204" pitchFamily="34" charset="0"/>
              <a:buChar char="•"/>
            </a:pPr>
            <a:r>
              <a:rPr lang="en-US" dirty="0"/>
              <a:t>Soft, quiet feel</a:t>
            </a:r>
          </a:p>
          <a:p>
            <a:pPr marL="171450" indent="-171450">
              <a:buFont typeface="Arial" panose="020B0604020202020204" pitchFamily="34" charset="0"/>
              <a:buChar char="•"/>
            </a:pPr>
            <a:r>
              <a:rPr lang="en-US" dirty="0"/>
              <a:t>Excellent control &amp; touch</a:t>
            </a:r>
          </a:p>
          <a:p>
            <a:pPr marL="171450" indent="-171450">
              <a:buFont typeface="Arial" panose="020B0604020202020204" pitchFamily="34" charset="0"/>
              <a:buChar char="•"/>
            </a:pPr>
            <a:r>
              <a:rPr lang="en-US" dirty="0"/>
              <a:t>Balanced power</a:t>
            </a:r>
          </a:p>
          <a:p>
            <a:pPr marL="171450" indent="-171450">
              <a:buFont typeface="Arial" panose="020B0604020202020204" pitchFamily="34" charset="0"/>
              <a:buChar char="•"/>
            </a:pPr>
            <a:r>
              <a:rPr lang="en-US" dirty="0"/>
              <a:t>High durability</a:t>
            </a:r>
          </a:p>
          <a:p>
            <a:pPr marL="171450" indent="-171450">
              <a:buFont typeface="Arial" panose="020B0604020202020204" pitchFamily="34" charset="0"/>
              <a:buChar char="•"/>
            </a:pPr>
            <a:r>
              <a:rPr lang="en-US" dirty="0"/>
              <a:t>Vibration dampening</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Polymer</a:t>
            </a:r>
            <a:r>
              <a:rPr lang="en-US" dirty="0"/>
              <a:t> (Polypropylene): Lightweight, durable, quiet, balanced power &amp; control. </a:t>
            </a:r>
          </a:p>
          <a:p>
            <a:pPr marL="628650" lvl="1" indent="-171450">
              <a:buFont typeface="Arial" panose="020B0604020202020204" pitchFamily="34" charset="0"/>
              <a:buChar char="•"/>
            </a:pPr>
            <a:r>
              <a:rPr lang="en-US" dirty="0"/>
              <a:t>Best for: All-around play, control-focused players.</a:t>
            </a:r>
          </a:p>
          <a:p>
            <a:pPr marL="171450" indent="-171450">
              <a:buFont typeface="Arial" panose="020B0604020202020204" pitchFamily="34" charset="0"/>
              <a:buChar char="•"/>
            </a:pPr>
            <a:r>
              <a:rPr lang="en-US" b="1" dirty="0"/>
              <a:t>Nomex</a:t>
            </a:r>
            <a:r>
              <a:rPr lang="en-US" dirty="0"/>
              <a:t>: Very strong, crisp feel, loud “pop,” heavier </a:t>
            </a:r>
          </a:p>
          <a:p>
            <a:pPr marL="628650" lvl="1" indent="-171450">
              <a:buFont typeface="Arial" panose="020B0604020202020204" pitchFamily="34" charset="0"/>
              <a:buChar char="•"/>
            </a:pPr>
            <a:r>
              <a:rPr lang="en-US" dirty="0"/>
              <a:t>Best for: Power hitters, aggressive play</a:t>
            </a:r>
          </a:p>
          <a:p>
            <a:pPr marL="171450" indent="-171450">
              <a:buFont typeface="Arial" panose="020B0604020202020204" pitchFamily="34" charset="0"/>
              <a:buChar char="•"/>
            </a:pPr>
            <a:r>
              <a:rPr lang="en-US" b="1" dirty="0"/>
              <a:t>Aluminum</a:t>
            </a:r>
            <a:r>
              <a:rPr lang="en-US" dirty="0"/>
              <a:t>: Strong, consistent, good touch, lighter than Nomex but pricier. </a:t>
            </a:r>
          </a:p>
          <a:p>
            <a:pPr marL="628650" lvl="1" indent="-171450">
              <a:buFont typeface="Arial" panose="020B0604020202020204" pitchFamily="34" charset="0"/>
              <a:buChar char="•"/>
            </a:pPr>
            <a:r>
              <a:rPr lang="en-US" dirty="0"/>
              <a:t>Best for: Control and finesse shots</a:t>
            </a:r>
          </a:p>
        </p:txBody>
      </p:sp>
      <p:sp>
        <p:nvSpPr>
          <p:cNvPr id="4" name="Slide Number Placeholder 3"/>
          <p:cNvSpPr>
            <a:spLocks noGrp="1"/>
          </p:cNvSpPr>
          <p:nvPr>
            <p:ph type="sldNum" sz="quarter" idx="5"/>
          </p:nvPr>
        </p:nvSpPr>
        <p:spPr/>
        <p:txBody>
          <a:bodyPr/>
          <a:lstStyle/>
          <a:p>
            <a:fld id="{2E7A21E6-16C9-4CC6-8ED3-1FFA41F55962}" type="slidenum">
              <a:rPr lang="en-US" smtClean="0"/>
              <a:t>10</a:t>
            </a:fld>
            <a:endParaRPr lang="en-US" dirty="0"/>
          </a:p>
        </p:txBody>
      </p:sp>
    </p:spTree>
    <p:extLst>
      <p:ext uri="{BB962C8B-B14F-4D97-AF65-F5344CB8AC3E}">
        <p14:creationId xmlns:p14="http://schemas.microsoft.com/office/powerpoint/2010/main" val="1604187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Foam cores are sometimes used in tennis and squash rackets, providing a softer and more cushioned feel. This type of core can absorb more shock and vibration, offering more comfort to the player. However, in pickleball, the foam core is not commonly used, as it lacks the power and control provided by the honeycomb design.</a:t>
            </a:r>
          </a:p>
          <a:p>
            <a:endParaRPr lang="en-US" sz="1200" b="0" i="0" kern="1200" dirty="0">
              <a:solidFill>
                <a:schemeClr val="tx1"/>
              </a:solidFill>
              <a:effectLst/>
              <a:latin typeface="+mn-lt"/>
              <a:ea typeface="+mn-ea"/>
              <a:cs typeface="+mn-cs"/>
            </a:endParaRPr>
          </a:p>
          <a:p>
            <a:r>
              <a:rPr lang="en-US" dirty="0"/>
              <a:t>Foam-core pickleball paddles are a newer tech shift—especially in “Gen 4” designs—that swap the traditional polypropylene honeycomb for a solid or hybrid foam interior. </a:t>
            </a:r>
          </a:p>
          <a:p>
            <a:endParaRPr lang="en-US" sz="1200" b="0" i="0" kern="1200" dirty="0">
              <a:solidFill>
                <a:schemeClr val="tx1"/>
              </a:solidFill>
              <a:effectLst/>
              <a:latin typeface="+mn-lt"/>
              <a:ea typeface="+mn-ea"/>
              <a:cs typeface="+mn-cs"/>
            </a:endParaRPr>
          </a:p>
          <a:p>
            <a:r>
              <a:rPr lang="en-US" b="1" dirty="0"/>
              <a:t>Bigger Sweet Spot</a:t>
            </a:r>
            <a:r>
              <a:rPr lang="en-US" dirty="0"/>
              <a:t> – Foam distributes impact energy more evenly across the face, so off‑center hits feel more consistent and forgiving.</a:t>
            </a:r>
          </a:p>
          <a:p>
            <a:r>
              <a:rPr lang="en-US" b="1" dirty="0"/>
              <a:t>Longer Dwell Time</a:t>
            </a:r>
            <a:r>
              <a:rPr lang="en-US" dirty="0"/>
              <a:t> – The ball stays on the paddle fractionally longer, giving you more control over spin and placement.</a:t>
            </a:r>
          </a:p>
          <a:p>
            <a:r>
              <a:rPr lang="en-US" b="1" dirty="0"/>
              <a:t>Customizable Response</a:t>
            </a:r>
            <a:r>
              <a:rPr lang="en-US" dirty="0"/>
              <a:t> – Manufacturers can tweak foam density and cutout patterns to dial in power vs. control for different play styles.</a:t>
            </a:r>
          </a:p>
          <a:p>
            <a:r>
              <a:rPr lang="en-US" b="1" dirty="0"/>
              <a:t>No Core Crushing</a:t>
            </a:r>
            <a:r>
              <a:rPr lang="en-US" dirty="0"/>
              <a:t> – Without honeycomb cells, there’s no risk of the “crushed core” issue that can plague polymer paddles over time.</a:t>
            </a:r>
          </a:p>
          <a:p>
            <a:r>
              <a:rPr lang="en-US" b="1" dirty="0">
                <a:effectLst/>
              </a:rPr>
              <a:t>Variable Foam Builds</a:t>
            </a:r>
            <a:r>
              <a:rPr lang="en-US" dirty="0">
                <a:effectLst/>
              </a:rPr>
              <a:t> – Some use full EVA foam, others blend foam with edge‑wall reinforcements or fiberglass/carbon layers for tailored performance.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7A21E6-16C9-4CC6-8ED3-1FFA41F55962}" type="slidenum">
              <a:rPr lang="en-US" smtClean="0"/>
              <a:t>11</a:t>
            </a:fld>
            <a:endParaRPr lang="en-US" dirty="0"/>
          </a:p>
        </p:txBody>
      </p:sp>
    </p:spTree>
    <p:extLst>
      <p:ext uri="{BB962C8B-B14F-4D97-AF65-F5344CB8AC3E}">
        <p14:creationId xmlns:p14="http://schemas.microsoft.com/office/powerpoint/2010/main" val="4183319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many different types of foam cores — EVA, EPS, EPP, just to name a few. These different types of foam have unique characteristics, but generally speaking, paddles with foam cores offer a forgiving touch and quieter playing experience. The foam dampens impact by absorbing vibrations, making foam paddles ideal for players who value comfort. However, the energy return, or speed at which the ball comes off the paddle when striking the ball, is too high for sanctioned tournament play. Manufacturers are still looking for solutions to get foam paddles approved for more than recreational play.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Foam Cores come with some ups and downs as well:</a:t>
            </a:r>
          </a:p>
          <a:p>
            <a:r>
              <a:rPr lang="en-US" b="1" dirty="0"/>
              <a:t>Power vs. Control Balance</a:t>
            </a:r>
            <a:r>
              <a:rPr lang="en-US" dirty="0"/>
              <a:t> – Well‑designed foam cores can deliver both pop and touch, but cheaper builds may feel muted or lack top‑end power.</a:t>
            </a:r>
          </a:p>
          <a:p>
            <a:r>
              <a:rPr lang="en-US" b="1" dirty="0"/>
              <a:t>Weight &amp; Maneuverability</a:t>
            </a:r>
            <a:r>
              <a:rPr lang="en-US" dirty="0"/>
              <a:t> – Foam cores can be lighter and more elastic, aiding quick reactions at the net, though some players prefer the firmer feedback of honeycomb.</a:t>
            </a:r>
          </a:p>
          <a:p>
            <a:r>
              <a:rPr lang="en-US" b="1" dirty="0"/>
              <a:t>Durability Caveats</a:t>
            </a:r>
            <a:r>
              <a:rPr lang="en-US" dirty="0"/>
              <a:t> – While they avoid honeycomb collapse, certain foam materials may wear faster under repeated high‑impact play.</a:t>
            </a:r>
          </a:p>
          <a:p>
            <a:endParaRPr lang="en-US" dirty="0"/>
          </a:p>
          <a:p>
            <a:endParaRPr lang="en-US" dirty="0"/>
          </a:p>
          <a:p>
            <a:r>
              <a:rPr lang="en-US" sz="1200" b="1" kern="1200" dirty="0">
                <a:solidFill>
                  <a:schemeClr val="tx1"/>
                </a:solidFill>
                <a:effectLst/>
                <a:latin typeface="+mn-lt"/>
                <a:ea typeface="+mn-ea"/>
                <a:cs typeface="+mn-cs"/>
              </a:rPr>
              <a:t>PUREFOAM CORE FOR CONSISTENT SHOTS AND INCREASED PADDLE LIFESPAN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one of the first fully foam cores to meet rigorous playability standards, the PureFoam Core represents a new standard for pickleball paddles with its long-lasting durability and responsiveness. The high-density foam is engineered to resist crushing and deformation over time while expanding the sweet spot compared to traditional polypropylene-core paddles.</a:t>
            </a:r>
          </a:p>
          <a:p>
            <a:endParaRPr lang="en-US" dirty="0"/>
          </a:p>
          <a:p>
            <a:r>
              <a:rPr lang="en-US" sz="1200" b="1" kern="1200" dirty="0">
                <a:solidFill>
                  <a:schemeClr val="tx1"/>
                </a:solidFill>
                <a:effectLst/>
                <a:latin typeface="+mn-lt"/>
                <a:ea typeface="+mn-ea"/>
                <a:cs typeface="+mn-cs"/>
              </a:rPr>
              <a:t>THRMOFORMED CONSTRUCTION WITH ADDITIONAL FOAM WALL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Thermoformed Construction with Additional Foam Wall incorporates a foam wall along the paddle's perimeter, seamlessly bonded during the thermoforming process. The foam wall enhances structural integrity while expanding the effective sweet spot, ensuring consistent performance across the entire face of the paddle.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Foam-core pickleball paddles are a newer type of paddle design that use a lightweight foam insert instead of the more traditional honeycomb cores (polymer, Nomex, or aluminum). Here are the key characteristics:</a:t>
            </a:r>
          </a:p>
          <a:p>
            <a:endParaRPr lang="en-US" b="1" dirty="0"/>
          </a:p>
          <a:p>
            <a:r>
              <a:rPr lang="en-US" b="1" dirty="0"/>
              <a:t>1. Core Material &amp; Feel</a:t>
            </a:r>
            <a:endParaRPr lang="en-US" dirty="0"/>
          </a:p>
          <a:p>
            <a:r>
              <a:rPr lang="en-US" dirty="0"/>
              <a:t>Made with a </a:t>
            </a:r>
            <a:r>
              <a:rPr lang="en-US" b="1" dirty="0"/>
              <a:t>solid foam interior</a:t>
            </a:r>
            <a:r>
              <a:rPr lang="en-US" dirty="0"/>
              <a:t>, rather than a hollow honeycomb.</a:t>
            </a:r>
          </a:p>
          <a:p>
            <a:r>
              <a:rPr lang="en-US" dirty="0"/>
              <a:t>Provides a </a:t>
            </a:r>
            <a:r>
              <a:rPr lang="en-US" b="1" dirty="0"/>
              <a:t>softer, more controlled feel</a:t>
            </a:r>
            <a:r>
              <a:rPr lang="en-US" dirty="0"/>
              <a:t> on contact.</a:t>
            </a:r>
          </a:p>
          <a:p>
            <a:r>
              <a:rPr lang="en-US" dirty="0"/>
              <a:t>Reduces vibration, making it easier on the arm and wrist.</a:t>
            </a:r>
          </a:p>
          <a:p>
            <a:endParaRPr lang="en-US" b="1" dirty="0"/>
          </a:p>
          <a:p>
            <a:r>
              <a:rPr lang="en-US" b="1" dirty="0"/>
              <a:t>2. Power vs. Control</a:t>
            </a:r>
            <a:endParaRPr lang="en-US" dirty="0"/>
          </a:p>
          <a:p>
            <a:r>
              <a:rPr lang="en-US" dirty="0"/>
              <a:t>Generally offer </a:t>
            </a:r>
            <a:r>
              <a:rPr lang="en-US" b="1" dirty="0"/>
              <a:t>excellent control and touch</a:t>
            </a:r>
            <a:r>
              <a:rPr lang="en-US" dirty="0"/>
              <a:t>, ideal for dinks, drops, and resets.</a:t>
            </a:r>
          </a:p>
          <a:p>
            <a:r>
              <a:rPr lang="en-US" dirty="0"/>
              <a:t>Tend to be a bit </a:t>
            </a:r>
            <a:r>
              <a:rPr lang="en-US" b="1" dirty="0"/>
              <a:t>less powerful</a:t>
            </a:r>
            <a:r>
              <a:rPr lang="en-US" dirty="0"/>
              <a:t> than stiffer honeycomb cores, though some newer models balance this with paddle face technology.</a:t>
            </a:r>
          </a:p>
          <a:p>
            <a:endParaRPr lang="en-US" b="1" dirty="0"/>
          </a:p>
          <a:p>
            <a:r>
              <a:rPr lang="en-US" b="1" dirty="0"/>
              <a:t>3. Sweet Spot</a:t>
            </a:r>
            <a:endParaRPr lang="en-US" dirty="0"/>
          </a:p>
          <a:p>
            <a:r>
              <a:rPr lang="en-US" dirty="0"/>
              <a:t>Foam cores distribute energy more evenly, which can create a </a:t>
            </a:r>
            <a:r>
              <a:rPr lang="en-US" b="1" dirty="0"/>
              <a:t>larger sweet spot</a:t>
            </a:r>
            <a:r>
              <a:rPr lang="en-US" dirty="0"/>
              <a:t> compared to honeycomb paddles.</a:t>
            </a:r>
          </a:p>
          <a:p>
            <a:r>
              <a:rPr lang="en-US" dirty="0"/>
              <a:t>More forgiving on off-center hits.</a:t>
            </a:r>
          </a:p>
          <a:p>
            <a:endParaRPr lang="en-US" b="1" dirty="0"/>
          </a:p>
          <a:p>
            <a:r>
              <a:rPr lang="en-US" b="1" dirty="0"/>
              <a:t>4. Weight &amp; Balance</a:t>
            </a:r>
            <a:endParaRPr lang="en-US" dirty="0"/>
          </a:p>
          <a:p>
            <a:r>
              <a:rPr lang="en-US" dirty="0"/>
              <a:t>Typically </a:t>
            </a:r>
            <a:r>
              <a:rPr lang="en-US" b="1" dirty="0"/>
              <a:t>lightweight to midweight</a:t>
            </a:r>
            <a:r>
              <a:rPr lang="en-US" dirty="0"/>
              <a:t>.</a:t>
            </a:r>
          </a:p>
          <a:p>
            <a:r>
              <a:rPr lang="en-US" dirty="0"/>
              <a:t>Balanced feel, depending on manufacturer design (some head-heavy for power, some even-balanced for control).</a:t>
            </a:r>
          </a:p>
          <a:p>
            <a:endParaRPr lang="en-US" b="1" dirty="0"/>
          </a:p>
          <a:p>
            <a:r>
              <a:rPr lang="en-US" b="1" dirty="0"/>
              <a:t>5. Sound &amp; Vibration</a:t>
            </a:r>
            <a:endParaRPr lang="en-US" dirty="0"/>
          </a:p>
          <a:p>
            <a:r>
              <a:rPr lang="en-US" dirty="0"/>
              <a:t>Quieter than honeycomb paddles — a benefit for communities with noise restrictions.</a:t>
            </a:r>
          </a:p>
          <a:p>
            <a:r>
              <a:rPr lang="en-US" dirty="0"/>
              <a:t>Softer sound on impact, often described as “muted” or “cushioned.”</a:t>
            </a:r>
          </a:p>
          <a:p>
            <a:endParaRPr lang="en-US" b="1" dirty="0"/>
          </a:p>
          <a:p>
            <a:r>
              <a:rPr lang="en-US" b="1" dirty="0"/>
              <a:t>6. Durability</a:t>
            </a:r>
            <a:endParaRPr lang="en-US" dirty="0"/>
          </a:p>
          <a:p>
            <a:r>
              <a:rPr lang="en-US" dirty="0"/>
              <a:t>Foam can compress over time, so they may not last as long as high-quality polymer honeycomb paddles if heavily used.</a:t>
            </a:r>
          </a:p>
          <a:p>
            <a:r>
              <a:rPr lang="en-US" dirty="0"/>
              <a:t>Performance depends greatly on brand and construction quality.</a:t>
            </a:r>
          </a:p>
          <a:p>
            <a:endParaRPr lang="en-US" b="1" dirty="0"/>
          </a:p>
          <a:p>
            <a:r>
              <a:rPr lang="en-US" b="1" dirty="0"/>
              <a:t>7. Player Fit</a:t>
            </a:r>
            <a:endParaRPr lang="en-US" dirty="0"/>
          </a:p>
          <a:p>
            <a:r>
              <a:rPr lang="en-US" dirty="0"/>
              <a:t>Great for players who value </a:t>
            </a:r>
            <a:r>
              <a:rPr lang="en-US" b="1" dirty="0"/>
              <a:t>soft hands, control, and comfort</a:t>
            </a:r>
            <a:r>
              <a:rPr lang="en-US" dirty="0"/>
              <a:t>.</a:t>
            </a:r>
          </a:p>
          <a:p>
            <a:r>
              <a:rPr lang="en-US" dirty="0"/>
              <a:t>Particularly good for players with elbow/shoulder sensitivity or those transitioning from tennis who want a cushioned feel.</a:t>
            </a:r>
          </a:p>
          <a:p>
            <a:r>
              <a:rPr lang="en-US" dirty="0"/>
              <a:t>May not satisfy “power players” who rely on hard drives and smashes.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7A21E6-16C9-4CC6-8ED3-1FFA41F55962}" type="slidenum">
              <a:rPr lang="en-US" smtClean="0"/>
              <a:t>12</a:t>
            </a:fld>
            <a:endParaRPr lang="en-US" dirty="0"/>
          </a:p>
        </p:txBody>
      </p:sp>
    </p:spTree>
    <p:extLst>
      <p:ext uri="{BB962C8B-B14F-4D97-AF65-F5344CB8AC3E}">
        <p14:creationId xmlns:p14="http://schemas.microsoft.com/office/powerpoint/2010/main" val="1502802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Foam Cores come with some ups and downs as well:</a:t>
            </a:r>
          </a:p>
          <a:p>
            <a:r>
              <a:rPr lang="en-US" b="1" dirty="0"/>
              <a:t>Power vs. Control Balance</a:t>
            </a:r>
            <a:r>
              <a:rPr lang="en-US" dirty="0"/>
              <a:t> – Well‑designed foam cores can deliver both pop and touch, but cheaper builds may feel muted or lack top‑end power.</a:t>
            </a:r>
          </a:p>
          <a:p>
            <a:r>
              <a:rPr lang="en-US" b="1" dirty="0"/>
              <a:t>Weight &amp; Maneuverability</a:t>
            </a:r>
            <a:r>
              <a:rPr lang="en-US" dirty="0"/>
              <a:t> – Foam cores can be lighter and more elastic, aiding quick reactions at the net, though some players prefer the firmer feedback of honeycomb.</a:t>
            </a:r>
          </a:p>
          <a:p>
            <a:r>
              <a:rPr lang="en-US" b="1" dirty="0"/>
              <a:t>Durability Caveats</a:t>
            </a:r>
            <a:r>
              <a:rPr lang="en-US" dirty="0"/>
              <a:t> – While they avoid honeycomb collapse, certain foam materials may wear faster under repeated high‑impact play.</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7A21E6-16C9-4CC6-8ED3-1FFA41F55962}" type="slidenum">
              <a:rPr lang="en-US" smtClean="0"/>
              <a:t>13</a:t>
            </a:fld>
            <a:endParaRPr lang="en-US" dirty="0"/>
          </a:p>
        </p:txBody>
      </p:sp>
    </p:spTree>
    <p:extLst>
      <p:ext uri="{BB962C8B-B14F-4D97-AF65-F5344CB8AC3E}">
        <p14:creationId xmlns:p14="http://schemas.microsoft.com/office/powerpoint/2010/main" val="2408546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Thinner </a:t>
            </a:r>
            <a:r>
              <a:rPr lang="en-US" sz="1200" kern="1200" dirty="0">
                <a:solidFill>
                  <a:schemeClr val="tx1"/>
                </a:solidFill>
                <a:effectLst/>
                <a:latin typeface="+mn-lt"/>
                <a:ea typeface="+mn-ea"/>
                <a:cs typeface="+mn-cs"/>
              </a:rPr>
              <a:t>- Thinner paddles typically have more "pop" or rebound which is why many manufacturers will call their thinner options "power paddles". They often have a smaller sweet spot and can be difficult to control if players are unable to find it regularly making them more common choices for advanced players.</a:t>
            </a:r>
          </a:p>
          <a:p>
            <a:r>
              <a:rPr lang="en-US" sz="1200" kern="1200" dirty="0">
                <a:solidFill>
                  <a:schemeClr val="tx1"/>
                </a:solidFill>
                <a:effectLst/>
                <a:latin typeface="+mn-lt"/>
                <a:ea typeface="+mn-ea"/>
                <a:cs typeface="+mn-cs"/>
              </a:rPr>
              <a:t>14mm – Lighter &amp; Faster, Less dwell time = More Power  |  Harder to control and may feel harsh on contact.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Thicker </a:t>
            </a:r>
            <a:r>
              <a:rPr lang="en-US" sz="1200" kern="1200" dirty="0">
                <a:solidFill>
                  <a:schemeClr val="tx1"/>
                </a:solidFill>
                <a:effectLst/>
                <a:latin typeface="+mn-lt"/>
                <a:ea typeface="+mn-ea"/>
                <a:cs typeface="+mn-cs"/>
              </a:rPr>
              <a:t>- Thicker paddles tend to distribute force more evenly and make controlling the ball easier. They have a more even sweet spot across the face and slightly less rebound making shots more predictable. Players who want more forgiveness or are looking to improve their game often choose a thicker core paddle.</a:t>
            </a:r>
          </a:p>
          <a:p>
            <a:r>
              <a:rPr lang="en-US" sz="1200" kern="1200" dirty="0">
                <a:solidFill>
                  <a:schemeClr val="tx1"/>
                </a:solidFill>
                <a:effectLst/>
                <a:latin typeface="+mn-lt"/>
                <a:ea typeface="+mn-ea"/>
                <a:cs typeface="+mn-cs"/>
              </a:rPr>
              <a:t>16mm = Heavier, More dwell time = Control; Plush, Soft feel. Excellent for drops and resets. More forgiving.  |  May lack Power, not as maneuverable.</a:t>
            </a:r>
          </a:p>
        </p:txBody>
      </p:sp>
      <p:sp>
        <p:nvSpPr>
          <p:cNvPr id="4" name="Slide Number Placeholder 3"/>
          <p:cNvSpPr>
            <a:spLocks noGrp="1"/>
          </p:cNvSpPr>
          <p:nvPr>
            <p:ph type="sldNum" sz="quarter" idx="5"/>
          </p:nvPr>
        </p:nvSpPr>
        <p:spPr/>
        <p:txBody>
          <a:bodyPr/>
          <a:lstStyle/>
          <a:p>
            <a:fld id="{2E7A21E6-16C9-4CC6-8ED3-1FFA41F55962}" type="slidenum">
              <a:rPr lang="en-US" smtClean="0"/>
              <a:t>14</a:t>
            </a:fld>
            <a:endParaRPr lang="en-US" dirty="0"/>
          </a:p>
        </p:txBody>
      </p:sp>
    </p:spTree>
    <p:extLst>
      <p:ext uri="{BB962C8B-B14F-4D97-AF65-F5344CB8AC3E}">
        <p14:creationId xmlns:p14="http://schemas.microsoft.com/office/powerpoint/2010/main" val="2535753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we will break down the most popular of these paddles face materials.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 </a:t>
            </a:r>
            <a:r>
              <a:rPr lang="en-US" b="1" u="sng" dirty="0"/>
              <a:t>COMPOSITE</a:t>
            </a:r>
            <a:r>
              <a:rPr lang="en-US" b="1" u="none" dirty="0"/>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b="1" u="sng" dirty="0"/>
              <a:t>Composite (Fiberglass) Paddle Faces</a:t>
            </a:r>
          </a:p>
          <a:p>
            <a:r>
              <a:rPr lang="en-US" dirty="0"/>
              <a:t>Fiberglass, often referred to as a composite face, is one of the most established materials in pickleball and remains a staple, particularly for mid-range and entry-level paddles. The face is typically a blend of woven glass fibers coated in epoxy resin and often paired with polymer cores.</a:t>
            </a:r>
          </a:p>
          <a:p>
            <a:endParaRPr lang="en-US" dirty="0"/>
          </a:p>
          <a:p>
            <a:r>
              <a:rPr lang="en-US" b="1" dirty="0"/>
              <a:t>Performance Characteristics:</a:t>
            </a:r>
            <a:r>
              <a:rPr lang="en-US" dirty="0"/>
              <a:t> Fiberglass is prized for its flexibility and “trampoline-like” pop, which translates into above-average power. The rougher, coarser weave of glass fibers (10–25 µm) provides inherent texture that promotes spin, especially when paired with added coatings or surface treatments</a:t>
            </a:r>
            <a:r>
              <a:rPr lang="en-US" dirty="0">
                <a:effectLst/>
              </a:rPr>
              <a:t>46. </a:t>
            </a:r>
            <a:r>
              <a:rPr lang="en-US" dirty="0"/>
              <a:t>The moderate stiffness and shock-absorbing qualities of fiberglass give it a relatively forgiving feel and enhance comfort, while its flexibility allows for large sweet spots—which are ideal for less experienced players who may mishit frequently. The power profile is superior to graphite but less than some advanced carbon fibers. Spin generation is moderate to high, amplified further with added surface texturing.</a:t>
            </a:r>
          </a:p>
          <a:p>
            <a:endParaRPr lang="en-US" dirty="0"/>
          </a:p>
          <a:p>
            <a:r>
              <a:rPr lang="en-US" b="1" dirty="0"/>
              <a:t>Durability:</a:t>
            </a:r>
            <a:r>
              <a:rPr lang="en-US" dirty="0"/>
              <a:t> Fiberglass paddles offer solid longevity for their price point; however, their surface can scuff or chip more easily under heavy play than high-grade carbon fiber alternatives. Despite this, high-quality fiberglass is still considered highly durable at recreational and club-play levels</a:t>
            </a:r>
            <a:r>
              <a:rPr lang="en-US" dirty="0">
                <a:effectLst/>
              </a:rPr>
              <a:t>.</a:t>
            </a:r>
          </a:p>
          <a:p>
            <a:endParaRPr lang="en-US" dirty="0"/>
          </a:p>
          <a:p>
            <a:r>
              <a:rPr lang="en-US" b="1" dirty="0"/>
              <a:t>Gameplay Impact &amp; Player Recommendations:</a:t>
            </a:r>
            <a:r>
              <a:rPr lang="en-US" dirty="0"/>
              <a:t> Composite fiberglass faces are highly adaptable and contextual—ideal for players who desire a “jack-of-all-trades” paddle suited to both offensive and defensive play. Their affordability and consistent comfort make them popular for all-court players, beginners, and intermediates looking for both power and initial forays into spin play</a:t>
            </a:r>
            <a:r>
              <a:rPr lang="en-US" dirty="0">
                <a:effectLst/>
              </a:rPr>
              <a:t>9.</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 </a:t>
            </a:r>
            <a:r>
              <a:rPr lang="en-US" b="1" u="sng" dirty="0"/>
              <a:t>GRAPHITE</a:t>
            </a:r>
            <a:r>
              <a:rPr lang="en-US" b="1" u="none" dirty="0"/>
              <a:t> |---</a:t>
            </a:r>
            <a:endParaRPr lang="en-US" b="1" u="sng" dirty="0"/>
          </a:p>
          <a:p>
            <a:endParaRPr lang="en-US" sz="1200" kern="1200" dirty="0">
              <a:solidFill>
                <a:schemeClr val="tx1"/>
              </a:solidFill>
              <a:effectLst/>
              <a:latin typeface="+mn-lt"/>
              <a:ea typeface="+mn-ea"/>
              <a:cs typeface="+mn-cs"/>
            </a:endParaRPr>
          </a:p>
          <a:p>
            <a:r>
              <a:rPr lang="en-US" dirty="0"/>
              <a:t>Graphite faces are constructed from tightly woven layers of graphite (a type of carbon) applied to both sides of the core. These layers are extremely lightweight and thin, contributing to the overall speed and maneuverability of the paddle.</a:t>
            </a:r>
          </a:p>
          <a:p>
            <a:endParaRPr lang="en-US" dirty="0"/>
          </a:p>
          <a:p>
            <a:r>
              <a:rPr lang="en-US" b="1" dirty="0"/>
              <a:t>Performance Characteristics:</a:t>
            </a:r>
            <a:r>
              <a:rPr lang="en-US" dirty="0"/>
              <a:t> Graphite paddles are renowned for delivering </a:t>
            </a:r>
            <a:r>
              <a:rPr lang="en-US" b="1" dirty="0"/>
              <a:t>exceptional control and finesse</a:t>
            </a:r>
            <a:r>
              <a:rPr lang="en-US" dirty="0"/>
              <a:t>. The stiffness and low mass of graphite allow for rapid hand speed, precise placements, and delicate dinking at the kitchen line. They often feature a very smooth surface, which means less natural grip on the ball and therefore lower inherent spin than rougher composites or raw carbon paddles unless additional texture is applied</a:t>
            </a:r>
            <a:r>
              <a:rPr lang="en-US" dirty="0">
                <a:effectLst/>
              </a:rPr>
              <a:t>16</a:t>
            </a:r>
            <a:r>
              <a:rPr lang="en-US" dirty="0"/>
              <a:t>. Graphite paddles typically appeal to touch and control-oriented players. While some players may find graphite faces lack the “pop” or pronounced power of fiberglass or carbon fiber, advanced core and thickness adjustments can partially offset this limitation.</a:t>
            </a:r>
          </a:p>
          <a:p>
            <a:endParaRPr lang="en-US" dirty="0"/>
          </a:p>
          <a:p>
            <a:r>
              <a:rPr lang="en-US" b="1" dirty="0"/>
              <a:t>Durability:</a:t>
            </a:r>
            <a:r>
              <a:rPr lang="en-US" dirty="0"/>
              <a:t> Graphite faces are highly durable and resistant to warping or cracking when paired with robust edge guards. However, the very thin layer can be more vulnerable at the edges to chipping or surface wear in entry-level builds.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 </a:t>
            </a:r>
            <a:r>
              <a:rPr lang="en-US" b="1" u="sng" dirty="0"/>
              <a:t>KEVLAR</a:t>
            </a:r>
            <a:r>
              <a:rPr lang="en-US" b="1" u="none" dirty="0"/>
              <a:t> |---</a:t>
            </a:r>
            <a:endParaRPr lang="en-US" b="1" u="sng" dirty="0"/>
          </a:p>
          <a:p>
            <a:endParaRPr lang="en-US" sz="1200" kern="1200" dirty="0">
              <a:solidFill>
                <a:schemeClr val="tx1"/>
              </a:solidFill>
              <a:effectLst/>
              <a:latin typeface="+mn-lt"/>
              <a:ea typeface="+mn-ea"/>
              <a:cs typeface="+mn-cs"/>
            </a:endParaRPr>
          </a:p>
          <a:p>
            <a:r>
              <a:rPr lang="en-US" dirty="0"/>
              <a:t>Kevlar (aramid) faces represent a growing niche. Kevlar is a synthetic fiber celebrated for low weight, exceptional tensile strength, and its ability to absorb impact without breaking</a:t>
            </a:r>
            <a:r>
              <a:rPr lang="en-US" dirty="0">
                <a:effectLst/>
              </a:rPr>
              <a:t>.</a:t>
            </a:r>
          </a:p>
          <a:p>
            <a:endParaRPr lang="en-US" dirty="0"/>
          </a:p>
          <a:p>
            <a:r>
              <a:rPr lang="en-US" b="1" dirty="0"/>
              <a:t>Performance Characteristics:</a:t>
            </a:r>
            <a:r>
              <a:rPr lang="en-US" dirty="0"/>
              <a:t> Kevlar faces provide a unique blend of </a:t>
            </a:r>
            <a:r>
              <a:rPr lang="en-US" b="1" dirty="0"/>
              <a:t>vibration dampening, plush feel, and high durability</a:t>
            </a:r>
            <a:r>
              <a:rPr lang="en-US" dirty="0"/>
              <a:t>. Their slightly coarser surface increases spin generation, while the inherent flexibility allows for greater comfort and joint protection—useful for players with elbow or wrist sensitivities. The power profile is generally moderate due to some flex on impact, but the combination of control and shock absorption is unmatched.</a:t>
            </a:r>
          </a:p>
          <a:p>
            <a:endParaRPr lang="en-US" dirty="0"/>
          </a:p>
          <a:p>
            <a:r>
              <a:rPr lang="en-US" b="1" dirty="0"/>
              <a:t>Durability:</a:t>
            </a:r>
            <a:r>
              <a:rPr lang="en-US" dirty="0"/>
              <a:t> Kevlar offers extraordinary impact resistance and longevity, outlasting both fiberglass and most carbon fiber in high-impact, long-term use. It resists surface wear, chipping, and delamination exceptionally well, even during rugged play or paddle-to-paddle collisions</a:t>
            </a:r>
            <a:r>
              <a:rPr lang="en-US" dirty="0">
                <a:effectLst/>
              </a:rPr>
              <a:t>.</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 </a:t>
            </a:r>
            <a:r>
              <a:rPr lang="en-US" b="1" u="sng" dirty="0"/>
              <a:t>RAW CARBON FIBER</a:t>
            </a:r>
            <a:r>
              <a:rPr lang="en-US" b="1" u="none" dirty="0"/>
              <a:t> |---</a:t>
            </a:r>
            <a:endParaRPr lang="en-US" b="1" u="sng" dirty="0"/>
          </a:p>
          <a:p>
            <a:endParaRPr lang="en-US" sz="1200" kern="1200" dirty="0">
              <a:solidFill>
                <a:schemeClr val="tx1"/>
              </a:solidFill>
              <a:effectLst/>
              <a:latin typeface="+mn-lt"/>
              <a:ea typeface="+mn-ea"/>
              <a:cs typeface="+mn-cs"/>
            </a:endParaRPr>
          </a:p>
          <a:p>
            <a:r>
              <a:rPr lang="en-US" dirty="0"/>
              <a:t>Raw Carbon fiber, often differentiated by its weave (3K, 12K, T700, T300) and later by proprietary blends and thicknesses, is created from strands of carbon woven together and bonded with resin, producing an extremely stiff surface with a stunning strength-to-weight ratio. In the context of pickleball, “raw carbon fiber” (i.e., T700 raw carbon) refers to an uncoated open weave, maximizing friction for spin.</a:t>
            </a:r>
          </a:p>
          <a:p>
            <a:endParaRPr lang="en-US" dirty="0"/>
          </a:p>
          <a:p>
            <a:r>
              <a:rPr lang="en-US" b="1" dirty="0"/>
              <a:t>Performance Characteristics:</a:t>
            </a:r>
            <a:r>
              <a:rPr lang="en-US" dirty="0"/>
              <a:t> Carbon fiber faces </a:t>
            </a:r>
            <a:r>
              <a:rPr lang="en-US" b="1" dirty="0"/>
              <a:t>excel in both power and control</a:t>
            </a:r>
            <a:r>
              <a:rPr lang="en-US" dirty="0"/>
              <a:t>. They provide a firm, consistent ball strike, excellent responsiveness, and extended sweet spots, but their headline benefit is superior spin generation—especially on raw carbon paddles, which use the uncoated, naturally gritty fiber for best-in-class dwell time and surface grip. Thicker carbon fiber faces (e.g., 16 mm+ paddles) lend extra control and dwell for dinking, while thinner carbon faces offer more power and pop</a:t>
            </a:r>
            <a:r>
              <a:rPr lang="en-US" dirty="0">
                <a:effectLst/>
              </a:rPr>
              <a:t>18</a:t>
            </a:r>
            <a:r>
              <a:rPr lang="en-US" dirty="0"/>
              <a:t>. Grit and texture endure far longer on raw carbon than on painted or sprayed surfaces.</a:t>
            </a:r>
          </a:p>
          <a:p>
            <a:endParaRPr lang="en-US" dirty="0"/>
          </a:p>
          <a:p>
            <a:r>
              <a:rPr lang="en-US" b="1" dirty="0"/>
              <a:t>Durability:</a:t>
            </a:r>
            <a:r>
              <a:rPr lang="en-US" dirty="0"/>
              <a:t> High-quality carbon fiber faces are extremely resistant to cracking and delamination, offering better long-term surface integrity than most composites or fiberglass paddles. Thermoforming and advanced edge reinforcement can further extend life span. Wear is modest even with heavy, tournament-level play</a:t>
            </a:r>
            <a:r>
              <a:rPr lang="en-US" dirty="0">
                <a:effectLst/>
              </a:rPr>
              <a:t>4</a:t>
            </a:r>
            <a:r>
              <a:rPr lang="en-US" dirty="0"/>
              <a:t>.</a:t>
            </a:r>
          </a:p>
          <a:p>
            <a:endParaRPr lang="en-US" dirty="0"/>
          </a:p>
          <a:p>
            <a:r>
              <a:rPr lang="en-US" dirty="0"/>
              <a:t>Recommended for intermediate to advanced competitors seeking to maximize spin, power, and all-around tactical play. Thanks to their combination of dwell time, spin, and power, they are especially suited to aggressive hitters, bangers, and those employing complex spin shots; some models (e.g., T700 raw carbon, 3K weave) also cater well to finesse and touch players</a:t>
            </a:r>
            <a:r>
              <a:rPr lang="en-US" dirty="0">
                <a:effectLst/>
              </a:rPr>
              <a:t>1920</a:t>
            </a:r>
            <a:r>
              <a:rPr lang="en-US" dirty="0"/>
              <a: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 </a:t>
            </a:r>
            <a:r>
              <a:rPr lang="en-US" b="1" u="sng" dirty="0"/>
              <a:t>HYBRID WEAVE</a:t>
            </a:r>
            <a:r>
              <a:rPr lang="en-US" b="1" u="none" dirty="0"/>
              <a:t> |---</a:t>
            </a:r>
            <a:endParaRPr lang="en-US" b="1" u="sng" dirty="0"/>
          </a:p>
          <a:p>
            <a:endParaRPr lang="en-US" sz="1200" kern="1200" dirty="0">
              <a:solidFill>
                <a:schemeClr val="tx1"/>
              </a:solidFill>
              <a:effectLst/>
              <a:latin typeface="+mn-lt"/>
              <a:ea typeface="+mn-ea"/>
              <a:cs typeface="+mn-cs"/>
            </a:endParaRPr>
          </a:p>
          <a:p>
            <a:r>
              <a:rPr lang="en-US" dirty="0"/>
              <a:t>Hybrid faces combine two or more advanced materials—typically carbon fiber, Kevlar, and fiberglass—in order to optimize the power, control, spin, and durability profile for specific player types. Leading-edge manufacturers meticulously select and layer materials to produce finely tuned paddles for all-court versatility.</a:t>
            </a:r>
          </a:p>
          <a:p>
            <a:endParaRPr lang="en-US" dirty="0"/>
          </a:p>
          <a:p>
            <a:r>
              <a:rPr lang="en-US" b="1" dirty="0"/>
              <a:t>Performance Characteristics:</a:t>
            </a:r>
            <a:r>
              <a:rPr lang="en-US" dirty="0"/>
              <a:t> Hybrids bring together the surface grip of carbon fiber (for spin), the vibration dampening of Kevlar, and the flex/power of fiberglass. For example, a Kevlar/carbon blend can increase durability and shock absorption while maintaining spin and power near carbon-preferred levels</a:t>
            </a:r>
            <a:r>
              <a:rPr lang="en-US" dirty="0">
                <a:effectLst/>
              </a:rPr>
              <a:t>. </a:t>
            </a:r>
            <a:r>
              <a:rPr lang="en-US" dirty="0"/>
              <a:t>Some hybrid paddles offer textured surfaces, grit overlays, or proprietary layups (e.g., diagonal weaves or three-layer face stacks) to further enhance ball interaction and maximize customization potential.</a:t>
            </a:r>
          </a:p>
          <a:p>
            <a:endParaRPr lang="en-US" dirty="0"/>
          </a:p>
          <a:p>
            <a:r>
              <a:rPr lang="en-US" b="1" dirty="0"/>
              <a:t>Durability:</a:t>
            </a:r>
            <a:r>
              <a:rPr lang="en-US" dirty="0"/>
              <a:t> Hybrid faces inherit the durability of their best constituent layers and are often paired with advanced edge-guarding techniques for maximal lifespan. As new manufacturing techniques—including thermoforming and sandwich lamination—advance, hybrid durability continues to improve.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 </a:t>
            </a:r>
            <a:r>
              <a:rPr lang="en-US" b="1" u="sng" dirty="0"/>
              <a:t>TEXTURED</a:t>
            </a:r>
            <a:r>
              <a:rPr lang="en-US" b="1" u="none" dirty="0"/>
              <a:t> |---</a:t>
            </a:r>
            <a:endParaRPr lang="en-US" b="1" u="sng" dirty="0"/>
          </a:p>
          <a:p>
            <a:endParaRPr lang="en-US" sz="1200" kern="1200" dirty="0">
              <a:solidFill>
                <a:schemeClr val="tx1"/>
              </a:solidFill>
              <a:effectLst/>
              <a:latin typeface="+mn-lt"/>
              <a:ea typeface="+mn-ea"/>
              <a:cs typeface="+mn-cs"/>
            </a:endParaRPr>
          </a:p>
          <a:p>
            <a:r>
              <a:rPr lang="en-US" b="1" u="sng" dirty="0"/>
              <a:t>Types of Texture</a:t>
            </a:r>
          </a:p>
          <a:p>
            <a:pPr marL="171450" indent="-171450">
              <a:buFont typeface="Arial" panose="020B0604020202020204" pitchFamily="34" charset="0"/>
              <a:buChar char="•"/>
            </a:pPr>
            <a:r>
              <a:rPr lang="en-US" b="1" dirty="0"/>
              <a:t>Smooth Surfaces:</a:t>
            </a:r>
            <a:r>
              <a:rPr lang="en-US" dirty="0"/>
              <a:t> Low grip, best for beginners learning basics, challenging to generate meaningful spin.</a:t>
            </a:r>
          </a:p>
          <a:p>
            <a:pPr marL="171450" indent="-171450">
              <a:buFont typeface="Arial" panose="020B0604020202020204" pitchFamily="34" charset="0"/>
              <a:buChar char="•"/>
            </a:pPr>
            <a:r>
              <a:rPr lang="en-US" b="1" dirty="0"/>
              <a:t>Painted/Sprayed-on Grit:</a:t>
            </a:r>
            <a:r>
              <a:rPr lang="en-US" dirty="0"/>
              <a:t> Temporarily increases grit but wears off within days or weeks of heavy use. Often seen in mid-tier paddles; not recommended for serious spin-focused players due to fast texture loss.</a:t>
            </a:r>
          </a:p>
          <a:p>
            <a:pPr marL="171450" indent="-171450">
              <a:buFont typeface="Arial" panose="020B0604020202020204" pitchFamily="34" charset="0"/>
              <a:buChar char="•"/>
            </a:pPr>
            <a:r>
              <a:rPr lang="en-US" b="1" dirty="0"/>
              <a:t>Added Texture/Coating:</a:t>
            </a:r>
            <a:r>
              <a:rPr lang="en-US" dirty="0"/>
              <a:t> Longer-lasting “sandpaper” or bonded coatings, although durability still varies, with some brands developing proprietary formulas to maximize grit longevity.</a:t>
            </a:r>
          </a:p>
          <a:p>
            <a:pPr marL="171450" indent="-171450">
              <a:buFont typeface="Arial" panose="020B0604020202020204" pitchFamily="34" charset="0"/>
              <a:buChar char="•"/>
            </a:pPr>
            <a:r>
              <a:rPr lang="en-US" b="1" dirty="0"/>
              <a:t>Raw Carbon Fiber:</a:t>
            </a:r>
            <a:r>
              <a:rPr lang="en-US" dirty="0"/>
              <a:t> The industry standard in 2025 for </a:t>
            </a:r>
            <a:r>
              <a:rPr lang="en-US" b="1" dirty="0"/>
              <a:t>best-in-class spin</a:t>
            </a:r>
            <a:r>
              <a:rPr lang="en-US" dirty="0"/>
              <a:t>. No coatings—just exposed, woven or diagonal carbon. Maintains roughness and spin performance for far longer, and is legal under current USA Pickleball (USAP) standards.</a:t>
            </a:r>
          </a:p>
          <a:p>
            <a:endParaRPr lang="en-US" dirty="0"/>
          </a:p>
          <a:p>
            <a:r>
              <a:rPr lang="en-US" b="1" dirty="0"/>
              <a:t>Surface Texture and Spin Mechanics:</a:t>
            </a:r>
            <a:r>
              <a:rPr lang="en-US" dirty="0"/>
              <a:t> Spin is a product of paddle dwell time (how long the ball sits on the paddle) and surface friction. More textured faces, especially raw carbon or intentionally rough weaves (e.g., 45° diagonal), grab the ball and allow a player to impart more topspin, slice, or cut shots.</a:t>
            </a:r>
          </a:p>
          <a:p>
            <a:endParaRPr lang="en-US" dirty="0"/>
          </a:p>
          <a:p>
            <a:r>
              <a:rPr lang="en-US" b="1" dirty="0"/>
              <a:t>Legal Considerations:</a:t>
            </a:r>
            <a:r>
              <a:rPr lang="en-US" dirty="0"/>
              <a:t> USAP limits surface grit to prevent excessive spin and maintain fairness. Most major paddle makers now build faces that push right to the legal limit while ensuring consistent and lasting texture.</a:t>
            </a:r>
          </a:p>
          <a:p>
            <a:endParaRPr lang="en-US" dirty="0"/>
          </a:p>
          <a:p>
            <a:r>
              <a:rPr lang="en-US" b="1" dirty="0"/>
              <a:t>Durability and Maintenance:</a:t>
            </a:r>
            <a:r>
              <a:rPr lang="en-US" dirty="0"/>
              <a:t> Traditionally, raw carbon or woven textures outperform sprayed textures for long-term spin ability. Clean textured surfaces regularly to remove ball residue and maintain friction, replacing paddles when significant smooth spots or bald patches appear.</a:t>
            </a:r>
          </a:p>
          <a:p>
            <a:endParaRPr lang="en-US" dirty="0"/>
          </a:p>
          <a:p>
            <a:r>
              <a:rPr lang="en-US" dirty="0"/>
              <a:t>With the advent of Selkirk’s InfiniGrit surface, the durability factor has been reversed allowing Serlkirk’s surface to last three-times longer than raw carbon fiber surfaces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7A21E6-16C9-4CC6-8ED3-1FFA41F55962}" type="slidenum">
              <a:rPr lang="en-US" smtClean="0"/>
              <a:t>15</a:t>
            </a:fld>
            <a:endParaRPr lang="en-US" dirty="0"/>
          </a:p>
        </p:txBody>
      </p:sp>
    </p:spTree>
    <p:extLst>
      <p:ext uri="{BB962C8B-B14F-4D97-AF65-F5344CB8AC3E}">
        <p14:creationId xmlns:p14="http://schemas.microsoft.com/office/powerpoint/2010/main" val="3746984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DA0B-0E78-B284-1526-5637A7368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232C7-23AC-B0B9-49EF-BE3079C19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8D4F7A-CA07-6BC8-A446-4F187925B3BF}"/>
              </a:ext>
            </a:extLst>
          </p:cNvPr>
          <p:cNvSpPr>
            <a:spLocks noGrp="1"/>
          </p:cNvSpPr>
          <p:nvPr>
            <p:ph type="body" idx="1"/>
          </p:nvPr>
        </p:nvSpPr>
        <p:spPr/>
        <p:txBody>
          <a:bodyPr/>
          <a:lstStyle/>
          <a:p>
            <a:r>
              <a:rPr lang="en-US" dirty="0"/>
              <a:t>Carbon fiber is irreplaceable for advanced, spin-heavy, and power-oriented play. At least until the Selkirk Labs Project Boomstik arrived!</a:t>
            </a:r>
          </a:p>
          <a:p>
            <a:r>
              <a:rPr lang="en-US" dirty="0"/>
              <a:t>Kevlar and hybrids give comfort, vibration dampening, and adaptive control.</a:t>
            </a:r>
          </a:p>
          <a:p>
            <a:r>
              <a:rPr lang="en-US" dirty="0"/>
              <a:t>Fiberglass serves all-court and power beginners well at a modest price.</a:t>
            </a:r>
          </a:p>
        </p:txBody>
      </p:sp>
      <p:sp>
        <p:nvSpPr>
          <p:cNvPr id="4" name="Slide Number Placeholder 3">
            <a:extLst>
              <a:ext uri="{FF2B5EF4-FFF2-40B4-BE49-F238E27FC236}">
                <a16:creationId xmlns:a16="http://schemas.microsoft.com/office/drawing/2014/main" id="{EFE07390-3FBC-692F-B098-3DBE08CAECB0}"/>
              </a:ext>
            </a:extLst>
          </p:cNvPr>
          <p:cNvSpPr>
            <a:spLocks noGrp="1"/>
          </p:cNvSpPr>
          <p:nvPr>
            <p:ph type="sldNum" sz="quarter" idx="5"/>
          </p:nvPr>
        </p:nvSpPr>
        <p:spPr/>
        <p:txBody>
          <a:bodyPr/>
          <a:lstStyle/>
          <a:p>
            <a:fld id="{2E7A21E6-16C9-4CC6-8ED3-1FFA41F55962}" type="slidenum">
              <a:rPr lang="en-US" smtClean="0"/>
              <a:t>16</a:t>
            </a:fld>
            <a:endParaRPr lang="en-US" dirty="0"/>
          </a:p>
        </p:txBody>
      </p:sp>
    </p:spTree>
    <p:extLst>
      <p:ext uri="{BB962C8B-B14F-4D97-AF65-F5344CB8AC3E}">
        <p14:creationId xmlns:p14="http://schemas.microsoft.com/office/powerpoint/2010/main" val="2642757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DB15-AC40-5C64-E608-31095FBEE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7F579-0BD0-7065-249E-C692D4B23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2E79B-EC60-28A8-821E-098E9152562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When you first pick up a traditional pickleball paddle—a non-thermoformed model—you immediately sense that familiar ridge of protective material hugging its edges. That edge guard, often a band of rubber or composite, is there for a reason: to take the wear and tear of those inevitable scrapes against the court or an opponent’s paddle, sparing the face from unsightly chips and cracks. Inside that guarded frame lies a sweet spot that’s just a bit more concentrated toward the center. The extra weight of the guard shifts the balance slightly head-heavy, helping to steady off-center hits and softening vibrations so you feel a gentler, muted thud instead of a jarring feedback when you don’t quite meet the ball perfectly.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panose="020B0502040204020203" pitchFamily="34" charset="0"/>
                <a:cs typeface="Segoe UI" panose="020B0502040204020203" pitchFamily="34" charset="0"/>
              </a:rPr>
              <a:t>Edgeless paddles generally feature larger sweet spots, loads of forgiveness, and nice, smooth feel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contrast, the latest thermoformed paddles arrive without a guard—and that’s by design. Thanks to their heat-molded composite shells, they’re the latest thermoformed paddles arrive without a guard—and that’s by design so manufacturers can eliminate the bulky edge guard altogether. What you get instead is a flawlessly smooth, unbroken hitting surface, expanding your sweet spot almost to the very corners. That seamless design translates to crisp, lively feedback on contact and a more neutral, feather-light balance, since there’s no extra perimeter weight tugging at the paddle’s head.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Even among edgeless styles, thermoformed builds stand apart. While other guard-free paddles still rely on ultra-tough face materials to fend off damage, thermoformed shells bond face and core into a single, fused layer—so scratches and nicks become far less of a concern. The result is that coveted fusion of rugged durability and pure performance: broader forgiveness across the entire face, sharper pop, and hair-trigger responsiveness that serious players crave.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Aesthetically, the differences are striking. Traditional paddles wear their edge guards like a sturdy frame, often in contrasting colors, hinting at their protective purpose. Thermoformed paddles, on the other hand, look like they’ve been carved from one flawless piece—graphics flow uninterrupted to the very edge, giving them a sleek, futuristic vibe that matches their high-tech construction. In shops, you’ll often see them positioned as top-tier, performance-first choices, with a price tag to reflect that cutting-edge engineering.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 how do you choose? If you’re someone who values set-and-forget resilience—who wants the peace of mind that comes from knowing your paddle can take a beating without you even thinking about it—a traditional non-thermoformed model with an edge guard is a perfect companion. But if you hunger for the maximum playing surface, crave lively feedback in every corner, and appreciate the seamless durability that thermoforming delivers, then stepping up to a guard-free, thermoformed paddle might just give your game that extra spark.</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a:extLst>
              <a:ext uri="{FF2B5EF4-FFF2-40B4-BE49-F238E27FC236}">
                <a16:creationId xmlns:a16="http://schemas.microsoft.com/office/drawing/2014/main" id="{3F97822C-6E93-402F-84F0-7F82D382AE6E}"/>
              </a:ext>
            </a:extLst>
          </p:cNvPr>
          <p:cNvSpPr>
            <a:spLocks noGrp="1"/>
          </p:cNvSpPr>
          <p:nvPr>
            <p:ph type="sldNum" sz="quarter" idx="5"/>
          </p:nvPr>
        </p:nvSpPr>
        <p:spPr/>
        <p:txBody>
          <a:bodyPr/>
          <a:lstStyle/>
          <a:p>
            <a:fld id="{2E7A21E6-16C9-4CC6-8ED3-1FFA41F55962}" type="slidenum">
              <a:rPr lang="en-US" smtClean="0"/>
              <a:t>17</a:t>
            </a:fld>
            <a:endParaRPr lang="en-US" dirty="0"/>
          </a:p>
        </p:txBody>
      </p:sp>
    </p:spTree>
    <p:extLst>
      <p:ext uri="{BB962C8B-B14F-4D97-AF65-F5344CB8AC3E}">
        <p14:creationId xmlns:p14="http://schemas.microsoft.com/office/powerpoint/2010/main" val="1096575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DA0B-0E78-B284-1526-5637A7368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232C7-23AC-B0B9-49EF-BE3079C19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8D4F7A-CA07-6BC8-A446-4F187925B3BF}"/>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Should You Choose a Light or Heavy Paddle?</a:t>
            </a:r>
          </a:p>
          <a:p>
            <a:endParaRPr lang="en-US" sz="1200" b="1"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rPr>
              <a:t>As a general rule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You should choose the heaviest weight you can comfortably play with over a session without becoming fatigued.</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Choose a Lightweight Paddle If:</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prefer </a:t>
            </a:r>
            <a:r>
              <a:rPr lang="en-US" sz="1200" b="1" i="0" kern="1200" dirty="0">
                <a:solidFill>
                  <a:schemeClr val="tx1"/>
                </a:solidFill>
                <a:effectLst/>
                <a:latin typeface="+mn-lt"/>
                <a:ea typeface="+mn-ea"/>
                <a:cs typeface="+mn-cs"/>
              </a:rPr>
              <a:t>control and finesse</a:t>
            </a:r>
            <a:r>
              <a:rPr lang="en-US" sz="1200" b="0" i="0" kern="1200" dirty="0">
                <a:solidFill>
                  <a:schemeClr val="tx1"/>
                </a:solidFill>
                <a:effectLst/>
                <a:latin typeface="+mn-lt"/>
                <a:ea typeface="+mn-ea"/>
                <a:cs typeface="+mn-cs"/>
              </a:rPr>
              <a:t> over power.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play a lot of </a:t>
            </a:r>
            <a:r>
              <a:rPr lang="en-US" sz="1200" b="1" i="0" kern="1200" dirty="0">
                <a:solidFill>
                  <a:schemeClr val="tx1"/>
                </a:solidFill>
                <a:effectLst/>
                <a:latin typeface="+mn-lt"/>
                <a:ea typeface="+mn-ea"/>
                <a:cs typeface="+mn-cs"/>
              </a:rPr>
              <a:t>dinks and soft shots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want to reduce strain on your wrist and arm.</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Choose a Heavy Paddle If:</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like hitting </a:t>
            </a:r>
            <a:r>
              <a:rPr lang="en-US" sz="1200" b="1" i="0" kern="1200" dirty="0">
                <a:solidFill>
                  <a:schemeClr val="tx1"/>
                </a:solidFill>
                <a:effectLst/>
                <a:latin typeface="+mn-lt"/>
                <a:ea typeface="+mn-ea"/>
                <a:cs typeface="+mn-cs"/>
              </a:rPr>
              <a:t>hard, powerful shots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want </a:t>
            </a:r>
            <a:r>
              <a:rPr lang="en-US" sz="1200" b="1" i="0" kern="1200" dirty="0">
                <a:solidFill>
                  <a:schemeClr val="tx1"/>
                </a:solidFill>
                <a:effectLst/>
                <a:latin typeface="+mn-lt"/>
                <a:ea typeface="+mn-ea"/>
                <a:cs typeface="+mn-cs"/>
              </a:rPr>
              <a:t>extra stability</a:t>
            </a:r>
            <a:r>
              <a:rPr lang="en-US" sz="1200" b="0" i="0" kern="1200" dirty="0">
                <a:solidFill>
                  <a:schemeClr val="tx1"/>
                </a:solidFill>
                <a:effectLst/>
                <a:latin typeface="+mn-lt"/>
                <a:ea typeface="+mn-ea"/>
                <a:cs typeface="+mn-cs"/>
              </a:rPr>
              <a:t> for blocking and drives.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don’t mind the extra weight for </a:t>
            </a:r>
            <a:r>
              <a:rPr lang="en-US" sz="1200" b="1" i="0" kern="1200" dirty="0">
                <a:solidFill>
                  <a:schemeClr val="tx1"/>
                </a:solidFill>
                <a:effectLst/>
                <a:latin typeface="+mn-lt"/>
                <a:ea typeface="+mn-ea"/>
                <a:cs typeface="+mn-cs"/>
              </a:rPr>
              <a:t>added momentum</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you’re unsure, a </a:t>
            </a:r>
            <a:r>
              <a:rPr lang="en-US" sz="1200" b="1" i="0" kern="1200" dirty="0">
                <a:solidFill>
                  <a:schemeClr val="tx1"/>
                </a:solidFill>
                <a:effectLst/>
                <a:latin typeface="+mn-lt"/>
                <a:ea typeface="+mn-ea"/>
                <a:cs typeface="+mn-cs"/>
              </a:rPr>
              <a:t>midweight paddle</a:t>
            </a:r>
            <a:r>
              <a:rPr lang="en-US" sz="1200" b="0" i="0" kern="1200" dirty="0">
                <a:solidFill>
                  <a:schemeClr val="tx1"/>
                </a:solidFill>
                <a:effectLst/>
                <a:latin typeface="+mn-lt"/>
                <a:ea typeface="+mn-ea"/>
                <a:cs typeface="+mn-cs"/>
              </a:rPr>
              <a:t> (7.6 - 8.4 oz) is a </a:t>
            </a:r>
            <a:r>
              <a:rPr lang="en-US" sz="1200" b="1" i="0" kern="1200" dirty="0">
                <a:solidFill>
                  <a:schemeClr val="tx1"/>
                </a:solidFill>
                <a:effectLst/>
                <a:latin typeface="+mn-lt"/>
                <a:ea typeface="+mn-ea"/>
                <a:cs typeface="+mn-cs"/>
              </a:rPr>
              <a:t>safe choice</a:t>
            </a:r>
            <a:r>
              <a:rPr lang="en-US" sz="1200" b="0" i="0" kern="1200" dirty="0">
                <a:solidFill>
                  <a:schemeClr val="tx1"/>
                </a:solidFill>
                <a:effectLst/>
                <a:latin typeface="+mn-lt"/>
                <a:ea typeface="+mn-ea"/>
                <a:cs typeface="+mn-cs"/>
              </a:rPr>
              <a:t> for most players.</a:t>
            </a:r>
          </a:p>
          <a:p>
            <a:endParaRPr lang="en-US" dirty="0"/>
          </a:p>
        </p:txBody>
      </p:sp>
      <p:sp>
        <p:nvSpPr>
          <p:cNvPr id="4" name="Slide Number Placeholder 3">
            <a:extLst>
              <a:ext uri="{FF2B5EF4-FFF2-40B4-BE49-F238E27FC236}">
                <a16:creationId xmlns:a16="http://schemas.microsoft.com/office/drawing/2014/main" id="{EFE07390-3FBC-692F-B098-3DBE08CAECB0}"/>
              </a:ext>
            </a:extLst>
          </p:cNvPr>
          <p:cNvSpPr>
            <a:spLocks noGrp="1"/>
          </p:cNvSpPr>
          <p:nvPr>
            <p:ph type="sldNum" sz="quarter" idx="5"/>
          </p:nvPr>
        </p:nvSpPr>
        <p:spPr/>
        <p:txBody>
          <a:bodyPr/>
          <a:lstStyle/>
          <a:p>
            <a:fld id="{2E7A21E6-16C9-4CC6-8ED3-1FFA41F55962}" type="slidenum">
              <a:rPr lang="en-US" smtClean="0"/>
              <a:t>18</a:t>
            </a:fld>
            <a:endParaRPr lang="en-US" dirty="0"/>
          </a:p>
        </p:txBody>
      </p:sp>
    </p:spTree>
    <p:extLst>
      <p:ext uri="{BB962C8B-B14F-4D97-AF65-F5344CB8AC3E}">
        <p14:creationId xmlns:p14="http://schemas.microsoft.com/office/powerpoint/2010/main" val="265420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D864-150C-22D1-02BF-0AE1AA50F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64457-7779-DEEE-6347-F4C7ABFB5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FED5D-B21C-01A5-749C-95105AB7AA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white"/>
                </a:solidFill>
                <a:latin typeface="Segoe UI" panose="020B0502040204020203" pitchFamily="34" charset="0"/>
                <a:cs typeface="Segoe UI" panose="020B0502040204020203" pitchFamily="34" charset="0"/>
              </a:rPr>
              <a:t>A grip that’s too small or too large can affect your game and even strain your wrist or elbow. </a:t>
            </a:r>
          </a:p>
          <a:p>
            <a:endParaRPr lang="en-US" b="1" dirty="0"/>
          </a:p>
          <a:p>
            <a:r>
              <a:rPr lang="en-US" b="1" dirty="0"/>
              <a:t>A key factor in preventing elbow injuries is to use a paddle with the correct size!</a:t>
            </a:r>
          </a:p>
          <a:p>
            <a:endParaRPr lang="en-US" b="1" dirty="0"/>
          </a:p>
          <a:p>
            <a:r>
              <a:rPr lang="en-US" b="1" dirty="0"/>
              <a:t>Smaller Grip</a:t>
            </a:r>
            <a:endParaRPr lang="en-US" dirty="0"/>
          </a:p>
          <a:p>
            <a:pPr marL="171450" indent="-171450">
              <a:buFont typeface="Arial" panose="020B0604020202020204" pitchFamily="34" charset="0"/>
              <a:buChar char="•"/>
            </a:pPr>
            <a:r>
              <a:rPr lang="en-US" dirty="0"/>
              <a:t>More wrist snap → more spin.</a:t>
            </a:r>
          </a:p>
          <a:p>
            <a:pPr marL="171450" indent="-171450">
              <a:buFont typeface="Arial" panose="020B0604020202020204" pitchFamily="34" charset="0"/>
              <a:buChar char="•"/>
            </a:pPr>
            <a:r>
              <a:rPr lang="en-US" dirty="0"/>
              <a:t>Better maneuverability.</a:t>
            </a:r>
          </a:p>
          <a:p>
            <a:pPr marL="171450" indent="-171450">
              <a:buFont typeface="Arial" panose="020B0604020202020204" pitchFamily="34" charset="0"/>
              <a:buChar char="•"/>
            </a:pPr>
            <a:r>
              <a:rPr lang="en-US" dirty="0"/>
              <a:t>Can cause wrist/elbow strain if too small.</a:t>
            </a:r>
          </a:p>
          <a:p>
            <a:endParaRPr lang="en-US" dirty="0"/>
          </a:p>
          <a:p>
            <a:r>
              <a:rPr lang="en-US" b="1" dirty="0"/>
              <a:t>Larger Grip</a:t>
            </a:r>
            <a:endParaRPr lang="en-US" dirty="0"/>
          </a:p>
          <a:p>
            <a:pPr marL="171450" lvl="0" indent="-171450">
              <a:buFont typeface="Arial" panose="020B0604020202020204" pitchFamily="34" charset="0"/>
              <a:buChar char="•"/>
            </a:pPr>
            <a:r>
              <a:rPr lang="en-US" dirty="0"/>
              <a:t>More stability and control on volleys.</a:t>
            </a:r>
          </a:p>
          <a:p>
            <a:pPr marL="171450" lvl="0" indent="-171450">
              <a:buFont typeface="Arial" panose="020B0604020202020204" pitchFamily="34" charset="0"/>
              <a:buChar char="•"/>
            </a:pPr>
            <a:r>
              <a:rPr lang="en-US" dirty="0"/>
              <a:t>Less wrist movement → less spin.</a:t>
            </a:r>
          </a:p>
          <a:p>
            <a:pPr marL="171450" lvl="0" indent="-171450">
              <a:buFont typeface="Arial" panose="020B0604020202020204" pitchFamily="34" charset="0"/>
              <a:buChar char="•"/>
            </a:pPr>
            <a:r>
              <a:rPr lang="en-US" dirty="0"/>
              <a:t>Too big can reduce maneuverability.</a:t>
            </a:r>
          </a:p>
          <a:p>
            <a:endParaRPr lang="en-US" dirty="0"/>
          </a:p>
        </p:txBody>
      </p:sp>
      <p:sp>
        <p:nvSpPr>
          <p:cNvPr id="4" name="Slide Number Placeholder 3">
            <a:extLst>
              <a:ext uri="{FF2B5EF4-FFF2-40B4-BE49-F238E27FC236}">
                <a16:creationId xmlns:a16="http://schemas.microsoft.com/office/drawing/2014/main" id="{610E8947-48D0-1F0A-895D-283095F7E8BF}"/>
              </a:ext>
            </a:extLst>
          </p:cNvPr>
          <p:cNvSpPr>
            <a:spLocks noGrp="1"/>
          </p:cNvSpPr>
          <p:nvPr>
            <p:ph type="sldNum" sz="quarter" idx="5"/>
          </p:nvPr>
        </p:nvSpPr>
        <p:spPr/>
        <p:txBody>
          <a:bodyPr/>
          <a:lstStyle/>
          <a:p>
            <a:fld id="{2E7A21E6-16C9-4CC6-8ED3-1FFA41F55962}" type="slidenum">
              <a:rPr lang="en-US" smtClean="0"/>
              <a:t>19</a:t>
            </a:fld>
            <a:endParaRPr lang="en-US" dirty="0"/>
          </a:p>
        </p:txBody>
      </p:sp>
    </p:spTree>
    <p:extLst>
      <p:ext uri="{BB962C8B-B14F-4D97-AF65-F5344CB8AC3E}">
        <p14:creationId xmlns:p14="http://schemas.microsoft.com/office/powerpoint/2010/main" val="1506604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A21E6-16C9-4CC6-8ED3-1FFA41F55962}" type="slidenum">
              <a:rPr lang="en-US" smtClean="0"/>
              <a:t>2</a:t>
            </a:fld>
            <a:endParaRPr lang="en-US" dirty="0"/>
          </a:p>
        </p:txBody>
      </p:sp>
    </p:spTree>
    <p:extLst>
      <p:ext uri="{BB962C8B-B14F-4D97-AF65-F5344CB8AC3E}">
        <p14:creationId xmlns:p14="http://schemas.microsoft.com/office/powerpoint/2010/main" val="394199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D864-150C-22D1-02BF-0AE1AA50F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64457-7779-DEEE-6347-F4C7ABFB5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FED5D-B21C-01A5-749C-95105AB7AAC5}"/>
              </a:ext>
            </a:extLst>
          </p:cNvPr>
          <p:cNvSpPr>
            <a:spLocks noGrp="1"/>
          </p:cNvSpPr>
          <p:nvPr>
            <p:ph type="body" idx="1"/>
          </p:nvPr>
        </p:nvSpPr>
        <p:spPr/>
        <p:txBody>
          <a:bodyPr/>
          <a:lstStyle/>
          <a:p>
            <a:pPr lvl="0"/>
            <a:endParaRPr lang="en-US" dirty="0"/>
          </a:p>
          <a:p>
            <a:r>
              <a:rPr lang="en-US" b="1" dirty="0"/>
              <a:t>Palm Test (More Precise)</a:t>
            </a:r>
            <a:endParaRPr lang="en-US" dirty="0"/>
          </a:p>
          <a:p>
            <a:pPr lvl="1"/>
            <a:r>
              <a:rPr lang="en-US" dirty="0"/>
              <a:t>Open your hand, fingers extended.</a:t>
            </a:r>
          </a:p>
          <a:p>
            <a:pPr lvl="1"/>
            <a:r>
              <a:rPr lang="en-US" dirty="0"/>
              <a:t>Measure from the </a:t>
            </a:r>
            <a:r>
              <a:rPr lang="en-US" b="1" dirty="0"/>
              <a:t>bottom lateral crease</a:t>
            </a:r>
            <a:r>
              <a:rPr lang="en-US" dirty="0"/>
              <a:t> in your palm to the </a:t>
            </a:r>
            <a:r>
              <a:rPr lang="en-US" b="1" dirty="0"/>
              <a:t>tip of your ring finger</a:t>
            </a:r>
            <a:r>
              <a:rPr lang="en-US" dirty="0"/>
              <a:t>.</a:t>
            </a:r>
          </a:p>
          <a:p>
            <a:pPr lvl="1"/>
            <a:r>
              <a:rPr lang="en-US" dirty="0"/>
              <a:t>This measurement (in inches) usually corresponds to your ideal grip size.</a:t>
            </a:r>
          </a:p>
          <a:p>
            <a:pPr lvl="0"/>
            <a:endParaRPr lang="en-US" dirty="0"/>
          </a:p>
        </p:txBody>
      </p:sp>
      <p:sp>
        <p:nvSpPr>
          <p:cNvPr id="4" name="Slide Number Placeholder 3">
            <a:extLst>
              <a:ext uri="{FF2B5EF4-FFF2-40B4-BE49-F238E27FC236}">
                <a16:creationId xmlns:a16="http://schemas.microsoft.com/office/drawing/2014/main" id="{610E8947-48D0-1F0A-895D-283095F7E8BF}"/>
              </a:ext>
            </a:extLst>
          </p:cNvPr>
          <p:cNvSpPr>
            <a:spLocks noGrp="1"/>
          </p:cNvSpPr>
          <p:nvPr>
            <p:ph type="sldNum" sz="quarter" idx="5"/>
          </p:nvPr>
        </p:nvSpPr>
        <p:spPr/>
        <p:txBody>
          <a:bodyPr/>
          <a:lstStyle/>
          <a:p>
            <a:fld id="{2E7A21E6-16C9-4CC6-8ED3-1FFA41F55962}" type="slidenum">
              <a:rPr lang="en-US" smtClean="0"/>
              <a:t>20</a:t>
            </a:fld>
            <a:endParaRPr lang="en-US" dirty="0"/>
          </a:p>
        </p:txBody>
      </p:sp>
    </p:spTree>
    <p:extLst>
      <p:ext uri="{BB962C8B-B14F-4D97-AF65-F5344CB8AC3E}">
        <p14:creationId xmlns:p14="http://schemas.microsoft.com/office/powerpoint/2010/main" val="1097845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74F1E-B7AC-0D7F-65C4-1D660AC0F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5762D-F90A-E0BC-32CB-1C9BD597B3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972C6-6670-583A-C956-063164AC8E8C}"/>
              </a:ext>
            </a:extLst>
          </p:cNvPr>
          <p:cNvSpPr>
            <a:spLocks noGrp="1"/>
          </p:cNvSpPr>
          <p:nvPr>
            <p:ph type="body" idx="1"/>
          </p:nvPr>
        </p:nvSpPr>
        <p:spPr/>
        <p:txBody>
          <a:bodyPr/>
          <a:lstStyle/>
          <a:p>
            <a:pPr lvl="0"/>
            <a:endParaRPr lang="en-US" dirty="0"/>
          </a:p>
          <a:p>
            <a:r>
              <a:rPr lang="en-US" b="1" dirty="0"/>
              <a:t>Hand Test (More Precise)</a:t>
            </a:r>
            <a:endParaRPr lang="en-US" dirty="0"/>
          </a:p>
          <a:p>
            <a:pPr lvl="1"/>
            <a:r>
              <a:rPr lang="en-US" dirty="0"/>
              <a:t>Open your hand, fingers extended.</a:t>
            </a:r>
          </a:p>
          <a:p>
            <a:pPr lvl="1"/>
            <a:r>
              <a:rPr lang="en-US" dirty="0"/>
              <a:t>Measure from the </a:t>
            </a:r>
            <a:r>
              <a:rPr lang="en-US" b="1" dirty="0"/>
              <a:t>base of your palm </a:t>
            </a:r>
            <a:r>
              <a:rPr lang="en-US" dirty="0"/>
              <a:t>to the </a:t>
            </a:r>
            <a:r>
              <a:rPr lang="en-US" b="1" dirty="0"/>
              <a:t>tip of your ring finger</a:t>
            </a:r>
            <a:r>
              <a:rPr lang="en-US" dirty="0"/>
              <a:t>.</a:t>
            </a:r>
          </a:p>
          <a:p>
            <a:pPr lvl="1"/>
            <a:r>
              <a:rPr lang="en-US" dirty="0"/>
              <a:t>This measurement (in inches) usually corresponds to your ideal grip size.</a:t>
            </a:r>
          </a:p>
          <a:p>
            <a:pPr lvl="0"/>
            <a:endParaRPr lang="en-US" dirty="0"/>
          </a:p>
        </p:txBody>
      </p:sp>
      <p:sp>
        <p:nvSpPr>
          <p:cNvPr id="4" name="Slide Number Placeholder 3">
            <a:extLst>
              <a:ext uri="{FF2B5EF4-FFF2-40B4-BE49-F238E27FC236}">
                <a16:creationId xmlns:a16="http://schemas.microsoft.com/office/drawing/2014/main" id="{A30135F5-5B0F-B8F7-ABF9-9FAD8645AF38}"/>
              </a:ext>
            </a:extLst>
          </p:cNvPr>
          <p:cNvSpPr>
            <a:spLocks noGrp="1"/>
          </p:cNvSpPr>
          <p:nvPr>
            <p:ph type="sldNum" sz="quarter" idx="5"/>
          </p:nvPr>
        </p:nvSpPr>
        <p:spPr/>
        <p:txBody>
          <a:bodyPr/>
          <a:lstStyle/>
          <a:p>
            <a:fld id="{2E7A21E6-16C9-4CC6-8ED3-1FFA41F55962}" type="slidenum">
              <a:rPr lang="en-US" smtClean="0"/>
              <a:t>21</a:t>
            </a:fld>
            <a:endParaRPr lang="en-US" dirty="0"/>
          </a:p>
        </p:txBody>
      </p:sp>
    </p:spTree>
    <p:extLst>
      <p:ext uri="{BB962C8B-B14F-4D97-AF65-F5344CB8AC3E}">
        <p14:creationId xmlns:p14="http://schemas.microsoft.com/office/powerpoint/2010/main" val="2371825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D864-150C-22D1-02BF-0AE1AA50F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64457-7779-DEEE-6347-F4C7ABFB5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FED5D-B21C-01A5-749C-95105AB7AAC5}"/>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Generally, most pickleball paddles will come with a uniform grip shape, so players may have to decide whether the grip shape or paddle face is more important to them. That’s why it’s important to test your pickleball paddle before buying.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Round</a:t>
            </a:r>
          </a:p>
          <a:p>
            <a:r>
              <a:rPr lang="en-US" sz="1200" b="0" i="0" kern="1200" dirty="0">
                <a:solidFill>
                  <a:schemeClr val="tx1"/>
                </a:solidFill>
                <a:effectLst/>
                <a:latin typeface="+mn-lt"/>
                <a:ea typeface="+mn-ea"/>
                <a:cs typeface="+mn-cs"/>
              </a:rPr>
              <a:t>A rounded grip shape can be a good option for general players because it fits universally in each player’s hand. It can lend itself to any type of playing grip, whether continental, semi-Western, or Western.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Square</a:t>
            </a:r>
          </a:p>
          <a:p>
            <a:r>
              <a:rPr lang="en-US" sz="1200" b="0" i="0" kern="1200" dirty="0">
                <a:solidFill>
                  <a:schemeClr val="tx1"/>
                </a:solidFill>
                <a:effectLst/>
                <a:latin typeface="+mn-lt"/>
                <a:ea typeface="+mn-ea"/>
                <a:cs typeface="+mn-cs"/>
              </a:rPr>
              <a:t>Players who converted from ping pong often prefer a square-shaped handle because it feels similar to a ping pong paddle. This shape is also beneficial for players who prefer the continental, or “handshake,” playing grip.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Octagonal </a:t>
            </a:r>
          </a:p>
          <a:p>
            <a:r>
              <a:rPr lang="en-US" sz="1200" b="0" i="0" kern="1200" dirty="0">
                <a:solidFill>
                  <a:schemeClr val="tx1"/>
                </a:solidFill>
                <a:effectLst/>
                <a:latin typeface="+mn-lt"/>
                <a:ea typeface="+mn-ea"/>
                <a:cs typeface="+mn-cs"/>
              </a:rPr>
              <a:t>Octagonal grips are often preferred by players with tennis or other racket sports experience. The octagonal shape, featured in the </a:t>
            </a:r>
            <a:r>
              <a:rPr lang="en-US" sz="1200" b="0" i="0" u="sng" kern="1200" dirty="0">
                <a:solidFill>
                  <a:schemeClr val="tx1"/>
                </a:solidFill>
                <a:effectLst/>
                <a:latin typeface="+mn-lt"/>
                <a:ea typeface="+mn-ea"/>
                <a:cs typeface="+mn-cs"/>
                <a:hlinkClick r:id="rId3"/>
              </a:rPr>
              <a:t>Vanguard Control,</a:t>
            </a:r>
            <a:r>
              <a:rPr lang="en-US" sz="1200" b="0" i="0" kern="1200" dirty="0">
                <a:solidFill>
                  <a:schemeClr val="tx1"/>
                </a:solidFill>
                <a:effectLst/>
                <a:latin typeface="+mn-lt"/>
                <a:ea typeface="+mn-ea"/>
                <a:cs typeface="+mn-cs"/>
              </a:rPr>
              <a:t> allows players to easily find their preferred playing grip as they switch from backhand to forehand shots by feeling for the ridges.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always recommend you consult with a licensed physician when endeavoring to find the cause of your tennis elbow. We have seen a wide range of reasons why people have experienced tennis elbow. It could be caused by improper form, too large of a grip, too small of a grip, too light of a paddle, too heavy of a paddle, or too much vibration in his or her paddle. Due to the diverse array of tennis elbow sources, you may want to try changing things up to see if it helps (e.g. get a heavier or lighter paddle, smaller grip or larger grip).</a:t>
            </a:r>
          </a:p>
          <a:p>
            <a:endParaRPr lang="en-US" dirty="0"/>
          </a:p>
          <a:p>
            <a:endParaRPr lang="en-US" dirty="0"/>
          </a:p>
        </p:txBody>
      </p:sp>
      <p:sp>
        <p:nvSpPr>
          <p:cNvPr id="4" name="Slide Number Placeholder 3">
            <a:extLst>
              <a:ext uri="{FF2B5EF4-FFF2-40B4-BE49-F238E27FC236}">
                <a16:creationId xmlns:a16="http://schemas.microsoft.com/office/drawing/2014/main" id="{610E8947-48D0-1F0A-895D-283095F7E8BF}"/>
              </a:ext>
            </a:extLst>
          </p:cNvPr>
          <p:cNvSpPr>
            <a:spLocks noGrp="1"/>
          </p:cNvSpPr>
          <p:nvPr>
            <p:ph type="sldNum" sz="quarter" idx="5"/>
          </p:nvPr>
        </p:nvSpPr>
        <p:spPr/>
        <p:txBody>
          <a:bodyPr/>
          <a:lstStyle/>
          <a:p>
            <a:fld id="{2E7A21E6-16C9-4CC6-8ED3-1FFA41F55962}" type="slidenum">
              <a:rPr lang="en-US" smtClean="0"/>
              <a:t>22</a:t>
            </a:fld>
            <a:endParaRPr lang="en-US" dirty="0"/>
          </a:p>
        </p:txBody>
      </p:sp>
    </p:spTree>
    <p:extLst>
      <p:ext uri="{BB962C8B-B14F-4D97-AF65-F5344CB8AC3E}">
        <p14:creationId xmlns:p14="http://schemas.microsoft.com/office/powerpoint/2010/main" val="2689770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D864-150C-22D1-02BF-0AE1AA50F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64457-7779-DEEE-6347-F4C7ABFB5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FED5D-B21C-01A5-749C-95105AB7AAC5}"/>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Pickleball handle lengths not only affect a player’s reach but also where a </a:t>
            </a:r>
            <a:r>
              <a:rPr lang="en-US" sz="1200" b="0" i="0" u="sng" kern="1200" dirty="0">
                <a:solidFill>
                  <a:schemeClr val="tx1"/>
                </a:solidFill>
                <a:effectLst/>
                <a:latin typeface="+mn-lt"/>
                <a:ea typeface="+mn-ea"/>
                <a:cs typeface="+mn-cs"/>
                <a:hlinkClick r:id="rId3"/>
              </a:rPr>
              <a:t>sweet spot</a:t>
            </a:r>
            <a:r>
              <a:rPr lang="en-US" sz="1200" b="0" i="0" kern="1200" dirty="0">
                <a:solidFill>
                  <a:schemeClr val="tx1"/>
                </a:solidFill>
                <a:effectLst/>
                <a:latin typeface="+mn-lt"/>
                <a:ea typeface="+mn-ea"/>
                <a:cs typeface="+mn-cs"/>
              </a:rPr>
              <a:t> sits on the paddle.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Typically speaking, the longer the handle, the more reach a player has. However, a longer handle — typically 5.5 inches or longer — also moves the sweet spot higher up on a paddle face. Longer handles are typically ideal for players who prefer a two-handed backhand or who want to generate more power.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shorter pickleball handle — typically 4 inches to 4.75 inches — is usually associated with a greater, more centered sweet spot. As such, paddles with shorter handles typically allow players to minimize mishits. </a:t>
            </a:r>
          </a:p>
        </p:txBody>
      </p:sp>
      <p:sp>
        <p:nvSpPr>
          <p:cNvPr id="4" name="Slide Number Placeholder 3">
            <a:extLst>
              <a:ext uri="{FF2B5EF4-FFF2-40B4-BE49-F238E27FC236}">
                <a16:creationId xmlns:a16="http://schemas.microsoft.com/office/drawing/2014/main" id="{610E8947-48D0-1F0A-895D-283095F7E8BF}"/>
              </a:ext>
            </a:extLst>
          </p:cNvPr>
          <p:cNvSpPr>
            <a:spLocks noGrp="1"/>
          </p:cNvSpPr>
          <p:nvPr>
            <p:ph type="sldNum" sz="quarter" idx="5"/>
          </p:nvPr>
        </p:nvSpPr>
        <p:spPr/>
        <p:txBody>
          <a:bodyPr/>
          <a:lstStyle/>
          <a:p>
            <a:fld id="{2E7A21E6-16C9-4CC6-8ED3-1FFA41F55962}" type="slidenum">
              <a:rPr lang="en-US" smtClean="0"/>
              <a:t>23</a:t>
            </a:fld>
            <a:endParaRPr lang="en-US" dirty="0"/>
          </a:p>
        </p:txBody>
      </p:sp>
    </p:spTree>
    <p:extLst>
      <p:ext uri="{BB962C8B-B14F-4D97-AF65-F5344CB8AC3E}">
        <p14:creationId xmlns:p14="http://schemas.microsoft.com/office/powerpoint/2010/main" val="2484790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What makes a power paddle?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Power paddles provide more pop off the paddle to give players who prefer a powerful playstyle the pace of game they crave. Power paddles require less effort to provide pace, but they do often require more effort to make finesse shots.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Core thickness:</a:t>
            </a:r>
            <a:r>
              <a:rPr lang="en-US" sz="1200" b="0" i="0" kern="1200" dirty="0">
                <a:solidFill>
                  <a:schemeClr val="tx1"/>
                </a:solidFill>
                <a:effectLst/>
                <a:latin typeface="+mn-lt"/>
                <a:ea typeface="+mn-ea"/>
                <a:cs typeface="+mn-cs"/>
              </a:rPr>
              <a:t> Power paddles often have a thinner core, typically 13 mm or less, allowing for a stiffer surface that enhances the power behind each shot.</a:t>
            </a:r>
          </a:p>
          <a:p>
            <a:r>
              <a:rPr lang="en-US" sz="1200" b="1" i="0" kern="1200" dirty="0">
                <a:solidFill>
                  <a:schemeClr val="tx1"/>
                </a:solidFill>
                <a:effectLst/>
                <a:latin typeface="+mn-lt"/>
                <a:ea typeface="+mn-ea"/>
                <a:cs typeface="+mn-cs"/>
              </a:rPr>
              <a:t>Weight:</a:t>
            </a:r>
            <a:r>
              <a:rPr lang="en-US" sz="1200" b="0" i="0" kern="1200" dirty="0">
                <a:solidFill>
                  <a:schemeClr val="tx1"/>
                </a:solidFill>
                <a:effectLst/>
                <a:latin typeface="+mn-lt"/>
                <a:ea typeface="+mn-ea"/>
                <a:cs typeface="+mn-cs"/>
              </a:rPr>
              <a:t> A heavier paddle, around 7.5 oz or more, utilizes more mass to generate force, making it ideal for power hits. Players can also customize lighter paddles with lead tape to add mass.</a:t>
            </a:r>
          </a:p>
          <a:p>
            <a:r>
              <a:rPr lang="en-US" sz="1200" b="1" i="0" kern="1200" dirty="0">
                <a:solidFill>
                  <a:schemeClr val="tx1"/>
                </a:solidFill>
                <a:effectLst/>
                <a:latin typeface="+mn-lt"/>
                <a:ea typeface="+mn-ea"/>
                <a:cs typeface="+mn-cs"/>
              </a:rPr>
              <a:t>Paddle shape:</a:t>
            </a:r>
            <a:r>
              <a:rPr lang="en-US" sz="1200" b="0" i="0" kern="1200" dirty="0">
                <a:solidFill>
                  <a:schemeClr val="tx1"/>
                </a:solidFill>
                <a:effectLst/>
                <a:latin typeface="+mn-lt"/>
                <a:ea typeface="+mn-ea"/>
                <a:cs typeface="+mn-cs"/>
              </a:rPr>
              <a:t> Longer paddles offer more leverage, which can translate into more powerful swings.</a:t>
            </a:r>
          </a:p>
          <a:p>
            <a:r>
              <a:rPr lang="en-US" sz="1200" b="1" i="0" kern="1200" dirty="0">
                <a:solidFill>
                  <a:schemeClr val="tx1"/>
                </a:solidFill>
                <a:effectLst/>
                <a:latin typeface="+mn-lt"/>
                <a:ea typeface="+mn-ea"/>
                <a:cs typeface="+mn-cs"/>
              </a:rPr>
              <a:t>Paddle face: </a:t>
            </a:r>
            <a:r>
              <a:rPr lang="en-US" sz="1200" b="0" i="0" kern="1200" dirty="0">
                <a:solidFill>
                  <a:schemeClr val="tx1"/>
                </a:solidFill>
                <a:effectLst/>
                <a:latin typeface="+mn-lt"/>
                <a:ea typeface="+mn-ea"/>
                <a:cs typeface="+mn-cs"/>
              </a:rPr>
              <a:t>Fiberglass and carbon fiber are preferred materials for power paddles as they contribute to their ability to deliver forceful hits.</a:t>
            </a:r>
          </a:p>
          <a:p>
            <a:r>
              <a:rPr lang="en-US" sz="1200" b="1" i="0" kern="1200" dirty="0">
                <a:solidFill>
                  <a:schemeClr val="tx1"/>
                </a:solidFill>
                <a:effectLst/>
                <a:latin typeface="+mn-lt"/>
                <a:ea typeface="+mn-ea"/>
                <a:cs typeface="+mn-cs"/>
              </a:rPr>
              <a:t>Handle length</a:t>
            </a:r>
            <a:r>
              <a:rPr lang="en-US" sz="1200" b="0" i="0" kern="1200" dirty="0">
                <a:solidFill>
                  <a:schemeClr val="tx1"/>
                </a:solidFill>
                <a:effectLst/>
                <a:latin typeface="+mn-lt"/>
                <a:ea typeface="+mn-ea"/>
                <a:cs typeface="+mn-cs"/>
              </a:rPr>
              <a:t>: Longer handles shift the </a:t>
            </a:r>
            <a:r>
              <a:rPr lang="en-US" sz="1200" b="0" i="0" u="sng" kern="1200" dirty="0">
                <a:solidFill>
                  <a:schemeClr val="tx1"/>
                </a:solidFill>
                <a:effectLst/>
                <a:latin typeface="+mn-lt"/>
                <a:ea typeface="+mn-ea"/>
                <a:cs typeface="+mn-cs"/>
                <a:hlinkClick r:id="rId3"/>
              </a:rPr>
              <a:t>sweet spot</a:t>
            </a:r>
            <a:r>
              <a:rPr lang="en-US" sz="1200" b="0" i="0" kern="1200" dirty="0">
                <a:solidFill>
                  <a:schemeClr val="tx1"/>
                </a:solidFill>
                <a:effectLst/>
                <a:latin typeface="+mn-lt"/>
                <a:ea typeface="+mn-ea"/>
                <a:cs typeface="+mn-cs"/>
              </a:rPr>
              <a:t> further from your hand, providing more leverage and reach for powerful swings.</a:t>
            </a:r>
          </a:p>
          <a:p>
            <a:endParaRPr lang="en-US" dirty="0"/>
          </a:p>
          <a:p>
            <a:endParaRPr lang="en-US" dirty="0"/>
          </a:p>
          <a:p>
            <a:r>
              <a:rPr lang="en-US" dirty="0"/>
              <a:t>REFERENCE: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 Traits of a Power Pickleball Paddle</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4"/>
              </a:rPr>
              <a:t>https://www.selkirk.com/pages/selkirku/the-traits-of-a-power-pickleball-paddle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E7A21E6-16C9-4CC6-8ED3-1FFA41F55962}" type="slidenum">
              <a:rPr lang="en-US" smtClean="0"/>
              <a:t>24</a:t>
            </a:fld>
            <a:endParaRPr lang="en-US" dirty="0"/>
          </a:p>
        </p:txBody>
      </p:sp>
    </p:spTree>
    <p:extLst>
      <p:ext uri="{BB962C8B-B14F-4D97-AF65-F5344CB8AC3E}">
        <p14:creationId xmlns:p14="http://schemas.microsoft.com/office/powerpoint/2010/main" val="1040000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64030-58B0-5793-A7A3-E16CFA188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DF585-4A1A-EBFC-FA5F-21C334A34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ECA18-7009-53E2-1661-27942B13C3B1}"/>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What makes a control paddle?</a:t>
            </a:r>
          </a:p>
          <a:p>
            <a:r>
              <a:rPr lang="en-US" sz="1200" b="0" i="0"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Control paddles</a:t>
            </a:r>
            <a:r>
              <a:rPr lang="en-US" sz="1200" b="0" i="0" u="non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are often thicker with a wider sweet spot to help players take pace off the ball. This allows control players to make precise shots, but they will have to use more force to execute put away shots.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Core thickness:</a:t>
            </a:r>
            <a:r>
              <a:rPr lang="en-US" sz="1200" b="0" i="0" kern="1200" dirty="0">
                <a:solidFill>
                  <a:schemeClr val="tx1"/>
                </a:solidFill>
                <a:effectLst/>
                <a:latin typeface="+mn-lt"/>
                <a:ea typeface="+mn-ea"/>
                <a:cs typeface="+mn-cs"/>
              </a:rPr>
              <a:t> Control paddles feature a thicker core, around 16 mm or more, which absorbs more of the ball's energy, facilitating precise shots.</a:t>
            </a:r>
          </a:p>
          <a:p>
            <a:r>
              <a:rPr lang="en-US" sz="1200" b="1" i="0" kern="1200" dirty="0">
                <a:solidFill>
                  <a:schemeClr val="tx1"/>
                </a:solidFill>
                <a:effectLst/>
                <a:latin typeface="+mn-lt"/>
                <a:ea typeface="+mn-ea"/>
                <a:cs typeface="+mn-cs"/>
              </a:rPr>
              <a:t>Weight:</a:t>
            </a:r>
            <a:r>
              <a:rPr lang="en-US" sz="1200" b="0" i="0" kern="1200" dirty="0">
                <a:solidFill>
                  <a:schemeClr val="tx1"/>
                </a:solidFill>
                <a:effectLst/>
                <a:latin typeface="+mn-lt"/>
                <a:ea typeface="+mn-ea"/>
                <a:cs typeface="+mn-cs"/>
              </a:rPr>
              <a:t> Lighter paddles, approximately 7.3 oz or less, offer greater maneuverability, making them perfect for players focusing on control.</a:t>
            </a:r>
          </a:p>
          <a:p>
            <a:r>
              <a:rPr lang="en-US" sz="1200" b="1" i="0" kern="1200" dirty="0">
                <a:solidFill>
                  <a:schemeClr val="tx1"/>
                </a:solidFill>
                <a:effectLst/>
                <a:latin typeface="+mn-lt"/>
                <a:ea typeface="+mn-ea"/>
                <a:cs typeface="+mn-cs"/>
              </a:rPr>
              <a:t>Paddle shape:</a:t>
            </a:r>
            <a:r>
              <a:rPr lang="en-US" sz="1200" b="0" i="0" kern="1200" dirty="0">
                <a:solidFill>
                  <a:schemeClr val="tx1"/>
                </a:solidFill>
                <a:effectLst/>
                <a:latin typeface="+mn-lt"/>
                <a:ea typeface="+mn-ea"/>
                <a:cs typeface="+mn-cs"/>
              </a:rPr>
              <a:t> Shorter and wider paddles provide a larger sweet spot, enhancing the ability to control the ball.</a:t>
            </a:r>
          </a:p>
          <a:p>
            <a:r>
              <a:rPr lang="en-US" sz="1200" b="1" i="0" kern="1200" dirty="0">
                <a:solidFill>
                  <a:schemeClr val="tx1"/>
                </a:solidFill>
                <a:effectLst/>
                <a:latin typeface="+mn-lt"/>
                <a:ea typeface="+mn-ea"/>
                <a:cs typeface="+mn-cs"/>
              </a:rPr>
              <a:t>Paddle face:</a:t>
            </a:r>
            <a:r>
              <a:rPr lang="en-US" sz="1200" b="0" i="0" kern="1200" dirty="0">
                <a:solidFill>
                  <a:schemeClr val="tx1"/>
                </a:solidFill>
                <a:effectLst/>
                <a:latin typeface="+mn-lt"/>
                <a:ea typeface="+mn-ea"/>
                <a:cs typeface="+mn-cs"/>
              </a:rPr>
              <a:t> Materials like carbon fiber and graphite are optimal for control paddles as they help absorb the ball's energy, allowing for more precise shot placement.</a:t>
            </a:r>
          </a:p>
          <a:p>
            <a:r>
              <a:rPr lang="en-US" sz="1200" b="1" i="0" kern="1200" dirty="0">
                <a:solidFill>
                  <a:schemeClr val="tx1"/>
                </a:solidFill>
                <a:effectLst/>
                <a:latin typeface="+mn-lt"/>
                <a:ea typeface="+mn-ea"/>
                <a:cs typeface="+mn-cs"/>
              </a:rPr>
              <a:t>Handle length:</a:t>
            </a:r>
            <a:r>
              <a:rPr lang="en-US" sz="1200" b="0" i="0" kern="1200" dirty="0">
                <a:solidFill>
                  <a:schemeClr val="tx1"/>
                </a:solidFill>
                <a:effectLst/>
                <a:latin typeface="+mn-lt"/>
                <a:ea typeface="+mn-ea"/>
                <a:cs typeface="+mn-cs"/>
              </a:rPr>
              <a:t> Shorter handles make the paddle easier to maneuver, keeping the sweet spot closer to your hand for better control over shots.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REFERENCE:</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What Makes A Control Paddle?</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4"/>
              </a:rPr>
              <a:t>https://www.selkirk.com/pages/selkirku/what-makes-a-control-paddle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1C45361-A79B-847F-BE6C-B28A44A6908C}"/>
              </a:ext>
            </a:extLst>
          </p:cNvPr>
          <p:cNvSpPr>
            <a:spLocks noGrp="1"/>
          </p:cNvSpPr>
          <p:nvPr>
            <p:ph type="sldNum" sz="quarter" idx="5"/>
          </p:nvPr>
        </p:nvSpPr>
        <p:spPr/>
        <p:txBody>
          <a:bodyPr/>
          <a:lstStyle/>
          <a:p>
            <a:fld id="{2E7A21E6-16C9-4CC6-8ED3-1FFA41F55962}" type="slidenum">
              <a:rPr lang="en-US" smtClean="0"/>
              <a:t>25</a:t>
            </a:fld>
            <a:endParaRPr lang="en-US" dirty="0"/>
          </a:p>
        </p:txBody>
      </p:sp>
    </p:spTree>
    <p:extLst>
      <p:ext uri="{BB962C8B-B14F-4D97-AF65-F5344CB8AC3E}">
        <p14:creationId xmlns:p14="http://schemas.microsoft.com/office/powerpoint/2010/main" val="3956870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64030-58B0-5793-A7A3-E16CFA188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DF585-4A1A-EBFC-FA5F-21C334A34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ECA18-7009-53E2-1661-27942B13C3B1}"/>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Hybrid players are versatile, often adapting their play style to the dynamics of each game. They balance between power and precision, making them unpredictable and flexible competitors.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Characteristics of a hybrid paddle</a:t>
            </a:r>
          </a:p>
          <a:p>
            <a:r>
              <a:rPr lang="en-US" sz="1200" b="0" i="0" kern="1200" dirty="0">
                <a:solidFill>
                  <a:schemeClr val="tx1"/>
                </a:solidFill>
                <a:effectLst/>
                <a:latin typeface="+mn-lt"/>
                <a:ea typeface="+mn-ea"/>
                <a:cs typeface="+mn-cs"/>
              </a:rPr>
              <a:t>Hybrid paddles incorporate a balanced approach, featuring intermediate specs from both power and control designs.</a:t>
            </a:r>
          </a:p>
          <a:p>
            <a:r>
              <a:rPr lang="en-US" sz="1200" b="0" i="0" kern="1200" dirty="0">
                <a:solidFill>
                  <a:schemeClr val="tx1"/>
                </a:solidFill>
                <a:effectLst/>
                <a:latin typeface="+mn-lt"/>
                <a:ea typeface="+mn-ea"/>
                <a:cs typeface="+mn-cs"/>
              </a:rPr>
              <a:t>They typically have a core thickness that provides a moderate level of energy absorption and power delivery, medium weight, and an average paddle shape that facilitates a decent sweet spot while allowing for extended reach. Although these paddles offer a nice middle ground, they typically do not rank the highest in either category of power or control.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Core thickness: </a:t>
            </a:r>
            <a:r>
              <a:rPr lang="en-US" sz="1200" b="0" i="0" kern="1200" dirty="0">
                <a:solidFill>
                  <a:schemeClr val="tx1"/>
                </a:solidFill>
                <a:effectLst/>
                <a:latin typeface="+mn-lt"/>
                <a:ea typeface="+mn-ea"/>
                <a:cs typeface="+mn-cs"/>
              </a:rPr>
              <a:t>Neither too thick nor too thin, hybrid paddles typically measure around 14-15 mm in core thickness. This helps absorb energy off opponents’ fast shots but allows players to generate power. </a:t>
            </a:r>
          </a:p>
          <a:p>
            <a:r>
              <a:rPr lang="en-US" sz="1200" b="1" i="0" kern="1200" dirty="0">
                <a:solidFill>
                  <a:schemeClr val="tx1"/>
                </a:solidFill>
                <a:effectLst/>
                <a:latin typeface="+mn-lt"/>
                <a:ea typeface="+mn-ea"/>
                <a:cs typeface="+mn-cs"/>
              </a:rPr>
              <a:t>Weight: </a:t>
            </a:r>
            <a:r>
              <a:rPr lang="en-US" sz="1200" b="0" i="0" kern="1200" dirty="0">
                <a:solidFill>
                  <a:schemeClr val="tx1"/>
                </a:solidFill>
                <a:effectLst/>
                <a:latin typeface="+mn-lt"/>
                <a:ea typeface="+mn-ea"/>
                <a:cs typeface="+mn-cs"/>
              </a:rPr>
              <a:t>Hybrid pickleball paddles often fall in the midweight category, usually around 7.4 ounces. This weight allows for more force on shots, but still enough maneuverability to execute precise placement. </a:t>
            </a:r>
          </a:p>
          <a:p>
            <a:r>
              <a:rPr lang="en-US" sz="1200" b="1" i="0" kern="1200" dirty="0">
                <a:solidFill>
                  <a:schemeClr val="tx1"/>
                </a:solidFill>
                <a:effectLst/>
                <a:latin typeface="+mn-lt"/>
                <a:ea typeface="+mn-ea"/>
                <a:cs typeface="+mn-cs"/>
              </a:rPr>
              <a:t>Paddle shape: </a:t>
            </a:r>
            <a:r>
              <a:rPr lang="en-US" sz="1200" b="0" i="0" kern="1200" dirty="0">
                <a:solidFill>
                  <a:schemeClr val="tx1"/>
                </a:solidFill>
                <a:effectLst/>
                <a:latin typeface="+mn-lt"/>
                <a:ea typeface="+mn-ea"/>
                <a:cs typeface="+mn-cs"/>
              </a:rPr>
              <a:t>The shape of hybrid paddles varies, but generally speaking, they offer a mix of paddle face shape and handle length. For example, they may offer a shorter, wider paddle face (designed for control) and a longer handle (designed for power). Or, they may feature the reverse — an elongated paddle face with a shorter handle. </a:t>
            </a:r>
          </a:p>
          <a:p>
            <a:r>
              <a:rPr lang="en-US" sz="1200" b="1" i="0" kern="1200" dirty="0">
                <a:solidFill>
                  <a:schemeClr val="tx1"/>
                </a:solidFill>
                <a:effectLst/>
                <a:latin typeface="+mn-lt"/>
                <a:ea typeface="+mn-ea"/>
                <a:cs typeface="+mn-cs"/>
              </a:rPr>
              <a:t>Paddle face: </a:t>
            </a:r>
            <a:r>
              <a:rPr lang="en-US" sz="1200" b="0" i="0" kern="1200" dirty="0">
                <a:solidFill>
                  <a:schemeClr val="tx1"/>
                </a:solidFill>
                <a:effectLst/>
                <a:latin typeface="+mn-lt"/>
                <a:ea typeface="+mn-ea"/>
                <a:cs typeface="+mn-cs"/>
              </a:rPr>
              <a:t>Hybrid paddles often combine several materials to create a surface that is neutral. Common materials in hybrid paddles include carbon fiber, fiberglass, and graphite. </a:t>
            </a:r>
          </a:p>
          <a:p>
            <a:r>
              <a:rPr lang="en-US" sz="1200" b="1" i="0" kern="1200" dirty="0">
                <a:solidFill>
                  <a:schemeClr val="tx1"/>
                </a:solidFill>
                <a:effectLst/>
                <a:latin typeface="+mn-lt"/>
                <a:ea typeface="+mn-ea"/>
                <a:cs typeface="+mn-cs"/>
              </a:rPr>
              <a:t>Handle length: </a:t>
            </a:r>
            <a:r>
              <a:rPr lang="en-US" sz="1200" b="0" i="0" kern="1200" dirty="0">
                <a:solidFill>
                  <a:schemeClr val="tx1"/>
                </a:solidFill>
                <a:effectLst/>
                <a:latin typeface="+mn-lt"/>
                <a:ea typeface="+mn-ea"/>
                <a:cs typeface="+mn-cs"/>
              </a:rPr>
              <a:t>Handle length varies on hybrid paddles and is typically left to the user’s discretion. A longer handle is advisable for players who prefer to execute two-handed backhands, while a shorter handle is better suited for players who like the extra maneuverability.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REFERENCE:</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What makes a hybrid pickleball paddle?</a:t>
            </a:r>
          </a:p>
          <a:p>
            <a:r>
              <a:rPr lang="en-US" sz="1200" b="0" i="0" kern="1200" dirty="0">
                <a:solidFill>
                  <a:schemeClr val="tx1"/>
                </a:solidFill>
                <a:effectLst/>
                <a:latin typeface="+mn-lt"/>
                <a:ea typeface="+mn-ea"/>
                <a:cs typeface="+mn-cs"/>
              </a:rPr>
              <a:t>https://www.selkirk.com/blogs/paddles-and-product-education/what-makes-a-hybrid-pickleball-paddle</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What to look for in hybrid pickleball paddles</a:t>
            </a:r>
          </a:p>
          <a:p>
            <a:r>
              <a:rPr lang="en-US" sz="1200" b="0" i="0" kern="1200" dirty="0">
                <a:solidFill>
                  <a:schemeClr val="tx1"/>
                </a:solidFill>
                <a:effectLst/>
                <a:latin typeface="+mn-lt"/>
                <a:ea typeface="+mn-ea"/>
                <a:cs typeface="+mn-cs"/>
              </a:rPr>
              <a:t>https://www.selkirk.com/blogs/paddles-and-product-education/what-to-look-for-in-hybrid-pickleball-paddles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1C45361-A79B-847F-BE6C-B28A44A6908C}"/>
              </a:ext>
            </a:extLst>
          </p:cNvPr>
          <p:cNvSpPr>
            <a:spLocks noGrp="1"/>
          </p:cNvSpPr>
          <p:nvPr>
            <p:ph type="sldNum" sz="quarter" idx="5"/>
          </p:nvPr>
        </p:nvSpPr>
        <p:spPr/>
        <p:txBody>
          <a:bodyPr/>
          <a:lstStyle/>
          <a:p>
            <a:fld id="{2E7A21E6-16C9-4CC6-8ED3-1FFA41F55962}" type="slidenum">
              <a:rPr lang="en-US" smtClean="0"/>
              <a:t>26</a:t>
            </a:fld>
            <a:endParaRPr lang="en-US" dirty="0"/>
          </a:p>
        </p:txBody>
      </p:sp>
    </p:spTree>
    <p:extLst>
      <p:ext uri="{BB962C8B-B14F-4D97-AF65-F5344CB8AC3E}">
        <p14:creationId xmlns:p14="http://schemas.microsoft.com/office/powerpoint/2010/main" val="145609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85529-6CAA-6BB5-4459-C4E592AA9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4F432-458B-520A-6ED9-709C42BBB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AC484-FF03-FD0D-8FCC-561F18C88AA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good paddle is an investment.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enjoy the game, but will not play that often. A starter set like the SLK Prime Bundle available at Costco is an excellent choice at $69.99.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play more, you would like your paddle to aide you on your journey, so opting for the less expensive option may not be the best choice for your pickleball game over time, especially if you end up out growing the paddle in short order, and need to buy a better replacement.</a:t>
            </a:r>
          </a:p>
          <a:p>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As a Loose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Just getting started: One of the bundles will serve this segment best - SLK Prime Bundle available at Cosco - $69.99 -or- SLK Reflex Pickleball Bundle - $90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Plays infrequently: SLK Atlas, Latitude, EVO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Plays once a week/Beginner: EVO to Halo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Plays 2 to 3 times a week/Intermediate: SLK Halo to Selkirk AMPED Pro Air</a:t>
            </a:r>
          </a:p>
          <a:p>
            <a:r>
              <a:rPr lang="en-US" sz="1200" kern="1200" dirty="0">
                <a:solidFill>
                  <a:schemeClr val="tx1"/>
                </a:solidFill>
                <a:effectLst/>
                <a:latin typeface="+mn-lt"/>
                <a:ea typeface="+mn-ea"/>
                <a:cs typeface="+mn-cs"/>
              </a:rPr>
              <a:t>3 or more times a week/Advanced – SLK ERA, Selkirk Vanguard Pro or Control, LUXX…</a:t>
            </a:r>
          </a:p>
          <a:p>
            <a:endParaRPr lang="en-US" dirty="0"/>
          </a:p>
        </p:txBody>
      </p:sp>
      <p:sp>
        <p:nvSpPr>
          <p:cNvPr id="4" name="Slide Number Placeholder 3">
            <a:extLst>
              <a:ext uri="{FF2B5EF4-FFF2-40B4-BE49-F238E27FC236}">
                <a16:creationId xmlns:a16="http://schemas.microsoft.com/office/drawing/2014/main" id="{D86041D3-A24C-070B-7C9A-7233A2F04E87}"/>
              </a:ext>
            </a:extLst>
          </p:cNvPr>
          <p:cNvSpPr>
            <a:spLocks noGrp="1"/>
          </p:cNvSpPr>
          <p:nvPr>
            <p:ph type="sldNum" sz="quarter" idx="5"/>
          </p:nvPr>
        </p:nvSpPr>
        <p:spPr/>
        <p:txBody>
          <a:bodyPr/>
          <a:lstStyle/>
          <a:p>
            <a:fld id="{2E7A21E6-16C9-4CC6-8ED3-1FFA41F55962}" type="slidenum">
              <a:rPr lang="en-US" smtClean="0"/>
              <a:t>27</a:t>
            </a:fld>
            <a:endParaRPr lang="en-US" dirty="0"/>
          </a:p>
        </p:txBody>
      </p:sp>
    </p:spTree>
    <p:extLst>
      <p:ext uri="{BB962C8B-B14F-4D97-AF65-F5344CB8AC3E}">
        <p14:creationId xmlns:p14="http://schemas.microsoft.com/office/powerpoint/2010/main" val="2793707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Like any sport, there are costs. Pickleball’s costs are very comparable to the costs of other sports.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one sport that the equipment that the top pros use, is not out of the realm of many recreational player’s budgets.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here is the question people ask all the time: </a:t>
            </a:r>
            <a:r>
              <a:rPr lang="en-US" sz="1200" b="1" kern="1200" dirty="0">
                <a:solidFill>
                  <a:srgbClr val="C00000"/>
                </a:solidFill>
                <a:effectLst/>
                <a:latin typeface="+mn-lt"/>
                <a:ea typeface="+mn-ea"/>
                <a:cs typeface="+mn-cs"/>
              </a:rPr>
              <a:t>How long does a pickleball paddle last?</a:t>
            </a:r>
          </a:p>
          <a:p>
            <a:endParaRPr lang="en-US" sz="1200" kern="1200" dirty="0">
              <a:solidFill>
                <a:schemeClr val="tx1"/>
              </a:solidFill>
              <a:effectLst/>
              <a:latin typeface="+mn-lt"/>
              <a:ea typeface="+mn-ea"/>
              <a:cs typeface="+mn-cs"/>
            </a:endParaRPr>
          </a:p>
          <a:p>
            <a:r>
              <a:rPr lang="en-US" dirty="0"/>
              <a:t>How long a pickleball paddle lasts depends on a few factors:</a:t>
            </a:r>
          </a:p>
          <a:p>
            <a:r>
              <a:rPr lang="en-US" b="1" u="sng" dirty="0"/>
              <a:t>General Lifespan</a:t>
            </a:r>
          </a:p>
          <a:p>
            <a:pPr marL="628650" lvl="1" indent="-171450">
              <a:buFont typeface="Arial" panose="020B0604020202020204" pitchFamily="34" charset="0"/>
              <a:buChar char="•"/>
            </a:pPr>
            <a:r>
              <a:rPr lang="en-US" b="1" dirty="0"/>
              <a:t>Frequent/recreational players (2–3 times a week):</a:t>
            </a:r>
            <a:r>
              <a:rPr lang="en-US" dirty="0"/>
              <a:t> about </a:t>
            </a:r>
            <a:r>
              <a:rPr lang="en-US" b="1" dirty="0"/>
              <a:t>1–2 years</a:t>
            </a:r>
            <a:r>
              <a:rPr lang="en-US" dirty="0"/>
              <a:t>.</a:t>
            </a:r>
          </a:p>
          <a:p>
            <a:pPr marL="628650" lvl="1" indent="-171450">
              <a:buFont typeface="Arial" panose="020B0604020202020204" pitchFamily="34" charset="0"/>
              <a:buChar char="•"/>
            </a:pPr>
            <a:r>
              <a:rPr lang="en-US" b="1" dirty="0"/>
              <a:t>Casual players (once a week or less):</a:t>
            </a:r>
            <a:r>
              <a:rPr lang="en-US" dirty="0"/>
              <a:t> can last </a:t>
            </a:r>
            <a:r>
              <a:rPr lang="en-US" b="1" dirty="0"/>
              <a:t>2–5 years</a:t>
            </a:r>
            <a:r>
              <a:rPr lang="en-US" dirty="0"/>
              <a:t>.</a:t>
            </a:r>
          </a:p>
          <a:p>
            <a:pPr marL="628650" lvl="1" indent="-171450">
              <a:buFont typeface="Arial" panose="020B0604020202020204" pitchFamily="34" charset="0"/>
              <a:buChar char="•"/>
            </a:pPr>
            <a:r>
              <a:rPr lang="en-US" b="1" dirty="0"/>
              <a:t>Competitive/tournament players:</a:t>
            </a:r>
            <a:r>
              <a:rPr lang="en-US" dirty="0"/>
              <a:t> often replace every </a:t>
            </a:r>
            <a:r>
              <a:rPr lang="en-US" b="1" dirty="0"/>
              <a:t>6 months to 1 year</a:t>
            </a:r>
            <a:r>
              <a:rPr lang="en-US" dirty="0"/>
              <a:t>, since performance drops matter more.</a:t>
            </a:r>
          </a:p>
          <a:p>
            <a:pPr marL="628650" lvl="1" indent="-171450">
              <a:buFont typeface="Arial" panose="020B0604020202020204" pitchFamily="34" charset="0"/>
              <a:buChar char="•"/>
            </a:pPr>
            <a:endParaRPr lang="en-US" dirty="0"/>
          </a:p>
          <a:p>
            <a:r>
              <a:rPr lang="en-US" b="1" u="sng" dirty="0"/>
              <a:t>Factors That Affect Durability</a:t>
            </a:r>
          </a:p>
          <a:p>
            <a:r>
              <a:rPr lang="en-US" b="1" dirty="0"/>
              <a:t>    1. Core material</a:t>
            </a:r>
            <a:endParaRPr lang="en-US" dirty="0"/>
          </a:p>
          <a:p>
            <a:pPr marL="628650" lvl="1" indent="-171450">
              <a:buFont typeface="Arial" panose="020B0604020202020204" pitchFamily="34" charset="0"/>
              <a:buChar char="•"/>
            </a:pPr>
            <a:r>
              <a:rPr lang="en-US" b="1" dirty="0"/>
              <a:t>Polymer cores</a:t>
            </a:r>
            <a:r>
              <a:rPr lang="en-US" dirty="0"/>
              <a:t> (most common) last the longest.</a:t>
            </a:r>
          </a:p>
          <a:p>
            <a:pPr marL="628650" lvl="1" indent="-171450">
              <a:buFont typeface="Arial" panose="020B0604020202020204" pitchFamily="34" charset="0"/>
              <a:buChar char="•"/>
            </a:pPr>
            <a:r>
              <a:rPr lang="en-US" b="1" dirty="0"/>
              <a:t>Nomex or aluminum cores</a:t>
            </a:r>
            <a:r>
              <a:rPr lang="en-US" dirty="0"/>
              <a:t> may wear down faster.</a:t>
            </a:r>
          </a:p>
          <a:p>
            <a:r>
              <a:rPr lang="en-US" b="1" dirty="0"/>
              <a:t>    2. Face material</a:t>
            </a:r>
            <a:endParaRPr lang="en-US" dirty="0"/>
          </a:p>
          <a:p>
            <a:pPr marL="628650" lvl="1" indent="-171450">
              <a:buFont typeface="Arial" panose="020B0604020202020204" pitchFamily="34" charset="0"/>
              <a:buChar char="•"/>
            </a:pPr>
            <a:r>
              <a:rPr lang="en-US" b="1" dirty="0"/>
              <a:t>Carbon fiber</a:t>
            </a:r>
            <a:r>
              <a:rPr lang="en-US" dirty="0"/>
              <a:t> holds up longer than </a:t>
            </a:r>
            <a:r>
              <a:rPr lang="en-US" b="1" dirty="0"/>
              <a:t>fiberglass</a:t>
            </a:r>
            <a:r>
              <a:rPr lang="en-US" dirty="0"/>
              <a:t>.</a:t>
            </a:r>
          </a:p>
          <a:p>
            <a:pPr marL="628650" lvl="1" indent="-171450">
              <a:buFont typeface="Arial" panose="020B0604020202020204" pitchFamily="34" charset="0"/>
              <a:buChar char="•"/>
            </a:pPr>
            <a:r>
              <a:rPr lang="en-US" b="1" dirty="0"/>
              <a:t>Graphite</a:t>
            </a:r>
            <a:r>
              <a:rPr lang="en-US" dirty="0"/>
              <a:t> is lightweight but may show wear sooner.</a:t>
            </a:r>
          </a:p>
          <a:p>
            <a:r>
              <a:rPr lang="en-US" b="1" dirty="0"/>
              <a:t>    3. Playing style</a:t>
            </a:r>
            <a:endParaRPr lang="en-US" dirty="0"/>
          </a:p>
          <a:p>
            <a:pPr marL="628650" lvl="1" indent="-171450">
              <a:buFont typeface="Arial" panose="020B0604020202020204" pitchFamily="34" charset="0"/>
              <a:buChar char="•"/>
            </a:pPr>
            <a:r>
              <a:rPr lang="en-US" dirty="0"/>
              <a:t>Power hitters stress the paddle more than soft/control players.</a:t>
            </a:r>
          </a:p>
          <a:p>
            <a:r>
              <a:rPr lang="en-US" b="1" dirty="0"/>
              <a:t>    4. Conditions</a:t>
            </a:r>
            <a:endParaRPr lang="en-US" dirty="0"/>
          </a:p>
          <a:p>
            <a:pPr marL="628650" lvl="1" indent="-171450">
              <a:buFont typeface="Arial" panose="020B0604020202020204" pitchFamily="34" charset="0"/>
              <a:buChar char="•"/>
            </a:pPr>
            <a:r>
              <a:rPr lang="en-US" dirty="0"/>
              <a:t>Exposure to heat, cold, or moisture can shorten life.</a:t>
            </a:r>
          </a:p>
          <a:p>
            <a:pPr marL="628650" lvl="1" indent="-171450">
              <a:buFont typeface="Arial" panose="020B0604020202020204" pitchFamily="34" charset="0"/>
              <a:buChar char="•"/>
            </a:pPr>
            <a:r>
              <a:rPr lang="en-US" dirty="0"/>
              <a:t>Outdoor play wears paddles faster than indoor.</a:t>
            </a:r>
          </a:p>
          <a:p>
            <a:endParaRPr lang="en-US" b="1" dirty="0"/>
          </a:p>
          <a:p>
            <a:r>
              <a:rPr lang="en-US" b="1" u="sng" dirty="0"/>
              <a:t>Signs It’s Time to Replace</a:t>
            </a:r>
          </a:p>
          <a:p>
            <a:pPr marL="628650" lvl="1" indent="-171450">
              <a:buFont typeface="Arial" panose="020B0604020202020204" pitchFamily="34" charset="0"/>
              <a:buChar char="•"/>
            </a:pPr>
            <a:r>
              <a:rPr lang="en-US" dirty="0"/>
              <a:t>Dead spots where the ball doesn’t bounce well.</a:t>
            </a:r>
          </a:p>
          <a:p>
            <a:pPr marL="628650" lvl="1" indent="-171450">
              <a:buFont typeface="Arial" panose="020B0604020202020204" pitchFamily="34" charset="0"/>
              <a:buChar char="•"/>
            </a:pPr>
            <a:r>
              <a:rPr lang="en-US" dirty="0"/>
              <a:t>Loss of “pop” or power compared to when new.</a:t>
            </a:r>
          </a:p>
          <a:p>
            <a:pPr marL="628650" lvl="1" indent="-171450">
              <a:buFont typeface="Arial" panose="020B0604020202020204" pitchFamily="34" charset="0"/>
              <a:buChar char="•"/>
            </a:pPr>
            <a:r>
              <a:rPr lang="en-US" dirty="0"/>
              <a:t>Face surface worn smooth (less spin control).</a:t>
            </a:r>
          </a:p>
          <a:p>
            <a:pPr marL="628650" lvl="1" indent="-171450">
              <a:buFont typeface="Arial" panose="020B0604020202020204" pitchFamily="34" charset="0"/>
              <a:buChar char="•"/>
            </a:pPr>
            <a:r>
              <a:rPr lang="en-US" dirty="0"/>
              <a:t>Edge guard or core damage.</a:t>
            </a:r>
          </a:p>
          <a:p>
            <a:endParaRPr lang="en-US" dirty="0"/>
          </a:p>
          <a:p>
            <a:r>
              <a:rPr lang="en-US" dirty="0"/>
              <a:t>A good rule of thumb: if you play regularly and notice your paddle feels “flat” or inconsistent, it’s probably time for a new one—even if it looks fine.</a:t>
            </a:r>
          </a:p>
          <a:p>
            <a:endParaRPr lang="en-US" dirty="0"/>
          </a:p>
        </p:txBody>
      </p:sp>
      <p:sp>
        <p:nvSpPr>
          <p:cNvPr id="4" name="Slide Number Placeholder 3"/>
          <p:cNvSpPr>
            <a:spLocks noGrp="1"/>
          </p:cNvSpPr>
          <p:nvPr>
            <p:ph type="sldNum" sz="quarter" idx="5"/>
          </p:nvPr>
        </p:nvSpPr>
        <p:spPr/>
        <p:txBody>
          <a:bodyPr/>
          <a:lstStyle/>
          <a:p>
            <a:fld id="{2E7A21E6-16C9-4CC6-8ED3-1FFA41F55962}" type="slidenum">
              <a:rPr lang="en-US" smtClean="0"/>
              <a:t>28</a:t>
            </a:fld>
            <a:endParaRPr lang="en-US" dirty="0"/>
          </a:p>
        </p:txBody>
      </p:sp>
    </p:spTree>
    <p:extLst>
      <p:ext uri="{BB962C8B-B14F-4D97-AF65-F5344CB8AC3E}">
        <p14:creationId xmlns:p14="http://schemas.microsoft.com/office/powerpoint/2010/main" val="4202216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REFERENCE: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How to demo a pickleball paddle before buying</a:t>
            </a:r>
          </a:p>
          <a:p>
            <a:r>
              <a:rPr lang="en-US" dirty="0"/>
              <a:t>https://www.selkirk.com/blogs/paddles-and-product-education/how-to-demo-a-pickleball-paddle-before-buying</a:t>
            </a:r>
          </a:p>
        </p:txBody>
      </p:sp>
      <p:sp>
        <p:nvSpPr>
          <p:cNvPr id="4" name="Slide Number Placeholder 3"/>
          <p:cNvSpPr>
            <a:spLocks noGrp="1"/>
          </p:cNvSpPr>
          <p:nvPr>
            <p:ph type="sldNum" sz="quarter" idx="5"/>
          </p:nvPr>
        </p:nvSpPr>
        <p:spPr/>
        <p:txBody>
          <a:bodyPr/>
          <a:lstStyle/>
          <a:p>
            <a:fld id="{2E7A21E6-16C9-4CC6-8ED3-1FFA41F55962}" type="slidenum">
              <a:rPr lang="en-US" smtClean="0"/>
              <a:t>29</a:t>
            </a:fld>
            <a:endParaRPr lang="en-US" dirty="0"/>
          </a:p>
        </p:txBody>
      </p:sp>
    </p:spTree>
    <p:extLst>
      <p:ext uri="{BB962C8B-B14F-4D97-AF65-F5344CB8AC3E}">
        <p14:creationId xmlns:p14="http://schemas.microsoft.com/office/powerpoint/2010/main" val="4190111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Segoe UI Black" panose="020B0A02040204020203" pitchFamily="34" charset="0"/>
                <a:ea typeface="Segoe UI Black" panose="020B0A02040204020203" pitchFamily="34" charset="0"/>
              </a:rPr>
              <a:t>Clinic I – </a:t>
            </a:r>
            <a:r>
              <a:rPr lang="en-US" sz="1200" b="1" dirty="0">
                <a:solidFill>
                  <a:schemeClr val="bg1"/>
                </a:solidFill>
                <a:latin typeface="Segoe UI Black" panose="020B0A02040204020203" pitchFamily="34" charset="0"/>
                <a:ea typeface="Segoe UI Black" panose="020B0A02040204020203" pitchFamily="34" charset="0"/>
              </a:rPr>
              <a:t>Getting Started Playing Pickleball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Segoe UI Black" panose="020B0A02040204020203" pitchFamily="34" charset="0"/>
                <a:ea typeface="Segoe UI Black" panose="020B0A02040204020203" pitchFamily="34" charset="0"/>
              </a:rPr>
              <a:t>Paddle Clinic II - </a:t>
            </a:r>
            <a:r>
              <a:rPr lang="en-US" sz="1200" b="1" dirty="0">
                <a:solidFill>
                  <a:schemeClr val="bg1"/>
                </a:solidFill>
                <a:latin typeface="Segoe UI" panose="020B0502040204020203" pitchFamily="34" charset="0"/>
                <a:cs typeface="Segoe UI" panose="020B0502040204020203" pitchFamily="34" charset="0"/>
              </a:rPr>
              <a:t>Paddle Selection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Segoe UI Black" panose="020B0A02040204020203" pitchFamily="34" charset="0"/>
                <a:ea typeface="Segoe UI Black" panose="020B0A02040204020203" pitchFamily="34" charset="0"/>
              </a:rPr>
              <a:t>Paddle Clinic III - </a:t>
            </a:r>
            <a:r>
              <a:rPr lang="en-US" sz="1200" b="1" kern="1200" dirty="0">
                <a:solidFill>
                  <a:schemeClr val="tx1"/>
                </a:solidFill>
                <a:effectLst/>
                <a:latin typeface="+mn-lt"/>
                <a:ea typeface="+mn-ea"/>
                <a:cs typeface="+mn-cs"/>
              </a:rPr>
              <a:t>Paddle Personalization</a:t>
            </a:r>
            <a:endParaRPr lang="en-US" sz="1200" b="1" dirty="0">
              <a:solidFill>
                <a:schemeClr val="bg1"/>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Segoe UI Black" panose="020B0A02040204020203" pitchFamily="34" charset="0"/>
              <a:ea typeface="Segoe UI Black" panose="020B0A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Segoe UI Black" panose="020B0A02040204020203" pitchFamily="34" charset="0"/>
                <a:ea typeface="Segoe UI Black" panose="020B0A02040204020203" pitchFamily="34" charset="0"/>
              </a:rPr>
              <a:t>This clinic will focus on the various components and features of today’s pickleball paddles. We will be using Selkirk-brand paddles for our examples, but the concepts are applicable to most major paddle brands.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Segoe UI Black" panose="020B0A02040204020203" pitchFamily="34" charset="0"/>
              <a:ea typeface="Segoe UI Black" panose="020B0A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Segoe UI Black" panose="020B0A02040204020203" pitchFamily="34" charset="0"/>
                <a:ea typeface="Segoe UI Black" panose="020B0A02040204020203" pitchFamily="34" charset="0"/>
              </a:rPr>
              <a:t>Much of the information contained in this clinic can be found on Selkirk.com, </a:t>
            </a:r>
            <a:r>
              <a:rPr lang="en-US" i="1" dirty="0">
                <a:solidFill>
                  <a:srgbClr val="C00000"/>
                </a:solidFill>
                <a:latin typeface="Segoe UI" panose="020B0502040204020203" pitchFamily="34" charset="0"/>
                <a:cs typeface="Segoe UI" panose="020B0502040204020203" pitchFamily="34" charset="0"/>
              </a:rPr>
              <a:t>but is in no way endorsed by Selkirk Sports</a:t>
            </a:r>
            <a:r>
              <a:rPr lang="en-US" sz="1200" dirty="0">
                <a:solidFill>
                  <a:schemeClr val="bg1"/>
                </a:solidFill>
                <a:latin typeface="Segoe UI Black" panose="020B0A02040204020203" pitchFamily="34" charset="0"/>
                <a:ea typeface="Segoe UI Black" panose="020B0A02040204020203" pitchFamily="34" charset="0"/>
              </a:rPr>
              <a:t>.</a:t>
            </a:r>
          </a:p>
          <a:p>
            <a:endParaRPr lang="en-US" dirty="0"/>
          </a:p>
          <a:p>
            <a:r>
              <a:rPr lang="en-US" dirty="0"/>
              <a:t>REFERENCE: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How to Choose the Right Pickleball Paddle for You</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3"/>
              </a:rPr>
              <a:t>https://www.selkirk.com/pages/selkirku/how-to-select-a-paddle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7A21E6-16C9-4CC6-8ED3-1FFA41F55962}" type="slidenum">
              <a:rPr lang="en-US" smtClean="0"/>
              <a:t>3</a:t>
            </a:fld>
            <a:endParaRPr lang="en-US" dirty="0"/>
          </a:p>
        </p:txBody>
      </p:sp>
    </p:spTree>
    <p:extLst>
      <p:ext uri="{BB962C8B-B14F-4D97-AF65-F5344CB8AC3E}">
        <p14:creationId xmlns:p14="http://schemas.microsoft.com/office/powerpoint/2010/main" val="3024195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B37C5-0BB2-EB25-C40A-EA5E3E6FF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7C71A-EE6C-B44D-5572-1E34211DA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E3CE9-E8EF-095B-9FB4-E317542A93D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good paddle is an investment, make sure the company making it stands behind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when is it a warranty issue, or do I just need a new paddle?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Failing Edge Guard (May be covered if within warranty period)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Chipped Edges (If effects performance/use)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Exposed Core (Edgeless Paddles)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Smooth Paddle Face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Cracked Frame / Face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Delamination / Core Crush</a:t>
            </a: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a:p>
            <a:pPr marL="457200" lvl="1" indent="0">
              <a:buFont typeface="Arial" panose="020B0604020202020204" pitchFamily="34" charset="0"/>
              <a:buNone/>
            </a:pPr>
            <a:r>
              <a:rPr lang="en-US" sz="1200" kern="1200" dirty="0">
                <a:solidFill>
                  <a:schemeClr val="tx1"/>
                </a:solidFill>
                <a:effectLst/>
                <a:latin typeface="+mn-lt"/>
                <a:ea typeface="+mn-ea"/>
                <a:cs typeface="+mn-cs"/>
              </a:rPr>
              <a:t>Time to revisit this clinic to help determine your next paddle choice.</a:t>
            </a:r>
            <a:endParaRPr lang="en-US" dirty="0"/>
          </a:p>
        </p:txBody>
      </p:sp>
      <p:sp>
        <p:nvSpPr>
          <p:cNvPr id="4" name="Slide Number Placeholder 3">
            <a:extLst>
              <a:ext uri="{FF2B5EF4-FFF2-40B4-BE49-F238E27FC236}">
                <a16:creationId xmlns:a16="http://schemas.microsoft.com/office/drawing/2014/main" id="{FB85540D-8B2F-8FC0-6A90-8C29D498D941}"/>
              </a:ext>
            </a:extLst>
          </p:cNvPr>
          <p:cNvSpPr>
            <a:spLocks noGrp="1"/>
          </p:cNvSpPr>
          <p:nvPr>
            <p:ph type="sldNum" sz="quarter" idx="5"/>
          </p:nvPr>
        </p:nvSpPr>
        <p:spPr/>
        <p:txBody>
          <a:bodyPr/>
          <a:lstStyle/>
          <a:p>
            <a:fld id="{2E7A21E6-16C9-4CC6-8ED3-1FFA41F55962}" type="slidenum">
              <a:rPr lang="en-US" smtClean="0"/>
              <a:t>30</a:t>
            </a:fld>
            <a:endParaRPr lang="en-US" dirty="0"/>
          </a:p>
        </p:txBody>
      </p:sp>
    </p:spTree>
    <p:extLst>
      <p:ext uri="{BB962C8B-B14F-4D97-AF65-F5344CB8AC3E}">
        <p14:creationId xmlns:p14="http://schemas.microsoft.com/office/powerpoint/2010/main" val="2258794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1200" b="0" i="0" kern="1200" dirty="0">
                <a:solidFill>
                  <a:schemeClr val="tx1"/>
                </a:solidFill>
                <a:effectLst/>
                <a:latin typeface="+mn-lt"/>
                <a:ea typeface="+mn-ea"/>
                <a:cs typeface="+mn-cs"/>
              </a:rPr>
              <a:t>This is 24/7 Pickleball. Proudly brought to you by Selkirk Sport.</a:t>
            </a:r>
          </a:p>
          <a:p>
            <a:endParaRPr lang="en-US" dirty="0"/>
          </a:p>
        </p:txBody>
      </p:sp>
      <p:sp>
        <p:nvSpPr>
          <p:cNvPr id="4" name="Slide Number Placeholder 3"/>
          <p:cNvSpPr>
            <a:spLocks noGrp="1"/>
          </p:cNvSpPr>
          <p:nvPr>
            <p:ph type="sldNum" sz="quarter" idx="5"/>
          </p:nvPr>
        </p:nvSpPr>
        <p:spPr/>
        <p:txBody>
          <a:bodyPr/>
          <a:lstStyle/>
          <a:p>
            <a:fld id="{2E7A21E6-16C9-4CC6-8ED3-1FFA41F55962}" type="slidenum">
              <a:rPr lang="en-US" smtClean="0"/>
              <a:t>31</a:t>
            </a:fld>
            <a:endParaRPr lang="en-US" dirty="0"/>
          </a:p>
        </p:txBody>
      </p:sp>
    </p:spTree>
    <p:extLst>
      <p:ext uri="{BB962C8B-B14F-4D97-AF65-F5344CB8AC3E}">
        <p14:creationId xmlns:p14="http://schemas.microsoft.com/office/powerpoint/2010/main" val="989995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7A21E6-16C9-4CC6-8ED3-1FFA41F55962}" type="slidenum">
              <a:rPr lang="en-US" smtClean="0"/>
              <a:t>32</a:t>
            </a:fld>
            <a:endParaRPr lang="en-US" dirty="0"/>
          </a:p>
        </p:txBody>
      </p:sp>
    </p:spTree>
    <p:extLst>
      <p:ext uri="{BB962C8B-B14F-4D97-AF65-F5344CB8AC3E}">
        <p14:creationId xmlns:p14="http://schemas.microsoft.com/office/powerpoint/2010/main" val="4189514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n w="12700">
                  <a:solidFill>
                    <a:schemeClr val="tx1"/>
                  </a:solidFill>
                </a:ln>
                <a:solidFill>
                  <a:schemeClr val="bg1"/>
                </a:solidFill>
                <a:effectLst>
                  <a:glow rad="152400">
                    <a:schemeClr val="tx1"/>
                  </a:glow>
                </a:effectLst>
                <a:latin typeface="Segoe UI Black" panose="020B0A02040204020203" pitchFamily="34" charset="0"/>
                <a:ea typeface="Segoe UI Black" panose="020B0A02040204020203" pitchFamily="34" charset="0"/>
              </a:rPr>
              <a:t>The agenda will address the Factors to Consider when determining your next paddle:</a:t>
            </a:r>
          </a:p>
          <a:p>
            <a:pPr marL="731520" lvl="1" indent="-274320">
              <a:spcBef>
                <a:spcPts val="40"/>
              </a:spcBef>
              <a:buFont typeface="+mj-lt"/>
              <a:buAutoNum type="arabicPeriod"/>
            </a:pPr>
            <a:r>
              <a:rPr lang="en-US" b="1" dirty="0"/>
              <a:t>Identify your playing style/skill level</a:t>
            </a:r>
          </a:p>
          <a:p>
            <a:pPr marL="731520" lvl="1" indent="-274320">
              <a:spcBef>
                <a:spcPts val="40"/>
              </a:spcBef>
              <a:buFont typeface="+mj-lt"/>
              <a:buAutoNum type="arabicPeriod"/>
            </a:pPr>
            <a:r>
              <a:rPr lang="en-US" b="1" dirty="0"/>
              <a:t>Decide on what's most important: Needs and Wants - Power, Control, with/without Spin…</a:t>
            </a:r>
          </a:p>
          <a:p>
            <a:pPr marL="731520" lvl="1" indent="-274320">
              <a:spcBef>
                <a:spcPts val="40"/>
              </a:spcBef>
              <a:buFont typeface="+mj-lt"/>
              <a:buAutoNum type="arabicPeriod"/>
            </a:pPr>
            <a:r>
              <a:rPr lang="en-US" b="1" dirty="0"/>
              <a:t>Understand Paddle Shapes</a:t>
            </a:r>
          </a:p>
          <a:p>
            <a:pPr marL="731520" marR="0" lvl="1" indent="-274320" algn="l" defTabSz="914400" rtl="0" eaLnBrk="1" fontAlgn="auto" latinLnBrk="0" hangingPunct="1">
              <a:lnSpc>
                <a:spcPct val="100000"/>
              </a:lnSpc>
              <a:spcBef>
                <a:spcPts val="40"/>
              </a:spcBef>
              <a:spcAft>
                <a:spcPts val="0"/>
              </a:spcAft>
              <a:buClrTx/>
              <a:buSzTx/>
              <a:buFont typeface="+mj-lt"/>
              <a:buAutoNum type="arabicPeriod"/>
              <a:tabLst/>
              <a:defRPr/>
            </a:pPr>
            <a:r>
              <a:rPr lang="en-US" b="1" dirty="0"/>
              <a:t>Paddle core materials and their impact</a:t>
            </a:r>
          </a:p>
          <a:p>
            <a:pPr marL="731520" lvl="1" indent="-274320">
              <a:spcBef>
                <a:spcPts val="40"/>
              </a:spcBef>
              <a:buFont typeface="+mj-lt"/>
              <a:buAutoNum type="arabicPeriod"/>
            </a:pPr>
            <a:r>
              <a:rPr lang="en-US" b="1" dirty="0"/>
              <a:t>Paddle face materials and their impact</a:t>
            </a:r>
          </a:p>
          <a:p>
            <a:pPr marL="731520" lvl="1" indent="-274320">
              <a:spcBef>
                <a:spcPts val="40"/>
              </a:spcBef>
              <a:buFont typeface="+mj-lt"/>
              <a:buAutoNum type="arabicPeriod"/>
            </a:pPr>
            <a:r>
              <a:rPr lang="en-US" b="1" dirty="0"/>
              <a:t>Choose the right weight</a:t>
            </a:r>
          </a:p>
          <a:p>
            <a:pPr marL="731520" lvl="1" indent="-274320">
              <a:spcBef>
                <a:spcPts val="40"/>
              </a:spcBef>
              <a:buFont typeface="+mj-lt"/>
              <a:buAutoNum type="arabicPeriod"/>
            </a:pPr>
            <a:r>
              <a:rPr lang="en-US" b="1" dirty="0"/>
              <a:t>Select the correct grip size</a:t>
            </a:r>
          </a:p>
          <a:p>
            <a:pPr marL="731520" lvl="1" indent="-274320">
              <a:spcBef>
                <a:spcPts val="40"/>
              </a:spcBef>
              <a:buFont typeface="+mj-lt"/>
              <a:buAutoNum type="arabicPeriod"/>
            </a:pPr>
            <a:r>
              <a:rPr lang="en-US" b="1" dirty="0"/>
              <a:t>Quality and durability</a:t>
            </a:r>
          </a:p>
          <a:p>
            <a:pPr marL="731520" lvl="1" indent="-274320">
              <a:spcBef>
                <a:spcPts val="40"/>
              </a:spcBef>
              <a:buFont typeface="+mj-lt"/>
              <a:buAutoNum type="arabicPeriod"/>
            </a:pPr>
            <a:r>
              <a:rPr lang="en-US" b="1" dirty="0"/>
              <a:t>Give it a Test Drive (or Dink)! </a:t>
            </a:r>
          </a:p>
          <a:p>
            <a:pPr marL="731520" lvl="1" indent="-274320">
              <a:spcBef>
                <a:spcPts val="40"/>
              </a:spcBef>
              <a:buFont typeface="+mj-lt"/>
              <a:buAutoNum type="arabicPeriod"/>
            </a:pPr>
            <a:r>
              <a:rPr lang="en-US" b="1" dirty="0"/>
              <a:t>“Investing” in a paddle</a:t>
            </a:r>
          </a:p>
          <a:p>
            <a:pPr marL="274320" indent="-274320">
              <a:spcBef>
                <a:spcPts val="40"/>
              </a:spcBef>
              <a:buFont typeface="+mj-lt"/>
              <a:buAutoNum type="arabicPeriod" startAt="6"/>
            </a:pPr>
            <a:endParaRPr lang="en-US" b="1" dirty="0"/>
          </a:p>
          <a:p>
            <a:pPr marL="742950" indent="-742950">
              <a:buFont typeface="+mj-lt"/>
              <a:buAutoNum type="arabicPeriod" startAt="6"/>
            </a:pPr>
            <a:endParaRPr lang="en-US" b="1" dirty="0"/>
          </a:p>
          <a:p>
            <a:endParaRPr lang="en-US" dirty="0"/>
          </a:p>
        </p:txBody>
      </p:sp>
      <p:sp>
        <p:nvSpPr>
          <p:cNvPr id="4" name="Slide Number Placeholder 3"/>
          <p:cNvSpPr>
            <a:spLocks noGrp="1"/>
          </p:cNvSpPr>
          <p:nvPr>
            <p:ph type="sldNum" sz="quarter" idx="5"/>
          </p:nvPr>
        </p:nvSpPr>
        <p:spPr/>
        <p:txBody>
          <a:bodyPr/>
          <a:lstStyle/>
          <a:p>
            <a:fld id="{2E7A21E6-16C9-4CC6-8ED3-1FFA41F55962}" type="slidenum">
              <a:rPr lang="en-US" smtClean="0"/>
              <a:t>4</a:t>
            </a:fld>
            <a:endParaRPr lang="en-US" dirty="0"/>
          </a:p>
        </p:txBody>
      </p:sp>
    </p:spTree>
    <p:extLst>
      <p:ext uri="{BB962C8B-B14F-4D97-AF65-F5344CB8AC3E}">
        <p14:creationId xmlns:p14="http://schemas.microsoft.com/office/powerpoint/2010/main" val="3471083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Easch of the components of a pickleball paddle will tailor to one of these playing styles. Some offer more of a certain type of potential, while others only give a slight advantage. Selkirk paddles are designed with the most modern technology for the price-level of the paddle.</a:t>
            </a:r>
          </a:p>
          <a:p>
            <a:endParaRPr lang="en-US" dirty="0"/>
          </a:p>
          <a:p>
            <a:r>
              <a:rPr lang="en-US" dirty="0"/>
              <a:t>You level of experience plays a big part in learning how you like to play.</a:t>
            </a:r>
          </a:p>
          <a:p>
            <a:endParaRPr lang="en-US" dirty="0"/>
          </a:p>
          <a:p>
            <a:r>
              <a:rPr lang="en-US" dirty="0"/>
              <a:t>If you do not yet have an idea which style you prefer, or simply use,. Not to worry. There are a couple of options:</a:t>
            </a:r>
          </a:p>
          <a:p>
            <a:pPr marL="171450" indent="-171450">
              <a:buFont typeface="Arial" panose="020B0604020202020204" pitchFamily="34" charset="0"/>
              <a:buChar char="•"/>
            </a:pPr>
            <a:r>
              <a:rPr lang="en-US" dirty="0"/>
              <a:t>Attend a Selkirk Demo Day (or two), and play with the various paddles available</a:t>
            </a:r>
          </a:p>
          <a:p>
            <a:pPr marL="171450" indent="-171450">
              <a:buFont typeface="Arial" panose="020B0604020202020204" pitchFamily="34" charset="0"/>
              <a:buChar char="•"/>
            </a:pPr>
            <a:r>
              <a:rPr lang="en-US" dirty="0"/>
              <a:t>Purchase a “Starter Set” like the SLK Prime Bundle available at Costco. This set is a $69.99 value.</a:t>
            </a:r>
          </a:p>
          <a:p>
            <a:pPr marL="628650" lvl="1" indent="-171450">
              <a:buFont typeface="Arial" panose="020B0604020202020204" pitchFamily="34" charset="0"/>
              <a:buChar char="•"/>
            </a:pPr>
            <a:r>
              <a:rPr lang="en-US" dirty="0"/>
              <a:t>Once you have paddles, you should participate in ‘Open Play’ sessions. Only by playing can you truly discover your playing style.</a:t>
            </a:r>
          </a:p>
          <a:p>
            <a:pPr marL="171450" lvl="0" indent="-171450">
              <a:buFont typeface="Arial" panose="020B0604020202020204" pitchFamily="34" charset="0"/>
              <a:buChar char="•"/>
            </a:pPr>
            <a:r>
              <a:rPr lang="en-US" dirty="0"/>
              <a:t>Attend a class/couching session which focuses on Style Differentiation</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none" dirty="0"/>
              <a:t>---| </a:t>
            </a:r>
            <a:r>
              <a:rPr lang="en-US" b="1" u="sng" dirty="0"/>
              <a:t>CONTROL</a:t>
            </a:r>
            <a:r>
              <a:rPr lang="en-US" b="1" u="none" dirty="0"/>
              <a:t> |---</a:t>
            </a:r>
            <a:endParaRPr lang="en-US" b="1" u="sng" dirty="0"/>
          </a:p>
          <a:p>
            <a:endParaRPr lang="en-US" dirty="0"/>
          </a:p>
          <a:p>
            <a:r>
              <a:rPr lang="en-US" dirty="0"/>
              <a:t>A </a:t>
            </a:r>
            <a:r>
              <a:rPr lang="en-US" b="1" dirty="0"/>
              <a:t>control-style pickleball player</a:t>
            </a:r>
            <a:r>
              <a:rPr lang="en-US" dirty="0"/>
              <a:t> relies less on raw power and more on precision, patience, and strategy. Instead of trying to blast winners, they focus on managing the pace of the game and forcing opponents into errors. Here are the main aspects:</a:t>
            </a:r>
          </a:p>
          <a:p>
            <a:endParaRPr lang="en-US" b="1" dirty="0"/>
          </a:p>
          <a:p>
            <a:r>
              <a:rPr lang="en-US" b="1" dirty="0"/>
              <a:t>1. Shot Selection &amp; Placement</a:t>
            </a:r>
          </a:p>
          <a:p>
            <a:pPr marL="628650" lvl="1" indent="-171450">
              <a:buFont typeface="Arial" panose="020B0604020202020204" pitchFamily="34" charset="0"/>
              <a:buChar char="•"/>
            </a:pPr>
            <a:r>
              <a:rPr lang="en-US" dirty="0"/>
              <a:t>Prioritizes </a:t>
            </a:r>
            <a:r>
              <a:rPr lang="en-US" b="1" dirty="0"/>
              <a:t>consistency over speed</a:t>
            </a:r>
            <a:r>
              <a:rPr lang="en-US" dirty="0"/>
              <a:t>.</a:t>
            </a:r>
          </a:p>
          <a:p>
            <a:pPr marL="628650" lvl="1" indent="-171450">
              <a:buFont typeface="Arial" panose="020B0604020202020204" pitchFamily="34" charset="0"/>
              <a:buChar char="•"/>
            </a:pPr>
            <a:r>
              <a:rPr lang="en-US" dirty="0"/>
              <a:t>Aims for </a:t>
            </a:r>
            <a:r>
              <a:rPr lang="en-US" b="1" dirty="0"/>
              <a:t>deep returns</a:t>
            </a:r>
            <a:r>
              <a:rPr lang="en-US" dirty="0"/>
              <a:t> to push opponents back.</a:t>
            </a:r>
          </a:p>
          <a:p>
            <a:pPr marL="628650" lvl="1" indent="-171450">
              <a:buFont typeface="Arial" panose="020B0604020202020204" pitchFamily="34" charset="0"/>
              <a:buChar char="•"/>
            </a:pPr>
            <a:r>
              <a:rPr lang="en-US" dirty="0"/>
              <a:t>Uses </a:t>
            </a:r>
            <a:r>
              <a:rPr lang="en-US" b="1" dirty="0"/>
              <a:t>dinks, drops, and resets</a:t>
            </a:r>
            <a:r>
              <a:rPr lang="en-US" dirty="0"/>
              <a:t> to control the kitchen and slow the game down.</a:t>
            </a:r>
          </a:p>
          <a:p>
            <a:pPr marL="628650" lvl="1" indent="-171450">
              <a:buFont typeface="Arial" panose="020B0604020202020204" pitchFamily="34" charset="0"/>
              <a:buChar char="•"/>
            </a:pPr>
            <a:r>
              <a:rPr lang="en-US" dirty="0"/>
              <a:t>Hits to opponents’ weaknesses (backhand, less mobile side).</a:t>
            </a:r>
          </a:p>
          <a:p>
            <a:endParaRPr lang="en-US" b="1" dirty="0"/>
          </a:p>
          <a:p>
            <a:r>
              <a:rPr lang="en-US" b="1" dirty="0"/>
              <a:t>2. Pace Control</a:t>
            </a:r>
          </a:p>
          <a:p>
            <a:pPr marL="628650" lvl="1" indent="-171450">
              <a:buFont typeface="Arial" panose="020B0604020202020204" pitchFamily="34" charset="0"/>
              <a:buChar char="•"/>
            </a:pPr>
            <a:r>
              <a:rPr lang="en-US" dirty="0"/>
              <a:t>Mixes </a:t>
            </a:r>
            <a:r>
              <a:rPr lang="en-US" b="1" dirty="0"/>
              <a:t>soft shots and controlled drives</a:t>
            </a:r>
            <a:r>
              <a:rPr lang="en-US" dirty="0"/>
              <a:t> rather than going for outright winners.</a:t>
            </a:r>
          </a:p>
          <a:p>
            <a:pPr marL="628650" lvl="1" indent="-171450">
              <a:buFont typeface="Arial" panose="020B0604020202020204" pitchFamily="34" charset="0"/>
              <a:buChar char="•"/>
            </a:pPr>
            <a:r>
              <a:rPr lang="en-US" dirty="0"/>
              <a:t>Neutralizes power players by absorbing and redirecting pace.</a:t>
            </a:r>
          </a:p>
          <a:p>
            <a:pPr marL="628650" lvl="1" indent="-171450">
              <a:buFont typeface="Arial" panose="020B0604020202020204" pitchFamily="34" charset="0"/>
              <a:buChar char="•"/>
            </a:pPr>
            <a:r>
              <a:rPr lang="en-US" dirty="0"/>
              <a:t>Uses off-speed shots to disrupt rhythm.</a:t>
            </a:r>
          </a:p>
          <a:p>
            <a:endParaRPr lang="en-US" b="1" dirty="0"/>
          </a:p>
          <a:p>
            <a:r>
              <a:rPr lang="en-US" b="1" dirty="0"/>
              <a:t>3. Patience &amp; Rally Mindset</a:t>
            </a:r>
          </a:p>
          <a:p>
            <a:pPr marL="628650" lvl="1" indent="-171450">
              <a:buFont typeface="Arial" panose="020B0604020202020204" pitchFamily="34" charset="0"/>
              <a:buChar char="•"/>
            </a:pPr>
            <a:r>
              <a:rPr lang="en-US" dirty="0"/>
              <a:t>Comfortable in </a:t>
            </a:r>
            <a:r>
              <a:rPr lang="en-US" b="1" dirty="0"/>
              <a:t>long dink rallies</a:t>
            </a:r>
            <a:r>
              <a:rPr lang="en-US" dirty="0"/>
              <a:t> at the kitchen line.</a:t>
            </a:r>
          </a:p>
          <a:p>
            <a:pPr marL="628650" lvl="1" indent="-171450">
              <a:buFont typeface="Arial" panose="020B0604020202020204" pitchFamily="34" charset="0"/>
              <a:buChar char="•"/>
            </a:pPr>
            <a:r>
              <a:rPr lang="en-US" dirty="0"/>
              <a:t>Waits for the right moment (like a pop-up) before attacking.</a:t>
            </a:r>
          </a:p>
          <a:p>
            <a:pPr marL="628650" lvl="1" indent="-171450">
              <a:buFont typeface="Arial" panose="020B0604020202020204" pitchFamily="34" charset="0"/>
              <a:buChar char="•"/>
            </a:pPr>
            <a:r>
              <a:rPr lang="en-US" dirty="0"/>
              <a:t>Prefers constructing points rather than ending them quickly.</a:t>
            </a:r>
          </a:p>
          <a:p>
            <a:endParaRPr lang="en-US" dirty="0"/>
          </a:p>
          <a:p>
            <a:r>
              <a:rPr lang="en-US" b="1" dirty="0"/>
              <a:t>4. Footwork &amp; Positioning</a:t>
            </a:r>
          </a:p>
          <a:p>
            <a:pPr marL="628650" lvl="1" indent="-171450">
              <a:buFont typeface="Arial" panose="020B0604020202020204" pitchFamily="34" charset="0"/>
              <a:buChar char="•"/>
            </a:pPr>
            <a:r>
              <a:rPr lang="en-US" dirty="0"/>
              <a:t>Strong at </a:t>
            </a:r>
            <a:r>
              <a:rPr lang="en-US" b="1" dirty="0"/>
              <a:t>holding the non-volley zone (NVZ)</a:t>
            </a:r>
            <a:r>
              <a:rPr lang="en-US" dirty="0"/>
              <a:t> and maintaining court positioning.</a:t>
            </a:r>
          </a:p>
          <a:p>
            <a:pPr marL="628650" lvl="1" indent="-171450">
              <a:buFont typeface="Arial" panose="020B0604020202020204" pitchFamily="34" charset="0"/>
              <a:buChar char="•"/>
            </a:pPr>
            <a:r>
              <a:rPr lang="en-US" dirty="0"/>
              <a:t>Quick recovery steps after each shot.</a:t>
            </a:r>
          </a:p>
          <a:p>
            <a:pPr marL="628650" lvl="1" indent="-171450">
              <a:buFont typeface="Arial" panose="020B0604020202020204" pitchFamily="34" charset="0"/>
              <a:buChar char="•"/>
            </a:pPr>
            <a:r>
              <a:rPr lang="en-US" dirty="0"/>
              <a:t>Focuses on </a:t>
            </a:r>
            <a:r>
              <a:rPr lang="en-US" b="1" dirty="0"/>
              <a:t>court balance</a:t>
            </a:r>
            <a:r>
              <a:rPr lang="en-US" dirty="0"/>
              <a:t> to reduce errors.</a:t>
            </a:r>
          </a:p>
          <a:p>
            <a:endParaRPr lang="en-US" dirty="0"/>
          </a:p>
          <a:p>
            <a:r>
              <a:rPr lang="en-US" b="1" dirty="0"/>
              <a:t>5. Spin &amp; Touch</a:t>
            </a:r>
          </a:p>
          <a:p>
            <a:pPr marL="628650" lvl="1" indent="-171450">
              <a:buFont typeface="Arial" panose="020B0604020202020204" pitchFamily="34" charset="0"/>
              <a:buChar char="•"/>
            </a:pPr>
            <a:r>
              <a:rPr lang="en-US" dirty="0"/>
              <a:t>Uses </a:t>
            </a:r>
            <a:r>
              <a:rPr lang="en-US" b="1" dirty="0"/>
              <a:t>topspin and underspin</a:t>
            </a:r>
            <a:r>
              <a:rPr lang="en-US" dirty="0"/>
              <a:t> subtly to control ball height and bounce.</a:t>
            </a:r>
          </a:p>
          <a:p>
            <a:pPr marL="628650" lvl="1" indent="-171450">
              <a:buFont typeface="Arial" panose="020B0604020202020204" pitchFamily="34" charset="0"/>
              <a:buChar char="•"/>
            </a:pPr>
            <a:r>
              <a:rPr lang="en-US" dirty="0"/>
              <a:t>Relies heavily on </a:t>
            </a:r>
            <a:r>
              <a:rPr lang="en-US" b="1" dirty="0"/>
              <a:t>touch and feel</a:t>
            </a:r>
            <a:r>
              <a:rPr lang="en-US" dirty="0"/>
              <a:t> for drop shots and resets.</a:t>
            </a:r>
          </a:p>
          <a:p>
            <a:pPr marL="628650" lvl="1" indent="-171450">
              <a:buFont typeface="Arial" panose="020B0604020202020204" pitchFamily="34" charset="0"/>
              <a:buChar char="•"/>
            </a:pPr>
            <a:r>
              <a:rPr lang="en-US" dirty="0"/>
              <a:t>Excellent control of paddle face angle.</a:t>
            </a:r>
          </a:p>
          <a:p>
            <a:endParaRPr lang="en-US" dirty="0"/>
          </a:p>
          <a:p>
            <a:r>
              <a:rPr lang="en-US" b="1" dirty="0"/>
              <a:t>6. Mental Game</a:t>
            </a:r>
          </a:p>
          <a:p>
            <a:pPr marL="628650" lvl="1" indent="-171450">
              <a:buFont typeface="Arial" panose="020B0604020202020204" pitchFamily="34" charset="0"/>
              <a:buChar char="•"/>
            </a:pPr>
            <a:r>
              <a:rPr lang="en-US" dirty="0"/>
              <a:t>Very </a:t>
            </a:r>
            <a:r>
              <a:rPr lang="en-US" b="1" dirty="0"/>
              <a:t>disciplined</a:t>
            </a:r>
            <a:r>
              <a:rPr lang="en-US" dirty="0"/>
              <a:t> and avoids risky shots.</a:t>
            </a:r>
          </a:p>
          <a:p>
            <a:pPr marL="628650" lvl="1" indent="-171450">
              <a:buFont typeface="Arial" panose="020B0604020202020204" pitchFamily="34" charset="0"/>
              <a:buChar char="•"/>
            </a:pPr>
            <a:r>
              <a:rPr lang="en-US" dirty="0"/>
              <a:t>Stays calm under pressure, even in long rallies.</a:t>
            </a:r>
          </a:p>
          <a:p>
            <a:pPr marL="628650" lvl="1" indent="-171450">
              <a:buFont typeface="Arial" panose="020B0604020202020204" pitchFamily="34" charset="0"/>
              <a:buChar char="•"/>
            </a:pPr>
            <a:r>
              <a:rPr lang="en-US" dirty="0"/>
              <a:t>Uses strategy to frustrate opponents into making mistakes.</a:t>
            </a:r>
          </a:p>
          <a:p>
            <a:endParaRPr lang="en-US" dirty="0"/>
          </a:p>
          <a:p>
            <a:r>
              <a:rPr lang="en-US" b="1" u="sng" dirty="0"/>
              <a:t>Summary</a:t>
            </a:r>
            <a:r>
              <a:rPr lang="en-US" dirty="0"/>
              <a:t>: A control-style player </a:t>
            </a:r>
            <a:r>
              <a:rPr lang="en-US" b="1" dirty="0"/>
              <a:t>slows down the game, keeps the ball in play, and waits for high-percentage opportunities</a:t>
            </a:r>
            <a:r>
              <a:rPr lang="en-US" dirty="0"/>
              <a:t>, making them tough to beat for overly aggressive opponents.</a:t>
            </a:r>
          </a:p>
          <a:p>
            <a:endParaRPr lang="en-US" dirty="0"/>
          </a:p>
          <a:p>
            <a:pPr marL="0" lvl="0" indent="0">
              <a:buFont typeface="Arial" panose="020B0604020202020204" pitchFamily="34" charset="0"/>
              <a:buNone/>
            </a:pPr>
            <a:endParaRPr lang="en-US" dirty="0"/>
          </a:p>
          <a:p>
            <a:pPr marL="0" lvl="0" indent="0">
              <a:buFont typeface="Arial" panose="020B0604020202020204" pitchFamily="34" charset="0"/>
              <a:buNone/>
            </a:pPr>
            <a:r>
              <a:rPr lang="en-US" b="1" u="none" dirty="0"/>
              <a:t>---| </a:t>
            </a:r>
            <a:r>
              <a:rPr lang="en-US" b="1" u="sng" dirty="0"/>
              <a:t>POWER</a:t>
            </a:r>
            <a:r>
              <a:rPr lang="en-US" b="1" u="none" dirty="0"/>
              <a:t> |---</a:t>
            </a:r>
          </a:p>
          <a:p>
            <a:pPr marL="0" lvl="0" indent="0">
              <a:buFont typeface="Arial" panose="020B0604020202020204" pitchFamily="34" charset="0"/>
              <a:buNone/>
            </a:pPr>
            <a:endParaRPr lang="en-US" dirty="0"/>
          </a:p>
          <a:p>
            <a:r>
              <a:rPr lang="en-US" dirty="0"/>
              <a:t>A </a:t>
            </a:r>
            <a:r>
              <a:rPr lang="en-US" b="1" dirty="0"/>
              <a:t>power-style pickleball player</a:t>
            </a:r>
            <a:r>
              <a:rPr lang="en-US" dirty="0"/>
              <a:t> relies on pace, strength, and aggressive shot-making to pressure opponents and dictate play. Here are the key aspects:</a:t>
            </a:r>
          </a:p>
          <a:p>
            <a:endParaRPr lang="en-US" dirty="0"/>
          </a:p>
          <a:p>
            <a:r>
              <a:rPr lang="en-US" b="1" dirty="0"/>
              <a:t>1. Serve &amp; Return</a:t>
            </a:r>
          </a:p>
          <a:p>
            <a:pPr marL="628650" lvl="1" indent="-171450">
              <a:buFont typeface="Arial" panose="020B0604020202020204" pitchFamily="34" charset="0"/>
              <a:buChar char="•"/>
            </a:pPr>
            <a:r>
              <a:rPr lang="en-US" b="1" dirty="0"/>
              <a:t>Strong, deep serves</a:t>
            </a:r>
            <a:r>
              <a:rPr lang="en-US" dirty="0"/>
              <a:t> with pace and spin to push opponents back.</a:t>
            </a:r>
          </a:p>
          <a:p>
            <a:pPr marL="628650" lvl="1" indent="-171450">
              <a:buFont typeface="Arial" panose="020B0604020202020204" pitchFamily="34" charset="0"/>
              <a:buChar char="•"/>
            </a:pPr>
            <a:r>
              <a:rPr lang="en-US" b="1" dirty="0"/>
              <a:t>Aggressive returns</a:t>
            </a:r>
            <a:r>
              <a:rPr lang="en-US" dirty="0"/>
              <a:t>, often driving the ball hard to force weak replies.</a:t>
            </a:r>
          </a:p>
          <a:p>
            <a:endParaRPr lang="en-US" dirty="0"/>
          </a:p>
          <a:p>
            <a:r>
              <a:rPr lang="en-US" b="1" dirty="0"/>
              <a:t>2. Groundstrokes</a:t>
            </a:r>
          </a:p>
          <a:p>
            <a:pPr marL="628650" lvl="1" indent="-171450">
              <a:buFont typeface="Arial" panose="020B0604020202020204" pitchFamily="34" charset="0"/>
              <a:buChar char="•"/>
            </a:pPr>
            <a:r>
              <a:rPr lang="en-US" b="1" dirty="0"/>
              <a:t>Hard drives</a:t>
            </a:r>
            <a:r>
              <a:rPr lang="en-US" dirty="0"/>
              <a:t> from both forehand and backhand, using topspin to keep shots in.</a:t>
            </a:r>
          </a:p>
          <a:p>
            <a:pPr marL="628650" lvl="1" indent="-171450">
              <a:buFont typeface="Arial" panose="020B0604020202020204" pitchFamily="34" charset="0"/>
              <a:buChar char="•"/>
            </a:pPr>
            <a:r>
              <a:rPr lang="en-US" dirty="0"/>
              <a:t>Prefers </a:t>
            </a:r>
            <a:r>
              <a:rPr lang="en-US" b="1" dirty="0"/>
              <a:t>baseline play</a:t>
            </a:r>
            <a:r>
              <a:rPr lang="en-US" dirty="0"/>
              <a:t> over long dinking exchanges.</a:t>
            </a:r>
          </a:p>
          <a:p>
            <a:endParaRPr lang="en-US" dirty="0"/>
          </a:p>
          <a:p>
            <a:r>
              <a:rPr lang="en-US" b="1" dirty="0"/>
              <a:t>3. Net Play</a:t>
            </a:r>
          </a:p>
          <a:p>
            <a:pPr marL="628650" lvl="1" indent="-171450">
              <a:buFont typeface="Arial" panose="020B0604020202020204" pitchFamily="34" charset="0"/>
              <a:buChar char="•"/>
            </a:pPr>
            <a:r>
              <a:rPr lang="en-US" b="1" dirty="0"/>
              <a:t>Quick put-aways</a:t>
            </a:r>
            <a:r>
              <a:rPr lang="en-US" dirty="0"/>
              <a:t> at the net, smashing high balls with power.</a:t>
            </a:r>
          </a:p>
          <a:p>
            <a:pPr marL="628650" lvl="1" indent="-171450">
              <a:buFont typeface="Arial" panose="020B0604020202020204" pitchFamily="34" charset="0"/>
              <a:buChar char="•"/>
            </a:pPr>
            <a:r>
              <a:rPr lang="en-US" dirty="0"/>
              <a:t>Looks for chances to attack instead of sustaining long soft rallies.</a:t>
            </a:r>
          </a:p>
          <a:p>
            <a:endParaRPr lang="en-US" dirty="0"/>
          </a:p>
          <a:p>
            <a:r>
              <a:rPr lang="en-US" b="1" dirty="0"/>
              <a:t>4. Shot Selection</a:t>
            </a:r>
          </a:p>
          <a:p>
            <a:pPr marL="628650" lvl="1" indent="-171450">
              <a:buFont typeface="Arial" panose="020B0604020202020204" pitchFamily="34" charset="0"/>
              <a:buChar char="•"/>
            </a:pPr>
            <a:r>
              <a:rPr lang="en-US" b="1" dirty="0"/>
              <a:t>Third-shot drives</a:t>
            </a:r>
            <a:r>
              <a:rPr lang="en-US" dirty="0"/>
              <a:t> rather than drop shots, aiming to overwhelm opponents early.</a:t>
            </a:r>
          </a:p>
          <a:p>
            <a:pPr marL="628650" lvl="1" indent="-171450">
              <a:buFont typeface="Arial" panose="020B0604020202020204" pitchFamily="34" charset="0"/>
              <a:buChar char="•"/>
            </a:pPr>
            <a:r>
              <a:rPr lang="en-US" dirty="0"/>
              <a:t>Focus on </a:t>
            </a:r>
            <a:r>
              <a:rPr lang="en-US" b="1" dirty="0"/>
              <a:t>winners and forcing errors</a:t>
            </a:r>
            <a:r>
              <a:rPr lang="en-US" dirty="0"/>
              <a:t> rather than just extending rallies.</a:t>
            </a:r>
          </a:p>
          <a:p>
            <a:endParaRPr lang="en-US" dirty="0"/>
          </a:p>
          <a:p>
            <a:r>
              <a:rPr lang="en-US" b="1" dirty="0"/>
              <a:t>5. Movement &amp; Positioning</a:t>
            </a:r>
          </a:p>
          <a:p>
            <a:pPr marL="628650" lvl="1" indent="-171450">
              <a:buFont typeface="Arial" panose="020B0604020202020204" pitchFamily="34" charset="0"/>
              <a:buChar char="•"/>
            </a:pPr>
            <a:r>
              <a:rPr lang="en-US" dirty="0"/>
              <a:t>Moves aggressively into the court after strong shots.</a:t>
            </a:r>
          </a:p>
          <a:p>
            <a:pPr marL="628650" lvl="1" indent="-171450">
              <a:buFont typeface="Arial" panose="020B0604020202020204" pitchFamily="34" charset="0"/>
              <a:buChar char="•"/>
            </a:pPr>
            <a:r>
              <a:rPr lang="en-US" dirty="0"/>
              <a:t>Uses quick reflexes to pounce on high or attackable balls.</a:t>
            </a:r>
          </a:p>
          <a:p>
            <a:endParaRPr lang="en-US" dirty="0"/>
          </a:p>
          <a:p>
            <a:r>
              <a:rPr lang="en-US" b="1" dirty="0"/>
              <a:t>6. Mindset</a:t>
            </a:r>
          </a:p>
          <a:p>
            <a:pPr marL="628650" lvl="1" indent="-171450">
              <a:buFont typeface="Arial" panose="020B0604020202020204" pitchFamily="34" charset="0"/>
              <a:buChar char="•"/>
            </a:pPr>
            <a:r>
              <a:rPr lang="en-US" dirty="0"/>
              <a:t>Plays with a </a:t>
            </a:r>
            <a:r>
              <a:rPr lang="en-US" b="1" dirty="0"/>
              <a:t>dominate-and-finish</a:t>
            </a:r>
            <a:r>
              <a:rPr lang="en-US" dirty="0"/>
              <a:t> mentality.</a:t>
            </a:r>
          </a:p>
          <a:p>
            <a:pPr marL="628650" lvl="1" indent="-171450">
              <a:buFont typeface="Arial" panose="020B0604020202020204" pitchFamily="34" charset="0"/>
              <a:buChar char="•"/>
            </a:pPr>
            <a:r>
              <a:rPr lang="en-US" dirty="0"/>
              <a:t>Comfortable taking risks to end points sooner.</a:t>
            </a:r>
          </a:p>
          <a:p>
            <a:endParaRPr lang="en-US" dirty="0"/>
          </a:p>
          <a:p>
            <a:r>
              <a:rPr lang="en-US" b="1" dirty="0"/>
              <a:t>7. Strengths</a:t>
            </a:r>
          </a:p>
          <a:p>
            <a:pPr marL="628650" lvl="1" indent="-171450">
              <a:buFont typeface="Arial" panose="020B0604020202020204" pitchFamily="34" charset="0"/>
              <a:buChar char="•"/>
            </a:pPr>
            <a:r>
              <a:rPr lang="en-US" dirty="0"/>
              <a:t>Can </a:t>
            </a:r>
            <a:r>
              <a:rPr lang="en-US" b="1" dirty="0"/>
              <a:t>intimidate opponents</a:t>
            </a:r>
            <a:r>
              <a:rPr lang="en-US" dirty="0"/>
              <a:t> with pace.</a:t>
            </a:r>
          </a:p>
          <a:p>
            <a:pPr marL="628650" lvl="1" indent="-171450">
              <a:buFont typeface="Arial" panose="020B0604020202020204" pitchFamily="34" charset="0"/>
              <a:buChar char="•"/>
            </a:pPr>
            <a:r>
              <a:rPr lang="en-US" dirty="0"/>
              <a:t>Shortens rallies and capitalizes on weak defenses.</a:t>
            </a:r>
          </a:p>
          <a:p>
            <a:endParaRPr lang="en-US" dirty="0"/>
          </a:p>
          <a:p>
            <a:r>
              <a:rPr lang="en-US" b="1" dirty="0"/>
              <a:t>8. Weaknesses</a:t>
            </a:r>
          </a:p>
          <a:p>
            <a:pPr marL="628650" lvl="1" indent="-171450">
              <a:buFont typeface="Arial" panose="020B0604020202020204" pitchFamily="34" charset="0"/>
              <a:buChar char="•"/>
            </a:pPr>
            <a:r>
              <a:rPr lang="en-US" dirty="0"/>
              <a:t>Can struggle against </a:t>
            </a:r>
            <a:r>
              <a:rPr lang="en-US" b="1" dirty="0"/>
              <a:t>control players</a:t>
            </a:r>
            <a:r>
              <a:rPr lang="en-US" dirty="0"/>
              <a:t> who reset and force consistency.</a:t>
            </a:r>
          </a:p>
          <a:p>
            <a:pPr marL="628650" lvl="1" indent="-171450">
              <a:buFont typeface="Arial" panose="020B0604020202020204" pitchFamily="34" charset="0"/>
              <a:buChar char="•"/>
            </a:pPr>
            <a:r>
              <a:rPr lang="en-US" dirty="0"/>
              <a:t>More prone to </a:t>
            </a:r>
            <a:r>
              <a:rPr lang="en-US" b="1" dirty="0"/>
              <a:t>unforced errors</a:t>
            </a:r>
            <a:r>
              <a:rPr lang="en-US" dirty="0"/>
              <a:t> if timing or accuracy is off.</a:t>
            </a:r>
          </a:p>
          <a:p>
            <a:endParaRPr lang="en-US" dirty="0"/>
          </a:p>
          <a:p>
            <a:r>
              <a:rPr lang="en-US" dirty="0"/>
              <a:t>Summary: A power-style pickleball player thrives on </a:t>
            </a:r>
            <a:r>
              <a:rPr lang="en-US" b="1" dirty="0"/>
              <a:t>pace, pressure, and quick finishes</a:t>
            </a:r>
            <a:r>
              <a:rPr lang="en-US" dirty="0"/>
              <a:t>, turning matches into battles of reaction and endurance rather than patience and touch.</a:t>
            </a:r>
          </a:p>
          <a:p>
            <a:endParaRPr lang="en-US" dirty="0"/>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none" dirty="0"/>
              <a:t>---| </a:t>
            </a:r>
            <a:r>
              <a:rPr lang="en-US" b="1" u="sng" dirty="0"/>
              <a:t>HYBRID</a:t>
            </a:r>
            <a:r>
              <a:rPr lang="en-US" b="1" u="none" dirty="0"/>
              <a:t> |---</a:t>
            </a:r>
            <a:endParaRPr lang="en-US" b="1" u="sng" dirty="0"/>
          </a:p>
          <a:p>
            <a:pPr marL="0" lvl="0" indent="0">
              <a:buFont typeface="Arial" panose="020B0604020202020204" pitchFamily="34" charset="0"/>
              <a:buNone/>
            </a:pPr>
            <a:endParaRPr lang="en-US" dirty="0"/>
          </a:p>
          <a:p>
            <a:r>
              <a:rPr lang="en-US" dirty="0"/>
              <a:t>A </a:t>
            </a:r>
            <a:r>
              <a:rPr lang="en-US" b="1" dirty="0"/>
              <a:t>hybrid-style pickleball player</a:t>
            </a:r>
            <a:r>
              <a:rPr lang="en-US" dirty="0"/>
              <a:t> blends elements of both </a:t>
            </a:r>
            <a:r>
              <a:rPr lang="en-US" b="1" dirty="0"/>
              <a:t>power</a:t>
            </a:r>
            <a:r>
              <a:rPr lang="en-US" dirty="0"/>
              <a:t> and </a:t>
            </a:r>
            <a:r>
              <a:rPr lang="en-US" b="1" dirty="0"/>
              <a:t>control</a:t>
            </a:r>
            <a:r>
              <a:rPr lang="en-US" dirty="0"/>
              <a:t> play, shifting between aggressive and precise strategies depending on the situation. Here are the key aspects:</a:t>
            </a:r>
          </a:p>
          <a:p>
            <a:endParaRPr lang="en-US" dirty="0"/>
          </a:p>
          <a:p>
            <a:endParaRPr lang="en-US" dirty="0"/>
          </a:p>
          <a:p>
            <a:r>
              <a:rPr lang="en-US" b="1" dirty="0"/>
              <a:t>1.  Core Traits of a Hybrid Player</a:t>
            </a:r>
          </a:p>
          <a:p>
            <a:pPr marL="628650" lvl="1" indent="-171450">
              <a:buFont typeface="Arial" panose="020B0604020202020204" pitchFamily="34" charset="0"/>
              <a:buChar char="•"/>
            </a:pPr>
            <a:r>
              <a:rPr lang="en-US" b="1" dirty="0"/>
              <a:t>Adaptability</a:t>
            </a:r>
            <a:r>
              <a:rPr lang="en-US" dirty="0"/>
              <a:t> – Reads the flow of the game and adjusts between fast, attacking shots and slower, placement-driven play.</a:t>
            </a:r>
          </a:p>
          <a:p>
            <a:pPr marL="628650" lvl="1" indent="-171450">
              <a:buFont typeface="Arial" panose="020B0604020202020204" pitchFamily="34" charset="0"/>
              <a:buChar char="•"/>
            </a:pPr>
            <a:r>
              <a:rPr lang="en-US" b="1" dirty="0"/>
              <a:t>Balanced Skillset</a:t>
            </a:r>
            <a:r>
              <a:rPr lang="en-US" dirty="0"/>
              <a:t> – Equally comfortable driving the ball hard from the baseline or softening it with dinks at the kitchen line.</a:t>
            </a:r>
          </a:p>
          <a:p>
            <a:pPr marL="628650" lvl="1" indent="-171450">
              <a:buFont typeface="Arial" panose="020B0604020202020204" pitchFamily="34" charset="0"/>
              <a:buChar char="•"/>
            </a:pPr>
            <a:r>
              <a:rPr lang="en-US" b="1" dirty="0"/>
              <a:t>Shot Selection</a:t>
            </a:r>
            <a:r>
              <a:rPr lang="en-US" dirty="0"/>
              <a:t> – Chooses shots not just based on their strengths, but on the opponent’s weaknesses and positioning.</a:t>
            </a:r>
          </a:p>
          <a:p>
            <a:pPr marL="628650" lvl="1" indent="-171450">
              <a:buFont typeface="Arial" panose="020B0604020202020204" pitchFamily="34" charset="0"/>
              <a:buChar char="•"/>
            </a:pPr>
            <a:r>
              <a:rPr lang="en-US" b="1" dirty="0"/>
              <a:t>Tempo Control</a:t>
            </a:r>
            <a:r>
              <a:rPr lang="en-US" dirty="0"/>
              <a:t> – Capable of speeding up rallies to force errors or slowing them down to regain rhythm.</a:t>
            </a:r>
          </a:p>
          <a:p>
            <a:endParaRPr lang="en-US" dirty="0"/>
          </a:p>
          <a:p>
            <a:r>
              <a:rPr lang="en-US" b="1" dirty="0"/>
              <a:t>2.  Technical Aspects</a:t>
            </a:r>
          </a:p>
          <a:p>
            <a:pPr marL="628650" lvl="1" indent="-171450">
              <a:buFont typeface="Arial" panose="020B0604020202020204" pitchFamily="34" charset="0"/>
              <a:buChar char="•"/>
            </a:pPr>
            <a:r>
              <a:rPr lang="en-US" b="1" dirty="0"/>
              <a:t>Serve &amp; Return</a:t>
            </a:r>
            <a:r>
              <a:rPr lang="en-US" dirty="0"/>
              <a:t> – Mixes powerful, deep serves with softer, precise placements to keep opponents guessing.</a:t>
            </a:r>
          </a:p>
          <a:p>
            <a:pPr marL="628650" lvl="1" indent="-171450">
              <a:buFont typeface="Arial" panose="020B0604020202020204" pitchFamily="34" charset="0"/>
              <a:buChar char="•"/>
            </a:pPr>
            <a:r>
              <a:rPr lang="en-US" b="1" dirty="0"/>
              <a:t>Groundstrokes</a:t>
            </a:r>
            <a:r>
              <a:rPr lang="en-US" dirty="0"/>
              <a:t> – Alternates between heavy drives and controlled drops depending on court position.</a:t>
            </a:r>
          </a:p>
          <a:p>
            <a:pPr marL="628650" lvl="1" indent="-171450">
              <a:buFont typeface="Arial" panose="020B0604020202020204" pitchFamily="34" charset="0"/>
              <a:buChar char="•"/>
            </a:pPr>
            <a:r>
              <a:rPr lang="en-US" b="1" dirty="0"/>
              <a:t>Net Play</a:t>
            </a:r>
            <a:r>
              <a:rPr lang="en-US" dirty="0"/>
              <a:t> – Combines touch dinks with sudden speed-ups or roll volleys to create unpredictability.</a:t>
            </a:r>
          </a:p>
          <a:p>
            <a:pPr marL="628650" lvl="1" indent="-171450">
              <a:buFont typeface="Arial" panose="020B0604020202020204" pitchFamily="34" charset="0"/>
              <a:buChar char="•"/>
            </a:pPr>
            <a:r>
              <a:rPr lang="en-US" b="1" dirty="0"/>
              <a:t>Defensive Versatility</a:t>
            </a:r>
            <a:r>
              <a:rPr lang="en-US" dirty="0"/>
              <a:t> – Can reset with soft hands or counterattack with quick reflexes.</a:t>
            </a:r>
          </a:p>
          <a:p>
            <a:endParaRPr lang="en-US" b="1" dirty="0"/>
          </a:p>
          <a:p>
            <a:r>
              <a:rPr lang="en-US" b="1" dirty="0"/>
              <a:t>3.  Mindset</a:t>
            </a:r>
          </a:p>
          <a:p>
            <a:pPr marL="628650" lvl="1" indent="-171450">
              <a:buFont typeface="Arial" panose="020B0604020202020204" pitchFamily="34" charset="0"/>
              <a:buChar char="•"/>
            </a:pPr>
            <a:r>
              <a:rPr lang="en-US" b="1" dirty="0"/>
              <a:t>Strategic Thinker</a:t>
            </a:r>
            <a:r>
              <a:rPr lang="en-US" dirty="0"/>
              <a:t> – Doesn’t lock into one style; instead, plays situationally smart.</a:t>
            </a:r>
          </a:p>
          <a:p>
            <a:pPr marL="628650" lvl="1" indent="-171450">
              <a:buFont typeface="Arial" panose="020B0604020202020204" pitchFamily="34" charset="0"/>
              <a:buChar char="•"/>
            </a:pPr>
            <a:r>
              <a:rPr lang="en-US" b="1" dirty="0"/>
              <a:t>Deceptive</a:t>
            </a:r>
            <a:r>
              <a:rPr lang="en-US" dirty="0"/>
              <a:t> – Keeps opponents off-balance by varying shot pace, spin, and placement.</a:t>
            </a:r>
          </a:p>
          <a:p>
            <a:pPr marL="628650" lvl="1" indent="-171450">
              <a:buFont typeface="Arial" panose="020B0604020202020204" pitchFamily="34" charset="0"/>
              <a:buChar char="•"/>
            </a:pPr>
            <a:r>
              <a:rPr lang="en-US" b="1" dirty="0"/>
              <a:t>Problem Solver</a:t>
            </a:r>
            <a:r>
              <a:rPr lang="en-US" dirty="0"/>
              <a:t> – Finds ways to break through “pure power” or “pure control” opponents by blending both.</a:t>
            </a:r>
          </a:p>
          <a:p>
            <a:endParaRPr lang="en-US" dirty="0"/>
          </a:p>
          <a:p>
            <a:r>
              <a:rPr lang="en-US" dirty="0"/>
              <a:t>Summary: A hybrid player is a </a:t>
            </a:r>
            <a:r>
              <a:rPr lang="en-US" b="1" dirty="0"/>
              <a:t>chameleon on the court</a:t>
            </a:r>
            <a:r>
              <a:rPr lang="en-US" dirty="0"/>
              <a:t>—able to switch gears and thrive in different playing conditions, making them especially tough to predict and beat.</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E7A21E6-16C9-4CC6-8ED3-1FFA41F55962}" type="slidenum">
              <a:rPr lang="en-US" smtClean="0"/>
              <a:t>5</a:t>
            </a:fld>
            <a:endParaRPr lang="en-US" dirty="0"/>
          </a:p>
        </p:txBody>
      </p:sp>
    </p:spTree>
    <p:extLst>
      <p:ext uri="{BB962C8B-B14F-4D97-AF65-F5344CB8AC3E}">
        <p14:creationId xmlns:p14="http://schemas.microsoft.com/office/powerpoint/2010/main" val="824065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common misconception is that Power Paddles are meant only for Power Players. The same goes for Control Paddles and Control Players. But that is missing some of the possible benefits those paddle technologies can give to other playing styles.</a:t>
            </a:r>
          </a:p>
          <a:p>
            <a:endParaRPr lang="en-US" dirty="0"/>
          </a:p>
          <a:p>
            <a:r>
              <a:rPr lang="en-US" dirty="0"/>
              <a:t>For example, as we get older, we tend to lose muscle mass, and strength. It might be time for a control-style player whose baseline-to-baseline shots aren't quite making it there anymore to pickup a power paddle.</a:t>
            </a:r>
          </a:p>
        </p:txBody>
      </p:sp>
      <p:sp>
        <p:nvSpPr>
          <p:cNvPr id="4" name="Slide Number Placeholder 3"/>
          <p:cNvSpPr>
            <a:spLocks noGrp="1"/>
          </p:cNvSpPr>
          <p:nvPr>
            <p:ph type="sldNum" sz="quarter" idx="5"/>
          </p:nvPr>
        </p:nvSpPr>
        <p:spPr/>
        <p:txBody>
          <a:bodyPr/>
          <a:lstStyle/>
          <a:p>
            <a:fld id="{2E7A21E6-16C9-4CC6-8ED3-1FFA41F55962}" type="slidenum">
              <a:rPr lang="en-US" smtClean="0"/>
              <a:t>6</a:t>
            </a:fld>
            <a:endParaRPr lang="en-US" dirty="0"/>
          </a:p>
        </p:txBody>
      </p:sp>
    </p:spTree>
    <p:extLst>
      <p:ext uri="{BB962C8B-B14F-4D97-AF65-F5344CB8AC3E}">
        <p14:creationId xmlns:p14="http://schemas.microsoft.com/office/powerpoint/2010/main" val="2635968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Pickleball paddles come in a variety of shapes, each designed to influence how the game is played. The shape of a paddle affects factors like power, control, reach, and sweet spot size. Choosing the right shape depends on whether a player prioritizes precision, speed, or extended reach on the court.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 </a:t>
            </a:r>
            <a:r>
              <a:rPr lang="en-US" b="1" u="sng" dirty="0"/>
              <a:t>WIDEBODY</a:t>
            </a:r>
            <a:r>
              <a:rPr lang="en-US" b="1" u="none" dirty="0"/>
              <a:t> |---</a:t>
            </a: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Widebody or "touch" paddles have a large, consistent sweet spot which helps players place the ball with more accuracy. These paddles help to “slow the game down” by absorbing more energy and taking pace off of their opponents’ shots, but that limited power can make creating pressure through aggressive offense difficult.</a:t>
            </a:r>
          </a:p>
          <a:p>
            <a:endParaRPr lang="en-US" dirty="0"/>
          </a:p>
          <a:p>
            <a:r>
              <a:rPr lang="en-US" dirty="0"/>
              <a:t>A </a:t>
            </a:r>
            <a:r>
              <a:rPr lang="en-US" b="1" dirty="0"/>
              <a:t>widebody pickleball paddle</a:t>
            </a:r>
            <a:r>
              <a:rPr lang="en-US" dirty="0"/>
              <a:t> is designed with a broader hitting surface than standard paddles, which changes the dynamics of play. Here are the key attributes and how they impact performance:</a:t>
            </a:r>
          </a:p>
          <a:p>
            <a:endParaRPr lang="en-US" dirty="0"/>
          </a:p>
          <a:p>
            <a:r>
              <a:rPr lang="en-US" b="1" dirty="0"/>
              <a:t>1. Paddle Shape</a:t>
            </a:r>
          </a:p>
          <a:p>
            <a:pPr marL="628650" lvl="1" indent="-171450">
              <a:buFont typeface="Arial" panose="020B0604020202020204" pitchFamily="34" charset="0"/>
              <a:buChar char="•"/>
            </a:pPr>
            <a:r>
              <a:rPr lang="en-US" b="1" dirty="0"/>
              <a:t>Wider face</a:t>
            </a:r>
            <a:r>
              <a:rPr lang="en-US" dirty="0"/>
              <a:t>: The paddle is wider, often 1–2 inches more than a standard paddle.</a:t>
            </a:r>
          </a:p>
          <a:p>
            <a:pPr marL="628650" lvl="1" indent="-171450">
              <a:buFont typeface="Arial" panose="020B0604020202020204" pitchFamily="34" charset="0"/>
              <a:buChar char="•"/>
            </a:pPr>
            <a:r>
              <a:rPr lang="en-US" b="1" dirty="0"/>
              <a:t>Shorter length (sometimes)</a:t>
            </a:r>
            <a:r>
              <a:rPr lang="en-US" dirty="0"/>
              <a:t>: Some widebody paddles trade length for width, keeping overall area manageable.</a:t>
            </a:r>
          </a:p>
          <a:p>
            <a:pPr marL="628650" lvl="1" indent="-171450">
              <a:buFont typeface="Arial" panose="020B0604020202020204" pitchFamily="34" charset="0"/>
              <a:buChar char="•"/>
            </a:pPr>
            <a:r>
              <a:rPr lang="en-US" b="1" dirty="0"/>
              <a:t>Impact:</a:t>
            </a:r>
            <a:r>
              <a:rPr lang="en-US" dirty="0"/>
              <a:t> A larger hitting area increases the </a:t>
            </a:r>
            <a:r>
              <a:rPr lang="en-US" b="1" dirty="0"/>
              <a:t>sweet spot</a:t>
            </a:r>
            <a:r>
              <a:rPr lang="en-US" dirty="0"/>
              <a:t>, making it easier to hit consistent shots.</a:t>
            </a:r>
          </a:p>
          <a:p>
            <a:endParaRPr lang="en-US" dirty="0"/>
          </a:p>
          <a:p>
            <a:r>
              <a:rPr lang="en-US" b="1" dirty="0"/>
              <a:t>2. Sweet Spot</a:t>
            </a:r>
          </a:p>
          <a:p>
            <a:pPr marL="628650" lvl="1" indent="-171450">
              <a:buFont typeface="Arial" panose="020B0604020202020204" pitchFamily="34" charset="0"/>
              <a:buChar char="•"/>
            </a:pPr>
            <a:r>
              <a:rPr lang="en-US" b="1" dirty="0"/>
              <a:t>Larger sweet spot</a:t>
            </a:r>
            <a:r>
              <a:rPr lang="en-US" dirty="0"/>
              <a:t>: The wider surface distributes impact more evenly.</a:t>
            </a:r>
          </a:p>
          <a:p>
            <a:pPr marL="628650" lvl="1" indent="-171450">
              <a:buFont typeface="Arial" panose="020B0604020202020204" pitchFamily="34" charset="0"/>
              <a:buChar char="•"/>
            </a:pPr>
            <a:r>
              <a:rPr lang="en-US" b="1" dirty="0"/>
              <a:t>Forgiving on off-center hits</a:t>
            </a:r>
            <a:r>
              <a:rPr lang="en-US" dirty="0"/>
              <a:t>: Great for beginners or players who want fewer mishits.</a:t>
            </a:r>
          </a:p>
          <a:p>
            <a:pPr marL="628650" lvl="1" indent="-171450">
              <a:buFont typeface="Arial" panose="020B0604020202020204" pitchFamily="34" charset="0"/>
              <a:buChar char="•"/>
            </a:pPr>
            <a:r>
              <a:rPr lang="en-US" b="1" dirty="0"/>
              <a:t>Impact:</a:t>
            </a:r>
            <a:r>
              <a:rPr lang="en-US" dirty="0"/>
              <a:t> Reduces errors, especially for volleys and dinks.</a:t>
            </a:r>
          </a:p>
          <a:p>
            <a:endParaRPr lang="en-US" dirty="0"/>
          </a:p>
          <a:p>
            <a:r>
              <a:rPr lang="en-US" b="1" dirty="0"/>
              <a:t>3. Power vs. Control</a:t>
            </a:r>
          </a:p>
          <a:p>
            <a:pPr marL="628650" lvl="1" indent="-171450">
              <a:buFont typeface="Arial" panose="020B0604020202020204" pitchFamily="34" charset="0"/>
              <a:buChar char="•"/>
            </a:pPr>
            <a:r>
              <a:rPr lang="en-US" b="1" dirty="0"/>
              <a:t>Power</a:t>
            </a:r>
            <a:r>
              <a:rPr lang="en-US" dirty="0"/>
              <a:t>: Slightly increased due to the wider surface catching more of the ball.</a:t>
            </a:r>
          </a:p>
          <a:p>
            <a:pPr marL="628650" lvl="1" indent="-171450">
              <a:buFont typeface="Arial" panose="020B0604020202020204" pitchFamily="34" charset="0"/>
              <a:buChar char="•"/>
            </a:pPr>
            <a:r>
              <a:rPr lang="en-US" b="1" dirty="0"/>
              <a:t>Control</a:t>
            </a:r>
            <a:r>
              <a:rPr lang="en-US" dirty="0"/>
              <a:t>: Can be slightly reduced on fast reactions since a wider paddle may feel heavier or slower to maneuver.</a:t>
            </a:r>
          </a:p>
          <a:p>
            <a:pPr marL="628650" lvl="1" indent="-171450">
              <a:buFont typeface="Arial" panose="020B0604020202020204" pitchFamily="34" charset="0"/>
              <a:buChar char="•"/>
            </a:pPr>
            <a:r>
              <a:rPr lang="en-US" b="1" dirty="0"/>
              <a:t>Impact:</a:t>
            </a:r>
            <a:r>
              <a:rPr lang="en-US" dirty="0"/>
              <a:t> Often preferred by defensive or all-around players rather than extreme power hitters.</a:t>
            </a:r>
          </a:p>
          <a:p>
            <a:endParaRPr lang="en-US" dirty="0"/>
          </a:p>
          <a:p>
            <a:r>
              <a:rPr lang="en-US" b="1" dirty="0"/>
              <a:t>4. Weight &amp; Balance</a:t>
            </a:r>
          </a:p>
          <a:p>
            <a:pPr marL="628650" lvl="1" indent="-171450">
              <a:buFont typeface="Arial" panose="020B0604020202020204" pitchFamily="34" charset="0"/>
              <a:buChar char="•"/>
            </a:pPr>
            <a:r>
              <a:rPr lang="en-US" b="1" dirty="0"/>
              <a:t>Weight range</a:t>
            </a:r>
            <a:r>
              <a:rPr lang="en-US" dirty="0"/>
              <a:t>: Usually similar to standard paddles (7.5–8.5 oz) but distributed across a wider face.</a:t>
            </a:r>
          </a:p>
          <a:p>
            <a:pPr marL="628650" lvl="1" indent="-171450">
              <a:buFont typeface="Arial" panose="020B0604020202020204" pitchFamily="34" charset="0"/>
              <a:buChar char="•"/>
            </a:pPr>
            <a:r>
              <a:rPr lang="en-US" b="1" dirty="0"/>
              <a:t>Balance</a:t>
            </a:r>
            <a:r>
              <a:rPr lang="en-US" dirty="0"/>
              <a:t>: Some widebody paddles are head-heavy to add extra reach, while others are evenly balanced for maneuverability.</a:t>
            </a:r>
          </a:p>
          <a:p>
            <a:pPr marL="628650" lvl="1" indent="-171450">
              <a:buFont typeface="Arial" panose="020B0604020202020204" pitchFamily="34" charset="0"/>
              <a:buChar char="•"/>
            </a:pPr>
            <a:r>
              <a:rPr lang="en-US" b="1" dirty="0"/>
              <a:t>Impact:</a:t>
            </a:r>
            <a:r>
              <a:rPr lang="en-US" dirty="0"/>
              <a:t> Can feel more stable on volleys but may fatigue the wrist slightly faster in long rallies.</a:t>
            </a:r>
          </a:p>
          <a:p>
            <a:endParaRPr lang="en-US" dirty="0"/>
          </a:p>
          <a:p>
            <a:r>
              <a:rPr lang="en-US" b="1" dirty="0"/>
              <a:t>5. Grip &amp; Handle</a:t>
            </a:r>
          </a:p>
          <a:p>
            <a:pPr marL="628650" lvl="1" indent="-171450">
              <a:buFont typeface="Arial" panose="020B0604020202020204" pitchFamily="34" charset="0"/>
              <a:buChar char="•"/>
            </a:pPr>
            <a:r>
              <a:rPr lang="en-US" dirty="0"/>
              <a:t>Often paired with a </a:t>
            </a:r>
            <a:r>
              <a:rPr lang="en-US" b="1" dirty="0"/>
              <a:t>shorter handle</a:t>
            </a:r>
            <a:r>
              <a:rPr lang="en-US" dirty="0"/>
              <a:t> to complement the wider face.</a:t>
            </a:r>
          </a:p>
          <a:p>
            <a:pPr marL="628650" lvl="1" indent="-171450">
              <a:buFont typeface="Arial" panose="020B0604020202020204" pitchFamily="34" charset="0"/>
              <a:buChar char="•"/>
            </a:pPr>
            <a:r>
              <a:rPr lang="en-US" dirty="0"/>
              <a:t>Standard grip sizes apply, but some players prefer a slightly smaller grip to allow for wrist flexibility with a larger paddle.</a:t>
            </a:r>
          </a:p>
          <a:p>
            <a:endParaRPr lang="en-US" dirty="0"/>
          </a:p>
          <a:p>
            <a:r>
              <a:rPr lang="en-US" b="1" dirty="0"/>
              <a:t>6. Ideal Players</a:t>
            </a:r>
          </a:p>
          <a:p>
            <a:pPr marL="628650" lvl="1" indent="-171450">
              <a:buFont typeface="Arial" panose="020B0604020202020204" pitchFamily="34" charset="0"/>
              <a:buChar char="•"/>
            </a:pPr>
            <a:r>
              <a:rPr lang="en-US" b="1" dirty="0"/>
              <a:t>Beginners or intermediate players</a:t>
            </a:r>
            <a:r>
              <a:rPr lang="en-US" dirty="0"/>
              <a:t> who want a larger sweet spot.</a:t>
            </a:r>
          </a:p>
          <a:p>
            <a:pPr marL="628650" lvl="1" indent="-171450">
              <a:buFont typeface="Arial" panose="020B0604020202020204" pitchFamily="34" charset="0"/>
              <a:buChar char="•"/>
            </a:pPr>
            <a:r>
              <a:rPr lang="en-US" b="1" dirty="0"/>
              <a:t>Doubles players</a:t>
            </a:r>
            <a:r>
              <a:rPr lang="en-US" dirty="0"/>
              <a:t> who play near the net and need a forgiving paddle for quick reactions.</a:t>
            </a:r>
          </a:p>
          <a:p>
            <a:pPr marL="628650" lvl="1" indent="-171450">
              <a:buFont typeface="Arial" panose="020B0604020202020204" pitchFamily="34" charset="0"/>
              <a:buChar char="•"/>
            </a:pPr>
            <a:r>
              <a:rPr lang="en-US" b="1" dirty="0"/>
              <a:t>Players who prioritize placement over extreme spin or power.</a:t>
            </a:r>
          </a:p>
          <a:p>
            <a:endParaRPr lang="en-US" dirty="0"/>
          </a:p>
          <a:p>
            <a:r>
              <a:rPr lang="en-US" b="1" dirty="0"/>
              <a:t>7. Pros</a:t>
            </a:r>
          </a:p>
          <a:p>
            <a:pPr marL="628650" lvl="1" indent="-171450">
              <a:buFont typeface="Arial" panose="020B0604020202020204" pitchFamily="34" charset="0"/>
              <a:buChar char="•"/>
            </a:pPr>
            <a:r>
              <a:rPr lang="en-US" dirty="0"/>
              <a:t>More forgiving on off-center hits.</a:t>
            </a:r>
          </a:p>
          <a:p>
            <a:pPr marL="628650" lvl="1" indent="-171450">
              <a:buFont typeface="Arial" panose="020B0604020202020204" pitchFamily="34" charset="0"/>
              <a:buChar char="•"/>
            </a:pPr>
            <a:r>
              <a:rPr lang="en-US" dirty="0"/>
              <a:t>Larger hitting surface = easier to control dinks and volleys.</a:t>
            </a:r>
          </a:p>
          <a:p>
            <a:pPr marL="628650" lvl="1" indent="-171450">
              <a:buFont typeface="Arial" panose="020B0604020202020204" pitchFamily="34" charset="0"/>
              <a:buChar char="•"/>
            </a:pPr>
            <a:r>
              <a:rPr lang="en-US" dirty="0"/>
              <a:t>Can provide extra reach on wide shots.</a:t>
            </a:r>
          </a:p>
          <a:p>
            <a:endParaRPr lang="en-US" dirty="0"/>
          </a:p>
          <a:p>
            <a:r>
              <a:rPr lang="en-US" b="1" dirty="0"/>
              <a:t>8. Cons</a:t>
            </a:r>
          </a:p>
          <a:p>
            <a:pPr marL="628650" lvl="1" indent="-171450">
              <a:buFont typeface="Arial" panose="020B0604020202020204" pitchFamily="34" charset="0"/>
              <a:buChar char="•"/>
            </a:pPr>
            <a:r>
              <a:rPr lang="en-US" dirty="0"/>
              <a:t>Slightly reduced maneuverability for fast, precise swings.</a:t>
            </a:r>
          </a:p>
          <a:p>
            <a:pPr marL="628650" lvl="1" indent="-171450">
              <a:buFont typeface="Arial" panose="020B0604020202020204" pitchFamily="34" charset="0"/>
              <a:buChar char="•"/>
            </a:pPr>
            <a:r>
              <a:rPr lang="en-US" dirty="0"/>
              <a:t>May feel bulky to players used to standard shapes.</a:t>
            </a:r>
          </a:p>
          <a:p>
            <a:pPr marL="628650" lvl="1" indent="-171450">
              <a:buFont typeface="Arial" panose="020B0604020202020204" pitchFamily="34" charset="0"/>
              <a:buChar char="•"/>
            </a:pPr>
            <a:r>
              <a:rPr lang="en-US" dirty="0"/>
              <a:t>Less spin control compared to elongated paddles.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 </a:t>
            </a:r>
            <a:r>
              <a:rPr lang="en-US" b="1" u="sng" dirty="0"/>
              <a:t>ELONGATED</a:t>
            </a:r>
            <a:r>
              <a:rPr lang="en-US" b="1" u="non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Elongated paddles make it easy to hit with pace allowing those with shorter, more compact swings to generate additional speed. Players who already tend to hit the ball hard may enjoy the "extra boost" from power paddles. However, power paddles require precision and discipline to keep the ball inside the lines. Therefore, players who are just getting started on their pickleball journey might consider opting to start with a more forgiving paddle.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An </a:t>
            </a:r>
            <a:r>
              <a:rPr lang="en-US" b="1" dirty="0"/>
              <a:t>elongated pickleball paddle</a:t>
            </a:r>
            <a:r>
              <a:rPr lang="en-US" dirty="0"/>
              <a:t> is designed differently from standard or widebody paddles, with a focus on reach and leverage. Here are the key attributes:</a:t>
            </a:r>
          </a:p>
          <a:p>
            <a:endParaRPr lang="en-US" dirty="0"/>
          </a:p>
          <a:p>
            <a:endParaRPr lang="en-US" dirty="0"/>
          </a:p>
          <a:p>
            <a:r>
              <a:rPr lang="en-US" b="1" dirty="0"/>
              <a:t>1.  Shape &amp; Size</a:t>
            </a:r>
            <a:endParaRPr lang="en-US" dirty="0"/>
          </a:p>
          <a:p>
            <a:pPr marL="628650" lvl="1" indent="-171450">
              <a:buFont typeface="Arial" panose="020B0604020202020204" pitchFamily="34" charset="0"/>
              <a:buChar char="•"/>
            </a:pPr>
            <a:r>
              <a:rPr lang="en-US" b="1" dirty="0"/>
              <a:t>Longer length</a:t>
            </a:r>
            <a:r>
              <a:rPr lang="en-US" dirty="0"/>
              <a:t> than standard paddles (often 17–17.5 inches).</a:t>
            </a:r>
          </a:p>
          <a:p>
            <a:pPr marL="628650" lvl="1" indent="-171450">
              <a:buFont typeface="Arial" panose="020B0604020202020204" pitchFamily="34" charset="0"/>
              <a:buChar char="•"/>
            </a:pPr>
            <a:r>
              <a:rPr lang="en-US" b="1" dirty="0"/>
              <a:t>Narrower width</a:t>
            </a:r>
            <a:r>
              <a:rPr lang="en-US" dirty="0"/>
              <a:t> (usually 7–7.25 inches), giving it a slim profile.</a:t>
            </a:r>
          </a:p>
          <a:p>
            <a:pPr marL="628650" lvl="1" indent="-171450">
              <a:buFont typeface="Arial" panose="020B0604020202020204" pitchFamily="34" charset="0"/>
              <a:buChar char="•"/>
            </a:pPr>
            <a:r>
              <a:rPr lang="en-US" dirty="0"/>
              <a:t>Slightly more tapered or rectangular look compared to a widebody paddle.</a:t>
            </a:r>
          </a:p>
          <a:p>
            <a:endParaRPr lang="en-US" b="1" dirty="0"/>
          </a:p>
          <a:p>
            <a:r>
              <a:rPr lang="en-US" b="1" dirty="0"/>
              <a:t>2.  Sweet Spot</a:t>
            </a:r>
            <a:endParaRPr lang="en-US" dirty="0"/>
          </a:p>
          <a:p>
            <a:pPr marL="628650" lvl="1" indent="-171450">
              <a:buFont typeface="Arial" panose="020B0604020202020204" pitchFamily="34" charset="0"/>
              <a:buChar char="•"/>
            </a:pPr>
            <a:r>
              <a:rPr lang="en-US" dirty="0"/>
              <a:t>The sweet spot is </a:t>
            </a:r>
            <a:r>
              <a:rPr lang="en-US" b="1" dirty="0"/>
              <a:t>smaller and more centralized</a:t>
            </a:r>
            <a:r>
              <a:rPr lang="en-US" dirty="0"/>
              <a:t> due to the narrow face.</a:t>
            </a:r>
          </a:p>
          <a:p>
            <a:pPr marL="628650" lvl="1" indent="-171450">
              <a:buFont typeface="Arial" panose="020B0604020202020204" pitchFamily="34" charset="0"/>
              <a:buChar char="•"/>
            </a:pPr>
            <a:r>
              <a:rPr lang="en-US" dirty="0"/>
              <a:t>Offers precision but can be less forgiving on off-center hits.</a:t>
            </a:r>
          </a:p>
          <a:p>
            <a:endParaRPr lang="en-US" b="1" dirty="0"/>
          </a:p>
          <a:p>
            <a:r>
              <a:rPr lang="en-US" b="1" dirty="0"/>
              <a:t>3.  Reach Advantage</a:t>
            </a:r>
            <a:endParaRPr lang="en-US" dirty="0"/>
          </a:p>
          <a:p>
            <a:pPr marL="628650" lvl="1" indent="-171450">
              <a:buFont typeface="Arial" panose="020B0604020202020204" pitchFamily="34" charset="0"/>
              <a:buChar char="•"/>
            </a:pPr>
            <a:r>
              <a:rPr lang="en-US" dirty="0"/>
              <a:t>The extra length helps with </a:t>
            </a:r>
            <a:r>
              <a:rPr lang="en-US" b="1" dirty="0"/>
              <a:t>defense at the baseline</a:t>
            </a:r>
            <a:r>
              <a:rPr lang="en-US" dirty="0"/>
              <a:t> and </a:t>
            </a:r>
            <a:r>
              <a:rPr lang="en-US" b="1" dirty="0"/>
              <a:t>dinking from farther away</a:t>
            </a:r>
            <a:r>
              <a:rPr lang="en-US" dirty="0"/>
              <a:t>.</a:t>
            </a:r>
          </a:p>
          <a:p>
            <a:pPr marL="628650" lvl="1" indent="-171450">
              <a:buFont typeface="Arial" panose="020B0604020202020204" pitchFamily="34" charset="0"/>
              <a:buChar char="•"/>
            </a:pPr>
            <a:r>
              <a:rPr lang="en-US" dirty="0"/>
              <a:t>Good for players who want to cover more court without stepping forward as much.</a:t>
            </a:r>
          </a:p>
          <a:p>
            <a:endParaRPr lang="en-US" b="1" dirty="0"/>
          </a:p>
          <a:p>
            <a:r>
              <a:rPr lang="en-US" b="1" dirty="0"/>
              <a:t>4.  Power &amp; Control Balance</a:t>
            </a:r>
            <a:endParaRPr lang="en-US" dirty="0"/>
          </a:p>
          <a:p>
            <a:pPr marL="628650" lvl="1" indent="-171450">
              <a:buFont typeface="Arial" panose="020B0604020202020204" pitchFamily="34" charset="0"/>
              <a:buChar char="•"/>
            </a:pPr>
            <a:r>
              <a:rPr lang="en-US" dirty="0"/>
              <a:t>The narrower face and longer leverage can </a:t>
            </a:r>
            <a:r>
              <a:rPr lang="en-US" b="1" dirty="0"/>
              <a:t>increase power</a:t>
            </a:r>
            <a:r>
              <a:rPr lang="en-US" dirty="0"/>
              <a:t> on full swings.</a:t>
            </a:r>
          </a:p>
          <a:p>
            <a:pPr marL="628650" lvl="1" indent="-171450">
              <a:buFont typeface="Arial" panose="020B0604020202020204" pitchFamily="34" charset="0"/>
              <a:buChar char="•"/>
            </a:pPr>
            <a:r>
              <a:rPr lang="en-US" dirty="0"/>
              <a:t>Requires </a:t>
            </a:r>
            <a:r>
              <a:rPr lang="en-US" b="1" dirty="0"/>
              <a:t>more control and accuracy</a:t>
            </a:r>
            <a:r>
              <a:rPr lang="en-US" dirty="0"/>
              <a:t>, especially for volleys and dinks.</a:t>
            </a:r>
          </a:p>
          <a:p>
            <a:endParaRPr lang="en-US" b="1" dirty="0"/>
          </a:p>
          <a:p>
            <a:r>
              <a:rPr lang="en-US" b="1" dirty="0"/>
              <a:t>5.  Weight &amp; Balance</a:t>
            </a:r>
            <a:endParaRPr lang="en-US" dirty="0"/>
          </a:p>
          <a:p>
            <a:pPr marL="628650" lvl="1" indent="-171450">
              <a:buFont typeface="Arial" panose="020B0604020202020204" pitchFamily="34" charset="0"/>
              <a:buChar char="•"/>
            </a:pPr>
            <a:r>
              <a:rPr lang="en-US" dirty="0"/>
              <a:t>Often slightly </a:t>
            </a:r>
            <a:r>
              <a:rPr lang="en-US" b="1" dirty="0"/>
              <a:t>head-light</a:t>
            </a:r>
            <a:r>
              <a:rPr lang="en-US" dirty="0"/>
              <a:t> to reduce strain on the wrist with the longer handle.</a:t>
            </a:r>
          </a:p>
          <a:p>
            <a:pPr marL="628650" lvl="1" indent="-171450">
              <a:buFont typeface="Arial" panose="020B0604020202020204" pitchFamily="34" charset="0"/>
              <a:buChar char="•"/>
            </a:pPr>
            <a:r>
              <a:rPr lang="en-US" dirty="0"/>
              <a:t>Some models may keep a </a:t>
            </a:r>
            <a:r>
              <a:rPr lang="en-US" b="1" dirty="0"/>
              <a:t>balanced weight</a:t>
            </a:r>
            <a:r>
              <a:rPr lang="en-US" dirty="0"/>
              <a:t> for versatile play.</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6.  Grip &amp; Handle</a:t>
            </a:r>
          </a:p>
          <a:p>
            <a:pPr marL="628650" lvl="1" indent="-171450">
              <a:buFont typeface="Arial" panose="020B0604020202020204" pitchFamily="34" charset="0"/>
              <a:buChar char="•"/>
            </a:pPr>
            <a:r>
              <a:rPr lang="en-US" dirty="0"/>
              <a:t>Usually comes with a standard or slightly longer handle to accommodate extended reach.</a:t>
            </a:r>
          </a:p>
          <a:p>
            <a:pPr marL="628650" lvl="1" indent="-171450">
              <a:buFont typeface="Arial" panose="020B0604020202020204" pitchFamily="34" charset="0"/>
              <a:buChar char="•"/>
            </a:pPr>
            <a:r>
              <a:rPr lang="en-US" dirty="0"/>
              <a:t>Longer handle can allow two-handed backhands if needed.</a:t>
            </a:r>
          </a:p>
          <a:p>
            <a:endParaRPr lang="en-US" b="1" dirty="0"/>
          </a:p>
          <a:p>
            <a:r>
              <a:rPr lang="en-US" b="1" dirty="0"/>
              <a:t>7.  Ideal Player Style</a:t>
            </a:r>
            <a:endParaRPr lang="en-US" dirty="0"/>
          </a:p>
          <a:p>
            <a:pPr marL="628650" lvl="1" indent="-171450">
              <a:buFont typeface="Arial" panose="020B0604020202020204" pitchFamily="34" charset="0"/>
              <a:buChar char="•"/>
            </a:pPr>
            <a:r>
              <a:rPr lang="en-US" dirty="0"/>
              <a:t>Suited for </a:t>
            </a:r>
            <a:r>
              <a:rPr lang="en-US" b="1" dirty="0"/>
              <a:t>baseline players</a:t>
            </a:r>
            <a:r>
              <a:rPr lang="en-US" dirty="0"/>
              <a:t> or those who rely on </a:t>
            </a:r>
            <a:r>
              <a:rPr lang="en-US" b="1" dirty="0"/>
              <a:t>reach and leverage</a:t>
            </a:r>
            <a:r>
              <a:rPr lang="en-US" dirty="0"/>
              <a:t>.</a:t>
            </a:r>
          </a:p>
          <a:p>
            <a:pPr marL="628650" lvl="1" indent="-171450">
              <a:buFont typeface="Arial" panose="020B0604020202020204" pitchFamily="34" charset="0"/>
              <a:buChar char="•"/>
            </a:pPr>
            <a:r>
              <a:rPr lang="en-US" dirty="0"/>
              <a:t>Less ideal for players who need a </a:t>
            </a:r>
            <a:r>
              <a:rPr lang="en-US" b="1" dirty="0"/>
              <a:t>large hitting surface</a:t>
            </a:r>
            <a:r>
              <a:rPr lang="en-US" dirty="0"/>
              <a:t> for control-style dinking.</a:t>
            </a:r>
          </a:p>
          <a:p>
            <a:pPr lvl="1"/>
            <a:endParaRPr lang="en-US" dirty="0"/>
          </a:p>
          <a:p>
            <a:pPr lvl="1"/>
            <a:endParaRPr lang="en-US" dirty="0"/>
          </a:p>
          <a:p>
            <a:r>
              <a:rPr lang="en-US" dirty="0"/>
              <a:t>In short, an elongated paddle trades a wider hitting surface for extra reach and power, emphasizing precision and court coverage.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dirty="0"/>
              <a:t>---| </a:t>
            </a:r>
            <a:r>
              <a:rPr lang="en-US" b="1" u="sng" dirty="0"/>
              <a:t>HYBRID</a:t>
            </a:r>
            <a:r>
              <a:rPr lang="en-US" b="1" u="non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r>
              <a:rPr lang="en-US" dirty="0"/>
              <a:t>Hybrid paddles combine many features of both the widebody and elongated types to create a paddle with often times inferior aspects of the individual types, but combine to make a paddle that can allow for play-time adjustments the other types cannot.</a:t>
            </a:r>
          </a:p>
          <a:p>
            <a:endParaRPr lang="en-US" dirty="0"/>
          </a:p>
          <a:p>
            <a:r>
              <a:rPr lang="en-US" dirty="0"/>
              <a:t>A </a:t>
            </a:r>
            <a:r>
              <a:rPr lang="en-US" b="1" dirty="0"/>
              <a:t>hybrid pickleball paddle</a:t>
            </a:r>
            <a:r>
              <a:rPr lang="en-US" dirty="0"/>
              <a:t> is designed to combine features of both </a:t>
            </a:r>
            <a:r>
              <a:rPr lang="en-US" b="1" dirty="0"/>
              <a:t>power</a:t>
            </a:r>
            <a:r>
              <a:rPr lang="en-US" dirty="0"/>
              <a:t> and </a:t>
            </a:r>
            <a:r>
              <a:rPr lang="en-US" b="1" dirty="0"/>
              <a:t>control</a:t>
            </a:r>
            <a:r>
              <a:rPr lang="en-US" dirty="0"/>
              <a:t> paddles, aiming for a balance that suits versatile players. Here are its main attributes:</a:t>
            </a:r>
          </a:p>
          <a:p>
            <a:endParaRPr lang="en-US" dirty="0"/>
          </a:p>
          <a:p>
            <a:r>
              <a:rPr lang="en-US" b="1" dirty="0"/>
              <a:t>1. Shape</a:t>
            </a:r>
          </a:p>
          <a:p>
            <a:pPr marL="628650" lvl="1" indent="-171450">
              <a:buFont typeface="Arial" panose="020B0604020202020204" pitchFamily="34" charset="0"/>
              <a:buChar char="•"/>
            </a:pPr>
            <a:r>
              <a:rPr lang="en-US" dirty="0"/>
              <a:t>Often </a:t>
            </a:r>
            <a:r>
              <a:rPr lang="en-US" b="1" dirty="0"/>
              <a:t>elongated or slightly wider than standard paddles</a:t>
            </a:r>
            <a:r>
              <a:rPr lang="en-US" dirty="0"/>
              <a:t>, but not as wide as a full widebody.</a:t>
            </a:r>
          </a:p>
          <a:p>
            <a:pPr marL="628650" lvl="1" indent="-171450">
              <a:buFont typeface="Arial" panose="020B0604020202020204" pitchFamily="34" charset="0"/>
              <a:buChar char="•"/>
            </a:pPr>
            <a:r>
              <a:rPr lang="en-US" dirty="0"/>
              <a:t>Provides a </a:t>
            </a:r>
            <a:r>
              <a:rPr lang="en-US" b="1" dirty="0"/>
              <a:t>mix of reach and sweet spot size</a:t>
            </a:r>
            <a:r>
              <a:rPr lang="en-US" dirty="0"/>
              <a:t>.</a:t>
            </a:r>
          </a:p>
          <a:p>
            <a:endParaRPr lang="en-US" b="1" dirty="0"/>
          </a:p>
          <a:p>
            <a:r>
              <a:rPr lang="en-US" b="1" dirty="0"/>
              <a:t>2. Weight</a:t>
            </a:r>
          </a:p>
          <a:p>
            <a:pPr marL="628650" lvl="1" indent="-171450">
              <a:buFont typeface="Arial" panose="020B0604020202020204" pitchFamily="34" charset="0"/>
              <a:buChar char="•"/>
            </a:pPr>
            <a:r>
              <a:rPr lang="en-US" dirty="0"/>
              <a:t>Typically </a:t>
            </a:r>
            <a:r>
              <a:rPr lang="en-US" b="1" dirty="0"/>
              <a:t>medium weight (7.5–8.5 oz)</a:t>
            </a:r>
            <a:r>
              <a:rPr lang="en-US" dirty="0"/>
              <a:t>.</a:t>
            </a:r>
          </a:p>
          <a:p>
            <a:pPr marL="628650" lvl="1" indent="-171450">
              <a:buFont typeface="Arial" panose="020B0604020202020204" pitchFamily="34" charset="0"/>
              <a:buChar char="•"/>
            </a:pPr>
            <a:r>
              <a:rPr lang="en-US" dirty="0"/>
              <a:t>Light enough for quick reaction and control, but heavy enough to generate solid power on shots.</a:t>
            </a:r>
          </a:p>
          <a:p>
            <a:endParaRPr lang="en-US" b="1" dirty="0"/>
          </a:p>
          <a:p>
            <a:r>
              <a:rPr lang="en-US" b="1" dirty="0"/>
              <a:t>3. Core Material</a:t>
            </a:r>
          </a:p>
          <a:p>
            <a:pPr marL="628650" lvl="1" indent="-171450">
              <a:buFont typeface="Arial" panose="020B0604020202020204" pitchFamily="34" charset="0"/>
              <a:buChar char="•"/>
            </a:pPr>
            <a:r>
              <a:rPr lang="en-US" dirty="0"/>
              <a:t>Commonly uses </a:t>
            </a:r>
            <a:r>
              <a:rPr lang="en-US" b="1" dirty="0"/>
              <a:t>polymer (poly) or composite cores</a:t>
            </a:r>
            <a:r>
              <a:rPr lang="en-US" dirty="0"/>
              <a:t>.</a:t>
            </a:r>
          </a:p>
          <a:p>
            <a:pPr marL="1085850" lvl="2" indent="-171450">
              <a:buFont typeface="Arial" panose="020B0604020202020204" pitchFamily="34" charset="0"/>
              <a:buChar char="•"/>
            </a:pPr>
            <a:r>
              <a:rPr lang="en-US" dirty="0"/>
              <a:t>Poly cores give </a:t>
            </a:r>
            <a:r>
              <a:rPr lang="en-US" b="1" dirty="0"/>
              <a:t>softer feel and more control</a:t>
            </a:r>
            <a:r>
              <a:rPr lang="en-US" dirty="0"/>
              <a:t>.</a:t>
            </a:r>
          </a:p>
          <a:p>
            <a:pPr marL="1085850" lvl="2" indent="-171450">
              <a:buFont typeface="Arial" panose="020B0604020202020204" pitchFamily="34" charset="0"/>
              <a:buChar char="•"/>
            </a:pPr>
            <a:r>
              <a:rPr lang="en-US" dirty="0"/>
              <a:t>Nomex or other harder cores add </a:t>
            </a:r>
            <a:r>
              <a:rPr lang="en-US" b="1" dirty="0"/>
              <a:t>power potential</a:t>
            </a:r>
            <a:r>
              <a:rPr lang="en-US" dirty="0"/>
              <a:t>, depending on design.</a:t>
            </a:r>
          </a:p>
          <a:p>
            <a:endParaRPr lang="en-US" b="1" dirty="0"/>
          </a:p>
          <a:p>
            <a:r>
              <a:rPr lang="en-US" b="1" dirty="0"/>
              <a:t>4. Face Material</a:t>
            </a:r>
          </a:p>
          <a:p>
            <a:pPr marL="628650" lvl="1" indent="-171450">
              <a:buFont typeface="Arial" panose="020B0604020202020204" pitchFamily="34" charset="0"/>
              <a:buChar char="•"/>
            </a:pPr>
            <a:r>
              <a:rPr lang="en-US" dirty="0"/>
              <a:t>Usually </a:t>
            </a:r>
            <a:r>
              <a:rPr lang="en-US" b="1" dirty="0"/>
              <a:t>graphite, fiberglass, or composite</a:t>
            </a:r>
            <a:r>
              <a:rPr lang="en-US" dirty="0"/>
              <a:t>.</a:t>
            </a:r>
          </a:p>
          <a:p>
            <a:pPr marL="1085850" lvl="2" indent="-171450">
              <a:buFont typeface="Arial" panose="020B0604020202020204" pitchFamily="34" charset="0"/>
              <a:buChar char="•"/>
            </a:pPr>
            <a:r>
              <a:rPr lang="en-US" dirty="0"/>
              <a:t>Graphite offers </a:t>
            </a:r>
            <a:r>
              <a:rPr lang="en-US" b="1" dirty="0"/>
              <a:t>better touch and precision</a:t>
            </a:r>
            <a:r>
              <a:rPr lang="en-US" dirty="0"/>
              <a:t>.</a:t>
            </a:r>
          </a:p>
          <a:p>
            <a:pPr marL="1085850" lvl="2" indent="-171450">
              <a:buFont typeface="Arial" panose="020B0604020202020204" pitchFamily="34" charset="0"/>
              <a:buChar char="•"/>
            </a:pPr>
            <a:r>
              <a:rPr lang="en-US" dirty="0"/>
              <a:t>Fiberglass adds </a:t>
            </a:r>
            <a:r>
              <a:rPr lang="en-US" b="1" dirty="0"/>
              <a:t>slightly more pop</a:t>
            </a:r>
            <a:r>
              <a:rPr lang="en-US" dirty="0"/>
              <a:t>, increasing power without losing too much control.</a:t>
            </a:r>
          </a:p>
          <a:p>
            <a:endParaRPr lang="en-US" b="1" dirty="0"/>
          </a:p>
          <a:p>
            <a:r>
              <a:rPr lang="en-US" b="1" dirty="0"/>
              <a:t>5. Sweet Spot</a:t>
            </a:r>
          </a:p>
          <a:p>
            <a:pPr marL="628650" lvl="1" indent="-171450">
              <a:buFont typeface="Arial" panose="020B0604020202020204" pitchFamily="34" charset="0"/>
              <a:buChar char="•"/>
            </a:pPr>
            <a:r>
              <a:rPr lang="en-US" dirty="0"/>
              <a:t>Medium-sized sweet spot—</a:t>
            </a:r>
            <a:r>
              <a:rPr lang="en-US" b="1" dirty="0"/>
              <a:t>not as forgiving as widebody, but larger than standard control paddles</a:t>
            </a:r>
            <a:r>
              <a:rPr lang="en-US" dirty="0"/>
              <a:t>.</a:t>
            </a:r>
          </a:p>
          <a:p>
            <a:pPr marL="628650" lvl="1" indent="-171450">
              <a:buFont typeface="Arial" panose="020B0604020202020204" pitchFamily="34" charset="0"/>
              <a:buChar char="•"/>
            </a:pPr>
            <a:r>
              <a:rPr lang="en-US" dirty="0"/>
              <a:t>Balances </a:t>
            </a:r>
            <a:r>
              <a:rPr lang="en-US" b="1" dirty="0"/>
              <a:t>accuracy and power</a:t>
            </a:r>
            <a:r>
              <a:rPr lang="en-US" dirty="0"/>
              <a:t>.</a:t>
            </a:r>
          </a:p>
          <a:p>
            <a:endParaRPr lang="en-US" b="1" dirty="0"/>
          </a:p>
          <a:p>
            <a:r>
              <a:rPr lang="en-US" b="1" dirty="0"/>
              <a:t>6. Handle</a:t>
            </a:r>
          </a:p>
          <a:p>
            <a:pPr marL="628650" lvl="1" indent="-171450">
              <a:buFont typeface="Arial" panose="020B0604020202020204" pitchFamily="34" charset="0"/>
              <a:buChar char="•"/>
            </a:pPr>
            <a:r>
              <a:rPr lang="en-US" dirty="0"/>
              <a:t>Medium length (typically </a:t>
            </a:r>
            <a:r>
              <a:rPr lang="en-US" b="1" dirty="0"/>
              <a:t>4–4¼ inches</a:t>
            </a:r>
            <a:r>
              <a:rPr lang="en-US" dirty="0"/>
              <a:t>) to suit most grip styles.</a:t>
            </a:r>
          </a:p>
          <a:p>
            <a:pPr marL="628650" lvl="1" indent="-171450">
              <a:buFont typeface="Arial" panose="020B0604020202020204" pitchFamily="34" charset="0"/>
              <a:buChar char="•"/>
            </a:pPr>
            <a:r>
              <a:rPr lang="en-US" dirty="0"/>
              <a:t>Grip thickness is often </a:t>
            </a:r>
            <a:r>
              <a:rPr lang="en-US" b="1" dirty="0"/>
              <a:t>moderate</a:t>
            </a:r>
            <a:r>
              <a:rPr lang="en-US" dirty="0"/>
              <a:t>, balancing comfort and maneuverability.</a:t>
            </a:r>
          </a:p>
          <a:p>
            <a:endParaRPr lang="en-US" b="1" dirty="0"/>
          </a:p>
          <a:p>
            <a:r>
              <a:rPr lang="en-US" b="1" dirty="0"/>
              <a:t>7. Play Style Suitability</a:t>
            </a:r>
          </a:p>
          <a:p>
            <a:pPr marL="628650" lvl="1" indent="-171450">
              <a:buFont typeface="Arial" panose="020B0604020202020204" pitchFamily="34" charset="0"/>
              <a:buChar char="•"/>
            </a:pPr>
            <a:r>
              <a:rPr lang="en-US" dirty="0"/>
              <a:t>Ideal for players who want to </a:t>
            </a:r>
            <a:r>
              <a:rPr lang="en-US" b="1" dirty="0"/>
              <a:t>mix aggressive shots and strategic placement</a:t>
            </a:r>
            <a:r>
              <a:rPr lang="en-US" dirty="0"/>
              <a:t>.</a:t>
            </a:r>
          </a:p>
          <a:p>
            <a:pPr marL="628650" lvl="1" indent="-171450">
              <a:buFont typeface="Arial" panose="020B0604020202020204" pitchFamily="34" charset="0"/>
              <a:buChar char="•"/>
            </a:pPr>
            <a:r>
              <a:rPr lang="en-US" dirty="0"/>
              <a:t>Allows </a:t>
            </a:r>
            <a:r>
              <a:rPr lang="en-US" b="1" dirty="0"/>
              <a:t>quick reaction at the net</a:t>
            </a:r>
            <a:r>
              <a:rPr lang="en-US" dirty="0"/>
              <a:t> and </a:t>
            </a:r>
            <a:r>
              <a:rPr lang="en-US" b="1" dirty="0"/>
              <a:t>strong baseline hits</a:t>
            </a:r>
            <a:r>
              <a:rPr lang="en-US" dirty="0"/>
              <a:t>.</a:t>
            </a:r>
          </a:p>
          <a:p>
            <a:pPr marL="628650" lvl="1" indent="-171450">
              <a:buFont typeface="Arial" panose="020B0604020202020204" pitchFamily="34" charset="0"/>
              <a:buChar char="•"/>
            </a:pPr>
            <a:r>
              <a:rPr lang="en-US" dirty="0"/>
              <a:t>In short, a hybrid paddle is the </a:t>
            </a:r>
            <a:r>
              <a:rPr lang="en-US" b="1" dirty="0"/>
              <a:t>“jack-of-all-trades” paddle</a:t>
            </a:r>
            <a:r>
              <a:rPr lang="en-US" dirty="0"/>
              <a:t>: not specialized for maximum power or pinpoint control, but versatile for all-around gameplay.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p:txBody>
      </p:sp>
      <p:sp>
        <p:nvSpPr>
          <p:cNvPr id="4" name="Slide Number Placeholder 3"/>
          <p:cNvSpPr>
            <a:spLocks noGrp="1"/>
          </p:cNvSpPr>
          <p:nvPr>
            <p:ph type="sldNum" sz="quarter" idx="5"/>
          </p:nvPr>
        </p:nvSpPr>
        <p:spPr/>
        <p:txBody>
          <a:bodyPr/>
          <a:lstStyle/>
          <a:p>
            <a:fld id="{2E7A21E6-16C9-4CC6-8ED3-1FFA41F55962}" type="slidenum">
              <a:rPr lang="en-US" smtClean="0"/>
              <a:t>7</a:t>
            </a:fld>
            <a:endParaRPr lang="en-US" dirty="0"/>
          </a:p>
        </p:txBody>
      </p:sp>
    </p:spTree>
    <p:extLst>
      <p:ext uri="{BB962C8B-B14F-4D97-AF65-F5344CB8AC3E}">
        <p14:creationId xmlns:p14="http://schemas.microsoft.com/office/powerpoint/2010/main" val="4119050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E13E3-A875-CEE9-7FB7-BB0B0B49C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52114-04FB-E950-4C47-2CAA156E98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E058B-ECA8-A9AE-3B8B-C30F13ED2A38}"/>
              </a:ext>
            </a:extLst>
          </p:cNvPr>
          <p:cNvSpPr>
            <a:spLocks noGrp="1"/>
          </p:cNvSpPr>
          <p:nvPr>
            <p:ph type="body" idx="1"/>
          </p:nvPr>
        </p:nvSpPr>
        <p:spPr/>
        <p:txBody>
          <a:bodyPr/>
          <a:lstStyle/>
          <a:p>
            <a:r>
              <a:rPr lang="en-US" sz="1200" b="1" u="sng" kern="1200" dirty="0">
                <a:solidFill>
                  <a:schemeClr val="tx1"/>
                </a:solidFill>
                <a:effectLst/>
                <a:latin typeface="+mn-lt"/>
                <a:ea typeface="+mn-ea"/>
                <a:cs typeface="+mn-cs"/>
              </a:rPr>
              <a:t>Max Shape</a:t>
            </a:r>
            <a:r>
              <a:rPr lang="en-US" sz="1200" u="sng" kern="1200" dirty="0">
                <a:solidFill>
                  <a:schemeClr val="tx1"/>
                </a:solidFill>
                <a:effectLst/>
                <a:latin typeface="+mn-lt"/>
                <a:ea typeface="+mn-ea"/>
                <a:cs typeface="+mn-cs"/>
              </a:rPr>
              <a:t> (SLK Series)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Max is akin to the Epic in offering a traditional shape with a generous sweet spot. It's perfect for players who are not yet ready to handle the elongated paddles but want a reliable and consistent paddle with a standard handle length.</a:t>
            </a: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XL Shape</a:t>
            </a:r>
            <a:r>
              <a:rPr lang="en-US" sz="1200" u="sng" kern="1200" dirty="0">
                <a:solidFill>
                  <a:schemeClr val="tx1"/>
                </a:solidFill>
                <a:effectLst/>
                <a:latin typeface="+mn-lt"/>
                <a:ea typeface="+mn-ea"/>
                <a:cs typeface="+mn-cs"/>
              </a:rPr>
              <a:t> (SLK Series)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XL is designed for intermediate to advanced players who are ready to make the trade-off of a narrower sweet spot to get added reach. This paddle is excellent for those with a background in racquet sports, offering a familiar feel to tennis players with its elongated face.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Selkirk and Selkirk Labs use proprietary names for these shapes:</a:t>
            </a:r>
          </a:p>
          <a:p>
            <a:endParaRPr lang="en-US" sz="1200" b="1"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Widebody shapes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Epic</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Maxima</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Elongated Shapes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Invikta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Mach6</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Omni</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Hybrid Shapes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Tour</a:t>
            </a:r>
          </a:p>
          <a:p>
            <a:endParaRPr lang="en-US" dirty="0"/>
          </a:p>
        </p:txBody>
      </p:sp>
      <p:sp>
        <p:nvSpPr>
          <p:cNvPr id="4" name="Slide Number Placeholder 3">
            <a:extLst>
              <a:ext uri="{FF2B5EF4-FFF2-40B4-BE49-F238E27FC236}">
                <a16:creationId xmlns:a16="http://schemas.microsoft.com/office/drawing/2014/main" id="{2CDB92CF-BB1D-2BA9-5FD5-1D495F9DA094}"/>
              </a:ext>
            </a:extLst>
          </p:cNvPr>
          <p:cNvSpPr>
            <a:spLocks noGrp="1"/>
          </p:cNvSpPr>
          <p:nvPr>
            <p:ph type="sldNum" sz="quarter" idx="5"/>
          </p:nvPr>
        </p:nvSpPr>
        <p:spPr/>
        <p:txBody>
          <a:bodyPr/>
          <a:lstStyle/>
          <a:p>
            <a:fld id="{2E7A21E6-16C9-4CC6-8ED3-1FFA41F55962}" type="slidenum">
              <a:rPr lang="en-US" smtClean="0"/>
              <a:t>8</a:t>
            </a:fld>
            <a:endParaRPr lang="en-US" dirty="0"/>
          </a:p>
        </p:txBody>
      </p:sp>
    </p:spTree>
    <p:extLst>
      <p:ext uri="{BB962C8B-B14F-4D97-AF65-F5344CB8AC3E}">
        <p14:creationId xmlns:p14="http://schemas.microsoft.com/office/powerpoint/2010/main" val="3247425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core of a pickleball paddle is the material inside the paddle that gives it structure and determines its properties. The type of core material used in a paddle impacts the weight, strength, stiffness, and impact noise of the paddle.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E7A21E6-16C9-4CC6-8ED3-1FFA41F55962}" type="slidenum">
              <a:rPr lang="en-US" smtClean="0"/>
              <a:t>9</a:t>
            </a:fld>
            <a:endParaRPr lang="en-US" dirty="0"/>
          </a:p>
        </p:txBody>
      </p:sp>
    </p:spTree>
    <p:extLst>
      <p:ext uri="{BB962C8B-B14F-4D97-AF65-F5344CB8AC3E}">
        <p14:creationId xmlns:p14="http://schemas.microsoft.com/office/powerpoint/2010/main" val="2298711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624D1-C9D1-EE4A-6243-C76E9C7010C1}"/>
              </a:ext>
            </a:extLst>
          </p:cNvPr>
          <p:cNvSpPr>
            <a:spLocks noGrp="1"/>
          </p:cNvSpPr>
          <p:nvPr>
            <p:ph type="ctrTitle"/>
          </p:nvPr>
        </p:nvSpPr>
        <p:spPr>
          <a:xfrm>
            <a:off x="1524000" y="1122363"/>
            <a:ext cx="9144000" cy="2387600"/>
          </a:xfrm>
          <a:prstGeom prst="rect">
            <a:avLst/>
          </a:prstGeom>
        </p:spPr>
        <p:txBody>
          <a:bodyPr anchor="b"/>
          <a:lstStyle>
            <a:lvl1pPr algn="ctr">
              <a:defRPr sz="6000">
                <a:ln w="25400">
                  <a:solidFill>
                    <a:schemeClr val="tx1"/>
                  </a:solidFill>
                </a:ln>
                <a:solidFill>
                  <a:schemeClr val="bg1"/>
                </a:solidFill>
                <a:effectLst>
                  <a:glow rad="76200">
                    <a:srgbClr val="FF0000"/>
                  </a:glow>
                  <a:outerShdw blurRad="50800" dist="38100" dir="2700000" algn="tl" rotWithShape="0">
                    <a:prstClr val="black">
                      <a:alpha val="40000"/>
                    </a:prstClr>
                  </a:outerShdw>
                </a:effectLst>
                <a:latin typeface="Segoe UI Black" panose="020B0A02040204020203" pitchFamily="34" charset="0"/>
                <a:ea typeface="Segoe UI Black" panose="020B0A02040204020203" pitchFamily="34" charset="0"/>
              </a:defRPr>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id="{AFA9B4F6-7CB9-7E85-D437-D1082BB3412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b="1">
                <a:solidFill>
                  <a:schemeClr val="tx1"/>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
        <p:nvSpPr>
          <p:cNvPr id="4" name="Date Placeholder 3">
            <a:extLst>
              <a:ext uri="{FF2B5EF4-FFF2-40B4-BE49-F238E27FC236}">
                <a16:creationId xmlns:a16="http://schemas.microsoft.com/office/drawing/2014/main" id="{67D890C6-5EBD-26E7-6D1F-35D6E2642B2D}"/>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stStyle>
          <a:p>
            <a:fld id="{3E77DB43-F56F-470E-939D-602C46316D9F}" type="datetimeFigureOut">
              <a:rPr lang="en-IN" smtClean="0"/>
              <a:pPr/>
              <a:t>28-09-2025</a:t>
            </a:fld>
            <a:endParaRPr lang="en-IN" dirty="0"/>
          </a:p>
        </p:txBody>
      </p:sp>
      <p:sp>
        <p:nvSpPr>
          <p:cNvPr id="5" name="Footer Placeholder 4">
            <a:extLst>
              <a:ext uri="{FF2B5EF4-FFF2-40B4-BE49-F238E27FC236}">
                <a16:creationId xmlns:a16="http://schemas.microsoft.com/office/drawing/2014/main" id="{EF2330E0-8526-F4E1-09A8-96540F10A3AE}"/>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stStyle>
          <a:p>
            <a:endParaRPr lang="en-IN" dirty="0"/>
          </a:p>
        </p:txBody>
      </p:sp>
      <p:sp>
        <p:nvSpPr>
          <p:cNvPr id="6" name="Slide Number Placeholder 5">
            <a:extLst>
              <a:ext uri="{FF2B5EF4-FFF2-40B4-BE49-F238E27FC236}">
                <a16:creationId xmlns:a16="http://schemas.microsoft.com/office/drawing/2014/main" id="{D4DC77F6-53EE-A31E-6439-1CDD0BCAF182}"/>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stStyle>
          <a:p>
            <a:fld id="{84422221-F1C2-42CA-BC97-2F06335873C6}" type="slidenum">
              <a:rPr lang="en-IN" smtClean="0"/>
              <a:pPr/>
              <a:t>‹#›</a:t>
            </a:fld>
            <a:endParaRPr lang="en-IN" dirty="0"/>
          </a:p>
        </p:txBody>
      </p:sp>
    </p:spTree>
    <p:extLst>
      <p:ext uri="{BB962C8B-B14F-4D97-AF65-F5344CB8AC3E}">
        <p14:creationId xmlns:p14="http://schemas.microsoft.com/office/powerpoint/2010/main" val="23117846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E336-8D3B-0A89-3D6B-9D5632999B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0DF6FBD-B94B-64FE-BA95-F3BBF46C49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10CE087E-198A-BEDA-DC28-E4992E63CB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88AB9-FD22-0034-B437-5F6C92E05672}"/>
              </a:ext>
            </a:extLst>
          </p:cNvPr>
          <p:cNvSpPr>
            <a:spLocks noGrp="1"/>
          </p:cNvSpPr>
          <p:nvPr>
            <p:ph type="dt" sz="half" idx="10"/>
          </p:nvPr>
        </p:nvSpPr>
        <p:spPr>
          <a:xfrm>
            <a:off x="838200" y="6356350"/>
            <a:ext cx="2743200" cy="365125"/>
          </a:xfrm>
          <a:prstGeom prst="rect">
            <a:avLst/>
          </a:prstGeom>
        </p:spPr>
        <p:txBody>
          <a:bodyPr/>
          <a:lstStyle/>
          <a:p>
            <a:fld id="{3E77DB43-F56F-470E-939D-602C46316D9F}" type="datetimeFigureOut">
              <a:rPr lang="en-IN" smtClean="0"/>
              <a:t>28-09-2025</a:t>
            </a:fld>
            <a:endParaRPr lang="en-IN" dirty="0"/>
          </a:p>
        </p:txBody>
      </p:sp>
      <p:sp>
        <p:nvSpPr>
          <p:cNvPr id="6" name="Footer Placeholder 5">
            <a:extLst>
              <a:ext uri="{FF2B5EF4-FFF2-40B4-BE49-F238E27FC236}">
                <a16:creationId xmlns:a16="http://schemas.microsoft.com/office/drawing/2014/main" id="{1D31022C-ED52-A605-7993-8CF5E11153BC}"/>
              </a:ext>
            </a:extLst>
          </p:cNvPr>
          <p:cNvSpPr>
            <a:spLocks noGrp="1"/>
          </p:cNvSpPr>
          <p:nvPr>
            <p:ph type="ftr" sz="quarter" idx="11"/>
          </p:nvPr>
        </p:nvSpPr>
        <p:spPr>
          <a:xfrm>
            <a:off x="4038600" y="6356350"/>
            <a:ext cx="4114800" cy="365125"/>
          </a:xfrm>
          <a:prstGeom prst="rect">
            <a:avLst/>
          </a:prstGeom>
        </p:spPr>
        <p:txBody>
          <a:bodyPr/>
          <a:lstStyle/>
          <a:p>
            <a:endParaRPr lang="en-IN" dirty="0"/>
          </a:p>
        </p:txBody>
      </p:sp>
      <p:sp>
        <p:nvSpPr>
          <p:cNvPr id="7" name="Slide Number Placeholder 6">
            <a:extLst>
              <a:ext uri="{FF2B5EF4-FFF2-40B4-BE49-F238E27FC236}">
                <a16:creationId xmlns:a16="http://schemas.microsoft.com/office/drawing/2014/main" id="{27F85BB4-C86F-2F5E-02B9-A5B105142661}"/>
              </a:ext>
            </a:extLst>
          </p:cNvPr>
          <p:cNvSpPr>
            <a:spLocks noGrp="1"/>
          </p:cNvSpPr>
          <p:nvPr>
            <p:ph type="sldNum" sz="quarter" idx="12"/>
          </p:nvPr>
        </p:nvSpPr>
        <p:spPr>
          <a:xfrm>
            <a:off x="8610600" y="6356350"/>
            <a:ext cx="2743200" cy="365125"/>
          </a:xfrm>
          <a:prstGeom prst="rect">
            <a:avLst/>
          </a:prstGeom>
        </p:spPr>
        <p:txBody>
          <a:bodyPr/>
          <a:lstStyle/>
          <a:p>
            <a:fld id="{84422221-F1C2-42CA-BC97-2F06335873C6}" type="slidenum">
              <a:rPr lang="en-IN" smtClean="0"/>
              <a:t>‹#›</a:t>
            </a:fld>
            <a:endParaRPr lang="en-IN" dirty="0"/>
          </a:p>
        </p:txBody>
      </p:sp>
    </p:spTree>
    <p:extLst>
      <p:ext uri="{BB962C8B-B14F-4D97-AF65-F5344CB8AC3E}">
        <p14:creationId xmlns:p14="http://schemas.microsoft.com/office/powerpoint/2010/main" val="3484746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5AC7-B80A-A57E-1C88-E9454C706FAD}"/>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endParaRPr lang="en-IN" dirty="0"/>
          </a:p>
        </p:txBody>
      </p:sp>
      <p:sp>
        <p:nvSpPr>
          <p:cNvPr id="3" name="Vertical Text Placeholder 2">
            <a:extLst>
              <a:ext uri="{FF2B5EF4-FFF2-40B4-BE49-F238E27FC236}">
                <a16:creationId xmlns:a16="http://schemas.microsoft.com/office/drawing/2014/main" id="{6CCDDDAC-EA8F-215E-78A6-8678E648ADF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4EB507ED-04B4-0386-1C3D-FF54DA7CF5E5}"/>
              </a:ext>
            </a:extLst>
          </p:cNvPr>
          <p:cNvSpPr>
            <a:spLocks noGrp="1"/>
          </p:cNvSpPr>
          <p:nvPr>
            <p:ph type="dt" sz="half" idx="10"/>
          </p:nvPr>
        </p:nvSpPr>
        <p:spPr>
          <a:xfrm>
            <a:off x="838200" y="6356350"/>
            <a:ext cx="2743200" cy="365125"/>
          </a:xfrm>
          <a:prstGeom prst="rect">
            <a:avLst/>
          </a:prstGeom>
        </p:spPr>
        <p:txBody>
          <a:bodyPr/>
          <a:lstStyle/>
          <a:p>
            <a:fld id="{3E77DB43-F56F-470E-939D-602C46316D9F}" type="datetimeFigureOut">
              <a:rPr lang="en-IN" smtClean="0"/>
              <a:t>28-09-2025</a:t>
            </a:fld>
            <a:endParaRPr lang="en-IN" dirty="0"/>
          </a:p>
        </p:txBody>
      </p:sp>
      <p:sp>
        <p:nvSpPr>
          <p:cNvPr id="5" name="Footer Placeholder 4">
            <a:extLst>
              <a:ext uri="{FF2B5EF4-FFF2-40B4-BE49-F238E27FC236}">
                <a16:creationId xmlns:a16="http://schemas.microsoft.com/office/drawing/2014/main" id="{1A27AD24-0CE7-8DB9-E324-46F3B897D625}"/>
              </a:ext>
            </a:extLst>
          </p:cNvPr>
          <p:cNvSpPr>
            <a:spLocks noGrp="1"/>
          </p:cNvSpPr>
          <p:nvPr>
            <p:ph type="ftr" sz="quarter" idx="11"/>
          </p:nvPr>
        </p:nvSpPr>
        <p:spPr>
          <a:xfrm>
            <a:off x="4038600" y="6356350"/>
            <a:ext cx="4114800" cy="365125"/>
          </a:xfrm>
          <a:prstGeom prst="rect">
            <a:avLst/>
          </a:prstGeom>
        </p:spPr>
        <p:txBody>
          <a:bodyPr/>
          <a:lstStyle/>
          <a:p>
            <a:endParaRPr lang="en-IN" dirty="0"/>
          </a:p>
        </p:txBody>
      </p:sp>
      <p:sp>
        <p:nvSpPr>
          <p:cNvPr id="6" name="Slide Number Placeholder 5">
            <a:extLst>
              <a:ext uri="{FF2B5EF4-FFF2-40B4-BE49-F238E27FC236}">
                <a16:creationId xmlns:a16="http://schemas.microsoft.com/office/drawing/2014/main" id="{ABF412B4-DA3A-E32A-8CE6-897E333A2648}"/>
              </a:ext>
            </a:extLst>
          </p:cNvPr>
          <p:cNvSpPr>
            <a:spLocks noGrp="1"/>
          </p:cNvSpPr>
          <p:nvPr>
            <p:ph type="sldNum" sz="quarter" idx="12"/>
          </p:nvPr>
        </p:nvSpPr>
        <p:spPr>
          <a:xfrm>
            <a:off x="8610600" y="6356350"/>
            <a:ext cx="2743200" cy="365125"/>
          </a:xfrm>
          <a:prstGeom prst="rect">
            <a:avLst/>
          </a:prstGeom>
        </p:spPr>
        <p:txBody>
          <a:bodyPr/>
          <a:lstStyle/>
          <a:p>
            <a:fld id="{84422221-F1C2-42CA-BC97-2F06335873C6}" type="slidenum">
              <a:rPr lang="en-IN" smtClean="0"/>
              <a:t>‹#›</a:t>
            </a:fld>
            <a:endParaRPr lang="en-IN" dirty="0"/>
          </a:p>
        </p:txBody>
      </p:sp>
    </p:spTree>
    <p:extLst>
      <p:ext uri="{BB962C8B-B14F-4D97-AF65-F5344CB8AC3E}">
        <p14:creationId xmlns:p14="http://schemas.microsoft.com/office/powerpoint/2010/main" val="2640204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6428CE-6CAE-CE72-2A83-8D4896E2653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A9AC53F-F6E9-A2E5-0786-F7FC3B52C4B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9C84449-F1C1-1E7E-9324-5814F0DB52F8}"/>
              </a:ext>
            </a:extLst>
          </p:cNvPr>
          <p:cNvSpPr>
            <a:spLocks noGrp="1"/>
          </p:cNvSpPr>
          <p:nvPr>
            <p:ph type="dt" sz="half" idx="10"/>
          </p:nvPr>
        </p:nvSpPr>
        <p:spPr>
          <a:xfrm>
            <a:off x="838200" y="6356350"/>
            <a:ext cx="2743200" cy="365125"/>
          </a:xfrm>
          <a:prstGeom prst="rect">
            <a:avLst/>
          </a:prstGeom>
        </p:spPr>
        <p:txBody>
          <a:bodyPr/>
          <a:lstStyle/>
          <a:p>
            <a:fld id="{3E77DB43-F56F-470E-939D-602C46316D9F}" type="datetimeFigureOut">
              <a:rPr lang="en-IN" smtClean="0"/>
              <a:t>28-09-2025</a:t>
            </a:fld>
            <a:endParaRPr lang="en-IN" dirty="0"/>
          </a:p>
        </p:txBody>
      </p:sp>
      <p:sp>
        <p:nvSpPr>
          <p:cNvPr id="5" name="Footer Placeholder 4">
            <a:extLst>
              <a:ext uri="{FF2B5EF4-FFF2-40B4-BE49-F238E27FC236}">
                <a16:creationId xmlns:a16="http://schemas.microsoft.com/office/drawing/2014/main" id="{8D970A99-AC5A-FB94-6C5A-B94AF97A8CF7}"/>
              </a:ext>
            </a:extLst>
          </p:cNvPr>
          <p:cNvSpPr>
            <a:spLocks noGrp="1"/>
          </p:cNvSpPr>
          <p:nvPr>
            <p:ph type="ftr" sz="quarter" idx="11"/>
          </p:nvPr>
        </p:nvSpPr>
        <p:spPr>
          <a:xfrm>
            <a:off x="4038600" y="6356350"/>
            <a:ext cx="4114800" cy="365125"/>
          </a:xfrm>
          <a:prstGeom prst="rect">
            <a:avLst/>
          </a:prstGeom>
        </p:spPr>
        <p:txBody>
          <a:bodyPr/>
          <a:lstStyle/>
          <a:p>
            <a:endParaRPr lang="en-IN" dirty="0"/>
          </a:p>
        </p:txBody>
      </p:sp>
      <p:sp>
        <p:nvSpPr>
          <p:cNvPr id="6" name="Slide Number Placeholder 5">
            <a:extLst>
              <a:ext uri="{FF2B5EF4-FFF2-40B4-BE49-F238E27FC236}">
                <a16:creationId xmlns:a16="http://schemas.microsoft.com/office/drawing/2014/main" id="{A8F89B71-8391-D537-6041-E514020BCB6B}"/>
              </a:ext>
            </a:extLst>
          </p:cNvPr>
          <p:cNvSpPr>
            <a:spLocks noGrp="1"/>
          </p:cNvSpPr>
          <p:nvPr>
            <p:ph type="sldNum" sz="quarter" idx="12"/>
          </p:nvPr>
        </p:nvSpPr>
        <p:spPr>
          <a:xfrm>
            <a:off x="8610600" y="6356350"/>
            <a:ext cx="2743200" cy="365125"/>
          </a:xfrm>
          <a:prstGeom prst="rect">
            <a:avLst/>
          </a:prstGeom>
        </p:spPr>
        <p:txBody>
          <a:bodyPr/>
          <a:lstStyle/>
          <a:p>
            <a:fld id="{84422221-F1C2-42CA-BC97-2F06335873C6}" type="slidenum">
              <a:rPr lang="en-IN" smtClean="0"/>
              <a:t>‹#›</a:t>
            </a:fld>
            <a:endParaRPr lang="en-IN" dirty="0"/>
          </a:p>
        </p:txBody>
      </p:sp>
    </p:spTree>
    <p:extLst>
      <p:ext uri="{BB962C8B-B14F-4D97-AF65-F5344CB8AC3E}">
        <p14:creationId xmlns:p14="http://schemas.microsoft.com/office/powerpoint/2010/main" val="254431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F495-01F3-12D6-00A5-3209DBA42845}"/>
              </a:ext>
            </a:extLst>
          </p:cNvPr>
          <p:cNvSpPr>
            <a:spLocks noGrp="1"/>
          </p:cNvSpPr>
          <p:nvPr>
            <p:ph type="title"/>
          </p:nvPr>
        </p:nvSpPr>
        <p:spPr>
          <a:xfrm>
            <a:off x="838200" y="365125"/>
            <a:ext cx="10515600" cy="716329"/>
          </a:xfrm>
          <a:prstGeom prst="rect">
            <a:avLst/>
          </a:prstGeom>
          <a:solidFill>
            <a:schemeClr val="bg1">
              <a:alpha val="60000"/>
            </a:schemeClr>
          </a:solidFill>
        </p:spPr>
        <p:txBody>
          <a:bodyPr/>
          <a:lstStyle>
            <a:lvl1pPr>
              <a:defRPr>
                <a:solidFill>
                  <a:srgbClr val="C00000"/>
                </a:solidFill>
                <a:effectLst>
                  <a:outerShdw blurRad="50800" dist="38100" dir="2700000" algn="tl" rotWithShape="0">
                    <a:prstClr val="black">
                      <a:alpha val="40000"/>
                    </a:prstClr>
                  </a:outerShdw>
                </a:effectLst>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76AFEFE7-6B87-ADE9-2B60-4CD3E773C1D5}"/>
              </a:ext>
            </a:extLst>
          </p:cNvPr>
          <p:cNvSpPr>
            <a:spLocks noGrp="1"/>
          </p:cNvSpPr>
          <p:nvPr>
            <p:ph type="body" sz="quarter" idx="10"/>
          </p:nvPr>
        </p:nvSpPr>
        <p:spPr>
          <a:xfrm>
            <a:off x="838199" y="1348885"/>
            <a:ext cx="10515599" cy="5143989"/>
          </a:xfrm>
          <a:prstGeom prst="rect">
            <a:avLst/>
          </a:prstGeom>
          <a:solidFill>
            <a:schemeClr val="bg1">
              <a:alpha val="60000"/>
            </a:schemeClr>
          </a:solidFill>
        </p:spPr>
        <p:txBody>
          <a:bodyPr/>
          <a:lstStyle>
            <a:lvl1pPr>
              <a:defRPr sz="4000" b="1">
                <a:solidFill>
                  <a:schemeClr val="tx1"/>
                </a:solidFill>
                <a:latin typeface="Segoe UI" panose="020B0502040204020203" pitchFamily="34" charset="0"/>
                <a:cs typeface="Segoe UI" panose="020B0502040204020203" pitchFamily="34" charset="0"/>
              </a:defRPr>
            </a:lvl1pPr>
            <a:lvl2pPr>
              <a:defRPr sz="3600">
                <a:solidFill>
                  <a:schemeClr val="tx1"/>
                </a:solidFill>
                <a:latin typeface="Segoe UI" panose="020B0502040204020203" pitchFamily="34" charset="0"/>
                <a:cs typeface="Segoe UI" panose="020B0502040204020203" pitchFamily="34" charset="0"/>
              </a:defRPr>
            </a:lvl2pPr>
            <a:lvl3pPr>
              <a:defRPr sz="3200">
                <a:solidFill>
                  <a:schemeClr val="tx1"/>
                </a:solidFill>
                <a:latin typeface="Segoe UI" panose="020B0502040204020203" pitchFamily="34" charset="0"/>
                <a:cs typeface="Segoe UI" panose="020B0502040204020203" pitchFamily="34" charset="0"/>
              </a:defRPr>
            </a:lvl3pPr>
            <a:lvl4pPr>
              <a:defRPr sz="2800">
                <a:solidFill>
                  <a:schemeClr val="tx1"/>
                </a:solidFill>
                <a:latin typeface="Segoe UI" panose="020B0502040204020203" pitchFamily="34" charset="0"/>
                <a:cs typeface="Segoe UI" panose="020B0502040204020203" pitchFamily="34" charset="0"/>
              </a:defRPr>
            </a:lvl4pPr>
            <a:lvl5pPr>
              <a:defRPr sz="2800">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839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5FA88EE-77B3-9462-51B5-242F43BFFC43}"/>
              </a:ext>
            </a:extLst>
          </p:cNvPr>
          <p:cNvSpPr>
            <a:spLocks noGrp="1"/>
          </p:cNvSpPr>
          <p:nvPr>
            <p:ph type="pic" sz="quarter" idx="10"/>
          </p:nvPr>
        </p:nvSpPr>
        <p:spPr>
          <a:xfrm rot="20768530">
            <a:off x="901493" y="937878"/>
            <a:ext cx="3835818" cy="3991645"/>
          </a:xfrm>
          <a:custGeom>
            <a:avLst/>
            <a:gdLst>
              <a:gd name="connsiteX0" fmla="*/ 3835818 w 3835818"/>
              <a:gd name="connsiteY0" fmla="*/ 136658 h 3991645"/>
              <a:gd name="connsiteX1" fmla="*/ 3693172 w 3835818"/>
              <a:gd name="connsiteY1" fmla="*/ 3991645 h 3991645"/>
              <a:gd name="connsiteX2" fmla="*/ 0 w 3835818"/>
              <a:gd name="connsiteY2" fmla="*/ 3854987 h 3991645"/>
              <a:gd name="connsiteX3" fmla="*/ 142645 w 3835818"/>
              <a:gd name="connsiteY3" fmla="*/ 0 h 3991645"/>
            </a:gdLst>
            <a:ahLst/>
            <a:cxnLst>
              <a:cxn ang="0">
                <a:pos x="connsiteX0" y="connsiteY0"/>
              </a:cxn>
              <a:cxn ang="0">
                <a:pos x="connsiteX1" y="connsiteY1"/>
              </a:cxn>
              <a:cxn ang="0">
                <a:pos x="connsiteX2" y="connsiteY2"/>
              </a:cxn>
              <a:cxn ang="0">
                <a:pos x="connsiteX3" y="connsiteY3"/>
              </a:cxn>
            </a:cxnLst>
            <a:rect l="l" t="t" r="r" b="b"/>
            <a:pathLst>
              <a:path w="3835818" h="3991645">
                <a:moveTo>
                  <a:pt x="3835818" y="136658"/>
                </a:moveTo>
                <a:lnTo>
                  <a:pt x="3693172" y="3991645"/>
                </a:lnTo>
                <a:lnTo>
                  <a:pt x="0" y="3854987"/>
                </a:lnTo>
                <a:lnTo>
                  <a:pt x="142645" y="0"/>
                </a:lnTo>
                <a:close/>
              </a:path>
            </a:pathLst>
          </a:custGeom>
        </p:spPr>
        <p:txBody>
          <a:bodyPr wrap="square">
            <a:noAutofit/>
          </a:bodyPr>
          <a:lstStyle/>
          <a:p>
            <a:endParaRPr lang="en-IN" dirty="0"/>
          </a:p>
        </p:txBody>
      </p:sp>
    </p:spTree>
    <p:extLst>
      <p:ext uri="{BB962C8B-B14F-4D97-AF65-F5344CB8AC3E}">
        <p14:creationId xmlns:p14="http://schemas.microsoft.com/office/powerpoint/2010/main" val="2350274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3076F18-F06E-7D2C-3C7D-0107C064C18C}"/>
              </a:ext>
            </a:extLst>
          </p:cNvPr>
          <p:cNvSpPr>
            <a:spLocks noGrp="1"/>
          </p:cNvSpPr>
          <p:nvPr>
            <p:ph type="pic" sz="quarter" idx="11"/>
          </p:nvPr>
        </p:nvSpPr>
        <p:spPr>
          <a:xfrm>
            <a:off x="1866935" y="2658961"/>
            <a:ext cx="3911531" cy="3947541"/>
          </a:xfrm>
          <a:custGeom>
            <a:avLst/>
            <a:gdLst>
              <a:gd name="connsiteX0" fmla="*/ 2429627 w 3911531"/>
              <a:gd name="connsiteY0" fmla="*/ 0 h 3947541"/>
              <a:gd name="connsiteX1" fmla="*/ 3911531 w 3911531"/>
              <a:gd name="connsiteY1" fmla="*/ 2517181 h 3947541"/>
              <a:gd name="connsiteX2" fmla="*/ 1481903 w 3911531"/>
              <a:gd name="connsiteY2" fmla="*/ 3947541 h 3947541"/>
              <a:gd name="connsiteX3" fmla="*/ 0 w 3911531"/>
              <a:gd name="connsiteY3" fmla="*/ 1430359 h 3947541"/>
            </a:gdLst>
            <a:ahLst/>
            <a:cxnLst>
              <a:cxn ang="0">
                <a:pos x="connsiteX0" y="connsiteY0"/>
              </a:cxn>
              <a:cxn ang="0">
                <a:pos x="connsiteX1" y="connsiteY1"/>
              </a:cxn>
              <a:cxn ang="0">
                <a:pos x="connsiteX2" y="connsiteY2"/>
              </a:cxn>
              <a:cxn ang="0">
                <a:pos x="connsiteX3" y="connsiteY3"/>
              </a:cxn>
            </a:cxnLst>
            <a:rect l="l" t="t" r="r" b="b"/>
            <a:pathLst>
              <a:path w="3911531" h="3947541">
                <a:moveTo>
                  <a:pt x="2429627" y="0"/>
                </a:moveTo>
                <a:lnTo>
                  <a:pt x="3911531" y="2517181"/>
                </a:lnTo>
                <a:lnTo>
                  <a:pt x="1481903" y="3947541"/>
                </a:lnTo>
                <a:lnTo>
                  <a:pt x="0" y="1430359"/>
                </a:lnTo>
                <a:close/>
              </a:path>
            </a:pathLst>
          </a:custGeom>
        </p:spPr>
        <p:txBody>
          <a:bodyPr wrap="square">
            <a:noAutofit/>
          </a:bodyPr>
          <a:lstStyle/>
          <a:p>
            <a:endParaRPr lang="en-IN" dirty="0"/>
          </a:p>
        </p:txBody>
      </p:sp>
      <p:sp>
        <p:nvSpPr>
          <p:cNvPr id="11" name="Picture Placeholder 10">
            <a:extLst>
              <a:ext uri="{FF2B5EF4-FFF2-40B4-BE49-F238E27FC236}">
                <a16:creationId xmlns:a16="http://schemas.microsoft.com/office/drawing/2014/main" id="{0289C4A4-EE0D-4F7D-425D-7E109A13E9EA}"/>
              </a:ext>
            </a:extLst>
          </p:cNvPr>
          <p:cNvSpPr>
            <a:spLocks noGrp="1"/>
          </p:cNvSpPr>
          <p:nvPr>
            <p:ph type="pic" sz="quarter" idx="10"/>
          </p:nvPr>
        </p:nvSpPr>
        <p:spPr>
          <a:xfrm>
            <a:off x="742959" y="549277"/>
            <a:ext cx="3162282" cy="3250391"/>
          </a:xfrm>
          <a:custGeom>
            <a:avLst/>
            <a:gdLst>
              <a:gd name="connsiteX0" fmla="*/ 364977 w 3162282"/>
              <a:gd name="connsiteY0" fmla="*/ 0 h 3250391"/>
              <a:gd name="connsiteX1" fmla="*/ 3162282 w 3162282"/>
              <a:gd name="connsiteY1" fmla="*/ 352282 h 3250391"/>
              <a:gd name="connsiteX2" fmla="*/ 2797305 w 3162282"/>
              <a:gd name="connsiteY2" fmla="*/ 3250391 h 3250391"/>
              <a:gd name="connsiteX3" fmla="*/ 0 w 3162282"/>
              <a:gd name="connsiteY3" fmla="*/ 2898108 h 3250391"/>
            </a:gdLst>
            <a:ahLst/>
            <a:cxnLst>
              <a:cxn ang="0">
                <a:pos x="connsiteX0" y="connsiteY0"/>
              </a:cxn>
              <a:cxn ang="0">
                <a:pos x="connsiteX1" y="connsiteY1"/>
              </a:cxn>
              <a:cxn ang="0">
                <a:pos x="connsiteX2" y="connsiteY2"/>
              </a:cxn>
              <a:cxn ang="0">
                <a:pos x="connsiteX3" y="connsiteY3"/>
              </a:cxn>
            </a:cxnLst>
            <a:rect l="l" t="t" r="r" b="b"/>
            <a:pathLst>
              <a:path w="3162282" h="3250391">
                <a:moveTo>
                  <a:pt x="364977" y="0"/>
                </a:moveTo>
                <a:lnTo>
                  <a:pt x="3162282" y="352282"/>
                </a:lnTo>
                <a:lnTo>
                  <a:pt x="2797305" y="3250391"/>
                </a:lnTo>
                <a:lnTo>
                  <a:pt x="0" y="2898108"/>
                </a:lnTo>
                <a:close/>
              </a:path>
            </a:pathLst>
          </a:custGeom>
        </p:spPr>
        <p:txBody>
          <a:bodyPr wrap="square">
            <a:noAutofit/>
          </a:bodyPr>
          <a:lstStyle/>
          <a:p>
            <a:endParaRPr lang="en-IN" dirty="0"/>
          </a:p>
        </p:txBody>
      </p:sp>
    </p:spTree>
    <p:extLst>
      <p:ext uri="{BB962C8B-B14F-4D97-AF65-F5344CB8AC3E}">
        <p14:creationId xmlns:p14="http://schemas.microsoft.com/office/powerpoint/2010/main" val="38609663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606BD6-391E-5ABA-7538-94470FEAB309}"/>
              </a:ext>
            </a:extLst>
          </p:cNvPr>
          <p:cNvSpPr>
            <a:spLocks noGrp="1"/>
          </p:cNvSpPr>
          <p:nvPr>
            <p:ph type="pic" sz="quarter" idx="10"/>
          </p:nvPr>
        </p:nvSpPr>
        <p:spPr>
          <a:xfrm>
            <a:off x="0" y="0"/>
            <a:ext cx="5219700" cy="6858000"/>
          </a:xfrm>
          <a:custGeom>
            <a:avLst/>
            <a:gdLst>
              <a:gd name="connsiteX0" fmla="*/ 0 w 5219700"/>
              <a:gd name="connsiteY0" fmla="*/ 0 h 6858000"/>
              <a:gd name="connsiteX1" fmla="*/ 5219700 w 5219700"/>
              <a:gd name="connsiteY1" fmla="*/ 0 h 6858000"/>
              <a:gd name="connsiteX2" fmla="*/ 5219700 w 5219700"/>
              <a:gd name="connsiteY2" fmla="*/ 6858000 h 6858000"/>
              <a:gd name="connsiteX3" fmla="*/ 0 w 52197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19700" h="6858000">
                <a:moveTo>
                  <a:pt x="0" y="0"/>
                </a:moveTo>
                <a:lnTo>
                  <a:pt x="5219700" y="0"/>
                </a:lnTo>
                <a:lnTo>
                  <a:pt x="5219700" y="6858000"/>
                </a:lnTo>
                <a:lnTo>
                  <a:pt x="0" y="6858000"/>
                </a:lnTo>
                <a:close/>
              </a:path>
            </a:pathLst>
          </a:custGeom>
        </p:spPr>
        <p:txBody>
          <a:bodyPr wrap="square">
            <a:noAutofit/>
          </a:bodyPr>
          <a:lstStyle/>
          <a:p>
            <a:endParaRPr lang="en-IN" dirty="0"/>
          </a:p>
        </p:txBody>
      </p:sp>
    </p:spTree>
    <p:extLst>
      <p:ext uri="{BB962C8B-B14F-4D97-AF65-F5344CB8AC3E}">
        <p14:creationId xmlns:p14="http://schemas.microsoft.com/office/powerpoint/2010/main" val="4172760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CFA6324-2F87-9010-231B-5F861649E741}"/>
              </a:ext>
            </a:extLst>
          </p:cNvPr>
          <p:cNvSpPr>
            <a:spLocks noGrp="1"/>
          </p:cNvSpPr>
          <p:nvPr>
            <p:ph type="pic" sz="quarter" idx="10"/>
          </p:nvPr>
        </p:nvSpPr>
        <p:spPr>
          <a:xfrm>
            <a:off x="-533400" y="1638300"/>
            <a:ext cx="4762500" cy="3048000"/>
          </a:xfrm>
          <a:custGeom>
            <a:avLst/>
            <a:gdLst>
              <a:gd name="connsiteX0" fmla="*/ 0 w 4762500"/>
              <a:gd name="connsiteY0" fmla="*/ 0 h 3048000"/>
              <a:gd name="connsiteX1" fmla="*/ 4762500 w 4762500"/>
              <a:gd name="connsiteY1" fmla="*/ 0 h 3048000"/>
              <a:gd name="connsiteX2" fmla="*/ 4762500 w 4762500"/>
              <a:gd name="connsiteY2" fmla="*/ 3048000 h 3048000"/>
              <a:gd name="connsiteX3" fmla="*/ 0 w 476250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4762500" h="3048000">
                <a:moveTo>
                  <a:pt x="0" y="0"/>
                </a:moveTo>
                <a:lnTo>
                  <a:pt x="4762500" y="0"/>
                </a:lnTo>
                <a:lnTo>
                  <a:pt x="4762500" y="3048000"/>
                </a:lnTo>
                <a:lnTo>
                  <a:pt x="0" y="3048000"/>
                </a:lnTo>
                <a:close/>
              </a:path>
            </a:pathLst>
          </a:custGeom>
        </p:spPr>
        <p:txBody>
          <a:bodyPr wrap="square">
            <a:noAutofit/>
          </a:bodyPr>
          <a:lstStyle/>
          <a:p>
            <a:endParaRPr lang="en-IN" dirty="0"/>
          </a:p>
        </p:txBody>
      </p:sp>
    </p:spTree>
    <p:extLst>
      <p:ext uri="{BB962C8B-B14F-4D97-AF65-F5344CB8AC3E}">
        <p14:creationId xmlns:p14="http://schemas.microsoft.com/office/powerpoint/2010/main" val="33912213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88EC87D-448B-5A8B-FAC3-10145C3B2012}"/>
              </a:ext>
            </a:extLst>
          </p:cNvPr>
          <p:cNvSpPr>
            <a:spLocks noGrp="1"/>
          </p:cNvSpPr>
          <p:nvPr>
            <p:ph type="pic" sz="quarter" idx="10"/>
          </p:nvPr>
        </p:nvSpPr>
        <p:spPr>
          <a:xfrm>
            <a:off x="0" y="0"/>
            <a:ext cx="12192000" cy="4318000"/>
          </a:xfrm>
          <a:custGeom>
            <a:avLst/>
            <a:gdLst>
              <a:gd name="connsiteX0" fmla="*/ 0 w 12192000"/>
              <a:gd name="connsiteY0" fmla="*/ 0 h 4318000"/>
              <a:gd name="connsiteX1" fmla="*/ 12192000 w 12192000"/>
              <a:gd name="connsiteY1" fmla="*/ 0 h 4318000"/>
              <a:gd name="connsiteX2" fmla="*/ 12192000 w 12192000"/>
              <a:gd name="connsiteY2" fmla="*/ 4318000 h 4318000"/>
              <a:gd name="connsiteX3" fmla="*/ 0 w 12192000"/>
              <a:gd name="connsiteY3" fmla="*/ 4318000 h 4318000"/>
            </a:gdLst>
            <a:ahLst/>
            <a:cxnLst>
              <a:cxn ang="0">
                <a:pos x="connsiteX0" y="connsiteY0"/>
              </a:cxn>
              <a:cxn ang="0">
                <a:pos x="connsiteX1" y="connsiteY1"/>
              </a:cxn>
              <a:cxn ang="0">
                <a:pos x="connsiteX2" y="connsiteY2"/>
              </a:cxn>
              <a:cxn ang="0">
                <a:pos x="connsiteX3" y="connsiteY3"/>
              </a:cxn>
            </a:cxnLst>
            <a:rect l="l" t="t" r="r" b="b"/>
            <a:pathLst>
              <a:path w="12192000" h="4318000">
                <a:moveTo>
                  <a:pt x="0" y="0"/>
                </a:moveTo>
                <a:lnTo>
                  <a:pt x="12192000" y="0"/>
                </a:lnTo>
                <a:lnTo>
                  <a:pt x="12192000" y="4318000"/>
                </a:lnTo>
                <a:lnTo>
                  <a:pt x="0" y="4318000"/>
                </a:lnTo>
                <a:close/>
              </a:path>
            </a:pathLst>
          </a:custGeom>
        </p:spPr>
        <p:txBody>
          <a:bodyPr wrap="square">
            <a:noAutofit/>
          </a:bodyPr>
          <a:lstStyle/>
          <a:p>
            <a:endParaRPr lang="en-IN" dirty="0"/>
          </a:p>
        </p:txBody>
      </p:sp>
    </p:spTree>
    <p:extLst>
      <p:ext uri="{BB962C8B-B14F-4D97-AF65-F5344CB8AC3E}">
        <p14:creationId xmlns:p14="http://schemas.microsoft.com/office/powerpoint/2010/main" val="17501180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395FA02-2561-785E-B51B-86F1154E42C7}"/>
              </a:ext>
            </a:extLst>
          </p:cNvPr>
          <p:cNvSpPr>
            <a:spLocks noGrp="1"/>
          </p:cNvSpPr>
          <p:nvPr>
            <p:ph type="pic" sz="quarter" idx="10"/>
          </p:nvPr>
        </p:nvSpPr>
        <p:spPr>
          <a:xfrm>
            <a:off x="479426" y="769939"/>
            <a:ext cx="3127375" cy="5318125"/>
          </a:xfrm>
          <a:custGeom>
            <a:avLst/>
            <a:gdLst>
              <a:gd name="connsiteX0" fmla="*/ 0 w 3127375"/>
              <a:gd name="connsiteY0" fmla="*/ 0 h 5318125"/>
              <a:gd name="connsiteX1" fmla="*/ 3127375 w 3127375"/>
              <a:gd name="connsiteY1" fmla="*/ 0 h 5318125"/>
              <a:gd name="connsiteX2" fmla="*/ 3127375 w 3127375"/>
              <a:gd name="connsiteY2" fmla="*/ 5318125 h 5318125"/>
              <a:gd name="connsiteX3" fmla="*/ 0 w 3127375"/>
              <a:gd name="connsiteY3" fmla="*/ 5318125 h 5318125"/>
            </a:gdLst>
            <a:ahLst/>
            <a:cxnLst>
              <a:cxn ang="0">
                <a:pos x="connsiteX0" y="connsiteY0"/>
              </a:cxn>
              <a:cxn ang="0">
                <a:pos x="connsiteX1" y="connsiteY1"/>
              </a:cxn>
              <a:cxn ang="0">
                <a:pos x="connsiteX2" y="connsiteY2"/>
              </a:cxn>
              <a:cxn ang="0">
                <a:pos x="connsiteX3" y="connsiteY3"/>
              </a:cxn>
            </a:cxnLst>
            <a:rect l="l" t="t" r="r" b="b"/>
            <a:pathLst>
              <a:path w="3127375" h="5318125">
                <a:moveTo>
                  <a:pt x="0" y="0"/>
                </a:moveTo>
                <a:lnTo>
                  <a:pt x="3127375" y="0"/>
                </a:lnTo>
                <a:lnTo>
                  <a:pt x="3127375" y="5318125"/>
                </a:lnTo>
                <a:lnTo>
                  <a:pt x="0" y="5318125"/>
                </a:lnTo>
                <a:close/>
              </a:path>
            </a:pathLst>
          </a:custGeom>
        </p:spPr>
        <p:txBody>
          <a:bodyPr wrap="square">
            <a:noAutofit/>
          </a:bodyPr>
          <a:lstStyle/>
          <a:p>
            <a:endParaRPr lang="en-IN" dirty="0"/>
          </a:p>
        </p:txBody>
      </p:sp>
    </p:spTree>
    <p:extLst>
      <p:ext uri="{BB962C8B-B14F-4D97-AF65-F5344CB8AC3E}">
        <p14:creationId xmlns:p14="http://schemas.microsoft.com/office/powerpoint/2010/main" val="3563042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48D3AD9-8F4A-AC61-9149-53AF78E74509}"/>
              </a:ext>
            </a:extLst>
          </p:cNvPr>
          <p:cNvSpPr>
            <a:spLocks noGrp="1"/>
          </p:cNvSpPr>
          <p:nvPr>
            <p:ph type="pic" sz="quarter" idx="11"/>
          </p:nvPr>
        </p:nvSpPr>
        <p:spPr>
          <a:xfrm rot="21068979">
            <a:off x="1876426" y="688976"/>
            <a:ext cx="2771775" cy="3171825"/>
          </a:xfrm>
          <a:custGeom>
            <a:avLst/>
            <a:gdLst>
              <a:gd name="connsiteX0" fmla="*/ 0 w 2771775"/>
              <a:gd name="connsiteY0" fmla="*/ 0 h 3171825"/>
              <a:gd name="connsiteX1" fmla="*/ 2771775 w 2771775"/>
              <a:gd name="connsiteY1" fmla="*/ 0 h 3171825"/>
              <a:gd name="connsiteX2" fmla="*/ 2771775 w 2771775"/>
              <a:gd name="connsiteY2" fmla="*/ 3171825 h 3171825"/>
              <a:gd name="connsiteX3" fmla="*/ 0 w 2771775"/>
              <a:gd name="connsiteY3" fmla="*/ 3171825 h 3171825"/>
            </a:gdLst>
            <a:ahLst/>
            <a:cxnLst>
              <a:cxn ang="0">
                <a:pos x="connsiteX0" y="connsiteY0"/>
              </a:cxn>
              <a:cxn ang="0">
                <a:pos x="connsiteX1" y="connsiteY1"/>
              </a:cxn>
              <a:cxn ang="0">
                <a:pos x="connsiteX2" y="connsiteY2"/>
              </a:cxn>
              <a:cxn ang="0">
                <a:pos x="connsiteX3" y="connsiteY3"/>
              </a:cxn>
            </a:cxnLst>
            <a:rect l="l" t="t" r="r" b="b"/>
            <a:pathLst>
              <a:path w="2771775" h="3171825">
                <a:moveTo>
                  <a:pt x="0" y="0"/>
                </a:moveTo>
                <a:lnTo>
                  <a:pt x="2771775" y="0"/>
                </a:lnTo>
                <a:lnTo>
                  <a:pt x="2771775" y="3171825"/>
                </a:lnTo>
                <a:lnTo>
                  <a:pt x="0" y="3171825"/>
                </a:lnTo>
                <a:close/>
              </a:path>
            </a:pathLst>
          </a:custGeom>
        </p:spPr>
        <p:txBody>
          <a:bodyPr wrap="square">
            <a:noAutofit/>
          </a:bodyPr>
          <a:lstStyle/>
          <a:p>
            <a:endParaRPr lang="en-IN" dirty="0"/>
          </a:p>
        </p:txBody>
      </p:sp>
      <p:sp>
        <p:nvSpPr>
          <p:cNvPr id="12" name="Picture Placeholder 11">
            <a:extLst>
              <a:ext uri="{FF2B5EF4-FFF2-40B4-BE49-F238E27FC236}">
                <a16:creationId xmlns:a16="http://schemas.microsoft.com/office/drawing/2014/main" id="{4854B23D-8147-9ACD-3AFF-E9FD9DFE9859}"/>
              </a:ext>
            </a:extLst>
          </p:cNvPr>
          <p:cNvSpPr>
            <a:spLocks noGrp="1"/>
          </p:cNvSpPr>
          <p:nvPr>
            <p:ph type="pic" sz="quarter" idx="10"/>
          </p:nvPr>
        </p:nvSpPr>
        <p:spPr>
          <a:xfrm rot="21103001">
            <a:off x="720726" y="3124201"/>
            <a:ext cx="2771775" cy="3171825"/>
          </a:xfrm>
          <a:custGeom>
            <a:avLst/>
            <a:gdLst>
              <a:gd name="connsiteX0" fmla="*/ 0 w 2771775"/>
              <a:gd name="connsiteY0" fmla="*/ 0 h 3171825"/>
              <a:gd name="connsiteX1" fmla="*/ 2771775 w 2771775"/>
              <a:gd name="connsiteY1" fmla="*/ 0 h 3171825"/>
              <a:gd name="connsiteX2" fmla="*/ 2771775 w 2771775"/>
              <a:gd name="connsiteY2" fmla="*/ 3171825 h 3171825"/>
              <a:gd name="connsiteX3" fmla="*/ 0 w 2771775"/>
              <a:gd name="connsiteY3" fmla="*/ 3171825 h 3171825"/>
            </a:gdLst>
            <a:ahLst/>
            <a:cxnLst>
              <a:cxn ang="0">
                <a:pos x="connsiteX0" y="connsiteY0"/>
              </a:cxn>
              <a:cxn ang="0">
                <a:pos x="connsiteX1" y="connsiteY1"/>
              </a:cxn>
              <a:cxn ang="0">
                <a:pos x="connsiteX2" y="connsiteY2"/>
              </a:cxn>
              <a:cxn ang="0">
                <a:pos x="connsiteX3" y="connsiteY3"/>
              </a:cxn>
            </a:cxnLst>
            <a:rect l="l" t="t" r="r" b="b"/>
            <a:pathLst>
              <a:path w="2771775" h="3171825">
                <a:moveTo>
                  <a:pt x="0" y="0"/>
                </a:moveTo>
                <a:lnTo>
                  <a:pt x="2771775" y="0"/>
                </a:lnTo>
                <a:lnTo>
                  <a:pt x="2771775" y="3171825"/>
                </a:lnTo>
                <a:lnTo>
                  <a:pt x="0" y="3171825"/>
                </a:lnTo>
                <a:close/>
              </a:path>
            </a:pathLst>
          </a:custGeom>
        </p:spPr>
        <p:txBody>
          <a:bodyPr wrap="square">
            <a:noAutofit/>
          </a:bodyPr>
          <a:lstStyle/>
          <a:p>
            <a:endParaRPr lang="en-IN" dirty="0"/>
          </a:p>
        </p:txBody>
      </p:sp>
    </p:spTree>
    <p:extLst>
      <p:ext uri="{BB962C8B-B14F-4D97-AF65-F5344CB8AC3E}">
        <p14:creationId xmlns:p14="http://schemas.microsoft.com/office/powerpoint/2010/main" val="651953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401E1-CE9C-3CD4-E17B-875B20EE0A0A}"/>
              </a:ext>
            </a:extLst>
          </p:cNvPr>
          <p:cNvPicPr>
            <a:picLocks noChangeAspect="1"/>
          </p:cNvPicPr>
          <p:nvPr userDrawn="1"/>
        </p:nvPicPr>
        <p:blipFill>
          <a:blip r:embed="rId14">
            <a:extLst>
              <a:ext uri="{28A0092B-C50C-407E-A947-70E740481C1C}">
                <a14:useLocalDpi xmlns:a14="http://schemas.microsoft.com/office/drawing/2010/main" val="0"/>
              </a:ext>
            </a:extLst>
          </a:blip>
          <a:srcRect l="117" t="-7663" r="-117" b="7663"/>
          <a:stretch>
            <a:fillRect/>
          </a:stretch>
        </p:blipFill>
        <p:spPr>
          <a:xfrm>
            <a:off x="0" y="-569174"/>
            <a:ext cx="12192000" cy="7427174"/>
          </a:xfrm>
          <a:prstGeom prst="rect">
            <a:avLst/>
          </a:prstGeom>
        </p:spPr>
      </p:pic>
      <p:sp>
        <p:nvSpPr>
          <p:cNvPr id="5" name="Rectangle 4">
            <a:extLst>
              <a:ext uri="{FF2B5EF4-FFF2-40B4-BE49-F238E27FC236}">
                <a16:creationId xmlns:a16="http://schemas.microsoft.com/office/drawing/2014/main" id="{EB69E756-069A-2F01-BA12-E934EBA46A20}"/>
              </a:ext>
            </a:extLst>
          </p:cNvPr>
          <p:cNvSpPr/>
          <p:nvPr userDrawn="1"/>
        </p:nvSpPr>
        <p:spPr>
          <a:xfrm>
            <a:off x="0" y="0"/>
            <a:ext cx="12192000" cy="6858000"/>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8404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form.jotform.com/24191796984307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playlist?list=PLTVXXhjdmc5Vo_18O3zEl_OlFE2gU3eDV"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amazon.com/dp/B0CSWY5739"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9597-4890-767F-4C51-6A51085418AB}"/>
              </a:ext>
            </a:extLst>
          </p:cNvPr>
          <p:cNvSpPr>
            <a:spLocks noGrp="1"/>
          </p:cNvSpPr>
          <p:nvPr>
            <p:ph type="title"/>
          </p:nvPr>
        </p:nvSpPr>
        <p:spPr/>
        <p:txBody>
          <a:bodyPr/>
          <a:lstStyle/>
          <a:p>
            <a:r>
              <a:rPr lang="en-US" dirty="0"/>
              <a:t>Before Performing This Clinic</a:t>
            </a:r>
          </a:p>
        </p:txBody>
      </p:sp>
      <p:sp>
        <p:nvSpPr>
          <p:cNvPr id="3" name="Text Placeholder 2">
            <a:extLst>
              <a:ext uri="{FF2B5EF4-FFF2-40B4-BE49-F238E27FC236}">
                <a16:creationId xmlns:a16="http://schemas.microsoft.com/office/drawing/2014/main" id="{D9D7A781-1699-C622-28FE-A1F6DFFDC975}"/>
              </a:ext>
            </a:extLst>
          </p:cNvPr>
          <p:cNvSpPr>
            <a:spLocks noGrp="1"/>
          </p:cNvSpPr>
          <p:nvPr>
            <p:ph type="body" sz="quarter" idx="10"/>
          </p:nvPr>
        </p:nvSpPr>
        <p:spPr/>
        <p:txBody>
          <a:bodyPr/>
          <a:lstStyle/>
          <a:p>
            <a:pPr marL="742950" indent="-742950">
              <a:buFont typeface="+mj-lt"/>
              <a:buAutoNum type="alphaUcPeriod"/>
            </a:pPr>
            <a:r>
              <a:rPr lang="en-US" sz="3600" dirty="0"/>
              <a:t>At a Minimum, you should complete the Selkirk University for Advocates’ course</a:t>
            </a:r>
          </a:p>
          <a:p>
            <a:pPr marL="1487488" lvl="1" indent="-457200"/>
            <a:r>
              <a:rPr lang="en-US" sz="2800" i="1" dirty="0">
                <a:solidFill>
                  <a:srgbClr val="7030A0"/>
                </a:solidFill>
              </a:rPr>
              <a:t>(</a:t>
            </a:r>
            <a:r>
              <a:rPr lang="en-US" sz="2800" i="1" dirty="0">
                <a:solidFill>
                  <a:srgbClr val="7030A0"/>
                </a:solidFill>
                <a:hlinkClick r:id="rId3">
                  <a:extLst>
                    <a:ext uri="{A12FA001-AC4F-418D-AE19-62706E023703}">
                      <ahyp:hlinkClr xmlns:ahyp="http://schemas.microsoft.com/office/drawing/2018/hyperlinkcolor" val="tx"/>
                    </a:ext>
                  </a:extLst>
                </a:hlinkClick>
              </a:rPr>
              <a:t>Enrollment form</a:t>
            </a:r>
            <a:r>
              <a:rPr lang="en-US" sz="2800" i="1" dirty="0">
                <a:solidFill>
                  <a:srgbClr val="7030A0"/>
                </a:solidFill>
              </a:rPr>
              <a:t>)</a:t>
            </a:r>
            <a:endParaRPr lang="en-US" sz="2400" i="1" dirty="0">
              <a:solidFill>
                <a:srgbClr val="7030A0"/>
              </a:solidFill>
            </a:endParaRPr>
          </a:p>
          <a:p>
            <a:pPr marL="742950" indent="-742950">
              <a:spcBef>
                <a:spcPts val="1800"/>
              </a:spcBef>
              <a:buFont typeface="+mj-lt"/>
              <a:buAutoNum type="alphaUcPeriod"/>
            </a:pPr>
            <a:r>
              <a:rPr lang="en-US" sz="3600" dirty="0">
                <a:solidFill>
                  <a:srgbClr val="0070C0"/>
                </a:solidFill>
                <a:hlinkClick r:id="rId4">
                  <a:extLst>
                    <a:ext uri="{A12FA001-AC4F-418D-AE19-62706E023703}">
                      <ahyp:hlinkClr xmlns:ahyp="http://schemas.microsoft.com/office/drawing/2018/hyperlinkcolor" val="tx"/>
                    </a:ext>
                  </a:extLst>
                </a:hlinkClick>
              </a:rPr>
              <a:t>Selkirk University | Product Education on YouTube</a:t>
            </a:r>
            <a:endParaRPr lang="en-US" sz="3600" dirty="0">
              <a:solidFill>
                <a:srgbClr val="0070C0"/>
              </a:solidFill>
            </a:endParaRPr>
          </a:p>
          <a:p>
            <a:pPr marL="1255713" lvl="1" indent="-338138"/>
            <a:r>
              <a:rPr lang="en-US" sz="3200" dirty="0"/>
              <a:t>Be sure to review the various videos pertaining to paddle design and comparisons</a:t>
            </a:r>
          </a:p>
          <a:p>
            <a:pPr marL="1255713" lvl="1" indent="-338138"/>
            <a:r>
              <a:rPr lang="en-US" sz="3200" dirty="0"/>
              <a:t>Review all videos concerning Selkirk-brand paddles</a:t>
            </a:r>
          </a:p>
        </p:txBody>
      </p:sp>
    </p:spTree>
    <p:extLst>
      <p:ext uri="{BB962C8B-B14F-4D97-AF65-F5344CB8AC3E}">
        <p14:creationId xmlns:p14="http://schemas.microsoft.com/office/powerpoint/2010/main" val="1831206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F3BFB-8A5D-E828-8C96-606EA69E51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818F3A-93E6-6A08-F987-F9EC54670573}"/>
              </a:ext>
            </a:extLst>
          </p:cNvPr>
          <p:cNvSpPr txBox="1"/>
          <p:nvPr/>
        </p:nvSpPr>
        <p:spPr>
          <a:xfrm>
            <a:off x="515873" y="443377"/>
            <a:ext cx="9456466"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Common Core Materials</a:t>
            </a:r>
          </a:p>
        </p:txBody>
      </p:sp>
      <p:sp>
        <p:nvSpPr>
          <p:cNvPr id="6" name="TextBox 5">
            <a:extLst>
              <a:ext uri="{FF2B5EF4-FFF2-40B4-BE49-F238E27FC236}">
                <a16:creationId xmlns:a16="http://schemas.microsoft.com/office/drawing/2014/main" id="{A5317FE4-2810-8876-BEA7-A6C2FE6138C0}"/>
              </a:ext>
            </a:extLst>
          </p:cNvPr>
          <p:cNvSpPr txBox="1"/>
          <p:nvPr/>
        </p:nvSpPr>
        <p:spPr>
          <a:xfrm>
            <a:off x="515874" y="1607296"/>
            <a:ext cx="11161552" cy="3975960"/>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sng"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Honeycomb</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 grid of small, empty cells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Keeps the paddle strong but light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Used in the majority of today’s paddles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May be made from different materials: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Polymer (Polypropylene)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Nomex</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Aluminum</a:t>
            </a:r>
          </a:p>
        </p:txBody>
      </p:sp>
    </p:spTree>
    <p:extLst>
      <p:ext uri="{BB962C8B-B14F-4D97-AF65-F5344CB8AC3E}">
        <p14:creationId xmlns:p14="http://schemas.microsoft.com/office/powerpoint/2010/main" val="943813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F3BFB-8A5D-E828-8C96-606EA69E51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818F3A-93E6-6A08-F987-F9EC54670573}"/>
              </a:ext>
            </a:extLst>
          </p:cNvPr>
          <p:cNvSpPr txBox="1"/>
          <p:nvPr/>
        </p:nvSpPr>
        <p:spPr>
          <a:xfrm>
            <a:off x="515872" y="443377"/>
            <a:ext cx="11581102"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Common Core Materials Cont.</a:t>
            </a:r>
          </a:p>
        </p:txBody>
      </p:sp>
      <p:sp>
        <p:nvSpPr>
          <p:cNvPr id="6" name="TextBox 5">
            <a:extLst>
              <a:ext uri="{FF2B5EF4-FFF2-40B4-BE49-F238E27FC236}">
                <a16:creationId xmlns:a16="http://schemas.microsoft.com/office/drawing/2014/main" id="{A5317FE4-2810-8876-BEA7-A6C2FE6138C0}"/>
              </a:ext>
            </a:extLst>
          </p:cNvPr>
          <p:cNvSpPr txBox="1"/>
          <p:nvPr/>
        </p:nvSpPr>
        <p:spPr>
          <a:xfrm>
            <a:off x="515874" y="1607296"/>
            <a:ext cx="11161552" cy="3634841"/>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sng"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Foam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Characteristics</a:t>
            </a:r>
          </a:p>
          <a:p>
            <a:pPr marL="1143000" lvl="2" indent="-228600">
              <a:lnSpc>
                <a:spcPct val="90000"/>
              </a:lnSpc>
              <a:spcBef>
                <a:spcPts val="500"/>
              </a:spcBef>
              <a:buFont typeface="Arial" panose="020B0604020202020204" pitchFamily="34" charset="0"/>
              <a:buChar char="•"/>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Bigger Sweet Spot</a:t>
            </a:r>
          </a:p>
          <a:p>
            <a:pPr marL="1143000" lvl="2" indent="-228600">
              <a:lnSpc>
                <a:spcPct val="90000"/>
              </a:lnSpc>
              <a:spcBef>
                <a:spcPts val="500"/>
              </a:spcBef>
              <a:buFont typeface="Arial" panose="020B0604020202020204" pitchFamily="34" charset="0"/>
              <a:buChar char="•"/>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Longer Dwell Time</a:t>
            </a:r>
          </a:p>
          <a:p>
            <a:pPr marL="1143000" lvl="2" indent="-228600">
              <a:lnSpc>
                <a:spcPct val="90000"/>
              </a:lnSpc>
              <a:spcBef>
                <a:spcPts val="500"/>
              </a:spcBef>
              <a:buFont typeface="Arial" panose="020B0604020202020204" pitchFamily="34" charset="0"/>
              <a:buChar char="•"/>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Customizable Response</a:t>
            </a:r>
          </a:p>
          <a:p>
            <a:pPr marL="1143000" lvl="2" indent="-228600">
              <a:lnSpc>
                <a:spcPct val="90000"/>
              </a:lnSpc>
              <a:spcBef>
                <a:spcPts val="500"/>
              </a:spcBef>
              <a:buFont typeface="Arial" panose="020B0604020202020204" pitchFamily="34" charset="0"/>
              <a:buChar char="•"/>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No Core Crushing</a:t>
            </a:r>
          </a:p>
          <a:p>
            <a:pPr marL="1143000" lvl="2" indent="-228600">
              <a:lnSpc>
                <a:spcPct val="90000"/>
              </a:lnSpc>
              <a:spcBef>
                <a:spcPts val="500"/>
              </a:spcBef>
              <a:buFont typeface="Arial" panose="020B0604020202020204" pitchFamily="34" charset="0"/>
              <a:buChar char="•"/>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Variable Foam Builds</a:t>
            </a:r>
          </a:p>
        </p:txBody>
      </p:sp>
    </p:spTree>
    <p:extLst>
      <p:ext uri="{BB962C8B-B14F-4D97-AF65-F5344CB8AC3E}">
        <p14:creationId xmlns:p14="http://schemas.microsoft.com/office/powerpoint/2010/main" val="4233054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F3BFB-8A5D-E828-8C96-606EA69E51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818F3A-93E6-6A08-F987-F9EC54670573}"/>
              </a:ext>
            </a:extLst>
          </p:cNvPr>
          <p:cNvSpPr txBox="1"/>
          <p:nvPr/>
        </p:nvSpPr>
        <p:spPr>
          <a:xfrm>
            <a:off x="515872" y="443377"/>
            <a:ext cx="10849581"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Common Core Materials Cont.</a:t>
            </a:r>
          </a:p>
        </p:txBody>
      </p:sp>
      <p:sp>
        <p:nvSpPr>
          <p:cNvPr id="6" name="TextBox 5">
            <a:extLst>
              <a:ext uri="{FF2B5EF4-FFF2-40B4-BE49-F238E27FC236}">
                <a16:creationId xmlns:a16="http://schemas.microsoft.com/office/drawing/2014/main" id="{A5317FE4-2810-8876-BEA7-A6C2FE6138C0}"/>
              </a:ext>
            </a:extLst>
          </p:cNvPr>
          <p:cNvSpPr txBox="1"/>
          <p:nvPr/>
        </p:nvSpPr>
        <p:spPr>
          <a:xfrm>
            <a:off x="515224" y="1607296"/>
            <a:ext cx="11161552" cy="2620204"/>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sng"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Foam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Trade-Offs</a:t>
            </a:r>
          </a:p>
          <a:p>
            <a:pPr marL="1143000" lvl="2" indent="-228600">
              <a:lnSpc>
                <a:spcPct val="90000"/>
              </a:lnSpc>
              <a:spcBef>
                <a:spcPts val="500"/>
              </a:spcBef>
              <a:buFont typeface="Arial" panose="020B0604020202020204" pitchFamily="34" charset="0"/>
              <a:buChar char="•"/>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Power versus Control</a:t>
            </a:r>
          </a:p>
          <a:p>
            <a:pPr marL="1143000" lvl="2" indent="-228600">
              <a:lnSpc>
                <a:spcPct val="90000"/>
              </a:lnSpc>
              <a:spcBef>
                <a:spcPts val="500"/>
              </a:spcBef>
              <a:buFont typeface="Arial" panose="020B0604020202020204" pitchFamily="34" charset="0"/>
              <a:buChar char="•"/>
              <a:defRPr/>
            </a:pPr>
            <a:r>
              <a:rPr lang="en-US" sz="3200" dirty="0">
                <a:latin typeface="Segoe UI" panose="020B0502040204020203" pitchFamily="34" charset="0"/>
                <a:cs typeface="Segoe UI" panose="020B0502040204020203" pitchFamily="34" charset="0"/>
              </a:rPr>
              <a:t>Weight and Maneuverability</a:t>
            </a:r>
          </a:p>
          <a:p>
            <a:pPr marL="1143000" lvl="2" indent="-228600">
              <a:lnSpc>
                <a:spcPct val="90000"/>
              </a:lnSpc>
              <a:spcBef>
                <a:spcPts val="500"/>
              </a:spcBef>
              <a:buFont typeface="Arial" panose="020B0604020202020204" pitchFamily="34" charset="0"/>
              <a:buChar char="•"/>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Durability (varies by manufacturer)</a:t>
            </a:r>
          </a:p>
        </p:txBody>
      </p:sp>
      <p:sp>
        <p:nvSpPr>
          <p:cNvPr id="4" name="TextBox 3">
            <a:extLst>
              <a:ext uri="{FF2B5EF4-FFF2-40B4-BE49-F238E27FC236}">
                <a16:creationId xmlns:a16="http://schemas.microsoft.com/office/drawing/2014/main" id="{6C6C7DC0-7D9D-DD70-2967-A2360ECA0B64}"/>
              </a:ext>
            </a:extLst>
          </p:cNvPr>
          <p:cNvSpPr txBox="1"/>
          <p:nvPr/>
        </p:nvSpPr>
        <p:spPr>
          <a:xfrm>
            <a:off x="4480560" y="4815917"/>
            <a:ext cx="7383253" cy="1754326"/>
          </a:xfrm>
          <a:prstGeom prst="rect">
            <a:avLst/>
          </a:prstGeom>
          <a:solidFill>
            <a:srgbClr val="FFFF00"/>
          </a:solidFill>
          <a:effectLst>
            <a:glow rad="101600">
              <a:schemeClr val="bg1">
                <a:alpha val="60000"/>
              </a:schemeClr>
            </a:glow>
            <a:outerShdw blurRad="50800" dist="38100" dir="2700000" algn="tl" rotWithShape="0">
              <a:prstClr val="black">
                <a:alpha val="40000"/>
              </a:prstClr>
            </a:outerShdw>
          </a:effectLst>
        </p:spPr>
        <p:txBody>
          <a:bodyPr wrap="square" rtlCol="0">
            <a:spAutoFit/>
          </a:bodyPr>
          <a:lstStyle/>
          <a:p>
            <a:r>
              <a:rPr lang="en-US" b="1" dirty="0"/>
              <a:t>Selkirk’s implementation of the foam core is called PureFoam which offers:</a:t>
            </a:r>
          </a:p>
          <a:p>
            <a:pPr marL="569913" indent="-285750">
              <a:buFont typeface="Arial" panose="020B0604020202020204" pitchFamily="34" charset="0"/>
              <a:buChar char="•"/>
            </a:pPr>
            <a:r>
              <a:rPr lang="en-US" dirty="0"/>
              <a:t>Consistent Shots</a:t>
            </a:r>
          </a:p>
          <a:p>
            <a:pPr marL="569913" indent="-285750">
              <a:buFont typeface="Arial" panose="020B0604020202020204" pitchFamily="34" charset="0"/>
              <a:buChar char="•"/>
            </a:pPr>
            <a:r>
              <a:rPr lang="en-US" dirty="0"/>
              <a:t>Increased Paddle Lifespan</a:t>
            </a:r>
          </a:p>
          <a:p>
            <a:pPr marL="569913" indent="-285750">
              <a:buFont typeface="Arial" panose="020B0604020202020204" pitchFamily="34" charset="0"/>
              <a:buChar char="•"/>
            </a:pPr>
            <a:r>
              <a:rPr lang="en-US" dirty="0"/>
              <a:t>Improved Responsiveness</a:t>
            </a:r>
          </a:p>
          <a:p>
            <a:pPr marL="569913" indent="-285750">
              <a:buFont typeface="Arial" panose="020B0604020202020204" pitchFamily="34" charset="0"/>
              <a:buChar char="•"/>
            </a:pPr>
            <a:r>
              <a:rPr lang="en-US" dirty="0"/>
              <a:t>Resists Core Crushing and Deformation</a:t>
            </a:r>
          </a:p>
          <a:p>
            <a:pPr marL="569913" indent="-285750">
              <a:buFont typeface="Arial" panose="020B0604020202020204" pitchFamily="34" charset="0"/>
              <a:buChar char="•"/>
            </a:pPr>
            <a:r>
              <a:rPr lang="en-US" dirty="0"/>
              <a:t>Expanded Seet Spot</a:t>
            </a:r>
          </a:p>
        </p:txBody>
      </p:sp>
    </p:spTree>
    <p:extLst>
      <p:ext uri="{BB962C8B-B14F-4D97-AF65-F5344CB8AC3E}">
        <p14:creationId xmlns:p14="http://schemas.microsoft.com/office/powerpoint/2010/main" val="375717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F3BFB-8A5D-E828-8C96-606EA69E51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818F3A-93E6-6A08-F987-F9EC54670573}"/>
              </a:ext>
            </a:extLst>
          </p:cNvPr>
          <p:cNvSpPr txBox="1"/>
          <p:nvPr/>
        </p:nvSpPr>
        <p:spPr>
          <a:xfrm>
            <a:off x="515873" y="443377"/>
            <a:ext cx="9902908"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Core Material Comparison</a:t>
            </a:r>
          </a:p>
        </p:txBody>
      </p:sp>
      <p:graphicFrame>
        <p:nvGraphicFramePr>
          <p:cNvPr id="3" name="Table 2">
            <a:extLst>
              <a:ext uri="{FF2B5EF4-FFF2-40B4-BE49-F238E27FC236}">
                <a16:creationId xmlns:a16="http://schemas.microsoft.com/office/drawing/2014/main" id="{42D268F5-3754-471A-77E2-86C1003E1274}"/>
              </a:ext>
            </a:extLst>
          </p:cNvPr>
          <p:cNvGraphicFramePr>
            <a:graphicFrameLocks noGrp="1"/>
          </p:cNvGraphicFramePr>
          <p:nvPr>
            <p:extLst>
              <p:ext uri="{D42A27DB-BD31-4B8C-83A1-F6EECF244321}">
                <p14:modId xmlns:p14="http://schemas.microsoft.com/office/powerpoint/2010/main" val="1335354308"/>
              </p:ext>
            </p:extLst>
          </p:nvPr>
        </p:nvGraphicFramePr>
        <p:xfrm>
          <a:off x="677732" y="1592132"/>
          <a:ext cx="10919013" cy="5065050"/>
        </p:xfrm>
        <a:graphic>
          <a:graphicData uri="http://schemas.openxmlformats.org/drawingml/2006/table">
            <a:tbl>
              <a:tblPr/>
              <a:tblGrid>
                <a:gridCol w="2000922">
                  <a:extLst>
                    <a:ext uri="{9D8B030D-6E8A-4147-A177-3AD203B41FA5}">
                      <a16:colId xmlns:a16="http://schemas.microsoft.com/office/drawing/2014/main" val="599102400"/>
                    </a:ext>
                  </a:extLst>
                </a:gridCol>
                <a:gridCol w="4534349">
                  <a:extLst>
                    <a:ext uri="{9D8B030D-6E8A-4147-A177-3AD203B41FA5}">
                      <a16:colId xmlns:a16="http://schemas.microsoft.com/office/drawing/2014/main" val="3876745789"/>
                    </a:ext>
                  </a:extLst>
                </a:gridCol>
                <a:gridCol w="4383742">
                  <a:extLst>
                    <a:ext uri="{9D8B030D-6E8A-4147-A177-3AD203B41FA5}">
                      <a16:colId xmlns:a16="http://schemas.microsoft.com/office/drawing/2014/main" val="3972910816"/>
                    </a:ext>
                  </a:extLst>
                </a:gridCol>
              </a:tblGrid>
              <a:tr h="254889">
                <a:tc>
                  <a:txBody>
                    <a:bodyPr/>
                    <a:lstStyle/>
                    <a:p>
                      <a:pPr>
                        <a:buNone/>
                      </a:pPr>
                      <a:r>
                        <a:rPr lang="en-US" sz="1800" b="1" dirty="0">
                          <a:solidFill>
                            <a:schemeClr val="bg1"/>
                          </a:solidFill>
                          <a:latin typeface="Segoe UI" panose="020B0502040204020203" pitchFamily="34" charset="0"/>
                          <a:cs typeface="Segoe UI" panose="020B0502040204020203" pitchFamily="34" charset="0"/>
                        </a:rPr>
                        <a:t>Feature</a:t>
                      </a:r>
                    </a:p>
                  </a:txBody>
                  <a:tcPr marR="0" marT="18288" marB="18288"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a:buNone/>
                      </a:pPr>
                      <a:r>
                        <a:rPr lang="en-US" sz="1800" b="1" dirty="0">
                          <a:solidFill>
                            <a:schemeClr val="bg1"/>
                          </a:solidFill>
                          <a:latin typeface="Segoe UI" panose="020B0502040204020203" pitchFamily="34" charset="0"/>
                          <a:cs typeface="Segoe UI" panose="020B0502040204020203" pitchFamily="34" charset="0"/>
                        </a:rPr>
                        <a:t>Honeycomb (Polymer)</a:t>
                      </a:r>
                    </a:p>
                  </a:txBody>
                  <a:tcPr marR="0" marT="18288" marB="18288"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a:buNone/>
                      </a:pPr>
                      <a:r>
                        <a:rPr lang="en-US" sz="1800" b="1" dirty="0">
                          <a:solidFill>
                            <a:schemeClr val="bg1"/>
                          </a:solidFill>
                          <a:latin typeface="Segoe UI" panose="020B0502040204020203" pitchFamily="34" charset="0"/>
                          <a:cs typeface="Segoe UI" panose="020B0502040204020203" pitchFamily="34" charset="0"/>
                        </a:rPr>
                        <a:t>Foam</a:t>
                      </a:r>
                    </a:p>
                  </a:txBody>
                  <a:tcPr marR="0" marT="18288" marB="18288"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595887064"/>
                  </a:ext>
                </a:extLst>
              </a:tr>
              <a:tr h="447121">
                <a:tc>
                  <a:txBody>
                    <a:bodyPr/>
                    <a:lstStyle/>
                    <a:p>
                      <a:pPr>
                        <a:buNone/>
                      </a:pPr>
                      <a:r>
                        <a:rPr lang="en-US" sz="1800" b="1" dirty="0">
                          <a:solidFill>
                            <a:schemeClr val="tx1"/>
                          </a:solidFill>
                          <a:latin typeface="Segoe UI" panose="020B0502040204020203" pitchFamily="34" charset="0"/>
                          <a:cs typeface="Segoe UI" panose="020B0502040204020203" pitchFamily="34" charset="0"/>
                        </a:rPr>
                        <a:t>Feel</a:t>
                      </a:r>
                      <a:endParaRPr lang="en-US" sz="180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latin typeface="Segoe UI" panose="020B0502040204020203" pitchFamily="34" charset="0"/>
                          <a:cs typeface="Segoe UI" panose="020B0502040204020203" pitchFamily="34" charset="0"/>
                        </a:rPr>
                        <a:t>Classic, crisp “pop” with a familiar rebound</a:t>
                      </a:r>
                    </a:p>
                  </a:txBody>
                  <a:tcPr marR="0" marT="0" marB="0" anchor="ctr">
                    <a:lnL>
                      <a:noFill/>
                    </a:lnL>
                    <a:lnR>
                      <a:noFill/>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effectLst/>
                          <a:latin typeface="Segoe UI" panose="020B0502040204020203" pitchFamily="34" charset="0"/>
                          <a:cs typeface="Segoe UI" panose="020B0502040204020203" pitchFamily="34" charset="0"/>
                        </a:rPr>
                        <a:t>Softer, more plush impact; very consistent across the face</a:t>
                      </a:r>
                    </a:p>
                  </a:txBody>
                  <a:tcPr marR="0" marT="0"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671962555"/>
                  </a:ext>
                </a:extLst>
              </a:tr>
              <a:tr h="639354">
                <a:tc>
                  <a:txBody>
                    <a:bodyPr/>
                    <a:lstStyle/>
                    <a:p>
                      <a:pPr>
                        <a:buNone/>
                      </a:pPr>
                      <a:r>
                        <a:rPr lang="en-US" sz="1800" b="1" dirty="0">
                          <a:solidFill>
                            <a:schemeClr val="tx1"/>
                          </a:solidFill>
                          <a:latin typeface="Segoe UI" panose="020B0502040204020203" pitchFamily="34" charset="0"/>
                          <a:cs typeface="Segoe UI" panose="020B0502040204020203" pitchFamily="34" charset="0"/>
                        </a:rPr>
                        <a:t>Power</a:t>
                      </a:r>
                      <a:endParaRPr lang="en-US" sz="180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latin typeface="Segoe UI" panose="020B0502040204020203" pitchFamily="34" charset="0"/>
                          <a:cs typeface="Segoe UI" panose="020B0502040204020203" pitchFamily="34" charset="0"/>
                        </a:rPr>
                        <a:t>High potential, especially with smaller cells or stiffer walls</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effectLst/>
                          <a:latin typeface="Segoe UI" panose="020B0502040204020203" pitchFamily="34" charset="0"/>
                          <a:cs typeface="Segoe UI" panose="020B0502040204020203" pitchFamily="34" charset="0"/>
                        </a:rPr>
                        <a:t>Moderate to high depending on foam density; generally smoother power delivery</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2573652816"/>
                  </a:ext>
                </a:extLst>
              </a:tr>
              <a:tr h="447121">
                <a:tc>
                  <a:txBody>
                    <a:bodyPr/>
                    <a:lstStyle/>
                    <a:p>
                      <a:pPr>
                        <a:buNone/>
                      </a:pPr>
                      <a:r>
                        <a:rPr lang="en-US" sz="1800" b="1" dirty="0">
                          <a:solidFill>
                            <a:schemeClr val="tx1"/>
                          </a:solidFill>
                          <a:latin typeface="Segoe UI" panose="020B0502040204020203" pitchFamily="34" charset="0"/>
                          <a:cs typeface="Segoe UI" panose="020B0502040204020203" pitchFamily="34" charset="0"/>
                        </a:rPr>
                        <a:t>Control</a:t>
                      </a:r>
                      <a:endParaRPr lang="en-US" sz="180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latin typeface="Segoe UI" panose="020B0502040204020203" pitchFamily="34" charset="0"/>
                          <a:cs typeface="Segoe UI" panose="020B0502040204020203" pitchFamily="34" charset="0"/>
                        </a:rPr>
                        <a:t>Good, but can be less forgiving on mishits</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effectLst/>
                          <a:latin typeface="Segoe UI" panose="020B0502040204020203" pitchFamily="34" charset="0"/>
                          <a:cs typeface="Segoe UI" panose="020B0502040204020203" pitchFamily="34" charset="0"/>
                        </a:rPr>
                        <a:t>Excellent — longer dwell time aids spin and placement</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781208665"/>
                  </a:ext>
                </a:extLst>
              </a:tr>
              <a:tr h="447121">
                <a:tc>
                  <a:txBody>
                    <a:bodyPr/>
                    <a:lstStyle/>
                    <a:p>
                      <a:pPr>
                        <a:buNone/>
                      </a:pPr>
                      <a:r>
                        <a:rPr lang="en-US" sz="1800" b="1" dirty="0">
                          <a:solidFill>
                            <a:schemeClr val="tx1"/>
                          </a:solidFill>
                          <a:latin typeface="Segoe UI" panose="020B0502040204020203" pitchFamily="34" charset="0"/>
                          <a:cs typeface="Segoe UI" panose="020B0502040204020203" pitchFamily="34" charset="0"/>
                        </a:rPr>
                        <a:t>Sweet Spot</a:t>
                      </a:r>
                      <a:endParaRPr lang="en-US" sz="180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latin typeface="Segoe UI" panose="020B0502040204020203" pitchFamily="34" charset="0"/>
                          <a:cs typeface="Segoe UI" panose="020B0502040204020203" pitchFamily="34" charset="0"/>
                        </a:rPr>
                        <a:t>Standard size; varies by build</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effectLst/>
                          <a:latin typeface="Segoe UI" panose="020B0502040204020203" pitchFamily="34" charset="0"/>
                          <a:cs typeface="Segoe UI" panose="020B0502040204020203" pitchFamily="34" charset="0"/>
                        </a:rPr>
                        <a:t>Large and forgiving, even on off‑center hits</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390744616"/>
                  </a:ext>
                </a:extLst>
              </a:tr>
              <a:tr h="447121">
                <a:tc>
                  <a:txBody>
                    <a:bodyPr/>
                    <a:lstStyle/>
                    <a:p>
                      <a:pPr>
                        <a:buNone/>
                      </a:pPr>
                      <a:r>
                        <a:rPr lang="en-US" sz="1800" b="1" dirty="0">
                          <a:solidFill>
                            <a:schemeClr val="tx1"/>
                          </a:solidFill>
                          <a:latin typeface="Segoe UI" panose="020B0502040204020203" pitchFamily="34" charset="0"/>
                          <a:cs typeface="Segoe UI" panose="020B0502040204020203" pitchFamily="34" charset="0"/>
                        </a:rPr>
                        <a:t>Vibration Dampening</a:t>
                      </a:r>
                      <a:endParaRPr lang="en-US" sz="180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latin typeface="Segoe UI" panose="020B0502040204020203" pitchFamily="34" charset="0"/>
                          <a:cs typeface="Segoe UI" panose="020B0502040204020203" pitchFamily="34" charset="0"/>
                        </a:rPr>
                        <a:t>Average; some shock passes through</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effectLst/>
                          <a:latin typeface="Segoe UI" panose="020B0502040204020203" pitchFamily="34" charset="0"/>
                          <a:cs typeface="Segoe UI" panose="020B0502040204020203" pitchFamily="34" charset="0"/>
                        </a:rPr>
                        <a:t>Excellent — foam absorbs more impact energy2</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2090906971"/>
                  </a:ext>
                </a:extLst>
              </a:tr>
              <a:tr h="447121">
                <a:tc>
                  <a:txBody>
                    <a:bodyPr/>
                    <a:lstStyle/>
                    <a:p>
                      <a:pPr>
                        <a:buNone/>
                      </a:pPr>
                      <a:r>
                        <a:rPr lang="en-US" sz="1800" b="1" dirty="0">
                          <a:solidFill>
                            <a:schemeClr val="tx1"/>
                          </a:solidFill>
                          <a:latin typeface="Segoe UI" panose="020B0502040204020203" pitchFamily="34" charset="0"/>
                          <a:cs typeface="Segoe UI" panose="020B0502040204020203" pitchFamily="34" charset="0"/>
                        </a:rPr>
                        <a:t>Durability</a:t>
                      </a:r>
                      <a:endParaRPr lang="en-US" sz="180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latin typeface="Segoe UI" panose="020B0502040204020203" pitchFamily="34" charset="0"/>
                          <a:cs typeface="Segoe UI" panose="020B0502040204020203" pitchFamily="34" charset="0"/>
                        </a:rPr>
                        <a:t>Can develop “core crush” over time as cells collapse</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effectLst/>
                          <a:latin typeface="Segoe UI" panose="020B0502040204020203" pitchFamily="34" charset="0"/>
                          <a:cs typeface="Segoe UI" panose="020B0502040204020203" pitchFamily="34" charset="0"/>
                        </a:rPr>
                        <a:t>Avoids core crush; long‑term wear still being evaluated2</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353412279"/>
                  </a:ext>
                </a:extLst>
              </a:tr>
              <a:tr h="447121">
                <a:tc>
                  <a:txBody>
                    <a:bodyPr/>
                    <a:lstStyle/>
                    <a:p>
                      <a:pPr>
                        <a:buNone/>
                      </a:pPr>
                      <a:r>
                        <a:rPr lang="en-US" sz="1800" b="1" dirty="0">
                          <a:solidFill>
                            <a:schemeClr val="tx1"/>
                          </a:solidFill>
                          <a:latin typeface="Segoe UI" panose="020B0502040204020203" pitchFamily="34" charset="0"/>
                          <a:cs typeface="Segoe UI" panose="020B0502040204020203" pitchFamily="34" charset="0"/>
                        </a:rPr>
                        <a:t>Performance</a:t>
                      </a:r>
                      <a:endParaRPr lang="en-US" sz="180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latin typeface="Segoe UI" panose="020B0502040204020203" pitchFamily="34" charset="0"/>
                          <a:cs typeface="Segoe UI" panose="020B0502040204020203" pitchFamily="34" charset="0"/>
                        </a:rPr>
                        <a:t>Balanced; weight depends on cell size/thickness</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a:buNone/>
                      </a:pPr>
                      <a:r>
                        <a:rPr lang="en-US" sz="1800" dirty="0">
                          <a:solidFill>
                            <a:schemeClr val="tx1"/>
                          </a:solidFill>
                          <a:effectLst/>
                          <a:latin typeface="Segoe UI" panose="020B0502040204020203" pitchFamily="34" charset="0"/>
                          <a:cs typeface="Segoe UI" panose="020B0502040204020203" pitchFamily="34" charset="0"/>
                        </a:rPr>
                        <a:t>Often lighter and more elastic, aiding quick reactions</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359393632"/>
                  </a:ext>
                </a:extLst>
              </a:tr>
              <a:tr h="639354">
                <a:tc>
                  <a:txBody>
                    <a:bodyPr/>
                    <a:lstStyle/>
                    <a:p>
                      <a:pPr marL="0" algn="l" defTabSz="914400" rtl="0" eaLnBrk="1" latinLnBrk="0" hangingPunct="1">
                        <a:buNone/>
                      </a:pPr>
                      <a:r>
                        <a:rPr lang="en-US" sz="1800" b="1" kern="1200" dirty="0">
                          <a:solidFill>
                            <a:schemeClr val="tx1"/>
                          </a:solidFill>
                          <a:latin typeface="Segoe UI" panose="020B0502040204020203" pitchFamily="34" charset="0"/>
                          <a:ea typeface="+mn-ea"/>
                          <a:cs typeface="Segoe UI" panose="020B0502040204020203" pitchFamily="34" charset="0"/>
                        </a:rPr>
                        <a:t>Best For</a:t>
                      </a: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0" algn="l" defTabSz="914400" rtl="0" eaLnBrk="1" latinLnBrk="0" hangingPunct="1">
                        <a:buNone/>
                      </a:pPr>
                      <a:r>
                        <a:rPr lang="en-US" sz="1800" kern="1200" dirty="0">
                          <a:solidFill>
                            <a:schemeClr val="tx1"/>
                          </a:solidFill>
                          <a:effectLst/>
                          <a:latin typeface="Segoe UI" panose="020B0502040204020203" pitchFamily="34" charset="0"/>
                          <a:ea typeface="+mn-ea"/>
                          <a:cs typeface="Segoe UI" panose="020B0502040204020203" pitchFamily="34" charset="0"/>
                        </a:rPr>
                        <a:t>All‑court players who like a familiar, punchy feel</a:t>
                      </a:r>
                    </a:p>
                  </a:txBody>
                  <a:tcPr marR="0" marT="0" marB="0" anchor="ctr">
                    <a:lnL>
                      <a:noFill/>
                    </a:lnL>
                    <a:lnR>
                      <a:noFill/>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0" algn="l" defTabSz="914400" rtl="0" eaLnBrk="1" latinLnBrk="0" hangingPunct="1">
                        <a:buNone/>
                      </a:pPr>
                      <a:r>
                        <a:rPr lang="en-US" sz="1800" kern="1200" dirty="0">
                          <a:solidFill>
                            <a:schemeClr val="tx1"/>
                          </a:solidFill>
                          <a:effectLst/>
                          <a:latin typeface="Segoe UI" panose="020B0502040204020203" pitchFamily="34" charset="0"/>
                          <a:ea typeface="+mn-ea"/>
                          <a:cs typeface="Segoe UI" panose="020B0502040204020203" pitchFamily="34" charset="0"/>
                        </a:rPr>
                        <a:t>Control‑oriented players, those with arm issues, or seeking a bigger sweet spot</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919998559"/>
                  </a:ext>
                </a:extLst>
              </a:tr>
            </a:tbl>
          </a:graphicData>
        </a:graphic>
      </p:graphicFrame>
    </p:spTree>
    <p:extLst>
      <p:ext uri="{BB962C8B-B14F-4D97-AF65-F5344CB8AC3E}">
        <p14:creationId xmlns:p14="http://schemas.microsoft.com/office/powerpoint/2010/main" val="438827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F3BFB-8A5D-E828-8C96-606EA69E51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818F3A-93E6-6A08-F987-F9EC54670573}"/>
              </a:ext>
            </a:extLst>
          </p:cNvPr>
          <p:cNvSpPr txBox="1"/>
          <p:nvPr/>
        </p:nvSpPr>
        <p:spPr>
          <a:xfrm>
            <a:off x="515872" y="443377"/>
            <a:ext cx="11527313"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Core Thickness Comparison</a:t>
            </a:r>
          </a:p>
        </p:txBody>
      </p:sp>
      <p:graphicFrame>
        <p:nvGraphicFramePr>
          <p:cNvPr id="5" name="Table 4">
            <a:extLst>
              <a:ext uri="{FF2B5EF4-FFF2-40B4-BE49-F238E27FC236}">
                <a16:creationId xmlns:a16="http://schemas.microsoft.com/office/drawing/2014/main" id="{0BDC5E49-DDDF-22EC-7056-B9A661976C54}"/>
              </a:ext>
            </a:extLst>
          </p:cNvPr>
          <p:cNvGraphicFramePr>
            <a:graphicFrameLocks noGrp="1"/>
          </p:cNvGraphicFramePr>
          <p:nvPr>
            <p:extLst>
              <p:ext uri="{D42A27DB-BD31-4B8C-83A1-F6EECF244321}">
                <p14:modId xmlns:p14="http://schemas.microsoft.com/office/powerpoint/2010/main" val="3537944861"/>
              </p:ext>
            </p:extLst>
          </p:nvPr>
        </p:nvGraphicFramePr>
        <p:xfrm>
          <a:off x="934936" y="1943347"/>
          <a:ext cx="10586504" cy="3829732"/>
        </p:xfrm>
        <a:graphic>
          <a:graphicData uri="http://schemas.openxmlformats.org/drawingml/2006/table">
            <a:tbl>
              <a:tblPr/>
              <a:tblGrid>
                <a:gridCol w="2992537">
                  <a:extLst>
                    <a:ext uri="{9D8B030D-6E8A-4147-A177-3AD203B41FA5}">
                      <a16:colId xmlns:a16="http://schemas.microsoft.com/office/drawing/2014/main" val="599102400"/>
                    </a:ext>
                  </a:extLst>
                </a:gridCol>
                <a:gridCol w="3748230">
                  <a:extLst>
                    <a:ext uri="{9D8B030D-6E8A-4147-A177-3AD203B41FA5}">
                      <a16:colId xmlns:a16="http://schemas.microsoft.com/office/drawing/2014/main" val="3876745789"/>
                    </a:ext>
                  </a:extLst>
                </a:gridCol>
                <a:gridCol w="3845737">
                  <a:extLst>
                    <a:ext uri="{9D8B030D-6E8A-4147-A177-3AD203B41FA5}">
                      <a16:colId xmlns:a16="http://schemas.microsoft.com/office/drawing/2014/main" val="3972910816"/>
                    </a:ext>
                  </a:extLst>
                </a:gridCol>
              </a:tblGrid>
              <a:tr h="772144">
                <a:tc>
                  <a:txBody>
                    <a:bodyPr/>
                    <a:lstStyle/>
                    <a:p>
                      <a:pPr marL="171450" lvl="0" indent="0">
                        <a:buNone/>
                      </a:pPr>
                      <a:r>
                        <a:rPr lang="en-US" sz="2800" b="1" dirty="0">
                          <a:solidFill>
                            <a:schemeClr val="bg1"/>
                          </a:solidFill>
                          <a:latin typeface="Segoe UI" panose="020B0502040204020203" pitchFamily="34" charset="0"/>
                          <a:cs typeface="Segoe UI" panose="020B0502040204020203" pitchFamily="34" charset="0"/>
                        </a:rPr>
                        <a:t>Thickness</a:t>
                      </a:r>
                    </a:p>
                  </a:txBody>
                  <a:tcPr marR="0" marT="18288" marB="18288"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171450" indent="0">
                        <a:buNone/>
                      </a:pPr>
                      <a:r>
                        <a:rPr lang="en-US" sz="2800" b="1" dirty="0">
                          <a:solidFill>
                            <a:schemeClr val="bg1"/>
                          </a:solidFill>
                          <a:latin typeface="Segoe UI" panose="020B0502040204020203" pitchFamily="34" charset="0"/>
                          <a:cs typeface="Segoe UI" panose="020B0502040204020203" pitchFamily="34" charset="0"/>
                        </a:rPr>
                        <a:t>Measurements</a:t>
                      </a:r>
                    </a:p>
                  </a:txBody>
                  <a:tcPr marR="0" marT="18288" marB="18288"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171450" indent="0">
                        <a:buNone/>
                      </a:pPr>
                      <a:r>
                        <a:rPr lang="en-US" sz="2800" b="1" dirty="0">
                          <a:solidFill>
                            <a:schemeClr val="bg1"/>
                          </a:solidFill>
                          <a:latin typeface="Segoe UI" panose="020B0502040204020203" pitchFamily="34" charset="0"/>
                          <a:cs typeface="Segoe UI" panose="020B0502040204020203" pitchFamily="34" charset="0"/>
                        </a:rPr>
                        <a:t>Best for Style Type</a:t>
                      </a:r>
                    </a:p>
                  </a:txBody>
                  <a:tcPr marR="0" marT="18288" marB="18288"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595887064"/>
                  </a:ext>
                </a:extLst>
              </a:tr>
              <a:tr h="764397">
                <a:tc>
                  <a:txBody>
                    <a:bodyPr/>
                    <a:lstStyle/>
                    <a:p>
                      <a:pPr marL="171450" lvl="0" indent="0">
                        <a:buNone/>
                      </a:pPr>
                      <a:r>
                        <a:rPr kumimoji="0" lang="en-US" sz="2800" b="0"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Thin</a:t>
                      </a:r>
                      <a:endParaRPr lang="en-US" sz="2800" b="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buNone/>
                      </a:pPr>
                      <a:r>
                        <a:rPr lang="en-US" sz="2800" b="0" dirty="0">
                          <a:solidFill>
                            <a:schemeClr val="tx1"/>
                          </a:solidFill>
                          <a:latin typeface="Segoe UI" panose="020B0502040204020203" pitchFamily="34" charset="0"/>
                          <a:cs typeface="Segoe UI" panose="020B0502040204020203" pitchFamily="34" charset="0"/>
                        </a:rPr>
                        <a:t>&lt;10mm to 13mm</a:t>
                      </a:r>
                    </a:p>
                  </a:txBody>
                  <a:tcPr marR="0" marT="0" marB="0" anchor="ctr">
                    <a:lnL>
                      <a:noFill/>
                    </a:lnL>
                    <a:lnR>
                      <a:noFill/>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buNone/>
                      </a:pPr>
                      <a:r>
                        <a:rPr lang="en-US" sz="2800" b="0" dirty="0">
                          <a:solidFill>
                            <a:schemeClr val="tx1"/>
                          </a:solidFill>
                          <a:latin typeface="Segoe UI" panose="020B0502040204020203" pitchFamily="34" charset="0"/>
                          <a:cs typeface="Segoe UI" panose="020B0502040204020203" pitchFamily="34" charset="0"/>
                        </a:rPr>
                        <a:t>Power</a:t>
                      </a:r>
                    </a:p>
                  </a:txBody>
                  <a:tcPr marR="0" marT="0"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671962555"/>
                  </a:ext>
                </a:extLst>
              </a:tr>
              <a:tr h="764397">
                <a:tc>
                  <a:txBody>
                    <a:bodyPr/>
                    <a:lstStyle/>
                    <a:p>
                      <a:pPr marL="171450" lvl="0" indent="0">
                        <a:buNone/>
                      </a:pPr>
                      <a:r>
                        <a:rPr kumimoji="0" lang="en-US" sz="2800" b="0"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Hybrid</a:t>
                      </a:r>
                      <a:endParaRPr lang="en-US" sz="2800" b="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buNone/>
                      </a:pPr>
                      <a:r>
                        <a:rPr lang="en-US" sz="2800" b="0" dirty="0">
                          <a:solidFill>
                            <a:schemeClr val="tx1"/>
                          </a:solidFill>
                          <a:latin typeface="Segoe UI" panose="020B0502040204020203" pitchFamily="34" charset="0"/>
                          <a:cs typeface="Segoe UI" panose="020B0502040204020203" pitchFamily="34" charset="0"/>
                        </a:rPr>
                        <a:t>14mm to 16mm</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buNone/>
                      </a:pPr>
                      <a:r>
                        <a:rPr lang="en-US" sz="2800" b="0" dirty="0">
                          <a:solidFill>
                            <a:schemeClr val="tx1"/>
                          </a:solidFill>
                          <a:latin typeface="Segoe UI" panose="020B0502040204020203" pitchFamily="34" charset="0"/>
                          <a:cs typeface="Segoe UI" panose="020B0502040204020203" pitchFamily="34" charset="0"/>
                        </a:rPr>
                        <a:t>Balance</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2573652816"/>
                  </a:ext>
                </a:extLst>
              </a:tr>
              <a:tr h="764397">
                <a:tc>
                  <a:txBody>
                    <a:bodyPr/>
                    <a:lstStyle/>
                    <a:p>
                      <a:pPr marL="171450" lvl="0" indent="0">
                        <a:buNone/>
                      </a:pPr>
                      <a:r>
                        <a:rPr kumimoji="0" lang="en-US" sz="2800" b="0"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Thick</a:t>
                      </a:r>
                      <a:endParaRPr lang="en-US" sz="2800" b="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buNone/>
                      </a:pPr>
                      <a:r>
                        <a:rPr lang="en-US" sz="2800" b="0" dirty="0">
                          <a:solidFill>
                            <a:schemeClr val="tx1"/>
                          </a:solidFill>
                          <a:latin typeface="Segoe UI" panose="020B0502040204020203" pitchFamily="34" charset="0"/>
                          <a:cs typeface="Segoe UI" panose="020B0502040204020203" pitchFamily="34" charset="0"/>
                        </a:rPr>
                        <a:t>16mm to 19mm</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buNone/>
                      </a:pPr>
                      <a:r>
                        <a:rPr lang="en-US" sz="2800" b="0" dirty="0">
                          <a:solidFill>
                            <a:schemeClr val="tx1"/>
                          </a:solidFill>
                          <a:latin typeface="Segoe UI" panose="020B0502040204020203" pitchFamily="34" charset="0"/>
                          <a:cs typeface="Segoe UI" panose="020B0502040204020203" pitchFamily="34" charset="0"/>
                        </a:rPr>
                        <a:t>Control</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781208665"/>
                  </a:ext>
                </a:extLst>
              </a:tr>
              <a:tr h="764397">
                <a:tc>
                  <a:txBody>
                    <a:bodyPr/>
                    <a:lstStyle/>
                    <a:p>
                      <a:pPr marL="171450" lvl="0" indent="0">
                        <a:buNone/>
                      </a:pPr>
                      <a:r>
                        <a:rPr kumimoji="0" lang="en-US" sz="2800" b="0"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Ultra</a:t>
                      </a:r>
                      <a:endParaRPr lang="en-US" sz="2800" b="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171450" indent="0">
                        <a:buNone/>
                      </a:pPr>
                      <a:r>
                        <a:rPr lang="en-US" sz="2800" b="0" dirty="0">
                          <a:solidFill>
                            <a:schemeClr val="tx1"/>
                          </a:solidFill>
                          <a:latin typeface="Segoe UI" panose="020B0502040204020203" pitchFamily="34" charset="0"/>
                          <a:cs typeface="Segoe UI" panose="020B0502040204020203" pitchFamily="34" charset="0"/>
                        </a:rPr>
                        <a:t>&gt;20mm</a:t>
                      </a:r>
                    </a:p>
                  </a:txBody>
                  <a:tcPr marR="0" marT="0" marB="0" anchor="ctr">
                    <a:lnL>
                      <a:noFill/>
                    </a:lnL>
                    <a:lnR>
                      <a:noFill/>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171450" indent="0">
                        <a:buNone/>
                      </a:pPr>
                      <a:r>
                        <a:rPr lang="en-US" sz="2800" b="0" dirty="0">
                          <a:solidFill>
                            <a:schemeClr val="tx1"/>
                          </a:solidFill>
                          <a:latin typeface="Segoe UI" panose="020B0502040204020203" pitchFamily="34" charset="0"/>
                          <a:cs typeface="Segoe UI" panose="020B0502040204020203" pitchFamily="34" charset="0"/>
                        </a:rPr>
                        <a:t>Max Control</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390744616"/>
                  </a:ext>
                </a:extLst>
              </a:tr>
            </a:tbl>
          </a:graphicData>
        </a:graphic>
      </p:graphicFrame>
    </p:spTree>
    <p:extLst>
      <p:ext uri="{BB962C8B-B14F-4D97-AF65-F5344CB8AC3E}">
        <p14:creationId xmlns:p14="http://schemas.microsoft.com/office/powerpoint/2010/main" val="119343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F3BFB-8A5D-E828-8C96-606EA69E51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818F3A-93E6-6A08-F987-F9EC54670573}"/>
              </a:ext>
            </a:extLst>
          </p:cNvPr>
          <p:cNvSpPr txBox="1"/>
          <p:nvPr/>
        </p:nvSpPr>
        <p:spPr>
          <a:xfrm>
            <a:off x="515873" y="443377"/>
            <a:ext cx="9456466"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Paddle Surfaces</a:t>
            </a:r>
          </a:p>
        </p:txBody>
      </p:sp>
      <p:sp>
        <p:nvSpPr>
          <p:cNvPr id="6" name="TextBox 5">
            <a:extLst>
              <a:ext uri="{FF2B5EF4-FFF2-40B4-BE49-F238E27FC236}">
                <a16:creationId xmlns:a16="http://schemas.microsoft.com/office/drawing/2014/main" id="{A5317FE4-2810-8876-BEA7-A6C2FE6138C0}"/>
              </a:ext>
            </a:extLst>
          </p:cNvPr>
          <p:cNvSpPr txBox="1"/>
          <p:nvPr/>
        </p:nvSpPr>
        <p:spPr>
          <a:xfrm>
            <a:off x="515874" y="1607296"/>
            <a:ext cx="11161552" cy="4074962"/>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Some available paddles face materials are:</a:t>
            </a:r>
          </a:p>
          <a:p>
            <a:pPr marL="914400" marR="0" lvl="0" indent="-5159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200" dirty="0">
                <a:latin typeface="Segoe UI" panose="020B0502040204020203" pitchFamily="34" charset="0"/>
                <a:cs typeface="Segoe UI" panose="020B0502040204020203" pitchFamily="34" charset="0"/>
              </a:rPr>
              <a:t>Composite</a:t>
            </a:r>
          </a:p>
          <a:p>
            <a:pPr marL="914400" marR="0" lvl="0" indent="-5159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Graphite</a:t>
            </a:r>
          </a:p>
          <a:p>
            <a:pPr marL="914400" marR="0" lvl="0" indent="-5159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Kevlar</a:t>
            </a:r>
          </a:p>
          <a:p>
            <a:pPr marL="914400" marR="0" lvl="0" indent="-5159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200" dirty="0">
                <a:latin typeface="Segoe UI" panose="020B0502040204020203" pitchFamily="34" charset="0"/>
                <a:cs typeface="Segoe UI" panose="020B0502040204020203" pitchFamily="34" charset="0"/>
              </a:rPr>
              <a:t>Raw Carbon Fiber (T700)</a:t>
            </a:r>
          </a:p>
          <a:p>
            <a:pPr marL="914400" marR="0" lvl="0" indent="-5159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200" dirty="0">
                <a:latin typeface="Segoe UI" panose="020B0502040204020203" pitchFamily="34" charset="0"/>
                <a:cs typeface="Segoe UI" panose="020B0502040204020203" pitchFamily="34" charset="0"/>
              </a:rPr>
              <a:t>Hybrid Weave</a:t>
            </a:r>
            <a:endParaRPr kumimoji="0" lang="en-US" sz="2400"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a:p>
            <a:pPr marL="914400" marR="0" lvl="0" indent="-51593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Textured (InfiniGrit)</a:t>
            </a:r>
          </a:p>
        </p:txBody>
      </p:sp>
    </p:spTree>
    <p:extLst>
      <p:ext uri="{BB962C8B-B14F-4D97-AF65-F5344CB8AC3E}">
        <p14:creationId xmlns:p14="http://schemas.microsoft.com/office/powerpoint/2010/main" val="3813961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C7887-0353-534F-CD7E-80A1B1C653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D3E21C-64E4-E95B-3F76-37F9E55E8D6D}"/>
              </a:ext>
            </a:extLst>
          </p:cNvPr>
          <p:cNvSpPr txBox="1"/>
          <p:nvPr/>
        </p:nvSpPr>
        <p:spPr>
          <a:xfrm>
            <a:off x="515873" y="443377"/>
            <a:ext cx="10914128"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Paddle Surface Comparison</a:t>
            </a:r>
          </a:p>
        </p:txBody>
      </p:sp>
      <p:graphicFrame>
        <p:nvGraphicFramePr>
          <p:cNvPr id="7" name="Table 6">
            <a:extLst>
              <a:ext uri="{FF2B5EF4-FFF2-40B4-BE49-F238E27FC236}">
                <a16:creationId xmlns:a16="http://schemas.microsoft.com/office/drawing/2014/main" id="{F9026CC5-321A-1E8D-8D13-19DED7230CE5}"/>
              </a:ext>
            </a:extLst>
          </p:cNvPr>
          <p:cNvGraphicFramePr>
            <a:graphicFrameLocks noGrp="1"/>
          </p:cNvGraphicFramePr>
          <p:nvPr>
            <p:extLst>
              <p:ext uri="{D42A27DB-BD31-4B8C-83A1-F6EECF244321}">
                <p14:modId xmlns:p14="http://schemas.microsoft.com/office/powerpoint/2010/main" val="686779857"/>
              </p:ext>
            </p:extLst>
          </p:nvPr>
        </p:nvGraphicFramePr>
        <p:xfrm>
          <a:off x="698268" y="1577588"/>
          <a:ext cx="10731733" cy="3832283"/>
        </p:xfrm>
        <a:graphic>
          <a:graphicData uri="http://schemas.openxmlformats.org/drawingml/2006/table">
            <a:tbl>
              <a:tblPr/>
              <a:tblGrid>
                <a:gridCol w="2555920">
                  <a:extLst>
                    <a:ext uri="{9D8B030D-6E8A-4147-A177-3AD203B41FA5}">
                      <a16:colId xmlns:a16="http://schemas.microsoft.com/office/drawing/2014/main" val="599102400"/>
                    </a:ext>
                  </a:extLst>
                </a:gridCol>
                <a:gridCol w="1972609">
                  <a:extLst>
                    <a:ext uri="{9D8B030D-6E8A-4147-A177-3AD203B41FA5}">
                      <a16:colId xmlns:a16="http://schemas.microsoft.com/office/drawing/2014/main" val="3876745789"/>
                    </a:ext>
                  </a:extLst>
                </a:gridCol>
                <a:gridCol w="1972609">
                  <a:extLst>
                    <a:ext uri="{9D8B030D-6E8A-4147-A177-3AD203B41FA5}">
                      <a16:colId xmlns:a16="http://schemas.microsoft.com/office/drawing/2014/main" val="2803087758"/>
                    </a:ext>
                  </a:extLst>
                </a:gridCol>
                <a:gridCol w="1972609">
                  <a:extLst>
                    <a:ext uri="{9D8B030D-6E8A-4147-A177-3AD203B41FA5}">
                      <a16:colId xmlns:a16="http://schemas.microsoft.com/office/drawing/2014/main" val="371297000"/>
                    </a:ext>
                  </a:extLst>
                </a:gridCol>
                <a:gridCol w="2257986">
                  <a:extLst>
                    <a:ext uri="{9D8B030D-6E8A-4147-A177-3AD203B41FA5}">
                      <a16:colId xmlns:a16="http://schemas.microsoft.com/office/drawing/2014/main" val="1387867175"/>
                    </a:ext>
                  </a:extLst>
                </a:gridCol>
              </a:tblGrid>
              <a:tr h="676139">
                <a:tc>
                  <a:txBody>
                    <a:bodyPr/>
                    <a:lstStyle/>
                    <a:p>
                      <a:pPr marL="171450" lvl="0" indent="0">
                        <a:buNone/>
                      </a:pPr>
                      <a:r>
                        <a:rPr lang="en-US" sz="2000" b="1" dirty="0">
                          <a:solidFill>
                            <a:schemeClr val="bg1"/>
                          </a:solidFill>
                          <a:latin typeface="Segoe UI" panose="020B0502040204020203" pitchFamily="34" charset="0"/>
                          <a:cs typeface="Segoe UI" panose="020B0502040204020203" pitchFamily="34" charset="0"/>
                        </a:rPr>
                        <a:t>Material</a:t>
                      </a:r>
                    </a:p>
                  </a:txBody>
                  <a:tcPr marR="0" marT="18288" marB="18288"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0" indent="0" algn="ctr">
                        <a:buNone/>
                      </a:pPr>
                      <a:r>
                        <a:rPr lang="en-US" sz="2000" b="1" dirty="0">
                          <a:solidFill>
                            <a:schemeClr val="bg1"/>
                          </a:solidFill>
                          <a:latin typeface="Segoe UI" panose="020B0502040204020203" pitchFamily="34" charset="0"/>
                          <a:cs typeface="Segoe UI" panose="020B0502040204020203" pitchFamily="34" charset="0"/>
                        </a:rPr>
                        <a:t>Control</a:t>
                      </a:r>
                    </a:p>
                  </a:txBody>
                  <a:tcPr marR="0" marT="18288" marB="18288"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0" indent="0" algn="ctr">
                        <a:buNone/>
                      </a:pPr>
                      <a:r>
                        <a:rPr lang="en-US" sz="2000" b="1" dirty="0">
                          <a:solidFill>
                            <a:schemeClr val="bg1"/>
                          </a:solidFill>
                          <a:latin typeface="Segoe UI" panose="020B0502040204020203" pitchFamily="34" charset="0"/>
                          <a:cs typeface="Segoe UI" panose="020B0502040204020203" pitchFamily="34" charset="0"/>
                        </a:rPr>
                        <a:t>Power</a:t>
                      </a:r>
                    </a:p>
                  </a:txBody>
                  <a:tcPr marR="0" marT="18288" marB="18288" anchor="ctr">
                    <a:lnL>
                      <a:noFill/>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0" indent="0" algn="ctr">
                        <a:buNone/>
                      </a:pPr>
                      <a:r>
                        <a:rPr lang="en-US" sz="2000" b="1" dirty="0">
                          <a:solidFill>
                            <a:schemeClr val="bg1"/>
                          </a:solidFill>
                          <a:latin typeface="Segoe UI" panose="020B0502040204020203" pitchFamily="34" charset="0"/>
                          <a:cs typeface="Segoe UI" panose="020B0502040204020203" pitchFamily="34" charset="0"/>
                        </a:rPr>
                        <a:t>Spin</a:t>
                      </a:r>
                    </a:p>
                  </a:txBody>
                  <a:tcPr marR="0" marT="18288" marB="18288" anchor="ctr">
                    <a:lnL>
                      <a:noFill/>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0" indent="0" algn="ctr">
                        <a:buNone/>
                      </a:pPr>
                      <a:r>
                        <a:rPr lang="en-US" sz="2000" b="1" dirty="0">
                          <a:solidFill>
                            <a:schemeClr val="bg1"/>
                          </a:solidFill>
                          <a:latin typeface="Segoe UI" panose="020B0502040204020203" pitchFamily="34" charset="0"/>
                          <a:cs typeface="Segoe UI" panose="020B0502040204020203" pitchFamily="34" charset="0"/>
                        </a:rPr>
                        <a:t>Feel</a:t>
                      </a:r>
                    </a:p>
                  </a:txBody>
                  <a:tcPr marR="0" marT="18288" marB="18288"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595887064"/>
                  </a:ext>
                </a:extLst>
              </a:tr>
              <a:tr h="526024">
                <a:tc>
                  <a:txBody>
                    <a:bodyPr/>
                    <a:lstStyle/>
                    <a:p>
                      <a:pPr marL="171450" lvl="0" indent="0">
                        <a:buNone/>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Fiberglass</a:t>
                      </a:r>
                      <a:endParaRPr lang="en-US" sz="2000" b="1"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Medium</a:t>
                      </a:r>
                    </a:p>
                  </a:txBody>
                  <a:tcPr marR="0" marT="0" marB="0" anchor="ctr">
                    <a:lnL>
                      <a:noFill/>
                    </a:lnL>
                    <a:lnR>
                      <a:noFill/>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Medium</a:t>
                      </a:r>
                    </a:p>
                  </a:txBody>
                  <a:tcPr marR="0" marT="0" marB="0" anchor="ctr">
                    <a:lnL>
                      <a:noFill/>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Medium</a:t>
                      </a:r>
                    </a:p>
                  </a:txBody>
                  <a:tcPr marR="0" marT="0" marB="0" anchor="ctr">
                    <a:lnL>
                      <a:noFill/>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Flexible</a:t>
                      </a:r>
                    </a:p>
                  </a:txBody>
                  <a:tcPr marR="0" marT="0"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671962555"/>
                  </a:ext>
                </a:extLst>
              </a:tr>
              <a:tr h="526024">
                <a:tc>
                  <a:txBody>
                    <a:bodyPr/>
                    <a:lstStyle/>
                    <a:p>
                      <a:pPr marL="171450" lvl="0" indent="0">
                        <a:buNone/>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Graphite</a:t>
                      </a:r>
                      <a:endParaRPr lang="en-US" sz="2000" b="1"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High</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Medium</a:t>
                      </a:r>
                    </a:p>
                  </a:txBody>
                  <a:tcPr marR="0" marT="0" marB="0" anchor="ctr">
                    <a:lnL>
                      <a:noFill/>
                    </a:lnL>
                    <a:lnR w="28575"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Low</a:t>
                      </a:r>
                    </a:p>
                  </a:txBody>
                  <a:tcPr marR="0" marT="0" marB="0" anchor="ctr">
                    <a:lnL>
                      <a:noFill/>
                    </a:lnL>
                    <a:lnR w="28575"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Soft/light</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2573652816"/>
                  </a:ext>
                </a:extLst>
              </a:tr>
              <a:tr h="526024">
                <a:tc>
                  <a:txBody>
                    <a:bodyPr/>
                    <a:lstStyle/>
                    <a:p>
                      <a:pPr marL="171450" lvl="0" indent="0">
                        <a:buNone/>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Kevlar (Aramid)</a:t>
                      </a:r>
                      <a:endParaRPr lang="en-US" sz="2000" b="1"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High</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Medium</a:t>
                      </a:r>
                    </a:p>
                  </a:txBody>
                  <a:tcPr marR="0" marT="0" marB="0" anchor="ctr">
                    <a:lnL>
                      <a:noFill/>
                    </a:lnL>
                    <a:lnR w="28575"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Medium</a:t>
                      </a:r>
                    </a:p>
                  </a:txBody>
                  <a:tcPr marR="0" marT="0" marB="0" anchor="ctr">
                    <a:lnL>
                      <a:noFill/>
                    </a:lnL>
                    <a:lnR w="28575"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Plush/damped</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781208665"/>
                  </a:ext>
                </a:extLst>
              </a:tr>
              <a:tr h="526024">
                <a:tc>
                  <a:txBody>
                    <a:bodyPr/>
                    <a:lstStyle/>
                    <a:p>
                      <a:pPr marL="171450" lvl="0" indent="0">
                        <a:buNone/>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Raw Carbon Fiber</a:t>
                      </a:r>
                      <a:endParaRPr lang="en-US" sz="2000" b="1"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High</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High</a:t>
                      </a:r>
                    </a:p>
                  </a:txBody>
                  <a:tcPr marR="0" marT="0" marB="0" anchor="ctr">
                    <a:lnL>
                      <a:noFill/>
                    </a:lnL>
                    <a:lnR w="28575"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High</a:t>
                      </a:r>
                    </a:p>
                  </a:txBody>
                  <a:tcPr marR="0" marT="0" marB="0" anchor="ctr">
                    <a:lnL>
                      <a:noFill/>
                    </a:lnL>
                    <a:lnR w="28575"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Crisp/stable</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390744616"/>
                  </a:ext>
                </a:extLst>
              </a:tr>
              <a:tr h="526024">
                <a:tc>
                  <a:txBody>
                    <a:bodyPr/>
                    <a:lstStyle/>
                    <a:p>
                      <a:pPr marL="171450" lvl="0" indent="0">
                        <a:buNone/>
                      </a:pPr>
                      <a:r>
                        <a:rPr lang="en-US" sz="2000" b="1" dirty="0">
                          <a:solidFill>
                            <a:schemeClr val="tx1"/>
                          </a:solidFill>
                          <a:latin typeface="Segoe UI" panose="020B0502040204020203" pitchFamily="34" charset="0"/>
                          <a:cs typeface="Segoe UI" panose="020B0502040204020203" pitchFamily="34" charset="0"/>
                        </a:rPr>
                        <a:t>Hybrid (Weave)</a:t>
                      </a: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Variable</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Variable</a:t>
                      </a:r>
                    </a:p>
                  </a:txBody>
                  <a:tcPr marR="0" marT="0" marB="0" anchor="ctr">
                    <a:lnL>
                      <a:noFill/>
                    </a:lnL>
                    <a:lnR w="28575"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Variable</a:t>
                      </a:r>
                    </a:p>
                  </a:txBody>
                  <a:tcPr marR="0" marT="0" marB="0" anchor="ctr">
                    <a:lnL>
                      <a:noFill/>
                    </a:lnL>
                    <a:lnR w="28575"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Tuned</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2266703187"/>
                  </a:ext>
                </a:extLst>
              </a:tr>
              <a:tr h="526024">
                <a:tc>
                  <a:txBody>
                    <a:bodyPr/>
                    <a:lstStyle/>
                    <a:p>
                      <a:pPr marL="171450" lvl="0" indent="0">
                        <a:buNone/>
                      </a:pPr>
                      <a:r>
                        <a:rPr lang="en-US" sz="2000" b="1" dirty="0">
                          <a:solidFill>
                            <a:schemeClr val="tx1"/>
                          </a:solidFill>
                          <a:latin typeface="Segoe UI" panose="020B0502040204020203" pitchFamily="34" charset="0"/>
                          <a:cs typeface="Segoe UI" panose="020B0502040204020203" pitchFamily="34" charset="0"/>
                        </a:rPr>
                        <a:t>Textured</a:t>
                      </a: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High</a:t>
                      </a:r>
                    </a:p>
                  </a:txBody>
                  <a:tcPr marR="0" marT="0" marB="0" anchor="ctr">
                    <a:lnL>
                      <a:noFill/>
                    </a:lnL>
                    <a:lnR>
                      <a:noFill/>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Medium</a:t>
                      </a:r>
                    </a:p>
                  </a:txBody>
                  <a:tcPr marR="0" marT="0" marB="0" anchor="ctr">
                    <a:lnL>
                      <a:noFill/>
                    </a:lnL>
                    <a:lnR w="28575"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Medium</a:t>
                      </a:r>
                    </a:p>
                  </a:txBody>
                  <a:tcPr marR="0" marT="0" marB="0" anchor="ctr">
                    <a:lnL>
                      <a:noFill/>
                    </a:lnL>
                    <a:lnR w="28575"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0" indent="0" algn="ctr">
                        <a:buNone/>
                      </a:pPr>
                      <a:r>
                        <a:rPr lang="en-US" sz="2000" b="0" kern="1200" dirty="0">
                          <a:solidFill>
                            <a:schemeClr val="tx1"/>
                          </a:solidFill>
                          <a:latin typeface="Segoe UI" panose="020B0502040204020203" pitchFamily="34" charset="0"/>
                          <a:ea typeface="+mn-ea"/>
                          <a:cs typeface="Segoe UI" panose="020B0502040204020203" pitchFamily="34" charset="0"/>
                        </a:rPr>
                        <a:t>Variable</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951349660"/>
                  </a:ext>
                </a:extLst>
              </a:tr>
            </a:tbl>
          </a:graphicData>
        </a:graphic>
      </p:graphicFrame>
    </p:spTree>
    <p:extLst>
      <p:ext uri="{BB962C8B-B14F-4D97-AF65-F5344CB8AC3E}">
        <p14:creationId xmlns:p14="http://schemas.microsoft.com/office/powerpoint/2010/main" val="3628266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1A921-CB12-760F-E2E0-A199BDE2F16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8087EE-00FC-1706-9BEC-03E318924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0"/>
            <a:ext cx="5486400" cy="6858000"/>
          </a:xfrm>
          <a:prstGeom prst="rect">
            <a:avLst/>
          </a:prstGeom>
        </p:spPr>
      </p:pic>
      <p:sp>
        <p:nvSpPr>
          <p:cNvPr id="2" name="TextBox 1">
            <a:extLst>
              <a:ext uri="{FF2B5EF4-FFF2-40B4-BE49-F238E27FC236}">
                <a16:creationId xmlns:a16="http://schemas.microsoft.com/office/drawing/2014/main" id="{7A79AE97-5886-2A0F-0CC7-F4472788F805}"/>
              </a:ext>
            </a:extLst>
          </p:cNvPr>
          <p:cNvSpPr txBox="1"/>
          <p:nvPr/>
        </p:nvSpPr>
        <p:spPr>
          <a:xfrm>
            <a:off x="515874" y="176677"/>
            <a:ext cx="8570976"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Edged Paddles</a:t>
            </a:r>
          </a:p>
        </p:txBody>
      </p:sp>
      <p:sp>
        <p:nvSpPr>
          <p:cNvPr id="18" name="TextBox 17">
            <a:extLst>
              <a:ext uri="{FF2B5EF4-FFF2-40B4-BE49-F238E27FC236}">
                <a16:creationId xmlns:a16="http://schemas.microsoft.com/office/drawing/2014/main" id="{1D8C72BD-B45C-9C5D-EB6E-B6FFA05346E7}"/>
              </a:ext>
            </a:extLst>
          </p:cNvPr>
          <p:cNvSpPr txBox="1"/>
          <p:nvPr/>
        </p:nvSpPr>
        <p:spPr>
          <a:xfrm>
            <a:off x="515873" y="1188196"/>
            <a:ext cx="10977627" cy="2246769"/>
          </a:xfrm>
          <a:prstGeom prst="rect">
            <a:avLst/>
          </a:prstGeom>
          <a:solidFill>
            <a:schemeClr val="bg1">
              <a:alpha val="80000"/>
            </a:schemeClr>
          </a:solidFill>
        </p:spPr>
        <p:txBody>
          <a:bodyPr wrap="square" rtlCol="0">
            <a:spAutoFit/>
          </a:bodyPr>
          <a:lstStyle/>
          <a:p>
            <a:pPr marL="633413" indent="-285750">
              <a:spcBef>
                <a:spcPts val="600"/>
              </a:spcBef>
              <a:spcAft>
                <a:spcPts val="600"/>
              </a:spcAft>
              <a:buFont typeface="Arial" panose="020B0604020202020204" pitchFamily="34" charset="0"/>
              <a:buChar char="•"/>
              <a:tabLst>
                <a:tab pos="347663" algn="l"/>
              </a:tabLst>
            </a:pPr>
            <a:r>
              <a:rPr lang="en-US" sz="2400" dirty="0">
                <a:latin typeface="Segoe UI" panose="020B0502040204020203" pitchFamily="34" charset="0"/>
                <a:cs typeface="Segoe UI" panose="020B0502040204020203" pitchFamily="34" charset="0"/>
              </a:rPr>
              <a:t>Edges are there to take the wear and tear of inevitable scrapes</a:t>
            </a:r>
          </a:p>
          <a:p>
            <a:pPr marL="633413" indent="-285750">
              <a:spcBef>
                <a:spcPts val="600"/>
              </a:spcBef>
              <a:spcAft>
                <a:spcPts val="600"/>
              </a:spcAft>
              <a:buFont typeface="Arial" panose="020B0604020202020204" pitchFamily="34" charset="0"/>
              <a:buChar char="•"/>
              <a:tabLst>
                <a:tab pos="347663" algn="l"/>
              </a:tabLst>
            </a:pPr>
            <a:r>
              <a:rPr lang="en-US" sz="2400" dirty="0">
                <a:latin typeface="Segoe UI" panose="020B0502040204020203" pitchFamily="34" charset="0"/>
                <a:cs typeface="Segoe UI" panose="020B0502040204020203" pitchFamily="34" charset="0"/>
              </a:rPr>
              <a:t>The sweet spot is just a bit more concentrated toward the center</a:t>
            </a:r>
          </a:p>
          <a:p>
            <a:pPr marL="633413" indent="-285750">
              <a:spcBef>
                <a:spcPts val="600"/>
              </a:spcBef>
              <a:spcAft>
                <a:spcPts val="600"/>
              </a:spcAft>
              <a:buFont typeface="Arial" panose="020B0604020202020204" pitchFamily="34" charset="0"/>
              <a:buChar char="•"/>
              <a:tabLst>
                <a:tab pos="347663" algn="l"/>
              </a:tabLst>
            </a:pPr>
            <a:r>
              <a:rPr lang="en-US" sz="2400" dirty="0">
                <a:latin typeface="Segoe UI" panose="020B0502040204020203" pitchFamily="34" charset="0"/>
                <a:cs typeface="Segoe UI" panose="020B0502040204020203" pitchFamily="34" charset="0"/>
              </a:rPr>
              <a:t>The extra weight of the guard shifts the balance slightly head-heavy, helping to steady off-center hits and softening vibrations as well as giving a bit more of a power feel</a:t>
            </a:r>
          </a:p>
        </p:txBody>
      </p:sp>
      <p:sp>
        <p:nvSpPr>
          <p:cNvPr id="3" name="TextBox 2">
            <a:extLst>
              <a:ext uri="{FF2B5EF4-FFF2-40B4-BE49-F238E27FC236}">
                <a16:creationId xmlns:a16="http://schemas.microsoft.com/office/drawing/2014/main" id="{4593AFAC-45E6-84F4-E4E3-9B747EA407CE}"/>
              </a:ext>
            </a:extLst>
          </p:cNvPr>
          <p:cNvSpPr txBox="1"/>
          <p:nvPr/>
        </p:nvSpPr>
        <p:spPr>
          <a:xfrm>
            <a:off x="515874" y="3605677"/>
            <a:ext cx="8570976"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Edgeless Paddles</a:t>
            </a:r>
          </a:p>
        </p:txBody>
      </p:sp>
      <p:sp>
        <p:nvSpPr>
          <p:cNvPr id="4" name="TextBox 3">
            <a:extLst>
              <a:ext uri="{FF2B5EF4-FFF2-40B4-BE49-F238E27FC236}">
                <a16:creationId xmlns:a16="http://schemas.microsoft.com/office/drawing/2014/main" id="{7BAD039F-6D58-5FEA-2C78-8882CA0CB4AB}"/>
              </a:ext>
            </a:extLst>
          </p:cNvPr>
          <p:cNvSpPr txBox="1"/>
          <p:nvPr/>
        </p:nvSpPr>
        <p:spPr>
          <a:xfrm>
            <a:off x="515873" y="4617196"/>
            <a:ext cx="10977627" cy="2031325"/>
          </a:xfrm>
          <a:prstGeom prst="rect">
            <a:avLst/>
          </a:prstGeom>
          <a:solidFill>
            <a:schemeClr val="bg1">
              <a:alpha val="80000"/>
            </a:schemeClr>
          </a:solid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Expanding the sweet spot almost to the very corners</a:t>
            </a:r>
          </a:p>
          <a:p>
            <a:pPr marL="285750" indent="-285750">
              <a:spcBef>
                <a:spcPts val="600"/>
              </a:spcBef>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Crisp, lively feedback on contact &amp; a neutral, feather-light balance</a:t>
            </a:r>
          </a:p>
          <a:p>
            <a:pPr marL="285750" indent="-285750">
              <a:spcBef>
                <a:spcPts val="600"/>
              </a:spcBef>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Maximizes the playing surface</a:t>
            </a:r>
          </a:p>
          <a:p>
            <a:pPr marL="285750" indent="-285750">
              <a:spcBef>
                <a:spcPts val="600"/>
              </a:spcBef>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More susceptible to chipping and cracking</a:t>
            </a:r>
          </a:p>
        </p:txBody>
      </p:sp>
    </p:spTree>
    <p:extLst>
      <p:ext uri="{BB962C8B-B14F-4D97-AF65-F5344CB8AC3E}">
        <p14:creationId xmlns:p14="http://schemas.microsoft.com/office/powerpoint/2010/main" val="1216118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C7887-0353-534F-CD7E-80A1B1C653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D3E21C-64E4-E95B-3F76-37F9E55E8D6D}"/>
              </a:ext>
            </a:extLst>
          </p:cNvPr>
          <p:cNvSpPr txBox="1"/>
          <p:nvPr/>
        </p:nvSpPr>
        <p:spPr>
          <a:xfrm>
            <a:off x="515873" y="443377"/>
            <a:ext cx="9456466"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Weights</a:t>
            </a:r>
          </a:p>
        </p:txBody>
      </p:sp>
      <p:sp>
        <p:nvSpPr>
          <p:cNvPr id="6" name="TextBox 5">
            <a:extLst>
              <a:ext uri="{FF2B5EF4-FFF2-40B4-BE49-F238E27FC236}">
                <a16:creationId xmlns:a16="http://schemas.microsoft.com/office/drawing/2014/main" id="{07E9BF41-AC3E-430C-E8DF-2AEE3AF6E373}"/>
              </a:ext>
            </a:extLst>
          </p:cNvPr>
          <p:cNvSpPr txBox="1"/>
          <p:nvPr/>
        </p:nvSpPr>
        <p:spPr>
          <a:xfrm>
            <a:off x="515874" y="1607296"/>
            <a:ext cx="11161552" cy="4220643"/>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200" b="1" i="0" u="sng"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Categories</a:t>
            </a:r>
          </a:p>
          <a:p>
            <a:pPr marL="855662"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1" dirty="0">
                <a:latin typeface="Segoe UI" panose="020B0502040204020203" pitchFamily="34" charset="0"/>
                <a:cs typeface="Segoe UI" panose="020B0502040204020203" pitchFamily="34" charset="0"/>
              </a:rPr>
              <a:t>Lightweight</a:t>
            </a:r>
            <a:r>
              <a:rPr lang="en-US" sz="2400" dirty="0">
                <a:latin typeface="Segoe UI" panose="020B0502040204020203" pitchFamily="34" charset="0"/>
                <a:cs typeface="Segoe UI" panose="020B0502040204020203" pitchFamily="34" charset="0"/>
              </a:rPr>
              <a:t> (7.0 – 7.5oz)</a:t>
            </a:r>
          </a:p>
          <a:p>
            <a:pPr marL="1312862" lvl="1" indent="-4572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Best for finesse, hand speed, touch, and quick volleys</a:t>
            </a:r>
          </a:p>
          <a:p>
            <a:pPr marL="1312862" lvl="1" indent="-4572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Offers less power</a:t>
            </a:r>
          </a:p>
          <a:p>
            <a:pPr marL="855662"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1" dirty="0">
                <a:latin typeface="Segoe UI" panose="020B0502040204020203" pitchFamily="34" charset="0"/>
                <a:cs typeface="Segoe UI" panose="020B0502040204020203" pitchFamily="34" charset="0"/>
              </a:rPr>
              <a:t>Midweight</a:t>
            </a:r>
            <a:r>
              <a:rPr lang="en-US" sz="2400" dirty="0">
                <a:latin typeface="Segoe UI" panose="020B0502040204020203" pitchFamily="34" charset="0"/>
                <a:cs typeface="Segoe UI" panose="020B0502040204020203" pitchFamily="34" charset="0"/>
              </a:rPr>
              <a:t> (7.6 – 8.4oz)</a:t>
            </a:r>
          </a:p>
          <a:p>
            <a:pPr marL="1312862" lvl="1" indent="-4572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Balanced power and control — </a:t>
            </a:r>
            <a:r>
              <a:rPr lang="en-US" sz="2400" b="1" i="1" dirty="0">
                <a:solidFill>
                  <a:srgbClr val="C00000"/>
                </a:solidFill>
                <a:latin typeface="Segoe UI" panose="020B0502040204020203" pitchFamily="34" charset="0"/>
                <a:cs typeface="Segoe UI" panose="020B0502040204020203" pitchFamily="34" charset="0"/>
              </a:rPr>
              <a:t>Ideal for most players</a:t>
            </a:r>
          </a:p>
          <a:p>
            <a:pPr marL="855662"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1" dirty="0">
                <a:latin typeface="Segoe UI" panose="020B0502040204020203" pitchFamily="34" charset="0"/>
                <a:cs typeface="Segoe UI" panose="020B0502040204020203" pitchFamily="34" charset="0"/>
              </a:rPr>
              <a:t>Heavyweight</a:t>
            </a:r>
            <a:r>
              <a:rPr lang="en-US" sz="2400" dirty="0">
                <a:latin typeface="Segoe UI" panose="020B0502040204020203" pitchFamily="34" charset="0"/>
                <a:cs typeface="Segoe UI" panose="020B0502040204020203" pitchFamily="34" charset="0"/>
              </a:rPr>
              <a:t> (8.5oz+)</a:t>
            </a:r>
          </a:p>
          <a:p>
            <a:pPr marL="1312862" lvl="1" indent="-4572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Increased power potential</a:t>
            </a:r>
          </a:p>
          <a:p>
            <a:pPr marL="1312862" lvl="1" indent="-4572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Can tire the arm.</a:t>
            </a:r>
          </a:p>
        </p:txBody>
      </p:sp>
    </p:spTree>
    <p:extLst>
      <p:ext uri="{BB962C8B-B14F-4D97-AF65-F5344CB8AC3E}">
        <p14:creationId xmlns:p14="http://schemas.microsoft.com/office/powerpoint/2010/main" val="967150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3C05E-B5D3-D314-DE4A-E620E20F32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51616B-D105-6B05-3D11-87CB98F540A2}"/>
              </a:ext>
            </a:extLst>
          </p:cNvPr>
          <p:cNvSpPr txBox="1"/>
          <p:nvPr/>
        </p:nvSpPr>
        <p:spPr>
          <a:xfrm>
            <a:off x="515873" y="443377"/>
            <a:ext cx="9456466"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Grip Size</a:t>
            </a:r>
          </a:p>
        </p:txBody>
      </p:sp>
      <p:sp>
        <p:nvSpPr>
          <p:cNvPr id="6" name="TextBox 5">
            <a:extLst>
              <a:ext uri="{FF2B5EF4-FFF2-40B4-BE49-F238E27FC236}">
                <a16:creationId xmlns:a16="http://schemas.microsoft.com/office/drawing/2014/main" id="{43C1DB64-2C55-30EB-F144-69247FC694BC}"/>
              </a:ext>
            </a:extLst>
          </p:cNvPr>
          <p:cNvSpPr txBox="1"/>
          <p:nvPr/>
        </p:nvSpPr>
        <p:spPr>
          <a:xfrm>
            <a:off x="515874" y="1607296"/>
            <a:ext cx="11161552" cy="1494768"/>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sng"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Grip Sizes are the Circumference of the Grip</a:t>
            </a:r>
          </a:p>
          <a:p>
            <a:pPr marL="855662"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latin typeface="Segoe UI" panose="020B0502040204020203" pitchFamily="34" charset="0"/>
                <a:cs typeface="Segoe UI" panose="020B0502040204020203" pitchFamily="34" charset="0"/>
              </a:rPr>
              <a:t>Choosing the correct pickleball paddle grip size is important for comfort, control, and injury prevention</a:t>
            </a:r>
          </a:p>
        </p:txBody>
      </p:sp>
      <p:graphicFrame>
        <p:nvGraphicFramePr>
          <p:cNvPr id="3" name="Table 2">
            <a:extLst>
              <a:ext uri="{FF2B5EF4-FFF2-40B4-BE49-F238E27FC236}">
                <a16:creationId xmlns:a16="http://schemas.microsoft.com/office/drawing/2014/main" id="{0278C6F2-E03A-55D6-9673-E3E36B42DD94}"/>
              </a:ext>
            </a:extLst>
          </p:cNvPr>
          <p:cNvGraphicFramePr>
            <a:graphicFrameLocks noGrp="1"/>
          </p:cNvGraphicFramePr>
          <p:nvPr>
            <p:extLst>
              <p:ext uri="{D42A27DB-BD31-4B8C-83A1-F6EECF244321}">
                <p14:modId xmlns:p14="http://schemas.microsoft.com/office/powerpoint/2010/main" val="423840569"/>
              </p:ext>
            </p:extLst>
          </p:nvPr>
        </p:nvGraphicFramePr>
        <p:xfrm>
          <a:off x="1056396" y="3635364"/>
          <a:ext cx="10079207" cy="2779259"/>
        </p:xfrm>
        <a:graphic>
          <a:graphicData uri="http://schemas.openxmlformats.org/drawingml/2006/table">
            <a:tbl>
              <a:tblPr/>
              <a:tblGrid>
                <a:gridCol w="3881608">
                  <a:extLst>
                    <a:ext uri="{9D8B030D-6E8A-4147-A177-3AD203B41FA5}">
                      <a16:colId xmlns:a16="http://schemas.microsoft.com/office/drawing/2014/main" val="599102400"/>
                    </a:ext>
                  </a:extLst>
                </a:gridCol>
                <a:gridCol w="6197599">
                  <a:extLst>
                    <a:ext uri="{9D8B030D-6E8A-4147-A177-3AD203B41FA5}">
                      <a16:colId xmlns:a16="http://schemas.microsoft.com/office/drawing/2014/main" val="1387867175"/>
                    </a:ext>
                  </a:extLst>
                </a:gridCol>
              </a:tblGrid>
              <a:tr h="676139">
                <a:tc>
                  <a:txBody>
                    <a:bodyPr/>
                    <a:lstStyle/>
                    <a:p>
                      <a:pPr marL="171450" lvl="0" indent="0">
                        <a:buNone/>
                      </a:pPr>
                      <a:r>
                        <a:rPr lang="en-US" sz="2000" b="1" dirty="0">
                          <a:solidFill>
                            <a:schemeClr val="bg1"/>
                          </a:solidFill>
                          <a:latin typeface="Segoe UI" panose="020B0502040204020203" pitchFamily="34" charset="0"/>
                          <a:cs typeface="Segoe UI" panose="020B0502040204020203" pitchFamily="34" charset="0"/>
                        </a:rPr>
                        <a:t>Grip Diameter</a:t>
                      </a:r>
                    </a:p>
                  </a:txBody>
                  <a:tcPr marR="0" marT="18288" marB="18288"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0" indent="0" algn="l">
                        <a:buNone/>
                      </a:pPr>
                      <a:r>
                        <a:rPr lang="en-US" sz="2000" b="1" dirty="0">
                          <a:solidFill>
                            <a:schemeClr val="bg1"/>
                          </a:solidFill>
                          <a:latin typeface="Segoe UI" panose="020B0502040204020203" pitchFamily="34" charset="0"/>
                          <a:cs typeface="Segoe UI" panose="020B0502040204020203" pitchFamily="34" charset="0"/>
                        </a:rPr>
                        <a:t>Best Suited For:</a:t>
                      </a:r>
                    </a:p>
                  </a:txBody>
                  <a:tcPr marR="0" marT="18288" marB="18288"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595887064"/>
                  </a:ext>
                </a:extLst>
              </a:tr>
              <a:tr h="526024">
                <a:tc>
                  <a:txBody>
                    <a:bodyPr/>
                    <a:lstStyle/>
                    <a:p>
                      <a:pPr marL="171450" lvl="0" indent="0">
                        <a:buNone/>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Small (4.0 - 4.125 inches)</a:t>
                      </a:r>
                      <a:endParaRPr lang="en-US" sz="2000" b="1" dirty="0">
                        <a:solidFill>
                          <a:schemeClr val="tx1"/>
                        </a:solidFill>
                        <a:latin typeface="Segoe UI" panose="020B0502040204020203" pitchFamily="34" charset="0"/>
                        <a:cs typeface="Segoe UI" panose="020B0502040204020203" pitchFamily="34" charset="0"/>
                      </a:endParaRPr>
                    </a:p>
                  </a:txBody>
                  <a:tcPr marL="27432" marR="27432"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l">
                        <a:buNone/>
                      </a:pPr>
                      <a:r>
                        <a:rPr lang="en-US" sz="2000" b="0" kern="1200" dirty="0">
                          <a:solidFill>
                            <a:schemeClr val="tx1"/>
                          </a:solidFill>
                          <a:latin typeface="Segoe UI" panose="020B0502040204020203" pitchFamily="34" charset="0"/>
                          <a:ea typeface="+mn-ea"/>
                          <a:cs typeface="Segoe UI" panose="020B0502040204020203" pitchFamily="34" charset="0"/>
                        </a:rPr>
                        <a:t>Players with small hands, allows for more wrist action and added spin capabilities</a:t>
                      </a:r>
                    </a:p>
                  </a:txBody>
                  <a:tcPr marL="27432" marR="27432"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671962555"/>
                  </a:ext>
                </a:extLst>
              </a:tr>
              <a:tr h="526024">
                <a:tc>
                  <a:txBody>
                    <a:bodyPr/>
                    <a:lstStyle/>
                    <a:p>
                      <a:pPr marL="171450" lvl="0" indent="0">
                        <a:buNone/>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Medium (4.25 inches)</a:t>
                      </a:r>
                      <a:endParaRPr lang="en-US" sz="2000" b="1" dirty="0">
                        <a:solidFill>
                          <a:schemeClr val="tx1"/>
                        </a:solidFill>
                        <a:latin typeface="Segoe UI" panose="020B0502040204020203" pitchFamily="34" charset="0"/>
                        <a:cs typeface="Segoe UI" panose="020B0502040204020203" pitchFamily="34" charset="0"/>
                      </a:endParaRPr>
                    </a:p>
                  </a:txBody>
                  <a:tcPr marL="27432" marR="27432"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0" indent="0" algn="l">
                        <a:buNone/>
                      </a:pPr>
                      <a:r>
                        <a:rPr lang="en-US" sz="2000" b="0" kern="1200" dirty="0">
                          <a:solidFill>
                            <a:schemeClr val="tx1"/>
                          </a:solidFill>
                          <a:latin typeface="Segoe UI" panose="020B0502040204020203" pitchFamily="34" charset="0"/>
                          <a:ea typeface="+mn-ea"/>
                          <a:cs typeface="Segoe UI" panose="020B0502040204020203" pitchFamily="34" charset="0"/>
                        </a:rPr>
                        <a:t>Most players, provides a good balance of comfort and control</a:t>
                      </a:r>
                    </a:p>
                  </a:txBody>
                  <a:tcPr marL="27432" marR="27432"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2573652816"/>
                  </a:ext>
                </a:extLst>
              </a:tr>
              <a:tr h="526024">
                <a:tc>
                  <a:txBody>
                    <a:bodyPr/>
                    <a:lstStyle/>
                    <a:p>
                      <a:pPr marL="171450" lvl="0" indent="0">
                        <a:buNone/>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Large (4.5+ inches)</a:t>
                      </a:r>
                      <a:endParaRPr lang="en-US" sz="2000" b="1" dirty="0">
                        <a:solidFill>
                          <a:schemeClr val="tx1"/>
                        </a:solidFill>
                        <a:latin typeface="Segoe UI" panose="020B0502040204020203" pitchFamily="34" charset="0"/>
                        <a:cs typeface="Segoe UI" panose="020B0502040204020203" pitchFamily="34" charset="0"/>
                      </a:endParaRPr>
                    </a:p>
                  </a:txBody>
                  <a:tcPr marL="27432" marR="27432"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0" indent="0" algn="l">
                        <a:buNone/>
                      </a:pPr>
                      <a:r>
                        <a:rPr lang="en-US" sz="2000" b="0" kern="1200" dirty="0">
                          <a:solidFill>
                            <a:schemeClr val="tx1"/>
                          </a:solidFill>
                          <a:latin typeface="Segoe UI" panose="020B0502040204020203" pitchFamily="34" charset="0"/>
                          <a:ea typeface="+mn-ea"/>
                          <a:cs typeface="Segoe UI" panose="020B0502040204020203" pitchFamily="34" charset="0"/>
                        </a:rPr>
                        <a:t>Players with large hands, extra stability for power shots</a:t>
                      </a:r>
                    </a:p>
                  </a:txBody>
                  <a:tcPr marL="27432" marR="27432"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781208665"/>
                  </a:ext>
                </a:extLst>
              </a:tr>
            </a:tbl>
          </a:graphicData>
        </a:graphic>
      </p:graphicFrame>
    </p:spTree>
    <p:extLst>
      <p:ext uri="{BB962C8B-B14F-4D97-AF65-F5344CB8AC3E}">
        <p14:creationId xmlns:p14="http://schemas.microsoft.com/office/powerpoint/2010/main" val="1596238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9597-4890-767F-4C51-6A51085418AB}"/>
              </a:ext>
            </a:extLst>
          </p:cNvPr>
          <p:cNvSpPr>
            <a:spLocks noGrp="1"/>
          </p:cNvSpPr>
          <p:nvPr>
            <p:ph type="title"/>
          </p:nvPr>
        </p:nvSpPr>
        <p:spPr/>
        <p:txBody>
          <a:bodyPr/>
          <a:lstStyle/>
          <a:p>
            <a:r>
              <a:rPr lang="en-US" dirty="0"/>
              <a:t>Presentation Suggestion</a:t>
            </a:r>
          </a:p>
        </p:txBody>
      </p:sp>
      <p:sp>
        <p:nvSpPr>
          <p:cNvPr id="3" name="Text Placeholder 2">
            <a:extLst>
              <a:ext uri="{FF2B5EF4-FFF2-40B4-BE49-F238E27FC236}">
                <a16:creationId xmlns:a16="http://schemas.microsoft.com/office/drawing/2014/main" id="{D9D7A781-1699-C622-28FE-A1F6DFFDC975}"/>
              </a:ext>
            </a:extLst>
          </p:cNvPr>
          <p:cNvSpPr>
            <a:spLocks noGrp="1"/>
          </p:cNvSpPr>
          <p:nvPr>
            <p:ph type="body" sz="quarter" idx="10"/>
          </p:nvPr>
        </p:nvSpPr>
        <p:spPr>
          <a:xfrm>
            <a:off x="838200" y="1348886"/>
            <a:ext cx="10515599" cy="5143989"/>
          </a:xfrm>
        </p:spPr>
        <p:txBody>
          <a:bodyPr/>
          <a:lstStyle/>
          <a:p>
            <a:pPr marL="0" indent="0">
              <a:buNone/>
            </a:pPr>
            <a:r>
              <a:rPr lang="en-US" sz="3600" dirty="0"/>
              <a:t>Options for presenting the material are: </a:t>
            </a:r>
            <a:endParaRPr lang="en-US" sz="3200" dirty="0"/>
          </a:p>
          <a:p>
            <a:pPr marL="742950" indent="-742950">
              <a:buFont typeface="+mj-lt"/>
              <a:buAutoNum type="alphaUcPeriod"/>
            </a:pPr>
            <a:r>
              <a:rPr lang="en-US" sz="3200" dirty="0"/>
              <a:t>Give just a straight lecture, using demo paddles as examples</a:t>
            </a:r>
          </a:p>
          <a:p>
            <a:pPr marL="742950" indent="-742950">
              <a:buFont typeface="+mj-lt"/>
              <a:buAutoNum type="alphaUcPeriod"/>
            </a:pPr>
            <a:r>
              <a:rPr lang="en-US" sz="3200" dirty="0"/>
              <a:t>You may want to use an Easel Ring Binder </a:t>
            </a:r>
            <a:r>
              <a:rPr lang="en-US" sz="3200" b="0" dirty="0"/>
              <a:t>- Flip Over The Top Style Platform Binder </a:t>
            </a:r>
            <a:r>
              <a:rPr lang="en-US" sz="2800" b="0" dirty="0"/>
              <a:t>(</a:t>
            </a:r>
            <a:r>
              <a:rPr lang="en-US" sz="2800" b="0" dirty="0">
                <a:solidFill>
                  <a:srgbClr val="0070C0"/>
                </a:solidFill>
                <a:hlinkClick r:id="rId3">
                  <a:extLst>
                    <a:ext uri="{A12FA001-AC4F-418D-AE19-62706E023703}">
                      <ahyp:hlinkClr xmlns:ahyp="http://schemas.microsoft.com/office/drawing/2018/hyperlinkcolor" val="tx"/>
                    </a:ext>
                  </a:extLst>
                </a:hlinkClick>
              </a:rPr>
              <a:t>https://www.amazon.com/dp/B0CSWY5739</a:t>
            </a:r>
            <a:r>
              <a:rPr lang="en-US" sz="2800" b="0" dirty="0"/>
              <a:t>) - $23</a:t>
            </a:r>
          </a:p>
          <a:p>
            <a:pPr marL="742950" indent="-742950">
              <a:buFont typeface="+mj-lt"/>
              <a:buAutoNum type="alphaUcPeriod"/>
            </a:pPr>
            <a:r>
              <a:rPr lang="en-US" sz="3200" dirty="0"/>
              <a:t>You could use the </a:t>
            </a:r>
            <a:r>
              <a:rPr lang="en-US" sz="3200" u="sng" dirty="0"/>
              <a:t>Long version</a:t>
            </a:r>
            <a:r>
              <a:rPr lang="en-US" sz="3200" dirty="0"/>
              <a:t> of this course in a classroom environment for a more formal event</a:t>
            </a:r>
          </a:p>
        </p:txBody>
      </p:sp>
    </p:spTree>
    <p:extLst>
      <p:ext uri="{BB962C8B-B14F-4D97-AF65-F5344CB8AC3E}">
        <p14:creationId xmlns:p14="http://schemas.microsoft.com/office/powerpoint/2010/main" val="1356641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3C05E-B5D3-D314-DE4A-E620E20F32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51616B-D105-6B05-3D11-87CB98F540A2}"/>
              </a:ext>
            </a:extLst>
          </p:cNvPr>
          <p:cNvSpPr txBox="1"/>
          <p:nvPr/>
        </p:nvSpPr>
        <p:spPr>
          <a:xfrm>
            <a:off x="515873" y="443377"/>
            <a:ext cx="9456466"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Grip Size Cont.</a:t>
            </a:r>
          </a:p>
        </p:txBody>
      </p:sp>
      <p:sp>
        <p:nvSpPr>
          <p:cNvPr id="6" name="TextBox 5">
            <a:extLst>
              <a:ext uri="{FF2B5EF4-FFF2-40B4-BE49-F238E27FC236}">
                <a16:creationId xmlns:a16="http://schemas.microsoft.com/office/drawing/2014/main" id="{43C1DB64-2C55-30EB-F144-69247FC694BC}"/>
              </a:ext>
            </a:extLst>
          </p:cNvPr>
          <p:cNvSpPr txBox="1"/>
          <p:nvPr/>
        </p:nvSpPr>
        <p:spPr>
          <a:xfrm>
            <a:off x="515874" y="1607296"/>
            <a:ext cx="2684526" cy="590931"/>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sng"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Palm Test</a:t>
            </a:r>
          </a:p>
        </p:txBody>
      </p:sp>
      <p:graphicFrame>
        <p:nvGraphicFramePr>
          <p:cNvPr id="3" name="Table 2">
            <a:extLst>
              <a:ext uri="{FF2B5EF4-FFF2-40B4-BE49-F238E27FC236}">
                <a16:creationId xmlns:a16="http://schemas.microsoft.com/office/drawing/2014/main" id="{62187C06-6850-E986-35A0-F2978B43A488}"/>
              </a:ext>
            </a:extLst>
          </p:cNvPr>
          <p:cNvGraphicFramePr>
            <a:graphicFrameLocks noGrp="1"/>
          </p:cNvGraphicFramePr>
          <p:nvPr>
            <p:extLst>
              <p:ext uri="{D42A27DB-BD31-4B8C-83A1-F6EECF244321}">
                <p14:modId xmlns:p14="http://schemas.microsoft.com/office/powerpoint/2010/main" val="1586208845"/>
              </p:ext>
            </p:extLst>
          </p:nvPr>
        </p:nvGraphicFramePr>
        <p:xfrm>
          <a:off x="515873" y="3429000"/>
          <a:ext cx="7998704" cy="2780235"/>
        </p:xfrm>
        <a:graphic>
          <a:graphicData uri="http://schemas.openxmlformats.org/drawingml/2006/table">
            <a:tbl>
              <a:tblPr/>
              <a:tblGrid>
                <a:gridCol w="3452104">
                  <a:extLst>
                    <a:ext uri="{9D8B030D-6E8A-4147-A177-3AD203B41FA5}">
                      <a16:colId xmlns:a16="http://schemas.microsoft.com/office/drawing/2014/main" val="599102400"/>
                    </a:ext>
                  </a:extLst>
                </a:gridCol>
                <a:gridCol w="4546600">
                  <a:extLst>
                    <a:ext uri="{9D8B030D-6E8A-4147-A177-3AD203B41FA5}">
                      <a16:colId xmlns:a16="http://schemas.microsoft.com/office/drawing/2014/main" val="1387867175"/>
                    </a:ext>
                  </a:extLst>
                </a:gridCol>
              </a:tblGrid>
              <a:tr h="676139">
                <a:tc>
                  <a:txBody>
                    <a:bodyPr/>
                    <a:lstStyle/>
                    <a:p>
                      <a:pPr marL="171450" lvl="0" indent="0">
                        <a:buNone/>
                      </a:pPr>
                      <a:r>
                        <a:rPr lang="en-US" sz="2000" b="1" dirty="0">
                          <a:solidFill>
                            <a:schemeClr val="bg1"/>
                          </a:solidFill>
                          <a:latin typeface="Segoe UI" panose="020B0502040204020203" pitchFamily="34" charset="0"/>
                          <a:cs typeface="Segoe UI" panose="020B0502040204020203" pitchFamily="34" charset="0"/>
                        </a:rPr>
                        <a:t>Hand Length (inches)</a:t>
                      </a:r>
                    </a:p>
                  </a:txBody>
                  <a:tcPr marR="0" marT="18288" marB="18288"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0" indent="0" algn="l">
                        <a:buNone/>
                      </a:pPr>
                      <a:r>
                        <a:rPr lang="en-US" sz="2000" b="1" dirty="0">
                          <a:solidFill>
                            <a:schemeClr val="bg1"/>
                          </a:solidFill>
                          <a:latin typeface="Segoe UI" panose="020B0502040204020203" pitchFamily="34" charset="0"/>
                          <a:cs typeface="Segoe UI" panose="020B0502040204020203" pitchFamily="34" charset="0"/>
                        </a:rPr>
                        <a:t>Recommended Grip Size</a:t>
                      </a:r>
                    </a:p>
                  </a:txBody>
                  <a:tcPr marR="0" marT="18288" marB="18288"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595887064"/>
                  </a:ext>
                </a:extLst>
              </a:tr>
              <a:tr h="526024">
                <a:tc>
                  <a:txBody>
                    <a:bodyPr/>
                    <a:lstStyle/>
                    <a:p>
                      <a:pPr marL="228600" lvl="0" indent="0">
                        <a:buNone/>
                      </a:pPr>
                      <a:r>
                        <a:rPr lang="en-US" sz="2000" b="1" dirty="0">
                          <a:solidFill>
                            <a:schemeClr val="tx1"/>
                          </a:solidFill>
                          <a:latin typeface="Segoe UI" panose="020B0502040204020203" pitchFamily="34" charset="0"/>
                          <a:cs typeface="Segoe UI" panose="020B0502040204020203" pitchFamily="34" charset="0"/>
                        </a:rPr>
                        <a:t>4" grip</a:t>
                      </a:r>
                    </a:p>
                  </a:txBody>
                  <a:tcPr marL="27432" marR="27432"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342900" indent="0" algn="l">
                        <a:buNone/>
                      </a:pPr>
                      <a:r>
                        <a:rPr lang="en-US" sz="2000" b="0" kern="1200" dirty="0">
                          <a:solidFill>
                            <a:schemeClr val="tx1"/>
                          </a:solidFill>
                          <a:latin typeface="Segoe UI" panose="020B0502040204020203" pitchFamily="34" charset="0"/>
                          <a:ea typeface="+mn-ea"/>
                          <a:cs typeface="Segoe UI" panose="020B0502040204020203" pitchFamily="34" charset="0"/>
                        </a:rPr>
                        <a:t>Smaller hands (often juniors).</a:t>
                      </a:r>
                    </a:p>
                  </a:txBody>
                  <a:tcPr marL="27432" marR="27432"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643969799"/>
                  </a:ext>
                </a:extLst>
              </a:tr>
              <a:tr h="526024">
                <a:tc>
                  <a:txBody>
                    <a:bodyPr/>
                    <a:lstStyle/>
                    <a:p>
                      <a:pPr marL="342900" lvl="0" indent="0">
                        <a:buNone/>
                      </a:pPr>
                      <a:r>
                        <a:rPr lang="en-US" sz="2000" b="1" dirty="0">
                          <a:solidFill>
                            <a:schemeClr val="tx1"/>
                          </a:solidFill>
                          <a:latin typeface="Segoe UI" panose="020B0502040204020203" pitchFamily="34" charset="0"/>
                          <a:cs typeface="Segoe UI" panose="020B0502040204020203" pitchFamily="34" charset="0"/>
                        </a:rPr>
                        <a:t>4 </a:t>
                      </a:r>
                      <a:r>
                        <a:rPr lang="en-US" sz="2000" b="0" kern="1200" dirty="0">
                          <a:solidFill>
                            <a:schemeClr val="tx1"/>
                          </a:solidFill>
                          <a:latin typeface="Segoe UI" panose="020B0502040204020203" pitchFamily="34" charset="0"/>
                          <a:ea typeface="+mn-ea"/>
                          <a:cs typeface="Segoe UI" panose="020B0502040204020203" pitchFamily="34" charset="0"/>
                        </a:rPr>
                        <a:t>⅛</a:t>
                      </a:r>
                      <a:r>
                        <a:rPr lang="en-US" sz="2000" b="1" dirty="0">
                          <a:solidFill>
                            <a:schemeClr val="tx1"/>
                          </a:solidFill>
                          <a:latin typeface="Segoe UI" panose="020B0502040204020203" pitchFamily="34" charset="0"/>
                          <a:cs typeface="Segoe UI" panose="020B0502040204020203" pitchFamily="34" charset="0"/>
                        </a:rPr>
                        <a:t>" – 4 </a:t>
                      </a:r>
                      <a:r>
                        <a:rPr lang="en-US" sz="2000" b="0" kern="1200" dirty="0">
                          <a:solidFill>
                            <a:schemeClr val="tx1"/>
                          </a:solidFill>
                          <a:latin typeface="Segoe UI" panose="020B0502040204020203" pitchFamily="34" charset="0"/>
                          <a:ea typeface="+mn-ea"/>
                          <a:cs typeface="Segoe UI" panose="020B0502040204020203" pitchFamily="34" charset="0"/>
                        </a:rPr>
                        <a:t>¼</a:t>
                      </a:r>
                      <a:r>
                        <a:rPr lang="en-US" sz="2000" b="1" dirty="0">
                          <a:solidFill>
                            <a:schemeClr val="tx1"/>
                          </a:solidFill>
                          <a:latin typeface="Segoe UI" panose="020B0502040204020203" pitchFamily="34" charset="0"/>
                          <a:cs typeface="Segoe UI" panose="020B0502040204020203" pitchFamily="34" charset="0"/>
                        </a:rPr>
                        <a:t>" grip</a:t>
                      </a:r>
                    </a:p>
                  </a:txBody>
                  <a:tcPr marL="27432" marR="27432"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342900" indent="0" algn="l">
                        <a:buNone/>
                      </a:pPr>
                      <a:r>
                        <a:rPr lang="en-US" sz="2000" b="0" kern="1200" dirty="0">
                          <a:solidFill>
                            <a:schemeClr val="tx1"/>
                          </a:solidFill>
                          <a:latin typeface="Segoe UI" panose="020B0502040204020203" pitchFamily="34" charset="0"/>
                          <a:ea typeface="+mn-ea"/>
                          <a:cs typeface="Segoe UI" panose="020B0502040204020203" pitchFamily="34" charset="0"/>
                        </a:rPr>
                        <a:t>Small to medium adult hands.</a:t>
                      </a:r>
                    </a:p>
                  </a:txBody>
                  <a:tcPr marL="27432" marR="27432"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926897177"/>
                  </a:ext>
                </a:extLst>
              </a:tr>
              <a:tr h="526024">
                <a:tc>
                  <a:txBody>
                    <a:bodyPr/>
                    <a:lstStyle/>
                    <a:p>
                      <a:pPr marL="342900" lvl="0" indent="0">
                        <a:buNone/>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4 </a:t>
                      </a:r>
                      <a:r>
                        <a:rPr lang="en-US" sz="2000" b="0" kern="1200" dirty="0">
                          <a:solidFill>
                            <a:schemeClr val="tx1"/>
                          </a:solidFill>
                          <a:latin typeface="Segoe UI" panose="020B0502040204020203" pitchFamily="34" charset="0"/>
                          <a:ea typeface="+mn-ea"/>
                          <a:cs typeface="Segoe UI" panose="020B0502040204020203" pitchFamily="34" charset="0"/>
                        </a:rPr>
                        <a:t>⅜</a:t>
                      </a: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 – 4 </a:t>
                      </a:r>
                      <a:r>
                        <a:rPr lang="en-US" sz="2000" b="0" kern="1200" dirty="0">
                          <a:solidFill>
                            <a:schemeClr val="tx1"/>
                          </a:solidFill>
                          <a:latin typeface="Segoe UI" panose="020B0502040204020203" pitchFamily="34" charset="0"/>
                          <a:ea typeface="+mn-ea"/>
                          <a:cs typeface="Segoe UI" panose="020B0502040204020203" pitchFamily="34" charset="0"/>
                        </a:rPr>
                        <a:t>½</a:t>
                      </a: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 grip</a:t>
                      </a:r>
                      <a:endParaRPr lang="en-US" sz="2000" b="1" dirty="0">
                        <a:solidFill>
                          <a:schemeClr val="tx1"/>
                        </a:solidFill>
                        <a:latin typeface="Segoe UI" panose="020B0502040204020203" pitchFamily="34" charset="0"/>
                        <a:cs typeface="Segoe UI" panose="020B0502040204020203" pitchFamily="34" charset="0"/>
                      </a:endParaRPr>
                    </a:p>
                  </a:txBody>
                  <a:tcPr marL="27432" marR="27432"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342900" indent="0" algn="l">
                        <a:buNone/>
                      </a:pPr>
                      <a:r>
                        <a:rPr lang="en-US" sz="2000" b="0" kern="1200" dirty="0">
                          <a:solidFill>
                            <a:schemeClr val="tx1"/>
                          </a:solidFill>
                          <a:latin typeface="Segoe UI" panose="020B0502040204020203" pitchFamily="34" charset="0"/>
                          <a:ea typeface="+mn-ea"/>
                          <a:cs typeface="Segoe UI" panose="020B0502040204020203" pitchFamily="34" charset="0"/>
                        </a:rPr>
                        <a:t>Medium to large hands.</a:t>
                      </a:r>
                    </a:p>
                  </a:txBody>
                  <a:tcPr marL="27432" marR="27432"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671962555"/>
                  </a:ext>
                </a:extLst>
              </a:tr>
              <a:tr h="526024">
                <a:tc>
                  <a:txBody>
                    <a:bodyPr/>
                    <a:lstStyle/>
                    <a:p>
                      <a:pPr marL="34290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4 </a:t>
                      </a:r>
                      <a:r>
                        <a:rPr lang="en-US" sz="2000" b="0" kern="1200" dirty="0">
                          <a:solidFill>
                            <a:schemeClr val="tx1"/>
                          </a:solidFill>
                          <a:latin typeface="Segoe UI" panose="020B0502040204020203" pitchFamily="34" charset="0"/>
                          <a:ea typeface="+mn-ea"/>
                          <a:cs typeface="Segoe UI" panose="020B0502040204020203" pitchFamily="34" charset="0"/>
                        </a:rPr>
                        <a:t>⅝</a:t>
                      </a: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 grip and up</a:t>
                      </a:r>
                      <a:endParaRPr lang="en-US" sz="2000" b="1" dirty="0">
                        <a:solidFill>
                          <a:schemeClr val="tx1"/>
                        </a:solidFill>
                        <a:latin typeface="Segoe UI" panose="020B0502040204020203" pitchFamily="34" charset="0"/>
                        <a:cs typeface="Segoe UI" panose="020B0502040204020203" pitchFamily="34" charset="0"/>
                      </a:endParaRPr>
                    </a:p>
                  </a:txBody>
                  <a:tcPr marL="27432" marR="27432"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34290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latin typeface="Segoe UI" panose="020B0502040204020203" pitchFamily="34" charset="0"/>
                          <a:ea typeface="+mn-ea"/>
                          <a:cs typeface="Segoe UI" panose="020B0502040204020203" pitchFamily="34" charset="0"/>
                        </a:rPr>
                        <a:t>Larger hands</a:t>
                      </a:r>
                    </a:p>
                  </a:txBody>
                  <a:tcPr marL="27432" marR="27432"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781208665"/>
                  </a:ext>
                </a:extLst>
              </a:tr>
            </a:tbl>
          </a:graphicData>
        </a:graphic>
      </p:graphicFrame>
      <p:sp>
        <p:nvSpPr>
          <p:cNvPr id="4" name="TextBox 3">
            <a:extLst>
              <a:ext uri="{FF2B5EF4-FFF2-40B4-BE49-F238E27FC236}">
                <a16:creationId xmlns:a16="http://schemas.microsoft.com/office/drawing/2014/main" id="{18C03552-943B-5E20-2730-F747E457671B}"/>
              </a:ext>
            </a:extLst>
          </p:cNvPr>
          <p:cNvSpPr txBox="1"/>
          <p:nvPr/>
        </p:nvSpPr>
        <p:spPr>
          <a:xfrm>
            <a:off x="3200400" y="1607296"/>
            <a:ext cx="8475726" cy="1217769"/>
          </a:xfrm>
          <a:prstGeom prst="rect">
            <a:avLst/>
          </a:prstGeom>
          <a:solidFill>
            <a:schemeClr val="bg1">
              <a:alpha val="60000"/>
            </a:schemeClr>
          </a:solidFill>
        </p:spPr>
        <p:txBody>
          <a:bodyPr wrap="square" rtlCol="0">
            <a:spAutoFit/>
          </a:bodyPr>
          <a:lstStyle/>
          <a:p>
            <a:pPr marL="520700" marR="0" lvl="0" indent="-514350" algn="l" defTabSz="571500" rtl="0" eaLnBrk="1" fontAlgn="auto" latinLnBrk="0" hangingPunct="1">
              <a:lnSpc>
                <a:spcPct val="90000"/>
              </a:lnSpc>
              <a:spcBef>
                <a:spcPts val="1000"/>
              </a:spcBef>
              <a:spcAft>
                <a:spcPts val="0"/>
              </a:spcAft>
              <a:buClrTx/>
              <a:buSzTx/>
              <a:buFont typeface="+mj-lt"/>
              <a:buAutoNum type="arabicPeriod"/>
              <a:tabLst/>
              <a:defRPr/>
            </a:pPr>
            <a:r>
              <a:rPr lang="en-US" sz="2400" dirty="0">
                <a:latin typeface="Segoe UI" panose="020B0502040204020203" pitchFamily="34" charset="0"/>
                <a:cs typeface="Segoe UI" panose="020B0502040204020203" pitchFamily="34" charset="0"/>
              </a:rPr>
              <a:t>Open your hand, fingers extended.</a:t>
            </a:r>
          </a:p>
          <a:p>
            <a:pPr marL="520700" marR="0" lvl="0" indent="-514350" algn="l" defTabSz="571500" rtl="0" eaLnBrk="1" fontAlgn="auto" latinLnBrk="0" hangingPunct="1">
              <a:lnSpc>
                <a:spcPct val="90000"/>
              </a:lnSpc>
              <a:spcBef>
                <a:spcPts val="1000"/>
              </a:spcBef>
              <a:spcAft>
                <a:spcPts val="0"/>
              </a:spcAft>
              <a:buClrTx/>
              <a:buSzTx/>
              <a:buFont typeface="+mj-lt"/>
              <a:buAutoNum type="arabicPeriod"/>
              <a:tabLst/>
              <a:defRPr/>
            </a:pPr>
            <a:r>
              <a:rPr lang="en-US" sz="2400" dirty="0">
                <a:latin typeface="Segoe UI" panose="020B0502040204020203" pitchFamily="34" charset="0"/>
                <a:cs typeface="Segoe UI" panose="020B0502040204020203" pitchFamily="34" charset="0"/>
              </a:rPr>
              <a:t>Measure from the bottom lateral crease in your palm to the tip of your ring finger.</a:t>
            </a:r>
          </a:p>
        </p:txBody>
      </p:sp>
      <p:pic>
        <p:nvPicPr>
          <p:cNvPr id="5" name="Picture 4" descr="You can use the ruler test to choose your pickleball grip">
            <a:extLst>
              <a:ext uri="{FF2B5EF4-FFF2-40B4-BE49-F238E27FC236}">
                <a16:creationId xmlns:a16="http://schemas.microsoft.com/office/drawing/2014/main" id="{D110753F-6E2D-356E-992E-47958F8C9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500" y="3429000"/>
            <a:ext cx="2087626" cy="2783501"/>
          </a:xfrm>
          <a:prstGeom prst="rect">
            <a:avLst/>
          </a:prstGeom>
          <a:noFill/>
          <a:ln>
            <a:solidFill>
              <a:schemeClr val="bg1">
                <a:lumMod val="6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2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50F75-3896-2CCD-8FA7-EA9943BF33D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DBD1BB-C180-0740-CA2C-8E02CB237118}"/>
              </a:ext>
            </a:extLst>
          </p:cNvPr>
          <p:cNvSpPr txBox="1"/>
          <p:nvPr/>
        </p:nvSpPr>
        <p:spPr>
          <a:xfrm>
            <a:off x="515873" y="443377"/>
            <a:ext cx="9456466"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Grip Size Cont.</a:t>
            </a:r>
          </a:p>
        </p:txBody>
      </p:sp>
      <p:sp>
        <p:nvSpPr>
          <p:cNvPr id="6" name="TextBox 5">
            <a:extLst>
              <a:ext uri="{FF2B5EF4-FFF2-40B4-BE49-F238E27FC236}">
                <a16:creationId xmlns:a16="http://schemas.microsoft.com/office/drawing/2014/main" id="{18D86929-B0C0-0AEE-749E-4F45FFDDE231}"/>
              </a:ext>
            </a:extLst>
          </p:cNvPr>
          <p:cNvSpPr txBox="1"/>
          <p:nvPr/>
        </p:nvSpPr>
        <p:spPr>
          <a:xfrm>
            <a:off x="515874" y="1607296"/>
            <a:ext cx="2862326" cy="590931"/>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u="sng"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Hand Test</a:t>
            </a:r>
          </a:p>
        </p:txBody>
      </p:sp>
      <p:graphicFrame>
        <p:nvGraphicFramePr>
          <p:cNvPr id="3" name="Table 2">
            <a:extLst>
              <a:ext uri="{FF2B5EF4-FFF2-40B4-BE49-F238E27FC236}">
                <a16:creationId xmlns:a16="http://schemas.microsoft.com/office/drawing/2014/main" id="{D8FD7B24-E1BC-8EE0-14D0-CE02EC9973BE}"/>
              </a:ext>
            </a:extLst>
          </p:cNvPr>
          <p:cNvGraphicFramePr>
            <a:graphicFrameLocks noGrp="1"/>
          </p:cNvGraphicFramePr>
          <p:nvPr>
            <p:extLst>
              <p:ext uri="{D42A27DB-BD31-4B8C-83A1-F6EECF244321}">
                <p14:modId xmlns:p14="http://schemas.microsoft.com/office/powerpoint/2010/main" val="3112317958"/>
              </p:ext>
            </p:extLst>
          </p:nvPr>
        </p:nvGraphicFramePr>
        <p:xfrm>
          <a:off x="2096648" y="2951244"/>
          <a:ext cx="7998704" cy="3306259"/>
        </p:xfrm>
        <a:graphic>
          <a:graphicData uri="http://schemas.openxmlformats.org/drawingml/2006/table">
            <a:tbl>
              <a:tblPr/>
              <a:tblGrid>
                <a:gridCol w="3452104">
                  <a:extLst>
                    <a:ext uri="{9D8B030D-6E8A-4147-A177-3AD203B41FA5}">
                      <a16:colId xmlns:a16="http://schemas.microsoft.com/office/drawing/2014/main" val="599102400"/>
                    </a:ext>
                  </a:extLst>
                </a:gridCol>
                <a:gridCol w="4546600">
                  <a:extLst>
                    <a:ext uri="{9D8B030D-6E8A-4147-A177-3AD203B41FA5}">
                      <a16:colId xmlns:a16="http://schemas.microsoft.com/office/drawing/2014/main" val="1387867175"/>
                    </a:ext>
                  </a:extLst>
                </a:gridCol>
              </a:tblGrid>
              <a:tr h="676139">
                <a:tc>
                  <a:txBody>
                    <a:bodyPr/>
                    <a:lstStyle/>
                    <a:p>
                      <a:pPr marL="171450" lvl="0" indent="0">
                        <a:buNone/>
                      </a:pPr>
                      <a:r>
                        <a:rPr lang="en-US" sz="2000" b="1" dirty="0">
                          <a:solidFill>
                            <a:schemeClr val="bg1"/>
                          </a:solidFill>
                          <a:latin typeface="Segoe UI" panose="020B0502040204020203" pitchFamily="34" charset="0"/>
                          <a:cs typeface="Segoe UI" panose="020B0502040204020203" pitchFamily="34" charset="0"/>
                        </a:rPr>
                        <a:t>Hand Length (inches)</a:t>
                      </a:r>
                    </a:p>
                  </a:txBody>
                  <a:tcPr marR="0" marT="18288" marB="18288"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0" indent="0" algn="l">
                        <a:buNone/>
                      </a:pPr>
                      <a:r>
                        <a:rPr lang="en-US" sz="2000" b="1" dirty="0">
                          <a:solidFill>
                            <a:schemeClr val="bg1"/>
                          </a:solidFill>
                          <a:latin typeface="Segoe UI" panose="020B0502040204020203" pitchFamily="34" charset="0"/>
                          <a:cs typeface="Segoe UI" panose="020B0502040204020203" pitchFamily="34" charset="0"/>
                        </a:rPr>
                        <a:t>Recommended Grip Size</a:t>
                      </a:r>
                    </a:p>
                  </a:txBody>
                  <a:tcPr marR="0" marT="18288" marB="18288"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595887064"/>
                  </a:ext>
                </a:extLst>
              </a:tr>
              <a:tr h="526024">
                <a:tc>
                  <a:txBody>
                    <a:bodyPr/>
                    <a:lstStyle/>
                    <a:p>
                      <a:pPr marL="228600" lvl="0" indent="0">
                        <a:buNone/>
                      </a:pPr>
                      <a:r>
                        <a:rPr lang="en-US" sz="2000" b="1" dirty="0">
                          <a:solidFill>
                            <a:schemeClr val="tx1"/>
                          </a:solidFill>
                          <a:latin typeface="Segoe UI" panose="020B0502040204020203" pitchFamily="34" charset="0"/>
                          <a:cs typeface="Segoe UI" panose="020B0502040204020203" pitchFamily="34" charset="0"/>
                        </a:rPr>
                        <a:t>&lt; 6 ¾"</a:t>
                      </a:r>
                    </a:p>
                  </a:txBody>
                  <a:tcPr marL="27432" marR="27432"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342900" indent="0" algn="l">
                        <a:buNone/>
                      </a:pPr>
                      <a:r>
                        <a:rPr lang="en-US" sz="2000" b="0" kern="1200" dirty="0">
                          <a:solidFill>
                            <a:schemeClr val="tx1"/>
                          </a:solidFill>
                          <a:latin typeface="Segoe UI" panose="020B0502040204020203" pitchFamily="34" charset="0"/>
                          <a:ea typeface="+mn-ea"/>
                          <a:cs typeface="Segoe UI" panose="020B0502040204020203" pitchFamily="34" charset="0"/>
                        </a:rPr>
                        <a:t>4" grip (Small)</a:t>
                      </a:r>
                    </a:p>
                  </a:txBody>
                  <a:tcPr marL="27432" marR="27432"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643969799"/>
                  </a:ext>
                </a:extLst>
              </a:tr>
              <a:tr h="526024">
                <a:tc>
                  <a:txBody>
                    <a:bodyPr/>
                    <a:lstStyle/>
                    <a:p>
                      <a:pPr marL="342900" lvl="0" indent="0">
                        <a:buNone/>
                      </a:pPr>
                      <a:r>
                        <a:rPr lang="en-US" sz="2000" b="1" dirty="0">
                          <a:solidFill>
                            <a:schemeClr val="tx1"/>
                          </a:solidFill>
                          <a:latin typeface="Segoe UI" panose="020B0502040204020203" pitchFamily="34" charset="0"/>
                          <a:cs typeface="Segoe UI" panose="020B0502040204020203" pitchFamily="34" charset="0"/>
                        </a:rPr>
                        <a:t>6 ¾" – 7" </a:t>
                      </a:r>
                    </a:p>
                  </a:txBody>
                  <a:tcPr marL="27432" marR="27432"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342900" indent="0" algn="l">
                        <a:buNone/>
                      </a:pPr>
                      <a:r>
                        <a:rPr lang="en-US" sz="2000" b="0" kern="1200" dirty="0">
                          <a:solidFill>
                            <a:schemeClr val="tx1"/>
                          </a:solidFill>
                          <a:latin typeface="Segoe UI" panose="020B0502040204020203" pitchFamily="34" charset="0"/>
                          <a:ea typeface="+mn-ea"/>
                          <a:cs typeface="Segoe UI" panose="020B0502040204020203" pitchFamily="34" charset="0"/>
                        </a:rPr>
                        <a:t>4 ⅛" grip (Small/Medium)</a:t>
                      </a:r>
                    </a:p>
                  </a:txBody>
                  <a:tcPr marL="27432" marR="27432"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926897177"/>
                  </a:ext>
                </a:extLst>
              </a:tr>
              <a:tr h="526024">
                <a:tc>
                  <a:txBody>
                    <a:bodyPr/>
                    <a:lstStyle/>
                    <a:p>
                      <a:pPr marL="342900" lvl="0" indent="0">
                        <a:buNone/>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7" – 7 ¼"</a:t>
                      </a:r>
                      <a:endParaRPr lang="en-US" sz="2000" b="1" dirty="0">
                        <a:solidFill>
                          <a:schemeClr val="tx1"/>
                        </a:solidFill>
                        <a:latin typeface="Segoe UI" panose="020B0502040204020203" pitchFamily="34" charset="0"/>
                        <a:cs typeface="Segoe UI" panose="020B0502040204020203" pitchFamily="34" charset="0"/>
                      </a:endParaRPr>
                    </a:p>
                  </a:txBody>
                  <a:tcPr marL="27432" marR="27432"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342900" indent="0" algn="l">
                        <a:buNone/>
                      </a:pPr>
                      <a:r>
                        <a:rPr lang="en-US" sz="2000" b="0" kern="1200" dirty="0">
                          <a:solidFill>
                            <a:schemeClr val="tx1"/>
                          </a:solidFill>
                          <a:latin typeface="Segoe UI" panose="020B0502040204020203" pitchFamily="34" charset="0"/>
                          <a:ea typeface="+mn-ea"/>
                          <a:cs typeface="Segoe UI" panose="020B0502040204020203" pitchFamily="34" charset="0"/>
                        </a:rPr>
                        <a:t>4 ¼" grip (Medium)</a:t>
                      </a:r>
                    </a:p>
                  </a:txBody>
                  <a:tcPr marL="27432" marR="27432"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671962555"/>
                  </a:ext>
                </a:extLst>
              </a:tr>
              <a:tr h="526024">
                <a:tc>
                  <a:txBody>
                    <a:bodyPr/>
                    <a:lstStyle/>
                    <a:p>
                      <a:pPr marL="342900" lvl="0" indent="0">
                        <a:buNone/>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7 ¼" – 7 ½"</a:t>
                      </a:r>
                      <a:endParaRPr lang="en-US" sz="2000" b="1" dirty="0">
                        <a:solidFill>
                          <a:schemeClr val="tx1"/>
                        </a:solidFill>
                        <a:latin typeface="Segoe UI" panose="020B0502040204020203" pitchFamily="34" charset="0"/>
                        <a:cs typeface="Segoe UI" panose="020B0502040204020203" pitchFamily="34" charset="0"/>
                      </a:endParaRPr>
                    </a:p>
                  </a:txBody>
                  <a:tcPr marL="27432" marR="27432"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342900" indent="0" algn="l">
                        <a:buNone/>
                      </a:pPr>
                      <a:r>
                        <a:rPr lang="en-US" sz="2000" b="0" kern="1200" dirty="0">
                          <a:solidFill>
                            <a:schemeClr val="tx1"/>
                          </a:solidFill>
                          <a:latin typeface="Segoe UI" panose="020B0502040204020203" pitchFamily="34" charset="0"/>
                          <a:ea typeface="+mn-ea"/>
                          <a:cs typeface="Segoe UI" panose="020B0502040204020203" pitchFamily="34" charset="0"/>
                        </a:rPr>
                        <a:t>4 ⅜" grip (Medium/Large)</a:t>
                      </a:r>
                    </a:p>
                  </a:txBody>
                  <a:tcPr marL="27432" marR="27432"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2573652816"/>
                  </a:ext>
                </a:extLst>
              </a:tr>
              <a:tr h="526024">
                <a:tc>
                  <a:txBody>
                    <a:bodyPr/>
                    <a:lstStyle/>
                    <a:p>
                      <a:pPr marL="342900" lvl="0" indent="0">
                        <a:buNone/>
                      </a:pPr>
                      <a:r>
                        <a:rPr kumimoji="0" lang="en-US" sz="2000" b="1"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&gt; 7 ½"</a:t>
                      </a:r>
                      <a:endParaRPr lang="en-US" sz="2000" b="1" dirty="0">
                        <a:solidFill>
                          <a:schemeClr val="tx1"/>
                        </a:solidFill>
                        <a:latin typeface="Segoe UI" panose="020B0502040204020203" pitchFamily="34" charset="0"/>
                        <a:cs typeface="Segoe UI" panose="020B0502040204020203" pitchFamily="34" charset="0"/>
                      </a:endParaRPr>
                    </a:p>
                  </a:txBody>
                  <a:tcPr marL="27432" marR="27432"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342900" indent="0" algn="l">
                        <a:buNone/>
                      </a:pPr>
                      <a:r>
                        <a:rPr lang="en-US" sz="2000" b="0" kern="1200" dirty="0">
                          <a:solidFill>
                            <a:schemeClr val="tx1"/>
                          </a:solidFill>
                          <a:latin typeface="Segoe UI" panose="020B0502040204020203" pitchFamily="34" charset="0"/>
                          <a:ea typeface="+mn-ea"/>
                          <a:cs typeface="Segoe UI" panose="020B0502040204020203" pitchFamily="34" charset="0"/>
                        </a:rPr>
                        <a:t>4 ½" grip (Large)</a:t>
                      </a:r>
                    </a:p>
                  </a:txBody>
                  <a:tcPr marL="27432" marR="27432"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781208665"/>
                  </a:ext>
                </a:extLst>
              </a:tr>
            </a:tbl>
          </a:graphicData>
        </a:graphic>
      </p:graphicFrame>
      <p:sp>
        <p:nvSpPr>
          <p:cNvPr id="4" name="TextBox 3">
            <a:extLst>
              <a:ext uri="{FF2B5EF4-FFF2-40B4-BE49-F238E27FC236}">
                <a16:creationId xmlns:a16="http://schemas.microsoft.com/office/drawing/2014/main" id="{4F4AE896-5A0C-F885-8DEA-DF0AD2FBFCA3}"/>
              </a:ext>
            </a:extLst>
          </p:cNvPr>
          <p:cNvSpPr txBox="1"/>
          <p:nvPr/>
        </p:nvSpPr>
        <p:spPr>
          <a:xfrm>
            <a:off x="3378200" y="1607296"/>
            <a:ext cx="8096026" cy="867930"/>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8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Measure from the base of the palm,</a:t>
            </a:r>
            <a:br>
              <a:rPr kumimoji="0" lang="en-US" sz="28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r>
              <a:rPr kumimoji="0" lang="en-US" sz="28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to the finger tips. </a:t>
            </a:r>
          </a:p>
        </p:txBody>
      </p:sp>
    </p:spTree>
    <p:extLst>
      <p:ext uri="{BB962C8B-B14F-4D97-AF65-F5344CB8AC3E}">
        <p14:creationId xmlns:p14="http://schemas.microsoft.com/office/powerpoint/2010/main" val="3425151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3C05E-B5D3-D314-DE4A-E620E20F32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51616B-D105-6B05-3D11-87CB98F540A2}"/>
              </a:ext>
            </a:extLst>
          </p:cNvPr>
          <p:cNvSpPr txBox="1"/>
          <p:nvPr/>
        </p:nvSpPr>
        <p:spPr>
          <a:xfrm>
            <a:off x="515873" y="443377"/>
            <a:ext cx="9456466"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Grip Shape</a:t>
            </a:r>
          </a:p>
        </p:txBody>
      </p:sp>
      <p:sp>
        <p:nvSpPr>
          <p:cNvPr id="6" name="TextBox 5">
            <a:extLst>
              <a:ext uri="{FF2B5EF4-FFF2-40B4-BE49-F238E27FC236}">
                <a16:creationId xmlns:a16="http://schemas.microsoft.com/office/drawing/2014/main" id="{43C1DB64-2C55-30EB-F144-69247FC694BC}"/>
              </a:ext>
            </a:extLst>
          </p:cNvPr>
          <p:cNvSpPr txBox="1"/>
          <p:nvPr/>
        </p:nvSpPr>
        <p:spPr>
          <a:xfrm>
            <a:off x="515874" y="1607296"/>
            <a:ext cx="11161552" cy="4386842"/>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200" b="1" i="0" u="sng"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Three Primary Shapes</a:t>
            </a:r>
          </a:p>
          <a:p>
            <a:pPr marL="855662"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1" dirty="0">
                <a:latin typeface="Segoe UI" panose="020B0502040204020203" pitchFamily="34" charset="0"/>
                <a:cs typeface="Segoe UI" panose="020B0502040204020203" pitchFamily="34" charset="0"/>
              </a:rPr>
              <a:t>Round</a:t>
            </a:r>
          </a:p>
          <a:p>
            <a:pPr marL="1312862" lvl="1" indent="-4572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A more universal shape</a:t>
            </a:r>
          </a:p>
          <a:p>
            <a:pPr marL="1312862" lvl="1" indent="-4572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Good for whether continental, semi-Western, or Western grips</a:t>
            </a:r>
          </a:p>
          <a:p>
            <a:pPr marL="855662"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1" dirty="0">
                <a:latin typeface="Segoe UI" panose="020B0502040204020203" pitchFamily="34" charset="0"/>
                <a:cs typeface="Segoe UI" panose="020B0502040204020203" pitchFamily="34" charset="0"/>
              </a:rPr>
              <a:t>Square</a:t>
            </a:r>
          </a:p>
          <a:p>
            <a:pPr marL="1312862" lvl="1" indent="-4572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Preferred by those with a ping pong background</a:t>
            </a:r>
          </a:p>
          <a:p>
            <a:pPr marL="1312862" lvl="1" indent="-4572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Suited for continental, or “handshake,” playing grip</a:t>
            </a:r>
          </a:p>
          <a:p>
            <a:pPr marL="855662"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1" dirty="0">
                <a:latin typeface="Segoe UI" panose="020B0502040204020203" pitchFamily="34" charset="0"/>
                <a:cs typeface="Segoe UI" panose="020B0502040204020203" pitchFamily="34" charset="0"/>
              </a:rPr>
              <a:t>Octagonal</a:t>
            </a:r>
          </a:p>
          <a:p>
            <a:pPr marL="1312862" lvl="1" indent="-4572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Favored by those with tennis or other racket sports experience</a:t>
            </a:r>
          </a:p>
        </p:txBody>
      </p:sp>
    </p:spTree>
    <p:extLst>
      <p:ext uri="{BB962C8B-B14F-4D97-AF65-F5344CB8AC3E}">
        <p14:creationId xmlns:p14="http://schemas.microsoft.com/office/powerpoint/2010/main" val="522390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3C05E-B5D3-D314-DE4A-E620E20F32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51616B-D105-6B05-3D11-87CB98F540A2}"/>
              </a:ext>
            </a:extLst>
          </p:cNvPr>
          <p:cNvSpPr txBox="1"/>
          <p:nvPr/>
        </p:nvSpPr>
        <p:spPr>
          <a:xfrm>
            <a:off x="515873" y="443377"/>
            <a:ext cx="9456466"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Handle Length</a:t>
            </a:r>
          </a:p>
        </p:txBody>
      </p:sp>
      <p:sp>
        <p:nvSpPr>
          <p:cNvPr id="6" name="TextBox 5">
            <a:extLst>
              <a:ext uri="{FF2B5EF4-FFF2-40B4-BE49-F238E27FC236}">
                <a16:creationId xmlns:a16="http://schemas.microsoft.com/office/drawing/2014/main" id="{43C1DB64-2C55-30EB-F144-69247FC694BC}"/>
              </a:ext>
            </a:extLst>
          </p:cNvPr>
          <p:cNvSpPr txBox="1"/>
          <p:nvPr/>
        </p:nvSpPr>
        <p:spPr>
          <a:xfrm>
            <a:off x="515874" y="1607296"/>
            <a:ext cx="11161552" cy="3845155"/>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lang="en-US" sz="3200" b="1" dirty="0">
                <a:latin typeface="Segoe UI" panose="020B0502040204020203" pitchFamily="34" charset="0"/>
                <a:cs typeface="Segoe UI" panose="020B0502040204020203" pitchFamily="34" charset="0"/>
              </a:rPr>
              <a:t>Longer Handles </a:t>
            </a:r>
            <a:r>
              <a:rPr lang="en-US" sz="3200" dirty="0">
                <a:latin typeface="Segoe UI" panose="020B0502040204020203" pitchFamily="34" charset="0"/>
                <a:cs typeface="Segoe UI" panose="020B0502040204020203" pitchFamily="34" charset="0"/>
              </a:rPr>
              <a:t>(5” or longer)</a:t>
            </a:r>
          </a:p>
          <a:p>
            <a:pPr marL="1028700" lvl="1" indent="-5715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Moves the sweet spot higher up on a paddle face</a:t>
            </a:r>
          </a:p>
          <a:p>
            <a:pPr marL="1028700" lvl="1" indent="-5715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Ideal for players who prefer a two-handed backhand </a:t>
            </a:r>
          </a:p>
          <a:p>
            <a:pPr marL="1028700" lvl="1" indent="-571500">
              <a:lnSpc>
                <a:spcPct val="90000"/>
              </a:lnSpc>
              <a:spcBef>
                <a:spcPts val="1000"/>
              </a:spcBef>
              <a:buFont typeface="Arial" panose="020B0604020202020204" pitchFamily="34" charset="0"/>
              <a:buChar char="•"/>
              <a:defRPr/>
            </a:pPr>
            <a:r>
              <a:rPr lang="en-US" sz="2400" dirty="0">
                <a:latin typeface="Segoe UI" panose="020B0502040204020203" pitchFamily="34" charset="0"/>
                <a:cs typeface="Segoe UI" panose="020B0502040204020203" pitchFamily="34" charset="0"/>
              </a:rPr>
              <a:t>Well suited for those looking to generate more power</a:t>
            </a:r>
          </a:p>
          <a:p>
            <a:pPr marR="0" lvl="0" algn="l" defTabSz="914400" rtl="0" eaLnBrk="1" fontAlgn="auto" latinLnBrk="0" hangingPunct="1">
              <a:lnSpc>
                <a:spcPct val="90000"/>
              </a:lnSpc>
              <a:spcBef>
                <a:spcPts val="1800"/>
              </a:spcBef>
              <a:spcAft>
                <a:spcPts val="0"/>
              </a:spcAft>
              <a:buClrTx/>
              <a:buSzTx/>
              <a:tabLst/>
              <a:defRPr/>
            </a:pPr>
            <a:r>
              <a:rPr lang="en-US" sz="3200" b="1" dirty="0">
                <a:latin typeface="Segoe UI" panose="020B0502040204020203" pitchFamily="34" charset="0"/>
                <a:cs typeface="Segoe UI" panose="020B0502040204020203" pitchFamily="34" charset="0"/>
              </a:rPr>
              <a:t>Shorter Handles </a:t>
            </a:r>
            <a:r>
              <a:rPr lang="en-US" sz="3200" dirty="0">
                <a:latin typeface="Segoe UI" panose="020B0502040204020203" pitchFamily="34" charset="0"/>
                <a:cs typeface="Segoe UI" panose="020B0502040204020203" pitchFamily="34" charset="0"/>
              </a:rPr>
              <a:t>(4” to 4¾”)</a:t>
            </a:r>
          </a:p>
          <a:p>
            <a:pPr marL="1028700" marR="0" lvl="1" indent="-571500" fontAlgn="auto">
              <a:lnSpc>
                <a:spcPct val="90000"/>
              </a:lnSpc>
              <a:spcBef>
                <a:spcPts val="1000"/>
              </a:spcBef>
              <a:spcAft>
                <a:spcPts val="0"/>
              </a:spcAft>
              <a:buClrTx/>
              <a:buSzTx/>
              <a:buFont typeface="Arial" panose="020B0604020202020204" pitchFamily="34" charset="0"/>
              <a:buChar char="•"/>
              <a:tabLst/>
              <a:defRPr/>
            </a:pPr>
            <a:r>
              <a:rPr lang="en-US" sz="2400" dirty="0">
                <a:latin typeface="Segoe UI" panose="020B0502040204020203" pitchFamily="34" charset="0"/>
                <a:cs typeface="Segoe UI" panose="020B0502040204020203" pitchFamily="34" charset="0"/>
              </a:rPr>
              <a:t>Larger, more centrally located, sweet spot</a:t>
            </a:r>
          </a:p>
          <a:p>
            <a:pPr marL="1028700" marR="0" lvl="1" indent="-571500" fontAlgn="auto">
              <a:lnSpc>
                <a:spcPct val="90000"/>
              </a:lnSpc>
              <a:spcBef>
                <a:spcPts val="1000"/>
              </a:spcBef>
              <a:spcAft>
                <a:spcPts val="0"/>
              </a:spcAft>
              <a:buClrTx/>
              <a:buSzTx/>
              <a:buFont typeface="Arial" panose="020B0604020202020204" pitchFamily="34" charset="0"/>
              <a:buChar char="•"/>
              <a:tabLst/>
              <a:defRPr/>
            </a:pPr>
            <a:r>
              <a:rPr lang="en-US" sz="2400" dirty="0">
                <a:latin typeface="Segoe UI" panose="020B0502040204020203" pitchFamily="34" charset="0"/>
                <a:cs typeface="Segoe UI" panose="020B0502040204020203" pitchFamily="34" charset="0"/>
              </a:rPr>
              <a:t>Reduces mishits</a:t>
            </a:r>
            <a:r>
              <a:rPr lang="en-US" sz="4000" dirty="0">
                <a:latin typeface="Segoe UI" panose="020B0502040204020203" pitchFamily="34" charset="0"/>
                <a:cs typeface="Segoe UI" panose="020B0502040204020203" pitchFamily="34" charset="0"/>
              </a:rPr>
              <a:t>	</a:t>
            </a:r>
            <a:endParaRPr kumimoji="0" lang="en-US" sz="4000"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779182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A0FC2D-C699-F460-01BC-71DA3A686376}"/>
              </a:ext>
            </a:extLst>
          </p:cNvPr>
          <p:cNvSpPr txBox="1"/>
          <p:nvPr/>
        </p:nvSpPr>
        <p:spPr>
          <a:xfrm>
            <a:off x="5092700" y="1607296"/>
            <a:ext cx="6796238" cy="3662541"/>
          </a:xfrm>
          <a:prstGeom prst="rect">
            <a:avLst/>
          </a:prstGeom>
          <a:solidFill>
            <a:schemeClr val="bg1">
              <a:alpha val="60000"/>
            </a:schemeClr>
          </a:solid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Core thickness</a:t>
            </a:r>
            <a:r>
              <a:rPr lang="en-US" sz="2400" dirty="0">
                <a:latin typeface="Segoe UI" panose="020B0502040204020203" pitchFamily="34" charset="0"/>
                <a:cs typeface="Segoe UI" panose="020B0502040204020203" pitchFamily="34" charset="0"/>
              </a:rPr>
              <a:t>: A thinner core, typically 13mm or less</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Weight</a:t>
            </a:r>
            <a:r>
              <a:rPr lang="en-US" sz="2400" dirty="0">
                <a:latin typeface="Segoe UI" panose="020B0502040204020203" pitchFamily="34" charset="0"/>
                <a:cs typeface="Segoe UI" panose="020B0502040204020203" pitchFamily="34" charset="0"/>
              </a:rPr>
              <a:t>: A heavier paddle, around 7.5 oz or more</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Paddle shape</a:t>
            </a:r>
            <a:r>
              <a:rPr lang="en-US" sz="2400" dirty="0">
                <a:latin typeface="Segoe UI" panose="020B0502040204020203" pitchFamily="34" charset="0"/>
                <a:cs typeface="Segoe UI" panose="020B0502040204020203" pitchFamily="34" charset="0"/>
              </a:rPr>
              <a:t>: Longer paddle/elongated shape</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Paddle face</a:t>
            </a:r>
            <a:r>
              <a:rPr lang="en-US" sz="2400" dirty="0">
                <a:latin typeface="Segoe UI" panose="020B0502040204020203" pitchFamily="34" charset="0"/>
                <a:cs typeface="Segoe UI" panose="020B0502040204020203" pitchFamily="34" charset="0"/>
              </a:rPr>
              <a:t>: Fiberglass and carbon fiber</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Handle length</a:t>
            </a:r>
            <a:r>
              <a:rPr lang="en-US" sz="2400" dirty="0">
                <a:latin typeface="Segoe UI" panose="020B0502040204020203" pitchFamily="34" charset="0"/>
                <a:cs typeface="Segoe UI" panose="020B0502040204020203" pitchFamily="34" charset="0"/>
              </a:rPr>
              <a:t>: Longer handle</a:t>
            </a:r>
          </a:p>
        </p:txBody>
      </p:sp>
      <p:pic>
        <p:nvPicPr>
          <p:cNvPr id="23" name="Picture 22">
            <a:extLst>
              <a:ext uri="{FF2B5EF4-FFF2-40B4-BE49-F238E27FC236}">
                <a16:creationId xmlns:a16="http://schemas.microsoft.com/office/drawing/2014/main" id="{2CAC2F87-3EE3-4938-6F09-29A85ADB6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60" y="0"/>
            <a:ext cx="3476971" cy="6858000"/>
          </a:xfrm>
          <a:prstGeom prst="rect">
            <a:avLst/>
          </a:prstGeom>
        </p:spPr>
      </p:pic>
      <p:sp>
        <p:nvSpPr>
          <p:cNvPr id="5" name="TextBox 4">
            <a:extLst>
              <a:ext uri="{FF2B5EF4-FFF2-40B4-BE49-F238E27FC236}">
                <a16:creationId xmlns:a16="http://schemas.microsoft.com/office/drawing/2014/main" id="{F284E3F1-26C7-A8BB-7C4F-9989C22D83D9}"/>
              </a:ext>
            </a:extLst>
          </p:cNvPr>
          <p:cNvSpPr txBox="1"/>
          <p:nvPr/>
        </p:nvSpPr>
        <p:spPr>
          <a:xfrm>
            <a:off x="3467100" y="443377"/>
            <a:ext cx="8393205"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Power Paddle Summary</a:t>
            </a:r>
          </a:p>
        </p:txBody>
      </p:sp>
    </p:spTree>
    <p:extLst>
      <p:ext uri="{BB962C8B-B14F-4D97-AF65-F5344CB8AC3E}">
        <p14:creationId xmlns:p14="http://schemas.microsoft.com/office/powerpoint/2010/main" val="4109229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0BB14-4ACA-E8D5-5122-BAA3CBA391E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DC4A676-0DF2-6E93-9918-5CD40E21A5D1}"/>
              </a:ext>
            </a:extLst>
          </p:cNvPr>
          <p:cNvSpPr txBox="1"/>
          <p:nvPr/>
        </p:nvSpPr>
        <p:spPr>
          <a:xfrm>
            <a:off x="5092700" y="1607296"/>
            <a:ext cx="6796238" cy="3662541"/>
          </a:xfrm>
          <a:prstGeom prst="rect">
            <a:avLst/>
          </a:prstGeom>
          <a:solidFill>
            <a:schemeClr val="bg1">
              <a:alpha val="60000"/>
            </a:schemeClr>
          </a:solid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Core thickness</a:t>
            </a:r>
            <a:r>
              <a:rPr lang="en-US" sz="2400" dirty="0">
                <a:latin typeface="Segoe UI" panose="020B0502040204020203" pitchFamily="34" charset="0"/>
                <a:cs typeface="Segoe UI" panose="020B0502040204020203" pitchFamily="34" charset="0"/>
              </a:rPr>
              <a:t>: Feature a thicker core, around 16 mm or more</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Weight</a:t>
            </a:r>
            <a:r>
              <a:rPr lang="en-US" sz="2400" dirty="0">
                <a:latin typeface="Segoe UI" panose="020B0502040204020203" pitchFamily="34" charset="0"/>
                <a:cs typeface="Segoe UI" panose="020B0502040204020203" pitchFamily="34" charset="0"/>
              </a:rPr>
              <a:t>: Lighter paddles, approximately 7.3 oz or less</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Paddle shape</a:t>
            </a:r>
            <a:r>
              <a:rPr lang="en-US" sz="2400" dirty="0">
                <a:latin typeface="Segoe UI" panose="020B0502040204020203" pitchFamily="34" charset="0"/>
                <a:cs typeface="Segoe UI" panose="020B0502040204020203" pitchFamily="34" charset="0"/>
              </a:rPr>
              <a:t>: Shorter and wider paddles /widebody shape</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Paddle face</a:t>
            </a:r>
            <a:r>
              <a:rPr lang="en-US" sz="2400" dirty="0">
                <a:latin typeface="Segoe UI" panose="020B0502040204020203" pitchFamily="34" charset="0"/>
                <a:cs typeface="Segoe UI" panose="020B0502040204020203" pitchFamily="34" charset="0"/>
              </a:rPr>
              <a:t>: Carbon fiber and graphite </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Handle length</a:t>
            </a:r>
            <a:r>
              <a:rPr lang="en-US" sz="2400" dirty="0">
                <a:latin typeface="Segoe UI" panose="020B0502040204020203" pitchFamily="34" charset="0"/>
                <a:cs typeface="Segoe UI" panose="020B0502040204020203" pitchFamily="34" charset="0"/>
              </a:rPr>
              <a:t>: Shorter handle</a:t>
            </a:r>
          </a:p>
        </p:txBody>
      </p:sp>
      <p:pic>
        <p:nvPicPr>
          <p:cNvPr id="9" name="Picture 8">
            <a:extLst>
              <a:ext uri="{FF2B5EF4-FFF2-40B4-BE49-F238E27FC236}">
                <a16:creationId xmlns:a16="http://schemas.microsoft.com/office/drawing/2014/main" id="{7E5B809D-3EC3-4B2F-82E2-A9C7CAA8B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94" y="230452"/>
            <a:ext cx="3812335" cy="6637114"/>
          </a:xfrm>
          <a:prstGeom prst="rect">
            <a:avLst/>
          </a:prstGeom>
        </p:spPr>
      </p:pic>
      <p:sp>
        <p:nvSpPr>
          <p:cNvPr id="5" name="TextBox 4">
            <a:extLst>
              <a:ext uri="{FF2B5EF4-FFF2-40B4-BE49-F238E27FC236}">
                <a16:creationId xmlns:a16="http://schemas.microsoft.com/office/drawing/2014/main" id="{D6BF7522-EB99-B7C3-BBDC-EAEB15EB098B}"/>
              </a:ext>
            </a:extLst>
          </p:cNvPr>
          <p:cNvSpPr txBox="1"/>
          <p:nvPr/>
        </p:nvSpPr>
        <p:spPr>
          <a:xfrm>
            <a:off x="3187700" y="443377"/>
            <a:ext cx="8672605"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Control Paddle Summary</a:t>
            </a:r>
          </a:p>
        </p:txBody>
      </p:sp>
    </p:spTree>
    <p:extLst>
      <p:ext uri="{BB962C8B-B14F-4D97-AF65-F5344CB8AC3E}">
        <p14:creationId xmlns:p14="http://schemas.microsoft.com/office/powerpoint/2010/main" val="1618016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0BB14-4ACA-E8D5-5122-BAA3CBA391E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DC4A676-0DF2-6E93-9918-5CD40E21A5D1}"/>
              </a:ext>
            </a:extLst>
          </p:cNvPr>
          <p:cNvSpPr txBox="1"/>
          <p:nvPr/>
        </p:nvSpPr>
        <p:spPr>
          <a:xfrm>
            <a:off x="5092700" y="1607296"/>
            <a:ext cx="6796238" cy="4401205"/>
          </a:xfrm>
          <a:prstGeom prst="rect">
            <a:avLst/>
          </a:prstGeom>
          <a:solidFill>
            <a:schemeClr val="bg1">
              <a:alpha val="60000"/>
            </a:schemeClr>
          </a:solidFill>
        </p:spPr>
        <p:txBody>
          <a:bodyPr wrap="square" rtlCol="0">
            <a:spAutoFit/>
          </a:bodyPr>
          <a:lstStyle/>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Core thickness</a:t>
            </a:r>
            <a:r>
              <a:rPr lang="en-US" sz="2400" dirty="0">
                <a:latin typeface="Segoe UI" panose="020B0502040204020203" pitchFamily="34" charset="0"/>
                <a:cs typeface="Segoe UI" panose="020B0502040204020203" pitchFamily="34" charset="0"/>
              </a:rPr>
              <a:t>: Typically, around 14mm - 15mm to give both pop and control</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Weight</a:t>
            </a:r>
            <a:r>
              <a:rPr lang="en-US" sz="2400" dirty="0">
                <a:latin typeface="Segoe UI" panose="020B0502040204020203" pitchFamily="34" charset="0"/>
                <a:cs typeface="Segoe UI" panose="020B0502040204020203" pitchFamily="34" charset="0"/>
              </a:rPr>
              <a:t>: Favoring midweight paddles, approximately 7.4 oz </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Paddle shape</a:t>
            </a:r>
            <a:r>
              <a:rPr lang="en-US" sz="2400" dirty="0">
                <a:latin typeface="Segoe UI" panose="020B0502040204020203" pitchFamily="34" charset="0"/>
                <a:cs typeface="Segoe UI" panose="020B0502040204020203" pitchFamily="34" charset="0"/>
              </a:rPr>
              <a:t>: There shapes are evolving, but depend on the players needs and strengths</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Paddle face</a:t>
            </a:r>
            <a:r>
              <a:rPr lang="en-US" sz="2400" dirty="0">
                <a:latin typeface="Segoe UI" panose="020B0502040204020203" pitchFamily="34" charset="0"/>
                <a:cs typeface="Segoe UI" panose="020B0502040204020203" pitchFamily="34" charset="0"/>
              </a:rPr>
              <a:t>: Carbon fiber, Fiberglass, and Graphite </a:t>
            </a:r>
          </a:p>
          <a:p>
            <a:pPr marL="285750" indent="-285750">
              <a:spcBef>
                <a:spcPts val="600"/>
              </a:spcBef>
              <a:spcAft>
                <a:spcPts val="600"/>
              </a:spcAft>
              <a:buFont typeface="Arial" panose="020B0604020202020204" pitchFamily="34" charset="0"/>
              <a:buChar char="•"/>
            </a:pPr>
            <a:r>
              <a:rPr lang="en-US" sz="2400" b="1" dirty="0">
                <a:latin typeface="Segoe UI" panose="020B0502040204020203" pitchFamily="34" charset="0"/>
                <a:cs typeface="Segoe UI" panose="020B0502040204020203" pitchFamily="34" charset="0"/>
              </a:rPr>
              <a:t>Handle length</a:t>
            </a:r>
            <a:r>
              <a:rPr lang="en-US" sz="2400" dirty="0">
                <a:latin typeface="Segoe UI" panose="020B0502040204020203" pitchFamily="34" charset="0"/>
                <a:cs typeface="Segoe UI" panose="020B0502040204020203" pitchFamily="34" charset="0"/>
              </a:rPr>
              <a:t>: Varies based on the players experience in other sports</a:t>
            </a:r>
          </a:p>
        </p:txBody>
      </p:sp>
      <p:pic>
        <p:nvPicPr>
          <p:cNvPr id="11" name="Picture 10">
            <a:extLst>
              <a:ext uri="{FF2B5EF4-FFF2-40B4-BE49-F238E27FC236}">
                <a16:creationId xmlns:a16="http://schemas.microsoft.com/office/drawing/2014/main" id="{75450A7A-1CEB-5A2A-0380-5C4BBBBAB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266" y="108155"/>
            <a:ext cx="3385665" cy="6641690"/>
          </a:xfrm>
          <a:prstGeom prst="rect">
            <a:avLst/>
          </a:prstGeom>
        </p:spPr>
      </p:pic>
      <p:sp>
        <p:nvSpPr>
          <p:cNvPr id="5" name="TextBox 4">
            <a:extLst>
              <a:ext uri="{FF2B5EF4-FFF2-40B4-BE49-F238E27FC236}">
                <a16:creationId xmlns:a16="http://schemas.microsoft.com/office/drawing/2014/main" id="{D6BF7522-EB99-B7C3-BBDC-EAEB15EB098B}"/>
              </a:ext>
            </a:extLst>
          </p:cNvPr>
          <p:cNvSpPr txBox="1"/>
          <p:nvPr/>
        </p:nvSpPr>
        <p:spPr>
          <a:xfrm>
            <a:off x="3187700" y="443377"/>
            <a:ext cx="8672605"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Hybrid Paddle Summary</a:t>
            </a:r>
          </a:p>
        </p:txBody>
      </p:sp>
    </p:spTree>
    <p:extLst>
      <p:ext uri="{BB962C8B-B14F-4D97-AF65-F5344CB8AC3E}">
        <p14:creationId xmlns:p14="http://schemas.microsoft.com/office/powerpoint/2010/main" val="2445774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A5F0-D63B-C359-F3B2-CBB7DB6FAE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58D563-803C-C27A-C6E3-0887C96C0D6A}"/>
              </a:ext>
            </a:extLst>
          </p:cNvPr>
          <p:cNvSpPr txBox="1"/>
          <p:nvPr/>
        </p:nvSpPr>
        <p:spPr>
          <a:xfrm>
            <a:off x="515872" y="443377"/>
            <a:ext cx="11344433"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Before Making a Paddle Choice</a:t>
            </a:r>
          </a:p>
        </p:txBody>
      </p:sp>
      <p:sp>
        <p:nvSpPr>
          <p:cNvPr id="3" name="TextBox 2">
            <a:extLst>
              <a:ext uri="{FF2B5EF4-FFF2-40B4-BE49-F238E27FC236}">
                <a16:creationId xmlns:a16="http://schemas.microsoft.com/office/drawing/2014/main" id="{7A657A48-012F-7D9B-8C3F-0EBFD5CF457A}"/>
              </a:ext>
            </a:extLst>
          </p:cNvPr>
          <p:cNvSpPr txBox="1"/>
          <p:nvPr/>
        </p:nvSpPr>
        <p:spPr>
          <a:xfrm>
            <a:off x="515874" y="1607296"/>
            <a:ext cx="11161552" cy="4529317"/>
          </a:xfrm>
          <a:prstGeom prst="rect">
            <a:avLst/>
          </a:prstGeom>
          <a:solidFill>
            <a:schemeClr val="bg1">
              <a:alpha val="60000"/>
            </a:schemeClr>
          </a:solidFill>
        </p:spPr>
        <p:txBody>
          <a:bodyPr wrap="square" rtlCol="0">
            <a:spAutoFit/>
          </a:bodyPr>
          <a:lstStyle/>
          <a:p>
            <a:pPr marL="571500" marR="0" lvl="0" indent="-571500" algn="l" defTabSz="914400" rtl="0" eaLnBrk="1" fontAlgn="auto" latinLnBrk="0" hangingPunct="1">
              <a:lnSpc>
                <a:spcPct val="108000"/>
              </a:lnSpc>
              <a:spcBef>
                <a:spcPts val="1000"/>
              </a:spcBef>
              <a:spcAft>
                <a:spcPts val="600"/>
              </a:spcAft>
              <a:buClrTx/>
              <a:buSzTx/>
              <a:buFont typeface="Arial" panose="020B0604020202020204" pitchFamily="34" charset="0"/>
              <a:buChar char="•"/>
              <a:tabLst/>
              <a:defRPr/>
            </a:pPr>
            <a:r>
              <a:rPr kumimoji="0" lang="en-US" sz="32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Determine the features you </a:t>
            </a:r>
            <a:r>
              <a:rPr kumimoji="0" lang="en-US" sz="3200" b="1" i="0" u="sng"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Need</a:t>
            </a:r>
            <a:r>
              <a:rPr kumimoji="0" lang="en-US" sz="32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 in your next paddle</a:t>
            </a:r>
          </a:p>
          <a:p>
            <a:pPr marL="571500" marR="0" lvl="0" indent="-571500" algn="l" defTabSz="914400" rtl="0" eaLnBrk="1" fontAlgn="auto" latinLnBrk="0" hangingPunct="1">
              <a:lnSpc>
                <a:spcPct val="108000"/>
              </a:lnSpc>
              <a:spcBef>
                <a:spcPts val="1000"/>
              </a:spcBef>
              <a:spcAft>
                <a:spcPts val="600"/>
              </a:spcAft>
              <a:buClrTx/>
              <a:buSzTx/>
              <a:buFont typeface="Arial" panose="020B0604020202020204" pitchFamily="34" charset="0"/>
              <a:buChar char="•"/>
              <a:tabLst/>
              <a:defRPr/>
            </a:pPr>
            <a:r>
              <a:rPr lang="en-US" sz="3200" b="1" dirty="0">
                <a:latin typeface="Segoe UI" panose="020B0502040204020203" pitchFamily="34" charset="0"/>
                <a:cs typeface="Segoe UI" panose="020B0502040204020203" pitchFamily="34" charset="0"/>
              </a:rPr>
              <a:t>Determine the features you would </a:t>
            </a:r>
            <a:r>
              <a:rPr lang="en-US" sz="3200" b="1" u="sng" dirty="0">
                <a:latin typeface="Segoe UI" panose="020B0502040204020203" pitchFamily="34" charset="0"/>
                <a:cs typeface="Segoe UI" panose="020B0502040204020203" pitchFamily="34" charset="0"/>
              </a:rPr>
              <a:t>Like</a:t>
            </a:r>
            <a:r>
              <a:rPr lang="en-US" sz="3200" b="1" dirty="0">
                <a:latin typeface="Segoe UI" panose="020B0502040204020203" pitchFamily="34" charset="0"/>
                <a:cs typeface="Segoe UI" panose="020B0502040204020203" pitchFamily="34" charset="0"/>
              </a:rPr>
              <a:t> to have in your next paddle</a:t>
            </a:r>
          </a:p>
          <a:p>
            <a:pPr marL="571500" marR="0" lvl="0" indent="-571500" algn="l" defTabSz="914400" rtl="0" eaLnBrk="1" fontAlgn="auto" latinLnBrk="0" hangingPunct="1">
              <a:spcBef>
                <a:spcPts val="1000"/>
              </a:spcBef>
              <a:buClrTx/>
              <a:buSzTx/>
              <a:buFont typeface="Arial" panose="020B0604020202020204" pitchFamily="34" charset="0"/>
              <a:buChar char="•"/>
              <a:tabLst/>
              <a:defRPr/>
            </a:pPr>
            <a:r>
              <a:rPr kumimoji="0" lang="en-US" sz="32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Determine how often will you be using the paddle</a:t>
            </a:r>
          </a:p>
          <a:p>
            <a:pPr marL="1028700" lvl="1" indent="-571500">
              <a:lnSpc>
                <a:spcPct val="108000"/>
              </a:lnSpc>
              <a:spcBef>
                <a:spcPts val="1000"/>
              </a:spcBef>
              <a:spcAft>
                <a:spcPts val="600"/>
              </a:spcAft>
              <a:buFont typeface="Arial" panose="020B0604020202020204" pitchFamily="34" charset="0"/>
              <a:buChar char="•"/>
              <a:defRPr/>
            </a:pPr>
            <a:r>
              <a:rPr lang="en-US" sz="2800" dirty="0">
                <a:latin typeface="Segoe UI" panose="020B0502040204020203" pitchFamily="34" charset="0"/>
                <a:cs typeface="Segoe UI" panose="020B0502040204020203" pitchFamily="34" charset="0"/>
              </a:rPr>
              <a:t>Infrequently, Once a week, 2-3 times per week, more</a:t>
            </a:r>
            <a:endParaRPr kumimoji="0" lang="en-US" sz="2800"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a:p>
            <a:pPr marL="571500" marR="0" lvl="0" indent="-571500" algn="l" defTabSz="914400" rtl="0" eaLnBrk="1" fontAlgn="auto" latinLnBrk="0" hangingPunct="1">
              <a:lnSpc>
                <a:spcPct val="108000"/>
              </a:lnSpc>
              <a:spcBef>
                <a:spcPts val="1000"/>
              </a:spcBef>
              <a:spcAft>
                <a:spcPts val="600"/>
              </a:spcAft>
              <a:buClrTx/>
              <a:buSzTx/>
              <a:buFont typeface="Arial" panose="020B0604020202020204" pitchFamily="34" charset="0"/>
              <a:buChar char="•"/>
              <a:tabLst/>
              <a:defRPr/>
            </a:pPr>
            <a:r>
              <a:rPr kumimoji="0" lang="en-US" sz="32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Determine your price point</a:t>
            </a:r>
            <a:r>
              <a:rPr lang="en-US" sz="3200" b="1" dirty="0">
                <a:latin typeface="Segoe UI" panose="020B0502040204020203" pitchFamily="34" charset="0"/>
                <a:cs typeface="Segoe UI" panose="020B0502040204020203" pitchFamily="34" charset="0"/>
              </a:rPr>
              <a:t> for a paddle which would possess those features</a:t>
            </a:r>
            <a:endParaRPr kumimoji="0" lang="en-US" sz="32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00192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3B126-73C3-C837-B1DD-255B794712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7950393-380B-7421-7610-B56DDA42CD4F}"/>
              </a:ext>
            </a:extLst>
          </p:cNvPr>
          <p:cNvSpPr txBox="1"/>
          <p:nvPr/>
        </p:nvSpPr>
        <p:spPr>
          <a:xfrm>
            <a:off x="515872" y="443377"/>
            <a:ext cx="11344433"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Before Making a Paddle Choice</a:t>
            </a:r>
          </a:p>
        </p:txBody>
      </p:sp>
      <p:sp>
        <p:nvSpPr>
          <p:cNvPr id="3" name="TextBox 2">
            <a:extLst>
              <a:ext uri="{FF2B5EF4-FFF2-40B4-BE49-F238E27FC236}">
                <a16:creationId xmlns:a16="http://schemas.microsoft.com/office/drawing/2014/main" id="{58FE0C44-965D-0834-6994-AEAE56400FD9}"/>
              </a:ext>
            </a:extLst>
          </p:cNvPr>
          <p:cNvSpPr txBox="1"/>
          <p:nvPr/>
        </p:nvSpPr>
        <p:spPr>
          <a:xfrm>
            <a:off x="515874" y="1607296"/>
            <a:ext cx="11161552" cy="4579715"/>
          </a:xfrm>
          <a:prstGeom prst="rect">
            <a:avLst/>
          </a:prstGeom>
          <a:solidFill>
            <a:schemeClr val="bg1">
              <a:alpha val="60000"/>
            </a:schemeClr>
          </a:solidFill>
        </p:spPr>
        <p:txBody>
          <a:bodyPr wrap="square" rtlCol="0">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6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Keeping the cost of other sports in mind can make the cost of a pickleball paddle understandable</a:t>
            </a:r>
            <a:br>
              <a:rPr kumimoji="0" lang="en-US" sz="36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br>
              <a:rPr kumimoji="0" lang="en-US" sz="36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br>
              <a:rPr kumimoji="0" lang="en-US" sz="36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br>
              <a:rPr kumimoji="0" lang="en-US" sz="36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br>
              <a:rPr kumimoji="0" lang="en-US" sz="36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br>
              <a:rPr kumimoji="0" lang="en-US" sz="36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br>
              <a:rPr kumimoji="0" lang="en-US" sz="36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endParaRPr kumimoji="0" lang="en-US" sz="3600" b="1" i="0"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p:txBody>
      </p:sp>
      <p:graphicFrame>
        <p:nvGraphicFramePr>
          <p:cNvPr id="4" name="Table 3">
            <a:extLst>
              <a:ext uri="{FF2B5EF4-FFF2-40B4-BE49-F238E27FC236}">
                <a16:creationId xmlns:a16="http://schemas.microsoft.com/office/drawing/2014/main" id="{8099B971-D974-A727-309E-7E14299E6D3C}"/>
              </a:ext>
            </a:extLst>
          </p:cNvPr>
          <p:cNvGraphicFramePr>
            <a:graphicFrameLocks noGrp="1"/>
          </p:cNvGraphicFramePr>
          <p:nvPr>
            <p:extLst>
              <p:ext uri="{D42A27DB-BD31-4B8C-83A1-F6EECF244321}">
                <p14:modId xmlns:p14="http://schemas.microsoft.com/office/powerpoint/2010/main" val="4134669239"/>
              </p:ext>
            </p:extLst>
          </p:nvPr>
        </p:nvGraphicFramePr>
        <p:xfrm>
          <a:off x="1265764" y="3289839"/>
          <a:ext cx="7053901" cy="2790232"/>
        </p:xfrm>
        <a:graphic>
          <a:graphicData uri="http://schemas.openxmlformats.org/drawingml/2006/table">
            <a:tbl>
              <a:tblPr/>
              <a:tblGrid>
                <a:gridCol w="1490914">
                  <a:extLst>
                    <a:ext uri="{9D8B030D-6E8A-4147-A177-3AD203B41FA5}">
                      <a16:colId xmlns:a16="http://schemas.microsoft.com/office/drawing/2014/main" val="599102400"/>
                    </a:ext>
                  </a:extLst>
                </a:gridCol>
                <a:gridCol w="2646382">
                  <a:extLst>
                    <a:ext uri="{9D8B030D-6E8A-4147-A177-3AD203B41FA5}">
                      <a16:colId xmlns:a16="http://schemas.microsoft.com/office/drawing/2014/main" val="3876745789"/>
                    </a:ext>
                  </a:extLst>
                </a:gridCol>
                <a:gridCol w="2916605">
                  <a:extLst>
                    <a:ext uri="{9D8B030D-6E8A-4147-A177-3AD203B41FA5}">
                      <a16:colId xmlns:a16="http://schemas.microsoft.com/office/drawing/2014/main" val="3972910816"/>
                    </a:ext>
                  </a:extLst>
                </a:gridCol>
              </a:tblGrid>
              <a:tr h="468170">
                <a:tc gridSpan="3">
                  <a:txBody>
                    <a:bodyPr/>
                    <a:lstStyle/>
                    <a:p>
                      <a:pPr marL="0" lvl="0" indent="0" algn="ctr">
                        <a:buNone/>
                      </a:pPr>
                      <a:r>
                        <a:rPr lang="en-US" sz="2400" b="0" dirty="0">
                          <a:solidFill>
                            <a:schemeClr val="tx1"/>
                          </a:solidFill>
                          <a:latin typeface="Segoe UI Black" panose="020B0A02040204020203" pitchFamily="34" charset="0"/>
                          <a:ea typeface="Segoe UI Black" panose="020B0A02040204020203" pitchFamily="34" charset="0"/>
                          <a:cs typeface="Segoe UI" panose="020B0502040204020203" pitchFamily="34" charset="0"/>
                        </a:rPr>
                        <a:t>Equipment Cost Comparison By Sport</a:t>
                      </a:r>
                    </a:p>
                  </a:txBody>
                  <a:tcPr marR="0" marT="18288" marB="1828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hMerge="1">
                  <a:txBody>
                    <a:bodyPr/>
                    <a:lstStyle/>
                    <a:p>
                      <a:pPr marL="171450" indent="0">
                        <a:buNone/>
                      </a:pPr>
                      <a:endParaRPr lang="en-US" sz="2000" b="1" dirty="0">
                        <a:solidFill>
                          <a:schemeClr val="bg1"/>
                        </a:solidFill>
                        <a:latin typeface="Segoe UI" panose="020B0502040204020203" pitchFamily="34" charset="0"/>
                        <a:cs typeface="Segoe UI" panose="020B0502040204020203" pitchFamily="34" charset="0"/>
                      </a:endParaRPr>
                    </a:p>
                  </a:txBody>
                  <a:tcPr marR="0" marT="18288" marB="18288" anchor="ctr">
                    <a:lnL>
                      <a:noFill/>
                    </a:lnL>
                    <a:lnR>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hMerge="1">
                  <a:txBody>
                    <a:bodyPr/>
                    <a:lstStyle/>
                    <a:p>
                      <a:pPr marL="171450" indent="0">
                        <a:buNone/>
                      </a:pPr>
                      <a:endParaRPr lang="en-US" sz="2000" b="1" dirty="0">
                        <a:solidFill>
                          <a:schemeClr val="bg1"/>
                        </a:solidFill>
                        <a:latin typeface="Segoe UI" panose="020B0502040204020203" pitchFamily="34" charset="0"/>
                        <a:cs typeface="Segoe UI" panose="020B0502040204020203" pitchFamily="34" charset="0"/>
                      </a:endParaRPr>
                    </a:p>
                  </a:txBody>
                  <a:tcPr marR="0" marT="18288" marB="18288"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803142653"/>
                  </a:ext>
                </a:extLst>
              </a:tr>
              <a:tr h="468170">
                <a:tc>
                  <a:txBody>
                    <a:bodyPr/>
                    <a:lstStyle/>
                    <a:p>
                      <a:pPr marL="171450" lvl="0" indent="0">
                        <a:buNone/>
                      </a:pPr>
                      <a:r>
                        <a:rPr lang="en-US" sz="2000" b="1" dirty="0">
                          <a:solidFill>
                            <a:schemeClr val="bg1"/>
                          </a:solidFill>
                          <a:latin typeface="Segoe UI" panose="020B0502040204020203" pitchFamily="34" charset="0"/>
                          <a:cs typeface="Segoe UI" panose="020B0502040204020203" pitchFamily="34" charset="0"/>
                        </a:rPr>
                        <a:t>Sport</a:t>
                      </a:r>
                    </a:p>
                  </a:txBody>
                  <a:tcPr marR="0" marT="18288" marB="18288"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171450" indent="0" algn="ctr">
                        <a:buNone/>
                      </a:pPr>
                      <a:r>
                        <a:rPr lang="en-US" sz="2000" b="1" dirty="0">
                          <a:solidFill>
                            <a:schemeClr val="bg1"/>
                          </a:solidFill>
                          <a:latin typeface="Segoe UI" panose="020B0502040204020203" pitchFamily="34" charset="0"/>
                          <a:cs typeface="Segoe UI" panose="020B0502040204020203" pitchFamily="34" charset="0"/>
                        </a:rPr>
                        <a:t>Primary Equipment</a:t>
                      </a:r>
                    </a:p>
                  </a:txBody>
                  <a:tcPr marR="0" marT="18288" marB="18288" anchor="ctr">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tc>
                  <a:txBody>
                    <a:bodyPr/>
                    <a:lstStyle/>
                    <a:p>
                      <a:pPr marL="171450" indent="0" algn="ctr">
                        <a:buNone/>
                      </a:pPr>
                      <a:r>
                        <a:rPr lang="en-US" sz="2000" b="1" dirty="0">
                          <a:solidFill>
                            <a:schemeClr val="bg1"/>
                          </a:solidFill>
                          <a:latin typeface="Segoe UI" panose="020B0502040204020203" pitchFamily="34" charset="0"/>
                          <a:cs typeface="Segoe UI" panose="020B0502040204020203" pitchFamily="34" charset="0"/>
                        </a:rPr>
                        <a:t>Typical Cost</a:t>
                      </a:r>
                    </a:p>
                  </a:txBody>
                  <a:tcPr marR="0" marT="18288" marB="18288"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595887064"/>
                  </a:ext>
                </a:extLst>
              </a:tr>
              <a:tr h="463473">
                <a:tc>
                  <a:txBody>
                    <a:bodyPr/>
                    <a:lstStyle/>
                    <a:p>
                      <a:pPr marL="171450" lvl="0" indent="0">
                        <a:buNone/>
                      </a:pPr>
                      <a:r>
                        <a:rPr kumimoji="0" lang="en-US" sz="2000" b="0"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Pickleball</a:t>
                      </a:r>
                      <a:endParaRPr lang="en-US" sz="2000" b="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lgn="ctr">
                        <a:buNone/>
                      </a:pPr>
                      <a:r>
                        <a:rPr lang="en-US" sz="2000" b="0" dirty="0">
                          <a:solidFill>
                            <a:schemeClr val="tx1"/>
                          </a:solidFill>
                          <a:latin typeface="Segoe UI" panose="020B0502040204020203" pitchFamily="34" charset="0"/>
                          <a:cs typeface="Segoe UI" panose="020B0502040204020203" pitchFamily="34" charset="0"/>
                        </a:rPr>
                        <a:t>Paddle</a:t>
                      </a:r>
                    </a:p>
                  </a:txBody>
                  <a:tcPr marR="0" marT="0" marB="0" anchor="ctr">
                    <a:lnL>
                      <a:noFill/>
                    </a:lnL>
                    <a:lnR>
                      <a:noFill/>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lgn="ctr">
                        <a:buNone/>
                      </a:pPr>
                      <a:r>
                        <a:rPr lang="en-US" sz="2000" b="0" dirty="0">
                          <a:solidFill>
                            <a:schemeClr val="tx1"/>
                          </a:solidFill>
                          <a:latin typeface="Segoe UI" panose="020B0502040204020203" pitchFamily="34" charset="0"/>
                          <a:cs typeface="Segoe UI" panose="020B0502040204020203" pitchFamily="34" charset="0"/>
                        </a:rPr>
                        <a:t>$80 to $350</a:t>
                      </a:r>
                    </a:p>
                  </a:txBody>
                  <a:tcPr marR="0" marT="0"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671962555"/>
                  </a:ext>
                </a:extLst>
              </a:tr>
              <a:tr h="463473">
                <a:tc>
                  <a:txBody>
                    <a:bodyPr/>
                    <a:lstStyle/>
                    <a:p>
                      <a:pPr marL="171450" lvl="0" indent="0">
                        <a:buNone/>
                      </a:pPr>
                      <a:r>
                        <a:rPr kumimoji="0" lang="en-US" sz="2000" b="0"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Golf</a:t>
                      </a:r>
                      <a:endParaRPr lang="en-US" sz="2000" b="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lgn="ctr">
                        <a:buNone/>
                      </a:pPr>
                      <a:r>
                        <a:rPr lang="en-US" sz="2000" b="0" dirty="0">
                          <a:solidFill>
                            <a:schemeClr val="tx1"/>
                          </a:solidFill>
                          <a:latin typeface="Segoe UI" panose="020B0502040204020203" pitchFamily="34" charset="0"/>
                          <a:cs typeface="Segoe UI" panose="020B0502040204020203" pitchFamily="34" charset="0"/>
                        </a:rPr>
                        <a:t>Clubs (Driver)</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lgn="ctr">
                        <a:buNone/>
                      </a:pPr>
                      <a:r>
                        <a:rPr lang="en-US" sz="2000" b="0" dirty="0">
                          <a:solidFill>
                            <a:schemeClr val="tx1"/>
                          </a:solidFill>
                          <a:latin typeface="Segoe UI" panose="020B0502040204020203" pitchFamily="34" charset="0"/>
                          <a:cs typeface="Segoe UI" panose="020B0502040204020203" pitchFamily="34" charset="0"/>
                        </a:rPr>
                        <a:t>$100 to $650+</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2573652816"/>
                  </a:ext>
                </a:extLst>
              </a:tr>
              <a:tr h="463473">
                <a:tc>
                  <a:txBody>
                    <a:bodyPr/>
                    <a:lstStyle/>
                    <a:p>
                      <a:pPr marL="171450" lvl="0" indent="0">
                        <a:buNone/>
                      </a:pPr>
                      <a:r>
                        <a:rPr kumimoji="0" lang="en-US" sz="2000" b="0"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Tennis</a:t>
                      </a:r>
                      <a:endParaRPr lang="en-US" sz="2000" b="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lgn="ctr">
                        <a:buNone/>
                      </a:pPr>
                      <a:r>
                        <a:rPr lang="en-US" sz="2000" b="0" dirty="0">
                          <a:solidFill>
                            <a:schemeClr val="tx1"/>
                          </a:solidFill>
                          <a:latin typeface="Segoe UI" panose="020B0502040204020203" pitchFamily="34" charset="0"/>
                          <a:cs typeface="Segoe UI" panose="020B0502040204020203" pitchFamily="34" charset="0"/>
                        </a:rPr>
                        <a:t>Racquet</a:t>
                      </a:r>
                    </a:p>
                  </a:txBody>
                  <a:tcPr marR="0" marT="0" marB="0" anchor="ctr">
                    <a:lnL>
                      <a:noFill/>
                    </a:lnL>
                    <a:lnR>
                      <a:noFill/>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tc>
                  <a:txBody>
                    <a:bodyPr/>
                    <a:lstStyle/>
                    <a:p>
                      <a:pPr marL="171450" indent="0" algn="ctr">
                        <a:buNone/>
                      </a:pPr>
                      <a:r>
                        <a:rPr lang="en-US" sz="2000" b="0" dirty="0">
                          <a:solidFill>
                            <a:schemeClr val="tx1"/>
                          </a:solidFill>
                          <a:latin typeface="Segoe UI" panose="020B0502040204020203" pitchFamily="34" charset="0"/>
                          <a:cs typeface="Segoe UI" panose="020B0502040204020203" pitchFamily="34" charset="0"/>
                        </a:rPr>
                        <a:t>$100 to $350</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781208665"/>
                  </a:ext>
                </a:extLst>
              </a:tr>
              <a:tr h="463473">
                <a:tc>
                  <a:txBody>
                    <a:bodyPr/>
                    <a:lstStyle/>
                    <a:p>
                      <a:pPr marL="171450" lvl="0" indent="0">
                        <a:buNone/>
                      </a:pPr>
                      <a:r>
                        <a:rPr kumimoji="0" lang="en-US" sz="2000" b="0" i="0"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Bowling</a:t>
                      </a:r>
                      <a:endParaRPr lang="en-US" sz="2000" b="0" dirty="0">
                        <a:solidFill>
                          <a:schemeClr val="tx1"/>
                        </a:solidFill>
                        <a:latin typeface="Segoe UI" panose="020B0502040204020203" pitchFamily="34" charset="0"/>
                        <a:cs typeface="Segoe UI" panose="020B0502040204020203" pitchFamily="34" charset="0"/>
                      </a:endParaRPr>
                    </a:p>
                  </a:txBody>
                  <a:tcPr marR="0" marT="0" marB="0" anchor="ctr">
                    <a:lnL w="28575" cap="flat" cmpd="sng" algn="ctr">
                      <a:solidFill>
                        <a:schemeClr val="tx1"/>
                      </a:solidFill>
                      <a:prstDash val="solid"/>
                      <a:round/>
                      <a:headEnd type="none" w="med" len="med"/>
                      <a:tailEnd type="none" w="med" len="med"/>
                    </a:lnL>
                    <a:lnR>
                      <a:noFill/>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171450" indent="0" algn="ctr">
                        <a:buNone/>
                      </a:pPr>
                      <a:r>
                        <a:rPr lang="en-US" sz="2000" b="0" dirty="0">
                          <a:solidFill>
                            <a:schemeClr val="tx1"/>
                          </a:solidFill>
                          <a:latin typeface="Segoe UI" panose="020B0502040204020203" pitchFamily="34" charset="0"/>
                          <a:cs typeface="Segoe UI" panose="020B0502040204020203" pitchFamily="34" charset="0"/>
                        </a:rPr>
                        <a:t>Bowling Ball</a:t>
                      </a:r>
                    </a:p>
                  </a:txBody>
                  <a:tcPr marR="0" marT="0" marB="0" anchor="ctr">
                    <a:lnL>
                      <a:noFill/>
                    </a:lnL>
                    <a:lnR>
                      <a:noFill/>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tc>
                  <a:txBody>
                    <a:bodyPr/>
                    <a:lstStyle/>
                    <a:p>
                      <a:pPr marL="171450" indent="0" algn="ctr">
                        <a:buNone/>
                      </a:pPr>
                      <a:r>
                        <a:rPr lang="en-US" sz="2000" b="0" dirty="0">
                          <a:solidFill>
                            <a:schemeClr val="tx1"/>
                          </a:solidFill>
                          <a:latin typeface="Segoe UI" panose="020B0502040204020203" pitchFamily="34" charset="0"/>
                          <a:cs typeface="Segoe UI" panose="020B0502040204020203" pitchFamily="34" charset="0"/>
                        </a:rPr>
                        <a:t>$100 to $350</a:t>
                      </a:r>
                    </a:p>
                  </a:txBody>
                  <a:tcPr marR="0" marT="0" marB="0" anchor="ctr">
                    <a:lnL>
                      <a:noFill/>
                    </a:lnL>
                    <a:lnR w="28575" cap="flat" cmpd="sng" algn="ctr">
                      <a:solidFill>
                        <a:schemeClr val="tx1"/>
                      </a:solidFill>
                      <a:prstDash val="solid"/>
                      <a:round/>
                      <a:headEnd type="none" w="med" len="med"/>
                      <a:tailEnd type="none" w="med" len="med"/>
                    </a:lnR>
                    <a:lnT w="12700" cap="flat" cmpd="sng" algn="ctr">
                      <a:solidFill>
                        <a:srgbClr val="C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1390744616"/>
                  </a:ext>
                </a:extLst>
              </a:tr>
            </a:tbl>
          </a:graphicData>
        </a:graphic>
      </p:graphicFrame>
      <p:pic>
        <p:nvPicPr>
          <p:cNvPr id="1026" name="Picture 2">
            <a:extLst>
              <a:ext uri="{FF2B5EF4-FFF2-40B4-BE49-F238E27FC236}">
                <a16:creationId xmlns:a16="http://schemas.microsoft.com/office/drawing/2014/main" id="{BF133E51-D2E5-2D7F-1240-421E30277A5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02918" y="2511910"/>
            <a:ext cx="2812886" cy="434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6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0415EC-4BCA-2EEB-75DB-650861A4F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9387" y="0"/>
            <a:ext cx="5302613" cy="6858000"/>
          </a:xfrm>
          <a:prstGeom prst="rect">
            <a:avLst/>
          </a:prstGeom>
        </p:spPr>
      </p:pic>
      <p:sp>
        <p:nvSpPr>
          <p:cNvPr id="2" name="TextBox 1">
            <a:extLst>
              <a:ext uri="{FF2B5EF4-FFF2-40B4-BE49-F238E27FC236}">
                <a16:creationId xmlns:a16="http://schemas.microsoft.com/office/drawing/2014/main" id="{51AA9B9D-42D3-7B52-0A97-5FDA816FDC46}"/>
              </a:ext>
            </a:extLst>
          </p:cNvPr>
          <p:cNvSpPr txBox="1"/>
          <p:nvPr/>
        </p:nvSpPr>
        <p:spPr>
          <a:xfrm>
            <a:off x="380448" y="519577"/>
            <a:ext cx="8977957" cy="4431983"/>
          </a:xfrm>
          <a:prstGeom prst="rect">
            <a:avLst/>
          </a:prstGeom>
          <a:noFill/>
          <a:effectLst>
            <a:glow rad="127000">
              <a:srgbClr val="0070C0"/>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Above ALL Else</a:t>
            </a:r>
          </a:p>
          <a:p>
            <a:endParaRPr lang="en-US" sz="2400" dirty="0">
              <a:ln w="12700">
                <a:solidFill>
                  <a:schemeClr val="tx1"/>
                </a:solidFill>
              </a:ln>
              <a:solidFill>
                <a:schemeClr val="bg1"/>
              </a:solidFill>
              <a:effectLst>
                <a:glow rad="152400">
                  <a:schemeClr val="tx1"/>
                </a:glow>
              </a:effectLst>
              <a:latin typeface="Segoe UI Black" panose="020B0A02040204020203" pitchFamily="34" charset="0"/>
              <a:ea typeface="Segoe UI Black" panose="020B0A02040204020203" pitchFamily="34" charset="0"/>
            </a:endParaRPr>
          </a:p>
          <a:p>
            <a:endParaRPr lang="en-US" sz="2400" dirty="0">
              <a:ln w="12700">
                <a:solidFill>
                  <a:schemeClr val="tx1"/>
                </a:solidFill>
              </a:ln>
              <a:solidFill>
                <a:schemeClr val="bg1"/>
              </a:solidFill>
              <a:effectLst>
                <a:glow rad="152400">
                  <a:schemeClr val="tx1"/>
                </a:glow>
              </a:effectLst>
              <a:latin typeface="Segoe UI Black" panose="020B0A02040204020203" pitchFamily="34" charset="0"/>
              <a:ea typeface="Segoe UI Black" panose="020B0A02040204020203" pitchFamily="34" charset="0"/>
            </a:endParaRPr>
          </a:p>
          <a:p>
            <a:r>
              <a:rPr lang="en-US" sz="60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Do </a:t>
            </a:r>
            <a:r>
              <a:rPr lang="en-US" sz="6000" u="sng"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NOT</a:t>
            </a:r>
            <a:r>
              <a:rPr lang="en-US" sz="60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 purchase </a:t>
            </a:r>
            <a:r>
              <a:rPr lang="en-US" sz="6000" u="sng"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ANY</a:t>
            </a:r>
            <a:r>
              <a:rPr lang="en-US" sz="60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 paddle without having tried it first!</a:t>
            </a:r>
          </a:p>
        </p:txBody>
      </p:sp>
    </p:spTree>
    <p:extLst>
      <p:ext uri="{BB962C8B-B14F-4D97-AF65-F5344CB8AC3E}">
        <p14:creationId xmlns:p14="http://schemas.microsoft.com/office/powerpoint/2010/main" val="1355318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1BC8AE1-008A-9820-1A49-9F51358BC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872" y="0"/>
            <a:ext cx="5142128" cy="6858000"/>
          </a:xfrm>
          <a:prstGeom prst="rect">
            <a:avLst/>
          </a:prstGeom>
        </p:spPr>
      </p:pic>
      <p:sp>
        <p:nvSpPr>
          <p:cNvPr id="21" name="TextBox 20">
            <a:extLst>
              <a:ext uri="{FF2B5EF4-FFF2-40B4-BE49-F238E27FC236}">
                <a16:creationId xmlns:a16="http://schemas.microsoft.com/office/drawing/2014/main" id="{2B6EC2F7-0014-D6D2-CE40-DB2416410105}"/>
              </a:ext>
            </a:extLst>
          </p:cNvPr>
          <p:cNvSpPr txBox="1"/>
          <p:nvPr/>
        </p:nvSpPr>
        <p:spPr>
          <a:xfrm>
            <a:off x="305209" y="735386"/>
            <a:ext cx="7408566" cy="923330"/>
          </a:xfrm>
          <a:prstGeom prst="rect">
            <a:avLst/>
          </a:prstGeom>
          <a:noFill/>
        </p:spPr>
        <p:txBody>
          <a:bodyPr wrap="square" rtlCol="0">
            <a:spAutoFit/>
          </a:bodyPr>
          <a:lstStyle/>
          <a:p>
            <a:r>
              <a:rPr lang="en-US" sz="5400" dirty="0">
                <a:ln w="25400">
                  <a:solidFill>
                    <a:schemeClr val="tx1"/>
                  </a:solidFill>
                </a:ln>
                <a:solidFill>
                  <a:schemeClr val="bg1"/>
                </a:solidFill>
                <a:effectLst>
                  <a:glow rad="139700">
                    <a:srgbClr val="C00000">
                      <a:alpha val="40000"/>
                    </a:srgbClr>
                  </a:glow>
                  <a:outerShdw blurRad="50800" dist="38100" dir="2700000" algn="tl" rotWithShape="0">
                    <a:prstClr val="black">
                      <a:alpha val="40000"/>
                    </a:prstClr>
                  </a:outerShdw>
                </a:effectLst>
                <a:latin typeface="Segoe UI Black" panose="020B0A02040204020203" pitchFamily="34" charset="0"/>
                <a:ea typeface="Segoe UI Black" panose="020B0A02040204020203" pitchFamily="34" charset="0"/>
              </a:rPr>
              <a:t>Investment Planning</a:t>
            </a:r>
          </a:p>
        </p:txBody>
      </p:sp>
      <p:sp>
        <p:nvSpPr>
          <p:cNvPr id="22" name="TextBox 21">
            <a:extLst>
              <a:ext uri="{FF2B5EF4-FFF2-40B4-BE49-F238E27FC236}">
                <a16:creationId xmlns:a16="http://schemas.microsoft.com/office/drawing/2014/main" id="{DBBA37B6-2443-F2D1-8053-A2C7FFE50C76}"/>
              </a:ext>
            </a:extLst>
          </p:cNvPr>
          <p:cNvSpPr txBox="1"/>
          <p:nvPr/>
        </p:nvSpPr>
        <p:spPr>
          <a:xfrm>
            <a:off x="676656" y="2205575"/>
            <a:ext cx="6080760" cy="584775"/>
          </a:xfrm>
          <a:prstGeom prst="rect">
            <a:avLst/>
          </a:prstGeom>
          <a:noFill/>
        </p:spPr>
        <p:txBody>
          <a:bodyPr wrap="square" rtlCol="0">
            <a:spAutoFit/>
          </a:bodyPr>
          <a:lstStyle/>
          <a:p>
            <a:r>
              <a:rPr lang="en-US" sz="3200" b="1" dirty="0">
                <a:solidFill>
                  <a:srgbClr val="C00000"/>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Pickleball Clinic II</a:t>
            </a:r>
          </a:p>
        </p:txBody>
      </p:sp>
      <p:sp>
        <p:nvSpPr>
          <p:cNvPr id="23" name="TextBox 22">
            <a:extLst>
              <a:ext uri="{FF2B5EF4-FFF2-40B4-BE49-F238E27FC236}">
                <a16:creationId xmlns:a16="http://schemas.microsoft.com/office/drawing/2014/main" id="{D9D04019-01AB-9B1A-154A-6B0A4ED85C01}"/>
              </a:ext>
            </a:extLst>
          </p:cNvPr>
          <p:cNvSpPr txBox="1"/>
          <p:nvPr/>
        </p:nvSpPr>
        <p:spPr>
          <a:xfrm>
            <a:off x="676656" y="4718821"/>
            <a:ext cx="6080760"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A Selkirk-based Clinic, applicable to most pickleball paddle brands</a:t>
            </a:r>
          </a:p>
        </p:txBody>
      </p:sp>
      <p:sp>
        <p:nvSpPr>
          <p:cNvPr id="24" name="TextBox 23">
            <a:extLst>
              <a:ext uri="{FF2B5EF4-FFF2-40B4-BE49-F238E27FC236}">
                <a16:creationId xmlns:a16="http://schemas.microsoft.com/office/drawing/2014/main" id="{5F58B0C8-A72B-DF4A-6B2C-7A72238D787E}"/>
              </a:ext>
            </a:extLst>
          </p:cNvPr>
          <p:cNvSpPr txBox="1"/>
          <p:nvPr/>
        </p:nvSpPr>
        <p:spPr>
          <a:xfrm>
            <a:off x="676656" y="5830105"/>
            <a:ext cx="6373216" cy="646331"/>
          </a:xfrm>
          <a:prstGeom prst="rect">
            <a:avLst/>
          </a:prstGeom>
          <a:noFill/>
        </p:spPr>
        <p:txBody>
          <a:bodyPr wrap="square" rtlCol="0">
            <a:spAutoFit/>
          </a:bodyPr>
          <a:lstStyle/>
          <a:p>
            <a:r>
              <a:rPr lang="en-US" i="1" dirty="0">
                <a:solidFill>
                  <a:srgbClr val="C00000"/>
                </a:solidFill>
                <a:latin typeface="Segoe UI" panose="020B0502040204020203" pitchFamily="34" charset="0"/>
                <a:cs typeface="Segoe UI" panose="020B0502040204020203" pitchFamily="34" charset="0"/>
              </a:rPr>
              <a:t>This clinic is partially based on Selkirk-produced paddle information, but is in no way endorsed by Selkirk Sports.</a:t>
            </a:r>
          </a:p>
        </p:txBody>
      </p:sp>
      <p:sp>
        <p:nvSpPr>
          <p:cNvPr id="2" name="TextBox 1">
            <a:extLst>
              <a:ext uri="{FF2B5EF4-FFF2-40B4-BE49-F238E27FC236}">
                <a16:creationId xmlns:a16="http://schemas.microsoft.com/office/drawing/2014/main" id="{0C2D942E-EDCB-A95F-47AB-989BF8C1842F}"/>
              </a:ext>
            </a:extLst>
          </p:cNvPr>
          <p:cNvSpPr txBox="1"/>
          <p:nvPr/>
        </p:nvSpPr>
        <p:spPr>
          <a:xfrm>
            <a:off x="1898374" y="3315149"/>
            <a:ext cx="4859042" cy="800219"/>
          </a:xfrm>
          <a:prstGeom prst="rect">
            <a:avLst/>
          </a:prstGeom>
          <a:noFill/>
          <a:effectLst>
            <a:outerShdw blurRad="50800" dist="38100" dir="2700000" algn="tl" rotWithShape="0">
              <a:prstClr val="black">
                <a:alpha val="40000"/>
              </a:prstClr>
            </a:outerShdw>
          </a:effectLst>
        </p:spPr>
        <p:txBody>
          <a:bodyPr wrap="square" rtlCol="0">
            <a:spAutoFit/>
          </a:bodyPr>
          <a:lstStyle/>
          <a:p>
            <a:pPr marL="1662113" indent="-1662113">
              <a:tabLst>
                <a:tab pos="1662113" algn="l"/>
              </a:tabLst>
            </a:pPr>
            <a:r>
              <a:rPr lang="en-US" sz="2000" i="1" dirty="0">
                <a:latin typeface="Segoe UI Semibold" panose="020B0702040204020203" pitchFamily="34" charset="0"/>
                <a:cs typeface="Segoe UI Semibold" panose="020B0702040204020203" pitchFamily="34" charset="0"/>
              </a:rPr>
              <a:t>Conducted by: 	</a:t>
            </a:r>
            <a:r>
              <a:rPr lang="en-US" sz="2800" b="1" i="1" dirty="0">
                <a:latin typeface="Segoe UI Semibold" panose="020B0702040204020203" pitchFamily="34" charset="0"/>
                <a:cs typeface="Segoe UI Semibold" panose="020B0702040204020203" pitchFamily="34" charset="0"/>
              </a:rPr>
              <a:t>Scott Milewski</a:t>
            </a:r>
            <a:br>
              <a:rPr lang="en-US" sz="2000" b="1" i="1" dirty="0">
                <a:latin typeface="Segoe UI Semibold" panose="020B0702040204020203" pitchFamily="34" charset="0"/>
                <a:cs typeface="Segoe UI Semibold" panose="020B0702040204020203" pitchFamily="34" charset="0"/>
              </a:rPr>
            </a:br>
            <a:r>
              <a:rPr lang="en-US" b="1" i="1" dirty="0">
                <a:latin typeface="Segoe UI Semibold" panose="020B0702040204020203" pitchFamily="34" charset="0"/>
                <a:cs typeface="Segoe UI Semibold" panose="020B0702040204020203" pitchFamily="34" charset="0"/>
              </a:rPr>
              <a:t>Selkirk Advocate</a:t>
            </a:r>
            <a:endParaRPr lang="en-US" sz="2000" b="1" i="1" dirty="0">
              <a:latin typeface="Segoe UI Semibold" panose="020B0702040204020203"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1DC646E2-D2AA-2C96-98CA-48EEF12A8AEB}"/>
              </a:ext>
            </a:extLst>
          </p:cNvPr>
          <p:cNvSpPr txBox="1"/>
          <p:nvPr/>
        </p:nvSpPr>
        <p:spPr>
          <a:xfrm>
            <a:off x="372149" y="1544522"/>
            <a:ext cx="6677723" cy="677108"/>
          </a:xfrm>
          <a:prstGeom prst="rect">
            <a:avLst/>
          </a:prstGeom>
          <a:noFill/>
        </p:spPr>
        <p:txBody>
          <a:bodyPr wrap="square" rtlCol="0">
            <a:spAutoFit/>
          </a:bodyPr>
          <a:lstStyle/>
          <a:p>
            <a:r>
              <a:rPr lang="en-US" sz="3800" b="1" dirty="0">
                <a:latin typeface="Segoe UI" panose="020B0502040204020203" pitchFamily="34" charset="0"/>
                <a:cs typeface="Segoe UI" panose="020B0502040204020203" pitchFamily="34" charset="0"/>
              </a:rPr>
              <a:t>Choosing Your Next Paddle </a:t>
            </a:r>
            <a:endParaRPr lang="en-US" sz="3800" b="1" dirty="0">
              <a:ln w="25400">
                <a:solidFill>
                  <a:schemeClr val="tx1"/>
                </a:solidFill>
              </a:ln>
              <a:solidFill>
                <a:schemeClr val="bg1"/>
              </a:solidFill>
              <a:effectLst>
                <a:glow rad="139700">
                  <a:srgbClr val="C00000">
                    <a:alpha val="40000"/>
                  </a:srgbClr>
                </a:glow>
                <a:outerShdw blurRad="50800" dist="38100" dir="2700000" algn="tl" rotWithShape="0">
                  <a:prstClr val="black">
                    <a:alpha val="40000"/>
                  </a:prstClr>
                </a:outerShdw>
              </a:effectLst>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1109422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A3419-FA2E-8E7F-79F5-527F9A4DF4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FC7C3F-F0B3-927A-A89C-D14F320DF0B9}"/>
              </a:ext>
            </a:extLst>
          </p:cNvPr>
          <p:cNvSpPr txBox="1"/>
          <p:nvPr/>
        </p:nvSpPr>
        <p:spPr>
          <a:xfrm>
            <a:off x="515872" y="443377"/>
            <a:ext cx="11589989" cy="830997"/>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48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After Buying, Register the Warranty! </a:t>
            </a:r>
          </a:p>
        </p:txBody>
      </p:sp>
      <p:sp>
        <p:nvSpPr>
          <p:cNvPr id="3" name="TextBox 2">
            <a:extLst>
              <a:ext uri="{FF2B5EF4-FFF2-40B4-BE49-F238E27FC236}">
                <a16:creationId xmlns:a16="http://schemas.microsoft.com/office/drawing/2014/main" id="{3C5E57BC-C7BD-DD68-1594-09280D4CC19F}"/>
              </a:ext>
            </a:extLst>
          </p:cNvPr>
          <p:cNvSpPr txBox="1"/>
          <p:nvPr/>
        </p:nvSpPr>
        <p:spPr>
          <a:xfrm>
            <a:off x="515874" y="1607296"/>
            <a:ext cx="11161552" cy="590931"/>
          </a:xfrm>
          <a:prstGeom prst="rect">
            <a:avLst/>
          </a:prstGeom>
          <a:solidFill>
            <a:schemeClr val="bg1">
              <a:alpha val="60000"/>
            </a:schemeClr>
          </a:solidFill>
        </p:spPr>
        <p:txBody>
          <a:bodyPr wrap="square" rtlCol="0">
            <a:spAutoFit/>
          </a:bodyPr>
          <a:lstStyle/>
          <a:p>
            <a:pPr lvl="0">
              <a:lnSpc>
                <a:spcPct val="90000"/>
              </a:lnSpc>
              <a:spcBef>
                <a:spcPts val="1000"/>
              </a:spcBef>
              <a:defRPr/>
            </a:pPr>
            <a:r>
              <a:rPr lang="en-US" sz="3600" b="1" dirty="0">
                <a:solidFill>
                  <a:srgbClr val="0070C0"/>
                </a:solidFill>
                <a:latin typeface="Segoe UI" panose="020B0502040204020203" pitchFamily="34" charset="0"/>
                <a:cs typeface="Segoe UI" panose="020B0502040204020203" pitchFamily="34" charset="0"/>
              </a:rPr>
              <a:t>https://www.selkirk.com/pages/warranty</a:t>
            </a:r>
            <a:endParaRPr kumimoji="0" lang="en-US" sz="2800" i="0" strike="noStrike" kern="1200" cap="none" spc="0" normalizeH="0" baseline="0" noProof="0" dirty="0">
              <a:ln>
                <a:noFill/>
              </a:ln>
              <a:solidFill>
                <a:srgbClr val="0070C0"/>
              </a:solidFill>
              <a:effectLst/>
              <a:uLnTx/>
              <a:uFillTx/>
              <a:latin typeface="Segoe UI" panose="020B0502040204020203" pitchFamily="34" charset="0"/>
              <a:ea typeface="+mn-ea"/>
              <a:cs typeface="Segoe UI" panose="020B0502040204020203" pitchFamily="34" charset="0"/>
            </a:endParaRPr>
          </a:p>
        </p:txBody>
      </p:sp>
      <p:pic>
        <p:nvPicPr>
          <p:cNvPr id="22" name="Picture 21">
            <a:extLst>
              <a:ext uri="{FF2B5EF4-FFF2-40B4-BE49-F238E27FC236}">
                <a16:creationId xmlns:a16="http://schemas.microsoft.com/office/drawing/2014/main" id="{CDCBCB4B-D400-26ED-AB48-88F018837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74" y="2438816"/>
            <a:ext cx="2068517" cy="4137033"/>
          </a:xfrm>
          <a:prstGeom prst="rect">
            <a:avLst/>
          </a:prstGeom>
        </p:spPr>
      </p:pic>
      <p:pic>
        <p:nvPicPr>
          <p:cNvPr id="12" name="Picture 11">
            <a:extLst>
              <a:ext uri="{FF2B5EF4-FFF2-40B4-BE49-F238E27FC236}">
                <a16:creationId xmlns:a16="http://schemas.microsoft.com/office/drawing/2014/main" id="{D2A2FA84-63ED-6FD2-B8B8-3540C5DA4A1B}"/>
              </a:ext>
            </a:extLst>
          </p:cNvPr>
          <p:cNvPicPr>
            <a:picLocks noChangeAspect="1"/>
          </p:cNvPicPr>
          <p:nvPr/>
        </p:nvPicPr>
        <p:blipFill>
          <a:blip r:embed="rId4">
            <a:extLst>
              <a:ext uri="{28A0092B-C50C-407E-A947-70E740481C1C}">
                <a14:useLocalDpi xmlns:a14="http://schemas.microsoft.com/office/drawing/2010/main" val="0"/>
              </a:ext>
            </a:extLst>
          </a:blip>
          <a:srcRect l="22348" t="7964" r="23142" b="8326"/>
          <a:stretch>
            <a:fillRect/>
          </a:stretch>
        </p:blipFill>
        <p:spPr>
          <a:xfrm>
            <a:off x="3559277" y="2418735"/>
            <a:ext cx="2153468" cy="4133805"/>
          </a:xfrm>
          <a:prstGeom prst="rect">
            <a:avLst/>
          </a:prstGeom>
        </p:spPr>
      </p:pic>
      <p:pic>
        <p:nvPicPr>
          <p:cNvPr id="24" name="Picture 23">
            <a:extLst>
              <a:ext uri="{FF2B5EF4-FFF2-40B4-BE49-F238E27FC236}">
                <a16:creationId xmlns:a16="http://schemas.microsoft.com/office/drawing/2014/main" id="{994D6463-4E44-9FE7-54CF-79155C8F9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5207" y="2466376"/>
            <a:ext cx="1778586" cy="3948247"/>
          </a:xfrm>
          <a:prstGeom prst="rect">
            <a:avLst/>
          </a:prstGeom>
        </p:spPr>
      </p:pic>
      <p:pic>
        <p:nvPicPr>
          <p:cNvPr id="28" name="Picture 27">
            <a:extLst>
              <a:ext uri="{FF2B5EF4-FFF2-40B4-BE49-F238E27FC236}">
                <a16:creationId xmlns:a16="http://schemas.microsoft.com/office/drawing/2014/main" id="{5D153D3B-CAF1-FE71-CE68-11FBCFF44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9256" y="2394814"/>
            <a:ext cx="1977983" cy="4157726"/>
          </a:xfrm>
          <a:prstGeom prst="rect">
            <a:avLst/>
          </a:prstGeom>
        </p:spPr>
      </p:pic>
      <p:sp>
        <p:nvSpPr>
          <p:cNvPr id="5" name="Rectangle: Rounded Corners 4">
            <a:extLst>
              <a:ext uri="{FF2B5EF4-FFF2-40B4-BE49-F238E27FC236}">
                <a16:creationId xmlns:a16="http://schemas.microsoft.com/office/drawing/2014/main" id="{F41278C7-FC72-D411-8390-48F73436A9F0}"/>
              </a:ext>
            </a:extLst>
          </p:cNvPr>
          <p:cNvSpPr/>
          <p:nvPr/>
        </p:nvSpPr>
        <p:spPr>
          <a:xfrm>
            <a:off x="515873" y="2418735"/>
            <a:ext cx="2560320" cy="4109884"/>
          </a:xfrm>
          <a:prstGeom prst="roundRect">
            <a:avLst/>
          </a:prstGeom>
          <a:solidFill>
            <a:schemeClr val="bg1">
              <a:alpha val="90000"/>
            </a:schemeClr>
          </a:solidFill>
          <a:ln w="25400">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457200" rtlCol="0" anchor="t" anchorCtr="0"/>
          <a:lstStyle/>
          <a:p>
            <a:pPr algn="ctr"/>
            <a:r>
              <a:rPr lang="en-US" b="1" dirty="0">
                <a:solidFill>
                  <a:schemeClr val="bg1"/>
                </a:solidFill>
                <a:effectLst>
                  <a:glow rad="127000">
                    <a:srgbClr val="C00000"/>
                  </a:glow>
                </a:effectLst>
                <a:latin typeface="Segoe UI Black" panose="020B0A02040204020203" pitchFamily="34" charset="0"/>
                <a:ea typeface="Segoe UI Black" panose="020B0A02040204020203" pitchFamily="34" charset="0"/>
                <a:cs typeface="Segoe UI" panose="020B0502040204020203" pitchFamily="34" charset="0"/>
              </a:rPr>
              <a:t>Selkirk Sport Pickleball Paddles</a:t>
            </a:r>
          </a:p>
          <a:p>
            <a:pPr algn="ctr"/>
            <a:endParaRPr lang="en-US" dirty="0">
              <a:solidFill>
                <a:schemeClr val="bg1"/>
              </a:solidFill>
              <a:latin typeface="Segoe UI" panose="020B0502040204020203" pitchFamily="34" charset="0"/>
              <a:cs typeface="Segoe UI" panose="020B0502040204020203" pitchFamily="34" charset="0"/>
            </a:endParaRPr>
          </a:p>
          <a:p>
            <a:pPr algn="ctr"/>
            <a:r>
              <a:rPr lang="en-US" b="1" dirty="0">
                <a:ln w="12700">
                  <a:solidFill>
                    <a:schemeClr val="bg1"/>
                  </a:solidFill>
                </a:ln>
                <a:solidFill>
                  <a:srgbClr val="C00000"/>
                </a:solidFill>
                <a:effectLst>
                  <a:glow rad="139700">
                    <a:schemeClr val="accent5">
                      <a:satMod val="175000"/>
                      <a:alpha val="40000"/>
                    </a:schemeClr>
                  </a:glow>
                </a:effectLst>
                <a:latin typeface="Segoe UI Black" panose="020B0A02040204020203" pitchFamily="34" charset="0"/>
                <a:ea typeface="Segoe UI Black" panose="020B0A02040204020203" pitchFamily="34" charset="0"/>
                <a:cs typeface="Segoe UI" panose="020B0502040204020203" pitchFamily="34" charset="0"/>
              </a:rPr>
              <a:t>Limited Lifetime Warranty</a:t>
            </a:r>
          </a:p>
          <a:p>
            <a:pPr algn="ctr"/>
            <a:endParaRPr lang="en-US" dirty="0">
              <a:solidFill>
                <a:schemeClr val="bg1"/>
              </a:solidFill>
              <a:latin typeface="Segoe UI" panose="020B0502040204020203" pitchFamily="34" charset="0"/>
              <a:cs typeface="Segoe UI" panose="020B0502040204020203" pitchFamily="34" charset="0"/>
            </a:endParaRPr>
          </a:p>
          <a:p>
            <a:pPr algn="ctr"/>
            <a:r>
              <a:rPr lang="en-US" sz="1600" dirty="0">
                <a:solidFill>
                  <a:schemeClr val="tx1"/>
                </a:solidFill>
                <a:latin typeface="Segoe UI" panose="020B0502040204020203" pitchFamily="34" charset="0"/>
                <a:cs typeface="Segoe UI" panose="020B0502040204020203" pitchFamily="34" charset="0"/>
              </a:rPr>
              <a:t>Selkirk Sport pickleball paddles are guaranteed against workmanship and manufacturer defects for the lifetime of the paddle after warranty activation.</a:t>
            </a:r>
          </a:p>
        </p:txBody>
      </p:sp>
      <p:sp>
        <p:nvSpPr>
          <p:cNvPr id="6" name="Rectangle: Rounded Corners 5">
            <a:extLst>
              <a:ext uri="{FF2B5EF4-FFF2-40B4-BE49-F238E27FC236}">
                <a16:creationId xmlns:a16="http://schemas.microsoft.com/office/drawing/2014/main" id="{7868B75B-C50E-FE85-838A-C80A80F9C4EE}"/>
              </a:ext>
            </a:extLst>
          </p:cNvPr>
          <p:cNvSpPr/>
          <p:nvPr/>
        </p:nvSpPr>
        <p:spPr>
          <a:xfrm>
            <a:off x="3352478" y="2411251"/>
            <a:ext cx="2560320" cy="4109884"/>
          </a:xfrm>
          <a:prstGeom prst="roundRect">
            <a:avLst/>
          </a:prstGeom>
          <a:solidFill>
            <a:schemeClr val="bg1">
              <a:alpha val="90000"/>
            </a:schemeClr>
          </a:solidFill>
          <a:ln w="25400">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457200" rtlCol="0" anchor="t" anchorCtr="0"/>
          <a:lstStyle/>
          <a:p>
            <a:pPr algn="ctr"/>
            <a:r>
              <a:rPr lang="en-US" b="1" dirty="0">
                <a:solidFill>
                  <a:schemeClr val="bg1"/>
                </a:solidFill>
                <a:effectLst>
                  <a:glow rad="127000">
                    <a:srgbClr val="C00000"/>
                  </a:glow>
                </a:effectLst>
                <a:latin typeface="Segoe UI Black" panose="020B0A02040204020203" pitchFamily="34" charset="0"/>
                <a:ea typeface="Segoe UI Black" panose="020B0A02040204020203" pitchFamily="34" charset="0"/>
                <a:cs typeface="Segoe UI" panose="020B0502040204020203" pitchFamily="34" charset="0"/>
              </a:rPr>
              <a:t>SLK by Selkirk Pickleball Paddles</a:t>
            </a:r>
          </a:p>
          <a:p>
            <a:pPr algn="ct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lgn="ctr"/>
            <a:r>
              <a:rPr lang="en-US" b="1" dirty="0">
                <a:ln w="12700">
                  <a:solidFill>
                    <a:schemeClr val="bg1"/>
                  </a:solidFill>
                </a:ln>
                <a:solidFill>
                  <a:srgbClr val="C00000"/>
                </a:solidFill>
                <a:effectLst>
                  <a:glow rad="139700">
                    <a:schemeClr val="accent5">
                      <a:satMod val="175000"/>
                      <a:alpha val="40000"/>
                    </a:schemeClr>
                  </a:glow>
                </a:effectLst>
                <a:latin typeface="Segoe UI Black" panose="020B0A02040204020203" pitchFamily="34" charset="0"/>
                <a:ea typeface="Segoe UI Black" panose="020B0A02040204020203" pitchFamily="34" charset="0"/>
                <a:cs typeface="Segoe UI" panose="020B0502040204020203" pitchFamily="34" charset="0"/>
              </a:rPr>
              <a:t>One-Year Limited Warranty</a:t>
            </a:r>
          </a:p>
          <a:p>
            <a:pPr algn="ct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lgn="ctr"/>
            <a:r>
              <a:rPr lang="en-US" sz="1600" dirty="0">
                <a:solidFill>
                  <a:schemeClr val="tx1"/>
                </a:solidFill>
                <a:latin typeface="Segoe UI" panose="020B0502040204020203" pitchFamily="34" charset="0"/>
                <a:ea typeface="Segoe UI Black" panose="020B0A02040204020203" pitchFamily="34" charset="0"/>
                <a:cs typeface="Segoe UI" panose="020B0502040204020203" pitchFamily="34" charset="0"/>
              </a:rPr>
              <a:t>SLK pickleball paddles are guaranteed against workmanship and manufacturing defects for a period of one year from the original date of purchase.</a:t>
            </a:r>
          </a:p>
        </p:txBody>
      </p:sp>
      <p:sp>
        <p:nvSpPr>
          <p:cNvPr id="7" name="Rectangle: Rounded Corners 6">
            <a:extLst>
              <a:ext uri="{FF2B5EF4-FFF2-40B4-BE49-F238E27FC236}">
                <a16:creationId xmlns:a16="http://schemas.microsoft.com/office/drawing/2014/main" id="{2C87D8DB-394A-488D-A3ED-B406FA188F61}"/>
              </a:ext>
            </a:extLst>
          </p:cNvPr>
          <p:cNvSpPr/>
          <p:nvPr/>
        </p:nvSpPr>
        <p:spPr>
          <a:xfrm>
            <a:off x="6188088" y="2411251"/>
            <a:ext cx="2560320" cy="4109884"/>
          </a:xfrm>
          <a:prstGeom prst="roundRect">
            <a:avLst/>
          </a:prstGeom>
          <a:solidFill>
            <a:schemeClr val="bg1">
              <a:alpha val="90000"/>
            </a:schemeClr>
          </a:solidFill>
          <a:ln w="25400">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457200" rtlCol="0" anchor="t" anchorCtr="0"/>
          <a:lstStyle/>
          <a:p>
            <a:pPr algn="ctr"/>
            <a:r>
              <a:rPr lang="en-US" b="1" dirty="0">
                <a:solidFill>
                  <a:schemeClr val="bg1"/>
                </a:solidFill>
                <a:effectLst>
                  <a:glow rad="127000">
                    <a:srgbClr val="C00000"/>
                  </a:glow>
                </a:effectLst>
                <a:latin typeface="Segoe UI Black" panose="020B0A02040204020203" pitchFamily="34" charset="0"/>
                <a:ea typeface="Segoe UI Black" panose="020B0A02040204020203" pitchFamily="34" charset="0"/>
                <a:cs typeface="Segoe UI" panose="020B0502040204020203" pitchFamily="34" charset="0"/>
              </a:rPr>
              <a:t>LABS Pickleball Paddles</a:t>
            </a:r>
          </a:p>
          <a:p>
            <a:pPr algn="ct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lgn="ctr"/>
            <a:r>
              <a:rPr lang="en-US" b="1" dirty="0">
                <a:ln w="12700">
                  <a:solidFill>
                    <a:schemeClr val="bg1"/>
                  </a:solidFill>
                </a:ln>
                <a:solidFill>
                  <a:srgbClr val="C00000"/>
                </a:solidFill>
                <a:effectLst>
                  <a:glow rad="139700">
                    <a:schemeClr val="accent5">
                      <a:satMod val="175000"/>
                      <a:alpha val="40000"/>
                    </a:schemeClr>
                  </a:glow>
                </a:effectLst>
                <a:latin typeface="Segoe UI Black" panose="020B0A02040204020203" pitchFamily="34" charset="0"/>
                <a:ea typeface="Segoe UI Black" panose="020B0A02040204020203" pitchFamily="34" charset="0"/>
                <a:cs typeface="Segoe UI" panose="020B0502040204020203" pitchFamily="34" charset="0"/>
              </a:rPr>
              <a:t>Two-Year Limited Warranty</a:t>
            </a:r>
          </a:p>
          <a:p>
            <a:pPr algn="ct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lgn="ctr"/>
            <a:r>
              <a:rPr lang="en-US" sz="1600" dirty="0">
                <a:solidFill>
                  <a:schemeClr val="tx1"/>
                </a:solidFill>
                <a:latin typeface="Segoe UI" panose="020B0502040204020203" pitchFamily="34" charset="0"/>
                <a:ea typeface="Segoe UI Black" panose="020B0A02040204020203" pitchFamily="34" charset="0"/>
                <a:cs typeface="Segoe UI" panose="020B0502040204020203" pitchFamily="34" charset="0"/>
              </a:rPr>
              <a:t>Selkirk Labs pickleball paddles have a two-year warranty that protects against manufacturer defects.</a:t>
            </a:r>
          </a:p>
        </p:txBody>
      </p:sp>
      <p:sp>
        <p:nvSpPr>
          <p:cNvPr id="8" name="Rectangle: Rounded Corners 7">
            <a:extLst>
              <a:ext uri="{FF2B5EF4-FFF2-40B4-BE49-F238E27FC236}">
                <a16:creationId xmlns:a16="http://schemas.microsoft.com/office/drawing/2014/main" id="{8AD83ADB-6972-CB94-67CA-6E9F8BFCA948}"/>
              </a:ext>
            </a:extLst>
          </p:cNvPr>
          <p:cNvSpPr/>
          <p:nvPr/>
        </p:nvSpPr>
        <p:spPr>
          <a:xfrm>
            <a:off x="9115807" y="2391586"/>
            <a:ext cx="2560320" cy="4109884"/>
          </a:xfrm>
          <a:prstGeom prst="roundRect">
            <a:avLst/>
          </a:prstGeom>
          <a:solidFill>
            <a:schemeClr val="bg1">
              <a:alpha val="90000"/>
            </a:schemeClr>
          </a:solidFill>
          <a:ln w="25400">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274320" rtlCol="0" anchor="t" anchorCtr="0"/>
          <a:lstStyle/>
          <a:p>
            <a:pPr algn="ctr"/>
            <a:r>
              <a:rPr lang="en-US" b="1" dirty="0">
                <a:solidFill>
                  <a:schemeClr val="bg1"/>
                </a:solidFill>
                <a:effectLst>
                  <a:glow rad="127000">
                    <a:srgbClr val="C00000"/>
                  </a:glow>
                </a:effectLst>
                <a:latin typeface="Segoe UI Black" panose="020B0A02040204020203" pitchFamily="34" charset="0"/>
                <a:ea typeface="Segoe UI Black" panose="020B0A02040204020203" pitchFamily="34" charset="0"/>
                <a:cs typeface="Segoe UI" panose="020B0502040204020203" pitchFamily="34" charset="0"/>
              </a:rPr>
              <a:t>LABS Project Boomstik Pickleball Paddles</a:t>
            </a:r>
          </a:p>
          <a:p>
            <a:pPr algn="ct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lgn="ctr"/>
            <a:r>
              <a:rPr lang="en-US" b="1" dirty="0">
                <a:ln w="12700">
                  <a:solidFill>
                    <a:schemeClr val="bg1"/>
                  </a:solidFill>
                </a:ln>
                <a:solidFill>
                  <a:srgbClr val="C00000"/>
                </a:solidFill>
                <a:effectLst>
                  <a:glow rad="139700">
                    <a:schemeClr val="accent5">
                      <a:satMod val="175000"/>
                      <a:alpha val="40000"/>
                    </a:schemeClr>
                  </a:glow>
                </a:effectLst>
                <a:latin typeface="Segoe UI Black" panose="020B0A02040204020203" pitchFamily="34" charset="0"/>
                <a:ea typeface="Segoe UI Black" panose="020B0A02040204020203" pitchFamily="34" charset="0"/>
                <a:cs typeface="Segoe UI" panose="020B0502040204020203" pitchFamily="34" charset="0"/>
              </a:rPr>
              <a:t>Limited Lifetime Warranty</a:t>
            </a:r>
          </a:p>
          <a:p>
            <a:pPr algn="ctr"/>
            <a:endParaRPr lang="en-US" dirty="0">
              <a:solidFill>
                <a:schemeClr val="bg1"/>
              </a:solidFill>
              <a:latin typeface="Segoe UI" panose="020B0502040204020203" pitchFamily="34" charset="0"/>
              <a:ea typeface="Segoe UI Black" panose="020B0A02040204020203" pitchFamily="34" charset="0"/>
              <a:cs typeface="Segoe UI" panose="020B0502040204020203" pitchFamily="34" charset="0"/>
            </a:endParaRPr>
          </a:p>
          <a:p>
            <a:pPr algn="ctr"/>
            <a:r>
              <a:rPr lang="en-US" sz="1600" dirty="0">
                <a:solidFill>
                  <a:schemeClr val="tx1"/>
                </a:solidFill>
                <a:latin typeface="Segoe UI" panose="020B0502040204020203" pitchFamily="34" charset="0"/>
                <a:ea typeface="Segoe UI Black" panose="020B0A02040204020203" pitchFamily="34" charset="0"/>
                <a:cs typeface="Segoe UI" panose="020B0502040204020203" pitchFamily="34" charset="0"/>
              </a:rPr>
              <a:t>LABS Project Boomstik pickleball paddles have a limited lifetime warranty that protects against manufacturer defects.</a:t>
            </a:r>
          </a:p>
        </p:txBody>
      </p:sp>
    </p:spTree>
    <p:extLst>
      <p:ext uri="{BB962C8B-B14F-4D97-AF65-F5344CB8AC3E}">
        <p14:creationId xmlns:p14="http://schemas.microsoft.com/office/powerpoint/2010/main" val="920849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ED09A-47F4-9CB7-4FD6-C0B389DDBB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A468911-0EF3-F5A8-2ADF-5E098CABCF90}"/>
              </a:ext>
            </a:extLst>
          </p:cNvPr>
          <p:cNvPicPr>
            <a:picLocks noChangeAspect="1"/>
          </p:cNvPicPr>
          <p:nvPr/>
        </p:nvPicPr>
        <p:blipFill>
          <a:blip r:embed="rId3">
            <a:extLst>
              <a:ext uri="{28A0092B-C50C-407E-A947-70E740481C1C}">
                <a14:useLocalDpi xmlns:a14="http://schemas.microsoft.com/office/drawing/2010/main" val="0"/>
              </a:ext>
            </a:extLst>
          </a:blip>
          <a:srcRect t="38750" b="39338"/>
          <a:stretch>
            <a:fillRect/>
          </a:stretch>
        </p:blipFill>
        <p:spPr>
          <a:xfrm>
            <a:off x="663234" y="5062451"/>
            <a:ext cx="3657607" cy="801445"/>
          </a:xfrm>
          <a:prstGeom prst="rect">
            <a:avLst/>
          </a:prstGeom>
          <a:effectLst>
            <a:glow rad="139700">
              <a:schemeClr val="bg1">
                <a:alpha val="70000"/>
              </a:schemeClr>
            </a:glow>
          </a:effectLst>
        </p:spPr>
      </p:pic>
      <p:sp>
        <p:nvSpPr>
          <p:cNvPr id="2" name="TextBox 1">
            <a:extLst>
              <a:ext uri="{FF2B5EF4-FFF2-40B4-BE49-F238E27FC236}">
                <a16:creationId xmlns:a16="http://schemas.microsoft.com/office/drawing/2014/main" id="{FFE894FB-336D-B41E-D798-47695362F519}"/>
              </a:ext>
            </a:extLst>
          </p:cNvPr>
          <p:cNvSpPr txBox="1"/>
          <p:nvPr/>
        </p:nvSpPr>
        <p:spPr>
          <a:xfrm>
            <a:off x="4940299" y="3089560"/>
            <a:ext cx="6983549" cy="1938992"/>
          </a:xfrm>
          <a:prstGeom prst="rect">
            <a:avLst/>
          </a:prstGeom>
          <a:noFill/>
        </p:spPr>
        <p:txBody>
          <a:bodyPr wrap="square" rtlCol="0">
            <a:spAutoFit/>
          </a:bodyPr>
          <a:lstStyle/>
          <a:p>
            <a:r>
              <a:rPr lang="en-US" sz="2400" dirty="0"/>
              <a:t>Created to bring the best of Pickleball to your smartphone, tablet, and big screen TV, Selkirk TV is Pickleball’s first and only Free TV App—your 24/7/365 destination for the industry’s leading Pickleball media content.</a:t>
            </a:r>
          </a:p>
        </p:txBody>
      </p:sp>
      <p:sp>
        <p:nvSpPr>
          <p:cNvPr id="4" name="TextBox 3">
            <a:extLst>
              <a:ext uri="{FF2B5EF4-FFF2-40B4-BE49-F238E27FC236}">
                <a16:creationId xmlns:a16="http://schemas.microsoft.com/office/drawing/2014/main" id="{3E4B8314-47D4-3078-5A39-157E77E4ABE7}"/>
              </a:ext>
            </a:extLst>
          </p:cNvPr>
          <p:cNvSpPr txBox="1"/>
          <p:nvPr/>
        </p:nvSpPr>
        <p:spPr>
          <a:xfrm>
            <a:off x="4940300" y="5062451"/>
            <a:ext cx="6983549" cy="1569660"/>
          </a:xfrm>
          <a:prstGeom prst="rect">
            <a:avLst/>
          </a:prstGeom>
          <a:noFill/>
        </p:spPr>
        <p:txBody>
          <a:bodyPr wrap="square" rtlCol="0">
            <a:spAutoFit/>
          </a:bodyPr>
          <a:lstStyle/>
          <a:p>
            <a:r>
              <a:rPr lang="en-US" sz="2400" dirty="0"/>
              <a:t>Featuring live stream matches, past tournaments, pro lessons, podcasts, and on-demand shows, Selkirk TV is the Pickleball media source and community hotspot you definitely won’t want to miss.</a:t>
            </a:r>
          </a:p>
        </p:txBody>
      </p:sp>
      <p:sp>
        <p:nvSpPr>
          <p:cNvPr id="6" name="TextBox 5">
            <a:extLst>
              <a:ext uri="{FF2B5EF4-FFF2-40B4-BE49-F238E27FC236}">
                <a16:creationId xmlns:a16="http://schemas.microsoft.com/office/drawing/2014/main" id="{C142FABD-4F57-DCCE-E3CB-F64CBC070FB8}"/>
              </a:ext>
            </a:extLst>
          </p:cNvPr>
          <p:cNvSpPr txBox="1"/>
          <p:nvPr/>
        </p:nvSpPr>
        <p:spPr>
          <a:xfrm>
            <a:off x="229136" y="3223089"/>
            <a:ext cx="4800599" cy="1323439"/>
          </a:xfrm>
          <a:prstGeom prst="rect">
            <a:avLst/>
          </a:prstGeom>
          <a:noFill/>
        </p:spPr>
        <p:txBody>
          <a:bodyPr wrap="square" rtlCol="0">
            <a:spAutoFit/>
          </a:bodyPr>
          <a:lstStyle/>
          <a:p>
            <a:r>
              <a:rPr lang="en-US" sz="3200" dirty="0">
                <a:ln w="12700">
                  <a:solidFill>
                    <a:schemeClr val="bg1"/>
                  </a:solidFill>
                </a:ln>
                <a:effectLst>
                  <a:glow rad="101600">
                    <a:srgbClr val="C00000">
                      <a:alpha val="40000"/>
                    </a:srgbClr>
                  </a:glow>
                </a:effectLst>
                <a:latin typeface="Segoe UI Black" panose="020B0A02040204020203" pitchFamily="34" charset="0"/>
                <a:ea typeface="Segoe UI Black" panose="020B0A02040204020203" pitchFamily="34" charset="0"/>
                <a:cs typeface="Segoe UI" panose="020B0502040204020203" pitchFamily="34" charset="0"/>
              </a:rPr>
              <a:t>This is 24/7 Pickleball. </a:t>
            </a:r>
          </a:p>
          <a:p>
            <a:r>
              <a:rPr lang="en-US" sz="2400" dirty="0">
                <a:ln w="12700">
                  <a:solidFill>
                    <a:schemeClr val="bg1"/>
                  </a:solidFill>
                </a:ln>
                <a:effectLst>
                  <a:glow rad="76200">
                    <a:srgbClr val="FFFF00">
                      <a:alpha val="40000"/>
                    </a:srgbClr>
                  </a:glow>
                </a:effectLst>
                <a:latin typeface="Segoe UI Black" panose="020B0A02040204020203" pitchFamily="34" charset="0"/>
                <a:ea typeface="Segoe UI Black" panose="020B0A02040204020203" pitchFamily="34" charset="0"/>
                <a:cs typeface="Segoe UI" panose="020B0502040204020203" pitchFamily="34" charset="0"/>
              </a:rPr>
              <a:t>Proudly brought to you by Selkirk Sport.</a:t>
            </a:r>
          </a:p>
        </p:txBody>
      </p:sp>
      <p:sp>
        <p:nvSpPr>
          <p:cNvPr id="7" name="TextBox 6">
            <a:extLst>
              <a:ext uri="{FF2B5EF4-FFF2-40B4-BE49-F238E27FC236}">
                <a16:creationId xmlns:a16="http://schemas.microsoft.com/office/drawing/2014/main" id="{0C152053-FE75-E1CC-EBE9-120FFA3A1CB3}"/>
              </a:ext>
            </a:extLst>
          </p:cNvPr>
          <p:cNvSpPr txBox="1"/>
          <p:nvPr/>
        </p:nvSpPr>
        <p:spPr>
          <a:xfrm>
            <a:off x="1065867" y="5971004"/>
            <a:ext cx="3127138" cy="461665"/>
          </a:xfrm>
          <a:prstGeom prst="rect">
            <a:avLst/>
          </a:prstGeom>
          <a:noFill/>
        </p:spPr>
        <p:txBody>
          <a:bodyPr wrap="none" rtlCol="0">
            <a:spAutoFit/>
          </a:bodyPr>
          <a:lstStyle/>
          <a:p>
            <a:r>
              <a:rPr lang="en-US" sz="2400" dirty="0">
                <a:solidFill>
                  <a:srgbClr val="0070C0"/>
                </a:solidFill>
                <a:latin typeface="Segoe UI" panose="020B0502040204020203" pitchFamily="34" charset="0"/>
                <a:cs typeface="Segoe UI" panose="020B0502040204020203" pitchFamily="34" charset="0"/>
              </a:rPr>
              <a:t>https://tv.selkirk.com/</a:t>
            </a:r>
          </a:p>
        </p:txBody>
      </p:sp>
      <p:sp>
        <p:nvSpPr>
          <p:cNvPr id="3" name="TextBox 2">
            <a:extLst>
              <a:ext uri="{FF2B5EF4-FFF2-40B4-BE49-F238E27FC236}">
                <a16:creationId xmlns:a16="http://schemas.microsoft.com/office/drawing/2014/main" id="{E9C27811-0FC9-3CFB-A2D6-A08A4F74341B}"/>
              </a:ext>
            </a:extLst>
          </p:cNvPr>
          <p:cNvSpPr txBox="1"/>
          <p:nvPr/>
        </p:nvSpPr>
        <p:spPr>
          <a:xfrm>
            <a:off x="229136" y="425331"/>
            <a:ext cx="7505701" cy="1107996"/>
          </a:xfrm>
          <a:prstGeom prst="rect">
            <a:avLst/>
          </a:prstGeom>
          <a:noFill/>
        </p:spPr>
        <p:txBody>
          <a:bodyPr wrap="square" rtlCol="0">
            <a:spAutoFit/>
          </a:bodyPr>
          <a:lstStyle/>
          <a:p>
            <a:r>
              <a:rPr lang="en-US" sz="6600" dirty="0">
                <a:ln w="12700">
                  <a:solidFill>
                    <a:schemeClr val="bg1"/>
                  </a:solidFill>
                </a:ln>
                <a:effectLst>
                  <a:glow rad="101600">
                    <a:srgbClr val="002060">
                      <a:alpha val="55000"/>
                    </a:srgbClr>
                  </a:glow>
                </a:effectLst>
                <a:latin typeface="Segoe UI Black" panose="020B0A02040204020203" pitchFamily="34" charset="0"/>
                <a:ea typeface="Segoe UI Black" panose="020B0A02040204020203" pitchFamily="34" charset="0"/>
                <a:cs typeface="Segoe UI" panose="020B0502040204020203" pitchFamily="34" charset="0"/>
              </a:rPr>
              <a:t>Selkirk University</a:t>
            </a:r>
          </a:p>
        </p:txBody>
      </p:sp>
      <p:sp>
        <p:nvSpPr>
          <p:cNvPr id="8" name="TextBox 7">
            <a:extLst>
              <a:ext uri="{FF2B5EF4-FFF2-40B4-BE49-F238E27FC236}">
                <a16:creationId xmlns:a16="http://schemas.microsoft.com/office/drawing/2014/main" id="{EE522082-3C95-EB07-790E-BA31B85D334D}"/>
              </a:ext>
            </a:extLst>
          </p:cNvPr>
          <p:cNvSpPr txBox="1"/>
          <p:nvPr/>
        </p:nvSpPr>
        <p:spPr>
          <a:xfrm>
            <a:off x="596907" y="1401027"/>
            <a:ext cx="5624617" cy="461665"/>
          </a:xfrm>
          <a:prstGeom prst="rect">
            <a:avLst/>
          </a:prstGeom>
          <a:noFill/>
        </p:spPr>
        <p:txBody>
          <a:bodyPr wrap="none" rtlCol="0">
            <a:spAutoFit/>
          </a:bodyPr>
          <a:lstStyle/>
          <a:p>
            <a:r>
              <a:rPr lang="en-US" sz="2400" dirty="0">
                <a:solidFill>
                  <a:srgbClr val="0070C0"/>
                </a:solidFill>
                <a:latin typeface="Segoe UI" panose="020B0502040204020203" pitchFamily="34" charset="0"/>
                <a:cs typeface="Segoe UI" panose="020B0502040204020203" pitchFamily="34" charset="0"/>
              </a:rPr>
              <a:t>https://www.selkirk.com/pages/selkirk-u</a:t>
            </a:r>
          </a:p>
        </p:txBody>
      </p:sp>
      <p:cxnSp>
        <p:nvCxnSpPr>
          <p:cNvPr id="10" name="Straight Connector 9">
            <a:extLst>
              <a:ext uri="{FF2B5EF4-FFF2-40B4-BE49-F238E27FC236}">
                <a16:creationId xmlns:a16="http://schemas.microsoft.com/office/drawing/2014/main" id="{E1CD2683-6135-1633-2339-D7051FBCD8F1}"/>
              </a:ext>
            </a:extLst>
          </p:cNvPr>
          <p:cNvCxnSpPr>
            <a:cxnSpLocks/>
          </p:cNvCxnSpPr>
          <p:nvPr/>
        </p:nvCxnSpPr>
        <p:spPr>
          <a:xfrm flipV="1">
            <a:off x="596907" y="2413000"/>
            <a:ext cx="10985493" cy="88900"/>
          </a:xfrm>
          <a:prstGeom prst="line">
            <a:avLst/>
          </a:prstGeom>
          <a:ln w="38100" cmpd="dbl">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029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35DE4-0BB5-C2B9-26FD-0F0A43078BC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D5B9E9-2B88-8F5B-2970-78E99DD07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97569" cy="6858000"/>
          </a:xfrm>
          <a:prstGeom prst="rect">
            <a:avLst/>
          </a:prstGeom>
        </p:spPr>
      </p:pic>
      <p:sp>
        <p:nvSpPr>
          <p:cNvPr id="2" name="TextBox 1">
            <a:extLst>
              <a:ext uri="{FF2B5EF4-FFF2-40B4-BE49-F238E27FC236}">
                <a16:creationId xmlns:a16="http://schemas.microsoft.com/office/drawing/2014/main" id="{D84E3213-CAF9-D300-EEAA-686C32388F7E}"/>
              </a:ext>
            </a:extLst>
          </p:cNvPr>
          <p:cNvSpPr txBox="1"/>
          <p:nvPr/>
        </p:nvSpPr>
        <p:spPr>
          <a:xfrm>
            <a:off x="429259" y="3574249"/>
            <a:ext cx="11333481" cy="1015663"/>
          </a:xfrm>
          <a:prstGeom prst="rect">
            <a:avLst/>
          </a:prstGeom>
          <a:noFill/>
        </p:spPr>
        <p:txBody>
          <a:bodyPr wrap="square" rtlCol="0">
            <a:spAutoFit/>
          </a:bodyPr>
          <a:lstStyle/>
          <a:p>
            <a:r>
              <a:rPr lang="en-US" sz="6000" b="1" dirty="0">
                <a:solidFill>
                  <a:schemeClr val="bg1"/>
                </a:solidFill>
                <a:latin typeface="Eras Bold ITC" panose="020B0907030504020204" pitchFamily="34" charset="0"/>
              </a:rPr>
              <a:t>Thank You for Participating!</a:t>
            </a:r>
            <a:endParaRPr lang="en-US" sz="6000" dirty="0">
              <a:solidFill>
                <a:schemeClr val="bg1"/>
              </a:solidFill>
              <a:latin typeface="Eras Bold ITC" panose="020B0907030504020204" pitchFamily="34" charset="0"/>
            </a:endParaRPr>
          </a:p>
        </p:txBody>
      </p:sp>
    </p:spTree>
    <p:extLst>
      <p:ext uri="{BB962C8B-B14F-4D97-AF65-F5344CB8AC3E}">
        <p14:creationId xmlns:p14="http://schemas.microsoft.com/office/powerpoint/2010/main" val="1088795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1A54A-164B-E538-0B08-8B07BFF431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170346-EB97-A35C-D033-0295749464AA}"/>
              </a:ext>
            </a:extLst>
          </p:cNvPr>
          <p:cNvSpPr txBox="1"/>
          <p:nvPr/>
        </p:nvSpPr>
        <p:spPr>
          <a:xfrm>
            <a:off x="515874" y="443377"/>
            <a:ext cx="3333750"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AGENDA</a:t>
            </a:r>
          </a:p>
        </p:txBody>
      </p:sp>
      <p:sp>
        <p:nvSpPr>
          <p:cNvPr id="3" name="TextBox 2">
            <a:extLst>
              <a:ext uri="{FF2B5EF4-FFF2-40B4-BE49-F238E27FC236}">
                <a16:creationId xmlns:a16="http://schemas.microsoft.com/office/drawing/2014/main" id="{ACF80D0E-D850-ACEF-60A8-2DB300075C93}"/>
              </a:ext>
            </a:extLst>
          </p:cNvPr>
          <p:cNvSpPr txBox="1"/>
          <p:nvPr/>
        </p:nvSpPr>
        <p:spPr>
          <a:xfrm>
            <a:off x="515874" y="1607295"/>
            <a:ext cx="6030627" cy="4832092"/>
          </a:xfrm>
          <a:prstGeom prst="rect">
            <a:avLst/>
          </a:prstGeom>
          <a:solidFill>
            <a:schemeClr val="bg1">
              <a:alpha val="60000"/>
            </a:schemeClr>
          </a:solidFill>
        </p:spPr>
        <p:txBody>
          <a:bodyPr wrap="square" rtlCol="0">
            <a:spAutoFit/>
          </a:bodyPr>
          <a:lstStyle/>
          <a:p>
            <a:pPr marL="285750" indent="-285750">
              <a:buFont typeface="Arial" panose="020B0604020202020204" pitchFamily="34" charset="0"/>
              <a:buChar char="•"/>
            </a:pPr>
            <a:r>
              <a:rPr lang="en-US" sz="2800" dirty="0">
                <a:latin typeface="Segoe UI" panose="020B0502040204020203" pitchFamily="34" charset="0"/>
                <a:ea typeface="Calibri" panose="020F0502020204030204" pitchFamily="34" charset="0"/>
                <a:cs typeface="Segoe UI" panose="020B0502040204020203" pitchFamily="34" charset="0"/>
              </a:rPr>
              <a:t>Playing Styles</a:t>
            </a:r>
          </a:p>
          <a:p>
            <a:pPr marL="285750" indent="-285750">
              <a:buFont typeface="Arial" panose="020B0604020202020204" pitchFamily="34" charset="0"/>
              <a:buChar char="•"/>
            </a:pPr>
            <a:r>
              <a:rPr lang="en-US" sz="2800" dirty="0">
                <a:latin typeface="Segoe UI" panose="020B0502040204020203" pitchFamily="34" charset="0"/>
                <a:ea typeface="Calibri" panose="020F0502020204030204" pitchFamily="34" charset="0"/>
                <a:cs typeface="Segoe UI" panose="020B0502040204020203" pitchFamily="34" charset="0"/>
              </a:rPr>
              <a:t>Paddle Shapes</a:t>
            </a:r>
          </a:p>
          <a:p>
            <a:pPr marL="285750" indent="-285750">
              <a:buFont typeface="Arial" panose="020B0604020202020204" pitchFamily="34" charset="0"/>
              <a:buChar char="•"/>
            </a:pPr>
            <a:r>
              <a:rPr lang="en-US" sz="2800" dirty="0">
                <a:latin typeface="Segoe UI" panose="020B0502040204020203" pitchFamily="34" charset="0"/>
                <a:ea typeface="Calibri" panose="020F0502020204030204" pitchFamily="34" charset="0"/>
                <a:cs typeface="Segoe UI" panose="020B0502040204020203" pitchFamily="34" charset="0"/>
              </a:rPr>
              <a:t>Cores</a:t>
            </a:r>
          </a:p>
          <a:p>
            <a:pPr marL="742950" lvl="1" indent="-285750">
              <a:buFont typeface="Arial" panose="020B0604020202020204" pitchFamily="34" charset="0"/>
              <a:buChar char="•"/>
            </a:pPr>
            <a:r>
              <a:rPr lang="en-US" sz="2800" dirty="0">
                <a:latin typeface="Segoe UI" panose="020B0502040204020203" pitchFamily="34" charset="0"/>
                <a:ea typeface="Calibri" panose="020F0502020204030204" pitchFamily="34" charset="0"/>
                <a:cs typeface="Segoe UI" panose="020B0502040204020203" pitchFamily="34" charset="0"/>
              </a:rPr>
              <a:t>Materials</a:t>
            </a:r>
          </a:p>
          <a:p>
            <a:pPr marL="742950" lvl="1" indent="-285750">
              <a:buFont typeface="Arial" panose="020B0604020202020204" pitchFamily="34" charset="0"/>
              <a:buChar char="•"/>
            </a:pPr>
            <a:r>
              <a:rPr lang="en-US" sz="2800" dirty="0">
                <a:latin typeface="Segoe UI" panose="020B0502040204020203" pitchFamily="34" charset="0"/>
                <a:ea typeface="Calibri" panose="020F0502020204030204" pitchFamily="34" charset="0"/>
                <a:cs typeface="Segoe UI" panose="020B0502040204020203" pitchFamily="34" charset="0"/>
              </a:rPr>
              <a:t>Thickness</a:t>
            </a:r>
          </a:p>
          <a:p>
            <a:pPr marL="285750" indent="-285750">
              <a:buFont typeface="Arial" panose="020B0604020202020204" pitchFamily="34" charset="0"/>
              <a:buChar char="•"/>
            </a:pPr>
            <a:r>
              <a:rPr lang="en-US" sz="2800" dirty="0">
                <a:latin typeface="Segoe UI" panose="020B0502040204020203" pitchFamily="34" charset="0"/>
                <a:ea typeface="Calibri" panose="020F0502020204030204" pitchFamily="34" charset="0"/>
                <a:cs typeface="Segoe UI" panose="020B0502040204020203" pitchFamily="34" charset="0"/>
              </a:rPr>
              <a:t>Paddle Surface / Face</a:t>
            </a:r>
          </a:p>
          <a:p>
            <a:pPr marL="285750" indent="-285750">
              <a:buFont typeface="Arial" panose="020B0604020202020204" pitchFamily="34" charset="0"/>
              <a:buChar char="•"/>
            </a:pPr>
            <a:r>
              <a:rPr lang="en-US" sz="2800" dirty="0">
                <a:latin typeface="Segoe UI" panose="020B0502040204020203" pitchFamily="34" charset="0"/>
                <a:ea typeface="Calibri" panose="020F0502020204030204" pitchFamily="34" charset="0"/>
                <a:cs typeface="Segoe UI" panose="020B0502040204020203" pitchFamily="34" charset="0"/>
              </a:rPr>
              <a:t>Edged or Edgeless?</a:t>
            </a:r>
          </a:p>
          <a:p>
            <a:pPr marL="285750" indent="-285750">
              <a:buFont typeface="Arial" panose="020B0604020202020204" pitchFamily="34" charset="0"/>
              <a:buChar char="•"/>
            </a:pPr>
            <a:r>
              <a:rPr lang="en-US" sz="2800" dirty="0">
                <a:latin typeface="Segoe UI" panose="020B0502040204020203" pitchFamily="34" charset="0"/>
                <a:ea typeface="Calibri" panose="020F0502020204030204" pitchFamily="34" charset="0"/>
                <a:cs typeface="Segoe UI" panose="020B0502040204020203" pitchFamily="34" charset="0"/>
              </a:rPr>
              <a:t>Paddle Weights</a:t>
            </a:r>
          </a:p>
          <a:p>
            <a:pPr marL="285750" indent="-285750">
              <a:buFont typeface="Arial" panose="020B0604020202020204" pitchFamily="34" charset="0"/>
              <a:buChar char="•"/>
            </a:pPr>
            <a:r>
              <a:rPr lang="en-US" sz="2800" dirty="0">
                <a:latin typeface="Segoe UI" panose="020B0502040204020203" pitchFamily="34" charset="0"/>
                <a:ea typeface="Calibri" panose="020F0502020204030204" pitchFamily="34" charset="0"/>
                <a:cs typeface="Segoe UI" panose="020B0502040204020203" pitchFamily="34" charset="0"/>
              </a:rPr>
              <a:t>Handles / Grips</a:t>
            </a:r>
          </a:p>
          <a:p>
            <a:pPr marL="285750" indent="-285750">
              <a:buFont typeface="Arial" panose="020B0604020202020204" pitchFamily="34" charset="0"/>
              <a:buChar char="•"/>
            </a:pPr>
            <a:r>
              <a:rPr lang="en-US" sz="2800" dirty="0">
                <a:latin typeface="Segoe UI" panose="020B0502040204020203" pitchFamily="34" charset="0"/>
                <a:ea typeface="Calibri" panose="020F0502020204030204" pitchFamily="34" charset="0"/>
                <a:cs typeface="Segoe UI" panose="020B0502040204020203" pitchFamily="34" charset="0"/>
              </a:rPr>
              <a:t>Summaries</a:t>
            </a:r>
          </a:p>
          <a:p>
            <a:pPr marL="285750" indent="-285750">
              <a:buFont typeface="Arial" panose="020B0604020202020204" pitchFamily="34" charset="0"/>
              <a:buChar char="•"/>
            </a:pPr>
            <a:r>
              <a:rPr lang="en-US" sz="2800" dirty="0">
                <a:latin typeface="Segoe UI" panose="020B0502040204020203" pitchFamily="34" charset="0"/>
                <a:ea typeface="Calibri" panose="020F0502020204030204" pitchFamily="34" charset="0"/>
                <a:cs typeface="Segoe UI" panose="020B0502040204020203" pitchFamily="34" charset="0"/>
              </a:rPr>
              <a:t>Investing</a:t>
            </a:r>
          </a:p>
        </p:txBody>
      </p:sp>
      <p:pic>
        <p:nvPicPr>
          <p:cNvPr id="7" name="Picture 6">
            <a:extLst>
              <a:ext uri="{FF2B5EF4-FFF2-40B4-BE49-F238E27FC236}">
                <a16:creationId xmlns:a16="http://schemas.microsoft.com/office/drawing/2014/main" id="{2CD77F73-56FD-BDF0-BCA4-2211D1DD2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763" y="0"/>
            <a:ext cx="5300237" cy="6858000"/>
          </a:xfrm>
          <a:prstGeom prst="rect">
            <a:avLst/>
          </a:prstGeom>
        </p:spPr>
      </p:pic>
    </p:spTree>
    <p:extLst>
      <p:ext uri="{BB962C8B-B14F-4D97-AF65-F5344CB8AC3E}">
        <p14:creationId xmlns:p14="http://schemas.microsoft.com/office/powerpoint/2010/main" val="777014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3169223-FF79-6BDB-9F55-335F6ABB074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25" y="440267"/>
            <a:ext cx="2274800" cy="4461345"/>
          </a:xfrm>
          <a:prstGeom prst="rect">
            <a:avLst/>
          </a:prstGeom>
        </p:spPr>
      </p:pic>
      <p:pic>
        <p:nvPicPr>
          <p:cNvPr id="19" name="Picture 18">
            <a:extLst>
              <a:ext uri="{FF2B5EF4-FFF2-40B4-BE49-F238E27FC236}">
                <a16:creationId xmlns:a16="http://schemas.microsoft.com/office/drawing/2014/main" id="{B04B8FBC-9E3E-C84B-1A7B-FC5F73DDA99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050" y="754744"/>
            <a:ext cx="4489298" cy="5612189"/>
          </a:xfrm>
          <a:prstGeom prst="rect">
            <a:avLst/>
          </a:prstGeom>
        </p:spPr>
      </p:pic>
      <p:sp>
        <p:nvSpPr>
          <p:cNvPr id="20" name="TextBox 19">
            <a:extLst>
              <a:ext uri="{FF2B5EF4-FFF2-40B4-BE49-F238E27FC236}">
                <a16:creationId xmlns:a16="http://schemas.microsoft.com/office/drawing/2014/main" id="{42A26294-D45A-DD89-4670-46AD454A3B7C}"/>
              </a:ext>
            </a:extLst>
          </p:cNvPr>
          <p:cNvSpPr txBox="1"/>
          <p:nvPr/>
        </p:nvSpPr>
        <p:spPr>
          <a:xfrm>
            <a:off x="4054324" y="1325638"/>
            <a:ext cx="7503886" cy="4401205"/>
          </a:xfrm>
          <a:prstGeom prst="rect">
            <a:avLst/>
          </a:prstGeom>
          <a:solidFill>
            <a:schemeClr val="bg1">
              <a:alpha val="35000"/>
            </a:schemeClr>
          </a:solidFill>
        </p:spPr>
        <p:txBody>
          <a:bodyPr wrap="square" rtlCol="0">
            <a:spAutoFit/>
          </a:bodyPr>
          <a:lstStyle/>
          <a:p>
            <a:r>
              <a:rPr lang="en-US" sz="4000" dirty="0">
                <a:latin typeface="Segoe UI" panose="020B0502040204020203" pitchFamily="34" charset="0"/>
                <a:cs typeface="Segoe UI" panose="020B0502040204020203" pitchFamily="34" charset="0"/>
              </a:rPr>
              <a:t>Many of the decisions about the type of paddle to choose is based on the type of playing style you employ:</a:t>
            </a:r>
          </a:p>
          <a:p>
            <a:pPr marL="1028700" lvl="1" indent="-571500">
              <a:buFont typeface="Arial" panose="020B0604020202020204" pitchFamily="34" charset="0"/>
              <a:buChar char="•"/>
            </a:pPr>
            <a:r>
              <a:rPr lang="en-US" sz="4000" b="1" dirty="0">
                <a:latin typeface="Segoe UI" panose="020B0502040204020203" pitchFamily="34" charset="0"/>
                <a:cs typeface="Segoe UI" panose="020B0502040204020203" pitchFamily="34" charset="0"/>
              </a:rPr>
              <a:t>Control / Finesse</a:t>
            </a:r>
          </a:p>
          <a:p>
            <a:pPr marL="1028700" lvl="1" indent="-571500">
              <a:buFont typeface="Arial" panose="020B0604020202020204" pitchFamily="34" charset="0"/>
              <a:buChar char="•"/>
            </a:pPr>
            <a:r>
              <a:rPr lang="en-US" sz="4000" b="1" dirty="0">
                <a:latin typeface="Segoe UI" panose="020B0502040204020203" pitchFamily="34" charset="0"/>
                <a:cs typeface="Segoe UI" panose="020B0502040204020203" pitchFamily="34" charset="0"/>
              </a:rPr>
              <a:t>Power / Aggressive</a:t>
            </a:r>
          </a:p>
          <a:p>
            <a:pPr marL="1028700" lvl="1" indent="-571500">
              <a:buFont typeface="Arial" panose="020B0604020202020204" pitchFamily="34" charset="0"/>
              <a:buChar char="•"/>
            </a:pPr>
            <a:r>
              <a:rPr lang="en-US" sz="4000" b="1" dirty="0">
                <a:latin typeface="Segoe UI" panose="020B0502040204020203" pitchFamily="34" charset="0"/>
                <a:cs typeface="Segoe UI" panose="020B0502040204020203" pitchFamily="34" charset="0"/>
              </a:rPr>
              <a:t>Hybrid / Balanced</a:t>
            </a:r>
          </a:p>
        </p:txBody>
      </p:sp>
      <p:sp>
        <p:nvSpPr>
          <p:cNvPr id="2" name="TextBox 1">
            <a:extLst>
              <a:ext uri="{FF2B5EF4-FFF2-40B4-BE49-F238E27FC236}">
                <a16:creationId xmlns:a16="http://schemas.microsoft.com/office/drawing/2014/main" id="{B102FEA2-FF28-9426-47E2-C9D4AC3CF0D0}"/>
              </a:ext>
            </a:extLst>
          </p:cNvPr>
          <p:cNvSpPr txBox="1"/>
          <p:nvPr/>
        </p:nvSpPr>
        <p:spPr>
          <a:xfrm>
            <a:off x="4054324" y="317586"/>
            <a:ext cx="5749213"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Playing Styles</a:t>
            </a:r>
          </a:p>
        </p:txBody>
      </p:sp>
    </p:spTree>
    <p:extLst>
      <p:ext uri="{BB962C8B-B14F-4D97-AF65-F5344CB8AC3E}">
        <p14:creationId xmlns:p14="http://schemas.microsoft.com/office/powerpoint/2010/main" val="711932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2C1DD5-5D10-7B1E-7A49-743AA0893957}"/>
              </a:ext>
            </a:extLst>
          </p:cNvPr>
          <p:cNvSpPr txBox="1"/>
          <p:nvPr/>
        </p:nvSpPr>
        <p:spPr>
          <a:xfrm>
            <a:off x="4030134" y="348344"/>
            <a:ext cx="7866743" cy="954107"/>
          </a:xfrm>
          <a:prstGeom prst="rect">
            <a:avLst/>
          </a:prstGeom>
          <a:solidFill>
            <a:schemeClr val="bg1">
              <a:alpha val="35000"/>
            </a:schemeClr>
          </a:solidFill>
        </p:spPr>
        <p:txBody>
          <a:bodyPr wrap="square" rtlCol="0">
            <a:spAutoFit/>
          </a:bodyPr>
          <a:lstStyle/>
          <a:p>
            <a:r>
              <a:rPr lang="en-US" sz="2800" b="1" dirty="0">
                <a:latin typeface="Segoe UI" panose="020B0502040204020203" pitchFamily="34" charset="0"/>
                <a:cs typeface="Segoe UI" panose="020B0502040204020203" pitchFamily="34" charset="0"/>
              </a:rPr>
              <a:t>The choice of paddle can depend on what you </a:t>
            </a:r>
            <a:r>
              <a:rPr lang="en-US" sz="2800" b="1" u="sng" dirty="0">
                <a:latin typeface="Segoe UI" panose="020B0502040204020203" pitchFamily="34" charset="0"/>
                <a:cs typeface="Segoe UI" panose="020B0502040204020203" pitchFamily="34" charset="0"/>
              </a:rPr>
              <a:t>want</a:t>
            </a:r>
            <a:r>
              <a:rPr lang="en-US" sz="2800" b="1" dirty="0">
                <a:latin typeface="Segoe UI" panose="020B0502040204020203" pitchFamily="34" charset="0"/>
                <a:cs typeface="Segoe UI" panose="020B0502040204020203" pitchFamily="34" charset="0"/>
              </a:rPr>
              <a:t> as well as what you </a:t>
            </a:r>
            <a:r>
              <a:rPr lang="en-US" sz="2800" b="1" u="sng" dirty="0">
                <a:latin typeface="Segoe UI" panose="020B0502040204020203" pitchFamily="34" charset="0"/>
                <a:cs typeface="Segoe UI" panose="020B0502040204020203" pitchFamily="34" charset="0"/>
              </a:rPr>
              <a:t>need</a:t>
            </a:r>
            <a:r>
              <a:rPr lang="en-US" sz="2800" b="1" dirty="0">
                <a:latin typeface="Segoe UI" panose="020B0502040204020203" pitchFamily="34" charset="0"/>
                <a:cs typeface="Segoe UI" panose="020B0502040204020203" pitchFamily="34" charset="0"/>
              </a:rPr>
              <a:t>:</a:t>
            </a:r>
          </a:p>
        </p:txBody>
      </p:sp>
      <p:graphicFrame>
        <p:nvGraphicFramePr>
          <p:cNvPr id="6" name="Table 5">
            <a:extLst>
              <a:ext uri="{FF2B5EF4-FFF2-40B4-BE49-F238E27FC236}">
                <a16:creationId xmlns:a16="http://schemas.microsoft.com/office/drawing/2014/main" id="{ACEC197E-3A6A-69FC-9B7F-5500D41F5B17}"/>
              </a:ext>
            </a:extLst>
          </p:cNvPr>
          <p:cNvGraphicFramePr>
            <a:graphicFrameLocks noGrp="1"/>
          </p:cNvGraphicFramePr>
          <p:nvPr>
            <p:extLst>
              <p:ext uri="{D42A27DB-BD31-4B8C-83A1-F6EECF244321}">
                <p14:modId xmlns:p14="http://schemas.microsoft.com/office/powerpoint/2010/main" val="536043596"/>
              </p:ext>
            </p:extLst>
          </p:nvPr>
        </p:nvGraphicFramePr>
        <p:xfrm>
          <a:off x="4064000" y="1527204"/>
          <a:ext cx="7832877" cy="4939446"/>
        </p:xfrm>
        <a:graphic>
          <a:graphicData uri="http://schemas.openxmlformats.org/drawingml/2006/table">
            <a:tbl>
              <a:tblPr firstRow="1" firstCol="1" bandRow="1">
                <a:tableStyleId>{5C22544A-7EE6-4342-B048-85BDC9FD1C3A}</a:tableStyleId>
              </a:tblPr>
              <a:tblGrid>
                <a:gridCol w="2610959">
                  <a:extLst>
                    <a:ext uri="{9D8B030D-6E8A-4147-A177-3AD203B41FA5}">
                      <a16:colId xmlns:a16="http://schemas.microsoft.com/office/drawing/2014/main" val="1281428588"/>
                    </a:ext>
                  </a:extLst>
                </a:gridCol>
                <a:gridCol w="2610959">
                  <a:extLst>
                    <a:ext uri="{9D8B030D-6E8A-4147-A177-3AD203B41FA5}">
                      <a16:colId xmlns:a16="http://schemas.microsoft.com/office/drawing/2014/main" val="1377029940"/>
                    </a:ext>
                  </a:extLst>
                </a:gridCol>
                <a:gridCol w="2610959">
                  <a:extLst>
                    <a:ext uri="{9D8B030D-6E8A-4147-A177-3AD203B41FA5}">
                      <a16:colId xmlns:a16="http://schemas.microsoft.com/office/drawing/2014/main" val="1925162299"/>
                    </a:ext>
                  </a:extLst>
                </a:gridCol>
              </a:tblGrid>
              <a:tr h="2202967">
                <a:tc>
                  <a:txBody>
                    <a:bodyPr/>
                    <a:lstStyle/>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A </a:t>
                      </a:r>
                      <a:r>
                        <a:rPr lang="en-US" sz="1600" u="sng" dirty="0">
                          <a:solidFill>
                            <a:schemeClr val="tx1"/>
                          </a:solidFill>
                          <a:effectLst/>
                          <a:latin typeface="Segoe UI" panose="020B0502040204020203" pitchFamily="34" charset="0"/>
                          <a:cs typeface="Segoe UI" panose="020B0502040204020203" pitchFamily="34" charset="0"/>
                        </a:rPr>
                        <a:t>AGGRESSIVE</a:t>
                      </a:r>
                      <a:r>
                        <a:rPr lang="en-US" sz="1600" dirty="0">
                          <a:solidFill>
                            <a:schemeClr val="tx1"/>
                          </a:solidFill>
                          <a:effectLst/>
                          <a:latin typeface="Segoe UI" panose="020B0502040204020203" pitchFamily="34" charset="0"/>
                          <a:cs typeface="Segoe UI" panose="020B0502040204020203" pitchFamily="34" charset="0"/>
                        </a:rPr>
                        <a:t> Player who likes pressing play, the pop of a Power paddle, and wants even </a:t>
                      </a:r>
                      <a:r>
                        <a:rPr lang="en-US" sz="1600" u="sng" dirty="0">
                          <a:solidFill>
                            <a:schemeClr val="tx1"/>
                          </a:solidFill>
                          <a:effectLst/>
                          <a:latin typeface="Segoe UI" panose="020B0502040204020203" pitchFamily="34" charset="0"/>
                          <a:cs typeface="Segoe UI" panose="020B0502040204020203" pitchFamily="34" charset="0"/>
                        </a:rPr>
                        <a:t>More</a:t>
                      </a:r>
                      <a:r>
                        <a:rPr lang="en-US" sz="1600" dirty="0">
                          <a:solidFill>
                            <a:schemeClr val="tx1"/>
                          </a:solidFill>
                          <a:effectLst/>
                          <a:latin typeface="Segoe UI" panose="020B0502040204020203" pitchFamily="34" charset="0"/>
                          <a:cs typeface="Segoe UI" panose="020B0502040204020203" pitchFamily="34" charset="0"/>
                        </a:rPr>
                        <a:t>!</a:t>
                      </a:r>
                      <a:endParaRPr lang="en-US" sz="1200" dirty="0">
                        <a:solidFill>
                          <a:schemeClr val="tx1"/>
                        </a:solidFill>
                        <a:effectLst/>
                        <a:latin typeface="Segoe UI" panose="020B0502040204020203" pitchFamily="34" charset="0"/>
                        <a:cs typeface="Segoe UI" panose="020B0502040204020203" pitchFamily="34" charset="0"/>
                      </a:endParaRPr>
                    </a:p>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 </a:t>
                      </a:r>
                      <a:endParaRPr lang="en-US" sz="1200" dirty="0">
                        <a:solidFill>
                          <a:schemeClr val="tx1"/>
                        </a:solidFill>
                        <a:effectLst/>
                        <a:latin typeface="Segoe UI" panose="020B0502040204020203" pitchFamily="34" charset="0"/>
                        <a:cs typeface="Segoe UI" panose="020B0502040204020203" pitchFamily="34" charset="0"/>
                      </a:endParaRPr>
                    </a:p>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Power Paddle</a:t>
                      </a:r>
                      <a:endPar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CECFF"/>
                    </a:solidFill>
                  </a:tcPr>
                </a:tc>
                <a:tc rowSpan="3">
                  <a:txBody>
                    <a:bodyPr/>
                    <a:lstStyle/>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A Player whose game has aspects of a balanced game. Using </a:t>
                      </a:r>
                      <a:r>
                        <a:rPr lang="en-US" sz="1600" u="sng" dirty="0">
                          <a:solidFill>
                            <a:schemeClr val="tx1"/>
                          </a:solidFill>
                          <a:effectLst/>
                          <a:latin typeface="Segoe UI" panose="020B0502040204020203" pitchFamily="34" charset="0"/>
                          <a:cs typeface="Segoe UI" panose="020B0502040204020203" pitchFamily="34" charset="0"/>
                        </a:rPr>
                        <a:t>Power</a:t>
                      </a:r>
                      <a:r>
                        <a:rPr lang="en-US" sz="1600" dirty="0">
                          <a:solidFill>
                            <a:schemeClr val="tx1"/>
                          </a:solidFill>
                          <a:effectLst/>
                          <a:latin typeface="Segoe UI" panose="020B0502040204020203" pitchFamily="34" charset="0"/>
                          <a:cs typeface="Segoe UI" panose="020B0502040204020203" pitchFamily="34" charset="0"/>
                        </a:rPr>
                        <a:t> when needed, and </a:t>
                      </a:r>
                      <a:r>
                        <a:rPr lang="en-US" sz="1600" u="sng" dirty="0">
                          <a:solidFill>
                            <a:schemeClr val="tx1"/>
                          </a:solidFill>
                          <a:effectLst/>
                          <a:latin typeface="Segoe UI" panose="020B0502040204020203" pitchFamily="34" charset="0"/>
                          <a:cs typeface="Segoe UI" panose="020B0502040204020203" pitchFamily="34" charset="0"/>
                        </a:rPr>
                        <a:t>Restraint</a:t>
                      </a:r>
                      <a:r>
                        <a:rPr lang="en-US" sz="1600" dirty="0">
                          <a:solidFill>
                            <a:schemeClr val="tx1"/>
                          </a:solidFill>
                          <a:effectLst/>
                          <a:latin typeface="Segoe UI" panose="020B0502040204020203" pitchFamily="34" charset="0"/>
                          <a:cs typeface="Segoe UI" panose="020B0502040204020203" pitchFamily="34" charset="0"/>
                        </a:rPr>
                        <a:t> when touch is called for.</a:t>
                      </a:r>
                      <a:endParaRPr lang="en-US" sz="1200" dirty="0">
                        <a:solidFill>
                          <a:schemeClr val="tx1"/>
                        </a:solidFill>
                        <a:effectLst/>
                        <a:latin typeface="Segoe UI" panose="020B0502040204020203" pitchFamily="34" charset="0"/>
                        <a:cs typeface="Segoe UI" panose="020B0502040204020203" pitchFamily="34" charset="0"/>
                      </a:endParaRPr>
                    </a:p>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 </a:t>
                      </a:r>
                      <a:endParaRPr lang="en-US" sz="1200" dirty="0">
                        <a:solidFill>
                          <a:schemeClr val="tx1"/>
                        </a:solidFill>
                        <a:effectLst/>
                        <a:latin typeface="Segoe UI" panose="020B0502040204020203" pitchFamily="34" charset="0"/>
                        <a:cs typeface="Segoe UI" panose="020B0502040204020203" pitchFamily="34" charset="0"/>
                      </a:endParaRPr>
                    </a:p>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Hybrid Paddle</a:t>
                      </a:r>
                      <a:endPar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CC"/>
                    </a:solidFill>
                  </a:tcPr>
                </a:tc>
                <a:tc rowSpan="2">
                  <a:txBody>
                    <a:bodyPr/>
                    <a:lstStyle/>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Someone who already has enough </a:t>
                      </a:r>
                      <a:r>
                        <a:rPr lang="en-US" sz="1600" u="sng" dirty="0">
                          <a:solidFill>
                            <a:schemeClr val="tx1"/>
                          </a:solidFill>
                          <a:effectLst/>
                          <a:latin typeface="Segoe UI" panose="020B0502040204020203" pitchFamily="34" charset="0"/>
                          <a:cs typeface="Segoe UI" panose="020B0502040204020203" pitchFamily="34" charset="0"/>
                        </a:rPr>
                        <a:t>Force</a:t>
                      </a:r>
                      <a:r>
                        <a:rPr lang="en-US" sz="1600" dirty="0">
                          <a:solidFill>
                            <a:schemeClr val="tx1"/>
                          </a:solidFill>
                          <a:effectLst/>
                          <a:latin typeface="Segoe UI" panose="020B0502040204020203" pitchFamily="34" charset="0"/>
                          <a:cs typeface="Segoe UI" panose="020B0502040204020203" pitchFamily="34" charset="0"/>
                        </a:rPr>
                        <a:t> regardless of which paddle is used. But can use some added </a:t>
                      </a:r>
                      <a:r>
                        <a:rPr lang="en-US" sz="1600" u="sng" dirty="0">
                          <a:solidFill>
                            <a:schemeClr val="tx1"/>
                          </a:solidFill>
                          <a:effectLst/>
                          <a:latin typeface="Segoe UI" panose="020B0502040204020203" pitchFamily="34" charset="0"/>
                          <a:cs typeface="Segoe UI" panose="020B0502040204020203" pitchFamily="34" charset="0"/>
                        </a:rPr>
                        <a:t>Delicacy</a:t>
                      </a:r>
                      <a:r>
                        <a:rPr lang="en-US" sz="1600" dirty="0">
                          <a:solidFill>
                            <a:schemeClr val="tx1"/>
                          </a:solidFill>
                          <a:effectLst/>
                          <a:latin typeface="Segoe UI" panose="020B0502040204020203" pitchFamily="34" charset="0"/>
                          <a:cs typeface="Segoe UI" panose="020B0502040204020203" pitchFamily="34" charset="0"/>
                        </a:rPr>
                        <a:t> to enhance their game.</a:t>
                      </a:r>
                      <a:endParaRPr lang="en-US" sz="1200" dirty="0">
                        <a:solidFill>
                          <a:schemeClr val="tx1"/>
                        </a:solidFill>
                        <a:effectLst/>
                        <a:latin typeface="Segoe UI" panose="020B0502040204020203" pitchFamily="34" charset="0"/>
                        <a:cs typeface="Segoe UI" panose="020B0502040204020203" pitchFamily="34" charset="0"/>
                      </a:endParaRPr>
                    </a:p>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 </a:t>
                      </a:r>
                      <a:endParaRPr lang="en-US" sz="1200" dirty="0">
                        <a:solidFill>
                          <a:schemeClr val="tx1"/>
                        </a:solidFill>
                        <a:effectLst/>
                        <a:latin typeface="Segoe UI" panose="020B0502040204020203" pitchFamily="34" charset="0"/>
                        <a:cs typeface="Segoe UI" panose="020B0502040204020203" pitchFamily="34" charset="0"/>
                      </a:endParaRPr>
                    </a:p>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Control Paddle</a:t>
                      </a:r>
                      <a:endPar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3338804766"/>
                  </a:ext>
                </a:extLst>
              </a:tr>
              <a:tr h="485404">
                <a:tc rowSpan="2">
                  <a:txBody>
                    <a:bodyPr/>
                    <a:lstStyle/>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A Player who thrives on making those </a:t>
                      </a:r>
                      <a:r>
                        <a:rPr lang="en-US" sz="1600" u="sng" dirty="0">
                          <a:solidFill>
                            <a:schemeClr val="tx1"/>
                          </a:solidFill>
                          <a:effectLst/>
                          <a:latin typeface="Segoe UI" panose="020B0502040204020203" pitchFamily="34" charset="0"/>
                          <a:cs typeface="Segoe UI" panose="020B0502040204020203" pitchFamily="34" charset="0"/>
                        </a:rPr>
                        <a:t>Finesse </a:t>
                      </a:r>
                      <a:r>
                        <a:rPr lang="en-US" sz="1600" dirty="0">
                          <a:solidFill>
                            <a:schemeClr val="tx1"/>
                          </a:solidFill>
                          <a:effectLst/>
                          <a:latin typeface="Segoe UI" panose="020B0502040204020203" pitchFamily="34" charset="0"/>
                          <a:cs typeface="Segoe UI" panose="020B0502040204020203" pitchFamily="34" charset="0"/>
                        </a:rPr>
                        <a:t>shots, and would like to get even </a:t>
                      </a:r>
                      <a:r>
                        <a:rPr lang="en-US" sz="1600" u="sng" dirty="0">
                          <a:solidFill>
                            <a:schemeClr val="tx1"/>
                          </a:solidFill>
                          <a:effectLst/>
                          <a:latin typeface="Segoe UI" panose="020B0502040204020203" pitchFamily="34" charset="0"/>
                          <a:cs typeface="Segoe UI" panose="020B0502040204020203" pitchFamily="34" charset="0"/>
                        </a:rPr>
                        <a:t>MORE</a:t>
                      </a:r>
                      <a:r>
                        <a:rPr lang="en-US" sz="1600" dirty="0">
                          <a:solidFill>
                            <a:schemeClr val="tx1"/>
                          </a:solidFill>
                          <a:effectLst/>
                          <a:latin typeface="Segoe UI" panose="020B0502040204020203" pitchFamily="34" charset="0"/>
                          <a:cs typeface="Segoe UI" panose="020B0502040204020203" pitchFamily="34" charset="0"/>
                        </a:rPr>
                        <a:t> Control!</a:t>
                      </a:r>
                      <a:endParaRPr lang="en-US" sz="1200" dirty="0">
                        <a:solidFill>
                          <a:schemeClr val="tx1"/>
                        </a:solidFill>
                        <a:effectLst/>
                        <a:latin typeface="Segoe UI" panose="020B0502040204020203" pitchFamily="34" charset="0"/>
                        <a:cs typeface="Segoe UI" panose="020B0502040204020203" pitchFamily="34" charset="0"/>
                      </a:endParaRPr>
                    </a:p>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 </a:t>
                      </a:r>
                      <a:endParaRPr lang="en-US" sz="1200" dirty="0">
                        <a:solidFill>
                          <a:schemeClr val="tx1"/>
                        </a:solidFill>
                        <a:effectLst/>
                        <a:latin typeface="Segoe UI" panose="020B0502040204020203" pitchFamily="34" charset="0"/>
                        <a:cs typeface="Segoe UI" panose="020B0502040204020203" pitchFamily="34" charset="0"/>
                      </a:endParaRPr>
                    </a:p>
                    <a:p>
                      <a:pPr marL="0" marR="0" algn="ctr">
                        <a:lnSpc>
                          <a:spcPct val="107000"/>
                        </a:lnSpc>
                        <a:buNone/>
                      </a:pPr>
                      <a:r>
                        <a:rPr lang="en-US" sz="1600" dirty="0">
                          <a:solidFill>
                            <a:schemeClr val="tx1"/>
                          </a:solidFill>
                          <a:effectLst/>
                          <a:latin typeface="Segoe UI" panose="020B0502040204020203" pitchFamily="34" charset="0"/>
                          <a:cs typeface="Segoe UI" panose="020B0502040204020203" pitchFamily="34" charset="0"/>
                        </a:rPr>
                        <a:t>Control Paddle</a:t>
                      </a:r>
                      <a:endPar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T="91440" marB="91440" anchor="ctr">
                    <a:lnL w="12700" cmpd="sng">
                      <a:noFill/>
                    </a:lnL>
                    <a:lnR w="38100" cmpd="sng">
                      <a:noFill/>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tc vMerge="1">
                  <a:txBody>
                    <a:bodyPr/>
                    <a:lstStyle/>
                    <a:p>
                      <a:pPr marL="0" marR="0" algn="ctr">
                        <a:lnSpc>
                          <a:spcPct val="107000"/>
                        </a:lnSpc>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T="91440" marB="91440"/>
                </a:tc>
                <a:extLst>
                  <a:ext uri="{0D108BD9-81ED-4DB2-BD59-A6C34878D82A}">
                    <a16:rowId xmlns:a16="http://schemas.microsoft.com/office/drawing/2014/main" val="2282678348"/>
                  </a:ext>
                </a:extLst>
              </a:tr>
              <a:tr h="2105818">
                <a:tc vMerge="1">
                  <a:txBody>
                    <a:bodyPr/>
                    <a:lstStyle/>
                    <a:p>
                      <a:pPr marL="0" marR="0">
                        <a:lnSpc>
                          <a:spcPct val="107000"/>
                        </a:lnSpc>
                        <a:buNone/>
                      </a:pPr>
                      <a:r>
                        <a:rPr lang="en-US" sz="1400" dirty="0">
                          <a:effectLst/>
                        </a:rPr>
                        <a:t>A Player who thrives on making those </a:t>
                      </a:r>
                      <a:r>
                        <a:rPr lang="en-US" sz="1400" u="sng" dirty="0">
                          <a:effectLst/>
                        </a:rPr>
                        <a:t>Controlled</a:t>
                      </a:r>
                      <a:r>
                        <a:rPr lang="en-US" sz="1400" dirty="0">
                          <a:effectLst/>
                        </a:rPr>
                        <a:t> shots, and would like to get even </a:t>
                      </a:r>
                      <a:r>
                        <a:rPr lang="en-US" sz="1400" u="sng" dirty="0">
                          <a:effectLst/>
                        </a:rPr>
                        <a:t>MORE</a:t>
                      </a:r>
                      <a:r>
                        <a:rPr lang="en-US" sz="1400" dirty="0">
                          <a:effectLst/>
                        </a:rPr>
                        <a:t> Control!</a:t>
                      </a:r>
                      <a:endParaRPr lang="en-US" sz="1100" dirty="0">
                        <a:effectLst/>
                      </a:endParaRPr>
                    </a:p>
                    <a:p>
                      <a:pPr marL="0" marR="0">
                        <a:lnSpc>
                          <a:spcPct val="107000"/>
                        </a:lnSpc>
                        <a:buNone/>
                      </a:pPr>
                      <a:r>
                        <a:rPr lang="en-US" sz="1400" dirty="0">
                          <a:effectLst/>
                        </a:rPr>
                        <a:t> </a:t>
                      </a:r>
                      <a:endParaRPr lang="en-US" sz="1100" dirty="0">
                        <a:effectLst/>
                      </a:endParaRPr>
                    </a:p>
                    <a:p>
                      <a:pPr marL="0" marR="0" algn="ctr">
                        <a:lnSpc>
                          <a:spcPct val="107000"/>
                        </a:lnSpc>
                        <a:buNone/>
                      </a:pPr>
                      <a:r>
                        <a:rPr lang="en-US" sz="1400" dirty="0">
                          <a:effectLst/>
                        </a:rPr>
                        <a:t>Control Paddle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T="91440" marB="91440"/>
                </a:tc>
                <a:tc vMerge="1">
                  <a:txBody>
                    <a:bodyPr/>
                    <a:lstStyle/>
                    <a:p>
                      <a:endParaRPr lang="en-US"/>
                    </a:p>
                  </a:txBody>
                  <a:tcPr/>
                </a:tc>
                <a:tc>
                  <a:txBody>
                    <a:bodyPr/>
                    <a:lstStyle/>
                    <a:p>
                      <a:pPr marL="0" marR="0" algn="ctr">
                        <a:lnSpc>
                          <a:spcPct val="107000"/>
                        </a:lnSpc>
                        <a:buNone/>
                      </a:pPr>
                      <a:r>
                        <a:rPr lang="en-US" sz="1600" b="1" dirty="0">
                          <a:solidFill>
                            <a:schemeClr val="tx1"/>
                          </a:solidFill>
                          <a:effectLst/>
                          <a:latin typeface="Segoe UI" panose="020B0502040204020203" pitchFamily="34" charset="0"/>
                          <a:cs typeface="Segoe UI" panose="020B0502040204020203" pitchFamily="34" charset="0"/>
                        </a:rPr>
                        <a:t>A Player with Tons of </a:t>
                      </a:r>
                      <a:r>
                        <a:rPr lang="en-US" sz="1600" b="1" u="sng" dirty="0">
                          <a:solidFill>
                            <a:schemeClr val="tx1"/>
                          </a:solidFill>
                          <a:effectLst/>
                          <a:latin typeface="Segoe UI" panose="020B0502040204020203" pitchFamily="34" charset="0"/>
                          <a:cs typeface="Segoe UI" panose="020B0502040204020203" pitchFamily="34" charset="0"/>
                        </a:rPr>
                        <a:t>Subtlety</a:t>
                      </a:r>
                      <a:r>
                        <a:rPr lang="en-US" sz="1600" b="1" dirty="0">
                          <a:solidFill>
                            <a:schemeClr val="tx1"/>
                          </a:solidFill>
                          <a:effectLst/>
                          <a:latin typeface="Segoe UI" panose="020B0502040204020203" pitchFamily="34" charset="0"/>
                          <a:cs typeface="Segoe UI" panose="020B0502040204020203" pitchFamily="34" charset="0"/>
                        </a:rPr>
                        <a:t>, but not the Power they once may have had. A paddle with more </a:t>
                      </a:r>
                      <a:r>
                        <a:rPr lang="en-US" sz="1600" b="1" u="sng" dirty="0">
                          <a:solidFill>
                            <a:schemeClr val="tx1"/>
                          </a:solidFill>
                          <a:effectLst/>
                          <a:latin typeface="Segoe UI" panose="020B0502040204020203" pitchFamily="34" charset="0"/>
                          <a:cs typeface="Segoe UI" panose="020B0502040204020203" pitchFamily="34" charset="0"/>
                        </a:rPr>
                        <a:t>POP</a:t>
                      </a:r>
                      <a:r>
                        <a:rPr lang="en-US" sz="1600" b="1" dirty="0">
                          <a:solidFill>
                            <a:schemeClr val="tx1"/>
                          </a:solidFill>
                          <a:effectLst/>
                          <a:latin typeface="Segoe UI" panose="020B0502040204020203" pitchFamily="34" charset="0"/>
                          <a:cs typeface="Segoe UI" panose="020B0502040204020203" pitchFamily="34" charset="0"/>
                        </a:rPr>
                        <a:t> would be welcome.</a:t>
                      </a:r>
                      <a:endParaRPr lang="en-US" sz="1200" b="1" dirty="0">
                        <a:solidFill>
                          <a:schemeClr val="tx1"/>
                        </a:solidFill>
                        <a:effectLst/>
                        <a:latin typeface="Segoe UI" panose="020B0502040204020203" pitchFamily="34" charset="0"/>
                        <a:cs typeface="Segoe UI" panose="020B0502040204020203" pitchFamily="34" charset="0"/>
                      </a:endParaRPr>
                    </a:p>
                    <a:p>
                      <a:pPr marL="0" marR="0" algn="ctr">
                        <a:lnSpc>
                          <a:spcPct val="107000"/>
                        </a:lnSpc>
                        <a:buNone/>
                      </a:pPr>
                      <a:r>
                        <a:rPr lang="en-US" sz="1600" b="1" dirty="0">
                          <a:solidFill>
                            <a:schemeClr val="tx1"/>
                          </a:solidFill>
                          <a:effectLst/>
                          <a:latin typeface="Segoe UI" panose="020B0502040204020203" pitchFamily="34" charset="0"/>
                          <a:cs typeface="Segoe UI" panose="020B0502040204020203" pitchFamily="34" charset="0"/>
                        </a:rPr>
                        <a:t> </a:t>
                      </a:r>
                      <a:endParaRPr lang="en-US" sz="1200" b="1" dirty="0">
                        <a:solidFill>
                          <a:schemeClr val="tx1"/>
                        </a:solidFill>
                        <a:effectLst/>
                        <a:latin typeface="Segoe UI" panose="020B0502040204020203" pitchFamily="34" charset="0"/>
                        <a:cs typeface="Segoe UI" panose="020B0502040204020203" pitchFamily="34" charset="0"/>
                      </a:endParaRPr>
                    </a:p>
                    <a:p>
                      <a:pPr marL="0" marR="0" algn="ctr">
                        <a:lnSpc>
                          <a:spcPct val="107000"/>
                        </a:lnSpc>
                        <a:buNone/>
                      </a:pPr>
                      <a:r>
                        <a:rPr lang="en-US" sz="1600" b="1" dirty="0">
                          <a:solidFill>
                            <a:schemeClr val="tx1"/>
                          </a:solidFill>
                          <a:effectLst/>
                          <a:latin typeface="Segoe UI" panose="020B0502040204020203" pitchFamily="34" charset="0"/>
                          <a:cs typeface="Segoe UI" panose="020B0502040204020203" pitchFamily="34" charset="0"/>
                        </a:rPr>
                        <a:t>Power Paddle</a:t>
                      </a:r>
                      <a:endParaRPr lang="en-US" sz="12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T="91440" marB="91440" anchor="ctr">
                    <a:lnL w="38100" cmpd="sng">
                      <a:noFill/>
                    </a:lnL>
                    <a:lnR w="12700" cmpd="sng">
                      <a:noFill/>
                    </a:lnR>
                    <a:lnT w="38100" cmpd="sng">
                      <a:noFill/>
                    </a:lnT>
                    <a:lnB w="12700" cmpd="sng">
                      <a:noFill/>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2504107096"/>
                  </a:ext>
                </a:extLst>
              </a:tr>
            </a:tbl>
          </a:graphicData>
        </a:graphic>
      </p:graphicFrame>
      <p:pic>
        <p:nvPicPr>
          <p:cNvPr id="10" name="Picture 9">
            <a:extLst>
              <a:ext uri="{FF2B5EF4-FFF2-40B4-BE49-F238E27FC236}">
                <a16:creationId xmlns:a16="http://schemas.microsoft.com/office/drawing/2014/main" id="{567D86A6-0319-3EEB-C602-1A3DEE0AC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43" y="1122438"/>
            <a:ext cx="3931557" cy="5242076"/>
          </a:xfrm>
          <a:prstGeom prst="rect">
            <a:avLst/>
          </a:prstGeom>
        </p:spPr>
      </p:pic>
    </p:spTree>
    <p:extLst>
      <p:ext uri="{BB962C8B-B14F-4D97-AF65-F5344CB8AC3E}">
        <p14:creationId xmlns:p14="http://schemas.microsoft.com/office/powerpoint/2010/main" val="1112410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4076E-DA99-5355-037B-9BC8DA0BDB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CFA35B8-EE02-F42E-1E54-1916F069EB54}"/>
              </a:ext>
            </a:extLst>
          </p:cNvPr>
          <p:cNvSpPr txBox="1"/>
          <p:nvPr/>
        </p:nvSpPr>
        <p:spPr>
          <a:xfrm>
            <a:off x="4992624" y="443377"/>
            <a:ext cx="6314694"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Paddle Shapes</a:t>
            </a:r>
          </a:p>
        </p:txBody>
      </p:sp>
      <p:sp>
        <p:nvSpPr>
          <p:cNvPr id="6" name="TextBox 5">
            <a:extLst>
              <a:ext uri="{FF2B5EF4-FFF2-40B4-BE49-F238E27FC236}">
                <a16:creationId xmlns:a16="http://schemas.microsoft.com/office/drawing/2014/main" id="{9B6A6951-F392-D146-1BCC-6B28EC451F56}"/>
              </a:ext>
            </a:extLst>
          </p:cNvPr>
          <p:cNvSpPr txBox="1"/>
          <p:nvPr/>
        </p:nvSpPr>
        <p:spPr>
          <a:xfrm>
            <a:off x="4992624" y="1607296"/>
            <a:ext cx="6415278" cy="3215176"/>
          </a:xfrm>
          <a:prstGeom prst="rect">
            <a:avLst/>
          </a:prstGeom>
          <a:solidFill>
            <a:schemeClr val="bg1">
              <a:alpha val="60000"/>
            </a:schemeClr>
          </a:solidFill>
        </p:spPr>
        <p:txBody>
          <a:bodyPr wrap="square" rtlCol="0">
            <a:spAutoFit/>
          </a:bodyPr>
          <a:lstStyle/>
          <a:p>
            <a:pPr marR="0">
              <a:lnSpc>
                <a:spcPct val="107000"/>
              </a:lnSpc>
              <a:spcBef>
                <a:spcPts val="0"/>
              </a:spcBef>
              <a:spcAft>
                <a:spcPts val="0"/>
              </a:spcAft>
            </a:pPr>
            <a:r>
              <a:rPr lang="en-US" sz="3200" b="1" dirty="0">
                <a:latin typeface="Segoe UI" panose="020B0502040204020203" pitchFamily="34" charset="0"/>
                <a:ea typeface="Calibri" panose="020F0502020204030204" pitchFamily="34" charset="0"/>
                <a:cs typeface="Segoe UI" panose="020B0502040204020203" pitchFamily="34" charset="0"/>
              </a:rPr>
              <a:t>Regardless of the manufacturer, most paddles fall into one of three categories</a:t>
            </a:r>
            <a:r>
              <a:rPr lang="en-US" sz="3200" dirty="0">
                <a:latin typeface="Segoe UI" panose="020B0502040204020203" pitchFamily="34" charset="0"/>
                <a:ea typeface="Calibri" panose="020F0502020204030204" pitchFamily="34" charset="0"/>
                <a:cs typeface="Segoe UI" panose="020B0502040204020203" pitchFamily="34" charset="0"/>
              </a:rPr>
              <a:t>:</a:t>
            </a:r>
          </a:p>
          <a:p>
            <a:pPr marL="682625" marR="0" indent="-450850">
              <a:lnSpc>
                <a:spcPct val="107000"/>
              </a:lnSpc>
              <a:spcBef>
                <a:spcPts val="0"/>
              </a:spcBef>
              <a:spcAft>
                <a:spcPts val="0"/>
              </a:spcAft>
              <a:buFont typeface="Arial" panose="020B0604020202020204" pitchFamily="34" charset="0"/>
              <a:buChar char="•"/>
              <a:tabLst>
                <a:tab pos="682625" algn="l"/>
              </a:tabLst>
            </a:pPr>
            <a:r>
              <a:rPr lang="en-US" sz="3200" dirty="0">
                <a:latin typeface="Segoe UI" panose="020B0502040204020203" pitchFamily="34" charset="0"/>
                <a:ea typeface="Calibri" panose="020F0502020204030204" pitchFamily="34" charset="0"/>
                <a:cs typeface="Segoe UI" panose="020B0502040204020203" pitchFamily="34" charset="0"/>
              </a:rPr>
              <a:t>Widebody</a:t>
            </a:r>
          </a:p>
          <a:p>
            <a:pPr marL="682625" marR="0" indent="-450850">
              <a:lnSpc>
                <a:spcPct val="107000"/>
              </a:lnSpc>
              <a:spcBef>
                <a:spcPts val="0"/>
              </a:spcBef>
              <a:spcAft>
                <a:spcPts val="0"/>
              </a:spcAft>
              <a:buFont typeface="Arial" panose="020B0604020202020204" pitchFamily="34" charset="0"/>
              <a:buChar char="•"/>
              <a:tabLst>
                <a:tab pos="682625" algn="l"/>
              </a:tabLst>
            </a:pPr>
            <a:r>
              <a:rPr lang="en-US" sz="3200" dirty="0">
                <a:latin typeface="Segoe UI" panose="020B0502040204020203" pitchFamily="34" charset="0"/>
                <a:ea typeface="Calibri" panose="020F0502020204030204" pitchFamily="34" charset="0"/>
                <a:cs typeface="Segoe UI" panose="020B0502040204020203" pitchFamily="34" charset="0"/>
              </a:rPr>
              <a:t>Elongated</a:t>
            </a:r>
          </a:p>
          <a:p>
            <a:pPr marL="682625" marR="0" indent="-450850">
              <a:lnSpc>
                <a:spcPct val="107000"/>
              </a:lnSpc>
              <a:spcBef>
                <a:spcPts val="0"/>
              </a:spcBef>
              <a:spcAft>
                <a:spcPts val="0"/>
              </a:spcAft>
              <a:buFont typeface="Arial" panose="020B0604020202020204" pitchFamily="34" charset="0"/>
              <a:buChar char="•"/>
              <a:tabLst>
                <a:tab pos="682625" algn="l"/>
              </a:tabLst>
            </a:pPr>
            <a:r>
              <a:rPr lang="en-US" sz="3200" dirty="0">
                <a:latin typeface="Segoe UI" panose="020B0502040204020203" pitchFamily="34" charset="0"/>
                <a:ea typeface="Calibri" panose="020F0502020204030204" pitchFamily="34" charset="0"/>
                <a:cs typeface="Segoe UI" panose="020B0502040204020203" pitchFamily="34" charset="0"/>
              </a:rPr>
              <a:t>Hybrid</a:t>
            </a:r>
          </a:p>
        </p:txBody>
      </p:sp>
      <p:sp>
        <p:nvSpPr>
          <p:cNvPr id="3" name="TextBox 2">
            <a:extLst>
              <a:ext uri="{FF2B5EF4-FFF2-40B4-BE49-F238E27FC236}">
                <a16:creationId xmlns:a16="http://schemas.microsoft.com/office/drawing/2014/main" id="{8A29450C-67BD-17A0-4D1F-E8AC2A0920B6}"/>
              </a:ext>
            </a:extLst>
          </p:cNvPr>
          <p:cNvSpPr txBox="1"/>
          <p:nvPr/>
        </p:nvSpPr>
        <p:spPr>
          <a:xfrm>
            <a:off x="3139022" y="4927538"/>
            <a:ext cx="6963507" cy="646331"/>
          </a:xfrm>
          <a:prstGeom prst="rect">
            <a:avLst/>
          </a:prstGeom>
          <a:solidFill>
            <a:srgbClr val="FFFF00"/>
          </a:solidFill>
          <a:effectLst>
            <a:glow rad="101600">
              <a:schemeClr val="bg1">
                <a:alpha val="60000"/>
              </a:schemeClr>
            </a:glow>
            <a:outerShdw blurRad="50800" dist="38100" dir="2700000" algn="tl" rotWithShape="0">
              <a:prstClr val="black">
                <a:alpha val="40000"/>
              </a:prstClr>
            </a:outerShdw>
          </a:effectLst>
        </p:spPr>
        <p:txBody>
          <a:bodyPr wrap="square" rtlCol="0">
            <a:spAutoFit/>
          </a:bodyPr>
          <a:lstStyle/>
          <a:p>
            <a:r>
              <a:rPr lang="en-US" dirty="0"/>
              <a:t>Widebody paddles are an excellent choice for newer players, those with table tennis experience, and those without a previous tennis background</a:t>
            </a:r>
          </a:p>
        </p:txBody>
      </p:sp>
      <p:pic>
        <p:nvPicPr>
          <p:cNvPr id="5" name="Picture 4">
            <a:extLst>
              <a:ext uri="{FF2B5EF4-FFF2-40B4-BE49-F238E27FC236}">
                <a16:creationId xmlns:a16="http://schemas.microsoft.com/office/drawing/2014/main" id="{914CA159-2852-9D4D-9DD3-0A6428E0A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743" y="443377"/>
            <a:ext cx="2926080" cy="5715000"/>
          </a:xfrm>
          <a:prstGeom prst="rect">
            <a:avLst/>
          </a:prstGeom>
        </p:spPr>
      </p:pic>
      <p:sp>
        <p:nvSpPr>
          <p:cNvPr id="4" name="TextBox 3">
            <a:extLst>
              <a:ext uri="{FF2B5EF4-FFF2-40B4-BE49-F238E27FC236}">
                <a16:creationId xmlns:a16="http://schemas.microsoft.com/office/drawing/2014/main" id="{AF14E3BF-43CB-E953-09C0-1A423D6C5477}"/>
              </a:ext>
            </a:extLst>
          </p:cNvPr>
          <p:cNvSpPr txBox="1"/>
          <p:nvPr/>
        </p:nvSpPr>
        <p:spPr>
          <a:xfrm>
            <a:off x="4820109" y="5835211"/>
            <a:ext cx="6963507" cy="646331"/>
          </a:xfrm>
          <a:prstGeom prst="rect">
            <a:avLst/>
          </a:prstGeom>
          <a:solidFill>
            <a:srgbClr val="FFFF00"/>
          </a:solidFill>
          <a:effectLst>
            <a:glow rad="101600">
              <a:schemeClr val="bg1">
                <a:alpha val="60000"/>
              </a:schemeClr>
            </a:glow>
            <a:outerShdw blurRad="50800" dist="38100" dir="2700000" algn="tl" rotWithShape="0">
              <a:prstClr val="black">
                <a:alpha val="40000"/>
              </a:prstClr>
            </a:outerShdw>
          </a:effectLst>
        </p:spPr>
        <p:txBody>
          <a:bodyPr wrap="square" rtlCol="0">
            <a:spAutoFit/>
          </a:bodyPr>
          <a:lstStyle/>
          <a:p>
            <a:r>
              <a:rPr lang="en-US" dirty="0"/>
              <a:t>Elongated paddles are great for those with a previous tennis background and those with a two-handed backhand</a:t>
            </a:r>
          </a:p>
        </p:txBody>
      </p:sp>
    </p:spTree>
    <p:extLst>
      <p:ext uri="{BB962C8B-B14F-4D97-AF65-F5344CB8AC3E}">
        <p14:creationId xmlns:p14="http://schemas.microsoft.com/office/powerpoint/2010/main" val="1526476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20F76-235D-793C-6623-38B618F1B2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A86F95-29E5-D17D-ED32-ED385C11F499}"/>
              </a:ext>
            </a:extLst>
          </p:cNvPr>
          <p:cNvSpPr txBox="1"/>
          <p:nvPr/>
        </p:nvSpPr>
        <p:spPr>
          <a:xfrm>
            <a:off x="515874" y="443377"/>
            <a:ext cx="6314694"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Paddle Shapes</a:t>
            </a:r>
          </a:p>
        </p:txBody>
      </p:sp>
      <p:sp>
        <p:nvSpPr>
          <p:cNvPr id="6" name="TextBox 5">
            <a:extLst>
              <a:ext uri="{FF2B5EF4-FFF2-40B4-BE49-F238E27FC236}">
                <a16:creationId xmlns:a16="http://schemas.microsoft.com/office/drawing/2014/main" id="{8D8EFBE2-862A-86B3-A9FE-CA45F26BAE13}"/>
              </a:ext>
            </a:extLst>
          </p:cNvPr>
          <p:cNvSpPr txBox="1"/>
          <p:nvPr/>
        </p:nvSpPr>
        <p:spPr>
          <a:xfrm>
            <a:off x="515874" y="1607296"/>
            <a:ext cx="6415278" cy="2795830"/>
          </a:xfrm>
          <a:prstGeom prst="rect">
            <a:avLst/>
          </a:prstGeom>
          <a:solidFill>
            <a:schemeClr val="bg1">
              <a:alpha val="60000"/>
            </a:schemeClr>
          </a:solidFill>
        </p:spPr>
        <p:txBody>
          <a:bodyPr wrap="square" rtlCol="0">
            <a:spAutoFit/>
          </a:bodyPr>
          <a:lstStyle/>
          <a:p>
            <a:pPr marL="114300">
              <a:lnSpc>
                <a:spcPct val="107000"/>
              </a:lnSpc>
            </a:pPr>
            <a:r>
              <a:rPr lang="en-US" sz="2400" b="1" u="sng" dirty="0">
                <a:latin typeface="Segoe UI" panose="020B0502040204020203" pitchFamily="34" charset="0"/>
                <a:ea typeface="Calibri" panose="020F0502020204030204" pitchFamily="34" charset="0"/>
                <a:cs typeface="Segoe UI" panose="020B0502040204020203" pitchFamily="34" charset="0"/>
              </a:rPr>
              <a:t>For SLK paddles, the available shapes are:</a:t>
            </a:r>
            <a:endParaRPr lang="en-US" sz="2400" dirty="0">
              <a:latin typeface="Segoe UI" panose="020B0502040204020203" pitchFamily="34" charset="0"/>
              <a:ea typeface="Calibri" panose="020F0502020204030204" pitchFamily="34" charset="0"/>
              <a:cs typeface="Segoe UI" panose="020B0502040204020203" pitchFamily="34" charset="0"/>
            </a:endParaRPr>
          </a:p>
          <a:p>
            <a:pPr marL="347663">
              <a:spcBef>
                <a:spcPts val="1200"/>
              </a:spcBef>
              <a:spcAft>
                <a:spcPts val="600"/>
              </a:spcAft>
              <a:tabLst>
                <a:tab pos="347663" algn="l"/>
              </a:tabLst>
            </a:pPr>
            <a:r>
              <a:rPr lang="en-US" sz="2000" b="1" u="sng" dirty="0">
                <a:latin typeface="Segoe UI" panose="020B0502040204020203" pitchFamily="34" charset="0"/>
                <a:cs typeface="Segoe UI" panose="020B0502040204020203" pitchFamily="34" charset="0"/>
              </a:rPr>
              <a:t>Max Shape (SLK Series):</a:t>
            </a:r>
          </a:p>
          <a:p>
            <a:pPr marL="576263" lvl="1">
              <a:tabLst>
                <a:tab pos="347663" algn="l"/>
              </a:tabLst>
            </a:pPr>
            <a:r>
              <a:rPr lang="en-US" sz="1600" dirty="0">
                <a:latin typeface="Segoe UI" panose="020B0502040204020203" pitchFamily="34" charset="0"/>
                <a:cs typeface="Segoe UI" panose="020B0502040204020203" pitchFamily="34" charset="0"/>
              </a:rPr>
              <a:t>The Max is akin to the Epic in offering a traditional shape with a generous sweet spot</a:t>
            </a:r>
          </a:p>
          <a:p>
            <a:pPr marL="347663">
              <a:spcBef>
                <a:spcPts val="1200"/>
              </a:spcBef>
              <a:spcAft>
                <a:spcPts val="600"/>
              </a:spcAft>
              <a:tabLst>
                <a:tab pos="347663" algn="l"/>
              </a:tabLst>
            </a:pPr>
            <a:r>
              <a:rPr lang="en-US" sz="2000" b="1" u="sng" dirty="0">
                <a:latin typeface="Segoe UI" panose="020B0502040204020203" pitchFamily="34" charset="0"/>
                <a:cs typeface="Segoe UI" panose="020B0502040204020203" pitchFamily="34" charset="0"/>
              </a:rPr>
              <a:t>XL Shape (SLK Series):</a:t>
            </a:r>
          </a:p>
          <a:p>
            <a:pPr marL="576263" lvl="1">
              <a:tabLst>
                <a:tab pos="347663" algn="l"/>
              </a:tabLst>
            </a:pPr>
            <a:r>
              <a:rPr lang="en-US" sz="1600" dirty="0">
                <a:latin typeface="Segoe UI" panose="020B0502040204020203" pitchFamily="34" charset="0"/>
                <a:cs typeface="Segoe UI" panose="020B0502040204020203" pitchFamily="34" charset="0"/>
              </a:rPr>
              <a:t>The XL is designed for intermediate to advanced players who are ready to make the trade-off of a narrower sweet spot to get added reach</a:t>
            </a:r>
          </a:p>
        </p:txBody>
      </p:sp>
      <p:pic>
        <p:nvPicPr>
          <p:cNvPr id="4" name="Picture 3">
            <a:extLst>
              <a:ext uri="{FF2B5EF4-FFF2-40B4-BE49-F238E27FC236}">
                <a16:creationId xmlns:a16="http://schemas.microsoft.com/office/drawing/2014/main" id="{2B233CE0-F4EC-2B49-46FB-EE60B5C28073}"/>
              </a:ext>
            </a:extLst>
          </p:cNvPr>
          <p:cNvPicPr>
            <a:picLocks noChangeAspect="1"/>
          </p:cNvPicPr>
          <p:nvPr/>
        </p:nvPicPr>
        <p:blipFill>
          <a:blip r:embed="rId3">
            <a:extLst>
              <a:ext uri="{28A0092B-C50C-407E-A947-70E740481C1C}">
                <a14:useLocalDpi xmlns:a14="http://schemas.microsoft.com/office/drawing/2010/main" val="0"/>
              </a:ext>
            </a:extLst>
          </a:blip>
          <a:srcRect l="23481" t="8611" r="23220" b="8195"/>
          <a:stretch>
            <a:fillRect/>
          </a:stretch>
        </p:blipFill>
        <p:spPr>
          <a:xfrm>
            <a:off x="7272907" y="642472"/>
            <a:ext cx="2924176" cy="5705475"/>
          </a:xfrm>
          <a:prstGeom prst="rect">
            <a:avLst/>
          </a:prstGeom>
        </p:spPr>
      </p:pic>
      <p:pic>
        <p:nvPicPr>
          <p:cNvPr id="10" name="Picture 9">
            <a:extLst>
              <a:ext uri="{FF2B5EF4-FFF2-40B4-BE49-F238E27FC236}">
                <a16:creationId xmlns:a16="http://schemas.microsoft.com/office/drawing/2014/main" id="{A8ABEC49-A52F-8D02-6056-0B8ED3481681}"/>
              </a:ext>
            </a:extLst>
          </p:cNvPr>
          <p:cNvPicPr>
            <a:picLocks noChangeAspect="1"/>
          </p:cNvPicPr>
          <p:nvPr/>
        </p:nvPicPr>
        <p:blipFill>
          <a:blip r:embed="rId4">
            <a:extLst>
              <a:ext uri="{28A0092B-C50C-407E-A947-70E740481C1C}">
                <a14:useLocalDpi xmlns:a14="http://schemas.microsoft.com/office/drawing/2010/main" val="0"/>
              </a:ext>
            </a:extLst>
          </a:blip>
          <a:srcRect l="26216" t="8055" r="25694" b="8750"/>
          <a:stretch>
            <a:fillRect/>
          </a:stretch>
        </p:blipFill>
        <p:spPr>
          <a:xfrm>
            <a:off x="8958846" y="443377"/>
            <a:ext cx="2717280" cy="5875995"/>
          </a:xfrm>
          <a:prstGeom prst="rect">
            <a:avLst/>
          </a:prstGeom>
        </p:spPr>
      </p:pic>
      <p:sp>
        <p:nvSpPr>
          <p:cNvPr id="3" name="TextBox 2">
            <a:extLst>
              <a:ext uri="{FF2B5EF4-FFF2-40B4-BE49-F238E27FC236}">
                <a16:creationId xmlns:a16="http://schemas.microsoft.com/office/drawing/2014/main" id="{08EDCCB0-5357-071D-492C-5F7859836380}"/>
              </a:ext>
            </a:extLst>
          </p:cNvPr>
          <p:cNvSpPr txBox="1"/>
          <p:nvPr/>
        </p:nvSpPr>
        <p:spPr>
          <a:xfrm>
            <a:off x="515874" y="4643714"/>
            <a:ext cx="6415278" cy="609590"/>
          </a:xfrm>
          <a:prstGeom prst="rect">
            <a:avLst/>
          </a:prstGeom>
          <a:solidFill>
            <a:schemeClr val="bg1">
              <a:alpha val="60000"/>
            </a:schemeClr>
          </a:solidFill>
        </p:spPr>
        <p:txBody>
          <a:bodyPr wrap="square" numCol="1" rtlCol="0">
            <a:spAutoFit/>
          </a:bodyPr>
          <a:lstStyle/>
          <a:p>
            <a:pPr marL="114300">
              <a:lnSpc>
                <a:spcPct val="107000"/>
              </a:lnSpc>
              <a:spcAft>
                <a:spcPts val="1200"/>
              </a:spcAft>
            </a:pPr>
            <a:r>
              <a:rPr lang="en-US" sz="2400" b="1" u="sng" dirty="0">
                <a:latin typeface="Segoe UI" panose="020B0502040204020203" pitchFamily="34" charset="0"/>
                <a:ea typeface="Calibri" panose="020F0502020204030204" pitchFamily="34" charset="0"/>
                <a:cs typeface="Segoe UI" panose="020B0502040204020203" pitchFamily="34" charset="0"/>
              </a:rPr>
              <a:t>For Selkirk paddles:</a:t>
            </a:r>
            <a:br>
              <a:rPr lang="en-US" sz="800" b="1" u="sng" dirty="0">
                <a:latin typeface="Segoe UI" panose="020B0502040204020203" pitchFamily="34" charset="0"/>
                <a:ea typeface="Calibri" panose="020F0502020204030204" pitchFamily="34" charset="0"/>
                <a:cs typeface="Segoe UI" panose="020B0502040204020203" pitchFamily="34" charset="0"/>
              </a:rPr>
            </a:br>
            <a:endParaRPr lang="en-US" sz="800" dirty="0">
              <a:latin typeface="Segoe UI" panose="020B0502040204020203" pitchFamily="34" charset="0"/>
              <a:ea typeface="Calibri" panose="020F0502020204030204" pitchFamily="34" charset="0"/>
              <a:cs typeface="Segoe UI" panose="020B0502040204020203" pitchFamily="34" charset="0"/>
            </a:endParaRPr>
          </a:p>
        </p:txBody>
      </p:sp>
      <p:sp>
        <p:nvSpPr>
          <p:cNvPr id="5" name="TextBox 4">
            <a:extLst>
              <a:ext uri="{FF2B5EF4-FFF2-40B4-BE49-F238E27FC236}">
                <a16:creationId xmlns:a16="http://schemas.microsoft.com/office/drawing/2014/main" id="{244C0149-F841-096B-25F0-378628BEB4BD}"/>
              </a:ext>
            </a:extLst>
          </p:cNvPr>
          <p:cNvSpPr txBox="1"/>
          <p:nvPr/>
        </p:nvSpPr>
        <p:spPr>
          <a:xfrm>
            <a:off x="515874" y="5250704"/>
            <a:ext cx="6415278" cy="1228028"/>
          </a:xfrm>
          <a:prstGeom prst="rect">
            <a:avLst/>
          </a:prstGeom>
          <a:solidFill>
            <a:schemeClr val="bg1">
              <a:alpha val="60000"/>
            </a:schemeClr>
          </a:solidFill>
        </p:spPr>
        <p:txBody>
          <a:bodyPr wrap="square" numCol="3" rtlCol="0">
            <a:spAutoFit/>
          </a:bodyPr>
          <a:lstStyle/>
          <a:p>
            <a:pPr marL="347663">
              <a:spcBef>
                <a:spcPts val="1200"/>
              </a:spcBef>
              <a:spcAft>
                <a:spcPts val="600"/>
              </a:spcAft>
              <a:tabLst>
                <a:tab pos="347663" algn="l"/>
              </a:tabLst>
            </a:pPr>
            <a:r>
              <a:rPr lang="en-US" sz="2000" b="1" u="sng" dirty="0">
                <a:latin typeface="Segoe UI" panose="020B0502040204020203" pitchFamily="34" charset="0"/>
                <a:cs typeface="Segoe UI" panose="020B0502040204020203" pitchFamily="34" charset="0"/>
              </a:rPr>
              <a:t>Widebody</a:t>
            </a:r>
          </a:p>
          <a:p>
            <a:pPr marL="862013" lvl="1" indent="-285750">
              <a:buFont typeface="Arial" panose="020B0604020202020204" pitchFamily="34" charset="0"/>
              <a:buChar char="•"/>
              <a:tabLst>
                <a:tab pos="347663" algn="l"/>
              </a:tabLst>
            </a:pPr>
            <a:r>
              <a:rPr lang="en-US" sz="1600" dirty="0">
                <a:latin typeface="Segoe UI" panose="020B0502040204020203" pitchFamily="34" charset="0"/>
                <a:cs typeface="Segoe UI" panose="020B0502040204020203" pitchFamily="34" charset="0"/>
              </a:rPr>
              <a:t>Epic</a:t>
            </a:r>
          </a:p>
          <a:p>
            <a:pPr marL="862013" lvl="1" indent="-285750">
              <a:buFont typeface="Arial" panose="020B0604020202020204" pitchFamily="34" charset="0"/>
              <a:buChar char="•"/>
              <a:tabLst>
                <a:tab pos="347663" algn="l"/>
              </a:tabLst>
            </a:pPr>
            <a:r>
              <a:rPr lang="en-US" sz="1600" dirty="0">
                <a:latin typeface="Segoe UI" panose="020B0502040204020203" pitchFamily="34" charset="0"/>
                <a:cs typeface="Segoe UI" panose="020B0502040204020203" pitchFamily="34" charset="0"/>
              </a:rPr>
              <a:t>S2</a:t>
            </a:r>
          </a:p>
          <a:p>
            <a:pPr marL="862013" lvl="1" indent="-285750">
              <a:buFont typeface="Arial" panose="020B0604020202020204" pitchFamily="34" charset="0"/>
              <a:buChar char="•"/>
              <a:tabLst>
                <a:tab pos="347663" algn="l"/>
              </a:tabLst>
            </a:pPr>
            <a:r>
              <a:rPr lang="en-US" sz="1600" dirty="0">
                <a:latin typeface="Segoe UI" panose="020B0502040204020203" pitchFamily="34" charset="0"/>
                <a:cs typeface="Segoe UI" panose="020B0502040204020203" pitchFamily="34" charset="0"/>
              </a:rPr>
              <a:t>Maxima</a:t>
            </a:r>
          </a:p>
          <a:p>
            <a:pPr marL="347663">
              <a:spcBef>
                <a:spcPts val="1200"/>
              </a:spcBef>
              <a:spcAft>
                <a:spcPts val="600"/>
              </a:spcAft>
              <a:tabLst>
                <a:tab pos="347663" algn="l"/>
              </a:tabLst>
            </a:pPr>
            <a:r>
              <a:rPr lang="en-US" sz="2000" b="1" u="sng" dirty="0">
                <a:latin typeface="Segoe UI" panose="020B0502040204020203" pitchFamily="34" charset="0"/>
                <a:cs typeface="Segoe UI" panose="020B0502040204020203" pitchFamily="34" charset="0"/>
              </a:rPr>
              <a:t>Elongated</a:t>
            </a:r>
          </a:p>
          <a:p>
            <a:pPr marL="862013" lvl="1" indent="-285750">
              <a:buFont typeface="Arial" panose="020B0604020202020204" pitchFamily="34" charset="0"/>
              <a:buChar char="•"/>
              <a:tabLst>
                <a:tab pos="347663" algn="l"/>
              </a:tabLst>
            </a:pPr>
            <a:r>
              <a:rPr lang="en-US" sz="1600" dirty="0">
                <a:latin typeface="Segoe UI" panose="020B0502040204020203" pitchFamily="34" charset="0"/>
                <a:cs typeface="Segoe UI" panose="020B0502040204020203" pitchFamily="34" charset="0"/>
              </a:rPr>
              <a:t>Invikta</a:t>
            </a:r>
          </a:p>
          <a:p>
            <a:pPr marL="862013" lvl="1" indent="-285750">
              <a:buFont typeface="Arial" panose="020B0604020202020204" pitchFamily="34" charset="0"/>
              <a:buChar char="•"/>
              <a:tabLst>
                <a:tab pos="347663" algn="l"/>
              </a:tabLst>
            </a:pPr>
            <a:r>
              <a:rPr lang="en-US" sz="1600" dirty="0">
                <a:latin typeface="Segoe UI" panose="020B0502040204020203" pitchFamily="34" charset="0"/>
                <a:cs typeface="Segoe UI" panose="020B0502040204020203" pitchFamily="34" charset="0"/>
              </a:rPr>
              <a:t>Mach6</a:t>
            </a:r>
          </a:p>
          <a:p>
            <a:pPr marL="862013" lvl="1" indent="-285750">
              <a:buFont typeface="Arial" panose="020B0604020202020204" pitchFamily="34" charset="0"/>
              <a:buChar char="•"/>
              <a:tabLst>
                <a:tab pos="347663" algn="l"/>
              </a:tabLst>
            </a:pPr>
            <a:r>
              <a:rPr lang="en-US" sz="1600" dirty="0">
                <a:latin typeface="Segoe UI" panose="020B0502040204020203" pitchFamily="34" charset="0"/>
                <a:cs typeface="Segoe UI" panose="020B0502040204020203" pitchFamily="34" charset="0"/>
              </a:rPr>
              <a:t>Omni</a:t>
            </a:r>
          </a:p>
          <a:p>
            <a:pPr marL="347663">
              <a:spcBef>
                <a:spcPts val="1200"/>
              </a:spcBef>
              <a:spcAft>
                <a:spcPts val="600"/>
              </a:spcAft>
              <a:tabLst>
                <a:tab pos="347663" algn="l"/>
              </a:tabLst>
            </a:pPr>
            <a:r>
              <a:rPr lang="en-US" sz="2000" b="1" u="sng" dirty="0">
                <a:latin typeface="Segoe UI" panose="020B0502040204020203" pitchFamily="34" charset="0"/>
                <a:cs typeface="Segoe UI" panose="020B0502040204020203" pitchFamily="34" charset="0"/>
              </a:rPr>
              <a:t>Hybrid</a:t>
            </a:r>
          </a:p>
          <a:p>
            <a:pPr marL="862013" lvl="1" indent="-285750">
              <a:buFont typeface="Arial" panose="020B0604020202020204" pitchFamily="34" charset="0"/>
              <a:buChar char="•"/>
              <a:tabLst>
                <a:tab pos="347663" algn="l"/>
              </a:tabLst>
            </a:pPr>
            <a:r>
              <a:rPr lang="en-US" sz="1600" dirty="0">
                <a:latin typeface="Segoe UI" panose="020B0502040204020203" pitchFamily="34" charset="0"/>
                <a:cs typeface="Segoe UI" panose="020B0502040204020203" pitchFamily="34" charset="0"/>
              </a:rPr>
              <a:t>Tour</a:t>
            </a:r>
          </a:p>
          <a:p>
            <a:pPr marL="576263" lvl="1">
              <a:tabLst>
                <a:tab pos="347663" algn="l"/>
              </a:tabLst>
            </a:pPr>
            <a:endParaRPr lang="en-US"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38559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F3BFB-8A5D-E828-8C96-606EA69E51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818F3A-93E6-6A08-F987-F9EC54670573}"/>
              </a:ext>
            </a:extLst>
          </p:cNvPr>
          <p:cNvSpPr txBox="1"/>
          <p:nvPr/>
        </p:nvSpPr>
        <p:spPr>
          <a:xfrm>
            <a:off x="515873" y="443377"/>
            <a:ext cx="7397203" cy="923330"/>
          </a:xfrm>
          <a:prstGeom prst="rect">
            <a:avLst/>
          </a:prstGeom>
          <a:noFill/>
          <a:effectLst>
            <a:glow rad="127000">
              <a:schemeClr val="tx1"/>
            </a:glow>
            <a:outerShdw blurRad="50800" dist="38100" dir="2700000" algn="tl" rotWithShape="0">
              <a:prstClr val="black">
                <a:alpha val="40000"/>
              </a:prstClr>
            </a:outerShdw>
          </a:effectLst>
        </p:spPr>
        <p:txBody>
          <a:bodyPr wrap="square" rtlCol="0">
            <a:spAutoFit/>
          </a:bodyPr>
          <a:lstStyle/>
          <a:p>
            <a:r>
              <a:rPr lang="en-US" sz="5400" dirty="0">
                <a:ln w="12700">
                  <a:solidFill>
                    <a:schemeClr val="tx1"/>
                  </a:solidFill>
                </a:ln>
                <a:solidFill>
                  <a:schemeClr val="bg1"/>
                </a:solidFill>
                <a:effectLst>
                  <a:glow rad="152400">
                    <a:srgbClr val="002060"/>
                  </a:glow>
                </a:effectLst>
                <a:latin typeface="Segoe UI Black" panose="020B0A02040204020203" pitchFamily="34" charset="0"/>
                <a:ea typeface="Segoe UI Black" panose="020B0A02040204020203" pitchFamily="34" charset="0"/>
              </a:rPr>
              <a:t>What is a Core?</a:t>
            </a:r>
          </a:p>
        </p:txBody>
      </p:sp>
      <p:sp>
        <p:nvSpPr>
          <p:cNvPr id="6" name="TextBox 5">
            <a:extLst>
              <a:ext uri="{FF2B5EF4-FFF2-40B4-BE49-F238E27FC236}">
                <a16:creationId xmlns:a16="http://schemas.microsoft.com/office/drawing/2014/main" id="{A5317FE4-2810-8876-BEA7-A6C2FE6138C0}"/>
              </a:ext>
            </a:extLst>
          </p:cNvPr>
          <p:cNvSpPr txBox="1"/>
          <p:nvPr/>
        </p:nvSpPr>
        <p:spPr>
          <a:xfrm>
            <a:off x="515874" y="1607296"/>
            <a:ext cx="11161552" cy="3486083"/>
          </a:xfrm>
          <a:prstGeom prst="rect">
            <a:avLst/>
          </a:prstGeom>
          <a:solidFill>
            <a:schemeClr val="bg1">
              <a:alpha val="60000"/>
            </a:schemeClr>
          </a:solid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The hidden “engine” inside your paddle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It’s the layer sandwiched between the paddle’s two faces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Gives the paddle its: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Feel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Power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Control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Even sound on contact with the ball</a:t>
            </a:r>
          </a:p>
        </p:txBody>
      </p:sp>
    </p:spTree>
    <p:extLst>
      <p:ext uri="{BB962C8B-B14F-4D97-AF65-F5344CB8AC3E}">
        <p14:creationId xmlns:p14="http://schemas.microsoft.com/office/powerpoint/2010/main" val="2567998176"/>
      </p:ext>
    </p:extLst>
  </p:cSld>
  <p:clrMapOvr>
    <a:masterClrMapping/>
  </p:clrMapOvr>
</p:sld>
</file>

<file path=ppt/theme/theme1.xml><?xml version="1.0" encoding="utf-8"?>
<a:theme xmlns:a="http://schemas.openxmlformats.org/drawingml/2006/main" name="Office Theme">
  <a:themeElements>
    <a:clrScheme name="Selkirk">
      <a:dk1>
        <a:sysClr val="windowText" lastClr="000000"/>
      </a:dk1>
      <a:lt1>
        <a:sysClr val="window" lastClr="FFFFFF"/>
      </a:lt1>
      <a:dk2>
        <a:srgbClr val="C00000"/>
      </a:dk2>
      <a:lt2>
        <a:srgbClr val="FFFFFF"/>
      </a:lt2>
      <a:accent1>
        <a:srgbClr val="FFFF00"/>
      </a:accent1>
      <a:accent2>
        <a:srgbClr val="D8D8D8"/>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32555</TotalTime>
  <Words>9991</Words>
  <Application>Microsoft Office PowerPoint</Application>
  <PresentationFormat>Widescreen</PresentationFormat>
  <Paragraphs>998</Paragraphs>
  <Slides>32</Slides>
  <Notes>32</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Segoe UI Black</vt:lpstr>
      <vt:lpstr>Eras Bold ITC</vt:lpstr>
      <vt:lpstr>Segoe UI</vt:lpstr>
      <vt:lpstr>Calibri</vt:lpstr>
      <vt:lpstr>Arial</vt:lpstr>
      <vt:lpstr>Segoe UI Semibold</vt:lpstr>
      <vt:lpstr>Office Theme</vt:lpstr>
      <vt:lpstr>Before Performing This Clinic</vt:lpstr>
      <vt:lpstr>Presentation Suggestion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Nithya V</dc:creator>
  <cp:lastModifiedBy>scott.m disk1.com</cp:lastModifiedBy>
  <cp:revision>163</cp:revision>
  <dcterms:created xsi:type="dcterms:W3CDTF">2024-01-11T04:01:12Z</dcterms:created>
  <dcterms:modified xsi:type="dcterms:W3CDTF">2025-09-29T00:36:57Z</dcterms:modified>
</cp:coreProperties>
</file>