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5" r:id="rId7"/>
    <p:sldId id="266" r:id="rId8"/>
    <p:sldId id="258" r:id="rId9"/>
  </p:sldIdLst>
  <p:sldSz cx="12192000" cy="6858000"/>
  <p:notesSz cx="6858000" cy="9144000"/>
  <p:embeddedFontLst>
    <p:embeddedFont>
      <p:font typeface="BatmanForeverAlternate" panose="020B0604020202020204"/>
      <p:regular r:id="rId11"/>
    </p:embeddedFont>
    <p:embeddedFont>
      <p:font typeface="Soberana Sans Light" panose="02000000000000000000" charset="0"/>
      <p:regular r:id="rId12"/>
      <p:bold r:id="rId13"/>
      <p:italic r:id="rId14"/>
      <p:boldItalic r:id="rId15"/>
    </p:embeddedFont>
    <p:embeddedFont>
      <p:font typeface="Soberana Texto" panose="020B0604020202020204" charset="0"/>
      <p:regular r:id="rId16"/>
      <p:bold r:id="rId17"/>
      <p:italic r:id="rId18"/>
      <p:boldItalic r:id="rId19"/>
    </p:embeddedFont>
    <p:embeddedFont>
      <p:font typeface="Soberana Titular" panose="02000000000000000000" charset="0"/>
      <p:regular r:id="rId20"/>
      <p:bold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65"/>
    <a:srgbClr val="85868A"/>
    <a:srgbClr val="982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D6FB04-2C7E-4C37-8496-540A2000BC96}" type="datetimeFigureOut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E66E89-0792-40D1-9A48-ED7F52537DE1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DC69A-4C9D-4E60-A0B7-2096EBE8F893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CFC1-3D0A-43E5-9161-0FFA31C496D5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495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85868A"/>
                </a:solidFill>
              </a:defRPr>
            </a:lvl1pPr>
            <a:lvl2pPr>
              <a:defRPr>
                <a:solidFill>
                  <a:srgbClr val="85868A"/>
                </a:solidFill>
              </a:defRPr>
            </a:lvl2pPr>
            <a:lvl3pPr>
              <a:defRPr>
                <a:solidFill>
                  <a:srgbClr val="85868A"/>
                </a:solidFill>
              </a:defRPr>
            </a:lvl3pPr>
            <a:lvl4pPr>
              <a:defRPr>
                <a:solidFill>
                  <a:srgbClr val="85868A"/>
                </a:solidFill>
              </a:defRPr>
            </a:lvl4pPr>
            <a:lvl5pPr>
              <a:defRPr>
                <a:solidFill>
                  <a:srgbClr val="85868A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E773-1566-461A-94E3-12A76532D952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3E60-D6C8-4B51-877D-4D1E24575A4B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66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0A26-6354-4519-AE6D-8465D408B6F7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24B2A-A367-46F2-8F31-7A3D7BBF6E4D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913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80DB-9D5F-4587-B41E-B62770E3E78E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5059A-CE93-4C1E-B394-4109918D00E9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423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6F1AF-C3D5-4EBC-B97E-9093D78005E1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9E522-0464-46EE-9C09-CC818A6AD1B7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752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6372-5DE8-405C-874F-BDB4A4BCF53F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CCFD2-6599-4B68-997E-1E8466A98D94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639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23A4-A8C8-4213-BA64-F6B78CED367D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E9569-9927-41B4-956E-93B77ED174A0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428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9E1-18B5-432B-A3B3-CF6D7315322D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069D-3ACE-4C83-9457-F705A42D16EE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2553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78CC-DAC1-492A-9C5A-3A74FE07EACD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D5322-519F-48D4-88FD-1C75D13A4D75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148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4A22-88E0-4F38-B328-1DD483B02C2B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461C-40C1-445A-BB3C-FD53B3C365EA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757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BA60-9876-4914-942B-AA0A2DA01C9A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8DFD-2038-4F89-8242-A1862DA775F5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443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MX" altLang="es-MX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los estilos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MX" alt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B2CE4E-6549-4CA1-A0ED-43FE30AACEA3}" type="datetime1">
              <a:rPr lang="es-MX"/>
              <a:pPr>
                <a:defRPr/>
              </a:pPr>
              <a:t>24/05/2026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448800" y="6538913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D41658A-74F9-4E57-8DAF-AF0F8E454A34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7 Conector recto"/>
          <p:cNvCxnSpPr>
            <a:cxnSpLocks noChangeShapeType="1"/>
          </p:cNvCxnSpPr>
          <p:nvPr/>
        </p:nvCxnSpPr>
        <p:spPr bwMode="auto">
          <a:xfrm>
            <a:off x="3359150" y="3614738"/>
            <a:ext cx="6840538" cy="0"/>
          </a:xfrm>
          <a:prstGeom prst="line">
            <a:avLst/>
          </a:prstGeom>
          <a:noFill/>
          <a:ln w="38100">
            <a:solidFill>
              <a:srgbClr val="31859C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CuadroTexto 4"/>
          <p:cNvSpPr txBox="1"/>
          <p:nvPr/>
        </p:nvSpPr>
        <p:spPr>
          <a:xfrm>
            <a:off x="3359148" y="3664876"/>
            <a:ext cx="6840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</a:rPr>
              <a:t>Presentado por:</a:t>
            </a:r>
          </a:p>
        </p:txBody>
      </p:sp>
      <p:sp>
        <p:nvSpPr>
          <p:cNvPr id="3076" name="Text Box 26"/>
          <p:cNvSpPr txBox="1">
            <a:spLocks noChangeArrowheads="1"/>
          </p:cNvSpPr>
          <p:nvPr/>
        </p:nvSpPr>
        <p:spPr bwMode="auto">
          <a:xfrm>
            <a:off x="3359148" y="4319727"/>
            <a:ext cx="6840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MX" sz="2600" b="1" i="1" spc="-150" dirty="0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  <a:ea typeface="MS PGothic" panose="020B0600070205080204" pitchFamily="34" charset="-128"/>
              </a:rPr>
              <a:t>Daniel Vázquez de la Rosa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3359150" y="2090450"/>
            <a:ext cx="684053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900" b="1" spc="-150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</a:rPr>
              <a:t>ELABORACIÓN DE MODELOS FINANCIEROS CON EXCEL</a:t>
            </a:r>
          </a:p>
        </p:txBody>
      </p:sp>
      <p:sp>
        <p:nvSpPr>
          <p:cNvPr id="3078" name="Rectángulo 2"/>
          <p:cNvSpPr>
            <a:spLocks noChangeArrowheads="1"/>
          </p:cNvSpPr>
          <p:nvPr/>
        </p:nvSpPr>
        <p:spPr bwMode="auto">
          <a:xfrm>
            <a:off x="3359149" y="742062"/>
            <a:ext cx="684053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3400" b="1" dirty="0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MS PGothic" panose="020B0600070205080204" pitchFamily="34" charset="-128"/>
              </a:rPr>
              <a:t>Seminario Online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/>
          <p:nvPr/>
        </p:nvSpPr>
        <p:spPr>
          <a:xfrm>
            <a:off x="1516277" y="302712"/>
            <a:ext cx="10457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spc="-150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rPr>
              <a:t>1. REPASO DE CONCEPTOS BÁSICOS DE EXCEL.</a:t>
            </a:r>
          </a:p>
        </p:txBody>
      </p:sp>
      <p:sp>
        <p:nvSpPr>
          <p:cNvPr id="3" name="30 CuadroTexto"/>
          <p:cNvSpPr txBox="1"/>
          <p:nvPr/>
        </p:nvSpPr>
        <p:spPr>
          <a:xfrm>
            <a:off x="1516277" y="894939"/>
            <a:ext cx="6017287" cy="491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2600" spc="-150" dirty="0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rPr>
              <a:t>Entorno de Excel 2016</a:t>
            </a:r>
          </a:p>
        </p:txBody>
      </p:sp>
      <p:sp>
        <p:nvSpPr>
          <p:cNvPr id="4100" name="Marcador de número de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CF4721-8650-4562-8640-B99D4741EB84}" type="slidenum">
              <a:rPr lang="es-MX" altLang="es-MX"/>
              <a:pPr/>
              <a:t>2</a:t>
            </a:fld>
            <a:endParaRPr lang="es-MX" altLang="es-MX"/>
          </a:p>
        </p:txBody>
      </p:sp>
      <p:pic>
        <p:nvPicPr>
          <p:cNvPr id="5" name="Picture 2" descr="https://2.bp.blogspot.com/-OxKltbSUPIA/Ww7_OuVxY5I/AAAAAAAADGg/PQ-XU8CdohI-t1g7N1SfxMpyT-gQlmoYQCLcBGAs/s1600/17aa87b9f6c16dfc75510ee24447bd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5" y="1585720"/>
            <a:ext cx="10886302" cy="495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ulo"/>
          <p:cNvSpPr txBox="1"/>
          <p:nvPr/>
        </p:nvSpPr>
        <p:spPr>
          <a:xfrm>
            <a:off x="1613180" y="272222"/>
            <a:ext cx="6370760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s-MX" sz="3000" b="1" dirty="0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rPr>
              <a:t>Métodos Abreviados</a:t>
            </a:r>
          </a:p>
        </p:txBody>
      </p:sp>
      <p:sp>
        <p:nvSpPr>
          <p:cNvPr id="5124" name="Marcador de número de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7A883A-F32E-4382-B919-4F6160853C88}" type="slidenum">
              <a:rPr lang="es-MX" altLang="es-MX"/>
              <a:pPr/>
              <a:t>3</a:t>
            </a:fld>
            <a:endParaRPr lang="es-MX" altLang="es-MX"/>
          </a:p>
        </p:txBody>
      </p:sp>
      <p:sp>
        <p:nvSpPr>
          <p:cNvPr id="4" name="Rectángulo 3"/>
          <p:cNvSpPr/>
          <p:nvPr/>
        </p:nvSpPr>
        <p:spPr>
          <a:xfrm>
            <a:off x="1613180" y="1077167"/>
            <a:ext cx="10069304" cy="10883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500" dirty="0">
                <a:latin typeface="Soberana Texto" panose="02000000000000000000" pitchFamily="50" charset="0"/>
              </a:rPr>
              <a:t>Un método Abreviado o atajo de teclado es ejecutar la combinación de dos o más teclas para realizar una acción dentro de Excel</a:t>
            </a:r>
          </a:p>
        </p:txBody>
      </p:sp>
      <p:pic>
        <p:nvPicPr>
          <p:cNvPr id="1026" name="Imagen Teclado" descr="Teclas Especiales de la Computadora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691" r="1817" b="4266"/>
          <a:stretch/>
        </p:blipFill>
        <p:spPr bwMode="auto">
          <a:xfrm>
            <a:off x="2456598" y="2265528"/>
            <a:ext cx="7219666" cy="39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491706" y="1184389"/>
            <a:ext cx="5613944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Ctrl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Flecha Abajo, Arriba, Derecha, Izquierda</a:t>
            </a:r>
          </a:p>
        </p:txBody>
      </p:sp>
      <p:sp>
        <p:nvSpPr>
          <p:cNvPr id="11" name="Rectángulo 1"/>
          <p:cNvSpPr/>
          <p:nvPr/>
        </p:nvSpPr>
        <p:spPr>
          <a:xfrm>
            <a:off x="1491706" y="3766650"/>
            <a:ext cx="2146842" cy="42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Ctrl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Inicio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1491706" y="5000876"/>
            <a:ext cx="191530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Ctrl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F1</a:t>
            </a:r>
          </a:p>
        </p:txBody>
      </p:sp>
      <p:sp>
        <p:nvSpPr>
          <p:cNvPr id="13" name="Rectángulo 1"/>
          <p:cNvSpPr/>
          <p:nvPr/>
        </p:nvSpPr>
        <p:spPr>
          <a:xfrm>
            <a:off x="1491706" y="2515699"/>
            <a:ext cx="5613944" cy="663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Shift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Flecha Abajo, Arriba, Derecha, Izquierda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83941" y="1145805"/>
            <a:ext cx="3788960" cy="725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Realizar un Movimiento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983940" y="2594473"/>
            <a:ext cx="3474743" cy="50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Realiza una selección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983940" y="3771163"/>
            <a:ext cx="2310558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Celda Inicio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983940" y="4787418"/>
            <a:ext cx="3788960" cy="84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Expandir o contraer la cinta de opciones</a:t>
            </a:r>
          </a:p>
        </p:txBody>
      </p:sp>
      <p:sp>
        <p:nvSpPr>
          <p:cNvPr id="18" name="Rectángulo 1"/>
          <p:cNvSpPr/>
          <p:nvPr/>
        </p:nvSpPr>
        <p:spPr>
          <a:xfrm>
            <a:off x="1674850" y="4086254"/>
            <a:ext cx="1747898" cy="420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Ctrl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+ 1</a:t>
            </a:r>
          </a:p>
        </p:txBody>
      </p:sp>
      <p:sp>
        <p:nvSpPr>
          <p:cNvPr id="19" name="Rectángulo 1"/>
          <p:cNvSpPr/>
          <p:nvPr/>
        </p:nvSpPr>
        <p:spPr>
          <a:xfrm>
            <a:off x="1613180" y="1234890"/>
            <a:ext cx="1991409" cy="505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Shift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F10</a:t>
            </a:r>
          </a:p>
        </p:txBody>
      </p:sp>
      <p:sp>
        <p:nvSpPr>
          <p:cNvPr id="20" name="Rectángulo 1"/>
          <p:cNvSpPr/>
          <p:nvPr/>
        </p:nvSpPr>
        <p:spPr>
          <a:xfrm>
            <a:off x="1674850" y="3150145"/>
            <a:ext cx="3420971" cy="4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Alt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Av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Pag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o Re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Pag</a:t>
            </a:r>
            <a:endParaRPr lang="es-MX" sz="2600" dirty="0">
              <a:solidFill>
                <a:srgbClr val="982038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21" name="Rectángulo 1"/>
          <p:cNvSpPr/>
          <p:nvPr/>
        </p:nvSpPr>
        <p:spPr>
          <a:xfrm>
            <a:off x="1674850" y="5003542"/>
            <a:ext cx="383060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Shift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F11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427406" y="1189914"/>
            <a:ext cx="4198737" cy="595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Abrir un menú contextual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427406" y="2046625"/>
            <a:ext cx="5695950" cy="595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Para ir a la siguiente o anterior hoja</a:t>
            </a:r>
          </a:p>
        </p:txBody>
      </p:sp>
      <p:sp>
        <p:nvSpPr>
          <p:cNvPr id="24" name="Rectángulo 1"/>
          <p:cNvSpPr/>
          <p:nvPr/>
        </p:nvSpPr>
        <p:spPr>
          <a:xfrm>
            <a:off x="1613180" y="2237491"/>
            <a:ext cx="383060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Ctrl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+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Av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Pag</a:t>
            </a:r>
            <a:r>
              <a:rPr lang="es-MX" sz="2600" dirty="0">
                <a:solidFill>
                  <a:srgbClr val="982038"/>
                </a:solidFill>
                <a:latin typeface="Soberana Sans Light" panose="02000000000000000000" pitchFamily="50" charset="0"/>
              </a:rPr>
              <a:t> o Re </a:t>
            </a:r>
            <a:r>
              <a:rPr lang="es-MX" sz="2600" dirty="0" err="1">
                <a:solidFill>
                  <a:srgbClr val="982038"/>
                </a:solidFill>
                <a:latin typeface="Soberana Sans Light" panose="02000000000000000000" pitchFamily="50" charset="0"/>
              </a:rPr>
              <a:t>Pag</a:t>
            </a:r>
            <a:endParaRPr lang="es-MX" sz="2600" dirty="0">
              <a:solidFill>
                <a:srgbClr val="982038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427406" y="3002281"/>
            <a:ext cx="4739400" cy="595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Mover una pantalla de Excel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427406" y="3957937"/>
            <a:ext cx="5230527" cy="595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Abrir cuadro de diálogo de celdas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427406" y="4913594"/>
            <a:ext cx="3828034" cy="595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600" dirty="0">
                <a:solidFill>
                  <a:srgbClr val="015965"/>
                </a:solidFill>
                <a:latin typeface="Soberana Sans Light" panose="02000000000000000000" pitchFamily="50" charset="0"/>
                <a:ea typeface="Pecita" panose="03080603000000000000" pitchFamily="66" charset="0"/>
              </a:rPr>
              <a:t>Crear una nueva hoja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5322-519F-48D4-88FD-1C75D13A4D75}" type="slidenum">
              <a:rPr lang="es-MX" altLang="es-MX" smtClean="0"/>
              <a:pPr/>
              <a:t>4</a:t>
            </a:fld>
            <a:endParaRPr lang="es-MX" alt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364780" y="269432"/>
            <a:ext cx="2978620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Fórmulas</a:t>
            </a:r>
          </a:p>
        </p:txBody>
      </p:sp>
      <p:sp>
        <p:nvSpPr>
          <p:cNvPr id="4" name="Rectángulo 1"/>
          <p:cNvSpPr/>
          <p:nvPr/>
        </p:nvSpPr>
        <p:spPr>
          <a:xfrm>
            <a:off x="1533832" y="1003164"/>
            <a:ext cx="10326072" cy="108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Una fórmula de Excel es un código especial que introducimos en una celda, este código se crea comenzando con un = seguido de una secuencia de operadores.</a:t>
            </a:r>
          </a:p>
        </p:txBody>
      </p:sp>
      <p:sp>
        <p:nvSpPr>
          <p:cNvPr id="7" name="Rectangulo 2"/>
          <p:cNvSpPr txBox="1"/>
          <p:nvPr/>
        </p:nvSpPr>
        <p:spPr>
          <a:xfrm>
            <a:off x="1340435" y="2485178"/>
            <a:ext cx="10495124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just">
              <a:defRPr sz="2500" b="1">
                <a:solidFill>
                  <a:srgbClr val="015965"/>
                </a:solidFill>
                <a:latin typeface="Soberana Texto" panose="02000000000000000000" pitchFamily="50" charset="0"/>
                <a:ea typeface="Pecita" panose="03080603000000000000" pitchFamily="66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MX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fórmula puede contener lo siguiente elementos: funciones, referencias, operadores y constantes.</a:t>
            </a:r>
          </a:p>
        </p:txBody>
      </p:sp>
      <p:pic>
        <p:nvPicPr>
          <p:cNvPr id="6" name="Imagen 1" descr="Partes de una fórmul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744023"/>
            <a:ext cx="4220854" cy="19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3"/>
          <p:cNvSpPr/>
          <p:nvPr/>
        </p:nvSpPr>
        <p:spPr>
          <a:xfrm>
            <a:off x="1340435" y="3744023"/>
            <a:ext cx="543941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dirty="0">
                <a:solidFill>
                  <a:srgbClr val="982038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1. Funciones: la función PI() devuelve el valor de pi: 3,1416.</a:t>
            </a:r>
          </a:p>
        </p:txBody>
      </p:sp>
      <p:sp>
        <p:nvSpPr>
          <p:cNvPr id="9" name="Rectángulo 4"/>
          <p:cNvSpPr/>
          <p:nvPr/>
        </p:nvSpPr>
        <p:spPr>
          <a:xfrm>
            <a:off x="1340435" y="5002868"/>
            <a:ext cx="543941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dirty="0">
                <a:solidFill>
                  <a:srgbClr val="982038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2. Referencias: Celda A2</a:t>
            </a:r>
          </a:p>
        </p:txBody>
      </p:sp>
      <p:sp>
        <p:nvSpPr>
          <p:cNvPr id="10" name="Rectángulo 8"/>
          <p:cNvSpPr/>
          <p:nvPr/>
        </p:nvSpPr>
        <p:spPr>
          <a:xfrm>
            <a:off x="1364780" y="3564013"/>
            <a:ext cx="6006338" cy="931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dirty="0">
                <a:solidFill>
                  <a:srgbClr val="982038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3. Constantes: números, texto o valores escritos directamente en una fórmula.</a:t>
            </a:r>
          </a:p>
        </p:txBody>
      </p:sp>
      <p:sp>
        <p:nvSpPr>
          <p:cNvPr id="11" name="Rectángulo 9"/>
          <p:cNvSpPr/>
          <p:nvPr/>
        </p:nvSpPr>
        <p:spPr>
          <a:xfrm>
            <a:off x="1340231" y="4707042"/>
            <a:ext cx="600633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dirty="0">
                <a:solidFill>
                  <a:srgbClr val="982038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4. Operadores: el operador ^ (acento circunflejo) eleva un número a una potencia, y el operador * (asterisco) multiplica números.</a:t>
            </a:r>
          </a:p>
        </p:txBody>
      </p:sp>
    </p:spTree>
    <p:extLst>
      <p:ext uri="{BB962C8B-B14F-4D97-AF65-F5344CB8AC3E}">
        <p14:creationId xmlns:p14="http://schemas.microsoft.com/office/powerpoint/2010/main" val="38560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5322-519F-48D4-88FD-1C75D13A4D75}" type="slidenum">
              <a:rPr lang="es-MX" altLang="es-MX" smtClean="0"/>
              <a:pPr/>
              <a:t>5</a:t>
            </a:fld>
            <a:endParaRPr lang="es-MX" alt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519736" y="255254"/>
            <a:ext cx="7772400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Referencias de Celdas</a:t>
            </a:r>
          </a:p>
        </p:txBody>
      </p:sp>
      <p:sp>
        <p:nvSpPr>
          <p:cNvPr id="5" name="Rectángulo 1"/>
          <p:cNvSpPr/>
          <p:nvPr/>
        </p:nvSpPr>
        <p:spPr>
          <a:xfrm>
            <a:off x="1519736" y="1172409"/>
            <a:ext cx="10385785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Una referencia de celda se refiere al nombre de una celda o un rango de celdas que son utilizadas en una fórmula de manera que Excel pueda encontrar los valores o datos que desea que calcule la fórmula.</a:t>
            </a:r>
          </a:p>
        </p:txBody>
      </p:sp>
      <p:sp>
        <p:nvSpPr>
          <p:cNvPr id="4" name="Rectángulo 2"/>
          <p:cNvSpPr/>
          <p:nvPr/>
        </p:nvSpPr>
        <p:spPr>
          <a:xfrm>
            <a:off x="1519736" y="4041692"/>
            <a:ext cx="1820810" cy="61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Relativa</a:t>
            </a:r>
          </a:p>
        </p:txBody>
      </p:sp>
      <p:sp>
        <p:nvSpPr>
          <p:cNvPr id="6" name="Rectángulo 3"/>
          <p:cNvSpPr/>
          <p:nvPr/>
        </p:nvSpPr>
        <p:spPr>
          <a:xfrm>
            <a:off x="3516175" y="3322209"/>
            <a:ext cx="8389346" cy="2049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Permite modificar las referencias en relación a la nueva posición donde se está haciendo la copia o movimiento de la fórmula. Es decir, permite que la referencia anterior se actualice a la nueva posición</a:t>
            </a:r>
          </a:p>
        </p:txBody>
      </p:sp>
      <p:sp>
        <p:nvSpPr>
          <p:cNvPr id="7" name="Rectángulo 4"/>
          <p:cNvSpPr/>
          <p:nvPr/>
        </p:nvSpPr>
        <p:spPr>
          <a:xfrm>
            <a:off x="1519736" y="4078826"/>
            <a:ext cx="1650671" cy="558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Absoluta</a:t>
            </a:r>
          </a:p>
        </p:txBody>
      </p:sp>
      <p:sp>
        <p:nvSpPr>
          <p:cNvPr id="8" name="Rectángulo 5"/>
          <p:cNvSpPr/>
          <p:nvPr/>
        </p:nvSpPr>
        <p:spPr>
          <a:xfrm>
            <a:off x="3281544" y="2957513"/>
            <a:ext cx="8623977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Permite “fijar” la referencia a una celda de manera que siempre permanezca igual. Si deseamos convertir una referencia relativa en absoluta, lo podemos hacer anteponiendo el símbolo " $ " a la letra de la columna y al número de la fila.</a:t>
            </a:r>
          </a:p>
        </p:txBody>
      </p:sp>
      <p:sp>
        <p:nvSpPr>
          <p:cNvPr id="9" name="Rectángulo 6"/>
          <p:cNvSpPr/>
          <p:nvPr/>
        </p:nvSpPr>
        <p:spPr>
          <a:xfrm>
            <a:off x="1519736" y="3998901"/>
            <a:ext cx="1650671" cy="558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Mixta</a:t>
            </a:r>
          </a:p>
        </p:txBody>
      </p:sp>
      <p:sp>
        <p:nvSpPr>
          <p:cNvPr id="10" name="Rectángulo 7"/>
          <p:cNvSpPr/>
          <p:nvPr/>
        </p:nvSpPr>
        <p:spPr>
          <a:xfrm>
            <a:off x="3254628" y="3312012"/>
            <a:ext cx="8650893" cy="1931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Es el resultado de combinar una referencia Relativa con una referencia absoluta. Permite fijar solo la columna o fijar solo la fila y a estas variaciones se les conoce como referencias mixtas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1409700" y="250704"/>
            <a:ext cx="1040130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Manejo de Información a través de Referencias</a:t>
            </a:r>
          </a:p>
        </p:txBody>
      </p:sp>
      <p:sp>
        <p:nvSpPr>
          <p:cNvPr id="12" name="Rectángulo 8"/>
          <p:cNvSpPr/>
          <p:nvPr/>
        </p:nvSpPr>
        <p:spPr>
          <a:xfrm>
            <a:off x="1409700" y="2027725"/>
            <a:ext cx="87439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1. Datos o Información en la misma hoja de cálculo.</a:t>
            </a:r>
          </a:p>
        </p:txBody>
      </p:sp>
      <p:sp>
        <p:nvSpPr>
          <p:cNvPr id="13" name="Rectángulo 9"/>
          <p:cNvSpPr/>
          <p:nvPr/>
        </p:nvSpPr>
        <p:spPr>
          <a:xfrm>
            <a:off x="2238375" y="3026368"/>
            <a:ext cx="20764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=Celda</a:t>
            </a:r>
          </a:p>
        </p:txBody>
      </p:sp>
      <p:sp>
        <p:nvSpPr>
          <p:cNvPr id="14" name="Rectángulo 10"/>
          <p:cNvSpPr/>
          <p:nvPr/>
        </p:nvSpPr>
        <p:spPr>
          <a:xfrm>
            <a:off x="1409700" y="4025011"/>
            <a:ext cx="88011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2. Datos o Información en otra hoja de cálculo.</a:t>
            </a:r>
          </a:p>
        </p:txBody>
      </p:sp>
      <p:sp>
        <p:nvSpPr>
          <p:cNvPr id="15" name="Rectángulo 11"/>
          <p:cNvSpPr/>
          <p:nvPr/>
        </p:nvSpPr>
        <p:spPr>
          <a:xfrm>
            <a:off x="2238375" y="5023654"/>
            <a:ext cx="644842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='</a:t>
            </a:r>
            <a:r>
              <a:rPr lang="es-MX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NombreHoja</a:t>
            </a:r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'!Celda</a:t>
            </a:r>
          </a:p>
        </p:txBody>
      </p:sp>
      <p:sp>
        <p:nvSpPr>
          <p:cNvPr id="16" name="Rectángulo 12"/>
          <p:cNvSpPr/>
          <p:nvPr/>
        </p:nvSpPr>
        <p:spPr>
          <a:xfrm>
            <a:off x="1409700" y="1770111"/>
            <a:ext cx="87439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3. Datos o Información en otro Libro de Excel.</a:t>
            </a:r>
          </a:p>
        </p:txBody>
      </p:sp>
      <p:sp>
        <p:nvSpPr>
          <p:cNvPr id="17" name="Rectángulo 13"/>
          <p:cNvSpPr/>
          <p:nvPr/>
        </p:nvSpPr>
        <p:spPr>
          <a:xfrm>
            <a:off x="1905000" y="2637032"/>
            <a:ext cx="50101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a) Libros en la misma carpeta</a:t>
            </a:r>
          </a:p>
        </p:txBody>
      </p:sp>
      <p:sp>
        <p:nvSpPr>
          <p:cNvPr id="18" name="14Rectángulo 7"/>
          <p:cNvSpPr/>
          <p:nvPr/>
        </p:nvSpPr>
        <p:spPr>
          <a:xfrm>
            <a:off x="2324100" y="3503953"/>
            <a:ext cx="85344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='[</a:t>
            </a:r>
            <a:r>
              <a:rPr lang="es-MX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NombreLibro.extensión</a:t>
            </a:r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]</a:t>
            </a:r>
            <a:r>
              <a:rPr lang="es-MX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NombreHoja</a:t>
            </a:r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'!Celda</a:t>
            </a:r>
          </a:p>
        </p:txBody>
      </p:sp>
      <p:sp>
        <p:nvSpPr>
          <p:cNvPr id="19" name="Rectángulo 15"/>
          <p:cNvSpPr/>
          <p:nvPr/>
        </p:nvSpPr>
        <p:spPr>
          <a:xfrm>
            <a:off x="1905000" y="4370874"/>
            <a:ext cx="50101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b) Libros en diferente carpeta</a:t>
            </a:r>
          </a:p>
        </p:txBody>
      </p:sp>
      <p:sp>
        <p:nvSpPr>
          <p:cNvPr id="20" name="Rectángulo 16"/>
          <p:cNvSpPr/>
          <p:nvPr/>
        </p:nvSpPr>
        <p:spPr>
          <a:xfrm>
            <a:off x="2324100" y="5237795"/>
            <a:ext cx="922020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='Ruta\[</a:t>
            </a:r>
            <a:r>
              <a:rPr lang="es-MX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NombreLibro.extensión</a:t>
            </a:r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]</a:t>
            </a:r>
            <a:r>
              <a:rPr lang="es-MX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NombreHoja</a:t>
            </a:r>
            <a:r>
              <a:rPr lang="es-MX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'!Celda</a:t>
            </a:r>
          </a:p>
        </p:txBody>
      </p:sp>
    </p:spTree>
    <p:extLst>
      <p:ext uri="{BB962C8B-B14F-4D97-AF65-F5344CB8AC3E}">
        <p14:creationId xmlns:p14="http://schemas.microsoft.com/office/powerpoint/2010/main" val="36126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5322-519F-48D4-88FD-1C75D13A4D75}" type="slidenum">
              <a:rPr lang="es-MX" altLang="es-MX" smtClean="0"/>
              <a:pPr/>
              <a:t>6</a:t>
            </a:fld>
            <a:endParaRPr lang="es-MX" altLang="es-MX"/>
          </a:p>
        </p:txBody>
      </p:sp>
      <p:sp>
        <p:nvSpPr>
          <p:cNvPr id="3" name="Titulo 1"/>
          <p:cNvSpPr txBox="1"/>
          <p:nvPr/>
        </p:nvSpPr>
        <p:spPr>
          <a:xfrm>
            <a:off x="1379094" y="257191"/>
            <a:ext cx="3859655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Operadores </a:t>
            </a:r>
          </a:p>
        </p:txBody>
      </p:sp>
      <p:sp>
        <p:nvSpPr>
          <p:cNvPr id="4" name="Rectángulo 1"/>
          <p:cNvSpPr txBox="1"/>
          <p:nvPr/>
        </p:nvSpPr>
        <p:spPr>
          <a:xfrm>
            <a:off x="1379094" y="1106457"/>
            <a:ext cx="7602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just"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defRPr>
            </a:lvl1pPr>
          </a:lstStyle>
          <a:p>
            <a:r>
              <a:rPr lang="es-MX" dirty="0"/>
              <a:t>Existen cuatro tipos de operadores de cálculo:</a:t>
            </a:r>
          </a:p>
        </p:txBody>
      </p:sp>
      <p:sp>
        <p:nvSpPr>
          <p:cNvPr id="5" name="Subtitulo 1"/>
          <p:cNvSpPr/>
          <p:nvPr/>
        </p:nvSpPr>
        <p:spPr>
          <a:xfrm>
            <a:off x="1379094" y="1986991"/>
            <a:ext cx="517518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b="1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1. Operadores aritméticos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821359"/>
            <a:ext cx="7772400" cy="3515940"/>
          </a:xfrm>
          <a:prstGeom prst="rect">
            <a:avLst/>
          </a:prstGeom>
        </p:spPr>
      </p:pic>
      <p:sp>
        <p:nvSpPr>
          <p:cNvPr id="7" name="Subtitulo 2"/>
          <p:cNvSpPr/>
          <p:nvPr/>
        </p:nvSpPr>
        <p:spPr>
          <a:xfrm>
            <a:off x="1379094" y="1986991"/>
            <a:ext cx="506661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b="1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2. Operadores de Comparación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2770803"/>
            <a:ext cx="7772400" cy="3566495"/>
          </a:xfrm>
          <a:prstGeom prst="rect">
            <a:avLst/>
          </a:prstGeom>
        </p:spPr>
      </p:pic>
      <p:sp>
        <p:nvSpPr>
          <p:cNvPr id="9" name="Subtitulo 3"/>
          <p:cNvSpPr/>
          <p:nvPr/>
        </p:nvSpPr>
        <p:spPr>
          <a:xfrm>
            <a:off x="1379094" y="2002380"/>
            <a:ext cx="7980286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b="1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3. Operadores de Concatenación de Texto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2770803"/>
            <a:ext cx="8610600" cy="2182198"/>
          </a:xfrm>
          <a:prstGeom prst="rect">
            <a:avLst/>
          </a:prstGeom>
        </p:spPr>
      </p:pic>
      <p:sp>
        <p:nvSpPr>
          <p:cNvPr id="11" name="Subtitulo 4"/>
          <p:cNvSpPr/>
          <p:nvPr/>
        </p:nvSpPr>
        <p:spPr>
          <a:xfrm>
            <a:off x="1283844" y="2017769"/>
            <a:ext cx="4670307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500" b="1" dirty="0">
                <a:solidFill>
                  <a:srgbClr val="982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4. Operadores de Referencia</a:t>
            </a:r>
          </a:p>
        </p:txBody>
      </p:sp>
      <p:pic>
        <p:nvPicPr>
          <p:cNvPr id="12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2827954"/>
            <a:ext cx="8610600" cy="3320731"/>
          </a:xfrm>
          <a:prstGeom prst="rect">
            <a:avLst/>
          </a:prstGeom>
        </p:spPr>
      </p:pic>
      <p:sp>
        <p:nvSpPr>
          <p:cNvPr id="13" name="Subtitulo 5"/>
          <p:cNvSpPr/>
          <p:nvPr/>
        </p:nvSpPr>
        <p:spPr>
          <a:xfrm>
            <a:off x="3539952" y="1002596"/>
            <a:ext cx="5739779" cy="523220"/>
          </a:xfrm>
          <a:prstGeom prst="rect">
            <a:avLst/>
          </a:prstGeom>
          <a:solidFill>
            <a:srgbClr val="9D2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Soberana Titular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Prioridad de Operadores</a:t>
            </a:r>
          </a:p>
        </p:txBody>
      </p:sp>
      <p:sp>
        <p:nvSpPr>
          <p:cNvPr id="14" name="Rectángulo 2"/>
          <p:cNvSpPr/>
          <p:nvPr/>
        </p:nvSpPr>
        <p:spPr>
          <a:xfrm>
            <a:off x="1733550" y="3076254"/>
            <a:ext cx="9734550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Si combina varios operadores en una sola fórmula, Excel realiza las operaciones en el orden que se muestra en la tabla siguiente:</a:t>
            </a:r>
          </a:p>
        </p:txBody>
      </p:sp>
      <p:pic>
        <p:nvPicPr>
          <p:cNvPr id="15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50" y="1977660"/>
            <a:ext cx="9734550" cy="4041862"/>
          </a:xfrm>
          <a:prstGeom prst="rect">
            <a:avLst/>
          </a:prstGeom>
        </p:spPr>
      </p:pic>
      <p:sp>
        <p:nvSpPr>
          <p:cNvPr id="16" name="Subtitulo 6"/>
          <p:cNvSpPr/>
          <p:nvPr/>
        </p:nvSpPr>
        <p:spPr>
          <a:xfrm>
            <a:off x="1440966" y="1096290"/>
            <a:ext cx="1867955" cy="523220"/>
          </a:xfrm>
          <a:prstGeom prst="rect">
            <a:avLst/>
          </a:prstGeom>
          <a:solidFill>
            <a:srgbClr val="9D2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itular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Ejemplo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66" y="2033587"/>
            <a:ext cx="10484334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 animBg="1"/>
      <p:bldP spid="13" grpId="1" animBg="1"/>
      <p:bldP spid="14" grpId="0"/>
      <p:bldP spid="14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5322-519F-48D4-88FD-1C75D13A4D75}" type="slidenum">
              <a:rPr lang="es-MX" altLang="es-MX" smtClean="0"/>
              <a:pPr/>
              <a:t>7</a:t>
            </a:fld>
            <a:endParaRPr lang="es-MX" altLang="es-MX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514436" y="266700"/>
            <a:ext cx="3935805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Funciones</a:t>
            </a:r>
          </a:p>
        </p:txBody>
      </p:sp>
      <p:sp>
        <p:nvSpPr>
          <p:cNvPr id="4" name="Rectángulo 1"/>
          <p:cNvSpPr/>
          <p:nvPr/>
        </p:nvSpPr>
        <p:spPr>
          <a:xfrm>
            <a:off x="1514436" y="998220"/>
            <a:ext cx="10391814" cy="1333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Una función es un procedimiento predefinido que ha sido incorporado en Excel y que nos ayuda a realizar cálculos, utilizando los datos que proporcionamos como sus argumentos.</a:t>
            </a:r>
          </a:p>
        </p:txBody>
      </p:sp>
      <p:sp>
        <p:nvSpPr>
          <p:cNvPr id="6" name="Rectángulo 2"/>
          <p:cNvSpPr/>
          <p:nvPr/>
        </p:nvSpPr>
        <p:spPr>
          <a:xfrm>
            <a:off x="1514436" y="2446109"/>
            <a:ext cx="5268815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La sintaxis de cualquier función es: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42" y="3493937"/>
            <a:ext cx="8378889" cy="828198"/>
          </a:xfrm>
          <a:prstGeom prst="rect">
            <a:avLst/>
          </a:prstGeom>
          <a:solidFill>
            <a:srgbClr val="040033"/>
          </a:solidFill>
        </p:spPr>
      </p:pic>
      <p:sp>
        <p:nvSpPr>
          <p:cNvPr id="8" name="Rectángulo 3"/>
          <p:cNvSpPr/>
          <p:nvPr/>
        </p:nvSpPr>
        <p:spPr>
          <a:xfrm>
            <a:off x="1093935" y="4180904"/>
            <a:ext cx="12594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b="1" dirty="0">
                <a:solidFill>
                  <a:srgbClr val="9D2449"/>
                </a:solidFill>
                <a:latin typeface="Soberana Texto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Signo </a:t>
            </a:r>
          </a:p>
          <a:p>
            <a:pPr algn="ctr"/>
            <a:r>
              <a:rPr lang="es-MX" sz="2600" b="1" dirty="0">
                <a:solidFill>
                  <a:srgbClr val="9D2449"/>
                </a:solidFill>
                <a:latin typeface="Soberana Texto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Igual (=)</a:t>
            </a:r>
          </a:p>
        </p:txBody>
      </p:sp>
      <p:cxnSp>
        <p:nvCxnSpPr>
          <p:cNvPr id="9" name="Flecha 1"/>
          <p:cNvCxnSpPr>
            <a:stCxn id="8" idx="0"/>
            <a:endCxn id="7" idx="1"/>
          </p:cNvCxnSpPr>
          <p:nvPr/>
        </p:nvCxnSpPr>
        <p:spPr>
          <a:xfrm flipV="1">
            <a:off x="1723638" y="3908036"/>
            <a:ext cx="1336804" cy="2728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4"/>
          <p:cNvSpPr/>
          <p:nvPr/>
        </p:nvSpPr>
        <p:spPr>
          <a:xfrm>
            <a:off x="3249862" y="5542397"/>
            <a:ext cx="27837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600" b="1" dirty="0">
                <a:solidFill>
                  <a:srgbClr val="9D2449"/>
                </a:solidFill>
                <a:latin typeface="Soberana Texto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Nombre Función</a:t>
            </a:r>
          </a:p>
        </p:txBody>
      </p:sp>
      <p:cxnSp>
        <p:nvCxnSpPr>
          <p:cNvPr id="11" name="Flecha 2"/>
          <p:cNvCxnSpPr/>
          <p:nvPr/>
        </p:nvCxnSpPr>
        <p:spPr>
          <a:xfrm flipV="1">
            <a:off x="4303437" y="4359007"/>
            <a:ext cx="0" cy="11267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5"/>
          <p:cNvSpPr/>
          <p:nvPr/>
        </p:nvSpPr>
        <p:spPr>
          <a:xfrm>
            <a:off x="6128518" y="5542397"/>
            <a:ext cx="20862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600" b="1" dirty="0">
                <a:solidFill>
                  <a:srgbClr val="9D2449"/>
                </a:solidFill>
                <a:latin typeface="Soberana Texto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Argumentos</a:t>
            </a:r>
          </a:p>
        </p:txBody>
      </p:sp>
      <p:cxnSp>
        <p:nvCxnSpPr>
          <p:cNvPr id="13" name="Flecha 3"/>
          <p:cNvCxnSpPr/>
          <p:nvPr/>
        </p:nvCxnSpPr>
        <p:spPr>
          <a:xfrm flipH="1" flipV="1">
            <a:off x="6662057" y="4357511"/>
            <a:ext cx="18661" cy="12511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6"/>
          <p:cNvSpPr/>
          <p:nvPr/>
        </p:nvSpPr>
        <p:spPr>
          <a:xfrm>
            <a:off x="8491007" y="5568452"/>
            <a:ext cx="17289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600" b="1" dirty="0">
                <a:solidFill>
                  <a:srgbClr val="9D2449"/>
                </a:solidFill>
                <a:latin typeface="Soberana Texto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Separador</a:t>
            </a:r>
          </a:p>
        </p:txBody>
      </p:sp>
      <p:cxnSp>
        <p:nvCxnSpPr>
          <p:cNvPr id="15" name="Flecha 4"/>
          <p:cNvCxnSpPr/>
          <p:nvPr/>
        </p:nvCxnSpPr>
        <p:spPr>
          <a:xfrm flipH="1" flipV="1">
            <a:off x="7427168" y="4155488"/>
            <a:ext cx="1324947" cy="12511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7"/>
          <p:cNvSpPr/>
          <p:nvPr/>
        </p:nvSpPr>
        <p:spPr>
          <a:xfrm>
            <a:off x="1514436" y="1141540"/>
            <a:ext cx="10151940" cy="2268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Las funciones fueron creadas para facilitar la resolución de operaciones al usuario, esto quiere decir que, al crear una función, Excel la descompone en una fórmula y procede a resolverla, esto indica que al trabajar con funciones forzamos a Excel a trabajar el doble de procesos o más.</a:t>
            </a:r>
          </a:p>
        </p:txBody>
      </p:sp>
      <p:sp>
        <p:nvSpPr>
          <p:cNvPr id="17" name="Rectángulo 8"/>
          <p:cNvSpPr/>
          <p:nvPr/>
        </p:nvSpPr>
        <p:spPr>
          <a:xfrm>
            <a:off x="1696000" y="3737483"/>
            <a:ext cx="1843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4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</a:t>
            </a:r>
          </a:p>
        </p:txBody>
      </p:sp>
      <p:sp>
        <p:nvSpPr>
          <p:cNvPr id="18" name="Rectángulo 9"/>
          <p:cNvSpPr/>
          <p:nvPr/>
        </p:nvSpPr>
        <p:spPr>
          <a:xfrm>
            <a:off x="884238" y="4650263"/>
            <a:ext cx="34669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dirty="0">
                <a:solidFill>
                  <a:srgbClr val="04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=SUMA(A1,B1,C1)</a:t>
            </a:r>
          </a:p>
        </p:txBody>
      </p:sp>
      <p:sp>
        <p:nvSpPr>
          <p:cNvPr id="19" name="Flecha 5"/>
          <p:cNvSpPr/>
          <p:nvPr/>
        </p:nvSpPr>
        <p:spPr>
          <a:xfrm>
            <a:off x="4892351" y="4229926"/>
            <a:ext cx="1847461" cy="874696"/>
          </a:xfrm>
          <a:prstGeom prst="rightArrow">
            <a:avLst/>
          </a:prstGeom>
          <a:solidFill>
            <a:srgbClr val="9D24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ángulo 10"/>
          <p:cNvSpPr/>
          <p:nvPr/>
        </p:nvSpPr>
        <p:spPr>
          <a:xfrm>
            <a:off x="8199437" y="3737483"/>
            <a:ext cx="3466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4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Conversión</a:t>
            </a:r>
          </a:p>
        </p:txBody>
      </p:sp>
      <p:sp>
        <p:nvSpPr>
          <p:cNvPr id="21" name="Rectángulo 11"/>
          <p:cNvSpPr/>
          <p:nvPr/>
        </p:nvSpPr>
        <p:spPr>
          <a:xfrm>
            <a:off x="8199437" y="4701377"/>
            <a:ext cx="34669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00" dirty="0">
                <a:solidFill>
                  <a:srgbClr val="04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=A1+B1+C1</a:t>
            </a:r>
          </a:p>
        </p:txBody>
      </p:sp>
      <p:sp>
        <p:nvSpPr>
          <p:cNvPr id="22" name="Título 2"/>
          <p:cNvSpPr txBox="1">
            <a:spLocks/>
          </p:cNvSpPr>
          <p:nvPr/>
        </p:nvSpPr>
        <p:spPr>
          <a:xfrm>
            <a:off x="1345660" y="272514"/>
            <a:ext cx="6014260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 sz="3000" b="1">
                <a:solidFill>
                  <a:srgbClr val="0159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manForeverAlternate" panose="00000400000000000000" pitchFamily="2" charset="0"/>
              </a:defRPr>
            </a:lvl1pPr>
          </a:lstStyle>
          <a:p>
            <a:r>
              <a:rPr lang="es-MX" dirty="0"/>
              <a:t>Nombres de Rango</a:t>
            </a:r>
          </a:p>
        </p:txBody>
      </p:sp>
      <p:sp>
        <p:nvSpPr>
          <p:cNvPr id="23" name="Rectángulo 12"/>
          <p:cNvSpPr/>
          <p:nvPr/>
        </p:nvSpPr>
        <p:spPr>
          <a:xfrm>
            <a:off x="1345661" y="1064613"/>
            <a:ext cx="10590966" cy="1143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Es un nombre o identificador descriptivo que representa de manera  adecuada tanto a una celda como a un rango y es útil para una fórmula, una función</a:t>
            </a:r>
          </a:p>
        </p:txBody>
      </p:sp>
      <p:sp>
        <p:nvSpPr>
          <p:cNvPr id="24" name="Rectángulo 13"/>
          <p:cNvSpPr/>
          <p:nvPr/>
        </p:nvSpPr>
        <p:spPr>
          <a:xfrm>
            <a:off x="1345659" y="2381800"/>
            <a:ext cx="10590967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Cuando creamos un nombre de rango, debemos considerar las siguientes reglas de sintaxis:</a:t>
            </a:r>
          </a:p>
        </p:txBody>
      </p:sp>
      <p:sp>
        <p:nvSpPr>
          <p:cNvPr id="25" name="Rectángulo 14"/>
          <p:cNvSpPr/>
          <p:nvPr/>
        </p:nvSpPr>
        <p:spPr>
          <a:xfrm>
            <a:off x="940189" y="4097292"/>
            <a:ext cx="1815367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berana Texto" panose="02000000000000000000" pitchFamily="50" charset="0"/>
                <a:ea typeface="Pecita" panose="03080603000000000000" pitchFamily="66" charset="0"/>
              </a:rPr>
              <a:t>Caracteres válidos.</a:t>
            </a:r>
          </a:p>
        </p:txBody>
      </p:sp>
      <p:sp>
        <p:nvSpPr>
          <p:cNvPr id="26" name="Rectángulo 15"/>
          <p:cNvSpPr/>
          <p:nvPr/>
        </p:nvSpPr>
        <p:spPr>
          <a:xfrm>
            <a:off x="3097530" y="3637807"/>
            <a:ext cx="8839096" cy="181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El primer carácter debe ser una letra, un carácter de subrayado (_) o una barra invertida (\). El resto de los caracteres del nombre pueden ser letras, números, puntos y caracteres de subrayado.</a:t>
            </a:r>
          </a:p>
        </p:txBody>
      </p:sp>
      <p:sp>
        <p:nvSpPr>
          <p:cNvPr id="27" name="Rectángulo 16"/>
          <p:cNvSpPr/>
          <p:nvPr/>
        </p:nvSpPr>
        <p:spPr>
          <a:xfrm>
            <a:off x="1345659" y="3886200"/>
            <a:ext cx="10590967" cy="1102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Se recomienda que el nombre de rango asignado sea escrito en minúsculas, esto para diferenciar al nombre de rango de una Función. </a:t>
            </a:r>
          </a:p>
        </p:txBody>
      </p:sp>
      <p:sp>
        <p:nvSpPr>
          <p:cNvPr id="28" name="Rectángulo 17"/>
          <p:cNvSpPr/>
          <p:nvPr/>
        </p:nvSpPr>
        <p:spPr>
          <a:xfrm>
            <a:off x="1345658" y="3900323"/>
            <a:ext cx="1059096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Un nombre puede contener hasta 255 caracteres</a:t>
            </a:r>
          </a:p>
        </p:txBody>
      </p:sp>
      <p:sp>
        <p:nvSpPr>
          <p:cNvPr id="29" name="Rectángulo 18"/>
          <p:cNvSpPr/>
          <p:nvPr/>
        </p:nvSpPr>
        <p:spPr>
          <a:xfrm>
            <a:off x="1345657" y="4050369"/>
            <a:ext cx="10590967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2600" dirty="0">
                <a:solidFill>
                  <a:schemeClr val="tx1"/>
                </a:solidFill>
                <a:latin typeface="Soberana Texto" panose="02000000000000000000" pitchFamily="50" charset="0"/>
                <a:ea typeface="Pecita" panose="03080603000000000000" pitchFamily="66" charset="0"/>
              </a:rPr>
              <a:t>Los espacios no están permitidos como parte de un nombre. Pudiéndose utilizar el carácter de subrayado o guion bajo "_"</a:t>
            </a:r>
          </a:p>
        </p:txBody>
      </p:sp>
    </p:spTree>
    <p:extLst>
      <p:ext uri="{BB962C8B-B14F-4D97-AF65-F5344CB8AC3E}">
        <p14:creationId xmlns:p14="http://schemas.microsoft.com/office/powerpoint/2010/main" val="10222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Imagen" descr="gracias bl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16213"/>
            <a:ext cx="5451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5 Conector recto"/>
          <p:cNvCxnSpPr/>
          <p:nvPr/>
        </p:nvCxnSpPr>
        <p:spPr>
          <a:xfrm>
            <a:off x="5305425" y="3627438"/>
            <a:ext cx="4103688" cy="0"/>
          </a:xfrm>
          <a:prstGeom prst="line">
            <a:avLst/>
          </a:prstGeom>
          <a:noFill/>
          <a:ln w="381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811</Words>
  <Application>Microsoft Office PowerPoint</Application>
  <PresentationFormat>Panorámica</PresentationFormat>
  <Paragraphs>87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Soberana Titular</vt:lpstr>
      <vt:lpstr>Calibri</vt:lpstr>
      <vt:lpstr>BatmanForeverAlternate</vt:lpstr>
      <vt:lpstr>Tahoma</vt:lpstr>
      <vt:lpstr>Soberana Texto</vt:lpstr>
      <vt:lpstr>Soberana Sans Light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Daniel Vazquez de la Rosa</cp:lastModifiedBy>
  <cp:revision>35</cp:revision>
  <dcterms:created xsi:type="dcterms:W3CDTF">2020-03-30T23:20:58Z</dcterms:created>
  <dcterms:modified xsi:type="dcterms:W3CDTF">2026-05-24T23:23:35Z</dcterms:modified>
  <cp:contentStatus/>
</cp:coreProperties>
</file>