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7" r:id="rId6"/>
    <p:sldId id="269" r:id="rId7"/>
    <p:sldId id="273" r:id="rId8"/>
    <p:sldId id="270" r:id="rId9"/>
    <p:sldId id="276" r:id="rId10"/>
    <p:sldId id="272" r:id="rId11"/>
    <p:sldId id="274" r:id="rId12"/>
    <p:sldId id="275" r:id="rId13"/>
    <p:sldId id="277" r:id="rId14"/>
    <p:sldId id="278" r:id="rId15"/>
    <p:sldId id="279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42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9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t>01/15/18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t>01/15/18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5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01/15/18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01/15/18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01/15/18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01/15/18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01/15/18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01/15/18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01/15/18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01/15/18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01/15/18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01/15/18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01/15/18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01/15/18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/>
          <a:lstStyle/>
          <a:p>
            <a:r>
              <a:rPr lang="en-US" dirty="0"/>
              <a:t>A Guide to</a:t>
            </a:r>
            <a:br>
              <a:rPr lang="en-US" dirty="0"/>
            </a:br>
            <a:r>
              <a:rPr lang="en-US" dirty="0"/>
              <a:t>SHORT STORIES OF GOOD AND EVIL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by Christopher Farmer</a:t>
            </a:r>
          </a:p>
          <a:p>
            <a:endParaRPr lang="en-US" sz="800" dirty="0"/>
          </a:p>
          <a:p>
            <a:r>
              <a:rPr lang="en-US" sz="800" dirty="0"/>
              <a:t>Note: This presentation was built to illustrate work conducted as part of Excelsior College’s Liberal Arts Capstone (LIB-495-</a:t>
            </a:r>
            <a:r>
              <a:rPr lang="en-US" sz="800" dirty="0" err="1"/>
              <a:t>OL008</a:t>
            </a:r>
            <a:r>
              <a:rPr lang="en-US" sz="800" dirty="0"/>
              <a:t>); these slides contain data directly quoted or paraphrased from the final paper submitted for that course by this presentation’s creator, and this presentation should only be viewed as a guide to that original work.</a:t>
            </a:r>
          </a:p>
          <a:p>
            <a:endParaRPr lang="en-US" dirty="0"/>
          </a:p>
        </p:txBody>
      </p:sp>
      <p:pic>
        <p:nvPicPr>
          <p:cNvPr id="4" name="Picture Placeholder 3" descr="Open book on table, blurred shelves of books in background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>
            <a:fillRect/>
          </a:stretch>
        </p:blipFill>
        <p:spPr/>
      </p:pic>
      <p:pic>
        <p:nvPicPr>
          <p:cNvPr id="2" name="Title page">
            <a:hlinkClick r:id="" action="ppaction://media"/>
            <a:extLst>
              <a:ext uri="{FF2B5EF4-FFF2-40B4-BE49-F238E27FC236}">
                <a16:creationId xmlns:a16="http://schemas.microsoft.com/office/drawing/2014/main" id="{007C1489-680D-43D0-824B-645D9C0EB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272">
        <p:fade/>
      </p:transition>
    </mc:Choice>
    <mc:Fallback xmlns="">
      <p:transition spd="med" advTm="112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11217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The Red Door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04900" y="1600200"/>
            <a:ext cx="9982200" cy="4572000"/>
          </a:xfrm>
        </p:spPr>
        <p:txBody>
          <a:bodyPr>
            <a:normAutofit/>
          </a:bodyPr>
          <a:lstStyle/>
          <a:p>
            <a:r>
              <a:rPr lang="en-US" sz="2800" b="1" dirty="0"/>
              <a:t>Plot: </a:t>
            </a:r>
            <a:r>
              <a:rPr lang="en-US" sz="2800" dirty="0"/>
              <a:t>Future space station where utilitarian law rules.</a:t>
            </a:r>
          </a:p>
          <a:p>
            <a:r>
              <a:rPr lang="en-US" sz="2800" b="1" dirty="0"/>
              <a:t>Conflict: </a:t>
            </a:r>
            <a:r>
              <a:rPr lang="en-US" sz="2800" dirty="0"/>
              <a:t>Individual versus society.</a:t>
            </a:r>
          </a:p>
          <a:p>
            <a:r>
              <a:rPr lang="en-US" sz="2800" b="1" dirty="0"/>
              <a:t>Questions/Themes: </a:t>
            </a:r>
          </a:p>
          <a:p>
            <a:pPr lvl="1"/>
            <a:r>
              <a:rPr lang="en-US" sz="2400" dirty="0"/>
              <a:t>What is the nature of good and evil?</a:t>
            </a:r>
          </a:p>
          <a:p>
            <a:pPr lvl="1"/>
            <a:r>
              <a:rPr lang="en-US" sz="2400" dirty="0"/>
              <a:t>Are good and evil defined by higher moral laws, or are they situational?</a:t>
            </a:r>
          </a:p>
          <a:p>
            <a:pPr lvl="1"/>
            <a:r>
              <a:rPr lang="en-US" sz="2400" dirty="0"/>
              <a:t>If situational, how does one define right and wrong?</a:t>
            </a:r>
          </a:p>
          <a:p>
            <a:pPr lvl="1"/>
            <a:r>
              <a:rPr lang="en-US" sz="2400" dirty="0"/>
              <a:t>Can something normally considered unethical be moral?</a:t>
            </a:r>
          </a:p>
          <a:p>
            <a:pPr lvl="1"/>
            <a:r>
              <a:rPr lang="en-US" sz="2400" dirty="0"/>
              <a:t>With differing explanations of ethics, how can one define what is ethical or unethical?</a:t>
            </a:r>
            <a:endParaRPr lang="en-US" sz="2400" b="1" dirty="0"/>
          </a:p>
          <a:p>
            <a:pPr lvl="1"/>
            <a:endParaRPr lang="en-US" sz="2400" b="1" dirty="0"/>
          </a:p>
          <a:p>
            <a:endParaRPr lang="en-US" sz="2400" b="1" dirty="0"/>
          </a:p>
          <a:p>
            <a:endParaRPr lang="en-US" sz="2800" dirty="0"/>
          </a:p>
        </p:txBody>
      </p:sp>
      <p:pic>
        <p:nvPicPr>
          <p:cNvPr id="2" name="Red Door">
            <a:hlinkClick r:id="" action="ppaction://media"/>
            <a:extLst>
              <a:ext uri="{FF2B5EF4-FFF2-40B4-BE49-F238E27FC236}">
                <a16:creationId xmlns:a16="http://schemas.microsoft.com/office/drawing/2014/main" id="{30279CB1-CD59-4C4A-8B6A-4950044E7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1869">
        <p:fade/>
      </p:transition>
    </mc:Choice>
    <mc:Fallback xmlns="">
      <p:transition spd="med" advTm="1118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2"/>
        <p14:stopEvt time="111108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The Argument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04900" y="1600200"/>
            <a:ext cx="9982200" cy="4572000"/>
          </a:xfrm>
        </p:spPr>
        <p:txBody>
          <a:bodyPr>
            <a:normAutofit/>
          </a:bodyPr>
          <a:lstStyle/>
          <a:p>
            <a:r>
              <a:rPr lang="en-US" sz="2800" b="1" dirty="0"/>
              <a:t>Plot:</a:t>
            </a:r>
            <a:r>
              <a:rPr lang="en-US" sz="2800" dirty="0"/>
              <a:t> Argument between couple about life support.</a:t>
            </a:r>
          </a:p>
          <a:p>
            <a:r>
              <a:rPr lang="en-US" sz="2800" b="1" dirty="0"/>
              <a:t>Conflict</a:t>
            </a:r>
            <a:r>
              <a:rPr lang="en-US" sz="2800" dirty="0"/>
              <a:t>: Individual versus other, religion versus family loyalty, Individual versus self.</a:t>
            </a:r>
          </a:p>
          <a:p>
            <a:r>
              <a:rPr lang="en-US" sz="2800" b="1" dirty="0"/>
              <a:t>Questions/Themes: </a:t>
            </a:r>
          </a:p>
          <a:p>
            <a:pPr lvl="1"/>
            <a:r>
              <a:rPr lang="en-US" sz="2400" dirty="0"/>
              <a:t>What is the nature of good and evil?</a:t>
            </a:r>
          </a:p>
          <a:p>
            <a:pPr lvl="1"/>
            <a:r>
              <a:rPr lang="en-US" sz="2400" dirty="0"/>
              <a:t>What happens when one has conflicting loyalties?</a:t>
            </a:r>
          </a:p>
          <a:p>
            <a:pPr lvl="1"/>
            <a:r>
              <a:rPr lang="en-US" sz="2400" dirty="0"/>
              <a:t>With differing explanations of ethics, how can one define what is ethical or unethical?</a:t>
            </a:r>
            <a:endParaRPr lang="en-US" sz="2400" b="1" dirty="0"/>
          </a:p>
          <a:p>
            <a:pPr lvl="1"/>
            <a:endParaRPr lang="en-US" sz="2400" b="1" dirty="0"/>
          </a:p>
          <a:p>
            <a:endParaRPr lang="en-US" sz="2400" b="1" dirty="0"/>
          </a:p>
          <a:p>
            <a:endParaRPr lang="en-US" sz="2800" dirty="0"/>
          </a:p>
        </p:txBody>
      </p:sp>
      <p:pic>
        <p:nvPicPr>
          <p:cNvPr id="2" name="The Argument">
            <a:hlinkClick r:id="" action="ppaction://media"/>
            <a:extLst>
              <a:ext uri="{FF2B5EF4-FFF2-40B4-BE49-F238E27FC236}">
                <a16:creationId xmlns:a16="http://schemas.microsoft.com/office/drawing/2014/main" id="{E8AB3713-E404-429A-B404-2D99AA6B7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5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2495">
        <p:fade/>
      </p:transition>
    </mc:Choice>
    <mc:Fallback xmlns="">
      <p:transition spd="med" advTm="924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" objId="2"/>
        <p14:stopEvt time="92224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Conclusion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04900" y="1600200"/>
            <a:ext cx="9982200" cy="4572000"/>
          </a:xfrm>
        </p:spPr>
        <p:txBody>
          <a:bodyPr>
            <a:normAutofit/>
          </a:bodyPr>
          <a:lstStyle/>
          <a:p>
            <a:r>
              <a:rPr lang="en-US" sz="2800" dirty="0"/>
              <a:t>Project designed to point out world made up of greys rather than black and white.</a:t>
            </a:r>
          </a:p>
          <a:p>
            <a:r>
              <a:rPr lang="en-US" sz="2800" dirty="0"/>
              <a:t>Individual conscience is sometimes wrong.</a:t>
            </a:r>
          </a:p>
          <a:p>
            <a:r>
              <a:rPr lang="en-US" sz="2800" dirty="0"/>
              <a:t>Greater good sometimes is not good.</a:t>
            </a:r>
          </a:p>
          <a:p>
            <a:r>
              <a:rPr lang="en-US" sz="2800" dirty="0"/>
              <a:t>Good and Evil = Subjective.</a:t>
            </a:r>
          </a:p>
          <a:p>
            <a:r>
              <a:rPr lang="en-US" sz="2800" dirty="0"/>
              <a:t>The nature of good and evil is that they are interchangeable ideas that shift depending on point of view and context.</a:t>
            </a:r>
          </a:p>
        </p:txBody>
      </p:sp>
      <p:pic>
        <p:nvPicPr>
          <p:cNvPr id="2" name="Summary">
            <a:hlinkClick r:id="" action="ppaction://media"/>
            <a:extLst>
              <a:ext uri="{FF2B5EF4-FFF2-40B4-BE49-F238E27FC236}">
                <a16:creationId xmlns:a16="http://schemas.microsoft.com/office/drawing/2014/main" id="{71D55707-498B-45DC-9740-83A0B8A93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3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720">
        <p:fade/>
      </p:transition>
    </mc:Choice>
    <mc:Fallback xmlns="">
      <p:transition spd="med" advTm="46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" objId="2"/>
        <p14:stopEvt time="46027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References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04900" y="1600200"/>
            <a:ext cx="4356786" cy="4572000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Bell, W.  (2004).  Who is really evil?.  </a:t>
            </a:r>
            <a:r>
              <a:rPr lang="en-US" i="1" dirty="0"/>
              <a:t>Futurist</a:t>
            </a:r>
            <a:r>
              <a:rPr lang="en-US" dirty="0"/>
              <a:t>, 38(2), 54-60.  EBSCO</a:t>
            </a:r>
            <a:r>
              <a:rPr lang="en-US" i="1" dirty="0"/>
              <a:t>host</a:t>
            </a:r>
            <a:r>
              <a:rPr lang="en-US" dirty="0"/>
              <a:t>.  Retrieved from http://search.ebscohost.com/login.aspx?direct=true&amp;db=bth&amp;AN=12201274&amp;site=eds-live&amp;scope=site.</a:t>
            </a:r>
          </a:p>
          <a:p>
            <a:r>
              <a:rPr lang="en-US" dirty="0"/>
              <a:t>Carver, R.  (1968).  On writing.  In </a:t>
            </a:r>
            <a:r>
              <a:rPr lang="en-US" i="1" dirty="0"/>
              <a:t>The art of the short story</a:t>
            </a:r>
            <a:r>
              <a:rPr lang="en-US" dirty="0"/>
              <a:t>.  Belmont, CA: Wadsworth Cengage Learning.  Print.</a:t>
            </a:r>
          </a:p>
          <a:p>
            <a:r>
              <a:rPr lang="en-US" dirty="0"/>
              <a:t>Dees, J. G., &amp; Cramton, P. C.  (1991).  Shrewd bargaining on the moral frontier: Toward a theory of morality in practice.  </a:t>
            </a:r>
            <a:r>
              <a:rPr lang="en-US" i="1" dirty="0"/>
              <a:t>Business Ethics Quarterly</a:t>
            </a:r>
            <a:r>
              <a:rPr lang="en-US" dirty="0"/>
              <a:t>, 1(2), 135.  EBSCO</a:t>
            </a:r>
            <a:r>
              <a:rPr lang="en-US" i="1" dirty="0"/>
              <a:t>host</a:t>
            </a:r>
            <a:r>
              <a:rPr lang="en-US" dirty="0"/>
              <a:t>.  Retrieved from http://search.ebscohost.com/login.aspx?direct=true&amp;db=bth&amp;AN=5953150&amp;site=eds-live&amp;scope=site.</a:t>
            </a:r>
          </a:p>
          <a:p>
            <a:r>
              <a:rPr lang="en-US" dirty="0"/>
              <a:t>Farmer, C. (2016). </a:t>
            </a:r>
            <a:r>
              <a:rPr lang="en-US" i="1" dirty="0"/>
              <a:t>The white</a:t>
            </a:r>
            <a:r>
              <a:rPr lang="en-US" dirty="0"/>
              <a:t>. Unpublished manuscript.</a:t>
            </a:r>
          </a:p>
          <a:p>
            <a:r>
              <a:rPr lang="en-US" dirty="0"/>
              <a:t>Hemingway, E. (1934).  Ernest Hemingway to F. Scott Fitzgerald.  In </a:t>
            </a:r>
            <a:r>
              <a:rPr lang="en-US" i="1" dirty="0"/>
              <a:t>Letters of note</a:t>
            </a:r>
            <a:r>
              <a:rPr lang="en-US" dirty="0"/>
              <a:t>.  San Francisco, CA: Chronicle Books LLC.  Print.</a:t>
            </a:r>
          </a:p>
          <a:p>
            <a:r>
              <a:rPr lang="en-US" dirty="0"/>
              <a:t>Hemingway, E.  (2002).  </a:t>
            </a:r>
            <a:r>
              <a:rPr lang="en-US" i="1" dirty="0"/>
              <a:t>Ernest Hemingway on writing</a:t>
            </a:r>
            <a:r>
              <a:rPr lang="en-US" dirty="0"/>
              <a:t>.  New York, NY: Scribner.  Kindle.</a:t>
            </a:r>
          </a:p>
          <a:p>
            <a:r>
              <a:rPr lang="en-US" dirty="0"/>
              <a:t>Jackson, S. (1948).  The lottery.  In </a:t>
            </a:r>
            <a:r>
              <a:rPr lang="en-US" i="1" dirty="0"/>
              <a:t>The art of the short story</a:t>
            </a:r>
            <a:r>
              <a:rPr lang="en-US" dirty="0"/>
              <a:t>.  Belmont, CA: Wadsworth Cengage Learning.  Print.</a:t>
            </a:r>
          </a:p>
          <a:p>
            <a:r>
              <a:rPr lang="en-US" dirty="0"/>
              <a:t>Kafka, F.  (1971).  The metamorphosis.  In </a:t>
            </a:r>
            <a:r>
              <a:rPr lang="en-US" i="1" dirty="0"/>
              <a:t>The complete stories</a:t>
            </a:r>
            <a:r>
              <a:rPr lang="en-US" dirty="0"/>
              <a:t>. New York, NY: </a:t>
            </a:r>
            <a:r>
              <a:rPr lang="en-US" dirty="0" err="1"/>
              <a:t>Schocken</a:t>
            </a:r>
            <a:r>
              <a:rPr lang="en-US" dirty="0"/>
              <a:t> </a:t>
            </a:r>
            <a:r>
              <a:rPr lang="en-US" dirty="0" err="1"/>
              <a:t>Ebooks</a:t>
            </a:r>
            <a:r>
              <a:rPr lang="en-US" dirty="0"/>
              <a:t>.  Kindle.</a:t>
            </a:r>
          </a:p>
          <a:p>
            <a:r>
              <a:rPr lang="en-US" dirty="0"/>
              <a:t>Kafka, F.  (1971).  The problem of our laws.  In </a:t>
            </a:r>
            <a:r>
              <a:rPr lang="en-US" i="1" dirty="0"/>
              <a:t>The complete stories</a:t>
            </a:r>
            <a:r>
              <a:rPr lang="en-US" dirty="0"/>
              <a:t>. New York, NY: </a:t>
            </a:r>
            <a:r>
              <a:rPr lang="en-US" dirty="0" err="1"/>
              <a:t>Schocken</a:t>
            </a:r>
            <a:r>
              <a:rPr lang="en-US" dirty="0"/>
              <a:t> </a:t>
            </a:r>
            <a:r>
              <a:rPr lang="en-US" dirty="0" err="1"/>
              <a:t>Ebooks</a:t>
            </a:r>
            <a:r>
              <a:rPr lang="en-US" dirty="0"/>
              <a:t>.  Kindle.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7970985E-E9B2-4E33-AC25-D0F1737F14FF}"/>
              </a:ext>
            </a:extLst>
          </p:cNvPr>
          <p:cNvSpPr txBox="1">
            <a:spLocks/>
          </p:cNvSpPr>
          <p:nvPr/>
        </p:nvSpPr>
        <p:spPr>
          <a:xfrm>
            <a:off x="6095241" y="1600200"/>
            <a:ext cx="4356786" cy="4572000"/>
          </a:xfrm>
          <a:prstGeom prst="rect">
            <a:avLst/>
          </a:prstGeom>
        </p:spPr>
        <p:txBody>
          <a:bodyPr vert="horz" lIns="0" tIns="45720" rIns="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Kant, I., Wood, A. W., &amp; Schneewind, J. B.  (2002).  </a:t>
            </a:r>
            <a:r>
              <a:rPr lang="en-US" i="1" dirty="0"/>
              <a:t>Groundwork for the metaphysics of morals</a:t>
            </a:r>
            <a:r>
              <a:rPr lang="en-US" dirty="0"/>
              <a:t>. New Haven: Yale University Press.  Retrieved from https://search-ebscohost-com.vlib.excelsior.edu/login.aspx?direct=true&amp;db=nlebk&amp;AN=187773&amp;site=eds-live&amp;scope=site.</a:t>
            </a:r>
          </a:p>
          <a:p>
            <a:r>
              <a:rPr lang="en-US" dirty="0"/>
              <a:t>King, S.  (2000).  </a:t>
            </a:r>
            <a:r>
              <a:rPr lang="en-US" i="1" dirty="0"/>
              <a:t>On writing</a:t>
            </a:r>
            <a:r>
              <a:rPr lang="en-US" dirty="0"/>
              <a:t>.  New York, NY: Scribner.  Print.</a:t>
            </a:r>
          </a:p>
          <a:p>
            <a:r>
              <a:rPr lang="en-US" dirty="0"/>
              <a:t>Le </a:t>
            </a:r>
            <a:r>
              <a:rPr lang="en-US" dirty="0" err="1"/>
              <a:t>Guin</a:t>
            </a:r>
            <a:r>
              <a:rPr lang="en-US" dirty="0"/>
              <a:t>, U. K.  (2004).  The day before the revolution.  In </a:t>
            </a:r>
            <a:r>
              <a:rPr lang="en-US" i="1" dirty="0"/>
              <a:t>The wind’s twelve quarters</a:t>
            </a:r>
            <a:r>
              <a:rPr lang="en-US" dirty="0"/>
              <a:t>.  New York, NY: HarperCollins Publishers Inc.  Kindle.</a:t>
            </a:r>
          </a:p>
          <a:p>
            <a:r>
              <a:rPr lang="en-US" dirty="0"/>
              <a:t>Le </a:t>
            </a:r>
            <a:r>
              <a:rPr lang="en-US" dirty="0" err="1"/>
              <a:t>Guin</a:t>
            </a:r>
            <a:r>
              <a:rPr lang="en-US" dirty="0"/>
              <a:t>, U. K.  (2004).  The ones who walk away from </a:t>
            </a:r>
            <a:r>
              <a:rPr lang="en-US" dirty="0" err="1"/>
              <a:t>omelas</a:t>
            </a:r>
            <a:r>
              <a:rPr lang="en-US" dirty="0"/>
              <a:t>.  In </a:t>
            </a:r>
            <a:r>
              <a:rPr lang="en-US" i="1" dirty="0"/>
              <a:t>The wind’s twelve quarters</a:t>
            </a:r>
            <a:r>
              <a:rPr lang="en-US" dirty="0"/>
              <a:t>.  New York, NY: HarperCollins Publishers Inc.  Kindle.</a:t>
            </a:r>
          </a:p>
          <a:p>
            <a:r>
              <a:rPr lang="en-US" dirty="0"/>
              <a:t>Mill, J. S.  (2001).  </a:t>
            </a:r>
            <a:r>
              <a:rPr lang="en-US" i="1" dirty="0"/>
              <a:t>Utilitarianism</a:t>
            </a:r>
            <a:r>
              <a:rPr lang="en-US" dirty="0"/>
              <a:t>.  Kitchener, Ontario: </a:t>
            </a:r>
            <a:r>
              <a:rPr lang="en-US" dirty="0" err="1"/>
              <a:t>Batoche</a:t>
            </a:r>
            <a:r>
              <a:rPr lang="en-US" dirty="0"/>
              <a:t> Books Limited. </a:t>
            </a:r>
            <a:r>
              <a:rPr lang="en-US" dirty="0" err="1"/>
              <a:t>Ebook</a:t>
            </a:r>
            <a:r>
              <a:rPr lang="en-US" dirty="0"/>
              <a:t>.</a:t>
            </a:r>
          </a:p>
          <a:p>
            <a:r>
              <a:rPr lang="en-US" dirty="0"/>
              <a:t>O’Connor, F.  (1961).  Writing short stories. In </a:t>
            </a:r>
            <a:r>
              <a:rPr lang="en-US" i="1" dirty="0"/>
              <a:t>The art of the short story</a:t>
            </a:r>
            <a:r>
              <a:rPr lang="en-US" dirty="0"/>
              <a:t>.  Belmont, CA: Wadsworth Cengage Learning.  Print.</a:t>
            </a:r>
          </a:p>
          <a:p>
            <a:r>
              <a:rPr lang="en-US" dirty="0"/>
              <a:t>Poe, E. A.  (2003).  The philosophy of composition.  In </a:t>
            </a:r>
            <a:r>
              <a:rPr lang="en-US" i="1" dirty="0"/>
              <a:t>The fall of the house of Usher and other writings</a:t>
            </a:r>
            <a:r>
              <a:rPr lang="en-US" dirty="0"/>
              <a:t>.  New York, NY: Penguin. Kindle.</a:t>
            </a:r>
          </a:p>
          <a:p>
            <a:r>
              <a:rPr lang="en-US" dirty="0"/>
              <a:t>Twain, Mark. </a:t>
            </a:r>
            <a:r>
              <a:rPr lang="en-US" i="1" dirty="0"/>
              <a:t>The Adventures of Huckleberry Finn</a:t>
            </a:r>
            <a:r>
              <a:rPr lang="en-US" dirty="0"/>
              <a:t>. </a:t>
            </a:r>
            <a:r>
              <a:rPr lang="en-US" dirty="0" err="1"/>
              <a:t>Wisehouse</a:t>
            </a:r>
            <a:r>
              <a:rPr lang="en-US" dirty="0"/>
              <a:t> Classics, 2015. Kindle Edition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77A875-FC2B-4732-9BE8-135113A8BD3F}"/>
              </a:ext>
            </a:extLst>
          </p:cNvPr>
          <p:cNvSpPr txBox="1"/>
          <p:nvPr/>
        </p:nvSpPr>
        <p:spPr>
          <a:xfrm>
            <a:off x="1104900" y="6137573"/>
            <a:ext cx="98374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Note: This presentation was built to illustrate work conducted as part of Excelsior College’s Liberal Arts Capstone (LIB-495-</a:t>
            </a:r>
            <a:r>
              <a:rPr lang="en-US" sz="1100" dirty="0" err="1"/>
              <a:t>OL008</a:t>
            </a:r>
            <a:r>
              <a:rPr lang="en-US" sz="1100" dirty="0"/>
              <a:t>); these slides contain data directly quoted or paraphrased from the final paper submitted for that course by this presentation’s creator, and this presentation should only be viewed as a guide to that original work.</a:t>
            </a:r>
          </a:p>
        </p:txBody>
      </p:sp>
    </p:spTree>
    <p:extLst>
      <p:ext uri="{BB962C8B-B14F-4D97-AF65-F5344CB8AC3E}">
        <p14:creationId xmlns:p14="http://schemas.microsoft.com/office/powerpoint/2010/main" val="93306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804">
        <p:fade/>
      </p:transition>
    </mc:Choice>
    <mc:Fallback xmlns="">
      <p:transition spd="med" advTm="26804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Introduction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Exploration of good and evil through short story fiction.</a:t>
            </a:r>
          </a:p>
          <a:p>
            <a:r>
              <a:rPr lang="en-US" sz="2800" dirty="0"/>
              <a:t>Context and point of view affect perceptions of right and wrong.</a:t>
            </a:r>
          </a:p>
          <a:p>
            <a:r>
              <a:rPr lang="en-US" sz="2800" dirty="0"/>
              <a:t>Six short stories exploring the nature of good and evil under theme’s developed from the projects main question and sub-questions.</a:t>
            </a:r>
          </a:p>
        </p:txBody>
      </p:sp>
      <p:pic>
        <p:nvPicPr>
          <p:cNvPr id="2" name="Intro">
            <a:hlinkClick r:id="" action="ppaction://media"/>
            <a:extLst>
              <a:ext uri="{FF2B5EF4-FFF2-40B4-BE49-F238E27FC236}">
                <a16:creationId xmlns:a16="http://schemas.microsoft.com/office/drawing/2014/main" id="{A416362E-F7EC-4182-8DE1-90D8D223A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713">
        <p:fade/>
      </p:transition>
    </mc:Choice>
    <mc:Fallback xmlns="">
      <p:transition spd="med" advTm="2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23322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The Questions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04900" y="1600200"/>
            <a:ext cx="9982200" cy="4572000"/>
          </a:xfrm>
        </p:spPr>
        <p:txBody>
          <a:bodyPr>
            <a:normAutofit/>
          </a:bodyPr>
          <a:lstStyle/>
          <a:p>
            <a:r>
              <a:rPr lang="en-US" sz="2800" b="1" dirty="0"/>
              <a:t>Main question: </a:t>
            </a:r>
            <a:r>
              <a:rPr lang="en-US" sz="2800" dirty="0"/>
              <a:t>What is the nature of good and evil?</a:t>
            </a:r>
          </a:p>
          <a:p>
            <a:r>
              <a:rPr lang="en-US" sz="2800" b="1" dirty="0"/>
              <a:t>Sub-questions:</a:t>
            </a:r>
          </a:p>
          <a:p>
            <a:pPr lvl="1"/>
            <a:r>
              <a:rPr lang="en-US" sz="2800" dirty="0"/>
              <a:t>Are good and evil defined by higher moral laws, or are they situational?</a:t>
            </a:r>
          </a:p>
          <a:p>
            <a:pPr lvl="1"/>
            <a:r>
              <a:rPr lang="en-US" sz="2800" dirty="0"/>
              <a:t>If situational, how does one define right and wrong?</a:t>
            </a:r>
          </a:p>
          <a:p>
            <a:pPr lvl="1"/>
            <a:r>
              <a:rPr lang="en-US" sz="2800" dirty="0"/>
              <a:t>What happens when one has conflicting loyalties?</a:t>
            </a:r>
          </a:p>
          <a:p>
            <a:pPr lvl="1"/>
            <a:r>
              <a:rPr lang="en-US" sz="2800" dirty="0"/>
              <a:t>Can something normally considered unethical be moral?</a:t>
            </a:r>
          </a:p>
          <a:p>
            <a:pPr lvl="1"/>
            <a:r>
              <a:rPr lang="en-US" sz="2800" dirty="0"/>
              <a:t>With differing explanations of ethics, how can one define what is ethical or unethical?</a:t>
            </a:r>
          </a:p>
          <a:p>
            <a:pPr marL="457200" lvl="1" indent="0">
              <a:buNone/>
            </a:pPr>
            <a:endParaRPr lang="en-US" sz="2400" dirty="0"/>
          </a:p>
        </p:txBody>
      </p:sp>
      <p:pic>
        <p:nvPicPr>
          <p:cNvPr id="2" name="Questions">
            <a:hlinkClick r:id="" action="ppaction://media"/>
            <a:extLst>
              <a:ext uri="{FF2B5EF4-FFF2-40B4-BE49-F238E27FC236}">
                <a16:creationId xmlns:a16="http://schemas.microsoft.com/office/drawing/2014/main" id="{9B2918EE-11A3-4B4A-A3A2-95E2464D9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0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066">
        <p:fade/>
      </p:transition>
    </mc:Choice>
    <mc:Fallback xmlns="">
      <p:transition spd="med" advTm="490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" objId="2"/>
        <p14:stopEvt time="48736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The Research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04900" y="1600200"/>
            <a:ext cx="9982200" cy="4572000"/>
          </a:xfrm>
        </p:spPr>
        <p:txBody>
          <a:bodyPr>
            <a:normAutofit/>
          </a:bodyPr>
          <a:lstStyle/>
          <a:p>
            <a:r>
              <a:rPr lang="en-US" sz="3200" b="1" dirty="0"/>
              <a:t>Writing Strategies</a:t>
            </a:r>
          </a:p>
          <a:p>
            <a:pPr lvl="1"/>
            <a:r>
              <a:rPr lang="en-US" sz="2800" dirty="0"/>
              <a:t>Various authors consulted via their written works/letters for strategies on writing.</a:t>
            </a:r>
          </a:p>
          <a:p>
            <a:r>
              <a:rPr lang="en-US" sz="3200" b="1" dirty="0"/>
              <a:t>Good, evil, and morality</a:t>
            </a:r>
          </a:p>
          <a:p>
            <a:pPr lvl="1"/>
            <a:r>
              <a:rPr lang="en-US" sz="2800" dirty="0"/>
              <a:t>Examples of ethical theory and moral thought.</a:t>
            </a:r>
          </a:p>
          <a:p>
            <a:pPr lvl="1"/>
            <a:r>
              <a:rPr lang="en-US" sz="2800" dirty="0"/>
              <a:t>Kantian versus Utilitarianism</a:t>
            </a:r>
          </a:p>
          <a:p>
            <a:pPr lvl="1"/>
            <a:r>
              <a:rPr lang="en-US" sz="2800" dirty="0"/>
              <a:t>Practical Ethics versus Applied Ethics</a:t>
            </a:r>
          </a:p>
          <a:p>
            <a:r>
              <a:rPr lang="en-US" sz="3200" b="1" dirty="0"/>
              <a:t>Literature</a:t>
            </a:r>
          </a:p>
          <a:p>
            <a:pPr lvl="1"/>
            <a:r>
              <a:rPr lang="en-US" sz="2800" dirty="0"/>
              <a:t>Shirly Jackson, Frank Kafka, and Ursula K. Le </a:t>
            </a:r>
            <a:r>
              <a:rPr lang="en-US" sz="2800" dirty="0" err="1"/>
              <a:t>Guin</a:t>
            </a:r>
            <a:endParaRPr lang="en-US" sz="2800" dirty="0"/>
          </a:p>
          <a:p>
            <a:pPr lvl="1"/>
            <a:endParaRPr lang="en-US" sz="2400" b="1" dirty="0"/>
          </a:p>
          <a:p>
            <a:pPr marL="457200" lvl="1" indent="0">
              <a:buNone/>
            </a:pPr>
            <a:endParaRPr lang="en-US" sz="2400" dirty="0"/>
          </a:p>
        </p:txBody>
      </p:sp>
      <p:pic>
        <p:nvPicPr>
          <p:cNvPr id="2" name="Research">
            <a:hlinkClick r:id="" action="ppaction://media"/>
            <a:extLst>
              <a:ext uri="{FF2B5EF4-FFF2-40B4-BE49-F238E27FC236}">
                <a16:creationId xmlns:a16="http://schemas.microsoft.com/office/drawing/2014/main" id="{D438F790-D093-4811-9FF0-F26F1E83D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662">
        <p:fade/>
      </p:transition>
    </mc:Choice>
    <mc:Fallback xmlns="">
      <p:transition spd="med" advTm="736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2"/>
        <p14:stopEvt time="73325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The Stories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04900" y="1600200"/>
            <a:ext cx="9982200" cy="4572000"/>
          </a:xfrm>
        </p:spPr>
        <p:txBody>
          <a:bodyPr>
            <a:normAutofit/>
          </a:bodyPr>
          <a:lstStyle/>
          <a:p>
            <a:r>
              <a:rPr lang="en-US" sz="2800" b="1" dirty="0"/>
              <a:t>Bad People</a:t>
            </a:r>
            <a:endParaRPr lang="en-US" sz="2800" dirty="0"/>
          </a:p>
          <a:p>
            <a:r>
              <a:rPr lang="en-US" sz="2800" b="1" dirty="0"/>
              <a:t>The Donor</a:t>
            </a:r>
          </a:p>
          <a:p>
            <a:r>
              <a:rPr lang="en-US" sz="2800" b="1" dirty="0"/>
              <a:t>Crazy</a:t>
            </a:r>
          </a:p>
          <a:p>
            <a:r>
              <a:rPr lang="en-US" sz="2800" b="1" dirty="0"/>
              <a:t>Scarcity</a:t>
            </a:r>
          </a:p>
          <a:p>
            <a:r>
              <a:rPr lang="en-US" sz="2800" b="1" dirty="0"/>
              <a:t>The Red Door</a:t>
            </a:r>
          </a:p>
          <a:p>
            <a:r>
              <a:rPr lang="en-US" sz="2800" b="1" dirty="0"/>
              <a:t>The Argument</a:t>
            </a:r>
          </a:p>
          <a:p>
            <a:pPr marL="457200" lvl="1" indent="0">
              <a:buNone/>
            </a:pP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C4E9C3-7FF2-4707-83F0-B282DCAB8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63" y="1600200"/>
            <a:ext cx="4191000" cy="3790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3DE7CB-126F-4CE7-81B7-D576AE0AD0C8}"/>
              </a:ext>
            </a:extLst>
          </p:cNvPr>
          <p:cNvSpPr txBox="1"/>
          <p:nvPr/>
        </p:nvSpPr>
        <p:spPr>
          <a:xfrm>
            <a:off x="5888763" y="5257800"/>
            <a:ext cx="283603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https://www.pdclipart.org/displayimage.php?album=37&amp;pos=45</a:t>
            </a:r>
          </a:p>
        </p:txBody>
      </p:sp>
      <p:pic>
        <p:nvPicPr>
          <p:cNvPr id="4" name="Stories">
            <a:hlinkClick r:id="" action="ppaction://media"/>
            <a:extLst>
              <a:ext uri="{FF2B5EF4-FFF2-40B4-BE49-F238E27FC236}">
                <a16:creationId xmlns:a16="http://schemas.microsoft.com/office/drawing/2014/main" id="{ED1D9916-64A3-46CD-B459-C2E2260C7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636">
        <p:fade/>
      </p:transition>
    </mc:Choice>
    <mc:Fallback xmlns="">
      <p:transition spd="med" advTm="176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4"/>
        <p14:stopEvt time="16323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Bad People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04900" y="1600200"/>
            <a:ext cx="9982200" cy="4572000"/>
          </a:xfrm>
        </p:spPr>
        <p:txBody>
          <a:bodyPr>
            <a:normAutofit/>
          </a:bodyPr>
          <a:lstStyle/>
          <a:p>
            <a:r>
              <a:rPr lang="en-US" sz="2800" b="1" dirty="0"/>
              <a:t>Plot:</a:t>
            </a:r>
            <a:r>
              <a:rPr lang="en-US" sz="2800" dirty="0"/>
              <a:t> Two feuding families battle over assumptions.</a:t>
            </a:r>
            <a:endParaRPr lang="en-US" sz="2800" b="1" dirty="0"/>
          </a:p>
          <a:p>
            <a:r>
              <a:rPr lang="en-US" sz="2800" b="1" dirty="0"/>
              <a:t>Conflict:</a:t>
            </a:r>
            <a:r>
              <a:rPr lang="en-US" sz="2800" dirty="0"/>
              <a:t> Individual versus other, Individual versus self</a:t>
            </a:r>
            <a:endParaRPr lang="en-US" sz="2800" b="1" dirty="0"/>
          </a:p>
          <a:p>
            <a:r>
              <a:rPr lang="en-US" sz="2800" b="1" dirty="0"/>
              <a:t>Questions/Themes:</a:t>
            </a:r>
          </a:p>
          <a:p>
            <a:pPr lvl="1"/>
            <a:r>
              <a:rPr lang="en-US" sz="2400" dirty="0"/>
              <a:t>What is the nature of good and evil?</a:t>
            </a:r>
          </a:p>
          <a:p>
            <a:pPr lvl="1"/>
            <a:r>
              <a:rPr lang="en-US" sz="2400" dirty="0"/>
              <a:t>Are good and evil defined by higher moral laws, or are they situational?</a:t>
            </a:r>
          </a:p>
          <a:p>
            <a:pPr lvl="1"/>
            <a:r>
              <a:rPr lang="en-US" sz="2400" dirty="0"/>
              <a:t>If situational, how does one define right and wrong?</a:t>
            </a:r>
          </a:p>
          <a:p>
            <a:pPr lvl="1"/>
            <a:r>
              <a:rPr lang="en-US" sz="2400" dirty="0"/>
              <a:t>Can something normally considered unethical be moral?</a:t>
            </a:r>
          </a:p>
          <a:p>
            <a:pPr lvl="1"/>
            <a:r>
              <a:rPr lang="en-US" sz="2400" dirty="0"/>
              <a:t>With differing explanations of ethics, how can one define what is ethical or unethical?</a:t>
            </a:r>
            <a:endParaRPr lang="en-US" sz="2400" b="1" dirty="0"/>
          </a:p>
          <a:p>
            <a:pPr marL="0" indent="0">
              <a:buNone/>
            </a:pPr>
            <a:endParaRPr lang="en-US" sz="2800" b="1" dirty="0"/>
          </a:p>
          <a:p>
            <a:endParaRPr lang="en-US" sz="2400" b="1" dirty="0"/>
          </a:p>
          <a:p>
            <a:endParaRPr lang="en-US" sz="2800" dirty="0"/>
          </a:p>
        </p:txBody>
      </p:sp>
      <p:pic>
        <p:nvPicPr>
          <p:cNvPr id="2" name="Bad people">
            <a:hlinkClick r:id="" action="ppaction://media"/>
            <a:extLst>
              <a:ext uri="{FF2B5EF4-FFF2-40B4-BE49-F238E27FC236}">
                <a16:creationId xmlns:a16="http://schemas.microsoft.com/office/drawing/2014/main" id="{5C042234-110A-4EB2-BC0D-AB4B2A124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4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2530">
        <p:fade/>
      </p:transition>
    </mc:Choice>
    <mc:Fallback xmlns="">
      <p:transition spd="med" advTm="1625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2"/>
        <p14:stopEvt time="161900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The Donor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04900" y="1600200"/>
            <a:ext cx="9982200" cy="4572000"/>
          </a:xfrm>
        </p:spPr>
        <p:txBody>
          <a:bodyPr>
            <a:normAutofit fontScale="92500"/>
          </a:bodyPr>
          <a:lstStyle/>
          <a:p>
            <a:r>
              <a:rPr lang="en-US" sz="2800" b="1" dirty="0"/>
              <a:t>Plot:</a:t>
            </a:r>
            <a:r>
              <a:rPr lang="en-US" sz="2800" dirty="0"/>
              <a:t> Utilitarian world where organs are harvested from condemned prisoners.</a:t>
            </a:r>
            <a:endParaRPr lang="en-US" sz="2800" b="1" dirty="0"/>
          </a:p>
          <a:p>
            <a:r>
              <a:rPr lang="en-US" sz="2800" b="1" dirty="0"/>
              <a:t>Conflict:</a:t>
            </a:r>
            <a:r>
              <a:rPr lang="en-US" sz="2800" dirty="0"/>
              <a:t> Individual versus society.</a:t>
            </a:r>
            <a:endParaRPr lang="en-US" sz="2800" b="1" dirty="0"/>
          </a:p>
          <a:p>
            <a:r>
              <a:rPr lang="en-US" sz="2800" b="1" dirty="0"/>
              <a:t>Questions/Themes:</a:t>
            </a:r>
            <a:r>
              <a:rPr lang="en-US" sz="2800" dirty="0"/>
              <a:t> </a:t>
            </a:r>
          </a:p>
          <a:p>
            <a:pPr lvl="1"/>
            <a:r>
              <a:rPr lang="en-US" sz="2400" dirty="0"/>
              <a:t>What is the nature of good and evil?</a:t>
            </a:r>
          </a:p>
          <a:p>
            <a:pPr lvl="1"/>
            <a:r>
              <a:rPr lang="en-US" sz="2400" dirty="0"/>
              <a:t>Are good and evil defined by higher moral laws, or are they situational?</a:t>
            </a:r>
          </a:p>
          <a:p>
            <a:pPr lvl="1"/>
            <a:r>
              <a:rPr lang="en-US" sz="2400" dirty="0"/>
              <a:t>If situational, how does one define right and wrong?</a:t>
            </a:r>
          </a:p>
          <a:p>
            <a:pPr lvl="1"/>
            <a:r>
              <a:rPr lang="en-US" sz="2400" dirty="0"/>
              <a:t>What happens when one has conflicting loyalties?</a:t>
            </a:r>
          </a:p>
          <a:p>
            <a:pPr lvl="1"/>
            <a:r>
              <a:rPr lang="en-US" sz="2400" dirty="0"/>
              <a:t>Can something normally considered unethical be moral?</a:t>
            </a:r>
          </a:p>
          <a:p>
            <a:pPr lvl="1"/>
            <a:r>
              <a:rPr lang="en-US" sz="2400" dirty="0"/>
              <a:t>With differing explanations of ethics, how can one define what is ethical or unethical?</a:t>
            </a:r>
            <a:endParaRPr lang="en-US" sz="2400" b="1" dirty="0"/>
          </a:p>
          <a:p>
            <a:pPr lvl="1"/>
            <a:endParaRPr lang="en-US" sz="2400" b="1" dirty="0"/>
          </a:p>
          <a:p>
            <a:pPr marL="0" indent="0">
              <a:buNone/>
            </a:pPr>
            <a:endParaRPr lang="en-US" sz="2800" b="1" dirty="0"/>
          </a:p>
          <a:p>
            <a:endParaRPr lang="en-US" sz="2400" b="1" dirty="0"/>
          </a:p>
          <a:p>
            <a:endParaRPr lang="en-US" sz="2800" dirty="0"/>
          </a:p>
        </p:txBody>
      </p:sp>
      <p:pic>
        <p:nvPicPr>
          <p:cNvPr id="2" name="The Donor">
            <a:hlinkClick r:id="" action="ppaction://media"/>
            <a:extLst>
              <a:ext uri="{FF2B5EF4-FFF2-40B4-BE49-F238E27FC236}">
                <a16:creationId xmlns:a16="http://schemas.microsoft.com/office/drawing/2014/main" id="{76963E77-1E39-4685-9CB7-5924CE6CF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6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7952">
        <p:fade/>
      </p:transition>
    </mc:Choice>
    <mc:Fallback xmlns="">
      <p:transition spd="med" advTm="137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" objId="2"/>
        <p14:stopEvt time="137414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Crazy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04900" y="1600200"/>
            <a:ext cx="9982200" cy="4572000"/>
          </a:xfrm>
        </p:spPr>
        <p:txBody>
          <a:bodyPr>
            <a:normAutofit lnSpcReduction="10000"/>
          </a:bodyPr>
          <a:lstStyle/>
          <a:p>
            <a:r>
              <a:rPr lang="en-US" sz="2800" b="1" dirty="0"/>
              <a:t>Plot:</a:t>
            </a:r>
            <a:r>
              <a:rPr lang="en-US" sz="2800" dirty="0"/>
              <a:t> Protagonist fleeing an apparently abusive spouse to protect daughter</a:t>
            </a:r>
          </a:p>
          <a:p>
            <a:r>
              <a:rPr lang="en-US" sz="2800" b="1" dirty="0"/>
              <a:t>Conflict:</a:t>
            </a:r>
            <a:r>
              <a:rPr lang="en-US" sz="2800" b="1" i="1" dirty="0"/>
              <a:t> </a:t>
            </a:r>
            <a:r>
              <a:rPr lang="en-US" sz="2800" dirty="0"/>
              <a:t>Individual versus the world.</a:t>
            </a:r>
          </a:p>
          <a:p>
            <a:r>
              <a:rPr lang="en-US" sz="2800" b="1" dirty="0"/>
              <a:t>Questions/Themes</a:t>
            </a:r>
          </a:p>
          <a:p>
            <a:pPr lvl="1"/>
            <a:r>
              <a:rPr lang="en-US" sz="2400" dirty="0"/>
              <a:t>What is the nature of good and evil?</a:t>
            </a:r>
          </a:p>
          <a:p>
            <a:pPr lvl="1"/>
            <a:r>
              <a:rPr lang="en-US" sz="2400" dirty="0"/>
              <a:t>Are good and evil defined by higher moral laws, or are they situational?</a:t>
            </a:r>
          </a:p>
          <a:p>
            <a:pPr lvl="1"/>
            <a:r>
              <a:rPr lang="en-US" sz="2400" dirty="0"/>
              <a:t>If situational, how does one define right and wrong?</a:t>
            </a:r>
          </a:p>
          <a:p>
            <a:pPr lvl="1"/>
            <a:r>
              <a:rPr lang="en-US" sz="2400" dirty="0"/>
              <a:t>Can something normally considered unethical be moral?</a:t>
            </a:r>
          </a:p>
          <a:p>
            <a:pPr lvl="1"/>
            <a:r>
              <a:rPr lang="en-US" sz="2400" dirty="0"/>
              <a:t>With differing explanations of ethics, how can one define what is ethical or unethical?</a:t>
            </a:r>
            <a:endParaRPr lang="en-US" sz="2400" b="1" dirty="0"/>
          </a:p>
          <a:p>
            <a:pPr lvl="1"/>
            <a:endParaRPr lang="en-US" sz="2400" b="1" dirty="0"/>
          </a:p>
          <a:p>
            <a:pPr marL="0" indent="0">
              <a:buNone/>
            </a:pPr>
            <a:endParaRPr lang="en-US" sz="2800" b="1" dirty="0"/>
          </a:p>
          <a:p>
            <a:endParaRPr lang="en-US" sz="2400" b="1" dirty="0"/>
          </a:p>
          <a:p>
            <a:endParaRPr lang="en-US" sz="2800" dirty="0"/>
          </a:p>
        </p:txBody>
      </p:sp>
      <p:pic>
        <p:nvPicPr>
          <p:cNvPr id="2" name="Crazy">
            <a:hlinkClick r:id="" action="ppaction://media"/>
            <a:extLst>
              <a:ext uri="{FF2B5EF4-FFF2-40B4-BE49-F238E27FC236}">
                <a16:creationId xmlns:a16="http://schemas.microsoft.com/office/drawing/2014/main" id="{1B4C5B67-8183-4DD6-ACE6-7C860F1B8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9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3958">
        <p:fade/>
      </p:transition>
    </mc:Choice>
    <mc:Fallback xmlns="">
      <p:transition spd="med" advTm="1139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" objId="2"/>
        <p14:stopEvt time="113319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Scarcity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04900" y="1600200"/>
            <a:ext cx="9982200" cy="4572000"/>
          </a:xfrm>
        </p:spPr>
        <p:txBody>
          <a:bodyPr>
            <a:normAutofit lnSpcReduction="10000"/>
          </a:bodyPr>
          <a:lstStyle/>
          <a:p>
            <a:r>
              <a:rPr lang="en-US" sz="2800" b="1" dirty="0"/>
              <a:t>Plot: </a:t>
            </a:r>
            <a:r>
              <a:rPr lang="en-US" sz="2800" dirty="0"/>
              <a:t>Man fleeing with daughter through frozen wasteland.</a:t>
            </a:r>
          </a:p>
          <a:p>
            <a:r>
              <a:rPr lang="en-US" sz="2800" b="1" dirty="0"/>
              <a:t>Conflict: </a:t>
            </a:r>
            <a:r>
              <a:rPr lang="en-US" sz="2800" dirty="0"/>
              <a:t>Individual versus nature, Individual versus self.</a:t>
            </a:r>
          </a:p>
          <a:p>
            <a:r>
              <a:rPr lang="en-US" sz="2800" b="1" dirty="0"/>
              <a:t>Questions/Themes: </a:t>
            </a:r>
          </a:p>
          <a:p>
            <a:pPr lvl="1"/>
            <a:r>
              <a:rPr lang="en-US" sz="2400" dirty="0"/>
              <a:t>What is the nature of good and evil?</a:t>
            </a:r>
          </a:p>
          <a:p>
            <a:pPr lvl="1"/>
            <a:r>
              <a:rPr lang="en-US" sz="2400" dirty="0"/>
              <a:t>Are good and evil defined by higher moral laws, or are they situational?</a:t>
            </a:r>
          </a:p>
          <a:p>
            <a:pPr lvl="1"/>
            <a:r>
              <a:rPr lang="en-US" sz="2400" dirty="0"/>
              <a:t>If situational, how does one define right and wrong?</a:t>
            </a:r>
          </a:p>
          <a:p>
            <a:pPr lvl="1"/>
            <a:r>
              <a:rPr lang="en-US" sz="2400" dirty="0"/>
              <a:t>What happens when one has conflicting loyalties?</a:t>
            </a:r>
          </a:p>
          <a:p>
            <a:pPr lvl="1"/>
            <a:r>
              <a:rPr lang="en-US" sz="2400" dirty="0"/>
              <a:t>Can something normally considered unethical be moral?</a:t>
            </a:r>
          </a:p>
          <a:p>
            <a:pPr lvl="1"/>
            <a:r>
              <a:rPr lang="en-US" sz="2400" dirty="0"/>
              <a:t>With differing explanations of ethics, how can one define what is ethical or unethical?</a:t>
            </a:r>
            <a:endParaRPr lang="en-US" sz="2400" b="1" dirty="0"/>
          </a:p>
          <a:p>
            <a:pPr lvl="1"/>
            <a:endParaRPr lang="en-US" sz="2400" b="1" dirty="0"/>
          </a:p>
          <a:p>
            <a:endParaRPr lang="en-US" sz="2400" b="1" dirty="0"/>
          </a:p>
          <a:p>
            <a:endParaRPr lang="en-US" sz="2800" dirty="0"/>
          </a:p>
        </p:txBody>
      </p:sp>
      <p:pic>
        <p:nvPicPr>
          <p:cNvPr id="2" name="Scarcity">
            <a:hlinkClick r:id="" action="ppaction://media"/>
            <a:extLst>
              <a:ext uri="{FF2B5EF4-FFF2-40B4-BE49-F238E27FC236}">
                <a16:creationId xmlns:a16="http://schemas.microsoft.com/office/drawing/2014/main" id="{4CFE5B61-4BE7-46B1-AA58-BDACD2A51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7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353">
        <p:fade/>
      </p:transition>
    </mc:Choice>
    <mc:Fallback xmlns="">
      <p:transition spd="med" advTm="933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" objId="2"/>
        <p14:stopEvt time="92223" objId="2"/>
      </p14:showEvtLst>
    </p:ext>
  </p:extLst>
</p:sld>
</file>

<file path=ppt/theme/theme1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03431380.potx" id="{B573BD99-E105-4D2A-964B-B901A176567A}" vid="{B1D363B9-18DE-4874-9E2B-FD69B5C6548D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CDDBB83-77C1-4099-A0AA-289882E745E2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4873beb7-5857-4685-be1f-d57550cc96c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Academic presentation, pinstripe and ribbon design (widescreen)</Template>
  <TotalTime>286</TotalTime>
  <Words>1468</Words>
  <Application>Microsoft Office PowerPoint</Application>
  <PresentationFormat>Widescreen</PresentationFormat>
  <Paragraphs>123</Paragraphs>
  <Slides>13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Euphemia</vt:lpstr>
      <vt:lpstr>Plantagenet Cherokee</vt:lpstr>
      <vt:lpstr>Wingdings</vt:lpstr>
      <vt:lpstr>Academic Literature 16x9</vt:lpstr>
      <vt:lpstr>A Guide to SHORT STORIES OF GOOD AND EVIL</vt:lpstr>
      <vt:lpstr>Introduction</vt:lpstr>
      <vt:lpstr>The Questions</vt:lpstr>
      <vt:lpstr>The Research</vt:lpstr>
      <vt:lpstr>The Stories</vt:lpstr>
      <vt:lpstr>Bad People</vt:lpstr>
      <vt:lpstr>The Donor</vt:lpstr>
      <vt:lpstr>Crazy</vt:lpstr>
      <vt:lpstr>Scarcity</vt:lpstr>
      <vt:lpstr>The Red Door</vt:lpstr>
      <vt:lpstr>The Argument</vt:lpstr>
      <vt:lpstr>Conclusion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With Picture Layout</dc:title>
  <dc:creator>Christopher Farmer</dc:creator>
  <cp:lastModifiedBy>Christopher Farmer</cp:lastModifiedBy>
  <cp:revision>18</cp:revision>
  <dcterms:created xsi:type="dcterms:W3CDTF">2018-01-05T22:30:28Z</dcterms:created>
  <dcterms:modified xsi:type="dcterms:W3CDTF">2018-01-15T21:03:05Z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