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16"/>
  </p:notesMasterIdLst>
  <p:sldIdLst>
    <p:sldId id="256" r:id="rId5"/>
    <p:sldId id="258" r:id="rId6"/>
    <p:sldId id="1537" r:id="rId7"/>
    <p:sldId id="1572" r:id="rId8"/>
    <p:sldId id="1557" r:id="rId9"/>
    <p:sldId id="260" r:id="rId10"/>
    <p:sldId id="698" r:id="rId11"/>
    <p:sldId id="263" r:id="rId12"/>
    <p:sldId id="726" r:id="rId13"/>
    <p:sldId id="658" r:id="rId14"/>
    <p:sldId id="302" r:id="rId15"/>
  </p:sldIdLst>
  <p:sldSz cx="18288000" cy="10287000"/>
  <p:notesSz cx="18288000" cy="10287000"/>
  <p:embeddedFontLs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Bold" panose="00000800000000000000" charset="0"/>
      <p:bold r:id="rId21"/>
    </p:embeddedFont>
    <p:embeddedFont>
      <p:font typeface="Poppins regular" panose="00000500000000000000" charset="0"/>
      <p:regular r:id="rId22"/>
    </p:embeddedFont>
    <p:embeddedFont>
      <p:font typeface="Poppins SemiBold" panose="00000700000000000000" pitchFamily="2" charset="0"/>
      <p:bold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AA"/>
    <a:srgbClr val="4472C4"/>
    <a:srgbClr val="003F7D"/>
    <a:srgbClr val="477AF3"/>
    <a:srgbClr val="D1E8FF"/>
    <a:srgbClr val="99B4DF"/>
    <a:srgbClr val="222322"/>
    <a:srgbClr val="4B4B4B"/>
    <a:srgbClr val="002465"/>
    <a:srgbClr val="004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C84FF-1B54-698E-F563-EE53D1332136}" v="4" dt="2026-01-06T10:55:31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8" autoAdjust="0"/>
    <p:restoredTop sz="94660"/>
  </p:normalViewPr>
  <p:slideViewPr>
    <p:cSldViewPr snapToGrid="0">
      <p:cViewPr varScale="1">
        <p:scale>
          <a:sx n="41" d="100"/>
          <a:sy n="41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hilash Reddy Mandada" userId="S::abhilash.m@amplelogic.com::43b1a5de-6e0d-4b14-a7ca-cb55cdbbbbf3" providerId="AD" clId="Web-{5CDC84FF-1B54-698E-F563-EE53D1332136}"/>
    <pc:docChg chg="modSld">
      <pc:chgData name="Abhilash Reddy Mandada" userId="S::abhilash.m@amplelogic.com::43b1a5de-6e0d-4b14-a7ca-cb55cdbbbbf3" providerId="AD" clId="Web-{5CDC84FF-1B54-698E-F563-EE53D1332136}" dt="2026-01-06T10:55:31.062" v="1" actId="1076"/>
      <pc:docMkLst>
        <pc:docMk/>
      </pc:docMkLst>
      <pc:sldChg chg="modSp">
        <pc:chgData name="Abhilash Reddy Mandada" userId="S::abhilash.m@amplelogic.com::43b1a5de-6e0d-4b14-a7ca-cb55cdbbbbf3" providerId="AD" clId="Web-{5CDC84FF-1B54-698E-F563-EE53D1332136}" dt="2026-01-06T10:55:31.062" v="1" actId="1076"/>
        <pc:sldMkLst>
          <pc:docMk/>
          <pc:sldMk cId="3386253771" sldId="260"/>
        </pc:sldMkLst>
        <pc:spChg chg="mod">
          <ac:chgData name="Abhilash Reddy Mandada" userId="S::abhilash.m@amplelogic.com::43b1a5de-6e0d-4b14-a7ca-cb55cdbbbbf3" providerId="AD" clId="Web-{5CDC84FF-1B54-698E-F563-EE53D1332136}" dt="2026-01-06T10:55:31.062" v="1" actId="1076"/>
          <ac:spMkLst>
            <pc:docMk/>
            <pc:sldMk cId="3386253771" sldId="260"/>
            <ac:spMk id="8" creationId="{9A237557-70FE-4013-0336-9C28CA1FCA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B735-333A-4F65-B79B-21B90E150224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F97B5-CA8A-4328-A837-94A9067468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739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34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F97B5-CA8A-4328-A837-94A9067468C1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278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475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15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99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459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59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55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39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81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75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94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CEAE-9ACF-4870-96B2-2FDD755B4008}" type="datetimeFigureOut">
              <a:rPr lang="en-IN" smtClean="0"/>
              <a:t>24-02-2026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0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2.bin"/><Relationship Id="rId7" Type="http://schemas.openxmlformats.org/officeDocument/2006/relationships/image" Target="../media/image2.png"/><Relationship Id="rId2" Type="http://schemas.openxmlformats.org/officeDocument/2006/relationships/image" Target="../media/image41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vgsilh.com/image/3354366.html" TargetMode="External"/><Relationship Id="rId5" Type="http://schemas.openxmlformats.org/officeDocument/2006/relationships/image" Target="../media/image44.svg"/><Relationship Id="rId10" Type="http://schemas.openxmlformats.org/officeDocument/2006/relationships/image" Target="../media/image46.svg"/><Relationship Id="rId4" Type="http://schemas.openxmlformats.org/officeDocument/2006/relationships/image" Target="../media/image43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bin"/><Relationship Id="rId7" Type="http://schemas.openxmlformats.org/officeDocument/2006/relationships/image" Target="../media/image52.bin"/><Relationship Id="rId12" Type="http://schemas.openxmlformats.org/officeDocument/2006/relationships/image" Target="../media/image57.png"/><Relationship Id="rId2" Type="http://schemas.openxmlformats.org/officeDocument/2006/relationships/image" Target="../media/image47.bin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bin"/><Relationship Id="rId11" Type="http://schemas.openxmlformats.org/officeDocument/2006/relationships/image" Target="../media/image56.png"/><Relationship Id="rId5" Type="http://schemas.openxmlformats.org/officeDocument/2006/relationships/image" Target="../media/image50.bin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bin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8.bin"/><Relationship Id="rId7" Type="http://schemas.openxmlformats.org/officeDocument/2006/relationships/image" Target="../media/image2.png"/><Relationship Id="rId2" Type="http://schemas.openxmlformats.org/officeDocument/2006/relationships/image" Target="../media/image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bin"/><Relationship Id="rId5" Type="http://schemas.openxmlformats.org/officeDocument/2006/relationships/image" Target="../media/image10.bin"/><Relationship Id="rId4" Type="http://schemas.openxmlformats.org/officeDocument/2006/relationships/image" Target="../media/image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bin"/><Relationship Id="rId13" Type="http://schemas.openxmlformats.org/officeDocument/2006/relationships/image" Target="../media/image23.bin"/><Relationship Id="rId3" Type="http://schemas.openxmlformats.org/officeDocument/2006/relationships/image" Target="../media/image13.bin"/><Relationship Id="rId7" Type="http://schemas.openxmlformats.org/officeDocument/2006/relationships/image" Target="../media/image17.bin"/><Relationship Id="rId12" Type="http://schemas.openxmlformats.org/officeDocument/2006/relationships/image" Target="../media/image22.bin"/><Relationship Id="rId2" Type="http://schemas.openxmlformats.org/officeDocument/2006/relationships/image" Target="../media/image1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bin"/><Relationship Id="rId11" Type="http://schemas.openxmlformats.org/officeDocument/2006/relationships/image" Target="../media/image21.bin"/><Relationship Id="rId5" Type="http://schemas.openxmlformats.org/officeDocument/2006/relationships/image" Target="../media/image15.bin"/><Relationship Id="rId15" Type="http://schemas.openxmlformats.org/officeDocument/2006/relationships/image" Target="../media/image3.svg"/><Relationship Id="rId10" Type="http://schemas.openxmlformats.org/officeDocument/2006/relationships/image" Target="../media/image20.bin"/><Relationship Id="rId4" Type="http://schemas.openxmlformats.org/officeDocument/2006/relationships/image" Target="../media/image14.bin"/><Relationship Id="rId9" Type="http://schemas.openxmlformats.org/officeDocument/2006/relationships/image" Target="../media/image19.bin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2.bin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.sv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28.pn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.svg"/><Relationship Id="rId5" Type="http://schemas.openxmlformats.org/officeDocument/2006/relationships/image" Target="../media/image35.png"/><Relationship Id="rId10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A person looking through a microscop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b="30101"/>
          <a:stretch/>
        </p:blipFill>
        <p:spPr>
          <a:xfrm>
            <a:off x="0" y="0"/>
            <a:ext cx="18288000" cy="75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1225462" y="8161444"/>
            <a:ext cx="2860992" cy="1175024"/>
          </a:xfrm>
          <a:prstGeom prst="roundRect">
            <a:avLst>
              <a:gd name="adj" fmla="val 10091"/>
            </a:avLst>
          </a:prstGeom>
          <a:gradFill>
            <a:gsLst>
              <a:gs pos="0">
                <a:srgbClr val="0044B4"/>
              </a:gs>
              <a:gs pos="75000">
                <a:srgbClr val="282283"/>
              </a:gs>
              <a:gs pos="100000">
                <a:srgbClr val="282283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100+</a:t>
            </a:r>
            <a:b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Satisfied Clients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7730811" y="8223790"/>
            <a:ext cx="2860992" cy="1175024"/>
          </a:xfrm>
          <a:prstGeom prst="roundRect">
            <a:avLst>
              <a:gd name="adj" fmla="val 11187"/>
            </a:avLst>
          </a:prstGeom>
          <a:gradFill>
            <a:gsLst>
              <a:gs pos="0">
                <a:srgbClr val="0044B4"/>
              </a:gs>
              <a:gs pos="75000">
                <a:srgbClr val="282283"/>
              </a:gs>
              <a:gs pos="100000">
                <a:srgbClr val="282283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500+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Implementations</a:t>
            </a:r>
            <a:endParaRPr sz="20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4236161" y="8223790"/>
            <a:ext cx="2860992" cy="1175024"/>
          </a:xfrm>
          <a:prstGeom prst="roundRect">
            <a:avLst>
              <a:gd name="adj" fmla="val 8995"/>
            </a:avLst>
          </a:prstGeom>
          <a:gradFill>
            <a:gsLst>
              <a:gs pos="0">
                <a:srgbClr val="0044B4"/>
              </a:gs>
              <a:gs pos="75000">
                <a:srgbClr val="282283"/>
              </a:gs>
              <a:gs pos="100000">
                <a:srgbClr val="282283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14+</a:t>
            </a:r>
            <a:b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GAMP Solutions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C7E52B3-06C7-942C-90AD-B8895B6CC7CD}"/>
              </a:ext>
            </a:extLst>
          </p:cNvPr>
          <p:cNvSpPr/>
          <p:nvPr/>
        </p:nvSpPr>
        <p:spPr>
          <a:xfrm>
            <a:off x="8797290" y="35372"/>
            <a:ext cx="1330036" cy="1205345"/>
          </a:xfrm>
          <a:prstGeom prst="ellipse">
            <a:avLst/>
          </a:prstGeom>
          <a:solidFill>
            <a:srgbClr val="0520A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6600"/>
            </a:pPr>
            <a:r>
              <a:rPr lang="en-US" sz="4800" b="1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15 </a:t>
            </a:r>
            <a:endParaRPr lang="en-US" sz="1050" b="1" dirty="0">
              <a:solidFill>
                <a:schemeClr val="bg1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lvl="0" algn="ctr">
              <a:buClr>
                <a:srgbClr val="000000"/>
              </a:buClr>
              <a:buSzPts val="2800"/>
            </a:pPr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Years</a:t>
            </a:r>
            <a:endParaRPr lang="en-IN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55F52-61D4-4B8F-A8BB-DDF2B6A8FEF3}"/>
              </a:ext>
            </a:extLst>
          </p:cNvPr>
          <p:cNvSpPr/>
          <p:nvPr/>
        </p:nvSpPr>
        <p:spPr>
          <a:xfrm>
            <a:off x="0" y="9830765"/>
            <a:ext cx="18288000" cy="475285"/>
          </a:xfrm>
          <a:prstGeom prst="rect">
            <a:avLst/>
          </a:prstGeom>
          <a:solidFill>
            <a:srgbClr val="D1E8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686303-809D-F931-83C2-9627DE0F3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8836" y="9885186"/>
            <a:ext cx="1936908" cy="366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546EA369-F135-44B4-937F-837E5CCEA413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2000" b="-2000"/>
          <a:stretch/>
        </p:blipFill>
        <p:spPr>
          <a:xfrm>
            <a:off x="2895599" y="1406271"/>
            <a:ext cx="2417885" cy="40005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84F9756-1748-A559-CD55-788008B775D4}"/>
              </a:ext>
            </a:extLst>
          </p:cNvPr>
          <p:cNvGrpSpPr/>
          <p:nvPr/>
        </p:nvGrpSpPr>
        <p:grpSpPr>
          <a:xfrm>
            <a:off x="2895600" y="1928877"/>
            <a:ext cx="8567738" cy="1860990"/>
            <a:chOff x="2895600" y="1852041"/>
            <a:chExt cx="8567738" cy="1860990"/>
          </a:xfrm>
        </p:grpSpPr>
        <p:sp>
          <p:nvSpPr>
            <p:cNvPr id="670" name="Inspiring quote-0">
              <a:extLst>
                <a:ext uri="{FF2B5EF4-FFF2-40B4-BE49-F238E27FC236}">
                  <a16:creationId xmlns:a16="http://schemas.microsoft.com/office/drawing/2014/main" id="{111B4A49-B930-4A89-A1CD-6CA2B3D95AED}"/>
                </a:ext>
              </a:extLst>
            </p:cNvPr>
            <p:cNvSpPr txBox="1"/>
            <p:nvPr/>
          </p:nvSpPr>
          <p:spPr>
            <a:xfrm>
              <a:off x="2895600" y="1852041"/>
              <a:ext cx="8567738" cy="1214692"/>
            </a:xfrm>
            <a:prstGeom prst="rect">
              <a:avLst/>
            </a:prstGeom>
            <a:noFill/>
          </p:spPr>
          <p:txBody>
            <a:bodyPr vertOverflow="clip" horzOverflow="clip" wrap="square" lIns="0" tIns="0" rIns="0" bIns="0" rtlCol="0" anchor="t">
              <a:spAutoFit/>
            </a:bodyPr>
            <a:lstStyle/>
            <a:p>
              <a:pPr algn="l">
                <a:lnSpc>
                  <a:spcPts val="3192"/>
                </a:lnSpc>
              </a:pPr>
              <a:r>
                <a:rPr lang="en-US" sz="2400" spc="-21" dirty="0">
                  <a:latin typeface="Poppins" panose="00000500000000000000" pitchFamily="2" charset="0"/>
                  <a:cs typeface="Poppins" panose="00000500000000000000" pitchFamily="2" charset="0"/>
                </a:rPr>
                <a:t>Rapid implementation and intuitive drag-and-drop builder delivered accelerated, compliant app delivery with ROI in months.</a:t>
              </a:r>
            </a:p>
          </p:txBody>
        </p:sp>
        <p:sp>
          <p:nvSpPr>
            <p:cNvPr id="672" name="Author name-0">
              <a:extLst>
                <a:ext uri="{FF2B5EF4-FFF2-40B4-BE49-F238E27FC236}">
                  <a16:creationId xmlns:a16="http://schemas.microsoft.com/office/drawing/2014/main" id="{111B4A49-B930-4A89-A1CD-6CA2B3D95AED}"/>
                </a:ext>
              </a:extLst>
            </p:cNvPr>
            <p:cNvSpPr txBox="1"/>
            <p:nvPr/>
          </p:nvSpPr>
          <p:spPr>
            <a:xfrm>
              <a:off x="2895600" y="3250597"/>
              <a:ext cx="3043238" cy="462434"/>
            </a:xfrm>
            <a:prstGeom prst="rect">
              <a:avLst/>
            </a:prstGeom>
            <a:noFill/>
          </p:spPr>
          <p:txBody>
            <a:bodyPr vertOverflow="clip" horzOverflow="clip" wrap="square" lIns="0" tIns="0" rIns="0" bIns="0" rtlCol="0" anchor="t">
              <a:spAutoFit/>
            </a:bodyPr>
            <a:lstStyle/>
            <a:p>
              <a:pPr algn="l">
                <a:lnSpc>
                  <a:spcPts val="3780"/>
                </a:lnSpc>
              </a:pPr>
              <a:r>
                <a:rPr lang="en-US" sz="2700" b="1" spc="-94" dirty="0">
                  <a:latin typeface="Poppins" panose="00000500000000000000" pitchFamily="2" charset="0"/>
                  <a:cs typeface="Poppins" panose="00000500000000000000" pitchFamily="2" charset="0"/>
                </a:rPr>
                <a:t>Verified Customer</a:t>
              </a:r>
            </a:p>
          </p:txBody>
        </p:sp>
      </p:grpSp>
      <p:pic>
        <p:nvPicPr>
          <p:cNvPr id="67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464288" y="3900240"/>
            <a:ext cx="10668000" cy="9525"/>
          </a:xfrm>
          <a:prstGeom prst="rect">
            <a:avLst/>
          </a:prstGeom>
          <a:ln w="28575">
            <a:noFill/>
          </a:ln>
        </p:spPr>
      </p:pic>
      <p:pic>
        <p:nvPicPr>
          <p:cNvPr id="678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5D9E2105-00E0-4F50-AE5D-6B02458EECB2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2000" b="-2000"/>
          <a:stretch/>
        </p:blipFill>
        <p:spPr>
          <a:xfrm>
            <a:off x="2895600" y="4176331"/>
            <a:ext cx="2417884" cy="40005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A0A61D6-B03F-F58B-F08C-E1E481AE47D7}"/>
              </a:ext>
            </a:extLst>
          </p:cNvPr>
          <p:cNvGrpSpPr/>
          <p:nvPr/>
        </p:nvGrpSpPr>
        <p:grpSpPr>
          <a:xfrm>
            <a:off x="2895600" y="4635339"/>
            <a:ext cx="8567738" cy="1802459"/>
            <a:chOff x="2895600" y="4606862"/>
            <a:chExt cx="8567738" cy="1802459"/>
          </a:xfrm>
        </p:grpSpPr>
        <p:sp>
          <p:nvSpPr>
            <p:cNvPr id="679" name="Inspiring quote-1">
              <a:extLst>
                <a:ext uri="{FF2B5EF4-FFF2-40B4-BE49-F238E27FC236}">
                  <a16:creationId xmlns:a16="http://schemas.microsoft.com/office/drawing/2014/main" id="{111B4A49-B930-4A89-A1CD-6CA2B3D95AED}"/>
                </a:ext>
              </a:extLst>
            </p:cNvPr>
            <p:cNvSpPr txBox="1"/>
            <p:nvPr/>
          </p:nvSpPr>
          <p:spPr>
            <a:xfrm>
              <a:off x="2895600" y="4606862"/>
              <a:ext cx="8567738" cy="1214692"/>
            </a:xfrm>
            <a:prstGeom prst="rect">
              <a:avLst/>
            </a:prstGeom>
            <a:noFill/>
          </p:spPr>
          <p:txBody>
            <a:bodyPr vertOverflow="clip" horzOverflow="clip" wrap="square" lIns="0" tIns="0" rIns="0" bIns="0" rtlCol="0" anchor="t">
              <a:spAutoFit/>
            </a:bodyPr>
            <a:lstStyle/>
            <a:p>
              <a:pPr algn="l">
                <a:lnSpc>
                  <a:spcPts val="3192"/>
                </a:lnSpc>
              </a:pPr>
              <a:r>
                <a:rPr lang="en-US" sz="2400" spc="-21" dirty="0">
                  <a:latin typeface="Poppins" panose="00000500000000000000" pitchFamily="2" charset="0"/>
                  <a:cs typeface="Poppins" panose="00000500000000000000" pitchFamily="2" charset="0"/>
                </a:rPr>
                <a:t>Responsive customer service and pre-validated components accelerated our audit readiness and reduced compliance risk across implementations.</a:t>
              </a:r>
            </a:p>
          </p:txBody>
        </p:sp>
        <p:sp>
          <p:nvSpPr>
            <p:cNvPr id="681" name="Author name-1">
              <a:extLst>
                <a:ext uri="{FF2B5EF4-FFF2-40B4-BE49-F238E27FC236}">
                  <a16:creationId xmlns:a16="http://schemas.microsoft.com/office/drawing/2014/main" id="{111B4A49-B930-4A89-A1CD-6CA2B3D95AED}"/>
                </a:ext>
              </a:extLst>
            </p:cNvPr>
            <p:cNvSpPr txBox="1"/>
            <p:nvPr/>
          </p:nvSpPr>
          <p:spPr>
            <a:xfrm>
              <a:off x="2895600" y="5946887"/>
              <a:ext cx="3043238" cy="462434"/>
            </a:xfrm>
            <a:prstGeom prst="rect">
              <a:avLst/>
            </a:prstGeom>
            <a:noFill/>
          </p:spPr>
          <p:txBody>
            <a:bodyPr vertOverflow="clip" horzOverflow="clip" wrap="square" lIns="0" tIns="0" rIns="0" bIns="0" rtlCol="0" anchor="t">
              <a:spAutoFit/>
            </a:bodyPr>
            <a:lstStyle/>
            <a:p>
              <a:pPr algn="l">
                <a:lnSpc>
                  <a:spcPts val="3780"/>
                </a:lnSpc>
              </a:pPr>
              <a:r>
                <a:rPr lang="en-US" sz="2700" b="1" spc="-94" dirty="0">
                  <a:latin typeface="Poppins" panose="00000500000000000000" pitchFamily="2" charset="0"/>
                  <a:cs typeface="Poppins" panose="00000500000000000000" pitchFamily="2" charset="0"/>
                </a:rPr>
                <a:t>Verified Customer</a:t>
              </a:r>
            </a:p>
          </p:txBody>
        </p:sp>
      </p:grpSp>
      <p:pic>
        <p:nvPicPr>
          <p:cNvPr id="68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464288" y="6596279"/>
            <a:ext cx="10668000" cy="9525"/>
          </a:xfrm>
          <a:prstGeom prst="rect">
            <a:avLst/>
          </a:prstGeom>
          <a:ln w="28575">
            <a:noFill/>
          </a:ln>
        </p:spPr>
      </p:pic>
      <p:pic>
        <p:nvPicPr>
          <p:cNvPr id="687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5720E21-5B4D-411B-A24E-C5A3378304AB}"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 t="-2000" b="-2000"/>
          <a:stretch/>
        </p:blipFill>
        <p:spPr>
          <a:xfrm>
            <a:off x="2895600" y="6915912"/>
            <a:ext cx="2417884" cy="4000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DFA2546-7789-1333-C363-967CDA137CE8}"/>
              </a:ext>
            </a:extLst>
          </p:cNvPr>
          <p:cNvGrpSpPr/>
          <p:nvPr/>
        </p:nvGrpSpPr>
        <p:grpSpPr>
          <a:xfrm>
            <a:off x="2895600" y="7311905"/>
            <a:ext cx="8567738" cy="1455701"/>
            <a:chOff x="2895600" y="7361682"/>
            <a:chExt cx="8567738" cy="1455701"/>
          </a:xfrm>
        </p:grpSpPr>
        <p:sp>
          <p:nvSpPr>
            <p:cNvPr id="688" name="Inspiring quote-2">
              <a:extLst>
                <a:ext uri="{FF2B5EF4-FFF2-40B4-BE49-F238E27FC236}">
                  <a16:creationId xmlns:a16="http://schemas.microsoft.com/office/drawing/2014/main" id="{111B4A49-B930-4A89-A1CD-6CA2B3D95AED}"/>
                </a:ext>
              </a:extLst>
            </p:cNvPr>
            <p:cNvSpPr txBox="1"/>
            <p:nvPr/>
          </p:nvSpPr>
          <p:spPr>
            <a:xfrm>
              <a:off x="2895600" y="7361682"/>
              <a:ext cx="8567738" cy="804323"/>
            </a:xfrm>
            <a:prstGeom prst="rect">
              <a:avLst/>
            </a:prstGeom>
            <a:noFill/>
          </p:spPr>
          <p:txBody>
            <a:bodyPr vertOverflow="clip" horzOverflow="clip" wrap="square" lIns="0" tIns="0" rIns="0" bIns="0" rtlCol="0" anchor="t">
              <a:spAutoFit/>
            </a:bodyPr>
            <a:lstStyle/>
            <a:p>
              <a:pPr algn="l">
                <a:lnSpc>
                  <a:spcPts val="3192"/>
                </a:lnSpc>
              </a:pPr>
              <a:r>
                <a:rPr lang="en-US" sz="2400" spc="-21" dirty="0">
                  <a:latin typeface="Poppins" panose="00000500000000000000" pitchFamily="2" charset="0"/>
                  <a:cs typeface="Poppins" panose="00000500000000000000" pitchFamily="2" charset="0"/>
                </a:rPr>
                <a:t>Customers report faster validation, stronger compliance, and measurable ROI following adoption.</a:t>
              </a:r>
            </a:p>
          </p:txBody>
        </p:sp>
        <p:sp>
          <p:nvSpPr>
            <p:cNvPr id="690" name="Author name-2">
              <a:extLst>
                <a:ext uri="{FF2B5EF4-FFF2-40B4-BE49-F238E27FC236}">
                  <a16:creationId xmlns:a16="http://schemas.microsoft.com/office/drawing/2014/main" id="{111B4A49-B930-4A89-A1CD-6CA2B3D95AED}"/>
                </a:ext>
              </a:extLst>
            </p:cNvPr>
            <p:cNvSpPr txBox="1"/>
            <p:nvPr/>
          </p:nvSpPr>
          <p:spPr>
            <a:xfrm>
              <a:off x="2895600" y="8354949"/>
              <a:ext cx="3043238" cy="462434"/>
            </a:xfrm>
            <a:prstGeom prst="rect">
              <a:avLst/>
            </a:prstGeom>
            <a:noFill/>
          </p:spPr>
          <p:txBody>
            <a:bodyPr vertOverflow="clip" horzOverflow="clip" wrap="square" lIns="0" tIns="0" rIns="0" bIns="0" rtlCol="0" anchor="t">
              <a:spAutoFit/>
            </a:bodyPr>
            <a:lstStyle/>
            <a:p>
              <a:pPr algn="l">
                <a:lnSpc>
                  <a:spcPts val="3780"/>
                </a:lnSpc>
              </a:pPr>
              <a:r>
                <a:rPr lang="en-US" sz="2700" b="1" spc="-94" dirty="0">
                  <a:latin typeface="Poppins" panose="00000500000000000000" pitchFamily="2" charset="0"/>
                  <a:cs typeface="Poppins" panose="00000500000000000000" pitchFamily="2" charset="0"/>
                </a:rPr>
                <a:t>Verified Customer</a:t>
              </a:r>
            </a:p>
          </p:txBody>
        </p: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8D2ACDAB-83CC-1A38-25D6-21C718845424}"/>
              </a:ext>
            </a:extLst>
          </p:cNvPr>
          <p:cNvSpPr txBox="1"/>
          <p:nvPr/>
        </p:nvSpPr>
        <p:spPr>
          <a:xfrm>
            <a:off x="464289" y="335392"/>
            <a:ext cx="12290926" cy="63414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070"/>
              </a:lnSpc>
            </a:pPr>
            <a:r>
              <a:rPr lang="en-US" sz="4000" b="1" spc="-189" dirty="0">
                <a:solidFill>
                  <a:srgbClr val="0520A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Independent Validation and Customer Impact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1D318B61-4B0B-FFD2-05C3-A5F3CD91408B}"/>
              </a:ext>
            </a:extLst>
          </p:cNvPr>
          <p:cNvSpPr txBox="1"/>
          <p:nvPr/>
        </p:nvSpPr>
        <p:spPr>
          <a:xfrm>
            <a:off x="12167585" y="4203955"/>
            <a:ext cx="5688358" cy="273921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marL="288000" algn="l"/>
            <a:endParaRPr lang="en-US" sz="3600" b="1" spc="-18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8000" algn="l"/>
            <a:r>
              <a:rPr lang="en-US" sz="3600" b="1" spc="-18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Verified G2 rating 4.8/5  from 283 Reviews</a:t>
            </a:r>
          </a:p>
          <a:p>
            <a:pPr lvl="1">
              <a:lnSpc>
                <a:spcPts val="2808"/>
              </a:lnSpc>
            </a:pPr>
            <a:endParaRPr lang="en-US" sz="2800" b="1" spc="-18" dirty="0">
              <a:solidFill>
                <a:srgbClr val="404040">
                  <a:alpha val="10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lnSpc>
                <a:spcPts val="2808"/>
              </a:lnSpc>
            </a:pPr>
            <a:r>
              <a:rPr lang="en-US" sz="2400" spc="-18" dirty="0">
                <a:solidFill>
                  <a:srgbClr val="404040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Faster validation, stronger compliance, measurable ROI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94A94E8-93EB-4BA3-2A1C-734BC8ADB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755215" y="1351312"/>
            <a:ext cx="4354217" cy="25584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204127B-F0A2-412C-60CF-7493F42514CD}"/>
              </a:ext>
            </a:extLst>
          </p:cNvPr>
          <p:cNvGrpSpPr/>
          <p:nvPr/>
        </p:nvGrpSpPr>
        <p:grpSpPr>
          <a:xfrm>
            <a:off x="0" y="9830765"/>
            <a:ext cx="18288000" cy="475285"/>
            <a:chOff x="0" y="9830765"/>
            <a:chExt cx="18288000" cy="47528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B1414D-97FB-618D-E9B1-0A51B0D0D1E7}"/>
                </a:ext>
              </a:extLst>
            </p:cNvPr>
            <p:cNvSpPr/>
            <p:nvPr/>
          </p:nvSpPr>
          <p:spPr>
            <a:xfrm>
              <a:off x="0" y="9830765"/>
              <a:ext cx="18288000" cy="475285"/>
            </a:xfrm>
            <a:prstGeom prst="rect">
              <a:avLst/>
            </a:prstGeom>
            <a:solidFill>
              <a:srgbClr val="D1E8F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CFDCEDCF-4FCE-FE1D-BEA3-0371F841E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28836" y="9885186"/>
              <a:ext cx="1936908" cy="366442"/>
            </a:xfrm>
            <a:prstGeom prst="rect">
              <a:avLst/>
            </a:prstGeom>
          </p:spPr>
        </p:pic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8985A4CB-555E-007A-50BB-F5792D19D1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3595" y="4834158"/>
            <a:ext cx="1386677" cy="138667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A119789-185E-8844-0B37-DE00B93DC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0684" y="7337345"/>
            <a:ext cx="1386677" cy="138667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19B1F08-1CC4-1093-4887-C3EABF248E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7730" y="2156961"/>
            <a:ext cx="1386677" cy="138667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268CA0-5EBE-7074-E766-989E44C3F426}"/>
              </a:ext>
            </a:extLst>
          </p:cNvPr>
          <p:cNvCxnSpPr/>
          <p:nvPr/>
        </p:nvCxnSpPr>
        <p:spPr>
          <a:xfrm>
            <a:off x="435362" y="1032124"/>
            <a:ext cx="694483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7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63966" y="4012666"/>
            <a:ext cx="1871662" cy="6858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2000" b="1" spc="-63" dirty="0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          Over 100 global clients</a:t>
            </a:r>
          </a:p>
        </p:txBody>
      </p:sp>
      <p:pic>
        <p:nvPicPr>
          <p:cNvPr id="31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2781300" y="3933825"/>
            <a:ext cx="800100" cy="800100"/>
          </a:xfrm>
          <a:prstGeom prst="rect">
            <a:avLst/>
          </a:prstGeom>
        </p:spPr>
      </p:pic>
      <p:pic>
        <p:nvPicPr>
          <p:cNvPr id="319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2941320" y="4093845"/>
            <a:ext cx="479965" cy="479965"/>
          </a:xfrm>
          <a:prstGeom prst="rect">
            <a:avLst/>
          </a:prstGeom>
        </p:spPr>
      </p:pic>
      <p:sp>
        <p:nvSpPr>
          <p:cNvPr id="321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4916710"/>
            <a:ext cx="2852738" cy="676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000" spc="-16" dirty="0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Proven scale across pharma and biotech</a:t>
            </a:r>
          </a:p>
        </p:txBody>
      </p:sp>
      <p:pic>
        <p:nvPicPr>
          <p:cNvPr id="32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3905250" y="3933825"/>
            <a:ext cx="9525" cy="1990725"/>
          </a:xfrm>
          <a:prstGeom prst="rect">
            <a:avLst/>
          </a:prstGeom>
        </p:spPr>
      </p:pic>
      <p:pic>
        <p:nvPicPr>
          <p:cNvPr id="32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62000" y="5915025"/>
            <a:ext cx="3486150" cy="9525"/>
          </a:xfrm>
          <a:prstGeom prst="rect">
            <a:avLst/>
          </a:prstGeom>
        </p:spPr>
      </p:pic>
      <p:pic>
        <p:nvPicPr>
          <p:cNvPr id="33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391400" y="3933825"/>
            <a:ext cx="9525" cy="1990725"/>
          </a:xfrm>
          <a:prstGeom prst="rect">
            <a:avLst/>
          </a:prstGeom>
        </p:spPr>
      </p:pic>
      <p:pic>
        <p:nvPicPr>
          <p:cNvPr id="33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4248150" y="5915025"/>
            <a:ext cx="3486150" cy="9525"/>
          </a:xfrm>
          <a:prstGeom prst="rect">
            <a:avLst/>
          </a:prstGeom>
        </p:spPr>
      </p:pic>
      <p:sp>
        <p:nvSpPr>
          <p:cNvPr id="341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734300" y="3995547"/>
            <a:ext cx="1871662" cy="32432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          </a:t>
            </a:r>
          </a:p>
        </p:txBody>
      </p:sp>
      <p:pic>
        <p:nvPicPr>
          <p:cNvPr id="349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01F81133-37C7-4876-AC7F-6A95489FF3D1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9913620" y="4093845"/>
            <a:ext cx="479965" cy="479965"/>
          </a:xfrm>
          <a:prstGeom prst="rect">
            <a:avLst/>
          </a:prstGeom>
        </p:spPr>
      </p:pic>
      <p:pic>
        <p:nvPicPr>
          <p:cNvPr id="35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0877550" y="3933825"/>
            <a:ext cx="9525" cy="1990725"/>
          </a:xfrm>
          <a:prstGeom prst="rect">
            <a:avLst/>
          </a:prstGeom>
        </p:spPr>
      </p:pic>
      <p:sp>
        <p:nvSpPr>
          <p:cNvPr id="359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324368" y="4021931"/>
            <a:ext cx="166688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r>
              <a:rPr lang="en-US" sz="1598" b="1" spc="-56" dirty="0">
                <a:solidFill>
                  <a:srgbClr val="FFFFFF">
                    <a:alpha val="100000"/>
                  </a:srgbClr>
                </a:solidFill>
                <a:latin typeface="Poppins" panose="00000700000000000000" pitchFamily="2" charset="0"/>
              </a:rPr>
              <a:t>4</a:t>
            </a:r>
          </a:p>
        </p:txBody>
      </p:sp>
      <p:pic>
        <p:nvPicPr>
          <p:cNvPr id="36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4363700" y="3933825"/>
            <a:ext cx="9525" cy="1990725"/>
          </a:xfrm>
          <a:prstGeom prst="rect">
            <a:avLst/>
          </a:prstGeom>
        </p:spPr>
      </p:pic>
      <p:pic>
        <p:nvPicPr>
          <p:cNvPr id="36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1220450" y="5915025"/>
            <a:ext cx="3486150" cy="9525"/>
          </a:xfrm>
          <a:prstGeom prst="rect">
            <a:avLst/>
          </a:prstGeom>
        </p:spPr>
      </p:pic>
      <p:pic>
        <p:nvPicPr>
          <p:cNvPr id="37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4706600" y="5915025"/>
            <a:ext cx="3486150" cy="9525"/>
          </a:xfrm>
          <a:prstGeom prst="rect">
            <a:avLst/>
          </a:prstGeom>
        </p:spPr>
      </p:pic>
      <p:pic>
        <p:nvPicPr>
          <p:cNvPr id="39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3905250" y="5924550"/>
            <a:ext cx="9525" cy="1990725"/>
          </a:xfrm>
          <a:prstGeom prst="rect">
            <a:avLst/>
          </a:prstGeom>
        </p:spPr>
      </p:pic>
      <p:pic>
        <p:nvPicPr>
          <p:cNvPr id="401" name="iconNode6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5255DA15-9C53-4983-939D-4F79B3A11477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6671357" y="6333071"/>
            <a:ext cx="479965" cy="479965"/>
          </a:xfrm>
          <a:prstGeom prst="rect">
            <a:avLst/>
          </a:prstGeom>
        </p:spPr>
      </p:pic>
      <p:pic>
        <p:nvPicPr>
          <p:cNvPr id="4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391400" y="5924550"/>
            <a:ext cx="9525" cy="1990725"/>
          </a:xfrm>
          <a:prstGeom prst="rect">
            <a:avLst/>
          </a:prstGeom>
        </p:spPr>
      </p:pic>
      <p:pic>
        <p:nvPicPr>
          <p:cNvPr id="41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0877550" y="5924550"/>
            <a:ext cx="9525" cy="1990725"/>
          </a:xfrm>
          <a:prstGeom prst="rect">
            <a:avLst/>
          </a:prstGeom>
        </p:spPr>
      </p:pic>
      <p:sp>
        <p:nvSpPr>
          <p:cNvPr id="427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1999" y="726472"/>
            <a:ext cx="16102011" cy="1284582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070"/>
              </a:lnSpc>
            </a:pPr>
            <a:r>
              <a:rPr lang="en-US" sz="3900" b="1" spc="-136" dirty="0">
                <a:solidFill>
                  <a:srgbClr val="1D73BE">
                    <a:alpha val="100000"/>
                  </a:srgbClr>
                </a:solidFill>
                <a:latin typeface="Poppins" panose="00000700000000000000" pitchFamily="2" charset="0"/>
              </a:rPr>
              <a:t>AmpleLogic — </a:t>
            </a:r>
            <a:r>
              <a:rPr lang="en-US" sz="4000" b="1" spc="-147" dirty="0">
                <a:latin typeface="Poppins" panose="00000700000000000000" pitchFamily="2" charset="0"/>
              </a:rPr>
              <a:t>From  100+ Customers to Proven Repeat Business</a:t>
            </a:r>
          </a:p>
          <a:p>
            <a:pPr algn="l">
              <a:lnSpc>
                <a:spcPts val="5070"/>
              </a:lnSpc>
            </a:pPr>
            <a:endParaRPr lang="en-US" sz="3900" b="1" spc="-136" dirty="0">
              <a:solidFill>
                <a:srgbClr val="1D73BE"/>
              </a:solidFill>
              <a:latin typeface="Poppins" panose="00000700000000000000" pitchFamily="2" charset="0"/>
            </a:endParaRPr>
          </a:p>
        </p:txBody>
      </p:sp>
      <p:sp>
        <p:nvSpPr>
          <p:cNvPr id="429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1995" y="1690347"/>
            <a:ext cx="15197138" cy="36984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2808"/>
              </a:lnSpc>
            </a:pPr>
            <a:r>
              <a:rPr lang="en-US" sz="2800" spc="-18" dirty="0">
                <a:latin typeface="Poppins" panose="00000700000000000000" pitchFamily="2" charset="0"/>
              </a:rPr>
              <a:t>Selected repeat engagements demonstrating trust, compliance, and faster ROI</a:t>
            </a:r>
          </a:p>
        </p:txBody>
      </p:sp>
      <p:sp>
        <p:nvSpPr>
          <p:cNvPr id="5" name="Description of a primary heading-0">
            <a:extLst>
              <a:ext uri="{FF2B5EF4-FFF2-40B4-BE49-F238E27FC236}">
                <a16:creationId xmlns:a16="http://schemas.microsoft.com/office/drawing/2014/main" id="{E3ED2F8E-64C9-C2C8-3FC6-389C146CE668}"/>
              </a:ext>
            </a:extLst>
          </p:cNvPr>
          <p:cNvSpPr txBox="1"/>
          <p:nvPr/>
        </p:nvSpPr>
        <p:spPr>
          <a:xfrm>
            <a:off x="14751626" y="5229743"/>
            <a:ext cx="3433763" cy="32188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000" spc="-16" dirty="0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DMS, LMS, BIMS and CAPS</a:t>
            </a:r>
          </a:p>
        </p:txBody>
      </p:sp>
      <p:sp>
        <p:nvSpPr>
          <p:cNvPr id="6" name="Description of a primary heading-0">
            <a:extLst>
              <a:ext uri="{FF2B5EF4-FFF2-40B4-BE49-F238E27FC236}">
                <a16:creationId xmlns:a16="http://schemas.microsoft.com/office/drawing/2014/main" id="{B85D6019-450F-8595-6B82-AA6D7664B9A3}"/>
              </a:ext>
            </a:extLst>
          </p:cNvPr>
          <p:cNvSpPr txBox="1"/>
          <p:nvPr/>
        </p:nvSpPr>
        <p:spPr>
          <a:xfrm>
            <a:off x="15483233" y="7377950"/>
            <a:ext cx="2852738" cy="32188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000" spc="-16" dirty="0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 DMS , UAM</a:t>
            </a:r>
          </a:p>
        </p:txBody>
      </p:sp>
      <p:sp>
        <p:nvSpPr>
          <p:cNvPr id="7" name="Description of a primary heading-0">
            <a:extLst>
              <a:ext uri="{FF2B5EF4-FFF2-40B4-BE49-F238E27FC236}">
                <a16:creationId xmlns:a16="http://schemas.microsoft.com/office/drawing/2014/main" id="{DC02B7AB-DC4D-472D-9F31-20BDCD04ACFF}"/>
              </a:ext>
            </a:extLst>
          </p:cNvPr>
          <p:cNvSpPr txBox="1"/>
          <p:nvPr/>
        </p:nvSpPr>
        <p:spPr>
          <a:xfrm>
            <a:off x="946404" y="7435785"/>
            <a:ext cx="2852738" cy="65530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000" spc="-16" dirty="0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BIMS, CAPS, LMS and DMS</a:t>
            </a:r>
          </a:p>
        </p:txBody>
      </p:sp>
      <p:sp>
        <p:nvSpPr>
          <p:cNvPr id="8" name="Description of a primary heading-0">
            <a:extLst>
              <a:ext uri="{FF2B5EF4-FFF2-40B4-BE49-F238E27FC236}">
                <a16:creationId xmlns:a16="http://schemas.microsoft.com/office/drawing/2014/main" id="{5E092AE8-0C77-FF5F-5DFA-886653D54830}"/>
              </a:ext>
            </a:extLst>
          </p:cNvPr>
          <p:cNvSpPr txBox="1"/>
          <p:nvPr/>
        </p:nvSpPr>
        <p:spPr>
          <a:xfrm>
            <a:off x="7860026" y="7435785"/>
            <a:ext cx="2852738" cy="32188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000" spc="-16" dirty="0" err="1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eQMS</a:t>
            </a:r>
            <a:r>
              <a:rPr lang="en-US" sz="2000" spc="-16" dirty="0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, LMS and DMS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FC1859-B1F2-C864-AFA7-7074E27B53E7}"/>
              </a:ext>
            </a:extLst>
          </p:cNvPr>
          <p:cNvCxnSpPr/>
          <p:nvPr/>
        </p:nvCxnSpPr>
        <p:spPr>
          <a:xfrm>
            <a:off x="789468" y="1468542"/>
            <a:ext cx="6944832" cy="0"/>
          </a:xfrm>
          <a:prstGeom prst="line">
            <a:avLst/>
          </a:prstGeom>
          <a:ln w="317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ct">
            <a:extLst>
              <a:ext uri="{FF2B5EF4-FFF2-40B4-BE49-F238E27FC236}">
                <a16:creationId xmlns:a16="http://schemas.microsoft.com/office/drawing/2014/main" id="{F86ADECE-87AE-6D85-63DC-34C759DF31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4354171" y="5895129"/>
            <a:ext cx="9525" cy="1990725"/>
          </a:xfrm>
          <a:prstGeom prst="rect">
            <a:avLst/>
          </a:prstGeom>
        </p:spPr>
      </p:pic>
      <p:sp>
        <p:nvSpPr>
          <p:cNvPr id="13" name="-8">
            <a:extLst>
              <a:ext uri="{FF2B5EF4-FFF2-40B4-BE49-F238E27FC236}">
                <a16:creationId xmlns:a16="http://schemas.microsoft.com/office/drawing/2014/main" id="{B5AC28FA-6C75-FAEA-BF8E-777C74F496F8}"/>
              </a:ext>
            </a:extLst>
          </p:cNvPr>
          <p:cNvSpPr txBox="1"/>
          <p:nvPr/>
        </p:nvSpPr>
        <p:spPr>
          <a:xfrm>
            <a:off x="14807180" y="6444329"/>
            <a:ext cx="147638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r>
              <a:rPr lang="en-US" sz="1598" b="1" spc="-56" dirty="0">
                <a:solidFill>
                  <a:srgbClr val="FFFFFF">
                    <a:alpha val="100000"/>
                  </a:srgbClr>
                </a:solidFill>
                <a:latin typeface="Poppins" panose="00000700000000000000" pitchFamily="2" charset="0"/>
              </a:rPr>
              <a:t>9</a:t>
            </a:r>
          </a:p>
        </p:txBody>
      </p:sp>
      <p:sp>
        <p:nvSpPr>
          <p:cNvPr id="17" name="Description of a primary heading-0">
            <a:extLst>
              <a:ext uri="{FF2B5EF4-FFF2-40B4-BE49-F238E27FC236}">
                <a16:creationId xmlns:a16="http://schemas.microsoft.com/office/drawing/2014/main" id="{4E701D0B-CDB9-0C60-682F-60FFE17351B9}"/>
              </a:ext>
            </a:extLst>
          </p:cNvPr>
          <p:cNvSpPr txBox="1"/>
          <p:nvPr/>
        </p:nvSpPr>
        <p:spPr>
          <a:xfrm>
            <a:off x="11369622" y="7398317"/>
            <a:ext cx="2852738" cy="32188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000" spc="-16" dirty="0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APQR, </a:t>
            </a:r>
            <a:r>
              <a:rPr lang="en-US" sz="2000" spc="-16" dirty="0" err="1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eQMS</a:t>
            </a:r>
            <a:r>
              <a:rPr lang="en-US" sz="2000" spc="-16" dirty="0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, DMS, LMS</a:t>
            </a:r>
          </a:p>
        </p:txBody>
      </p:sp>
      <p:sp>
        <p:nvSpPr>
          <p:cNvPr id="19" name="Description of a primary heading-0">
            <a:extLst>
              <a:ext uri="{FF2B5EF4-FFF2-40B4-BE49-F238E27FC236}">
                <a16:creationId xmlns:a16="http://schemas.microsoft.com/office/drawing/2014/main" id="{E2BB09EE-CDD6-EF42-E9FF-6A27AAC661C9}"/>
              </a:ext>
            </a:extLst>
          </p:cNvPr>
          <p:cNvSpPr txBox="1"/>
          <p:nvPr/>
        </p:nvSpPr>
        <p:spPr>
          <a:xfrm>
            <a:off x="4331342" y="7435785"/>
            <a:ext cx="2852738" cy="32188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000" spc="-16" dirty="0" err="1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eQMS</a:t>
            </a:r>
            <a:r>
              <a:rPr lang="en-US" sz="2000" spc="-16" dirty="0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, LMS and DMS</a:t>
            </a:r>
          </a:p>
        </p:txBody>
      </p:sp>
      <p:pic>
        <p:nvPicPr>
          <p:cNvPr id="1026" name="Picture 2" descr="Serum Institute of India Pvt. Ltd. | LinkedIn">
            <a:extLst>
              <a:ext uri="{FF2B5EF4-FFF2-40B4-BE49-F238E27FC236}">
                <a16:creationId xmlns:a16="http://schemas.microsoft.com/office/drawing/2014/main" id="{982A5A84-E6A1-C545-2508-BEDD4190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88" y="3800745"/>
            <a:ext cx="1558537" cy="155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escription of a primary heading-0">
            <a:extLst>
              <a:ext uri="{FF2B5EF4-FFF2-40B4-BE49-F238E27FC236}">
                <a16:creationId xmlns:a16="http://schemas.microsoft.com/office/drawing/2014/main" id="{3253F69A-E6FD-2F12-FA35-F53CFFA06FFE}"/>
              </a:ext>
            </a:extLst>
          </p:cNvPr>
          <p:cNvSpPr txBox="1"/>
          <p:nvPr/>
        </p:nvSpPr>
        <p:spPr>
          <a:xfrm>
            <a:off x="4548187" y="5388354"/>
            <a:ext cx="2852738" cy="32188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000" spc="-16" dirty="0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BIMS, LMS, eLog book </a:t>
            </a:r>
          </a:p>
        </p:txBody>
      </p:sp>
      <p:pic>
        <p:nvPicPr>
          <p:cNvPr id="1028" name="Picture 4" descr="CIPLA-logo - Medivisual india">
            <a:extLst>
              <a:ext uri="{FF2B5EF4-FFF2-40B4-BE49-F238E27FC236}">
                <a16:creationId xmlns:a16="http://schemas.microsoft.com/office/drawing/2014/main" id="{5FFAD623-AC1E-568B-B87F-1558F3E46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31" y="3583897"/>
            <a:ext cx="1871662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53851F-2351-83DC-CD1B-93B21A0BF7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28265" y="6444329"/>
            <a:ext cx="1799985" cy="501261"/>
          </a:xfrm>
          <a:prstGeom prst="rect">
            <a:avLst/>
          </a:prstGeom>
        </p:spPr>
      </p:pic>
      <p:pic>
        <p:nvPicPr>
          <p:cNvPr id="1032" name="Picture 8" descr="RESPONSIBILITY">
            <a:extLst>
              <a:ext uri="{FF2B5EF4-FFF2-40B4-BE49-F238E27FC236}">
                <a16:creationId xmlns:a16="http://schemas.microsoft.com/office/drawing/2014/main" id="{6460C049-A22A-DC00-F855-444B02C85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32967" r="2592" b="23281"/>
          <a:stretch>
            <a:fillRect/>
          </a:stretch>
        </p:blipFill>
        <p:spPr bwMode="auto">
          <a:xfrm>
            <a:off x="14745082" y="4176882"/>
            <a:ext cx="2661633" cy="66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DA476B-10A7-6E7B-022B-EEFBC1E95B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4762" y="6159843"/>
            <a:ext cx="1350063" cy="1099732"/>
          </a:xfrm>
          <a:prstGeom prst="rect">
            <a:avLst/>
          </a:prstGeom>
        </p:spPr>
      </p:pic>
      <p:pic>
        <p:nvPicPr>
          <p:cNvPr id="23" name="Picture 12" descr="About OCuSOFT">
            <a:extLst>
              <a:ext uri="{FF2B5EF4-FFF2-40B4-BE49-F238E27FC236}">
                <a16:creationId xmlns:a16="http://schemas.microsoft.com/office/drawing/2014/main" id="{B4E79001-B988-D6CF-4CA9-A5517DD35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8" b="36133"/>
          <a:stretch>
            <a:fillRect/>
          </a:stretch>
        </p:blipFill>
        <p:spPr bwMode="auto">
          <a:xfrm>
            <a:off x="4289197" y="6444329"/>
            <a:ext cx="2438859" cy="54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77809F-06CA-7070-30A0-41029E8D39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82042" y="6255222"/>
            <a:ext cx="2088960" cy="947168"/>
          </a:xfrm>
          <a:prstGeom prst="rect">
            <a:avLst/>
          </a:prstGeom>
        </p:spPr>
      </p:pic>
      <p:pic>
        <p:nvPicPr>
          <p:cNvPr id="28" name="Rect">
            <a:extLst>
              <a:ext uri="{FF2B5EF4-FFF2-40B4-BE49-F238E27FC236}">
                <a16:creationId xmlns:a16="http://schemas.microsoft.com/office/drawing/2014/main" id="{3996CEB4-1A25-AE90-204E-07EB92F546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734300" y="5914187"/>
            <a:ext cx="3486150" cy="95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BF0BF8-1FFA-5C9D-C531-70C3B51B29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68043" y="6437565"/>
            <a:ext cx="1505160" cy="447737"/>
          </a:xfrm>
          <a:prstGeom prst="rect">
            <a:avLst/>
          </a:prstGeom>
        </p:spPr>
      </p:pic>
      <p:sp>
        <p:nvSpPr>
          <p:cNvPr id="31" name="Description of a primary heading-0">
            <a:extLst>
              <a:ext uri="{FF2B5EF4-FFF2-40B4-BE49-F238E27FC236}">
                <a16:creationId xmlns:a16="http://schemas.microsoft.com/office/drawing/2014/main" id="{343F7CF3-94B8-6F06-412A-C3EF7E5435E7}"/>
              </a:ext>
            </a:extLst>
          </p:cNvPr>
          <p:cNvSpPr txBox="1"/>
          <p:nvPr/>
        </p:nvSpPr>
        <p:spPr>
          <a:xfrm>
            <a:off x="7652955" y="5220871"/>
            <a:ext cx="2852738" cy="65530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000" spc="-16" dirty="0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UAM, Audit, RIMS, Snapshot</a:t>
            </a:r>
          </a:p>
        </p:txBody>
      </p:sp>
      <p:sp>
        <p:nvSpPr>
          <p:cNvPr id="34" name="Description of a primary heading-0">
            <a:extLst>
              <a:ext uri="{FF2B5EF4-FFF2-40B4-BE49-F238E27FC236}">
                <a16:creationId xmlns:a16="http://schemas.microsoft.com/office/drawing/2014/main" id="{B0E65881-D0AE-D0A6-FC28-0E25F59CC9C1}"/>
              </a:ext>
            </a:extLst>
          </p:cNvPr>
          <p:cNvSpPr txBox="1"/>
          <p:nvPr/>
        </p:nvSpPr>
        <p:spPr>
          <a:xfrm>
            <a:off x="11220450" y="5392148"/>
            <a:ext cx="2852738" cy="32188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000" spc="-16" dirty="0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QMS</a:t>
            </a:r>
          </a:p>
        </p:txBody>
      </p:sp>
      <p:pic>
        <p:nvPicPr>
          <p:cNvPr id="3" name="Picture 2" descr="Julphar Gulf Pharmaceutical Industries - Press Release">
            <a:extLst>
              <a:ext uri="{FF2B5EF4-FFF2-40B4-BE49-F238E27FC236}">
                <a16:creationId xmlns:a16="http://schemas.microsoft.com/office/drawing/2014/main" id="{A5BFE00E-DA63-FC6F-A2CF-0AE284F0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557" y="3947944"/>
            <a:ext cx="2136131" cy="135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8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00850"/>
            <a:ext cx="3145415" cy="150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050" y="8915876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050" y="929754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1138285" y="2922270"/>
            <a:ext cx="1521787" cy="10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3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36"/>
              <a:buFont typeface="Arial"/>
              <a:buNone/>
            </a:pPr>
            <a:r>
              <a:rPr lang="en-US" sz="6600" b="0" i="0" u="none" strike="noStrike" cap="none" dirty="0">
                <a:solidFill>
                  <a:srgbClr val="477AF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10x</a:t>
            </a:r>
            <a:endParaRPr sz="6600" b="0" i="0" u="none" strike="noStrike" cap="none" dirty="0">
              <a:solidFill>
                <a:srgbClr val="477A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3148061" y="3006436"/>
            <a:ext cx="6757988" cy="46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Time-to-market acceleration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3147949" y="3485275"/>
            <a:ext cx="6758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Poppins regular" panose="00000500000000000000" pitchFamily="2" charset="0"/>
                <a:ea typeface="Calibri"/>
                <a:cs typeface="Poppins regular" panose="00000500000000000000" pitchFamily="2" charset="0"/>
                <a:sym typeface="Calibri"/>
              </a:rPr>
              <a:t>Rapid rollout of QA, QC, Manufacturing, and Regulatory systems using low-code pharma components.</a:t>
            </a:r>
            <a:endParaRPr b="0" i="0" u="none" strike="noStrike" cap="none" dirty="0">
              <a:solidFill>
                <a:srgbClr val="000000"/>
              </a:solidFill>
              <a:latin typeface="Poppins regular" panose="00000500000000000000" pitchFamily="2" charset="0"/>
              <a:ea typeface="Arial"/>
              <a:cs typeface="Poppins regular" panose="00000500000000000000" pitchFamily="2" charset="0"/>
              <a:sym typeface="Arial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512" y="4274379"/>
            <a:ext cx="87344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 txBox="1"/>
          <p:nvPr/>
        </p:nvSpPr>
        <p:spPr>
          <a:xfrm>
            <a:off x="1052512" y="4787886"/>
            <a:ext cx="189071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 dirty="0">
                <a:solidFill>
                  <a:srgbClr val="0520A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80%</a:t>
            </a:r>
            <a:endParaRPr sz="6600" b="0" i="0" u="none" strike="noStrike" cap="none" dirty="0">
              <a:solidFill>
                <a:srgbClr val="0520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3145415" y="4809706"/>
            <a:ext cx="6434138" cy="46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000" b="1" dirty="0">
                <a:solidFill>
                  <a:srgbClr val="0C0C0C"/>
                </a:solidFill>
                <a:latin typeface="Poppins"/>
                <a:cs typeface="Poppins"/>
                <a:sym typeface="Poppins"/>
              </a:rPr>
              <a:t>Reduction in Integration costs</a:t>
            </a:r>
            <a:endParaRPr sz="2000" b="1" dirty="0">
              <a:solidFill>
                <a:srgbClr val="0C0C0C"/>
              </a:solidFill>
              <a:latin typeface="Poppins"/>
              <a:cs typeface="Poppins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12230096" y="2829792"/>
            <a:ext cx="1859972" cy="3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 dirty="0">
                <a:solidFill>
                  <a:srgbClr val="0C0C0C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Founded in </a:t>
            </a:r>
            <a:endParaRPr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2230073" y="3219471"/>
            <a:ext cx="2218800" cy="104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u="none" strike="noStrike" cap="none" dirty="0">
                <a:solidFill>
                  <a:srgbClr val="0C0C0C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Established presence since 2010</a:t>
            </a:r>
            <a:endParaRPr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12230096" y="4666412"/>
            <a:ext cx="185997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 dirty="0">
                <a:solidFill>
                  <a:srgbClr val="0C0C0C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Trusted by 100+ customers</a:t>
            </a:r>
            <a:endParaRPr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12232673" y="5295717"/>
            <a:ext cx="2216200" cy="9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u="none" strike="noStrike" cap="none" dirty="0">
                <a:solidFill>
                  <a:srgbClr val="0C0C0C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Customer base across mid-market to Fortune 500</a:t>
            </a:r>
            <a:endParaRPr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15528564" y="4665089"/>
            <a:ext cx="2608199" cy="35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1" i="0" u="none" strike="noStrike" cap="none" dirty="0">
                <a:solidFill>
                  <a:srgbClr val="0C0C0C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14  ready products</a:t>
            </a:r>
            <a:endParaRPr sz="1700"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15517550" y="5245033"/>
            <a:ext cx="2608200" cy="104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rgbClr val="0C0C0C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</a:defRPr>
            </a:lvl1pPr>
          </a:lstStyle>
          <a:p>
            <a:r>
              <a:rPr lang="en-US" sz="1800" dirty="0">
                <a:sym typeface="Poppins"/>
              </a:rPr>
              <a:t>Pre-built, deployable solutions for life sciences</a:t>
            </a:r>
            <a:endParaRPr sz="1800" dirty="0">
              <a:sym typeface="Arial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15596757" y="2829792"/>
            <a:ext cx="2400301" cy="3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 dirty="0">
                <a:solidFill>
                  <a:srgbClr val="0C0C0C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Staff: 200+</a:t>
            </a:r>
            <a:endParaRPr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15596750" y="3191306"/>
            <a:ext cx="2529000" cy="9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0" u="none" strike="noStrike" cap="none" dirty="0">
                <a:solidFill>
                  <a:srgbClr val="0C0C0C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Global team with pharma domain expertise</a:t>
            </a:r>
            <a:endParaRPr sz="1700"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14816294" y="6981358"/>
            <a:ext cx="472027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u="none" strike="noStrike" cap="none">
                <a:solidFill>
                  <a:srgbClr val="FFFFFF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06</a:t>
            </a:r>
            <a:endParaRPr b="0" i="0" u="none" strike="noStrike" cap="none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12230096" y="6844589"/>
            <a:ext cx="24003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 dirty="0">
                <a:solidFill>
                  <a:srgbClr val="0C0C0C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Compliance: US FDA and MHRA; CFR part 11 and Annex 11</a:t>
            </a:r>
            <a:endParaRPr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12230096" y="7803773"/>
            <a:ext cx="25861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u="none" strike="noStrike" cap="none" dirty="0">
                <a:solidFill>
                  <a:srgbClr val="0C0C0C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Built for regulated pharma environments</a:t>
            </a:r>
            <a:endParaRPr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620639" y="1271657"/>
            <a:ext cx="1679733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Concise snapshot of AmpleLogic capabilities and compliance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1041864" y="6735883"/>
            <a:ext cx="1890712" cy="10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3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36"/>
              <a:buFont typeface="Arial"/>
              <a:buNone/>
            </a:pPr>
            <a:r>
              <a:rPr lang="en-US" sz="6600" b="0" i="0" u="none" strike="noStrike" cap="none" dirty="0">
                <a:solidFill>
                  <a:srgbClr val="003F7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70%</a:t>
            </a:r>
            <a:endParaRPr sz="6600" b="0" i="0" u="none" strike="noStrike" cap="none" dirty="0">
              <a:solidFill>
                <a:srgbClr val="003F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152400" y="152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0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3"/>
          <p:cNvSpPr txBox="1"/>
          <p:nvPr/>
        </p:nvSpPr>
        <p:spPr>
          <a:xfrm>
            <a:off x="152400" y="1524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5201D1-84C5-27DA-BD90-312793D44355}"/>
              </a:ext>
            </a:extLst>
          </p:cNvPr>
          <p:cNvGrpSpPr/>
          <p:nvPr/>
        </p:nvGrpSpPr>
        <p:grpSpPr>
          <a:xfrm>
            <a:off x="0" y="9830765"/>
            <a:ext cx="18288000" cy="475285"/>
            <a:chOff x="0" y="9830765"/>
            <a:chExt cx="18288000" cy="4752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BB34A4-E2DA-989C-923C-F7C01AD7F536}"/>
                </a:ext>
              </a:extLst>
            </p:cNvPr>
            <p:cNvSpPr/>
            <p:nvPr/>
          </p:nvSpPr>
          <p:spPr>
            <a:xfrm>
              <a:off x="0" y="9830765"/>
              <a:ext cx="18288000" cy="475285"/>
            </a:xfrm>
            <a:prstGeom prst="rect">
              <a:avLst/>
            </a:prstGeom>
            <a:solidFill>
              <a:srgbClr val="D1E8F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921E606-EFEE-2B32-D4CD-B4C41B010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28836" y="9885186"/>
              <a:ext cx="1936908" cy="3664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9ED1F6C-F368-4F4A-5648-A51702562F70}"/>
              </a:ext>
            </a:extLst>
          </p:cNvPr>
          <p:cNvSpPr txBox="1"/>
          <p:nvPr/>
        </p:nvSpPr>
        <p:spPr>
          <a:xfrm>
            <a:off x="514350" y="540545"/>
            <a:ext cx="12253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520AA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Amplelogic: </a:t>
            </a:r>
            <a:r>
              <a:rPr lang="en-US" sz="3500" dirty="0">
                <a:latin typeface="Poppins Bold" panose="00000800000000000000" pitchFamily="2" charset="0"/>
                <a:cs typeface="Poppins Bold" panose="00000800000000000000" pitchFamily="2" charset="0"/>
              </a:rPr>
              <a:t>Key Company Facts and Value Claims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BA7F2D-9612-2F82-CD73-3056D2F4C1CA}"/>
              </a:ext>
            </a:extLst>
          </p:cNvPr>
          <p:cNvGrpSpPr/>
          <p:nvPr/>
        </p:nvGrpSpPr>
        <p:grpSpPr>
          <a:xfrm>
            <a:off x="11683603" y="2830071"/>
            <a:ext cx="365760" cy="369332"/>
            <a:chOff x="12425363" y="2121658"/>
            <a:chExt cx="365760" cy="36933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5A0C5D2-548C-4D54-7C29-7F01761AD79D}"/>
                </a:ext>
              </a:extLst>
            </p:cNvPr>
            <p:cNvSpPr/>
            <p:nvPr/>
          </p:nvSpPr>
          <p:spPr>
            <a:xfrm>
              <a:off x="12425363" y="2121908"/>
              <a:ext cx="365760" cy="309837"/>
            </a:xfrm>
            <a:prstGeom prst="roundRect">
              <a:avLst>
                <a:gd name="adj" fmla="val 13395"/>
              </a:avLst>
            </a:prstGeom>
            <a:solidFill>
              <a:srgbClr val="477A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64AFB4-E29D-5BA6-D950-AC1D0D8E16B2}"/>
                </a:ext>
              </a:extLst>
            </p:cNvPr>
            <p:cNvSpPr txBox="1"/>
            <p:nvPr/>
          </p:nvSpPr>
          <p:spPr>
            <a:xfrm>
              <a:off x="12482247" y="2121658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B5345AA-72D9-8B0C-395B-EB3A4535EA6E}"/>
              </a:ext>
            </a:extLst>
          </p:cNvPr>
          <p:cNvSpPr/>
          <p:nvPr/>
        </p:nvSpPr>
        <p:spPr>
          <a:xfrm>
            <a:off x="15037403" y="2830321"/>
            <a:ext cx="365760" cy="309837"/>
          </a:xfrm>
          <a:prstGeom prst="roundRect">
            <a:avLst>
              <a:gd name="adj" fmla="val 13395"/>
            </a:avLst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A30CC21-34C6-115B-BD6C-1447E354FADD}"/>
              </a:ext>
            </a:extLst>
          </p:cNvPr>
          <p:cNvSpPr/>
          <p:nvPr/>
        </p:nvSpPr>
        <p:spPr>
          <a:xfrm>
            <a:off x="11683603" y="4686082"/>
            <a:ext cx="365760" cy="309837"/>
          </a:xfrm>
          <a:prstGeom prst="roundRect">
            <a:avLst>
              <a:gd name="adj" fmla="val 13395"/>
            </a:avLst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6D45223-5BE9-7A4B-5B72-0404C9C1F60A}"/>
              </a:ext>
            </a:extLst>
          </p:cNvPr>
          <p:cNvSpPr/>
          <p:nvPr/>
        </p:nvSpPr>
        <p:spPr>
          <a:xfrm>
            <a:off x="15037403" y="4686082"/>
            <a:ext cx="365760" cy="309837"/>
          </a:xfrm>
          <a:prstGeom prst="roundRect">
            <a:avLst>
              <a:gd name="adj" fmla="val 13395"/>
            </a:avLst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5471234-15F5-BC54-68E7-C99A38D465CD}"/>
              </a:ext>
            </a:extLst>
          </p:cNvPr>
          <p:cNvSpPr/>
          <p:nvPr/>
        </p:nvSpPr>
        <p:spPr>
          <a:xfrm>
            <a:off x="11683603" y="6857748"/>
            <a:ext cx="365760" cy="309837"/>
          </a:xfrm>
          <a:prstGeom prst="roundRect">
            <a:avLst>
              <a:gd name="adj" fmla="val 13395"/>
            </a:avLst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</a:p>
        </p:txBody>
      </p:sp>
      <p:sp>
        <p:nvSpPr>
          <p:cNvPr id="50" name="Google Shape;133;p3">
            <a:extLst>
              <a:ext uri="{FF2B5EF4-FFF2-40B4-BE49-F238E27FC236}">
                <a16:creationId xmlns:a16="http://schemas.microsoft.com/office/drawing/2014/main" id="{BFBCD148-C16E-5E69-D429-414B2C3AC065}"/>
              </a:ext>
            </a:extLst>
          </p:cNvPr>
          <p:cNvSpPr txBox="1"/>
          <p:nvPr/>
        </p:nvSpPr>
        <p:spPr>
          <a:xfrm>
            <a:off x="3168731" y="5301344"/>
            <a:ext cx="6758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  <a:latin typeface="Poppins SemiBold" panose="00000700000000000000" pitchFamily="2" charset="0"/>
                <a:ea typeface="Calibri"/>
                <a:cs typeface="Poppins SemiBold" panose="00000700000000000000" pitchFamily="2" charset="0"/>
                <a:sym typeface="Calibri"/>
              </a:rPr>
              <a:t>All applications built on single Platform </a:t>
            </a:r>
            <a:r>
              <a:rPr lang="en-US" dirty="0">
                <a:solidFill>
                  <a:schemeClr val="dk1"/>
                </a:solidFill>
                <a:latin typeface="Poppins regular" panose="00000500000000000000" pitchFamily="2" charset="0"/>
                <a:ea typeface="Calibri"/>
                <a:cs typeface="Poppins regular" panose="00000500000000000000" pitchFamily="2" charset="0"/>
                <a:sym typeface="Calibri"/>
              </a:rPr>
              <a:t>offers ready integrations, reducing integration costs significantly </a:t>
            </a:r>
          </a:p>
        </p:txBody>
      </p:sp>
      <p:sp>
        <p:nvSpPr>
          <p:cNvPr id="53" name="Google Shape;136;p3">
            <a:extLst>
              <a:ext uri="{FF2B5EF4-FFF2-40B4-BE49-F238E27FC236}">
                <a16:creationId xmlns:a16="http://schemas.microsoft.com/office/drawing/2014/main" id="{A958F8E5-AADE-D4FD-B1BB-46F93710E4B2}"/>
              </a:ext>
            </a:extLst>
          </p:cNvPr>
          <p:cNvSpPr txBox="1"/>
          <p:nvPr/>
        </p:nvSpPr>
        <p:spPr>
          <a:xfrm>
            <a:off x="3160649" y="6727832"/>
            <a:ext cx="6434138" cy="46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2000"/>
              </a:lnSpc>
              <a:buClr>
                <a:srgbClr val="000000"/>
              </a:buClr>
              <a:buSzPts val="1500"/>
            </a:pPr>
            <a:r>
              <a:rPr lang="en-US" sz="2000" b="1" dirty="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Savings in Infrastructure Costs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133;p3">
            <a:extLst>
              <a:ext uri="{FF2B5EF4-FFF2-40B4-BE49-F238E27FC236}">
                <a16:creationId xmlns:a16="http://schemas.microsoft.com/office/drawing/2014/main" id="{C9B32367-9D0B-6B92-8592-B94FA4A1CB83}"/>
              </a:ext>
            </a:extLst>
          </p:cNvPr>
          <p:cNvSpPr txBox="1"/>
          <p:nvPr/>
        </p:nvSpPr>
        <p:spPr>
          <a:xfrm>
            <a:off x="3147949" y="7240989"/>
            <a:ext cx="6758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Adoption of open-source servers like Linux and PostgreSQL significantly reduces licensing and h</a:t>
            </a:r>
            <a:endParaRPr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pic>
        <p:nvPicPr>
          <p:cNvPr id="4" name="Google Shape;134;p3">
            <a:extLst>
              <a:ext uri="{FF2B5EF4-FFF2-40B4-BE49-F238E27FC236}">
                <a16:creationId xmlns:a16="http://schemas.microsoft.com/office/drawing/2014/main" id="{3513109E-4C9B-7896-5E17-CBBF3D752B9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1864" y="6297437"/>
            <a:ext cx="8734425" cy="9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F91A89-7CC7-DA59-961C-201F3DC47FE3}"/>
              </a:ext>
            </a:extLst>
          </p:cNvPr>
          <p:cNvCxnSpPr/>
          <p:nvPr/>
        </p:nvCxnSpPr>
        <p:spPr>
          <a:xfrm>
            <a:off x="11740487" y="4304923"/>
            <a:ext cx="6256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B9AD72-FA9C-8122-6DCD-37D280FCE44C}"/>
              </a:ext>
            </a:extLst>
          </p:cNvPr>
          <p:cNvCxnSpPr>
            <a:cxnSpLocks/>
          </p:cNvCxnSpPr>
          <p:nvPr/>
        </p:nvCxnSpPr>
        <p:spPr>
          <a:xfrm>
            <a:off x="11740487" y="6431654"/>
            <a:ext cx="3547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C720CB-5B88-BB0C-6448-E718CC1CD7BF}"/>
              </a:ext>
            </a:extLst>
          </p:cNvPr>
          <p:cNvCxnSpPr/>
          <p:nvPr/>
        </p:nvCxnSpPr>
        <p:spPr>
          <a:xfrm>
            <a:off x="601618" y="1239944"/>
            <a:ext cx="6944832" cy="0"/>
          </a:xfrm>
          <a:prstGeom prst="line">
            <a:avLst/>
          </a:prstGeom>
          <a:ln w="317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3B9F2BC7-33CD-4BEC-B86C-E74383DA5550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553440" y="2933700"/>
            <a:ext cx="1097185" cy="1097185"/>
          </a:xfrm>
          <a:prstGeom prst="rect">
            <a:avLst/>
          </a:prstGeom>
        </p:spPr>
      </p:pic>
      <p:pic>
        <p:nvPicPr>
          <p:cNvPr id="314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C460C9BB-7935-46DA-B2BA-987EF49CD5A8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3931032" y="2933700"/>
            <a:ext cx="1097185" cy="1097185"/>
          </a:xfrm>
          <a:prstGeom prst="rect">
            <a:avLst/>
          </a:prstGeom>
        </p:spPr>
      </p:pic>
      <p:pic>
        <p:nvPicPr>
          <p:cNvPr id="320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D45713EC-9FD4-46C6-9D6C-078C3A50D00B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7525270" y="2933700"/>
            <a:ext cx="1097185" cy="1097185"/>
          </a:xfrm>
          <a:prstGeom prst="rect">
            <a:avLst/>
          </a:prstGeom>
        </p:spPr>
      </p:pic>
      <p:pic>
        <p:nvPicPr>
          <p:cNvPr id="326" name="icon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F3D48918-536B-4A30-A971-F8A63C319A69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1225926" y="2933700"/>
            <a:ext cx="1097185" cy="1097185"/>
          </a:xfrm>
          <a:prstGeom prst="rect">
            <a:avLst/>
          </a:prstGeom>
        </p:spPr>
      </p:pic>
      <p:pic>
        <p:nvPicPr>
          <p:cNvPr id="332" name="iconNod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E6176DF5-C7B5-4D5A-8C1E-C8806E12BE94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4994918" y="2994795"/>
            <a:ext cx="1097185" cy="109718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3E48C-16FF-C5DB-CF64-005E6E217F33}"/>
              </a:ext>
            </a:extLst>
          </p:cNvPr>
          <p:cNvCxnSpPr>
            <a:cxnSpLocks/>
          </p:cNvCxnSpPr>
          <p:nvPr/>
        </p:nvCxnSpPr>
        <p:spPr>
          <a:xfrm>
            <a:off x="3506286" y="2961770"/>
            <a:ext cx="0" cy="4679068"/>
          </a:xfrm>
          <a:prstGeom prst="line">
            <a:avLst/>
          </a:prstGeom>
          <a:ln w="57150">
            <a:solidFill>
              <a:srgbClr val="477AF3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B30BDC-657F-2703-0C6D-5F4FCF9E6C1E}"/>
              </a:ext>
            </a:extLst>
          </p:cNvPr>
          <p:cNvCxnSpPr>
            <a:cxnSpLocks/>
          </p:cNvCxnSpPr>
          <p:nvPr/>
        </p:nvCxnSpPr>
        <p:spPr>
          <a:xfrm>
            <a:off x="7165770" y="2961770"/>
            <a:ext cx="0" cy="4679068"/>
          </a:xfrm>
          <a:prstGeom prst="line">
            <a:avLst/>
          </a:prstGeom>
          <a:ln w="57150">
            <a:solidFill>
              <a:srgbClr val="477AF3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0EF0FF-8B64-3BF6-FA7D-6A0B3CC5A6C1}"/>
              </a:ext>
            </a:extLst>
          </p:cNvPr>
          <p:cNvCxnSpPr>
            <a:cxnSpLocks/>
          </p:cNvCxnSpPr>
          <p:nvPr/>
        </p:nvCxnSpPr>
        <p:spPr>
          <a:xfrm>
            <a:off x="14524605" y="2961770"/>
            <a:ext cx="0" cy="4679068"/>
          </a:xfrm>
          <a:prstGeom prst="line">
            <a:avLst/>
          </a:prstGeom>
          <a:ln w="57150">
            <a:solidFill>
              <a:srgbClr val="477AF3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E0C7C-7A63-B819-FC87-AA6BEFB815FC}"/>
              </a:ext>
            </a:extLst>
          </p:cNvPr>
          <p:cNvCxnSpPr>
            <a:cxnSpLocks/>
          </p:cNvCxnSpPr>
          <p:nvPr/>
        </p:nvCxnSpPr>
        <p:spPr>
          <a:xfrm>
            <a:off x="10762829" y="2961770"/>
            <a:ext cx="0" cy="4679068"/>
          </a:xfrm>
          <a:prstGeom prst="line">
            <a:avLst/>
          </a:prstGeom>
          <a:ln w="57150">
            <a:solidFill>
              <a:srgbClr val="477AF3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66E786E-DF2D-ADB9-C448-D0A36C198063}"/>
              </a:ext>
            </a:extLst>
          </p:cNvPr>
          <p:cNvGrpSpPr/>
          <p:nvPr/>
        </p:nvGrpSpPr>
        <p:grpSpPr>
          <a:xfrm>
            <a:off x="0" y="9830765"/>
            <a:ext cx="18288000" cy="475285"/>
            <a:chOff x="0" y="9830765"/>
            <a:chExt cx="18288000" cy="47528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CF4D218-69FA-6C4C-759D-10F140FE245A}"/>
                </a:ext>
              </a:extLst>
            </p:cNvPr>
            <p:cNvSpPr/>
            <p:nvPr/>
          </p:nvSpPr>
          <p:spPr>
            <a:xfrm>
              <a:off x="0" y="9830765"/>
              <a:ext cx="18288000" cy="475285"/>
            </a:xfrm>
            <a:prstGeom prst="rect">
              <a:avLst/>
            </a:prstGeom>
            <a:solidFill>
              <a:srgbClr val="D1E8F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5FA2089-E384-0298-9106-C17640D5E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28836" y="9885186"/>
              <a:ext cx="1936908" cy="3664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EAB724-4EA0-B910-A41C-900C5C327C8D}"/>
              </a:ext>
            </a:extLst>
          </p:cNvPr>
          <p:cNvSpPr txBox="1"/>
          <p:nvPr/>
        </p:nvSpPr>
        <p:spPr>
          <a:xfrm>
            <a:off x="462853" y="331165"/>
            <a:ext cx="945643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0520AA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Modern Challenges in Pharma &amp; Biotech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041EDB-5019-8E89-EB57-D10EE16E146C}"/>
              </a:ext>
            </a:extLst>
          </p:cNvPr>
          <p:cNvSpPr txBox="1"/>
          <p:nvPr/>
        </p:nvSpPr>
        <p:spPr>
          <a:xfrm>
            <a:off x="408028" y="4473573"/>
            <a:ext cx="3043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22232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Siloed QA, QC, and manufacturing workflows delay batch release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828EBB-364A-9003-3468-BD151A5E0A0F}"/>
              </a:ext>
            </a:extLst>
          </p:cNvPr>
          <p:cNvSpPr txBox="1"/>
          <p:nvPr/>
        </p:nvSpPr>
        <p:spPr>
          <a:xfrm>
            <a:off x="3856572" y="4473573"/>
            <a:ext cx="3043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22232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QA/QC teams face rising workloads despite </a:t>
            </a:r>
            <a:r>
              <a:rPr lang="en-US" sz="2100" dirty="0" err="1">
                <a:solidFill>
                  <a:srgbClr val="22232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eQMS</a:t>
            </a:r>
            <a:r>
              <a:rPr lang="en-US" sz="2100" dirty="0">
                <a:solidFill>
                  <a:srgbClr val="22232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, DMS and LIMS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3F02DE-E198-9115-09C4-167095DFC7BE}"/>
              </a:ext>
            </a:extLst>
          </p:cNvPr>
          <p:cNvSpPr txBox="1"/>
          <p:nvPr/>
        </p:nvSpPr>
        <p:spPr>
          <a:xfrm>
            <a:off x="7451838" y="4462046"/>
            <a:ext cx="3043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22232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Legacy, inflexible platforms make process updates slow and expensive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235F16-0325-2F77-B7DD-149DE5FC8663}"/>
              </a:ext>
            </a:extLst>
          </p:cNvPr>
          <p:cNvSpPr txBox="1"/>
          <p:nvPr/>
        </p:nvSpPr>
        <p:spPr>
          <a:xfrm>
            <a:off x="11138841" y="4461646"/>
            <a:ext cx="3204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22232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Growing expectations for traceability, audit readiness, and data intelligence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73802-A096-0CB6-5E68-D489F35DD43E}"/>
              </a:ext>
            </a:extLst>
          </p:cNvPr>
          <p:cNvSpPr txBox="1"/>
          <p:nvPr/>
        </p:nvSpPr>
        <p:spPr>
          <a:xfrm>
            <a:off x="14912272" y="4454675"/>
            <a:ext cx="3442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22232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Increasing product complexity—biologics, personalized therapies, and global operations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8F20D8-B998-77B3-B451-C012808E11D2}"/>
              </a:ext>
            </a:extLst>
          </p:cNvPr>
          <p:cNvSpPr txBox="1"/>
          <p:nvPr/>
        </p:nvSpPr>
        <p:spPr>
          <a:xfrm>
            <a:off x="408028" y="6426835"/>
            <a:ext cx="3043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322"/>
                </a:solidFill>
                <a:latin typeface="Poppins regular" panose="00000500000000000000" pitchFamily="2" charset="0"/>
                <a:cs typeface="Poppins regular" panose="00000500000000000000" pitchFamily="2" charset="0"/>
              </a:rPr>
              <a:t>Separated systems increase release time and regulatory exposure.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338105-88FD-6D03-C288-9CFF29915C60}"/>
              </a:ext>
            </a:extLst>
          </p:cNvPr>
          <p:cNvSpPr txBox="1"/>
          <p:nvPr/>
        </p:nvSpPr>
        <p:spPr>
          <a:xfrm>
            <a:off x="3900878" y="6426835"/>
            <a:ext cx="3043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322"/>
                </a:solidFill>
                <a:latin typeface="Poppins regular" panose="00000500000000000000" pitchFamily="2" charset="0"/>
                <a:cs typeface="Poppins regular" panose="00000500000000000000" pitchFamily="2" charset="0"/>
              </a:rPr>
              <a:t>Volume and complexity outpace current team capacity.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9F5118-CC6A-96BA-9953-0D9D7762AA43}"/>
              </a:ext>
            </a:extLst>
          </p:cNvPr>
          <p:cNvSpPr txBox="1"/>
          <p:nvPr/>
        </p:nvSpPr>
        <p:spPr>
          <a:xfrm>
            <a:off x="7431776" y="6426835"/>
            <a:ext cx="3043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322"/>
                </a:solidFill>
                <a:latin typeface="Poppins regular" panose="00000500000000000000" pitchFamily="2" charset="0"/>
                <a:cs typeface="Poppins regular" panose="00000500000000000000" pitchFamily="2" charset="0"/>
              </a:rPr>
              <a:t>Slow change cycles risk non-compliance and higher expenses.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7BF3FF-0B74-CBEA-5337-4680F6BCA89E}"/>
              </a:ext>
            </a:extLst>
          </p:cNvPr>
          <p:cNvSpPr txBox="1"/>
          <p:nvPr/>
        </p:nvSpPr>
        <p:spPr>
          <a:xfrm>
            <a:off x="11141044" y="6426835"/>
            <a:ext cx="3310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322"/>
                </a:solidFill>
                <a:latin typeface="Poppins regular" panose="00000500000000000000" pitchFamily="2" charset="0"/>
                <a:cs typeface="Poppins regular" panose="00000500000000000000" pitchFamily="2" charset="0"/>
              </a:rPr>
              <a:t>Demand for AI-enabled quality systems to improve oversight and insights.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2D0E13-9A64-5E33-1440-E82A5273178C}"/>
              </a:ext>
            </a:extLst>
          </p:cNvPr>
          <p:cNvSpPr txBox="1"/>
          <p:nvPr/>
        </p:nvSpPr>
        <p:spPr>
          <a:xfrm>
            <a:off x="14912272" y="6426835"/>
            <a:ext cx="3310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322"/>
                </a:solidFill>
                <a:latin typeface="Poppins regular" panose="00000500000000000000" pitchFamily="2" charset="0"/>
                <a:cs typeface="Poppins regular" panose="00000500000000000000" pitchFamily="2" charset="0"/>
              </a:rPr>
              <a:t>More complex products intensify operational and compliance challenges.</a:t>
            </a:r>
          </a:p>
        </p:txBody>
      </p:sp>
      <p:sp>
        <p:nvSpPr>
          <p:cNvPr id="41" name="Google Shape;163;p3">
            <a:extLst>
              <a:ext uri="{FF2B5EF4-FFF2-40B4-BE49-F238E27FC236}">
                <a16:creationId xmlns:a16="http://schemas.microsoft.com/office/drawing/2014/main" id="{2CF3E7AE-DE7F-F542-1E1E-727598A2B511}"/>
              </a:ext>
            </a:extLst>
          </p:cNvPr>
          <p:cNvSpPr txBox="1"/>
          <p:nvPr/>
        </p:nvSpPr>
        <p:spPr>
          <a:xfrm>
            <a:off x="558802" y="1137230"/>
            <a:ext cx="1679733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6000"/>
              </a:lnSpc>
              <a:buClr>
                <a:srgbClr val="000000"/>
              </a:buClr>
              <a:buSzPts val="1800"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Executive summary of operational and compliance gaps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6AA9AC-472B-D083-B2BF-1594EA305002}"/>
              </a:ext>
            </a:extLst>
          </p:cNvPr>
          <p:cNvCxnSpPr/>
          <p:nvPr/>
        </p:nvCxnSpPr>
        <p:spPr>
          <a:xfrm>
            <a:off x="560624" y="1060246"/>
            <a:ext cx="694483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374073" cy="10287000"/>
          </a:xfrm>
          <a:prstGeom prst="rect">
            <a:avLst/>
          </a:prstGeom>
        </p:spPr>
      </p:pic>
      <p:pic>
        <p:nvPicPr>
          <p:cNvPr id="309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ADB5C156-733B-4C8D-9586-17594DC44CC0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914401" y="3285259"/>
            <a:ext cx="639986" cy="639986"/>
          </a:xfrm>
          <a:prstGeom prst="rect">
            <a:avLst/>
          </a:prstGeom>
        </p:spPr>
      </p:pic>
      <p:sp>
        <p:nvSpPr>
          <p:cNvPr id="311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1" y="4230044"/>
            <a:ext cx="2490788" cy="1648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b="1" spc="-17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APQR (Annual Product Quality Review)</a:t>
            </a:r>
            <a:r>
              <a:rPr lang="en-US" spc="-17" dirty="0">
                <a:solidFill>
                  <a:srgbClr val="0C0C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— AI-assisted product quality analytics</a:t>
            </a:r>
          </a:p>
        </p:txBody>
      </p:sp>
      <p:pic>
        <p:nvPicPr>
          <p:cNvPr id="313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439CF9B9-8CA2-4FAF-9CCA-ACCD3111AC15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3714562" y="3285259"/>
            <a:ext cx="639986" cy="639986"/>
          </a:xfrm>
          <a:prstGeom prst="rect">
            <a:avLst/>
          </a:prstGeom>
        </p:spPr>
      </p:pic>
      <p:sp>
        <p:nvSpPr>
          <p:cNvPr id="315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3714562" y="4230044"/>
            <a:ext cx="2490788" cy="1648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b="1" spc="-17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eLog (Electronic Logbook)</a:t>
            </a:r>
            <a:r>
              <a:rPr lang="en-US" spc="-17" dirty="0">
                <a:solidFill>
                  <a:srgbClr val="0C0C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— centralized, searchable electronic records</a:t>
            </a:r>
          </a:p>
        </p:txBody>
      </p:sp>
      <p:pic>
        <p:nvPicPr>
          <p:cNvPr id="317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414ABAD-8AD7-4870-9734-E1ADEA8EFE63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6514816" y="3285259"/>
            <a:ext cx="639986" cy="639986"/>
          </a:xfrm>
          <a:prstGeom prst="rect">
            <a:avLst/>
          </a:prstGeom>
        </p:spPr>
      </p:pic>
      <p:sp>
        <p:nvSpPr>
          <p:cNvPr id="319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514816" y="4230044"/>
            <a:ext cx="2490788" cy="1648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b="1" spc="-17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QMS</a:t>
            </a:r>
            <a:r>
              <a:rPr lang="en-US" spc="-17" dirty="0">
                <a:solidFill>
                  <a:srgbClr val="0C0C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— AI-recommended Quality Management System with 7 in build modules</a:t>
            </a:r>
          </a:p>
        </p:txBody>
      </p:sp>
      <p:pic>
        <p:nvPicPr>
          <p:cNvPr id="321" name="icon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8B4CAE55-88E1-4BA9-9938-6595C7C55692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9314975" y="3285259"/>
            <a:ext cx="639986" cy="639986"/>
          </a:xfrm>
          <a:prstGeom prst="rect">
            <a:avLst/>
          </a:prstGeom>
        </p:spPr>
      </p:pic>
      <p:sp>
        <p:nvSpPr>
          <p:cNvPr id="323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314975" y="4230044"/>
            <a:ext cx="2490788" cy="1648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b="1" spc="-17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DMS</a:t>
            </a:r>
            <a:r>
              <a:rPr lang="en-US" spc="-17" dirty="0">
                <a:solidFill>
                  <a:srgbClr val="0C0C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— AI-enabled Document Management Software with validation and control</a:t>
            </a:r>
          </a:p>
        </p:txBody>
      </p:sp>
      <p:pic>
        <p:nvPicPr>
          <p:cNvPr id="325" name="iconNod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5C8A65B1-9358-4A41-B265-8EFC7463C25E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2115229" y="3285259"/>
            <a:ext cx="639986" cy="639986"/>
          </a:xfrm>
          <a:prstGeom prst="rect">
            <a:avLst/>
          </a:prstGeom>
        </p:spPr>
      </p:pic>
      <p:sp>
        <p:nvSpPr>
          <p:cNvPr id="327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15229" y="4230044"/>
            <a:ext cx="2490788" cy="13149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b="1" spc="-17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eBMR</a:t>
            </a:r>
            <a:r>
              <a:rPr lang="en-US" spc="-17" dirty="0">
                <a:solidFill>
                  <a:srgbClr val="0C0C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— Electronic Batch Record System bridging ERP to shop floor</a:t>
            </a:r>
          </a:p>
        </p:txBody>
      </p:sp>
      <p:pic>
        <p:nvPicPr>
          <p:cNvPr id="329" name="iconNode5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D70A045C-C829-4431-BB37-406C975637A7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5273950" y="3347605"/>
            <a:ext cx="639986" cy="639986"/>
          </a:xfrm>
          <a:prstGeom prst="rect">
            <a:avLst/>
          </a:prstGeom>
        </p:spPr>
      </p:pic>
      <p:sp>
        <p:nvSpPr>
          <p:cNvPr id="331" name="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5210540" y="4250826"/>
            <a:ext cx="2490788" cy="1648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b="1" spc="-17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LMS</a:t>
            </a:r>
            <a:r>
              <a:rPr lang="en-US" spc="-17" dirty="0">
                <a:solidFill>
                  <a:srgbClr val="0C0C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— AI enabled Learning Management System for training and compliance records</a:t>
            </a:r>
          </a:p>
        </p:txBody>
      </p:sp>
      <p:pic>
        <p:nvPicPr>
          <p:cNvPr id="333" name="iconNode6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8F80F2DA-1837-46A1-A87C-EB176B8DEF5F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914401" y="6205107"/>
            <a:ext cx="639986" cy="639986"/>
          </a:xfrm>
          <a:prstGeom prst="rect">
            <a:avLst/>
          </a:prstGeom>
        </p:spPr>
      </p:pic>
      <p:sp>
        <p:nvSpPr>
          <p:cNvPr id="335" name="Primary Heading-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1" y="7149892"/>
            <a:ext cx="2490788" cy="13149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b="1" spc="-17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CAPS</a:t>
            </a:r>
            <a:r>
              <a:rPr lang="en-US" spc="-17" dirty="0">
                <a:solidFill>
                  <a:srgbClr val="0C0C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— Calibration &amp; Preventive Maintenance scheduling</a:t>
            </a:r>
          </a:p>
        </p:txBody>
      </p:sp>
      <p:pic>
        <p:nvPicPr>
          <p:cNvPr id="337" name="iconNode7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C34DCC5E-7C7A-4CE9-87D0-CADD9D0C19C3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3714562" y="6205107"/>
            <a:ext cx="639986" cy="639986"/>
          </a:xfrm>
          <a:prstGeom prst="rect">
            <a:avLst/>
          </a:prstGeom>
        </p:spPr>
      </p:pic>
      <p:sp>
        <p:nvSpPr>
          <p:cNvPr id="339" name="Primary Heading-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3714562" y="7149892"/>
            <a:ext cx="2490788" cy="97616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b="1" spc="-17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LIMS</a:t>
            </a:r>
            <a:r>
              <a:rPr lang="en-US" spc="-17" dirty="0">
                <a:solidFill>
                  <a:srgbClr val="0C0C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— Laboratory Information Management System</a:t>
            </a:r>
          </a:p>
        </p:txBody>
      </p:sp>
      <p:pic>
        <p:nvPicPr>
          <p:cNvPr id="341" name="iconNode8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  <a:extLst>
              <a:ext uri="{204E360F-B69C-4C79-8D5F-AA0CA84E5456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6514816" y="6205107"/>
            <a:ext cx="639986" cy="639986"/>
          </a:xfrm>
          <a:prstGeom prst="rect">
            <a:avLst/>
          </a:prstGeom>
        </p:spPr>
      </p:pic>
      <p:sp>
        <p:nvSpPr>
          <p:cNvPr id="343" name="Primary Heading-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514816" y="7149892"/>
            <a:ext cx="2490788" cy="130958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b="1" spc="-17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RIMS</a:t>
            </a:r>
            <a:r>
              <a:rPr lang="en-US" spc="-17" dirty="0">
                <a:solidFill>
                  <a:srgbClr val="0C0C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— Regulatory Information Management System for submissions</a:t>
            </a:r>
          </a:p>
        </p:txBody>
      </p:sp>
      <p:pic>
        <p:nvPicPr>
          <p:cNvPr id="345" name="iconNode9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/>
            <a:extLst>
              <a:ext uri="{A188A21B-4AEA-47C6-BFC7-490E3DD06D0F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9314975" y="6205107"/>
            <a:ext cx="639986" cy="639986"/>
          </a:xfrm>
          <a:prstGeom prst="rect">
            <a:avLst/>
          </a:prstGeom>
        </p:spPr>
      </p:pic>
      <p:sp>
        <p:nvSpPr>
          <p:cNvPr id="347" name="Primary Heading-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314975" y="7149892"/>
            <a:ext cx="2490788" cy="97616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b="1" spc="-17" dirty="0">
                <a:solidFill>
                  <a:srgbClr val="0C0C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Cleaning Validation  </a:t>
            </a:r>
            <a:r>
              <a:rPr lang="en-US" spc="-17" dirty="0">
                <a:solidFill>
                  <a:srgbClr val="0C0C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find and handle worst case scenarios</a:t>
            </a:r>
          </a:p>
        </p:txBody>
      </p:sp>
      <p:pic>
        <p:nvPicPr>
          <p:cNvPr id="349" name="iconNode1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/>
            <a:extLst>
              <a:ext uri="{F6737F01-18BE-473F-B0E2-3F6F2836E920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2237040" y="6147085"/>
            <a:ext cx="639986" cy="639986"/>
          </a:xfrm>
          <a:prstGeom prst="rect">
            <a:avLst/>
          </a:prstGeom>
        </p:spPr>
      </p:pic>
      <p:sp>
        <p:nvSpPr>
          <p:cNvPr id="357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97731" y="362894"/>
            <a:ext cx="16492538" cy="63421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70"/>
              </a:lnSpc>
            </a:pPr>
            <a:r>
              <a:rPr lang="en-US" sz="4001" b="1" spc="-189" dirty="0">
                <a:solidFill>
                  <a:srgbClr val="0520A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aPaaS for Lifesciences--  </a:t>
            </a:r>
            <a:r>
              <a:rPr lang="en-US" sz="3900" b="1" spc="-137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 Vendor, One Platform</a:t>
            </a:r>
          </a:p>
        </p:txBody>
      </p:sp>
      <p:sp>
        <p:nvSpPr>
          <p:cNvPr id="359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1" y="1159901"/>
            <a:ext cx="16492538" cy="34111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Integrated, pre-validated digital ecosystem for pharma/biotech quality, compliance, manufacturing, and regulatory workflows.</a:t>
            </a:r>
            <a:endParaRPr lang="en-US" sz="2000" spc="-18" dirty="0">
              <a:solidFill>
                <a:srgbClr val="404040">
                  <a:alpha val="10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ounded Rectangle 89">
            <a:extLst>
              <a:ext uri="{FF2B5EF4-FFF2-40B4-BE49-F238E27FC236}">
                <a16:creationId xmlns:a16="http://schemas.microsoft.com/office/drawing/2014/main" id="{F5F05C57-7331-051E-2D46-94163D1244CD}"/>
              </a:ext>
            </a:extLst>
          </p:cNvPr>
          <p:cNvSpPr/>
          <p:nvPr/>
        </p:nvSpPr>
        <p:spPr>
          <a:xfrm>
            <a:off x="12115134" y="7149892"/>
            <a:ext cx="2954547" cy="8722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pc="-17" dirty="0">
                <a:solidFill>
                  <a:srgbClr val="0C0C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UAM-</a:t>
            </a:r>
          </a:p>
          <a:p>
            <a:r>
              <a:rPr lang="en-IN" spc="-17" dirty="0">
                <a:solidFill>
                  <a:srgbClr val="0C0C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User Access Management Software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241782-AA05-2240-BD68-BAFE052BFBCE}"/>
              </a:ext>
            </a:extLst>
          </p:cNvPr>
          <p:cNvGrpSpPr/>
          <p:nvPr/>
        </p:nvGrpSpPr>
        <p:grpSpPr>
          <a:xfrm>
            <a:off x="0" y="9830765"/>
            <a:ext cx="18288000" cy="475285"/>
            <a:chOff x="0" y="9830765"/>
            <a:chExt cx="18288000" cy="4752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C73657-CD44-EA59-7205-38E3CDB25670}"/>
                </a:ext>
              </a:extLst>
            </p:cNvPr>
            <p:cNvSpPr/>
            <p:nvPr/>
          </p:nvSpPr>
          <p:spPr>
            <a:xfrm>
              <a:off x="0" y="9830765"/>
              <a:ext cx="18288000" cy="475285"/>
            </a:xfrm>
            <a:prstGeom prst="rect">
              <a:avLst/>
            </a:prstGeom>
            <a:solidFill>
              <a:srgbClr val="D1E8F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F21F2BE-68F8-411D-4A0B-BC6BD8EB1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828836" y="9885186"/>
              <a:ext cx="1936908" cy="366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53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509A5-B608-E5C4-4862-2D40B4620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E93B40-43B7-7CD4-B8A7-5FECAE4ECD57}"/>
              </a:ext>
            </a:extLst>
          </p:cNvPr>
          <p:cNvSpPr/>
          <p:nvPr/>
        </p:nvSpPr>
        <p:spPr>
          <a:xfrm>
            <a:off x="1551204" y="3646177"/>
            <a:ext cx="2044953" cy="942545"/>
          </a:xfrm>
          <a:prstGeom prst="roundRect">
            <a:avLst>
              <a:gd name="adj" fmla="val 4342"/>
            </a:avLst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eQMS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7EBAD5-C11D-545D-F03B-DD3FDDAAFFC2}"/>
              </a:ext>
            </a:extLst>
          </p:cNvPr>
          <p:cNvSpPr/>
          <p:nvPr/>
        </p:nvSpPr>
        <p:spPr>
          <a:xfrm>
            <a:off x="5334549" y="2523072"/>
            <a:ext cx="1780416" cy="882809"/>
          </a:xfrm>
          <a:prstGeom prst="roundRect">
            <a:avLst>
              <a:gd name="adj" fmla="val 8181"/>
            </a:avLst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DMS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53EE25-626D-C713-0D6C-0B22817491EB}"/>
              </a:ext>
            </a:extLst>
          </p:cNvPr>
          <p:cNvSpPr/>
          <p:nvPr/>
        </p:nvSpPr>
        <p:spPr>
          <a:xfrm>
            <a:off x="5334549" y="5142682"/>
            <a:ext cx="1780416" cy="882809"/>
          </a:xfrm>
          <a:prstGeom prst="roundRect">
            <a:avLst>
              <a:gd name="adj" fmla="val 9255"/>
            </a:avLst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LMS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255E9F2-0136-351A-FA3C-1E384B260AD4}"/>
              </a:ext>
            </a:extLst>
          </p:cNvPr>
          <p:cNvSpPr/>
          <p:nvPr/>
        </p:nvSpPr>
        <p:spPr>
          <a:xfrm>
            <a:off x="11494723" y="5142682"/>
            <a:ext cx="2034759" cy="882809"/>
          </a:xfrm>
          <a:prstGeom prst="roundRect">
            <a:avLst>
              <a:gd name="adj" fmla="val 7482"/>
            </a:avLst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 Lake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A3BF08-3899-CED3-10C1-CFBCCF220DF3}"/>
              </a:ext>
            </a:extLst>
          </p:cNvPr>
          <p:cNvCxnSpPr>
            <a:cxnSpLocks/>
          </p:cNvCxnSpPr>
          <p:nvPr/>
        </p:nvCxnSpPr>
        <p:spPr>
          <a:xfrm>
            <a:off x="7169150" y="3004287"/>
            <a:ext cx="1346437" cy="0"/>
          </a:xfrm>
          <a:prstGeom prst="straightConnector1">
            <a:avLst/>
          </a:prstGeom>
          <a:ln w="12700" cap="rnd">
            <a:prstDash val="dash"/>
            <a:beve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E043F65-4BAB-093B-A9D1-59E1E08C38E3}"/>
              </a:ext>
            </a:extLst>
          </p:cNvPr>
          <p:cNvGrpSpPr/>
          <p:nvPr/>
        </p:nvGrpSpPr>
        <p:grpSpPr>
          <a:xfrm>
            <a:off x="5917333" y="3338124"/>
            <a:ext cx="239598" cy="1804561"/>
            <a:chOff x="3476926" y="2548498"/>
            <a:chExt cx="166780" cy="125214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D56DA29-C98C-5D48-4A24-2DA2B7CF034F}"/>
                </a:ext>
              </a:extLst>
            </p:cNvPr>
            <p:cNvCxnSpPr>
              <a:cxnSpLocks/>
            </p:cNvCxnSpPr>
            <p:nvPr/>
          </p:nvCxnSpPr>
          <p:spPr>
            <a:xfrm>
              <a:off x="3476926" y="2595056"/>
              <a:ext cx="22000" cy="1205591"/>
            </a:xfrm>
            <a:prstGeom prst="straightConnector1">
              <a:avLst/>
            </a:prstGeom>
            <a:ln w="12700" cap="rnd">
              <a:prstDash val="dash"/>
              <a:bevel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A0A667-7AE7-A289-F0C8-4601376485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19617" y="2548498"/>
              <a:ext cx="24089" cy="1209115"/>
            </a:xfrm>
            <a:prstGeom prst="straightConnector1">
              <a:avLst/>
            </a:prstGeom>
            <a:ln w="12700" cap="rnd">
              <a:prstDash val="dash"/>
              <a:bevel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6A6190D-11EC-D241-C68E-37C850B848A9}"/>
              </a:ext>
            </a:extLst>
          </p:cNvPr>
          <p:cNvCxnSpPr>
            <a:cxnSpLocks/>
          </p:cNvCxnSpPr>
          <p:nvPr/>
        </p:nvCxnSpPr>
        <p:spPr>
          <a:xfrm flipH="1">
            <a:off x="12306670" y="6317886"/>
            <a:ext cx="10323" cy="928595"/>
          </a:xfrm>
          <a:prstGeom prst="straightConnector1">
            <a:avLst/>
          </a:prstGeom>
          <a:ln w="12700" cap="rnd">
            <a:prstDash val="dash"/>
            <a:beve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C8DCA74-B31D-B404-4078-2EC5D270758B}"/>
              </a:ext>
            </a:extLst>
          </p:cNvPr>
          <p:cNvCxnSpPr>
            <a:cxnSpLocks/>
          </p:cNvCxnSpPr>
          <p:nvPr/>
        </p:nvCxnSpPr>
        <p:spPr>
          <a:xfrm>
            <a:off x="9953767" y="5681473"/>
            <a:ext cx="1540958" cy="0"/>
          </a:xfrm>
          <a:prstGeom prst="straightConnector1">
            <a:avLst/>
          </a:prstGeom>
          <a:ln w="12700" cap="rnd">
            <a:prstDash val="dash"/>
            <a:beve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4477E5-4066-566B-32E8-DCCBAB99AE3C}"/>
              </a:ext>
            </a:extLst>
          </p:cNvPr>
          <p:cNvCxnSpPr>
            <a:cxnSpLocks/>
          </p:cNvCxnSpPr>
          <p:nvPr/>
        </p:nvCxnSpPr>
        <p:spPr>
          <a:xfrm>
            <a:off x="7169150" y="5657481"/>
            <a:ext cx="1350780" cy="0"/>
          </a:xfrm>
          <a:prstGeom prst="straightConnector1">
            <a:avLst/>
          </a:prstGeom>
          <a:ln w="12700" cap="rnd">
            <a:prstDash val="dash"/>
            <a:beve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00533FE-1560-A7AC-6175-516E2255976D}"/>
              </a:ext>
            </a:extLst>
          </p:cNvPr>
          <p:cNvSpPr/>
          <p:nvPr/>
        </p:nvSpPr>
        <p:spPr>
          <a:xfrm>
            <a:off x="1306435" y="7081095"/>
            <a:ext cx="2160270" cy="1230452"/>
          </a:xfrm>
          <a:prstGeom prst="roundRect">
            <a:avLst>
              <a:gd name="adj" fmla="val 5520"/>
            </a:avLst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RIMS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1351309-A52A-128B-4A21-901A35170A29}"/>
              </a:ext>
            </a:extLst>
          </p:cNvPr>
          <p:cNvSpPr/>
          <p:nvPr/>
        </p:nvSpPr>
        <p:spPr>
          <a:xfrm>
            <a:off x="8521320" y="2522413"/>
            <a:ext cx="1780416" cy="882809"/>
          </a:xfrm>
          <a:prstGeom prst="roundRect">
            <a:avLst>
              <a:gd name="adj" fmla="val 9255"/>
            </a:avLst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LIMS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7419FEA-2AB1-37C5-2A2C-134CDFFBDB12}"/>
              </a:ext>
            </a:extLst>
          </p:cNvPr>
          <p:cNvSpPr/>
          <p:nvPr/>
        </p:nvSpPr>
        <p:spPr>
          <a:xfrm>
            <a:off x="11470510" y="1763547"/>
            <a:ext cx="1780416" cy="882809"/>
          </a:xfrm>
          <a:prstGeom prst="roundRect">
            <a:avLst>
              <a:gd name="adj" fmla="val 8181"/>
            </a:avLst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QC Planning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28AAD7B-9D04-397B-22C5-EB9AF683135D}"/>
              </a:ext>
            </a:extLst>
          </p:cNvPr>
          <p:cNvSpPr/>
          <p:nvPr/>
        </p:nvSpPr>
        <p:spPr>
          <a:xfrm>
            <a:off x="8543742" y="5142682"/>
            <a:ext cx="1780416" cy="882809"/>
          </a:xfrm>
          <a:prstGeom prst="roundRect">
            <a:avLst>
              <a:gd name="adj" fmla="val 9255"/>
            </a:avLst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eBMR</a:t>
            </a:r>
            <a:endParaRPr lang="en-IN" sz="22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011A887-BD06-834D-0E8D-CF2F47638AC1}"/>
              </a:ext>
            </a:extLst>
          </p:cNvPr>
          <p:cNvSpPr/>
          <p:nvPr/>
        </p:nvSpPr>
        <p:spPr>
          <a:xfrm>
            <a:off x="11586552" y="7244730"/>
            <a:ext cx="1780416" cy="882809"/>
          </a:xfrm>
          <a:prstGeom prst="roundRect">
            <a:avLst>
              <a:gd name="adj" fmla="val 8181"/>
            </a:avLst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APQR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3AD1BBF-ED10-B798-793E-9EC5CF31B3CE}"/>
              </a:ext>
            </a:extLst>
          </p:cNvPr>
          <p:cNvCxnSpPr>
            <a:cxnSpLocks/>
          </p:cNvCxnSpPr>
          <p:nvPr/>
        </p:nvCxnSpPr>
        <p:spPr>
          <a:xfrm>
            <a:off x="2364640" y="4813932"/>
            <a:ext cx="90" cy="2239353"/>
          </a:xfrm>
          <a:prstGeom prst="straightConnector1">
            <a:avLst/>
          </a:prstGeom>
          <a:ln w="12700" cap="rnd">
            <a:prstDash val="dash"/>
            <a:beve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CB4A156-15EE-3218-78D2-75E3B21072FD}"/>
              </a:ext>
            </a:extLst>
          </p:cNvPr>
          <p:cNvSpPr/>
          <p:nvPr/>
        </p:nvSpPr>
        <p:spPr>
          <a:xfrm>
            <a:off x="15530397" y="7238193"/>
            <a:ext cx="1780416" cy="882809"/>
          </a:xfrm>
          <a:prstGeom prst="roundRect">
            <a:avLst>
              <a:gd name="adj" fmla="val 8181"/>
            </a:avLst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latin typeface="Poppins" panose="00000500000000000000" pitchFamily="2" charset="0"/>
                <a:cs typeface="Poppins" panose="00000500000000000000" pitchFamily="2" charset="0"/>
              </a:rPr>
              <a:t>Cleaning Validation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764AF3F-CC4D-BAFD-E481-AC0C83B1DD3E}"/>
              </a:ext>
            </a:extLst>
          </p:cNvPr>
          <p:cNvSpPr/>
          <p:nvPr/>
        </p:nvSpPr>
        <p:spPr>
          <a:xfrm>
            <a:off x="15525285" y="5124649"/>
            <a:ext cx="1780416" cy="882809"/>
          </a:xfrm>
          <a:prstGeom prst="roundRect">
            <a:avLst>
              <a:gd name="adj" fmla="val 8181"/>
            </a:avLst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Quality Metrics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02E7129-331A-CE33-64C0-A0595BCB37D7}"/>
              </a:ext>
            </a:extLst>
          </p:cNvPr>
          <p:cNvSpPr/>
          <p:nvPr/>
        </p:nvSpPr>
        <p:spPr>
          <a:xfrm>
            <a:off x="1763268" y="5589910"/>
            <a:ext cx="1317764" cy="71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700">
              <a:solidFill>
                <a:schemeClr val="bg1"/>
              </a:solidFill>
            </a:endParaRPr>
          </a:p>
        </p:txBody>
      </p:sp>
      <p:sp>
        <p:nvSpPr>
          <p:cNvPr id="79" name="Description of a primary heading-0">
            <a:extLst>
              <a:ext uri="{FF2B5EF4-FFF2-40B4-BE49-F238E27FC236}">
                <a16:creationId xmlns:a16="http://schemas.microsoft.com/office/drawing/2014/main" id="{4EB09550-BD57-C6E0-85A5-F2F8776F8D7B}"/>
              </a:ext>
            </a:extLst>
          </p:cNvPr>
          <p:cNvSpPr txBox="1"/>
          <p:nvPr/>
        </p:nvSpPr>
        <p:spPr>
          <a:xfrm>
            <a:off x="1747164" y="5679822"/>
            <a:ext cx="1292145" cy="46166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 defTabSz="457223"/>
            <a:r>
              <a:rPr lang="en-US" sz="1500" spc="-17" dirty="0">
                <a:highlight>
                  <a:srgbClr val="FFFFFF"/>
                </a:highlight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Regulatory </a:t>
            </a:r>
            <a:br>
              <a:rPr lang="en-US" sz="1500" spc="-17" dirty="0">
                <a:highlight>
                  <a:srgbClr val="FFFFFF"/>
                </a:highlight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</a:br>
            <a:r>
              <a:rPr lang="en-US" sz="1500" spc="-17" dirty="0">
                <a:highlight>
                  <a:srgbClr val="FFFFFF"/>
                </a:highlight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Changes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57D49FA-CB68-CCDF-A8A4-DD21C6FBEDEB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596157" y="2967918"/>
            <a:ext cx="1695332" cy="1149532"/>
          </a:xfrm>
          <a:prstGeom prst="straightConnector1">
            <a:avLst/>
          </a:prstGeom>
          <a:ln w="12700" cap="rnd">
            <a:prstDash val="dash"/>
            <a:beve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24D7EA0-2539-B5EF-686F-16BB023A97C9}"/>
              </a:ext>
            </a:extLst>
          </p:cNvPr>
          <p:cNvSpPr/>
          <p:nvPr/>
        </p:nvSpPr>
        <p:spPr>
          <a:xfrm>
            <a:off x="3654999" y="3184986"/>
            <a:ext cx="1343216" cy="664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700"/>
          </a:p>
        </p:txBody>
      </p:sp>
      <p:sp>
        <p:nvSpPr>
          <p:cNvPr id="82" name="Description of a primary heading-0">
            <a:extLst>
              <a:ext uri="{FF2B5EF4-FFF2-40B4-BE49-F238E27FC236}">
                <a16:creationId xmlns:a16="http://schemas.microsoft.com/office/drawing/2014/main" id="{D1DE4A3F-44E1-0C78-CFFA-24FC9242CE35}"/>
              </a:ext>
            </a:extLst>
          </p:cNvPr>
          <p:cNvSpPr txBox="1"/>
          <p:nvPr/>
        </p:nvSpPr>
        <p:spPr>
          <a:xfrm>
            <a:off x="3578637" y="3223164"/>
            <a:ext cx="1505531" cy="46166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 defTabSz="457223"/>
            <a:r>
              <a:rPr lang="en-US" sz="1500" spc="-17" dirty="0">
                <a:highlight>
                  <a:srgbClr val="FFFFFF"/>
                </a:highlight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New /Update </a:t>
            </a:r>
          </a:p>
          <a:p>
            <a:pPr algn="ctr" defTabSz="457223"/>
            <a:r>
              <a:rPr lang="en-US" sz="1500" spc="-17" dirty="0">
                <a:highlight>
                  <a:srgbClr val="FFFFFF"/>
                </a:highlight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Document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9AD86E1-DF50-B41B-1DC1-9AA63BE27133}"/>
              </a:ext>
            </a:extLst>
          </p:cNvPr>
          <p:cNvSpPr/>
          <p:nvPr/>
        </p:nvSpPr>
        <p:spPr>
          <a:xfrm>
            <a:off x="4832902" y="3898212"/>
            <a:ext cx="1084434" cy="73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700"/>
          </a:p>
        </p:txBody>
      </p:sp>
      <p:sp>
        <p:nvSpPr>
          <p:cNvPr id="85" name="Description of a primary heading-0">
            <a:extLst>
              <a:ext uri="{FF2B5EF4-FFF2-40B4-BE49-F238E27FC236}">
                <a16:creationId xmlns:a16="http://schemas.microsoft.com/office/drawing/2014/main" id="{6E6A9164-10DB-61F5-A6D9-CCA6FFD0B06A}"/>
              </a:ext>
            </a:extLst>
          </p:cNvPr>
          <p:cNvSpPr txBox="1"/>
          <p:nvPr/>
        </p:nvSpPr>
        <p:spPr>
          <a:xfrm>
            <a:off x="5023036" y="4089882"/>
            <a:ext cx="876692" cy="46166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 defTabSz="457223"/>
            <a:r>
              <a:rPr lang="en-US" sz="1500" spc="-17" dirty="0">
                <a:highlight>
                  <a:srgbClr val="FFFFFF"/>
                </a:highlight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Training </a:t>
            </a:r>
          </a:p>
          <a:p>
            <a:pPr algn="ctr" defTabSz="457223"/>
            <a:r>
              <a:rPr lang="en-US" sz="1500" spc="-17" dirty="0">
                <a:highlight>
                  <a:srgbClr val="FFFFFF"/>
                </a:highlight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Material</a:t>
            </a:r>
          </a:p>
        </p:txBody>
      </p:sp>
      <p:sp>
        <p:nvSpPr>
          <p:cNvPr id="86" name="Description of a primary heading-0">
            <a:extLst>
              <a:ext uri="{FF2B5EF4-FFF2-40B4-BE49-F238E27FC236}">
                <a16:creationId xmlns:a16="http://schemas.microsoft.com/office/drawing/2014/main" id="{7C705B97-45B4-889B-D833-48CB8354AC80}"/>
              </a:ext>
            </a:extLst>
          </p:cNvPr>
          <p:cNvSpPr txBox="1"/>
          <p:nvPr/>
        </p:nvSpPr>
        <p:spPr>
          <a:xfrm>
            <a:off x="6261814" y="4089882"/>
            <a:ext cx="1937288" cy="46166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defTabSz="457223"/>
            <a:r>
              <a:rPr lang="en-US" sz="1500" spc="-17" dirty="0">
                <a:highlight>
                  <a:srgbClr val="FFFFFF"/>
                </a:highlight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Training </a:t>
            </a:r>
          </a:p>
          <a:p>
            <a:pPr defTabSz="457223"/>
            <a:r>
              <a:rPr lang="en-US" sz="1500" spc="-17" dirty="0">
                <a:highlight>
                  <a:srgbClr val="FFFFFF"/>
                </a:highlight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Effectiveness Record</a:t>
            </a:r>
          </a:p>
        </p:txBody>
      </p:sp>
      <p:sp>
        <p:nvSpPr>
          <p:cNvPr id="87" name="Description of a primary heading-0">
            <a:extLst>
              <a:ext uri="{FF2B5EF4-FFF2-40B4-BE49-F238E27FC236}">
                <a16:creationId xmlns:a16="http://schemas.microsoft.com/office/drawing/2014/main" id="{90CC191D-D6AF-A902-295B-1DD57E2A3149}"/>
              </a:ext>
            </a:extLst>
          </p:cNvPr>
          <p:cNvSpPr txBox="1"/>
          <p:nvPr/>
        </p:nvSpPr>
        <p:spPr>
          <a:xfrm>
            <a:off x="14733346" y="3009962"/>
            <a:ext cx="1773749" cy="30392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 defTabSz="457223">
              <a:lnSpc>
                <a:spcPts val="2640"/>
              </a:lnSpc>
            </a:pPr>
            <a:r>
              <a:rPr lang="en-US" sz="1500" spc="-17" dirty="0">
                <a:highlight>
                  <a:srgbClr val="FFFFFF"/>
                </a:highlight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eLogs Data</a:t>
            </a:r>
          </a:p>
        </p:txBody>
      </p:sp>
      <p:sp>
        <p:nvSpPr>
          <p:cNvPr id="88" name="Description of a primary heading-0">
            <a:extLst>
              <a:ext uri="{FF2B5EF4-FFF2-40B4-BE49-F238E27FC236}">
                <a16:creationId xmlns:a16="http://schemas.microsoft.com/office/drawing/2014/main" id="{329764D0-06FF-AADB-CE56-CD86A74D0F99}"/>
              </a:ext>
            </a:extLst>
          </p:cNvPr>
          <p:cNvSpPr txBox="1"/>
          <p:nvPr/>
        </p:nvSpPr>
        <p:spPr>
          <a:xfrm>
            <a:off x="13841444" y="5795239"/>
            <a:ext cx="1526191" cy="46166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>
            <a:defPPr>
              <a:defRPr lang="en-US"/>
            </a:defPPr>
            <a:lvl1pPr algn="ctr" defTabSz="304815">
              <a:lnSpc>
                <a:spcPts val="1760"/>
              </a:lnSpc>
              <a:defRPr sz="1000" spc="-11"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defRPr>
            </a:lvl1pPr>
          </a:lstStyle>
          <a:p>
            <a:r>
              <a:rPr lang="en-US" sz="1500" dirty="0"/>
              <a:t>Performance </a:t>
            </a:r>
          </a:p>
          <a:p>
            <a:r>
              <a:rPr lang="en-US" sz="1500" dirty="0"/>
              <a:t>indicators</a:t>
            </a:r>
          </a:p>
        </p:txBody>
      </p:sp>
      <p:sp>
        <p:nvSpPr>
          <p:cNvPr id="89" name="Description of a primary heading-0">
            <a:extLst>
              <a:ext uri="{FF2B5EF4-FFF2-40B4-BE49-F238E27FC236}">
                <a16:creationId xmlns:a16="http://schemas.microsoft.com/office/drawing/2014/main" id="{5B3F07E7-C4C4-23A4-05E8-465B5751DFF2}"/>
              </a:ext>
            </a:extLst>
          </p:cNvPr>
          <p:cNvSpPr txBox="1"/>
          <p:nvPr/>
        </p:nvSpPr>
        <p:spPr>
          <a:xfrm>
            <a:off x="11452507" y="6582327"/>
            <a:ext cx="1866759" cy="30392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 defTabSz="457223">
              <a:lnSpc>
                <a:spcPts val="2640"/>
              </a:lnSpc>
            </a:pPr>
            <a:r>
              <a:rPr lang="en-US" sz="1500" spc="-17" dirty="0">
                <a:highlight>
                  <a:srgbClr val="FFFFFF"/>
                </a:highlight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Statistical Analysis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CEEFC3E-F860-753F-9DEF-48F723DDBCAD}"/>
              </a:ext>
            </a:extLst>
          </p:cNvPr>
          <p:cNvCxnSpPr>
            <a:cxnSpLocks/>
          </p:cNvCxnSpPr>
          <p:nvPr/>
        </p:nvCxnSpPr>
        <p:spPr>
          <a:xfrm flipV="1">
            <a:off x="10366361" y="2087765"/>
            <a:ext cx="1146953" cy="658823"/>
          </a:xfrm>
          <a:prstGeom prst="bentConnector3">
            <a:avLst>
              <a:gd name="adj1" fmla="val 50000"/>
            </a:avLst>
          </a:prstGeom>
          <a:ln w="12700" cap="rnd">
            <a:prstDash val="dash"/>
            <a:beve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862A46D-D249-D7A9-F51B-622A191D7B6B}"/>
              </a:ext>
            </a:extLst>
          </p:cNvPr>
          <p:cNvCxnSpPr>
            <a:cxnSpLocks/>
          </p:cNvCxnSpPr>
          <p:nvPr/>
        </p:nvCxnSpPr>
        <p:spPr>
          <a:xfrm>
            <a:off x="3594772" y="4261509"/>
            <a:ext cx="1703474" cy="1501383"/>
          </a:xfrm>
          <a:prstGeom prst="straightConnector1">
            <a:avLst/>
          </a:prstGeom>
          <a:ln w="12700" cap="rnd">
            <a:prstDash val="dash"/>
            <a:beve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Description of a primary heading-0">
            <a:extLst>
              <a:ext uri="{FF2B5EF4-FFF2-40B4-BE49-F238E27FC236}">
                <a16:creationId xmlns:a16="http://schemas.microsoft.com/office/drawing/2014/main" id="{DB0AF3E1-6C21-6199-831E-7042E65F4AAD}"/>
              </a:ext>
            </a:extLst>
          </p:cNvPr>
          <p:cNvSpPr txBox="1"/>
          <p:nvPr/>
        </p:nvSpPr>
        <p:spPr>
          <a:xfrm>
            <a:off x="7083658" y="5305326"/>
            <a:ext cx="1436795" cy="63735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 defTabSz="457223">
              <a:lnSpc>
                <a:spcPts val="2640"/>
              </a:lnSpc>
            </a:pPr>
            <a:r>
              <a:rPr lang="en-US" sz="1500" spc="-17" dirty="0"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GMP Training</a:t>
            </a:r>
            <a:br>
              <a:rPr lang="en-US" sz="1500" spc="-17" dirty="0"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</a:br>
            <a:r>
              <a:rPr lang="en-US" sz="1500" spc="-17" dirty="0"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Records</a:t>
            </a:r>
          </a:p>
        </p:txBody>
      </p:sp>
      <p:sp>
        <p:nvSpPr>
          <p:cNvPr id="94" name="Description of a primary heading-0">
            <a:extLst>
              <a:ext uri="{FF2B5EF4-FFF2-40B4-BE49-F238E27FC236}">
                <a16:creationId xmlns:a16="http://schemas.microsoft.com/office/drawing/2014/main" id="{7FFD3F29-B5CD-497E-AA47-D5CAFA21E723}"/>
              </a:ext>
            </a:extLst>
          </p:cNvPr>
          <p:cNvSpPr txBox="1"/>
          <p:nvPr/>
        </p:nvSpPr>
        <p:spPr>
          <a:xfrm>
            <a:off x="7865489" y="3535726"/>
            <a:ext cx="1285014" cy="46166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>
            <a:defPPr>
              <a:defRPr lang="en-US"/>
            </a:defPPr>
            <a:lvl1pPr algn="ctr" defTabSz="304815">
              <a:lnSpc>
                <a:spcPts val="1760"/>
              </a:lnSpc>
              <a:defRPr sz="1000" spc="-11"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defRPr>
            </a:lvl1pPr>
          </a:lstStyle>
          <a:p>
            <a:r>
              <a:rPr lang="en-US" sz="1500" dirty="0"/>
              <a:t>Batch Master </a:t>
            </a:r>
          </a:p>
          <a:p>
            <a:r>
              <a:rPr lang="en-US" sz="1500" dirty="0"/>
              <a:t>Records</a:t>
            </a:r>
          </a:p>
        </p:txBody>
      </p:sp>
      <p:sp>
        <p:nvSpPr>
          <p:cNvPr id="95" name="Description of a primary heading-0">
            <a:extLst>
              <a:ext uri="{FF2B5EF4-FFF2-40B4-BE49-F238E27FC236}">
                <a16:creationId xmlns:a16="http://schemas.microsoft.com/office/drawing/2014/main" id="{22B51AA8-4345-7FDD-E093-D92A65E9A181}"/>
              </a:ext>
            </a:extLst>
          </p:cNvPr>
          <p:cNvSpPr txBox="1"/>
          <p:nvPr/>
        </p:nvSpPr>
        <p:spPr>
          <a:xfrm>
            <a:off x="8288670" y="7024710"/>
            <a:ext cx="2119580" cy="69249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 defTabSz="457223"/>
            <a:r>
              <a:rPr lang="en-US" sz="1500" spc="-17" dirty="0"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QMS + Training</a:t>
            </a:r>
            <a:br>
              <a:rPr lang="en-US" sz="1500" spc="-17" dirty="0"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</a:br>
            <a:endParaRPr lang="en-US" sz="1500" spc="-17" dirty="0">
              <a:latin typeface="Poppins regular" panose="00000500000000000000" pitchFamily="2" charset="0"/>
              <a:ea typeface="Inter regular" panose="02000503000000020004" pitchFamily="2" charset="0"/>
              <a:cs typeface="Poppins regular" panose="00000500000000000000" pitchFamily="2" charset="0"/>
            </a:endParaRPr>
          </a:p>
          <a:p>
            <a:pPr algn="ctr" defTabSz="457223"/>
            <a:r>
              <a:rPr lang="en-US" sz="1500" spc="-17" dirty="0"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Data</a:t>
            </a:r>
          </a:p>
        </p:txBody>
      </p:sp>
      <p:sp>
        <p:nvSpPr>
          <p:cNvPr id="98" name="Description of a primary heading-0">
            <a:extLst>
              <a:ext uri="{FF2B5EF4-FFF2-40B4-BE49-F238E27FC236}">
                <a16:creationId xmlns:a16="http://schemas.microsoft.com/office/drawing/2014/main" id="{C99704D3-842E-A111-E022-F569C4ED9B98}"/>
              </a:ext>
            </a:extLst>
          </p:cNvPr>
          <p:cNvSpPr txBox="1"/>
          <p:nvPr/>
        </p:nvSpPr>
        <p:spPr>
          <a:xfrm>
            <a:off x="8543742" y="6430556"/>
            <a:ext cx="1436795" cy="30392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 defTabSz="457223">
              <a:lnSpc>
                <a:spcPts val="2640"/>
              </a:lnSpc>
            </a:pPr>
            <a:r>
              <a:rPr lang="en-US" sz="1500" spc="-17" dirty="0">
                <a:highlight>
                  <a:srgbClr val="FFFFFF"/>
                </a:highlight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Deviations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F7E729A8-624E-0F81-A0FD-66F634866E9B}"/>
              </a:ext>
            </a:extLst>
          </p:cNvPr>
          <p:cNvSpPr/>
          <p:nvPr/>
        </p:nvSpPr>
        <p:spPr>
          <a:xfrm>
            <a:off x="11575353" y="9062789"/>
            <a:ext cx="2073312" cy="635430"/>
          </a:xfrm>
          <a:prstGeom prst="roundRect">
            <a:avLst>
              <a:gd name="adj" fmla="val 92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UMS</a:t>
            </a:r>
          </a:p>
        </p:txBody>
      </p:sp>
      <p:sp>
        <p:nvSpPr>
          <p:cNvPr id="101" name="Description of a primary heading-0">
            <a:extLst>
              <a:ext uri="{FF2B5EF4-FFF2-40B4-BE49-F238E27FC236}">
                <a16:creationId xmlns:a16="http://schemas.microsoft.com/office/drawing/2014/main" id="{27D7741B-24C0-95E2-AEE4-9FC5B1D0DC41}"/>
              </a:ext>
            </a:extLst>
          </p:cNvPr>
          <p:cNvSpPr txBox="1"/>
          <p:nvPr/>
        </p:nvSpPr>
        <p:spPr>
          <a:xfrm>
            <a:off x="9457281" y="1728086"/>
            <a:ext cx="1866380" cy="46166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>
            <a:defPPr>
              <a:defRPr lang="en-US"/>
            </a:defPPr>
            <a:lvl1pPr algn="ctr" defTabSz="304815">
              <a:lnSpc>
                <a:spcPts val="1760"/>
              </a:lnSpc>
              <a:defRPr sz="1000" spc="-11"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defRPr>
            </a:lvl1pPr>
          </a:lstStyle>
          <a:p>
            <a:r>
              <a:rPr lang="en-US" sz="1500" dirty="0"/>
              <a:t>Samples /Stability</a:t>
            </a:r>
          </a:p>
          <a:p>
            <a:r>
              <a:rPr lang="en-US" sz="1500" dirty="0"/>
              <a:t>Schedules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408FFE8-D421-C0B6-1E87-60D80E5FCBE1}"/>
              </a:ext>
            </a:extLst>
          </p:cNvPr>
          <p:cNvCxnSpPr>
            <a:cxnSpLocks/>
          </p:cNvCxnSpPr>
          <p:nvPr/>
        </p:nvCxnSpPr>
        <p:spPr>
          <a:xfrm flipV="1">
            <a:off x="13529482" y="5667433"/>
            <a:ext cx="1940874" cy="12389"/>
          </a:xfrm>
          <a:prstGeom prst="straightConnector1">
            <a:avLst/>
          </a:prstGeom>
          <a:ln w="12700" cap="rnd">
            <a:prstDash val="dash"/>
            <a:beve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Arc 104">
            <a:extLst>
              <a:ext uri="{FF2B5EF4-FFF2-40B4-BE49-F238E27FC236}">
                <a16:creationId xmlns:a16="http://schemas.microsoft.com/office/drawing/2014/main" id="{B9C33CBA-8CA7-3431-5037-1C4BB78712AC}"/>
              </a:ext>
            </a:extLst>
          </p:cNvPr>
          <p:cNvSpPr/>
          <p:nvPr/>
        </p:nvSpPr>
        <p:spPr>
          <a:xfrm rot="8157166">
            <a:off x="6306858" y="1465912"/>
            <a:ext cx="5428790" cy="6110676"/>
          </a:xfrm>
          <a:prstGeom prst="arc">
            <a:avLst>
              <a:gd name="adj1" fmla="val 15593861"/>
              <a:gd name="adj2" fmla="val 489556"/>
            </a:avLst>
          </a:prstGeom>
          <a:ln w="12700" cap="rnd">
            <a:solidFill>
              <a:srgbClr val="003F7D"/>
            </a:solidFill>
            <a:prstDash val="dash"/>
            <a:bevel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2700"/>
          </a:p>
        </p:txBody>
      </p: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3925E82C-8AD1-54E2-669B-40A9D335AE67}"/>
              </a:ext>
            </a:extLst>
          </p:cNvPr>
          <p:cNvCxnSpPr>
            <a:cxnSpLocks/>
          </p:cNvCxnSpPr>
          <p:nvPr/>
        </p:nvCxnSpPr>
        <p:spPr>
          <a:xfrm>
            <a:off x="3260979" y="5253640"/>
            <a:ext cx="8358903" cy="3412889"/>
          </a:xfrm>
          <a:prstGeom prst="bentConnector3">
            <a:avLst>
              <a:gd name="adj1" fmla="val 14447"/>
            </a:avLst>
          </a:prstGeom>
          <a:ln w="12700" cap="rnd">
            <a:solidFill>
              <a:srgbClr val="003F7D"/>
            </a:solidFill>
            <a:prstDash val="dash"/>
            <a:bevel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F5F9A52-0147-53B0-A06F-A38D0A6A8B0C}"/>
              </a:ext>
            </a:extLst>
          </p:cNvPr>
          <p:cNvCxnSpPr/>
          <p:nvPr/>
        </p:nvCxnSpPr>
        <p:spPr>
          <a:xfrm flipV="1">
            <a:off x="2354715" y="2205816"/>
            <a:ext cx="0" cy="1406277"/>
          </a:xfrm>
          <a:prstGeom prst="straightConnector1">
            <a:avLst/>
          </a:prstGeom>
          <a:ln w="12700" cap="rnd">
            <a:solidFill>
              <a:srgbClr val="003F7D"/>
            </a:solidFill>
            <a:prstDash val="dash"/>
            <a:bevel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06E608E-2148-BF65-BA80-03188F3A2452}"/>
              </a:ext>
            </a:extLst>
          </p:cNvPr>
          <p:cNvCxnSpPr>
            <a:cxnSpLocks/>
          </p:cNvCxnSpPr>
          <p:nvPr/>
        </p:nvCxnSpPr>
        <p:spPr>
          <a:xfrm>
            <a:off x="2354715" y="2205816"/>
            <a:ext cx="6905808" cy="0"/>
          </a:xfrm>
          <a:prstGeom prst="line">
            <a:avLst/>
          </a:prstGeom>
          <a:ln w="12700" cap="rnd">
            <a:solidFill>
              <a:srgbClr val="003F7D"/>
            </a:solidFill>
            <a:prstDash val="dash"/>
            <a:bevel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9605C4A-D29E-F2AD-A05A-089B84AD27FE}"/>
              </a:ext>
            </a:extLst>
          </p:cNvPr>
          <p:cNvCxnSpPr>
            <a:cxnSpLocks/>
          </p:cNvCxnSpPr>
          <p:nvPr/>
        </p:nvCxnSpPr>
        <p:spPr>
          <a:xfrm>
            <a:off x="9260522" y="2205816"/>
            <a:ext cx="0" cy="317256"/>
          </a:xfrm>
          <a:prstGeom prst="straightConnector1">
            <a:avLst/>
          </a:prstGeom>
          <a:ln w="12700" cap="rnd">
            <a:solidFill>
              <a:srgbClr val="003F7D"/>
            </a:solidFill>
            <a:prstDash val="dash"/>
            <a:bevel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1F84CC-6BD2-A634-F9BB-CC47D1B30825}"/>
              </a:ext>
            </a:extLst>
          </p:cNvPr>
          <p:cNvGrpSpPr/>
          <p:nvPr/>
        </p:nvGrpSpPr>
        <p:grpSpPr>
          <a:xfrm>
            <a:off x="6355845" y="3405222"/>
            <a:ext cx="2904677" cy="1735797"/>
            <a:chOff x="4125546" y="2371747"/>
            <a:chExt cx="1936451" cy="1157198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8771660-C2C9-3545-39F9-F72E1E230525}"/>
                </a:ext>
              </a:extLst>
            </p:cNvPr>
            <p:cNvCxnSpPr>
              <a:cxnSpLocks/>
            </p:cNvCxnSpPr>
            <p:nvPr/>
          </p:nvCxnSpPr>
          <p:spPr>
            <a:xfrm>
              <a:off x="4125546" y="3225155"/>
              <a:ext cx="1922600" cy="13380"/>
            </a:xfrm>
            <a:prstGeom prst="straightConnector1">
              <a:avLst/>
            </a:prstGeom>
            <a:ln w="12700" cap="rnd">
              <a:solidFill>
                <a:srgbClr val="003F7D"/>
              </a:solidFill>
              <a:prstDash val="dash"/>
              <a:bevel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01D15DEF-53CB-4F34-3E9F-4965E90171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4933" y="2371747"/>
              <a:ext cx="7064" cy="854591"/>
            </a:xfrm>
            <a:prstGeom prst="straightConnector1">
              <a:avLst/>
            </a:prstGeom>
            <a:ln w="12700" cap="rnd">
              <a:solidFill>
                <a:srgbClr val="003F7D"/>
              </a:solidFill>
              <a:prstDash val="dash"/>
              <a:bevel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8DABE3E-EEA2-3018-81FA-0EE8D79C9CAF}"/>
                </a:ext>
              </a:extLst>
            </p:cNvPr>
            <p:cNvCxnSpPr>
              <a:cxnSpLocks/>
            </p:cNvCxnSpPr>
            <p:nvPr/>
          </p:nvCxnSpPr>
          <p:spPr>
            <a:xfrm>
              <a:off x="4128440" y="3224980"/>
              <a:ext cx="3586" cy="303965"/>
            </a:xfrm>
            <a:prstGeom prst="straightConnector1">
              <a:avLst/>
            </a:prstGeom>
            <a:ln w="12700" cap="rnd">
              <a:solidFill>
                <a:srgbClr val="003F7D"/>
              </a:solidFill>
              <a:prstDash val="dash"/>
              <a:bevel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2763320-2D02-6061-6023-A7494EA9F12D}"/>
              </a:ext>
            </a:extLst>
          </p:cNvPr>
          <p:cNvGrpSpPr/>
          <p:nvPr/>
        </p:nvGrpSpPr>
        <p:grpSpPr>
          <a:xfrm>
            <a:off x="9411528" y="2767278"/>
            <a:ext cx="5764437" cy="2377310"/>
            <a:chOff x="6162668" y="1946451"/>
            <a:chExt cx="3842958" cy="1584873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5002602-166E-0D9E-5BF5-B81F7A505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8444" y="1946451"/>
              <a:ext cx="3787182" cy="1487411"/>
            </a:xfrm>
            <a:prstGeom prst="bentConnector3">
              <a:avLst>
                <a:gd name="adj1" fmla="val 50000"/>
              </a:avLst>
            </a:prstGeom>
            <a:ln w="12700" cap="rnd">
              <a:solidFill>
                <a:srgbClr val="003F7D"/>
              </a:solidFill>
              <a:prstDash val="dash"/>
              <a:bevel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A9225FAC-712C-BB3D-3A89-58E312E78CA6}"/>
                </a:ext>
              </a:extLst>
            </p:cNvPr>
            <p:cNvCxnSpPr>
              <a:cxnSpLocks/>
              <a:endCxn id="56" idx="2"/>
            </p:cNvCxnSpPr>
            <p:nvPr/>
          </p:nvCxnSpPr>
          <p:spPr>
            <a:xfrm flipH="1" flipV="1">
              <a:off x="6162668" y="2371747"/>
              <a:ext cx="13971" cy="1159577"/>
            </a:xfrm>
            <a:prstGeom prst="straightConnector1">
              <a:avLst/>
            </a:prstGeom>
            <a:ln w="12700" cap="rnd">
              <a:solidFill>
                <a:srgbClr val="003F7D"/>
              </a:solidFill>
              <a:prstDash val="dash"/>
              <a:bevel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B82D8C8-5719-E577-734D-9C72C082779A}"/>
              </a:ext>
            </a:extLst>
          </p:cNvPr>
          <p:cNvSpPr/>
          <p:nvPr/>
        </p:nvSpPr>
        <p:spPr>
          <a:xfrm>
            <a:off x="10529533" y="4148151"/>
            <a:ext cx="1168004" cy="265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700"/>
          </a:p>
        </p:txBody>
      </p:sp>
      <p:sp>
        <p:nvSpPr>
          <p:cNvPr id="122" name="Description of a primary heading-0">
            <a:extLst>
              <a:ext uri="{FF2B5EF4-FFF2-40B4-BE49-F238E27FC236}">
                <a16:creationId xmlns:a16="http://schemas.microsoft.com/office/drawing/2014/main" id="{CA790344-5085-2DED-8D8E-D175779BD0BC}"/>
              </a:ext>
            </a:extLst>
          </p:cNvPr>
          <p:cNvSpPr txBox="1"/>
          <p:nvPr/>
        </p:nvSpPr>
        <p:spPr>
          <a:xfrm>
            <a:off x="11470747" y="3924295"/>
            <a:ext cx="1436795" cy="30392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 defTabSz="457223">
              <a:lnSpc>
                <a:spcPts val="2640"/>
              </a:lnSpc>
            </a:pPr>
            <a:r>
              <a:rPr lang="en-US" sz="1500" spc="-17" dirty="0">
                <a:highlight>
                  <a:srgbClr val="FFFFFF"/>
                </a:highlight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E Logs Data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E256AB2-E63B-C733-E0D8-A1169EB0D1F9}"/>
              </a:ext>
            </a:extLst>
          </p:cNvPr>
          <p:cNvSpPr/>
          <p:nvPr/>
        </p:nvSpPr>
        <p:spPr>
          <a:xfrm rot="5400000">
            <a:off x="10523562" y="5596044"/>
            <a:ext cx="478631" cy="118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700"/>
          </a:p>
        </p:txBody>
      </p:sp>
      <p:sp>
        <p:nvSpPr>
          <p:cNvPr id="124" name="Description of a primary heading-0">
            <a:extLst>
              <a:ext uri="{FF2B5EF4-FFF2-40B4-BE49-F238E27FC236}">
                <a16:creationId xmlns:a16="http://schemas.microsoft.com/office/drawing/2014/main" id="{3FCC389B-25FA-3665-281B-33F27101FC68}"/>
              </a:ext>
            </a:extLst>
          </p:cNvPr>
          <p:cNvSpPr txBox="1"/>
          <p:nvPr/>
        </p:nvSpPr>
        <p:spPr>
          <a:xfrm>
            <a:off x="10207566" y="5325916"/>
            <a:ext cx="1464542" cy="30392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 defTabSz="457223">
              <a:lnSpc>
                <a:spcPts val="2640"/>
              </a:lnSpc>
            </a:pPr>
            <a:r>
              <a:rPr lang="en-US" sz="1500" spc="-17" dirty="0"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Batch  Data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A0E0C4-6363-9BE3-DBCA-5D6CBBCD7E62}"/>
              </a:ext>
            </a:extLst>
          </p:cNvPr>
          <p:cNvSpPr/>
          <p:nvPr/>
        </p:nvSpPr>
        <p:spPr>
          <a:xfrm>
            <a:off x="15197409" y="1892020"/>
            <a:ext cx="1780416" cy="882809"/>
          </a:xfrm>
          <a:prstGeom prst="roundRect">
            <a:avLst>
              <a:gd name="adj" fmla="val 8181"/>
            </a:avLst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eLog</a:t>
            </a:r>
            <a:r>
              <a:rPr lang="en-IN" sz="2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Book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E5EE0F-28A4-F83D-5E64-9AD4FD1C7E6E}"/>
              </a:ext>
            </a:extLst>
          </p:cNvPr>
          <p:cNvCxnSpPr>
            <a:cxnSpLocks/>
          </p:cNvCxnSpPr>
          <p:nvPr/>
        </p:nvCxnSpPr>
        <p:spPr>
          <a:xfrm>
            <a:off x="955964" y="1447955"/>
            <a:ext cx="0" cy="7376630"/>
          </a:xfrm>
          <a:prstGeom prst="line">
            <a:avLst/>
          </a:prstGeom>
          <a:ln w="317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B65246-20E2-4D26-BE5A-69760EFD9567}"/>
              </a:ext>
            </a:extLst>
          </p:cNvPr>
          <p:cNvCxnSpPr>
            <a:cxnSpLocks/>
          </p:cNvCxnSpPr>
          <p:nvPr/>
        </p:nvCxnSpPr>
        <p:spPr>
          <a:xfrm>
            <a:off x="17843007" y="1373074"/>
            <a:ext cx="0" cy="7451511"/>
          </a:xfrm>
          <a:prstGeom prst="line">
            <a:avLst/>
          </a:prstGeom>
          <a:ln w="317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93BE2-384B-08F0-EEB0-98FD02FC7052}"/>
              </a:ext>
            </a:extLst>
          </p:cNvPr>
          <p:cNvCxnSpPr/>
          <p:nvPr/>
        </p:nvCxnSpPr>
        <p:spPr>
          <a:xfrm>
            <a:off x="955964" y="1447955"/>
            <a:ext cx="16921679" cy="0"/>
          </a:xfrm>
          <a:prstGeom prst="line">
            <a:avLst/>
          </a:prstGeom>
          <a:ln w="317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3A196F-4F49-3D4F-265B-48E52661741E}"/>
              </a:ext>
            </a:extLst>
          </p:cNvPr>
          <p:cNvCxnSpPr/>
          <p:nvPr/>
        </p:nvCxnSpPr>
        <p:spPr>
          <a:xfrm>
            <a:off x="973110" y="8824585"/>
            <a:ext cx="16921679" cy="0"/>
          </a:xfrm>
          <a:prstGeom prst="line">
            <a:avLst/>
          </a:prstGeom>
          <a:ln w="317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1E1A68D-B3B3-71E3-E496-98352A48A960}"/>
              </a:ext>
            </a:extLst>
          </p:cNvPr>
          <p:cNvSpPr/>
          <p:nvPr/>
        </p:nvSpPr>
        <p:spPr>
          <a:xfrm>
            <a:off x="2692749" y="9124792"/>
            <a:ext cx="2073312" cy="635430"/>
          </a:xfrm>
          <a:prstGeom prst="roundRect">
            <a:avLst>
              <a:gd name="adj" fmla="val 92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SAP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CD77C37-36A0-2E8E-F3D3-C791B822EE45}"/>
              </a:ext>
            </a:extLst>
          </p:cNvPr>
          <p:cNvCxnSpPr>
            <a:cxnSpLocks/>
          </p:cNvCxnSpPr>
          <p:nvPr/>
        </p:nvCxnSpPr>
        <p:spPr>
          <a:xfrm>
            <a:off x="16179306" y="2796094"/>
            <a:ext cx="0" cy="1315053"/>
          </a:xfrm>
          <a:prstGeom prst="line">
            <a:avLst/>
          </a:prstGeom>
          <a:ln w="12700" cap="rnd">
            <a:solidFill>
              <a:srgbClr val="003F7D"/>
            </a:solidFill>
            <a:prstDash val="dash"/>
            <a:bevel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D2D2EB7E-85B2-2E3E-FE54-A0D40EACD8F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485039" y="4089882"/>
            <a:ext cx="2655754" cy="1205594"/>
          </a:xfrm>
          <a:prstGeom prst="bentConnector3">
            <a:avLst/>
          </a:prstGeom>
          <a:ln w="12700" cap="rnd">
            <a:solidFill>
              <a:srgbClr val="003F7D"/>
            </a:solidFill>
            <a:prstDash val="dash"/>
            <a:bevel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itle 3">
            <a:extLst>
              <a:ext uri="{FF2B5EF4-FFF2-40B4-BE49-F238E27FC236}">
                <a16:creationId xmlns:a16="http://schemas.microsoft.com/office/drawing/2014/main" id="{37D798AD-588E-6515-F60A-A04D5DCD7752}"/>
              </a:ext>
            </a:extLst>
          </p:cNvPr>
          <p:cNvSpPr txBox="1"/>
          <p:nvPr/>
        </p:nvSpPr>
        <p:spPr>
          <a:xfrm>
            <a:off x="897731" y="342112"/>
            <a:ext cx="16492538" cy="63421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70"/>
              </a:lnSpc>
            </a:pPr>
            <a:r>
              <a:rPr lang="en-US" sz="4001" b="1" spc="-189" dirty="0">
                <a:solidFill>
                  <a:srgbClr val="0520AA"/>
                </a:solidFill>
                <a:latin typeface="Poppins" panose="00000700000000000000" pitchFamily="2" charset="0"/>
              </a:rPr>
              <a:t>aPaaS for Lifesciences--  </a:t>
            </a:r>
            <a:r>
              <a:rPr lang="en-US" sz="3900" b="1" spc="-137" dirty="0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Solution Integrations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6042BBAB-FEB1-1A7C-03A2-E89900E1A0EA}"/>
              </a:ext>
            </a:extLst>
          </p:cNvPr>
          <p:cNvSpPr/>
          <p:nvPr/>
        </p:nvSpPr>
        <p:spPr>
          <a:xfrm>
            <a:off x="5656267" y="7120093"/>
            <a:ext cx="1780416" cy="882809"/>
          </a:xfrm>
          <a:prstGeom prst="roundRect">
            <a:avLst>
              <a:gd name="adj" fmla="val 8181"/>
            </a:avLst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CAPS</a:t>
            </a:r>
          </a:p>
        </p:txBody>
      </p:sp>
      <p:sp>
        <p:nvSpPr>
          <p:cNvPr id="2" name="Description of a primary heading-0">
            <a:extLst>
              <a:ext uri="{FF2B5EF4-FFF2-40B4-BE49-F238E27FC236}">
                <a16:creationId xmlns:a16="http://schemas.microsoft.com/office/drawing/2014/main" id="{F8937E65-99AA-5130-404E-F8275AFC6B40}"/>
              </a:ext>
            </a:extLst>
          </p:cNvPr>
          <p:cNvSpPr txBox="1"/>
          <p:nvPr/>
        </p:nvSpPr>
        <p:spPr>
          <a:xfrm>
            <a:off x="7290882" y="2442274"/>
            <a:ext cx="1285014" cy="46166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>
            <a:defPPr>
              <a:defRPr lang="en-US"/>
            </a:defPPr>
            <a:lvl1pPr algn="ctr" defTabSz="304815">
              <a:lnSpc>
                <a:spcPts val="1760"/>
              </a:lnSpc>
              <a:defRPr sz="1000" spc="-11"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defRPr>
            </a:lvl1pPr>
          </a:lstStyle>
          <a:p>
            <a:r>
              <a:rPr lang="en-US" sz="1500" dirty="0"/>
              <a:t>STP, Spec sheets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4E1E71E-BF30-80C6-D304-D01C87C230B6}"/>
              </a:ext>
            </a:extLst>
          </p:cNvPr>
          <p:cNvCxnSpPr>
            <a:cxnSpLocks/>
          </p:cNvCxnSpPr>
          <p:nvPr/>
        </p:nvCxnSpPr>
        <p:spPr>
          <a:xfrm flipH="1">
            <a:off x="3224124" y="4606065"/>
            <a:ext cx="17851" cy="679703"/>
          </a:xfrm>
          <a:prstGeom prst="straightConnector1">
            <a:avLst/>
          </a:prstGeom>
          <a:ln w="12700" cap="rnd">
            <a:prstDash val="dash"/>
            <a:bevel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4EC2B7-D4C4-22BB-829F-8716D600464A}"/>
              </a:ext>
            </a:extLst>
          </p:cNvPr>
          <p:cNvCxnSpPr>
            <a:cxnSpLocks/>
            <a:endCxn id="63" idx="2"/>
          </p:cNvCxnSpPr>
          <p:nvPr/>
        </p:nvCxnSpPr>
        <p:spPr>
          <a:xfrm flipV="1">
            <a:off x="4470400" y="6025491"/>
            <a:ext cx="4963550" cy="400975"/>
          </a:xfrm>
          <a:prstGeom prst="bentConnector2">
            <a:avLst/>
          </a:prstGeom>
          <a:ln w="12700" cap="rnd">
            <a:solidFill>
              <a:srgbClr val="003F7D"/>
            </a:solidFill>
            <a:prstDash val="dash"/>
            <a:bevel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E300CDF-E831-2A49-D337-AA7308FFEFE4}"/>
              </a:ext>
            </a:extLst>
          </p:cNvPr>
          <p:cNvSpPr/>
          <p:nvPr/>
        </p:nvSpPr>
        <p:spPr>
          <a:xfrm>
            <a:off x="3320677" y="4606065"/>
            <a:ext cx="1526730" cy="384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700"/>
          </a:p>
        </p:txBody>
      </p:sp>
      <p:sp>
        <p:nvSpPr>
          <p:cNvPr id="18" name="Description of a primary heading-0">
            <a:extLst>
              <a:ext uri="{FF2B5EF4-FFF2-40B4-BE49-F238E27FC236}">
                <a16:creationId xmlns:a16="http://schemas.microsoft.com/office/drawing/2014/main" id="{E8A98AC0-B3F8-BBAC-B70F-5BCC8EDC17E7}"/>
              </a:ext>
            </a:extLst>
          </p:cNvPr>
          <p:cNvSpPr txBox="1"/>
          <p:nvPr/>
        </p:nvSpPr>
        <p:spPr>
          <a:xfrm>
            <a:off x="3267166" y="4582458"/>
            <a:ext cx="1525182" cy="30392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 defTabSz="457223">
              <a:lnSpc>
                <a:spcPts val="2640"/>
              </a:lnSpc>
            </a:pPr>
            <a:r>
              <a:rPr lang="en-US" sz="1500" spc="-17" dirty="0">
                <a:latin typeface="Poppins regular" panose="00000500000000000000" pitchFamily="2" charset="0"/>
                <a:ea typeface="Inter regular" panose="02000503000000020004" pitchFamily="2" charset="0"/>
                <a:cs typeface="Poppins regular" panose="00000500000000000000" pitchFamily="2" charset="0"/>
              </a:rPr>
              <a:t>Training Needs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2C0C91-9DAA-DD05-24B9-EC857415E1D7}"/>
              </a:ext>
            </a:extLst>
          </p:cNvPr>
          <p:cNvGrpSpPr/>
          <p:nvPr/>
        </p:nvGrpSpPr>
        <p:grpSpPr>
          <a:xfrm>
            <a:off x="0" y="9830765"/>
            <a:ext cx="18288000" cy="475285"/>
            <a:chOff x="0" y="9830765"/>
            <a:chExt cx="18288000" cy="47528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D375AE-555F-E028-BE06-83BA09DCC2F5}"/>
                </a:ext>
              </a:extLst>
            </p:cNvPr>
            <p:cNvSpPr/>
            <p:nvPr/>
          </p:nvSpPr>
          <p:spPr>
            <a:xfrm>
              <a:off x="0" y="9830765"/>
              <a:ext cx="18288000" cy="475285"/>
            </a:xfrm>
            <a:prstGeom prst="rect">
              <a:avLst/>
            </a:prstGeom>
            <a:solidFill>
              <a:srgbClr val="D1E8F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C8E05B53-F1A0-DE79-5990-5B43F3A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28836" y="9885186"/>
              <a:ext cx="1936908" cy="366442"/>
            </a:xfrm>
            <a:prstGeom prst="rect">
              <a:avLst/>
            </a:prstGeom>
          </p:spPr>
        </p:pic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70B1A5-768F-82BB-378C-8DE354ECA7BE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3729405" y="8839045"/>
            <a:ext cx="0" cy="2857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BC2FBE-198B-7A40-421C-F92ADBEDBBF2}"/>
              </a:ext>
            </a:extLst>
          </p:cNvPr>
          <p:cNvCxnSpPr>
            <a:cxnSpLocks/>
            <a:endCxn id="99" idx="0"/>
          </p:cNvCxnSpPr>
          <p:nvPr/>
        </p:nvCxnSpPr>
        <p:spPr>
          <a:xfrm>
            <a:off x="12612009" y="8839045"/>
            <a:ext cx="0" cy="2237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EEB27CD-426F-8552-44E0-8276DCAA2D6B}"/>
              </a:ext>
            </a:extLst>
          </p:cNvPr>
          <p:cNvCxnSpPr>
            <a:cxnSpLocks/>
          </p:cNvCxnSpPr>
          <p:nvPr/>
        </p:nvCxnSpPr>
        <p:spPr>
          <a:xfrm>
            <a:off x="6299572" y="6453889"/>
            <a:ext cx="0" cy="673277"/>
          </a:xfrm>
          <a:prstGeom prst="straightConnector1">
            <a:avLst/>
          </a:prstGeom>
          <a:ln w="12700" cap="rnd">
            <a:prstDash val="dash"/>
            <a:beve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5BAADD-962A-26FF-6BE9-DD2522C005E0}"/>
              </a:ext>
            </a:extLst>
          </p:cNvPr>
          <p:cNvCxnSpPr>
            <a:cxnSpLocks/>
          </p:cNvCxnSpPr>
          <p:nvPr/>
        </p:nvCxnSpPr>
        <p:spPr>
          <a:xfrm flipV="1">
            <a:off x="3594772" y="3895536"/>
            <a:ext cx="3754518" cy="25994"/>
          </a:xfrm>
          <a:prstGeom prst="line">
            <a:avLst/>
          </a:prstGeom>
          <a:ln w="12700" cap="rnd">
            <a:prstDash val="dash"/>
            <a:bevel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764552A-7E57-4A0E-E68C-B652050FC919}"/>
              </a:ext>
            </a:extLst>
          </p:cNvPr>
          <p:cNvCxnSpPr>
            <a:cxnSpLocks/>
          </p:cNvCxnSpPr>
          <p:nvPr/>
        </p:nvCxnSpPr>
        <p:spPr>
          <a:xfrm flipV="1">
            <a:off x="7317128" y="3159230"/>
            <a:ext cx="1116591" cy="730106"/>
          </a:xfrm>
          <a:prstGeom prst="bentConnector3">
            <a:avLst/>
          </a:prstGeom>
          <a:ln w="12700" cap="rnd">
            <a:prstDash val="dash"/>
            <a:beve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35E7283-5B54-CEC9-DA9D-488BEA505D4B}"/>
              </a:ext>
            </a:extLst>
          </p:cNvPr>
          <p:cNvCxnSpPr/>
          <p:nvPr/>
        </p:nvCxnSpPr>
        <p:spPr>
          <a:xfrm>
            <a:off x="9765744" y="4798507"/>
            <a:ext cx="1686763" cy="1135101"/>
          </a:xfrm>
          <a:prstGeom prst="bentConnector3">
            <a:avLst/>
          </a:prstGeom>
          <a:ln w="12700" cap="rnd">
            <a:prstDash val="dash"/>
            <a:beve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1ECDEF7-6ED2-ABC6-EBD9-73AD2FF36836}"/>
              </a:ext>
            </a:extLst>
          </p:cNvPr>
          <p:cNvCxnSpPr/>
          <p:nvPr/>
        </p:nvCxnSpPr>
        <p:spPr>
          <a:xfrm>
            <a:off x="9765744" y="3405222"/>
            <a:ext cx="0" cy="1408710"/>
          </a:xfrm>
          <a:prstGeom prst="line">
            <a:avLst/>
          </a:prstGeom>
          <a:ln w="12700" cap="rnd">
            <a:prstDash val="dash"/>
            <a:bevel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F83A12-24F5-07F3-A71C-9C9AEA36DC7B}"/>
              </a:ext>
            </a:extLst>
          </p:cNvPr>
          <p:cNvCxnSpPr>
            <a:cxnSpLocks/>
          </p:cNvCxnSpPr>
          <p:nvPr/>
        </p:nvCxnSpPr>
        <p:spPr>
          <a:xfrm>
            <a:off x="11637352" y="8668013"/>
            <a:ext cx="4783253" cy="0"/>
          </a:xfrm>
          <a:prstGeom prst="line">
            <a:avLst/>
          </a:prstGeom>
          <a:ln w="12700" cap="rnd">
            <a:solidFill>
              <a:srgbClr val="003F7D"/>
            </a:solidFill>
            <a:prstDash val="dash"/>
            <a:bevel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132E33-1D6E-6214-EB4A-C87AB45978A0}"/>
              </a:ext>
            </a:extLst>
          </p:cNvPr>
          <p:cNvCxnSpPr>
            <a:cxnSpLocks/>
          </p:cNvCxnSpPr>
          <p:nvPr/>
        </p:nvCxnSpPr>
        <p:spPr>
          <a:xfrm>
            <a:off x="16420605" y="8152919"/>
            <a:ext cx="0" cy="513610"/>
          </a:xfrm>
          <a:prstGeom prst="straightConnector1">
            <a:avLst/>
          </a:prstGeom>
          <a:ln w="12700" cap="rnd">
            <a:solidFill>
              <a:srgbClr val="003F7D"/>
            </a:solidFill>
            <a:prstDash val="dash"/>
            <a:bevel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A0F7E2-1B3A-F1F9-A6A5-DC49D3F9DED1}"/>
              </a:ext>
            </a:extLst>
          </p:cNvPr>
          <p:cNvCxnSpPr>
            <a:cxnSpLocks/>
          </p:cNvCxnSpPr>
          <p:nvPr/>
        </p:nvCxnSpPr>
        <p:spPr>
          <a:xfrm>
            <a:off x="12476760" y="8152919"/>
            <a:ext cx="0" cy="513610"/>
          </a:xfrm>
          <a:prstGeom prst="straightConnector1">
            <a:avLst/>
          </a:prstGeom>
          <a:ln w="12700" cap="rnd">
            <a:solidFill>
              <a:srgbClr val="003F7D"/>
            </a:solidFill>
            <a:prstDash val="dash"/>
            <a:bevel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ED5BAA-702F-915D-6E73-0C83FA75681A}"/>
              </a:ext>
            </a:extLst>
          </p:cNvPr>
          <p:cNvCxnSpPr>
            <a:cxnSpLocks/>
          </p:cNvCxnSpPr>
          <p:nvPr/>
        </p:nvCxnSpPr>
        <p:spPr>
          <a:xfrm flipH="1" flipV="1">
            <a:off x="7272130" y="7835560"/>
            <a:ext cx="4296952" cy="38219"/>
          </a:xfrm>
          <a:prstGeom prst="line">
            <a:avLst/>
          </a:prstGeom>
          <a:ln w="12700" cap="rnd">
            <a:prstDash val="dash"/>
            <a:bevel/>
            <a:headEnd type="triangl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438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796885-A64C-2D15-DAC9-49AC1EDC094D}"/>
              </a:ext>
            </a:extLst>
          </p:cNvPr>
          <p:cNvSpPr/>
          <p:nvPr/>
        </p:nvSpPr>
        <p:spPr>
          <a:xfrm>
            <a:off x="-30426" y="-54420"/>
            <a:ext cx="18318426" cy="9885186"/>
          </a:xfrm>
          <a:prstGeom prst="roundRect">
            <a:avLst>
              <a:gd name="adj" fmla="val 0"/>
            </a:avLst>
          </a:prstGeom>
          <a:solidFill>
            <a:srgbClr val="0520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237557-70FE-4013-0336-9C28CA1FCA79}"/>
              </a:ext>
            </a:extLst>
          </p:cNvPr>
          <p:cNvSpPr/>
          <p:nvPr/>
        </p:nvSpPr>
        <p:spPr>
          <a:xfrm>
            <a:off x="1859061" y="2190750"/>
            <a:ext cx="16213179" cy="7124700"/>
          </a:xfrm>
          <a:prstGeom prst="roundRect">
            <a:avLst>
              <a:gd name="adj" fmla="val 159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0850"/>
            <a:ext cx="438150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 txBox="1"/>
          <p:nvPr/>
        </p:nvSpPr>
        <p:spPr>
          <a:xfrm>
            <a:off x="2819399" y="2974298"/>
            <a:ext cx="3538537" cy="159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b="1" i="0" u="none" strike="noStrike" cap="none" dirty="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         </a:t>
            </a:r>
            <a:r>
              <a:rPr lang="en-US" b="1" i="0" u="none" strike="noStrike" cap="none" dirty="0">
                <a:solidFill>
                  <a:srgbClr val="0C0C0C"/>
                </a:solidFill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AI-powered Document Management: chatbot UI, automated indexing, regulatory-ready audit trails</a:t>
            </a:r>
            <a:endParaRPr b="0" i="0" u="none" strike="noStrike" cap="none" dirty="0">
              <a:solidFill>
                <a:srgbClr val="000000"/>
              </a:solidFill>
              <a:latin typeface="Poppins SemiBold" panose="00000700000000000000" pitchFamily="2" charset="0"/>
              <a:ea typeface="Arial"/>
              <a:cs typeface="Poppins SemiBold" panose="00000700000000000000" pitchFamily="2" charset="0"/>
              <a:sym typeface="Arial"/>
            </a:endParaRP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9400" y="5606820"/>
            <a:ext cx="1047750" cy="1047750"/>
          </a:xfrm>
          <a:prstGeom prst="rect">
            <a:avLst/>
          </a:prstGeom>
          <a:solidFill>
            <a:srgbClr val="003F7D"/>
          </a:solidFill>
          <a:ln>
            <a:noFill/>
          </a:ln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29712" y="5817132"/>
            <a:ext cx="630841" cy="63084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0"/>
          <p:cNvSpPr txBox="1"/>
          <p:nvPr/>
        </p:nvSpPr>
        <p:spPr>
          <a:xfrm>
            <a:off x="2819400" y="7227067"/>
            <a:ext cx="328136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Faster retrieval, consistent records, and audit readiness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48412" y="2974298"/>
            <a:ext cx="9525" cy="56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6638925" y="2974298"/>
            <a:ext cx="3281362" cy="199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b="1" i="0" u="none" strike="noStrike" cap="none" dirty="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         </a:t>
            </a:r>
            <a:r>
              <a:rPr lang="en-US" b="1" i="0" u="none" strike="noStrike" cap="none" dirty="0">
                <a:solidFill>
                  <a:srgbClr val="0C0C0C"/>
                </a:solidFill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Agentic AI Report Builder: automated report generation and context-aware summaries for QC and leadership</a:t>
            </a:r>
            <a:endParaRPr b="0" i="0" u="none" strike="noStrike" cap="none" dirty="0">
              <a:solidFill>
                <a:srgbClr val="000000"/>
              </a:solidFill>
              <a:latin typeface="Poppins SemiBold" panose="00000700000000000000" pitchFamily="2" charset="0"/>
              <a:ea typeface="Arial"/>
              <a:cs typeface="Poppins SemiBold" panose="00000700000000000000" pitchFamily="2" charset="0"/>
              <a:sym typeface="Arial"/>
            </a:endParaRPr>
          </a:p>
        </p:txBody>
      </p:sp>
      <p:pic>
        <p:nvPicPr>
          <p:cNvPr id="225" name="Google Shape;225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38925" y="5648553"/>
            <a:ext cx="104775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49237" y="5858865"/>
            <a:ext cx="630841" cy="63084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0"/>
          <p:cNvSpPr txBox="1"/>
          <p:nvPr/>
        </p:nvSpPr>
        <p:spPr>
          <a:xfrm>
            <a:off x="6638925" y="7225257"/>
            <a:ext cx="328136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Reduce manual reporting time and improve oversight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67938" y="2974298"/>
            <a:ext cx="9525" cy="56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 txBox="1"/>
          <p:nvPr/>
        </p:nvSpPr>
        <p:spPr>
          <a:xfrm>
            <a:off x="10458449" y="2974298"/>
            <a:ext cx="3483577" cy="199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b="1" i="0" u="none" strike="noStrike" cap="none" dirty="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         </a:t>
            </a:r>
            <a:r>
              <a:rPr lang="en-US" b="1" i="0" u="none" strike="noStrike" cap="none" dirty="0">
                <a:solidFill>
                  <a:srgbClr val="0C0C0C"/>
                </a:solidFill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AI Recommendation Engines: root-cause suggestions for deviations and CAPA, prioritized actions for faster resolution</a:t>
            </a:r>
            <a:endParaRPr b="0" i="0" u="none" strike="noStrike" cap="none" dirty="0">
              <a:solidFill>
                <a:srgbClr val="000000"/>
              </a:solidFill>
              <a:latin typeface="Poppins SemiBold" panose="00000700000000000000" pitchFamily="2" charset="0"/>
              <a:ea typeface="Arial"/>
              <a:cs typeface="Poppins SemiBold" panose="00000700000000000000" pitchFamily="2" charset="0"/>
              <a:sym typeface="Arial"/>
            </a:endParaRPr>
          </a:p>
        </p:txBody>
      </p:sp>
      <p:pic>
        <p:nvPicPr>
          <p:cNvPr id="232" name="Google Shape;232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58450" y="5634039"/>
            <a:ext cx="104775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68762" y="5844351"/>
            <a:ext cx="630841" cy="63084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"/>
          <p:cNvSpPr txBox="1"/>
          <p:nvPr/>
        </p:nvSpPr>
        <p:spPr>
          <a:xfrm>
            <a:off x="10458450" y="7225257"/>
            <a:ext cx="328136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Data-driven prioritization to shorten resolution cycles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987462" y="2974298"/>
            <a:ext cx="9525" cy="56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14277974" y="2974298"/>
            <a:ext cx="3768271" cy="199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b="1" i="0" u="none" strike="noStrike" cap="none" dirty="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         </a:t>
            </a:r>
            <a:r>
              <a:rPr lang="en-US" b="1" i="0" u="none" strike="noStrike" cap="none" dirty="0">
                <a:solidFill>
                  <a:srgbClr val="0C0C0C"/>
                </a:solidFill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SOP Podcast and Employee Evaluation: Automated question generation and SOP podcast in multilingual for training and engagement</a:t>
            </a:r>
            <a:endParaRPr b="0" i="0" u="none" strike="noStrike" cap="none" dirty="0">
              <a:solidFill>
                <a:srgbClr val="000000"/>
              </a:solidFill>
              <a:latin typeface="Poppins SemiBold" panose="00000700000000000000" pitchFamily="2" charset="0"/>
              <a:ea typeface="Arial"/>
              <a:cs typeface="Poppins SemiBold" panose="00000700000000000000" pitchFamily="2" charset="0"/>
              <a:sym typeface="Arial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14361128" y="3036686"/>
            <a:ext cx="252412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en-US" sz="1361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277975" y="5634039"/>
            <a:ext cx="104775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488287" y="5844351"/>
            <a:ext cx="630841" cy="63084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0"/>
          <p:cNvSpPr txBox="1"/>
          <p:nvPr/>
        </p:nvSpPr>
        <p:spPr>
          <a:xfrm>
            <a:off x="14277974" y="7225257"/>
            <a:ext cx="376827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en-US" spc="-12" dirty="0">
                <a:solidFill>
                  <a:srgbClr val="0C0C0C">
                    <a:alpha val="100000"/>
                  </a:srgbClr>
                </a:solidFill>
                <a:latin typeface="Poppins" panose="00000700000000000000" pitchFamily="2" charset="0"/>
              </a:rPr>
              <a:t>Generate multiple-choice questions with plausible distractors and detailed explanations for effective knowledge evaluation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762000" y="346379"/>
            <a:ext cx="16797338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 Solutions for Pharma Digitalization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762000" y="1288835"/>
            <a:ext cx="1679733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Automate processes and strengthen 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compliance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across document, reporting, SOPs, and CAPA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60AD70-969D-E307-263E-93950D839270}"/>
              </a:ext>
            </a:extLst>
          </p:cNvPr>
          <p:cNvGrpSpPr/>
          <p:nvPr/>
        </p:nvGrpSpPr>
        <p:grpSpPr>
          <a:xfrm>
            <a:off x="0" y="9830765"/>
            <a:ext cx="18288000" cy="475285"/>
            <a:chOff x="0" y="9830765"/>
            <a:chExt cx="18288000" cy="4752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0F93B7-34D0-A4B6-927E-812881E5730F}"/>
                </a:ext>
              </a:extLst>
            </p:cNvPr>
            <p:cNvSpPr/>
            <p:nvPr/>
          </p:nvSpPr>
          <p:spPr>
            <a:xfrm>
              <a:off x="0" y="9830765"/>
              <a:ext cx="18288000" cy="475285"/>
            </a:xfrm>
            <a:prstGeom prst="rect">
              <a:avLst/>
            </a:prstGeom>
            <a:solidFill>
              <a:srgbClr val="D1E8F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40B339B-767E-1A47-10F9-E19835108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828836" y="9885186"/>
              <a:ext cx="1936908" cy="36644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FEF16-EC28-0604-CAB2-93184C93217E}"/>
              </a:ext>
            </a:extLst>
          </p:cNvPr>
          <p:cNvGrpSpPr/>
          <p:nvPr/>
        </p:nvGrpSpPr>
        <p:grpSpPr>
          <a:xfrm>
            <a:off x="2819398" y="3045211"/>
            <a:ext cx="365760" cy="310087"/>
            <a:chOff x="12425363" y="2121658"/>
            <a:chExt cx="365760" cy="31008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36EF93D-A505-D75C-725B-9D0BA5BFB5E7}"/>
                </a:ext>
              </a:extLst>
            </p:cNvPr>
            <p:cNvSpPr/>
            <p:nvPr/>
          </p:nvSpPr>
          <p:spPr>
            <a:xfrm>
              <a:off x="12425363" y="2121908"/>
              <a:ext cx="365760" cy="309837"/>
            </a:xfrm>
            <a:prstGeom prst="roundRect">
              <a:avLst>
                <a:gd name="adj" fmla="val 13395"/>
              </a:avLst>
            </a:prstGeom>
            <a:solidFill>
              <a:srgbClr val="477A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5255AC-FD03-D2CD-9AFF-88E60FDEAEBB}"/>
                </a:ext>
              </a:extLst>
            </p:cNvPr>
            <p:cNvSpPr txBox="1"/>
            <p:nvPr/>
          </p:nvSpPr>
          <p:spPr>
            <a:xfrm>
              <a:off x="12482247" y="2121658"/>
              <a:ext cx="251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Poppins Bold" panose="00000800000000000000" pitchFamily="2" charset="0"/>
                  <a:cs typeface="Poppins Bold" panose="00000800000000000000" pitchFamily="2" charset="0"/>
                </a:rPr>
                <a:t>1</a:t>
              </a:r>
              <a:endParaRPr lang="en-IN" sz="1400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C154A4-BE4D-0C96-FBB7-9C8358A1B9D6}"/>
              </a:ext>
            </a:extLst>
          </p:cNvPr>
          <p:cNvGrpSpPr/>
          <p:nvPr/>
        </p:nvGrpSpPr>
        <p:grpSpPr>
          <a:xfrm>
            <a:off x="6629397" y="3036686"/>
            <a:ext cx="365760" cy="310087"/>
            <a:chOff x="12425363" y="2121658"/>
            <a:chExt cx="365760" cy="31008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0D4D5E2-6C6A-D192-3A6E-B6329E29A244}"/>
                </a:ext>
              </a:extLst>
            </p:cNvPr>
            <p:cNvSpPr/>
            <p:nvPr/>
          </p:nvSpPr>
          <p:spPr>
            <a:xfrm>
              <a:off x="12425363" y="2121908"/>
              <a:ext cx="365760" cy="309837"/>
            </a:xfrm>
            <a:prstGeom prst="roundRect">
              <a:avLst>
                <a:gd name="adj" fmla="val 13395"/>
              </a:avLst>
            </a:prstGeom>
            <a:solidFill>
              <a:srgbClr val="477A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FA022C-334E-0C6D-A060-DE992B4CB185}"/>
                </a:ext>
              </a:extLst>
            </p:cNvPr>
            <p:cNvSpPr txBox="1"/>
            <p:nvPr/>
          </p:nvSpPr>
          <p:spPr>
            <a:xfrm>
              <a:off x="12482247" y="2121658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Poppins Bold" panose="00000800000000000000" pitchFamily="2" charset="0"/>
                  <a:cs typeface="Poppins Bold" panose="00000800000000000000" pitchFamily="2" charset="0"/>
                </a:rPr>
                <a:t>2</a:t>
              </a:r>
              <a:endParaRPr lang="en-IN" sz="1400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32FAC1-E6B5-027B-46D3-4EC5E50D4A28}"/>
              </a:ext>
            </a:extLst>
          </p:cNvPr>
          <p:cNvGrpSpPr/>
          <p:nvPr/>
        </p:nvGrpSpPr>
        <p:grpSpPr>
          <a:xfrm>
            <a:off x="10467833" y="3036686"/>
            <a:ext cx="365760" cy="310087"/>
            <a:chOff x="12425363" y="2121658"/>
            <a:chExt cx="365760" cy="31008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13E582C-BBC7-116F-1640-A13E7314F41D}"/>
                </a:ext>
              </a:extLst>
            </p:cNvPr>
            <p:cNvSpPr/>
            <p:nvPr/>
          </p:nvSpPr>
          <p:spPr>
            <a:xfrm>
              <a:off x="12425363" y="2121908"/>
              <a:ext cx="365760" cy="309837"/>
            </a:xfrm>
            <a:prstGeom prst="roundRect">
              <a:avLst>
                <a:gd name="adj" fmla="val 13395"/>
              </a:avLst>
            </a:prstGeom>
            <a:solidFill>
              <a:srgbClr val="477A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5BA5C9-90EF-AFE7-42FE-85D8835668F7}"/>
                </a:ext>
              </a:extLst>
            </p:cNvPr>
            <p:cNvSpPr txBox="1"/>
            <p:nvPr/>
          </p:nvSpPr>
          <p:spPr>
            <a:xfrm>
              <a:off x="12482247" y="212165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Poppins Bold" panose="00000800000000000000" pitchFamily="2" charset="0"/>
                  <a:cs typeface="Poppins Bold" panose="00000800000000000000" pitchFamily="2" charset="0"/>
                </a:rPr>
                <a:t>3</a:t>
              </a:r>
              <a:endParaRPr lang="en-IN" sz="1400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52E4B8-6888-3AD9-4345-01488FF887E8}"/>
              </a:ext>
            </a:extLst>
          </p:cNvPr>
          <p:cNvGrpSpPr/>
          <p:nvPr/>
        </p:nvGrpSpPr>
        <p:grpSpPr>
          <a:xfrm>
            <a:off x="14277832" y="3044055"/>
            <a:ext cx="365760" cy="310087"/>
            <a:chOff x="12425363" y="2121658"/>
            <a:chExt cx="365760" cy="31008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098E525-005C-176E-37F8-A5316FD223AC}"/>
                </a:ext>
              </a:extLst>
            </p:cNvPr>
            <p:cNvSpPr/>
            <p:nvPr/>
          </p:nvSpPr>
          <p:spPr>
            <a:xfrm>
              <a:off x="12425363" y="2121908"/>
              <a:ext cx="365760" cy="309837"/>
            </a:xfrm>
            <a:prstGeom prst="roundRect">
              <a:avLst>
                <a:gd name="adj" fmla="val 13395"/>
              </a:avLst>
            </a:prstGeom>
            <a:solidFill>
              <a:srgbClr val="477A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B35FFF-D165-BA31-DAFE-5BFCDEFB3EFA}"/>
                </a:ext>
              </a:extLst>
            </p:cNvPr>
            <p:cNvSpPr txBox="1"/>
            <p:nvPr/>
          </p:nvSpPr>
          <p:spPr>
            <a:xfrm>
              <a:off x="12482247" y="2121658"/>
              <a:ext cx="306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Poppins Bold" panose="00000800000000000000" pitchFamily="2" charset="0"/>
                  <a:cs typeface="Poppins Bold" panose="00000800000000000000" pitchFamily="2" charset="0"/>
                </a:rPr>
                <a:t>4</a:t>
              </a:r>
              <a:endParaRPr lang="en-IN" sz="1400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endParaRP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58D7BD-7588-8E27-38E0-F74C2B4436B2}"/>
              </a:ext>
            </a:extLst>
          </p:cNvPr>
          <p:cNvCxnSpPr/>
          <p:nvPr/>
        </p:nvCxnSpPr>
        <p:spPr>
          <a:xfrm>
            <a:off x="705528" y="1219162"/>
            <a:ext cx="694483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25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627455" y="5553867"/>
            <a:ext cx="2662238" cy="37471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400" b="1" spc="-74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Platform 3.0</a:t>
            </a:r>
          </a:p>
        </p:txBody>
      </p:sp>
      <p:sp>
        <p:nvSpPr>
          <p:cNvPr id="724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627455" y="6232137"/>
            <a:ext cx="3478288" cy="251350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marL="285750" indent="-285750" algn="l">
              <a:lnSpc>
                <a:spcPts val="2808"/>
              </a:lnSpc>
              <a:buFont typeface="Arial" panose="020B0604020202020204" pitchFamily="34" charset="0"/>
              <a:buChar char="•"/>
            </a:pPr>
            <a:r>
              <a:rPr lang="en-US" sz="1900" spc="-18" dirty="0">
                <a:solidFill>
                  <a:srgbClr val="0C0C0C">
                    <a:alpha val="100000"/>
                  </a:srgbClr>
                </a:solidFill>
                <a:latin typeface="Poppins regular" panose="00000500000000000000" pitchFamily="2" charset="0"/>
                <a:cs typeface="Poppins regular" panose="00000500000000000000" pitchFamily="2" charset="0"/>
              </a:rPr>
              <a:t>Low-Code No-Code Studio and AI Engine</a:t>
            </a:r>
          </a:p>
          <a:p>
            <a:pPr marL="285750" indent="-285750">
              <a:lnSpc>
                <a:spcPts val="2808"/>
              </a:lnSpc>
              <a:buFont typeface="Arial" panose="020B0604020202020204" pitchFamily="34" charset="0"/>
              <a:buChar char="•"/>
            </a:pPr>
            <a:r>
              <a:rPr lang="en-US" sz="1900" spc="-18" dirty="0">
                <a:solidFill>
                  <a:srgbClr val="0C0C0C">
                    <a:alpha val="100000"/>
                  </a:srgbClr>
                </a:solidFill>
                <a:latin typeface="Poppins regular" panose="00000500000000000000" pitchFamily="2" charset="0"/>
                <a:cs typeface="Poppins regular" panose="00000500000000000000" pitchFamily="2" charset="0"/>
              </a:rPr>
              <a:t>AI-first capabilities and broad product expansion across pharma and biotech</a:t>
            </a:r>
          </a:p>
          <a:p>
            <a:pPr marL="285750" indent="-285750" algn="l">
              <a:lnSpc>
                <a:spcPts val="2808"/>
              </a:lnSpc>
              <a:buFont typeface="Arial" panose="020B0604020202020204" pitchFamily="34" charset="0"/>
              <a:buChar char="•"/>
            </a:pPr>
            <a:endParaRPr lang="en-US" sz="1900" spc="-18" dirty="0">
              <a:solidFill>
                <a:srgbClr val="0C0C0C">
                  <a:alpha val="100000"/>
                </a:srgbClr>
              </a:solidFill>
              <a:latin typeface="Poppins regular" panose="00000500000000000000" pitchFamily="2" charset="0"/>
              <a:cs typeface="Poppins regular" panose="00000500000000000000" pitchFamily="2" charset="0"/>
            </a:endParaRPr>
          </a:p>
        </p:txBody>
      </p:sp>
      <p:sp>
        <p:nvSpPr>
          <p:cNvPr id="730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912601" y="4414832"/>
            <a:ext cx="2662238" cy="37471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400" b="1" spc="-74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Ongoing</a:t>
            </a:r>
          </a:p>
        </p:txBody>
      </p:sp>
      <p:sp>
        <p:nvSpPr>
          <p:cNvPr id="731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507308" y="2520321"/>
            <a:ext cx="3621823" cy="141474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marL="342900" indent="-342900" algn="l">
              <a:lnSpc>
                <a:spcPts val="2808"/>
              </a:lnSpc>
              <a:buFont typeface="Arial" panose="020B0604020202020204" pitchFamily="34" charset="0"/>
              <a:buChar char="•"/>
            </a:pPr>
            <a:r>
              <a:rPr lang="en-US" sz="1900" spc="-18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Continuous Innovation</a:t>
            </a:r>
          </a:p>
          <a:p>
            <a:pPr marL="342900" indent="-342900">
              <a:lnSpc>
                <a:spcPts val="2808"/>
              </a:lnSpc>
              <a:buFont typeface="Arial" panose="020B0604020202020204" pitchFamily="34" charset="0"/>
              <a:buChar char="•"/>
            </a:pPr>
            <a:r>
              <a:rPr lang="en-US" sz="1900" spc="-18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Steady expansion of automation, no-code, and AI-Enhancements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22C88DB-FF99-3950-0D61-409E196BC92D}"/>
              </a:ext>
            </a:extLst>
          </p:cNvPr>
          <p:cNvSpPr txBox="1"/>
          <p:nvPr/>
        </p:nvSpPr>
        <p:spPr>
          <a:xfrm>
            <a:off x="464289" y="293828"/>
            <a:ext cx="14568120" cy="63414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070"/>
              </a:lnSpc>
            </a:pPr>
            <a:r>
              <a:rPr lang="en-US" sz="4000" b="1" spc="-189" dirty="0">
                <a:solidFill>
                  <a:srgbClr val="0520A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Model and Platform Improvement Strategy: Roadmap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C2EE0DB2-AA44-F838-724C-502ED0D18226}"/>
              </a:ext>
            </a:extLst>
          </p:cNvPr>
          <p:cNvSpPr txBox="1"/>
          <p:nvPr/>
        </p:nvSpPr>
        <p:spPr>
          <a:xfrm>
            <a:off x="464288" y="1143240"/>
            <a:ext cx="13641455" cy="34111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000" spc="-18" dirty="0">
                <a:solidFill>
                  <a:srgbClr val="404040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Three-phase timeline of platform evolution and capabilities</a:t>
            </a:r>
          </a:p>
        </p:txBody>
      </p:sp>
      <p:sp>
        <p:nvSpPr>
          <p:cNvPr id="53" name="Primary Heading-0">
            <a:extLst>
              <a:ext uri="{FF2B5EF4-FFF2-40B4-BE49-F238E27FC236}">
                <a16:creationId xmlns:a16="http://schemas.microsoft.com/office/drawing/2014/main" id="{97FAB780-34C8-A9CD-9620-8D03CAF01067}"/>
              </a:ext>
            </a:extLst>
          </p:cNvPr>
          <p:cNvSpPr txBox="1"/>
          <p:nvPr/>
        </p:nvSpPr>
        <p:spPr>
          <a:xfrm>
            <a:off x="3308803" y="4354787"/>
            <a:ext cx="2798261" cy="37471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400" b="1" spc="-74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2010</a:t>
            </a:r>
          </a:p>
        </p:txBody>
      </p:sp>
      <p:sp>
        <p:nvSpPr>
          <p:cNvPr id="54" name="Description of a primary heading-0">
            <a:extLst>
              <a:ext uri="{FF2B5EF4-FFF2-40B4-BE49-F238E27FC236}">
                <a16:creationId xmlns:a16="http://schemas.microsoft.com/office/drawing/2014/main" id="{DD611437-E8F6-D359-BE33-08D1F0F49EF3}"/>
              </a:ext>
            </a:extLst>
          </p:cNvPr>
          <p:cNvSpPr txBox="1"/>
          <p:nvPr/>
        </p:nvSpPr>
        <p:spPr>
          <a:xfrm>
            <a:off x="1947739" y="6232137"/>
            <a:ext cx="3873793" cy="177381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marL="342900" indent="-342900" algn="l">
              <a:lnSpc>
                <a:spcPts val="2808"/>
              </a:lnSpc>
              <a:buFont typeface="Arial" panose="020B0604020202020204" pitchFamily="34" charset="0"/>
              <a:buChar char="•"/>
            </a:pPr>
            <a:r>
              <a:rPr lang="en-US" sz="1900" spc="-18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Platform 1.0 - Workflow Automation</a:t>
            </a:r>
          </a:p>
          <a:p>
            <a:pPr marL="342900" indent="-342900">
              <a:lnSpc>
                <a:spcPts val="2808"/>
              </a:lnSpc>
              <a:buFont typeface="Arial" panose="020B0604020202020204" pitchFamily="34" charset="0"/>
              <a:buChar char="•"/>
            </a:pPr>
            <a:r>
              <a:rPr lang="en-US" sz="1900" spc="-18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Digitized manufacturing and quality workflows</a:t>
            </a:r>
          </a:p>
          <a:p>
            <a:pPr marL="342900" indent="-342900" algn="l">
              <a:lnSpc>
                <a:spcPts val="2808"/>
              </a:lnSpc>
              <a:buFont typeface="Arial" panose="020B0604020202020204" pitchFamily="34" charset="0"/>
              <a:buChar char="•"/>
            </a:pPr>
            <a:endParaRPr lang="en-US" sz="1900" spc="-18" dirty="0">
              <a:solidFill>
                <a:srgbClr val="0C0C0C">
                  <a:alpha val="10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69A6092-9830-B9A6-A2AA-45ECA856C3CA}"/>
              </a:ext>
            </a:extLst>
          </p:cNvPr>
          <p:cNvGrpSpPr/>
          <p:nvPr/>
        </p:nvGrpSpPr>
        <p:grpSpPr>
          <a:xfrm>
            <a:off x="2511822" y="4176821"/>
            <a:ext cx="13533488" cy="2097325"/>
            <a:chOff x="2566477" y="5497061"/>
            <a:chExt cx="13533488" cy="2097325"/>
          </a:xfrm>
        </p:grpSpPr>
        <p:sp>
          <p:nvSpPr>
            <p:cNvPr id="651" name="-0">
              <a:extLst>
                <a:ext uri="{FF2B5EF4-FFF2-40B4-BE49-F238E27FC236}">
                  <a16:creationId xmlns:a16="http://schemas.microsoft.com/office/drawing/2014/main" id="{28A908F8-63CC-B81C-CF27-08C35205D9CC}"/>
                </a:ext>
              </a:extLst>
            </p:cNvPr>
            <p:cNvSpPr txBox="1"/>
            <p:nvPr/>
          </p:nvSpPr>
          <p:spPr>
            <a:xfrm>
              <a:off x="2647982" y="5578033"/>
              <a:ext cx="303511" cy="244939"/>
            </a:xfrm>
            <a:prstGeom prst="rect">
              <a:avLst/>
            </a:prstGeom>
            <a:noFill/>
          </p:spPr>
          <p:txBody>
            <a:bodyPr vertOverflow="clip" horzOverflow="clip" wrap="square" lIns="0" tIns="0" rIns="0" bIns="0" rtlCol="0" anchor="t">
              <a:spAutoFit/>
            </a:bodyPr>
            <a:lstStyle/>
            <a:p>
              <a:pPr algn="ctr">
                <a:lnSpc>
                  <a:spcPts val="1822"/>
                </a:lnSpc>
              </a:pPr>
              <a:r>
                <a:rPr lang="en-US" sz="1900" b="1" spc="-24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01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0D08116-91FC-9707-189C-ED954D1E0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6477" y="6457105"/>
              <a:ext cx="13090427" cy="1"/>
            </a:xfrm>
            <a:prstGeom prst="line">
              <a:avLst/>
            </a:prstGeom>
            <a:ln w="5715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1" name="Group 640">
              <a:extLst>
                <a:ext uri="{FF2B5EF4-FFF2-40B4-BE49-F238E27FC236}">
                  <a16:creationId xmlns:a16="http://schemas.microsoft.com/office/drawing/2014/main" id="{7C80C714-8259-8A93-5717-BB26F448C81D}"/>
                </a:ext>
              </a:extLst>
            </p:cNvPr>
            <p:cNvGrpSpPr/>
            <p:nvPr/>
          </p:nvGrpSpPr>
          <p:grpSpPr>
            <a:xfrm>
              <a:off x="6450874" y="6933108"/>
              <a:ext cx="1012901" cy="492443"/>
              <a:chOff x="3479470" y="4573714"/>
              <a:chExt cx="1012901" cy="492443"/>
            </a:xfrm>
          </p:grpSpPr>
          <p:sp>
            <p:nvSpPr>
              <p:cNvPr id="648" name="Rectangle: Diagonal Corners Rounded 647">
                <a:extLst>
                  <a:ext uri="{FF2B5EF4-FFF2-40B4-BE49-F238E27FC236}">
                    <a16:creationId xmlns:a16="http://schemas.microsoft.com/office/drawing/2014/main" id="{B11A206C-C891-386E-4BBB-7174466C6310}"/>
                  </a:ext>
                </a:extLst>
              </p:cNvPr>
              <p:cNvSpPr/>
              <p:nvPr/>
            </p:nvSpPr>
            <p:spPr>
              <a:xfrm>
                <a:off x="3479470" y="4573714"/>
                <a:ext cx="1012901" cy="492443"/>
              </a:xfrm>
              <a:prstGeom prst="round2DiagRect">
                <a:avLst>
                  <a:gd name="adj1" fmla="val 47107"/>
                  <a:gd name="adj2" fmla="val 0"/>
                </a:avLst>
              </a:prstGeom>
              <a:solidFill>
                <a:srgbClr val="5B9BD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649" name="-0">
                <a:extLst>
                  <a:ext uri="{FF2B5EF4-FFF2-40B4-BE49-F238E27FC236}">
                    <a16:creationId xmlns:a16="http://schemas.microsoft.com/office/drawing/2014/main" id="{1B9CF26E-AF3B-76EE-F483-B24E4635AD9A}"/>
                  </a:ext>
                </a:extLst>
              </p:cNvPr>
              <p:cNvSpPr txBox="1"/>
              <p:nvPr/>
            </p:nvSpPr>
            <p:spPr>
              <a:xfrm>
                <a:off x="3830106" y="4704519"/>
                <a:ext cx="303511" cy="241348"/>
              </a:xfrm>
              <a:prstGeom prst="rect">
                <a:avLst/>
              </a:prstGeom>
              <a:noFill/>
            </p:spPr>
            <p:txBody>
              <a:bodyPr vertOverflow="clip" horzOverflow="clip" wrap="square" lIns="0" tIns="0" rIns="0" bIns="0" rtlCol="0" anchor="t">
                <a:spAutoFit/>
              </a:bodyPr>
              <a:lstStyle/>
              <a:p>
                <a:pPr algn="ctr">
                  <a:lnSpc>
                    <a:spcPts val="1822"/>
                  </a:lnSpc>
                </a:pPr>
                <a:r>
                  <a:rPr lang="en-US" sz="1900" b="1" spc="-24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02</a:t>
                </a:r>
              </a:p>
            </p:txBody>
          </p:sp>
        </p:grpSp>
        <p:grpSp>
          <p:nvGrpSpPr>
            <p:cNvPr id="642" name="Group 641">
              <a:extLst>
                <a:ext uri="{FF2B5EF4-FFF2-40B4-BE49-F238E27FC236}">
                  <a16:creationId xmlns:a16="http://schemas.microsoft.com/office/drawing/2014/main" id="{494CF81A-A3FF-0520-0893-2F9E10D18C0D}"/>
                </a:ext>
              </a:extLst>
            </p:cNvPr>
            <p:cNvGrpSpPr/>
            <p:nvPr/>
          </p:nvGrpSpPr>
          <p:grpSpPr>
            <a:xfrm>
              <a:off x="10682110" y="5497061"/>
              <a:ext cx="1012901" cy="492443"/>
              <a:chOff x="3479470" y="4573714"/>
              <a:chExt cx="1012901" cy="492443"/>
            </a:xfrm>
          </p:grpSpPr>
          <p:sp>
            <p:nvSpPr>
              <p:cNvPr id="646" name="Rectangle: Diagonal Corners Rounded 645">
                <a:extLst>
                  <a:ext uri="{FF2B5EF4-FFF2-40B4-BE49-F238E27FC236}">
                    <a16:creationId xmlns:a16="http://schemas.microsoft.com/office/drawing/2014/main" id="{352FD6AB-A876-1F6E-B97B-D8EB5A226E2C}"/>
                  </a:ext>
                </a:extLst>
              </p:cNvPr>
              <p:cNvSpPr/>
              <p:nvPr/>
            </p:nvSpPr>
            <p:spPr>
              <a:xfrm>
                <a:off x="3479470" y="4573714"/>
                <a:ext cx="1012901" cy="492443"/>
              </a:xfrm>
              <a:prstGeom prst="round2DiagRect">
                <a:avLst>
                  <a:gd name="adj1" fmla="val 47107"/>
                  <a:gd name="adj2" fmla="val 0"/>
                </a:avLst>
              </a:prstGeom>
              <a:solidFill>
                <a:srgbClr val="5B9BD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647" name="-0">
                <a:extLst>
                  <a:ext uri="{FF2B5EF4-FFF2-40B4-BE49-F238E27FC236}">
                    <a16:creationId xmlns:a16="http://schemas.microsoft.com/office/drawing/2014/main" id="{4EBB6042-1FFE-150C-3E90-4B81C2AE94B9}"/>
                  </a:ext>
                </a:extLst>
              </p:cNvPr>
              <p:cNvSpPr txBox="1"/>
              <p:nvPr/>
            </p:nvSpPr>
            <p:spPr>
              <a:xfrm>
                <a:off x="3830106" y="4704519"/>
                <a:ext cx="303511" cy="241348"/>
              </a:xfrm>
              <a:prstGeom prst="rect">
                <a:avLst/>
              </a:prstGeom>
              <a:noFill/>
            </p:spPr>
            <p:txBody>
              <a:bodyPr vertOverflow="clip" horzOverflow="clip" wrap="square" lIns="0" tIns="0" rIns="0" bIns="0" rtlCol="0" anchor="t">
                <a:spAutoFit/>
              </a:bodyPr>
              <a:lstStyle/>
              <a:p>
                <a:pPr algn="ctr">
                  <a:lnSpc>
                    <a:spcPts val="1822"/>
                  </a:lnSpc>
                </a:pPr>
                <a:r>
                  <a:rPr lang="en-US" sz="1900" b="1" spc="-24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03</a:t>
                </a:r>
              </a:p>
            </p:txBody>
          </p:sp>
        </p:grpSp>
        <p:grpSp>
          <p:nvGrpSpPr>
            <p:cNvPr id="643" name="Group 642">
              <a:extLst>
                <a:ext uri="{FF2B5EF4-FFF2-40B4-BE49-F238E27FC236}">
                  <a16:creationId xmlns:a16="http://schemas.microsoft.com/office/drawing/2014/main" id="{CE49385D-4109-9A3E-FBFA-288429C8D996}"/>
                </a:ext>
              </a:extLst>
            </p:cNvPr>
            <p:cNvGrpSpPr/>
            <p:nvPr/>
          </p:nvGrpSpPr>
          <p:grpSpPr>
            <a:xfrm>
              <a:off x="15087064" y="6987810"/>
              <a:ext cx="1012901" cy="606576"/>
              <a:chOff x="3479470" y="4573714"/>
              <a:chExt cx="1012901" cy="606576"/>
            </a:xfrm>
          </p:grpSpPr>
          <p:sp>
            <p:nvSpPr>
              <p:cNvPr id="644" name="Rectangle: Diagonal Corners Rounded 643">
                <a:extLst>
                  <a:ext uri="{FF2B5EF4-FFF2-40B4-BE49-F238E27FC236}">
                    <a16:creationId xmlns:a16="http://schemas.microsoft.com/office/drawing/2014/main" id="{D9D8C689-703E-63C9-21B9-49FCBBFC1928}"/>
                  </a:ext>
                </a:extLst>
              </p:cNvPr>
              <p:cNvSpPr/>
              <p:nvPr/>
            </p:nvSpPr>
            <p:spPr>
              <a:xfrm>
                <a:off x="3479470" y="4573714"/>
                <a:ext cx="1012901" cy="492443"/>
              </a:xfrm>
              <a:prstGeom prst="round2DiagRect">
                <a:avLst>
                  <a:gd name="adj1" fmla="val 47107"/>
                  <a:gd name="adj2" fmla="val 0"/>
                </a:avLst>
              </a:prstGeom>
              <a:solidFill>
                <a:srgbClr val="5B9BD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645" name="-0">
                <a:extLst>
                  <a:ext uri="{FF2B5EF4-FFF2-40B4-BE49-F238E27FC236}">
                    <a16:creationId xmlns:a16="http://schemas.microsoft.com/office/drawing/2014/main" id="{B01E782C-B070-8C88-A1CA-60121C1568C6}"/>
                  </a:ext>
                </a:extLst>
              </p:cNvPr>
              <p:cNvSpPr txBox="1"/>
              <p:nvPr/>
            </p:nvSpPr>
            <p:spPr>
              <a:xfrm>
                <a:off x="3830106" y="4704519"/>
                <a:ext cx="303511" cy="475771"/>
              </a:xfrm>
              <a:prstGeom prst="rect">
                <a:avLst/>
              </a:prstGeom>
              <a:noFill/>
            </p:spPr>
            <p:txBody>
              <a:bodyPr vertOverflow="clip" horzOverflow="clip" wrap="square" lIns="0" tIns="0" rIns="0" bIns="0" rtlCol="0" anchor="t">
                <a:spAutoFit/>
              </a:bodyPr>
              <a:lstStyle/>
              <a:p>
                <a:pPr algn="ctr">
                  <a:lnSpc>
                    <a:spcPts val="1822"/>
                  </a:lnSpc>
                </a:pPr>
                <a:r>
                  <a:rPr lang="en-US" sz="1900" b="1" spc="-24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04</a:t>
                </a:r>
              </a:p>
            </p:txBody>
          </p:sp>
        </p:grpSp>
      </p:grpSp>
      <p:sp>
        <p:nvSpPr>
          <p:cNvPr id="652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980410" y="4410115"/>
            <a:ext cx="2662238" cy="37471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400" b="1" spc="-74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Platform 2.0</a:t>
            </a:r>
          </a:p>
        </p:txBody>
      </p:sp>
      <p:sp>
        <p:nvSpPr>
          <p:cNvPr id="655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821532" y="2812399"/>
            <a:ext cx="3785334" cy="105567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marL="342900" indent="-342900" algn="l">
              <a:lnSpc>
                <a:spcPts val="2808"/>
              </a:lnSpc>
              <a:buFont typeface="Arial" panose="020B0604020202020204" pitchFamily="34" charset="0"/>
              <a:buChar char="•"/>
            </a:pPr>
            <a:r>
              <a:rPr lang="en-US" sz="1900" spc="-18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Enabled non-technical users to build and run workflows</a:t>
            </a:r>
          </a:p>
          <a:p>
            <a:pPr marL="342900" indent="-342900">
              <a:lnSpc>
                <a:spcPts val="2808"/>
              </a:lnSpc>
              <a:buFont typeface="Arial" panose="020B0604020202020204" pitchFamily="34" charset="0"/>
              <a:buChar char="•"/>
            </a:pPr>
            <a:r>
              <a:rPr lang="en-US" sz="1900" spc="-18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Low-Code Transformation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30C6C-0E62-CAD4-72E6-0594F0360C9E}"/>
              </a:ext>
            </a:extLst>
          </p:cNvPr>
          <p:cNvSpPr/>
          <p:nvPr/>
        </p:nvSpPr>
        <p:spPr>
          <a:xfrm>
            <a:off x="1628776" y="3924438"/>
            <a:ext cx="1404583" cy="953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00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7280BAD-47EA-BC15-1060-387936D1F7B1}"/>
              </a:ext>
            </a:extLst>
          </p:cNvPr>
          <p:cNvSpPr/>
          <p:nvPr/>
        </p:nvSpPr>
        <p:spPr>
          <a:xfrm>
            <a:off x="2175772" y="4195726"/>
            <a:ext cx="721066" cy="610818"/>
          </a:xfrm>
          <a:prstGeom prst="roundRect">
            <a:avLst>
              <a:gd name="adj" fmla="val 13395"/>
            </a:avLst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CD764-96F8-1FE9-86F4-69E81C2736AE}"/>
              </a:ext>
            </a:extLst>
          </p:cNvPr>
          <p:cNvSpPr/>
          <p:nvPr/>
        </p:nvSpPr>
        <p:spPr>
          <a:xfrm>
            <a:off x="6040706" y="5266796"/>
            <a:ext cx="1943100" cy="86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64AA34-DD14-42AA-DA11-B7BB78457E5A}"/>
              </a:ext>
            </a:extLst>
          </p:cNvPr>
          <p:cNvSpPr/>
          <p:nvPr/>
        </p:nvSpPr>
        <p:spPr>
          <a:xfrm>
            <a:off x="6519123" y="5450126"/>
            <a:ext cx="721066" cy="610818"/>
          </a:xfrm>
          <a:prstGeom prst="roundRect">
            <a:avLst>
              <a:gd name="adj" fmla="val 13395"/>
            </a:avLst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3CA7FB-ACFC-A02E-E264-A63FEB51E6D4}"/>
              </a:ext>
            </a:extLst>
          </p:cNvPr>
          <p:cNvSpPr/>
          <p:nvPr/>
        </p:nvSpPr>
        <p:spPr>
          <a:xfrm>
            <a:off x="10477598" y="4022276"/>
            <a:ext cx="1520605" cy="86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AAB7E70-B2D8-E0C0-D81E-B299E885BD8E}"/>
              </a:ext>
            </a:extLst>
          </p:cNvPr>
          <p:cNvSpPr/>
          <p:nvPr/>
        </p:nvSpPr>
        <p:spPr>
          <a:xfrm>
            <a:off x="10835980" y="4103478"/>
            <a:ext cx="721066" cy="610818"/>
          </a:xfrm>
          <a:prstGeom prst="roundRect">
            <a:avLst>
              <a:gd name="adj" fmla="val 13395"/>
            </a:avLst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703B4-8E8C-9237-F872-B97FC8033DC7}"/>
              </a:ext>
            </a:extLst>
          </p:cNvPr>
          <p:cNvSpPr/>
          <p:nvPr/>
        </p:nvSpPr>
        <p:spPr>
          <a:xfrm>
            <a:off x="14841946" y="5470485"/>
            <a:ext cx="1520605" cy="86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407410B-6CD7-B63B-ADE8-3210FF0A3FDC}"/>
              </a:ext>
            </a:extLst>
          </p:cNvPr>
          <p:cNvSpPr/>
          <p:nvPr/>
        </p:nvSpPr>
        <p:spPr>
          <a:xfrm>
            <a:off x="15201632" y="5573298"/>
            <a:ext cx="721066" cy="610818"/>
          </a:xfrm>
          <a:prstGeom prst="roundRect">
            <a:avLst>
              <a:gd name="adj" fmla="val 13395"/>
            </a:avLst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7B32354-8476-D2EC-81E8-4BDEED3E6182}"/>
              </a:ext>
            </a:extLst>
          </p:cNvPr>
          <p:cNvCxnSpPr/>
          <p:nvPr/>
        </p:nvCxnSpPr>
        <p:spPr>
          <a:xfrm>
            <a:off x="2490955" y="5141748"/>
            <a:ext cx="12906743" cy="0"/>
          </a:xfrm>
          <a:prstGeom prst="line">
            <a:avLst/>
          </a:prstGeom>
          <a:ln w="50800">
            <a:solidFill>
              <a:srgbClr val="477A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12650E2F-1AB8-C6D8-3205-7F85F1FA07AB}"/>
              </a:ext>
            </a:extLst>
          </p:cNvPr>
          <p:cNvSpPr/>
          <p:nvPr/>
        </p:nvSpPr>
        <p:spPr>
          <a:xfrm>
            <a:off x="2388451" y="5014827"/>
            <a:ext cx="250692" cy="250692"/>
          </a:xfrm>
          <a:prstGeom prst="ellipse">
            <a:avLst/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BD4DE4E-390F-E557-AF9E-59678AA1C4AB}"/>
              </a:ext>
            </a:extLst>
          </p:cNvPr>
          <p:cNvSpPr/>
          <p:nvPr/>
        </p:nvSpPr>
        <p:spPr>
          <a:xfrm>
            <a:off x="6744637" y="4989342"/>
            <a:ext cx="250692" cy="250692"/>
          </a:xfrm>
          <a:prstGeom prst="ellipse">
            <a:avLst/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959926D-225A-6244-6FB6-CF16F3948DEC}"/>
              </a:ext>
            </a:extLst>
          </p:cNvPr>
          <p:cNvSpPr/>
          <p:nvPr/>
        </p:nvSpPr>
        <p:spPr>
          <a:xfrm>
            <a:off x="11071744" y="4987579"/>
            <a:ext cx="250692" cy="250692"/>
          </a:xfrm>
          <a:prstGeom prst="ellipse">
            <a:avLst/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1C5140D-1620-DE4D-9C87-4D8AD8F9E163}"/>
              </a:ext>
            </a:extLst>
          </p:cNvPr>
          <p:cNvSpPr/>
          <p:nvPr/>
        </p:nvSpPr>
        <p:spPr>
          <a:xfrm>
            <a:off x="15416748" y="4991992"/>
            <a:ext cx="250692" cy="250692"/>
          </a:xfrm>
          <a:prstGeom prst="ellipse">
            <a:avLst/>
          </a:prstGeom>
          <a:solidFill>
            <a:srgbClr val="477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7F7CFEE-7051-9446-4A84-AC0EF19DD04F}"/>
              </a:ext>
            </a:extLst>
          </p:cNvPr>
          <p:cNvGrpSpPr/>
          <p:nvPr/>
        </p:nvGrpSpPr>
        <p:grpSpPr>
          <a:xfrm>
            <a:off x="0" y="9830765"/>
            <a:ext cx="18288000" cy="475285"/>
            <a:chOff x="0" y="9830765"/>
            <a:chExt cx="18288000" cy="47528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69C6FF7-2B33-94C1-6895-4F0289A5C052}"/>
                </a:ext>
              </a:extLst>
            </p:cNvPr>
            <p:cNvSpPr/>
            <p:nvPr/>
          </p:nvSpPr>
          <p:spPr>
            <a:xfrm>
              <a:off x="0" y="9830765"/>
              <a:ext cx="18288000" cy="475285"/>
            </a:xfrm>
            <a:prstGeom prst="rect">
              <a:avLst/>
            </a:prstGeom>
            <a:solidFill>
              <a:srgbClr val="D1E8F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40AB322B-4150-FCE0-4108-9AEAFA22A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28836" y="9885186"/>
              <a:ext cx="1936908" cy="366442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3EEBE4-1A22-203F-59A7-4E368CA00B12}"/>
              </a:ext>
            </a:extLst>
          </p:cNvPr>
          <p:cNvCxnSpPr/>
          <p:nvPr/>
        </p:nvCxnSpPr>
        <p:spPr>
          <a:xfrm>
            <a:off x="435362" y="1032124"/>
            <a:ext cx="6944832" cy="0"/>
          </a:xfrm>
          <a:prstGeom prst="line">
            <a:avLst/>
          </a:prstGeom>
          <a:ln w="317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imary Heading-0">
            <a:extLst>
              <a:ext uri="{FF2B5EF4-FFF2-40B4-BE49-F238E27FC236}">
                <a16:creationId xmlns:a16="http://schemas.microsoft.com/office/drawing/2014/main" id="{934F1EBF-772A-5F04-27DE-48DE5E586E71}"/>
              </a:ext>
            </a:extLst>
          </p:cNvPr>
          <p:cNvSpPr txBox="1"/>
          <p:nvPr/>
        </p:nvSpPr>
        <p:spPr>
          <a:xfrm>
            <a:off x="7461092" y="5610800"/>
            <a:ext cx="2798261" cy="35676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1900" b="1" spc="-74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2017</a:t>
            </a:r>
          </a:p>
        </p:txBody>
      </p:sp>
      <p:sp>
        <p:nvSpPr>
          <p:cNvPr id="5" name="Primary Heading-0">
            <a:extLst>
              <a:ext uri="{FF2B5EF4-FFF2-40B4-BE49-F238E27FC236}">
                <a16:creationId xmlns:a16="http://schemas.microsoft.com/office/drawing/2014/main" id="{46835BA0-5A00-0502-65F9-D0402A15E36D}"/>
              </a:ext>
            </a:extLst>
          </p:cNvPr>
          <p:cNvSpPr txBox="1"/>
          <p:nvPr/>
        </p:nvSpPr>
        <p:spPr>
          <a:xfrm>
            <a:off x="11709047" y="4347185"/>
            <a:ext cx="2798261" cy="37471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400" b="1" spc="-74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7" name="Primary Heading-0">
            <a:extLst>
              <a:ext uri="{FF2B5EF4-FFF2-40B4-BE49-F238E27FC236}">
                <a16:creationId xmlns:a16="http://schemas.microsoft.com/office/drawing/2014/main" id="{FE565C9A-ED36-12E0-E8F6-156EA2C53C62}"/>
              </a:ext>
            </a:extLst>
          </p:cNvPr>
          <p:cNvSpPr txBox="1"/>
          <p:nvPr/>
        </p:nvSpPr>
        <p:spPr>
          <a:xfrm>
            <a:off x="16104111" y="5748407"/>
            <a:ext cx="2798261" cy="37471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400" b="1" spc="-74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2025 &gt;&gt;</a:t>
            </a:r>
          </a:p>
        </p:txBody>
      </p:sp>
    </p:spTree>
    <p:extLst>
      <p:ext uri="{BB962C8B-B14F-4D97-AF65-F5344CB8AC3E}">
        <p14:creationId xmlns:p14="http://schemas.microsoft.com/office/powerpoint/2010/main" val="42442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F72766-5F13-CB74-C138-7E01291E7395}"/>
              </a:ext>
            </a:extLst>
          </p:cNvPr>
          <p:cNvSpPr/>
          <p:nvPr/>
        </p:nvSpPr>
        <p:spPr>
          <a:xfrm>
            <a:off x="728662" y="1799361"/>
            <a:ext cx="16133541" cy="7760276"/>
          </a:xfrm>
          <a:prstGeom prst="roundRect">
            <a:avLst>
              <a:gd name="adj" fmla="val 1638"/>
            </a:avLst>
          </a:prstGeom>
          <a:solidFill>
            <a:srgbClr val="0520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8" name="Google Shape;37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1390" y="6041865"/>
            <a:ext cx="841153" cy="841153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8"/>
          <p:cNvSpPr txBox="1"/>
          <p:nvPr/>
        </p:nvSpPr>
        <p:spPr>
          <a:xfrm>
            <a:off x="6541390" y="7187818"/>
            <a:ext cx="45577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Microservices for independent scaling, rapid updates, and high availability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8"/>
          <p:cNvSpPr txBox="1"/>
          <p:nvPr/>
        </p:nvSpPr>
        <p:spPr>
          <a:xfrm>
            <a:off x="6541390" y="7940578"/>
            <a:ext cx="45577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Decoupled services reduce risk and accelerate releases</a:t>
            </a:r>
            <a:endParaRPr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0825" y="2503019"/>
            <a:ext cx="1905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5400" y="5724708"/>
            <a:ext cx="5191125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83286" y="2503067"/>
            <a:ext cx="841153" cy="84115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8"/>
          <p:cNvSpPr txBox="1"/>
          <p:nvPr/>
        </p:nvSpPr>
        <p:spPr>
          <a:xfrm>
            <a:off x="6483286" y="3649020"/>
            <a:ext cx="45577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OS and databases: Linux + PostgreSQL or Windows + SQL Server; also supports MySQL and Oracle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8"/>
          <p:cNvSpPr txBox="1"/>
          <p:nvPr/>
        </p:nvSpPr>
        <p:spPr>
          <a:xfrm>
            <a:off x="6483286" y="4740013"/>
            <a:ext cx="45577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Multiple certified stacks for compatibility</a:t>
            </a:r>
            <a:endParaRPr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8653" y="2503067"/>
            <a:ext cx="1905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3286" y="5724708"/>
            <a:ext cx="5191125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71078" y="2503067"/>
            <a:ext cx="841153" cy="84115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8"/>
          <p:cNvSpPr txBox="1"/>
          <p:nvPr/>
        </p:nvSpPr>
        <p:spPr>
          <a:xfrm>
            <a:off x="11671078" y="3649020"/>
            <a:ext cx="45577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Deployment parity: cloud, on-premise (validated), or hybrid with identical features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8"/>
          <p:cNvSpPr txBox="1"/>
          <p:nvPr/>
        </p:nvSpPr>
        <p:spPr>
          <a:xfrm>
            <a:off x="11671078" y="4740013"/>
            <a:ext cx="45577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Same functionality across deployment targets</a:t>
            </a:r>
            <a:endParaRPr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71078" y="5724708"/>
            <a:ext cx="5191125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95400" y="6077133"/>
            <a:ext cx="841153" cy="841153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8"/>
          <p:cNvSpPr txBox="1"/>
          <p:nvPr/>
        </p:nvSpPr>
        <p:spPr>
          <a:xfrm>
            <a:off x="1295400" y="7223086"/>
            <a:ext cx="45577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Container-ready and CI/CD friendly with API-first design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8"/>
          <p:cNvSpPr txBox="1"/>
          <p:nvPr/>
        </p:nvSpPr>
        <p:spPr>
          <a:xfrm>
            <a:off x="1295400" y="7975846"/>
            <a:ext cx="45577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Supports modern DevOps pipelines</a:t>
            </a:r>
            <a:endParaRPr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0862" y="5743758"/>
            <a:ext cx="1905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8653" y="5743758"/>
            <a:ext cx="1905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8"/>
          <p:cNvSpPr txBox="1"/>
          <p:nvPr/>
        </p:nvSpPr>
        <p:spPr>
          <a:xfrm>
            <a:off x="554182" y="294633"/>
            <a:ext cx="15997238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1" i="0" u="none" strike="noStrike" cap="none" dirty="0">
                <a:solidFill>
                  <a:srgbClr val="0520AA"/>
                </a:solidFill>
                <a:latin typeface="Poppins"/>
                <a:ea typeface="Poppins"/>
                <a:cs typeface="Poppins"/>
                <a:sym typeface="Poppins"/>
              </a:rPr>
              <a:t>DEPLOY ANYWHERE, GOVERN EVERYWHERE</a:t>
            </a:r>
            <a:endParaRPr sz="1400" b="0" i="0" u="none" strike="noStrike" cap="none" dirty="0">
              <a:solidFill>
                <a:srgbClr val="0520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8"/>
          <p:cNvSpPr txBox="1"/>
          <p:nvPr/>
        </p:nvSpPr>
        <p:spPr>
          <a:xfrm>
            <a:off x="666316" y="1149143"/>
            <a:ext cx="12698124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Deployment Flexibility and Architecture Microservices, OS/DB choices, cloud or on-premise parity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96579" y="2562314"/>
            <a:ext cx="841153" cy="841153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8"/>
          <p:cNvSpPr txBox="1"/>
          <p:nvPr/>
        </p:nvSpPr>
        <p:spPr>
          <a:xfrm>
            <a:off x="1496579" y="3708267"/>
            <a:ext cx="45577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Low IT operations cost via flexible deployment options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8"/>
          <p:cNvSpPr txBox="1"/>
          <p:nvPr/>
        </p:nvSpPr>
        <p:spPr>
          <a:xfrm>
            <a:off x="1496579" y="4461027"/>
            <a:ext cx="45577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Optimize TCO by choosing best-fit hosting</a:t>
            </a:r>
            <a:endParaRPr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AA7544-7A6B-A15F-758E-27494F5D95C4}"/>
              </a:ext>
            </a:extLst>
          </p:cNvPr>
          <p:cNvGrpSpPr/>
          <p:nvPr/>
        </p:nvGrpSpPr>
        <p:grpSpPr>
          <a:xfrm>
            <a:off x="0" y="9830765"/>
            <a:ext cx="18288000" cy="491643"/>
            <a:chOff x="0" y="9830765"/>
            <a:chExt cx="17525238" cy="4752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D9CED05-0AEA-CFBC-9408-05502026563D}"/>
                </a:ext>
              </a:extLst>
            </p:cNvPr>
            <p:cNvSpPr/>
            <p:nvPr/>
          </p:nvSpPr>
          <p:spPr>
            <a:xfrm>
              <a:off x="0" y="9830765"/>
              <a:ext cx="17525238" cy="475285"/>
            </a:xfrm>
            <a:prstGeom prst="rect">
              <a:avLst/>
            </a:prstGeom>
            <a:solidFill>
              <a:srgbClr val="D1E8F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4BE8DC4F-2138-FF93-BA33-9CE0C2F56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28836" y="9885186"/>
              <a:ext cx="1936908" cy="366442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D335CF-DBE4-80FA-4B2F-375CF25404BF}"/>
              </a:ext>
            </a:extLst>
          </p:cNvPr>
          <p:cNvCxnSpPr/>
          <p:nvPr/>
        </p:nvCxnSpPr>
        <p:spPr>
          <a:xfrm>
            <a:off x="560054" y="1073688"/>
            <a:ext cx="694483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A381347-3D9B-B9F7-4957-5FD0C1573C82}"/>
              </a:ext>
            </a:extLst>
          </p:cNvPr>
          <p:cNvGrpSpPr/>
          <p:nvPr/>
        </p:nvGrpSpPr>
        <p:grpSpPr>
          <a:xfrm>
            <a:off x="762000" y="19050"/>
            <a:ext cx="17060384" cy="10287000"/>
            <a:chOff x="728852" y="-6811"/>
            <a:chExt cx="16764000" cy="10287000"/>
          </a:xfrm>
        </p:grpSpPr>
        <p:pic>
          <p:nvPicPr>
            <p:cNvPr id="731" name="svg">
              <a:extLst>
                <a:ext uri="{FF2B5EF4-FFF2-40B4-BE49-F238E27FC236}">
                  <a16:creationId xmlns:a16="http://schemas.microsoft.com/office/drawing/2014/main" id="{A8642F66-C0BB-4949-9A9C-024B120A5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D4E20EE6-E797-44EC-B534-FB1086442375}">
  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8852" y="-6811"/>
              <a:ext cx="16764000" cy="10287000"/>
            </a:xfrm>
            <a:prstGeom prst="rect">
              <a:avLst/>
            </a:prstGeom>
          </p:spPr>
        </p:pic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D6788A5D-3F31-02C4-FFFE-A3D89899A4DF}"/>
                </a:ext>
              </a:extLst>
            </p:cNvPr>
            <p:cNvSpPr/>
            <p:nvPr/>
          </p:nvSpPr>
          <p:spPr>
            <a:xfrm>
              <a:off x="5309294" y="4722942"/>
              <a:ext cx="934574" cy="950909"/>
            </a:xfrm>
            <a:prstGeom prst="flowChartConnector">
              <a:avLst/>
            </a:prstGeom>
            <a:solidFill>
              <a:srgbClr val="1D73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BB115E4D-4F92-6FC7-2752-15B17BD5BC40}"/>
                </a:ext>
              </a:extLst>
            </p:cNvPr>
            <p:cNvSpPr/>
            <p:nvPr/>
          </p:nvSpPr>
          <p:spPr>
            <a:xfrm>
              <a:off x="11908810" y="4617848"/>
              <a:ext cx="934574" cy="950909"/>
            </a:xfrm>
            <a:prstGeom prst="flowChartConnector">
              <a:avLst/>
            </a:prstGeom>
            <a:solidFill>
              <a:srgbClr val="0006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B2F75D-67CA-B6A6-4C1C-B10DAA06934E}"/>
                </a:ext>
              </a:extLst>
            </p:cNvPr>
            <p:cNvSpPr txBox="1"/>
            <p:nvPr/>
          </p:nvSpPr>
          <p:spPr>
            <a:xfrm>
              <a:off x="5301918" y="5082981"/>
              <a:ext cx="886613" cy="370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822"/>
                </a:lnSpc>
              </a:pPr>
              <a:r>
                <a:rPr lang="en-US" sz="3200" b="1" spc="-24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EE5931-1270-991B-0CE0-A95251790BA2}"/>
                </a:ext>
              </a:extLst>
            </p:cNvPr>
            <p:cNvSpPr txBox="1"/>
            <p:nvPr/>
          </p:nvSpPr>
          <p:spPr>
            <a:xfrm>
              <a:off x="12094890" y="4991101"/>
              <a:ext cx="886613" cy="370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822"/>
                </a:lnSpc>
              </a:pPr>
              <a:r>
                <a:rPr lang="en-US" sz="3200" b="1" spc="-24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732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4195572"/>
            <a:ext cx="4414838" cy="38908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800" b="1" spc="-74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Technology and Talent</a:t>
            </a:r>
          </a:p>
        </p:txBody>
      </p:sp>
      <p:sp>
        <p:nvSpPr>
          <p:cNvPr id="733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4655820"/>
            <a:ext cx="4414838" cy="179536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2400" spc="-18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Proactive adoption of emerging technologies to enable employee learning and secure market leadership.</a:t>
            </a:r>
          </a:p>
        </p:txBody>
      </p:sp>
      <p:sp>
        <p:nvSpPr>
          <p:cNvPr id="734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144310" y="4207624"/>
            <a:ext cx="5143690" cy="38908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800" b="1" spc="-74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Product Innovation and TCO</a:t>
            </a:r>
          </a:p>
        </p:txBody>
      </p:sp>
      <p:sp>
        <p:nvSpPr>
          <p:cNvPr id="735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206656" y="4730218"/>
            <a:ext cx="4414838" cy="143629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400" spc="-18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Continuous product updates that streamline integrations and minimize total cost of ownership.</a:t>
            </a:r>
          </a:p>
        </p:txBody>
      </p:sp>
      <p:sp>
        <p:nvSpPr>
          <p:cNvPr id="736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277100" y="4359878"/>
            <a:ext cx="3690938" cy="1466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800" b="1" spc="-94" dirty="0">
                <a:solidFill>
                  <a:srgbClr val="0C0C0C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WHY AMPLELOGIC? COMMITMENTS THAT DRIVE ADOPTION</a:t>
            </a:r>
          </a:p>
        </p:txBody>
      </p:sp>
      <p:sp>
        <p:nvSpPr>
          <p:cNvPr id="738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277100" y="5943600"/>
            <a:ext cx="3690938" cy="102643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016"/>
              </a:lnSpc>
            </a:pPr>
            <a:r>
              <a:rPr lang="en-US" spc="-12" dirty="0">
                <a:solidFill>
                  <a:srgbClr val="404040">
                    <a:alpha val="10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adoption pillars that accelerate learning, repeat business, and lower ownership costs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891DE4-23D3-56BA-562B-871CD91E1F4B}"/>
              </a:ext>
            </a:extLst>
          </p:cNvPr>
          <p:cNvGrpSpPr/>
          <p:nvPr/>
        </p:nvGrpSpPr>
        <p:grpSpPr>
          <a:xfrm>
            <a:off x="0" y="9830765"/>
            <a:ext cx="18288000" cy="475285"/>
            <a:chOff x="0" y="9830765"/>
            <a:chExt cx="18288000" cy="4752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490EFA-C458-A3FE-D357-6043DFEC313A}"/>
                </a:ext>
              </a:extLst>
            </p:cNvPr>
            <p:cNvSpPr/>
            <p:nvPr/>
          </p:nvSpPr>
          <p:spPr>
            <a:xfrm>
              <a:off x="0" y="9830765"/>
              <a:ext cx="18288000" cy="475285"/>
            </a:xfrm>
            <a:prstGeom prst="rect">
              <a:avLst/>
            </a:prstGeom>
            <a:solidFill>
              <a:srgbClr val="5B9BD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E653F67-CA41-C7F8-BDB3-FF317E67B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28836" y="9885186"/>
              <a:ext cx="1936908" cy="366442"/>
            </a:xfrm>
            <a:prstGeom prst="rect">
              <a:avLst/>
            </a:prstGeom>
          </p:spPr>
        </p:pic>
      </p:grp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C719A20-3C9B-872B-2103-4EA9CB84148B}"/>
              </a:ext>
            </a:extLst>
          </p:cNvPr>
          <p:cNvSpPr/>
          <p:nvPr/>
        </p:nvSpPr>
        <p:spPr>
          <a:xfrm>
            <a:off x="10399660" y="3167062"/>
            <a:ext cx="3952875" cy="3952875"/>
          </a:xfrm>
          <a:custGeom>
            <a:avLst/>
            <a:gdLst>
              <a:gd name="connsiteX0" fmla="*/ 0 w 3952875"/>
              <a:gd name="connsiteY0" fmla="*/ 0 h 3952875"/>
              <a:gd name="connsiteX1" fmla="*/ 3952875 w 3952875"/>
              <a:gd name="connsiteY1" fmla="*/ 0 h 3952875"/>
              <a:gd name="connsiteX2" fmla="*/ 3952875 w 3952875"/>
              <a:gd name="connsiteY2" fmla="*/ 3952875 h 3952875"/>
              <a:gd name="connsiteX3" fmla="*/ 0 w 3952875"/>
              <a:gd name="connsiteY3" fmla="*/ 3952875 h 3952875"/>
              <a:gd name="connsiteX4" fmla="*/ 0 w 3952875"/>
              <a:gd name="connsiteY4" fmla="*/ 0 h 39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875" h="3952875">
                <a:moveTo>
                  <a:pt x="0" y="0"/>
                </a:moveTo>
                <a:lnTo>
                  <a:pt x="3952875" y="0"/>
                </a:lnTo>
                <a:lnTo>
                  <a:pt x="3952875" y="3952875"/>
                </a:lnTo>
                <a:lnTo>
                  <a:pt x="0" y="39528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59C0F60D-7156-38EC-0C26-EEDF688EDE6B}"/>
              </a:ext>
            </a:extLst>
          </p:cNvPr>
          <p:cNvSpPr/>
          <p:nvPr/>
        </p:nvSpPr>
        <p:spPr>
          <a:xfrm>
            <a:off x="3935464" y="3167062"/>
            <a:ext cx="3952875" cy="3952875"/>
          </a:xfrm>
          <a:custGeom>
            <a:avLst/>
            <a:gdLst>
              <a:gd name="connsiteX0" fmla="*/ 0 w 3952875"/>
              <a:gd name="connsiteY0" fmla="*/ 0 h 3952875"/>
              <a:gd name="connsiteX1" fmla="*/ 3952875 w 3952875"/>
              <a:gd name="connsiteY1" fmla="*/ 0 h 3952875"/>
              <a:gd name="connsiteX2" fmla="*/ 3952875 w 3952875"/>
              <a:gd name="connsiteY2" fmla="*/ 3952875 h 3952875"/>
              <a:gd name="connsiteX3" fmla="*/ 0 w 3952875"/>
              <a:gd name="connsiteY3" fmla="*/ 3952875 h 3952875"/>
              <a:gd name="connsiteX4" fmla="*/ 0 w 3952875"/>
              <a:gd name="connsiteY4" fmla="*/ 0 h 39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875" h="3952875">
                <a:moveTo>
                  <a:pt x="0" y="0"/>
                </a:moveTo>
                <a:lnTo>
                  <a:pt x="3952875" y="0"/>
                </a:lnTo>
                <a:lnTo>
                  <a:pt x="3952875" y="3952875"/>
                </a:lnTo>
                <a:lnTo>
                  <a:pt x="0" y="39528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-0">
            <a:extLst>
              <a:ext uri="{FF2B5EF4-FFF2-40B4-BE49-F238E27FC236}">
                <a16:creationId xmlns:a16="http://schemas.microsoft.com/office/drawing/2014/main" id="{E56DAACA-98F9-BCB8-91D4-861B5E60E665}"/>
              </a:ext>
            </a:extLst>
          </p:cNvPr>
          <p:cNvSpPr txBox="1"/>
          <p:nvPr/>
        </p:nvSpPr>
        <p:spPr>
          <a:xfrm>
            <a:off x="5550148" y="5082981"/>
            <a:ext cx="567462" cy="259302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1822"/>
              </a:lnSpc>
            </a:pPr>
            <a:endParaRPr lang="en-US" sz="2400" b="1" spc="-24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8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78637D0B49704795D578E7D2FC171B" ma:contentTypeVersion="15" ma:contentTypeDescription="Create a new document." ma:contentTypeScope="" ma:versionID="4f0644a9c9c5e0497d0d0cc024b7401f">
  <xsd:schema xmlns:xsd="http://www.w3.org/2001/XMLSchema" xmlns:xs="http://www.w3.org/2001/XMLSchema" xmlns:p="http://schemas.microsoft.com/office/2006/metadata/properties" xmlns:ns2="980494b7-a8e3-4e3c-8922-3832a2db3759" xmlns:ns3="a24f7f90-6b4e-4e0d-8d8e-c2e35c8a0ca3" targetNamespace="http://schemas.microsoft.com/office/2006/metadata/properties" ma:root="true" ma:fieldsID="0ead7899db1d3bd07a46d4c37085a885" ns2:_="" ns3:_="">
    <xsd:import namespace="980494b7-a8e3-4e3c-8922-3832a2db3759"/>
    <xsd:import namespace="a24f7f90-6b4e-4e0d-8d8e-c2e35c8a0ca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494b7-a8e3-4e3c-8922-3832a2db375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b2c8240-ac21-485e-871a-071cb5444d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f7f90-6b4e-4e0d-8d8e-c2e35c8a0ca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3c818a8-f202-49e3-a821-d0c1bd0c7a19}" ma:internalName="TaxCatchAll" ma:showField="CatchAllData" ma:web="a24f7f90-6b4e-4e0d-8d8e-c2e35c8a0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0494b7-a8e3-4e3c-8922-3832a2db3759">
      <Terms xmlns="http://schemas.microsoft.com/office/infopath/2007/PartnerControls"/>
    </lcf76f155ced4ddcb4097134ff3c332f>
    <TaxCatchAll xmlns="a24f7f90-6b4e-4e0d-8d8e-c2e35c8a0ca3" xsi:nil="true"/>
  </documentManagement>
</p:properties>
</file>

<file path=customXml/itemProps1.xml><?xml version="1.0" encoding="utf-8"?>
<ds:datastoreItem xmlns:ds="http://schemas.openxmlformats.org/officeDocument/2006/customXml" ds:itemID="{A8BD5CB6-0F37-4A98-A355-BB5430970E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89AE0A-1BB9-458C-8F36-BA585D1A6D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494b7-a8e3-4e3c-8922-3832a2db3759"/>
    <ds:schemaRef ds:uri="a24f7f90-6b4e-4e0d-8d8e-c2e35c8a0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4FAA53-9F59-423C-8E14-F46C8223BD37}">
  <ds:schemaRefs>
    <ds:schemaRef ds:uri="http://schemas.microsoft.com/office/2006/metadata/properties"/>
    <ds:schemaRef ds:uri="http://schemas.microsoft.com/office/infopath/2007/PartnerControls"/>
    <ds:schemaRef ds:uri="980494b7-a8e3-4e3c-8922-3832a2db3759"/>
    <ds:schemaRef ds:uri="a24f7f90-6b4e-4e0d-8d8e-c2e35c8a0c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9172</TotalTime>
  <Words>998</Words>
  <Application>Microsoft Office PowerPoint</Application>
  <PresentationFormat>Custom</PresentationFormat>
  <Paragraphs>188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Aptos</vt:lpstr>
      <vt:lpstr>Poppins SemiBold</vt:lpstr>
      <vt:lpstr>Poppins regular</vt:lpstr>
      <vt:lpstr>Poppins Bold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Exporter Version: 2.6.0.0, docId: 24624435, orderId: 10059337</dc:title>
  <dc:creator>Presentations.AI Exporter</dc:creator>
  <cp:lastModifiedBy>Maryam Alani</cp:lastModifiedBy>
  <cp:revision>191</cp:revision>
  <dcterms:created xsi:type="dcterms:W3CDTF">2025-11-30T03:26:17Z</dcterms:created>
  <dcterms:modified xsi:type="dcterms:W3CDTF">2026-02-24T12:47:31Z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0x0101006678637D0B49704795D578E7D2FC171B</vt:lpwstr>
  </property>
  <property fmtid="{D5CDD505-2E9C-101B-9397-08002B2CF9AE}" pid="3" name="MediaServiceImageTags">
    <vt:lpwstr/>
  </property>
</Properties>
</file>